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  <p:sldMasterId id="2147483673" r:id="rId2"/>
    <p:sldMasterId id="2147483674" r:id="rId3"/>
    <p:sldMasterId id="2147483675" r:id="rId4"/>
    <p:sldMasterId id="2147483676" r:id="rId5"/>
    <p:sldMasterId id="2147483677" r:id="rId6"/>
    <p:sldMasterId id="2147483678" r:id="rId7"/>
    <p:sldMasterId id="2147483679" r:id="rId8"/>
    <p:sldMasterId id="2147483680" r:id="rId9"/>
  </p:sldMasterIdLst>
  <p:notesMasterIdLst>
    <p:notesMasterId r:id="rId29"/>
  </p:notesMasterIdLst>
  <p:handoutMasterIdLst>
    <p:handoutMasterId r:id="rId30"/>
  </p:handoutMasterIdLst>
  <p:sldIdLst>
    <p:sldId id="256" r:id="rId10"/>
    <p:sldId id="315" r:id="rId11"/>
    <p:sldId id="347" r:id="rId12"/>
    <p:sldId id="316" r:id="rId13"/>
    <p:sldId id="345" r:id="rId14"/>
    <p:sldId id="317" r:id="rId15"/>
    <p:sldId id="318" r:id="rId16"/>
    <p:sldId id="319" r:id="rId17"/>
    <p:sldId id="320" r:id="rId18"/>
    <p:sldId id="321" r:id="rId19"/>
    <p:sldId id="346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0000"/>
    <a:srgbClr val="A50021"/>
    <a:srgbClr val="CC00CC"/>
    <a:srgbClr val="CC6600"/>
    <a:srgbClr val="008000"/>
    <a:srgbClr val="009900"/>
    <a:srgbClr val="996633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defTabSz="971550" eaLnBrk="0" hangingPunct="0">
              <a:defRPr sz="1300" smtClean="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 smtClean="0"/>
            </a:lvl1pPr>
          </a:lstStyle>
          <a:p>
            <a:pPr>
              <a:defRPr/>
            </a:pPr>
            <a:fld id="{50EE625C-9BFA-41CD-ACEF-0BDFA833C05B}" type="datetime1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defTabSz="971550" eaLnBrk="0" hangingPunct="0">
              <a:defRPr sz="1300" smtClean="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 smtClean="0"/>
            </a:lvl1pPr>
          </a:lstStyle>
          <a:p>
            <a:pPr>
              <a:defRPr/>
            </a:pPr>
            <a:fld id="{9B69D43F-E339-4241-B4D6-1CCF922780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165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smtClean="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smtClean="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smtClean="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smtClean="0"/>
            </a:lvl1pPr>
          </a:lstStyle>
          <a:p>
            <a:pPr>
              <a:defRPr/>
            </a:pPr>
            <a:fld id="{1AC60AD8-23CA-4F67-B2BC-F565FF695D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5923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Spring'12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232 Logic Design / Sequential Circuit Design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00AE7BC-0836-4292-9B27-67DB14217064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4247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A41E-B281-418D-8D11-98ED2F09BC79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1B49-902A-48D5-A69B-257E287B1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1BEEC-A1A8-448E-9901-AA182BF74445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61557-981E-413F-B9FE-21DCA06CA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3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3A91B-2D4C-4092-A5D1-A87CADAFEF10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7DA7E-C6D9-4E79-B37B-40443772D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78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67DED-CA94-426B-A2E7-52F90B45714E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A3224-9E12-4874-AE31-CA9FDB196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48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93B30-63D8-486E-890D-0EC8BD6D97C4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D6E84-AE6A-40F7-B981-B7DE9A52B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91BF7-D38F-4098-BAC3-406D09486C0E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EC008-AB5E-44B4-B36D-1451A4A91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84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9866C-D754-44D5-8473-E1CD9C93DFD9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FAE1F-459D-443E-9CB9-503CD0EBF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1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DAEBA-1403-4FBD-BE79-EA022F299949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19BB7-42EC-44C7-9C54-779E0048B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4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06576-4C18-4B3E-BC6C-3EBAFB651268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455A7-38AA-4EFC-B06F-438C9BF5D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8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EF4A7-F72C-4232-B6E7-9A71CCE1B77D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1242B-A67F-4B88-B461-0013164E2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7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Spring'12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232 Logic Design / Sequential Circuit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49DAB2D-E2F5-4DE7-B583-09A7210D1BC3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52425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31C8D-54CA-4B7C-BA6E-59498D230F70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FF0E5-9169-4161-906F-6E48DE749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93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EB288-07F6-4F84-83CE-350E6F066083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FDD27-6B35-4CE7-B196-2C4BFA24B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9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439DA-0C14-4DB7-AC31-3398BCA5D553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BFE55-E429-4F00-A466-63B311E7B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5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7A6F3-C597-4BF8-A508-9D3E059B9AA9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1ACC4-0CE5-46D6-AFD7-FD0B170EA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18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4F4D8-EC3D-41BB-8EA4-A1481A6F5F01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DED6F-DD67-4988-A2EC-C75ED1E51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8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37F0F-D81D-406A-A1EB-9626BB9D1F64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9431A-E56F-46CD-AE9F-909EBA039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49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D62D6-F519-4357-B2E9-01F3A762910A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25942-31F9-4B09-98F9-72AA7522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119D-F762-4ADF-9246-62F3F6B4F562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080B7-B71A-433D-8288-633288EE9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395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951F1-4C23-465A-994E-11F4C6A6CE13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86A03-8B14-4A81-8BA5-D9C4F0621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7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3B1C3-A1D3-4DE5-946C-3D736D5BEF24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A5DDC-B414-432C-A2EB-694E6B4F0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Spring'12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232 Logic Design / Sequential Circuit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8194C19-AED5-41E0-B0E5-F4246EA39AFE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124272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DE124-48ED-47FF-9885-7341FD70438A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B8139-7E8F-482A-859A-AFEEFBBF5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7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6FFB2-6FAF-4A31-8720-EC1881073FF5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6D006-444D-4738-849C-3E4488184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5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BA323-53D3-442F-AB6E-BB8A90970130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72E9C-BB37-4A71-8DED-BD14367A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4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161BE-1E72-4C3D-8CA0-DD9DC492DF92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4857E-5386-43D6-B632-8487292E5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2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4A35C-87D0-49BA-AE40-05FA15B8691B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DB0CA-E99A-4A59-8EF4-8A02F7E31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97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34A5E-C061-4AEF-956B-D4FCC6633DF4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131F2-49A5-40D3-8BBE-32755F43E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4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905D8-BAFE-42F8-AAA3-C87C8A3AE808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32E28-F232-404B-A41C-FD3DB2126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6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A0837-7354-442A-ABE0-ECF6758CDF59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BD67-BB6A-44AE-8047-360466925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52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D44E6-D861-49CC-A29F-C6A53B74AE18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1CF5-594F-4715-9AE4-FA18E9A34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48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D0A51-FB0A-4D26-B5AE-8E88A355BE5F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81EC1-D199-4B84-8D79-BE4EC4086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Spring'12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232 Logic Design / Sequential Circuit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E586697-BCA8-4E1C-836B-C363D34B32BB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267439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2186E-99C7-4929-89F5-7DA3934CDFC1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B37EC-097B-43D6-A31E-8B1D2F20E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95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D237F-99CD-4CA7-9BF2-2F4BEA0F30FC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FD12-4FE2-4EA2-9780-CB110A2F8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77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0C39-9542-429D-BA3B-A49EB8C270DC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73C0-1ED0-4153-9987-8F33012D0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33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1ADD1-A856-4944-BAF2-289F3A43D208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2C0A5-1FCD-488F-8C37-F774E6F4D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725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3F11-CA29-405B-BB11-54FCFB49A81E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9A4CE-7396-4A0E-B4D4-12C9191E3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44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28279-4350-4C09-9681-795629C4D33A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7EDE3-FDE6-481E-8C9E-20ED25AA4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59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BC9A2-57BB-421A-B5BE-7D3127598B0F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B2516-D58A-4C20-AC7D-C2266CAD6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75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03D7D-970C-4FCB-91A0-8EC1132F3ECE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77AC9-ADBA-43D4-98EB-4A009D126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382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1306B-1373-4B12-8168-1DC3678D3009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869AA-65C9-4E0C-A7CA-472C7A355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677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8AB17-FCEB-4F68-95F1-B4EE0B654F98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40B9D-2904-43B4-86D8-644D57056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9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-109" charset="2"/>
              <a:buNone/>
              <a:defRPr/>
            </a:pPr>
            <a:endParaRPr lang="en-US" sz="3200">
              <a:latin typeface="Gill Sans MT" pitchFamily="-109" charset="-18"/>
            </a:endParaRPr>
          </a:p>
        </p:txBody>
      </p:sp>
      <p:sp>
        <p:nvSpPr>
          <p:cNvPr id="6" name="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tr-T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Spring'12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232 Logic Design / Sequential Circuit Design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D685B2D-9235-46EC-AB52-BEC0B403CED3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997436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F9062-1C3F-4A92-AA99-FCF69C1EA883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EA107-66D9-4FB3-B6FC-1E6C8D888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4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9469D-3106-4E74-8FC4-CE89CFB31B53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5375C-8486-49D8-BB97-292F99E65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84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D2BE6-4062-4C61-BC34-6B176DD0121E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514C0-82F3-4FA3-B427-537A43371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198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772B9-E6A5-4D45-BACF-A2F3526F6DBF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9F1E9-D8A6-491D-85C4-8063F81E4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411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3C4D9-06C7-41FA-859B-DBBB06BE8C97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BBE72-47B9-42CA-8D7F-BD34D7755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600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8813D-364D-4672-9973-39FBC3F54136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3FA76-F062-4121-A301-BF04ABB67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28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EEA79-1100-4626-9E90-0D55AC97B365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B4A28-CC89-4753-8550-86F16BD02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26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B5687-2C36-4963-A263-A3B6F2DE78DF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19FFC-D57E-4C22-9BDC-F73E04D02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96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E9218-5BB3-4F1B-BC89-243CA74B5B47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ACE89-BEBB-4102-8C93-456F815C9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749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F90D5-9EA2-4F5D-B034-2F72DEAB9691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8EE09-6DF6-4E92-A638-716AABBD7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Spring'12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232 Logic Design / Sequential Circuit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50E5A6C-5E73-432B-98CC-3F9346835A83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701948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82AEA-84C1-4F56-ACF9-417BF74BA5B5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BEFBA-37B9-4A0C-BDD2-01E3A0A55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3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A9ADF-17CF-4B77-A2F0-E940F7CD7321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7554A-32A6-4BA9-A6C6-56FA049D3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890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B927-44AD-4985-AE40-A496EBD82D0E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DF924-DB9C-4271-8956-398AD0844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31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CE9CD-F3C9-4700-8E75-BEEC92AA10D9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260E-99CB-4C04-A30C-150586846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200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F1B07-5546-4F79-96D6-96B1697C6DAF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41AC0-AE7E-4C0B-B01C-19E1A6D91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16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5C285-DA4C-4C0F-99CC-15AD2453D657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FD478-F94F-4C61-80DC-E9F8F93D7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48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7675A-000F-490F-AA4B-25F54FA9B338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F6E64-D667-4762-998C-B189670CC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77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636B6-43ED-490E-A9DF-FC2339C9223F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A69E9-4644-44BA-85C8-C9AC92677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37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0AB83-F156-4CF5-9EB1-1171DCD3E4E9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A02EB-3FB1-44FB-A116-24E4109A0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72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84A0F-B2C6-4862-964C-5D922389D170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9A254-101A-466C-B076-269C2FBE3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Spring'12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232 Logic Design / Sequential Circuit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A59F712-C988-4522-B8AA-381D782D7C08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70570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4FBE1-4E39-4061-80B2-4A260DDB43B7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3D13D-4443-410B-A777-741E88135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9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64D5-5838-42EF-8705-BCFFF39F9666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25BAF-307D-45D9-AD71-07A711A4D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607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CD416-7C9C-4A3D-A38D-9D53FC62D4E3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B9D4-D8A8-40D4-BB3F-572DB4EBB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525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E55E6-08BA-425E-8CB1-95F286883999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EC2C9-4E22-42F2-847D-B08D6695B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29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EF18D-AEFA-4865-B035-61E0D6665544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61DF2-DFA3-4830-81D6-6028A987B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856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41110-94EF-44FB-9421-E4380CA004AB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C2236-7D67-462F-8F1C-6486B7B56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90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C2209-746A-4043-B8C1-CBB02E910251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E510C-3022-4C3A-BF07-B5F7CCAB0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36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D0A2A-4911-4FBF-91FB-86CE09CBACD0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C7E6B-6596-4C61-A954-6F82A3B9E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035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6FD29-80DF-4709-97E1-139348994275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6A8E9-B2F0-499F-81CE-A9D89632A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7322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45694-18B7-4B3A-B483-FECB2BB19EC0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4F7B5-B158-4BA7-BE05-799E310BC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18F83-BC6F-4ED7-B387-308DF59D00FB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D8459-6A91-4275-BF93-053FAC871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395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09F4A-45F1-4742-BC77-3305FF699FDA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E2201-6161-4E96-822C-6C6B28972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730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1931-4C0C-4B5F-AE1F-FF4F770A0F28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DD2E6-B69A-4DD4-8261-5916A534E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9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68D54-AAAE-4BB9-8674-9440894B9F71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352BC-728D-4B4C-9090-377EAA5A7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1603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3AE4C-CE1B-4334-BCBD-923738361A78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E4EC3-0E22-4579-AD18-76463AE2C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0876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DAD23-C75E-4E9A-B38C-6D37E5FC5278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28578-2455-42A9-A315-F77FC1146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62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6E970-4B9D-4DBE-A6BD-479A9A21A795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D1879-63B8-421B-A525-24E398737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600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37ACF-9F0C-41CB-BC52-20B30EE70824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BC42C-BA0A-428F-ABA8-7977B7443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771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1B62B-7C3F-41E4-97D1-3EBBC061F42E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89096-3400-4997-986C-B47891091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1867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BB455-5844-4B4D-98F3-61B22421C1FC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34109-A3F4-49A7-969A-C951D57B1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8803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D952C-2A71-4C93-864C-C2D0F3A479B5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777C9-2FAE-4B0F-97C3-60D2E62E2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4722C-36A6-4CBF-A2BA-9EDB4C50E6FF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C41CD-D1C3-4E67-820E-16B5E2068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77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16A71-836B-4F5D-8D40-5960E488A09C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786-E792-4CCD-887F-163B49E61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078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CDA22-1C3A-4175-B808-1BC32DD98CDD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5E37-2C23-4CC1-B24F-4D388020B5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296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68821-4A33-4D24-9CFC-39376F9C6A89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F2C75-E45D-47DE-A693-97D046D2C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49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A2633-1760-46F8-8CFA-0E64D8AEC967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74BD4-23A0-4BB6-B2B2-94B100F58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28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F88D6-1B25-417B-8E0E-1269F48139AA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F8963-8637-4253-8BA4-BE3F28681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412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DCE05-6EC1-4B37-B64D-F194B01B3491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78862-B0EF-4599-A207-67E036893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990600" y="76200"/>
            <a:ext cx="7943850" cy="762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990600" y="1143000"/>
            <a:ext cx="79438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62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accent2">
                    <a:lumMod val="50000"/>
                  </a:schemeClr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tr-TR"/>
              <a:t>Spring'12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048000" y="6553200"/>
            <a:ext cx="3810000" cy="304800"/>
          </a:xfrm>
          <a:custGeom>
            <a:avLst/>
            <a:gdLst>
              <a:gd name="connsiteX0" fmla="*/ 0 w 2895600"/>
              <a:gd name="connsiteY0" fmla="*/ 0 h 304800"/>
              <a:gd name="connsiteX1" fmla="*/ 2895600 w 2895600"/>
              <a:gd name="connsiteY1" fmla="*/ 0 h 304800"/>
              <a:gd name="connsiteX2" fmla="*/ 2895600 w 2895600"/>
              <a:gd name="connsiteY2" fmla="*/ 304800 h 304800"/>
              <a:gd name="connsiteX3" fmla="*/ 0 w 2895600"/>
              <a:gd name="connsiteY3" fmla="*/ 304800 h 304800"/>
              <a:gd name="connsiteX4" fmla="*/ 0 w 2895600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chemeClr val="accent2">
                    <a:lumMod val="50000"/>
                  </a:schemeClr>
                </a:solidFill>
                <a:latin typeface="Verdana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232 Logic Design / Sequential Circuit Design</a:t>
            </a:r>
            <a:endParaRPr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229600" y="6553200"/>
            <a:ext cx="6096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accent2">
                    <a:lumMod val="50000"/>
                  </a:schemeClr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fld id="{2C238F2C-9A48-466D-A993-6323717BA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572314"/>
          </a:solidFill>
          <a:latin typeface="Gill Sans MT" pitchFamily="-109" charset="-18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572314"/>
          </a:solidFill>
          <a:latin typeface="Gill Sans MT" pitchFamily="-109" charset="-18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572314"/>
          </a:solidFill>
          <a:latin typeface="Gill Sans MT" pitchFamily="-109" charset="-18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572314"/>
          </a:solidFill>
          <a:latin typeface="Gill Sans MT" pitchFamily="-109" charset="-18"/>
          <a:ea typeface="ＭＳ Ｐゴシック" pitchFamily="-109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572314"/>
          </a:solidFill>
          <a:latin typeface="Gill Sans MT" pitchFamily="-109" charset="-18"/>
          <a:ea typeface="ＭＳ Ｐゴシック" pitchFamily="-109" charset="-128"/>
          <a:cs typeface="ＭＳ Ｐゴシック" pitchFamily="-109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572314"/>
          </a:solidFill>
          <a:latin typeface="Gill Sans MT" pitchFamily="-109" charset="-18"/>
          <a:ea typeface="ＭＳ Ｐゴシック" pitchFamily="-109" charset="-128"/>
          <a:cs typeface="ＭＳ Ｐゴシック" pitchFamily="-109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572314"/>
          </a:solidFill>
          <a:latin typeface="Gill Sans MT" pitchFamily="-109" charset="-18"/>
          <a:ea typeface="ＭＳ Ｐゴシック" pitchFamily="-109" charset="-128"/>
          <a:cs typeface="ＭＳ Ｐゴシック" pitchFamily="-109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572314"/>
          </a:solidFill>
          <a:latin typeface="Gill Sans MT" pitchFamily="-109" charset="-18"/>
          <a:ea typeface="ＭＳ Ｐゴシック" pitchFamily="-109" charset="-128"/>
          <a:cs typeface="ＭＳ Ｐゴシック" pitchFamily="-109" charset="-128"/>
        </a:defRPr>
      </a:lvl9pPr>
    </p:titleStyle>
    <p:bodyStyle>
      <a:lvl1pPr marL="366713" indent="-3730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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05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5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055E3DA-2A1C-4E17-AD15-F180FCE81D46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EE76D5C-7E5A-42DE-A276-60C609DAE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0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16E8E2C-799F-4C0B-9E24-33CC0B928716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C63F08F-AAC3-42D3-8E2B-9AEAEDF56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9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10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10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298E875-02B1-49E0-93B1-72428A85AE68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93A6524-9E3F-484A-9042-AFFEA514F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909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1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1C7D7B-AB43-450D-86FD-37DBF53026BC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E7BC2E1-3297-4730-8EB8-D58E8081B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14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14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1BF8D39-8733-4520-94AC-9AB70A992F8C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DA135B1-20E5-4957-B478-511FD15F1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Isosceles Triangle 1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173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717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70FEB23-F88B-440C-9419-1AFF0C6A7C61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C7A804D-2C86-48D4-AEB6-34EA91CB0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19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819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3C8F404-2755-4EB6-BF37-6FC55BC879D3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ACEF32F-2180-4AA0-B5AA-60405EED0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220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922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57D710F-90BF-439A-A48E-07D8DC6616E6}" type="datetimeFigureOut">
              <a:rPr lang="en-US"/>
              <a:pPr>
                <a:defRPr/>
              </a:pPr>
              <a:t>4/21/22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0A263E2-F02A-4CF9-8879-BAFD3CD93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1.png"/><Relationship Id="rId4" Type="http://schemas.openxmlformats.org/officeDocument/2006/relationships/image" Target="../media/image8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762000" y="5975350"/>
            <a:ext cx="7848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x-none" sz="1400" b="1" u="sng">
                <a:solidFill>
                  <a:srgbClr val="967D42"/>
                </a:solidFill>
                <a:latin typeface="Verdana" pitchFamily="34" charset="0"/>
              </a:rPr>
              <a:t>Acknowledgment</a:t>
            </a:r>
            <a:r>
              <a:rPr lang="en-GB" altLang="x-none" sz="1400">
                <a:solidFill>
                  <a:srgbClr val="967D42"/>
                </a:solidFill>
                <a:latin typeface="Verdana" pitchFamily="34" charset="0"/>
              </a:rPr>
              <a:t>: Most of the following slides are adapted from Prof. Kale's slides at UIUC, USA.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9100" y="908050"/>
            <a:ext cx="8420100" cy="2082800"/>
          </a:xfrm>
          <a:prstGeom prst="rect">
            <a:avLst/>
          </a:prstGeom>
          <a:noFill/>
          <a:ln>
            <a:noFill/>
          </a:ln>
          <a:effectLst>
            <a:outerShdw blurRad="63500"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defRPr/>
            </a:pP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</a:rPr>
              <a:t>CENG</a:t>
            </a:r>
            <a:r>
              <a:rPr lang="tr-TR" altLang="x-none" sz="3800" dirty="0">
                <a:solidFill>
                  <a:schemeClr val="tx2"/>
                </a:solidFill>
                <a:latin typeface="Bookman Old Style" pitchFamily="18" charset="0"/>
              </a:rPr>
              <a:t>-</a:t>
            </a: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</a:rPr>
              <a:t>232</a:t>
            </a:r>
            <a:br>
              <a:rPr lang="tr-TR" altLang="x-none" sz="3800" dirty="0">
                <a:solidFill>
                  <a:schemeClr val="tx2"/>
                </a:solidFill>
                <a:latin typeface="Bookman Old Style" pitchFamily="18" charset="0"/>
              </a:rPr>
            </a:b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</a:rPr>
              <a:t>Logic Design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281113" y="3890963"/>
            <a:ext cx="687228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  <a:ea typeface="ＭＳ Ｐゴシック" pitchFamily="2" charset="-128"/>
              </a:rPr>
              <a:t>Sequential Circuit Design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47800" y="5084763"/>
            <a:ext cx="633095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endParaRPr lang="en-US" altLang="x-none" sz="1700" dirty="0">
              <a:effectLst>
                <a:outerShdw blurRad="38100" dist="38100" dir="2700000" algn="tl">
                  <a:srgbClr val="C0C0C0"/>
                </a:outerShdw>
              </a:effectLst>
              <a:latin typeface="Gill Sans MT" pitchFamily="34" charset="0"/>
              <a:ea typeface="ＭＳ Ｐゴシック" pitchFamily="2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Sequential Circuit Design Procedure</a:t>
            </a:r>
          </a:p>
        </p:txBody>
      </p:sp>
      <p:sp>
        <p:nvSpPr>
          <p:cNvPr id="25603" name="Rectangl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Step 1: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dirty="0"/>
              <a:t>	Make a state table based on the problem statement. The table should show the present states, inputs, next states and outputs. (It may be easier to find a state diagram first, and then convert that to a table.)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Step 2: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dirty="0"/>
              <a:t>	Assign binary codes to the states in the state table (if you haven’t already). If you have n states, your binary codes will have at least </a:t>
            </a:r>
            <a:r>
              <a:rPr lang="en-US" altLang="x-none" dirty="0">
                <a:sym typeface="Symbol" pitchFamily="18" charset="2"/>
              </a:rPr>
              <a:t></a:t>
            </a:r>
            <a:r>
              <a:rPr lang="en-US" altLang="x-none" dirty="0"/>
              <a:t>log2 n</a:t>
            </a:r>
            <a:r>
              <a:rPr lang="en-US" altLang="x-none" dirty="0">
                <a:sym typeface="Symbol" pitchFamily="18" charset="2"/>
              </a:rPr>
              <a:t> digits, and your circuit will have at least </a:t>
            </a:r>
            <a:r>
              <a:rPr lang="en-US" altLang="x-none" dirty="0"/>
              <a:t>log2 n</a:t>
            </a:r>
            <a:r>
              <a:rPr lang="en-US" altLang="x-none" dirty="0">
                <a:sym typeface="Symbol" pitchFamily="18" charset="2"/>
              </a:rPr>
              <a:t> flip-flops.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Sequential circuit design procedure</a:t>
            </a:r>
          </a:p>
        </p:txBody>
      </p:sp>
      <p:sp>
        <p:nvSpPr>
          <p:cNvPr id="26627" name="Rectangl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Step 3: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dirty="0"/>
              <a:t>	For each flip-flop and each row of your state table, find the flip-flop input values that are needed to generate the next state from the present state. You can use flip-flop excitation tables here.</a:t>
            </a:r>
          </a:p>
          <a:p>
            <a:pPr eaLnBrk="1" hangingPunct="1"/>
            <a:r>
              <a:rPr lang="en-US" altLang="x-none" dirty="0"/>
              <a:t>Step 4: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dirty="0"/>
              <a:t>	Find simplified equations for the flip-flop inputs and the outputs.</a:t>
            </a:r>
          </a:p>
          <a:p>
            <a:pPr eaLnBrk="1" hangingPunct="1"/>
            <a:r>
              <a:rPr lang="en-US" altLang="x-none" dirty="0"/>
              <a:t>Step 5: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dirty="0"/>
              <a:t>	Build the circuit!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685800" y="3429000"/>
          <a:ext cx="3219450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Document" r:id="rId3" imgW="3737610" imgH="3124962" progId="Word.Document.8">
                  <p:embed/>
                </p:oleObj>
              </mc:Choice>
              <mc:Fallback>
                <p:oleObj name="Document" r:id="rId3" imgW="3737610" imgH="31249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3219450" cy="269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Step 2: Assigning binary codes</a:t>
            </a:r>
          </a:p>
        </p:txBody>
      </p:sp>
      <p:sp>
        <p:nvSpPr>
          <p:cNvPr id="27652" name="Rectangle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000" dirty="0"/>
              <a:t>We have four states ABCD, so we need at least two flip-flops Q1Q0.</a:t>
            </a:r>
          </a:p>
          <a:p>
            <a:pPr eaLnBrk="1" hangingPunct="1"/>
            <a:r>
              <a:rPr lang="en-US" altLang="x-none" sz="2000" dirty="0"/>
              <a:t>The easiest thing to do is represent state A with Q1Q0 = 00, B with 01, C with 10, and D with 11 (intuitive). </a:t>
            </a:r>
          </a:p>
          <a:p>
            <a:pPr eaLnBrk="1" hangingPunct="1"/>
            <a:r>
              <a:rPr lang="en-US" altLang="x-none" sz="2000" dirty="0"/>
              <a:t>The state assignment can have a big impact on circuit complexity, but we won’t worry about that too much in this class.</a:t>
            </a:r>
          </a:p>
        </p:txBody>
      </p:sp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4895850" y="3124200"/>
          <a:ext cx="3657600" cy="301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Document" r:id="rId5" imgW="4160520" imgH="3429000" progId="Word.Document.8">
                  <p:embed/>
                </p:oleObj>
              </mc:Choice>
              <mc:Fallback>
                <p:oleObj name="Document" r:id="rId5" imgW="4160520" imgH="34290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124200"/>
                        <a:ext cx="3657600" cy="301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65" name="AutoShape 57"/>
          <p:cNvSpPr>
            <a:spLocks noChangeArrowheads="1"/>
          </p:cNvSpPr>
          <p:nvPr/>
        </p:nvSpPr>
        <p:spPr bwMode="auto">
          <a:xfrm>
            <a:off x="4057650" y="4419600"/>
            <a:ext cx="685800" cy="533400"/>
          </a:xfrm>
          <a:prstGeom prst="rightArrow">
            <a:avLst>
              <a:gd name="adj1" fmla="val 40472"/>
              <a:gd name="adj2" fmla="val 54167"/>
            </a:avLst>
          </a:prstGeom>
          <a:solidFill>
            <a:srgbClr val="000090">
              <a:alpha val="76000"/>
            </a:srgbClr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blurRad="63500" dist="53882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Step 3: Finding flip-flop inputs</a:t>
            </a:r>
          </a:p>
        </p:txBody>
      </p:sp>
      <p:sp>
        <p:nvSpPr>
          <p:cNvPr id="28675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200"/>
              <a:t>Next we have to figure out how to actually make the flip-flops change from their present state into the desired next state.</a:t>
            </a:r>
          </a:p>
          <a:p>
            <a:pPr eaLnBrk="1" hangingPunct="1"/>
            <a:r>
              <a:rPr lang="en-US" altLang="x-none" sz="2200"/>
              <a:t>This depends on what kind of flip-flops you use! </a:t>
            </a:r>
          </a:p>
          <a:p>
            <a:pPr eaLnBrk="1" hangingPunct="1"/>
            <a:r>
              <a:rPr lang="en-US" altLang="x-none" sz="2200"/>
              <a:t>We’ll use two JKs. For each flip-flip Qi, look at its present and next states, and determine what the inputs Ji and Ki should be in order to make that state change.</a:t>
            </a: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2133600" y="3505200"/>
          <a:ext cx="5562600" cy="29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Document" r:id="rId3" imgW="6460236" imgH="3380994" progId="Word.Document.8">
                  <p:embed/>
                </p:oleObj>
              </mc:Choice>
              <mc:Fallback>
                <p:oleObj name="Document" r:id="rId3" imgW="6460236" imgH="338099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5562600" cy="29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Finding JK flip-flop input values</a:t>
            </a:r>
          </a:p>
        </p:txBody>
      </p:sp>
      <p:sp>
        <p:nvSpPr>
          <p:cNvPr id="29699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000"/>
              <a:t>For JK flip-flops, this is a little tricky. Recall the characteristic table:</a:t>
            </a:r>
          </a:p>
          <a:p>
            <a:pPr eaLnBrk="1" hangingPunct="1"/>
            <a:endParaRPr lang="en-US" altLang="x-none" sz="2000"/>
          </a:p>
          <a:p>
            <a:pPr eaLnBrk="1" hangingPunct="1"/>
            <a:endParaRPr lang="en-US" altLang="x-none" sz="2000"/>
          </a:p>
          <a:p>
            <a:pPr eaLnBrk="1" hangingPunct="1"/>
            <a:endParaRPr lang="en-US" altLang="x-none" sz="2000"/>
          </a:p>
          <a:p>
            <a:pPr eaLnBrk="1" hangingPunct="1"/>
            <a:endParaRPr lang="en-US" altLang="x-none" sz="2000"/>
          </a:p>
          <a:p>
            <a:pPr eaLnBrk="1" hangingPunct="1"/>
            <a:endParaRPr lang="en-US" altLang="x-none" sz="2000"/>
          </a:p>
          <a:p>
            <a:pPr eaLnBrk="1" hangingPunct="1"/>
            <a:r>
              <a:rPr lang="en-US" altLang="x-none" sz="2000"/>
              <a:t>If the present state of a JK flip-flop is 0 and we want the next state to be 1, then we have two choices for the JK inputs:</a:t>
            </a:r>
          </a:p>
          <a:p>
            <a:pPr lvl="1" eaLnBrk="1" hangingPunct="1"/>
            <a:r>
              <a:rPr lang="en-US" altLang="x-none" sz="1900"/>
              <a:t>We can use JK=10, to explicitly set the flip-flop’s next state to 1.</a:t>
            </a:r>
          </a:p>
          <a:p>
            <a:pPr lvl="1" eaLnBrk="1" hangingPunct="1"/>
            <a:r>
              <a:rPr lang="en-US" altLang="x-none" sz="1900"/>
              <a:t>We can also use JK=11, to complement the current state 0.</a:t>
            </a:r>
          </a:p>
          <a:p>
            <a:pPr eaLnBrk="1" hangingPunct="1"/>
            <a:r>
              <a:rPr lang="en-US" altLang="x-none" sz="2000"/>
              <a:t>So to change from 0 to 1, we must set J=1, but K could be either 0 or 1.</a:t>
            </a:r>
          </a:p>
          <a:p>
            <a:pPr eaLnBrk="1" hangingPunct="1"/>
            <a:r>
              <a:rPr lang="en-US" altLang="x-none" sz="2000"/>
              <a:t>Similarly, the other possible state transitions can all be done in two different ways as well.</a:t>
            </a: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3048000" y="1758950"/>
          <a:ext cx="33670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Document" r:id="rId3" imgW="3366516" imgH="1670304" progId="Word.Document.8">
                  <p:embed/>
                </p:oleObj>
              </mc:Choice>
              <mc:Fallback>
                <p:oleObj name="Document" r:id="rId3" imgW="3366516" imgH="16703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58950"/>
                        <a:ext cx="3367088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6" name="Rectang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JK excitation table</a:t>
            </a:r>
          </a:p>
        </p:txBody>
      </p:sp>
      <p:sp>
        <p:nvSpPr>
          <p:cNvPr id="30723" name="Rectangle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An excitation table shows what flip-flop inputs are required in order to  make a desired state change.</a:t>
            </a:r>
          </a:p>
          <a:p>
            <a:pPr eaLnBrk="1" hangingPunct="1"/>
            <a:endParaRPr lang="en-US" altLang="x-none"/>
          </a:p>
          <a:p>
            <a:pPr eaLnBrk="1" hangingPunct="1"/>
            <a:endParaRPr lang="en-US" altLang="x-none"/>
          </a:p>
          <a:p>
            <a:pPr eaLnBrk="1" hangingPunct="1"/>
            <a:endParaRPr lang="en-US" altLang="x-none"/>
          </a:p>
          <a:p>
            <a:pPr eaLnBrk="1" hangingPunct="1">
              <a:spcBef>
                <a:spcPts val="1800"/>
              </a:spcBef>
            </a:pPr>
            <a:r>
              <a:rPr lang="en-US" altLang="x-none"/>
              <a:t>This is the same information that’s given in the characteristic table, but presented “backwards.”</a:t>
            </a: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2895600" y="4578350"/>
          <a:ext cx="33670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Document" r:id="rId3" imgW="3366516" imgH="1670304" progId="Word.Document.8">
                  <p:embed/>
                </p:oleObj>
              </mc:Choice>
              <mc:Fallback>
                <p:oleObj name="Document" r:id="rId3" imgW="3366516" imgH="16703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8350"/>
                        <a:ext cx="3367088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2308225" y="2176463"/>
          <a:ext cx="4854575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Document" r:id="rId5" imgW="4861560" imgH="1708404" progId="Word.Document.8">
                  <p:embed/>
                </p:oleObj>
              </mc:Choice>
              <mc:Fallback>
                <p:oleObj name="Document" r:id="rId5" imgW="4861560" imgH="170840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2176463"/>
                        <a:ext cx="4854575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Excitation Tables for all flip-flops</a:t>
            </a: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3962400" y="3048000"/>
          <a:ext cx="4854575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Document" r:id="rId3" imgW="4861560" imgH="1708404" progId="Word.Document.8">
                  <p:embed/>
                </p:oleObj>
              </mc:Choice>
              <mc:Fallback>
                <p:oleObj name="Document" r:id="rId3" imgW="4861560" imgH="17084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0"/>
                        <a:ext cx="4854575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3962400" y="1219200"/>
          <a:ext cx="367982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1" name="Document" r:id="rId5" imgW="3686556" imgH="1682496" progId="Word.Document.8">
                  <p:embed/>
                </p:oleObj>
              </mc:Choice>
              <mc:Fallback>
                <p:oleObj name="Document" r:id="rId5" imgW="3686556" imgH="168249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19200"/>
                        <a:ext cx="367982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3962400" y="4800600"/>
          <a:ext cx="365283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Document" r:id="rId7" imgW="3657600" imgH="1813560" progId="Word.Document.8">
                  <p:embed/>
                </p:oleObj>
              </mc:Choice>
              <mc:Fallback>
                <p:oleObj name="Document" r:id="rId7" imgW="3657600" imgH="18135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00600"/>
                        <a:ext cx="3652838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1852613" y="1387475"/>
          <a:ext cx="13811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Bitmap Image" r:id="rId9" imgW="1380952" imgH="1123810" progId="PBrush">
                  <p:embed/>
                </p:oleObj>
              </mc:Choice>
              <mc:Fallback>
                <p:oleObj name="Bitmap Image" r:id="rId9" imgW="1380952" imgH="112381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1387475"/>
                        <a:ext cx="13811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1828800" y="3200400"/>
          <a:ext cx="14192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name="Bitmap Image" r:id="rId11" imgW="1419048" imgH="1123810" progId="PBrush">
                  <p:embed/>
                </p:oleObj>
              </mc:Choice>
              <mc:Fallback>
                <p:oleObj name="Bitmap Image" r:id="rId11" imgW="1419048" imgH="1123810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14192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7"/>
          <p:cNvGraphicFramePr>
            <a:graphicFrameLocks noChangeAspect="1"/>
          </p:cNvGraphicFramePr>
          <p:nvPr/>
        </p:nvGraphicFramePr>
        <p:xfrm>
          <a:off x="1828800" y="4876800"/>
          <a:ext cx="14001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5" name="Bitmap Image" r:id="rId13" imgW="1400000" imgH="1152381" progId="PBrush">
                  <p:embed/>
                </p:oleObj>
              </mc:Choice>
              <mc:Fallback>
                <p:oleObj name="Bitmap Image" r:id="rId13" imgW="1400000" imgH="1152381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6800"/>
                        <a:ext cx="14001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Rectang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Back to the Example</a:t>
            </a:r>
          </a:p>
        </p:txBody>
      </p:sp>
      <p:sp>
        <p:nvSpPr>
          <p:cNvPr id="32771" name="Rectangle 15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5867400" cy="1981200"/>
          </a:xfrm>
        </p:spPr>
        <p:txBody>
          <a:bodyPr/>
          <a:lstStyle/>
          <a:p>
            <a:pPr eaLnBrk="1" hangingPunct="1"/>
            <a:r>
              <a:rPr lang="en-US" altLang="x-none"/>
              <a:t>We can now use the JK excitation table on the right to find the correct values for each flip-flop’s inputs, based on its present and next states.</a:t>
            </a:r>
          </a:p>
          <a:p>
            <a:pPr eaLnBrk="1" hangingPunct="1"/>
            <a:endParaRPr lang="en-US" altLang="x-none"/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1828800" y="3048000"/>
          <a:ext cx="6459538" cy="337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Document" r:id="rId3" imgW="6457929" imgH="3385967" progId="Word.Document.8">
                  <p:embed/>
                </p:oleObj>
              </mc:Choice>
              <mc:Fallback>
                <p:oleObj name="Document" r:id="rId3" imgW="6457929" imgH="33859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6459538" cy="337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6311900" y="1295400"/>
          <a:ext cx="28321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Document" r:id="rId5" imgW="2846832" imgH="1696212" progId="Word.Document.8">
                  <p:embed/>
                </p:oleObj>
              </mc:Choice>
              <mc:Fallback>
                <p:oleObj name="Document" r:id="rId5" imgW="2846832" imgH="16962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1295400"/>
                        <a:ext cx="28321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5003800" y="4522788"/>
            <a:ext cx="863600" cy="360362"/>
          </a:xfrm>
          <a:prstGeom prst="ellips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1963738" y="4538663"/>
            <a:ext cx="431800" cy="287337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3795713" y="4554538"/>
            <a:ext cx="431800" cy="287337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6227763" y="1938338"/>
            <a:ext cx="2808287" cy="287337"/>
          </a:xfrm>
          <a:prstGeom prst="rect">
            <a:avLst/>
          </a:prstGeom>
          <a:noFill/>
          <a:ln w="254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x-none" altLang="x-non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7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Step 4: Find FF in/out equations</a:t>
            </a:r>
          </a:p>
        </p:txBody>
      </p:sp>
      <p:sp>
        <p:nvSpPr>
          <p:cNvPr id="33795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000"/>
              <a:t>Now you can make K-maps and find equations for each of the four flip-flop inputs, as well as for the output Z.</a:t>
            </a:r>
          </a:p>
          <a:p>
            <a:pPr eaLnBrk="1" hangingPunct="1"/>
            <a:r>
              <a:rPr lang="en-US" altLang="x-none" sz="2000"/>
              <a:t>These equations are in terms of the present state and the inputs.</a:t>
            </a:r>
          </a:p>
          <a:p>
            <a:pPr eaLnBrk="1" hangingPunct="1"/>
            <a:r>
              <a:rPr lang="en-US" altLang="x-none" sz="2000"/>
              <a:t>The advantage of using JK flip-flops is that there are many don’t care conditions, which can result in simpler equations.</a:t>
            </a:r>
          </a:p>
          <a:p>
            <a:pPr eaLnBrk="1" hangingPunct="1"/>
            <a:endParaRPr lang="en-US" altLang="x-none" sz="2000"/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/>
              <a:t>	J1 = X’ Q0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/>
              <a:t>	K1 = X + Q0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x-none" sz="2000"/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/>
              <a:t>	J0 = X + Q1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/>
              <a:t>	K0 = X’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/>
              <a:t>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000"/>
              <a:t>	Z = Q1Q0X</a:t>
            </a: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2895600" y="3276600"/>
          <a:ext cx="56388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Document" r:id="rId3" imgW="6460236" imgH="3380994" progId="Word.Document.8">
                  <p:embed/>
                </p:oleObj>
              </mc:Choice>
              <mc:Fallback>
                <p:oleObj name="Document" r:id="rId3" imgW="6460236" imgH="338099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76600"/>
                        <a:ext cx="5638800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2" name="Rectang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Step 5: Build the Circuit</a:t>
            </a:r>
          </a:p>
        </p:txBody>
      </p:sp>
      <p:sp>
        <p:nvSpPr>
          <p:cNvPr id="34819" name="Rectangle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Lastly, we use these simplified equations to build the completed circuit.</a:t>
            </a:r>
          </a:p>
        </p:txBody>
      </p:sp>
      <p:graphicFrame>
        <p:nvGraphicFramePr>
          <p:cNvPr id="332804" name="Object 2"/>
          <p:cNvGraphicFramePr>
            <a:graphicFrameLocks noChangeAspect="1"/>
          </p:cNvGraphicFramePr>
          <p:nvPr/>
        </p:nvGraphicFramePr>
        <p:xfrm>
          <a:off x="4324350" y="2705100"/>
          <a:ext cx="436245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Bitmap Image" r:id="rId3" imgW="4361905" imgH="2933333" progId="PBrush">
                  <p:embed/>
                </p:oleObj>
              </mc:Choice>
              <mc:Fallback>
                <p:oleObj name="Bitmap Image" r:id="rId3" imgW="4361905" imgH="2933333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705100"/>
                        <a:ext cx="436245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457325" y="2667000"/>
            <a:ext cx="2124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J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1</a:t>
            </a:r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 = X’ Q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0</a:t>
            </a:r>
            <a:endParaRPr lang="en-US" altLang="x-none">
              <a:solidFill>
                <a:srgbClr val="0000FF"/>
              </a:solidFill>
              <a:latin typeface="Verdana" pitchFamily="34" charset="0"/>
            </a:endParaRPr>
          </a:p>
          <a:p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K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1</a:t>
            </a:r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 = X + Q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0</a:t>
            </a:r>
          </a:p>
          <a:p>
            <a:endParaRPr lang="en-US" altLang="x-none">
              <a:solidFill>
                <a:srgbClr val="0000FF"/>
              </a:solidFill>
              <a:latin typeface="Verdana" pitchFamily="34" charset="0"/>
            </a:endParaRPr>
          </a:p>
          <a:p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J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0</a:t>
            </a:r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 = X + Q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1</a:t>
            </a:r>
            <a:endParaRPr lang="en-US" altLang="x-none">
              <a:solidFill>
                <a:srgbClr val="0000FF"/>
              </a:solidFill>
              <a:latin typeface="Verdana" pitchFamily="34" charset="0"/>
            </a:endParaRPr>
          </a:p>
          <a:p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K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0</a:t>
            </a:r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 = X’</a:t>
            </a:r>
          </a:p>
          <a:p>
            <a:endParaRPr lang="en-US" altLang="x-none">
              <a:solidFill>
                <a:srgbClr val="0000FF"/>
              </a:solidFill>
              <a:latin typeface="Verdana" pitchFamily="34" charset="0"/>
            </a:endParaRPr>
          </a:p>
          <a:p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Z = Q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1</a:t>
            </a:r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Q</a:t>
            </a:r>
            <a:r>
              <a:rPr lang="en-US" altLang="x-none" baseline="-25000">
                <a:solidFill>
                  <a:srgbClr val="0000FF"/>
                </a:solidFill>
                <a:latin typeface="Verdana" pitchFamily="34" charset="0"/>
              </a:rPr>
              <a:t>0</a:t>
            </a:r>
            <a:r>
              <a:rPr lang="en-US" altLang="x-none">
                <a:solidFill>
                  <a:srgbClr val="0000FF"/>
                </a:solidFill>
                <a:latin typeface="Verdana" pitchFamily="34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Sequential Circuit Design</a:t>
            </a:r>
          </a:p>
        </p:txBody>
      </p:sp>
      <p:sp>
        <p:nvSpPr>
          <p:cNvPr id="18435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Sequential circuit design:</a:t>
            </a:r>
            <a:br>
              <a:rPr lang="en-US" altLang="x-none" dirty="0"/>
            </a:br>
            <a:r>
              <a:rPr lang="en-US" altLang="x-none" dirty="0"/>
              <a:t>Given a description (or problem), produce a working circuit for it.</a:t>
            </a:r>
          </a:p>
          <a:p>
            <a:pPr lvl="1" eaLnBrk="1" hangingPunct="1"/>
            <a:r>
              <a:rPr lang="en-US" altLang="x-none" dirty="0"/>
              <a:t>We first make a state table or diagram to express the computation.</a:t>
            </a:r>
          </a:p>
          <a:p>
            <a:pPr lvl="1" eaLnBrk="1" hangingPunct="1"/>
            <a:r>
              <a:rPr lang="en-US" altLang="x-none" dirty="0"/>
              <a:t>Then we can turn that table or diagram into a sequential circuit.</a:t>
            </a:r>
          </a:p>
          <a:p>
            <a:pPr eaLnBrk="1" hangingPunct="1"/>
            <a:endParaRPr lang="en-US" altLang="x-non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err="1"/>
              <a:t>vs</a:t>
            </a:r>
            <a:r>
              <a:rPr lang="en-US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analysis steps: </a:t>
            </a:r>
          </a:p>
          <a:p>
            <a:pPr lvl="1"/>
            <a:r>
              <a:rPr lang="en-US" dirty="0"/>
              <a:t>Circuit diagram is given</a:t>
            </a:r>
          </a:p>
          <a:p>
            <a:pPr lvl="1"/>
            <a:r>
              <a:rPr lang="en-US" dirty="0"/>
              <a:t>Output and next state equations</a:t>
            </a:r>
          </a:p>
          <a:p>
            <a:pPr lvl="1"/>
            <a:r>
              <a:rPr lang="en-US" dirty="0"/>
              <a:t>State table</a:t>
            </a:r>
          </a:p>
          <a:p>
            <a:pPr lvl="1"/>
            <a:r>
              <a:rPr lang="en-US" dirty="0"/>
              <a:t>(optional) description of what the circuit does.</a:t>
            </a:r>
          </a:p>
          <a:p>
            <a:r>
              <a:rPr lang="en-US" dirty="0"/>
              <a:t>Design is going through the above steps in the reverse order. </a:t>
            </a:r>
          </a:p>
          <a:p>
            <a:r>
              <a:rPr lang="en-US" dirty="0"/>
              <a:t>A design example in the next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Let’s design a Sequence Recognizer</a:t>
            </a:r>
          </a:p>
        </p:txBody>
      </p:sp>
      <p:sp>
        <p:nvSpPr>
          <p:cNvPr id="19459" name="Rectangl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200" dirty="0"/>
              <a:t>A sequence recognizer is a special kind of sequential circuit that </a:t>
            </a:r>
            <a:r>
              <a:rPr lang="en-US" altLang="x-none" sz="2200" b="1" dirty="0"/>
              <a:t>looks for a special bit pattern in some input</a:t>
            </a:r>
            <a:r>
              <a:rPr lang="en-US" altLang="x-none" sz="2200" dirty="0"/>
              <a:t>.</a:t>
            </a:r>
          </a:p>
          <a:p>
            <a:pPr eaLnBrk="1" hangingPunct="1"/>
            <a:r>
              <a:rPr lang="en-US" altLang="x-none" sz="2200" dirty="0"/>
              <a:t>The recognizer circuit has only one input, X.</a:t>
            </a:r>
          </a:p>
          <a:p>
            <a:pPr lvl="1" eaLnBrk="1" hangingPunct="1"/>
            <a:r>
              <a:rPr lang="en-US" altLang="x-none" sz="2100" dirty="0"/>
              <a:t>One bit of input is supplied on every clock cycle. For example, it would take 20 cycles to scan a 20-bit input.</a:t>
            </a:r>
          </a:p>
          <a:p>
            <a:pPr lvl="1" eaLnBrk="1" hangingPunct="1"/>
            <a:r>
              <a:rPr lang="en-US" altLang="x-none" sz="2100" dirty="0"/>
              <a:t>This is an easy way to permit arbitrarily long input sequences.</a:t>
            </a:r>
          </a:p>
          <a:p>
            <a:pPr eaLnBrk="1" hangingPunct="1"/>
            <a:r>
              <a:rPr lang="en-US" altLang="x-none" sz="2200" dirty="0"/>
              <a:t>There is one output, Z, which is 1 when the desired pattern is found.</a:t>
            </a:r>
          </a:p>
          <a:p>
            <a:pPr eaLnBrk="1" hangingPunct="1"/>
            <a:r>
              <a:rPr lang="en-US" altLang="x-none" sz="2200" dirty="0"/>
              <a:t>Our example will detect the bit pattern “1001”: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200" dirty="0"/>
              <a:t>		Input:		1 1 1 0 0 1 1 0 1 0 0 1 0 0 1 1 0 …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sz="2200" dirty="0"/>
              <a:t>		Output:	            0 0 0 0 0 1 0 0 0 0 0 1 0 0 1 0 0 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Sequence Recognizer (Cont’d.)</a:t>
            </a:r>
          </a:p>
        </p:txBody>
      </p:sp>
      <p:sp>
        <p:nvSpPr>
          <p:cNvPr id="20483" name="Rectangl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x-none" dirty="0"/>
              <a:t>	Inputs:	1 1 1 0 0 1 1 0 1 0 0 1 0 0 1 1 0 …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x-none" dirty="0"/>
              <a:t>	Outputs:	0 0 0 0 0 1 0 0 0 0 0 1 0 0 1 0 0 … 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x-none" dirty="0"/>
          </a:p>
          <a:p>
            <a:pPr eaLnBrk="1" hangingPunct="1"/>
            <a:r>
              <a:rPr lang="en-US" altLang="x-none" dirty="0"/>
              <a:t>This requires a sequential circuit because the circuit has to “remember” the inputs from previous clock cycles, in order to determine whether or not a match was found.</a:t>
            </a:r>
          </a:p>
          <a:p>
            <a:pPr eaLnBrk="1" hangingPunct="1"/>
            <a:r>
              <a:rPr lang="en-US" altLang="x-none" dirty="0"/>
              <a:t>Here, one input and one output bit appear every clock cycle.</a:t>
            </a:r>
          </a:p>
          <a:p>
            <a:pPr eaLnBrk="1" hangingPunct="1"/>
            <a:r>
              <a:rPr lang="en-US" altLang="x-none" dirty="0"/>
              <a:t>Note that overlapping bit patterns are also detected (2</a:t>
            </a:r>
            <a:r>
              <a:rPr lang="en-US" altLang="x-none" baseline="30000" dirty="0"/>
              <a:t>nd</a:t>
            </a:r>
            <a:r>
              <a:rPr lang="en-US" altLang="x-none" dirty="0"/>
              <a:t> and 3</a:t>
            </a:r>
            <a:r>
              <a:rPr lang="en-US" altLang="x-none" baseline="30000" dirty="0"/>
              <a:t>rd</a:t>
            </a:r>
            <a:r>
              <a:rPr lang="en-US" altLang="x-none" dirty="0"/>
              <a:t> instances). </a:t>
            </a:r>
          </a:p>
          <a:p>
            <a:pPr eaLnBrk="1" hangingPunct="1"/>
            <a:endParaRPr lang="en-US" altLang="x-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1" name="Rectang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Step 1: State diagram (and table)</a:t>
            </a:r>
          </a:p>
        </p:txBody>
      </p:sp>
      <p:sp>
        <p:nvSpPr>
          <p:cNvPr id="21507" name="Rectangle 3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200" dirty="0"/>
              <a:t>What state do we need for the sequence recognizer?</a:t>
            </a:r>
          </a:p>
          <a:p>
            <a:pPr lvl="1" eaLnBrk="1" hangingPunct="1"/>
            <a:r>
              <a:rPr lang="en-US" altLang="x-none" sz="2100" dirty="0"/>
              <a:t>We have to “remember” inputs from previous clock cycles.</a:t>
            </a:r>
          </a:p>
          <a:p>
            <a:pPr lvl="1" eaLnBrk="1" hangingPunct="1"/>
            <a:r>
              <a:rPr lang="en-US" altLang="x-none" sz="2100" dirty="0"/>
              <a:t>For example, if the previous three inputs were 100 and the current input is 1, then the output should be 1.</a:t>
            </a:r>
          </a:p>
          <a:p>
            <a:pPr lvl="1" eaLnBrk="1" hangingPunct="1"/>
            <a:r>
              <a:rPr lang="en-US" altLang="x-none" sz="2100" dirty="0"/>
              <a:t>In general, we will have to remember occurrences of parts of the desired pattern - in this case, 1, 10, and 100.</a:t>
            </a:r>
          </a:p>
          <a:p>
            <a:pPr eaLnBrk="1" hangingPunct="1"/>
            <a:endParaRPr lang="en-US" altLang="x-none" sz="2200" dirty="0"/>
          </a:p>
          <a:p>
            <a:pPr eaLnBrk="1" hangingPunct="1"/>
            <a:endParaRPr lang="en-US" altLang="x-none" sz="2200" dirty="0"/>
          </a:p>
          <a:p>
            <a:pPr eaLnBrk="1" hangingPunct="1"/>
            <a:endParaRPr lang="en-US" altLang="x-none" sz="2200" dirty="0"/>
          </a:p>
          <a:p>
            <a:pPr eaLnBrk="1" hangingPunct="1"/>
            <a:endParaRPr lang="en-US" altLang="x-none" sz="2200" dirty="0"/>
          </a:p>
        </p:txBody>
      </p:sp>
      <p:grpSp>
        <p:nvGrpSpPr>
          <p:cNvPr id="21508" name="Group 1028"/>
          <p:cNvGrpSpPr>
            <a:grpSpLocks/>
          </p:cNvGrpSpPr>
          <p:nvPr/>
        </p:nvGrpSpPr>
        <p:grpSpPr bwMode="auto">
          <a:xfrm>
            <a:off x="1104901" y="5638800"/>
            <a:ext cx="6019800" cy="622300"/>
            <a:chOff x="624" y="1008"/>
            <a:chExt cx="3792" cy="392"/>
          </a:xfrm>
        </p:grpSpPr>
        <p:grpSp>
          <p:nvGrpSpPr>
            <p:cNvPr id="21510" name="Group 1029"/>
            <p:cNvGrpSpPr>
              <a:grpSpLocks/>
            </p:cNvGrpSpPr>
            <p:nvPr/>
          </p:nvGrpSpPr>
          <p:grpSpPr bwMode="auto">
            <a:xfrm>
              <a:off x="624" y="1056"/>
              <a:ext cx="336" cy="336"/>
              <a:chOff x="576" y="1056"/>
              <a:chExt cx="336" cy="336"/>
            </a:xfrm>
          </p:grpSpPr>
          <p:sp>
            <p:nvSpPr>
              <p:cNvPr id="21529" name="Text Box 1030"/>
              <p:cNvSpPr txBox="1">
                <a:spLocks noChangeArrowheads="1"/>
              </p:cNvSpPr>
              <p:nvPr/>
            </p:nvSpPr>
            <p:spPr bwMode="auto">
              <a:xfrm>
                <a:off x="630" y="1113"/>
                <a:ext cx="21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21530" name="Oval 1031"/>
              <p:cNvSpPr>
                <a:spLocks noChangeArrowheads="1"/>
              </p:cNvSpPr>
              <p:nvPr/>
            </p:nvSpPr>
            <p:spPr bwMode="auto">
              <a:xfrm>
                <a:off x="576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 sz="1800">
                  <a:latin typeface="Verdana" pitchFamily="34" charset="0"/>
                </a:endParaRPr>
              </a:p>
            </p:txBody>
          </p:sp>
        </p:grpSp>
        <p:grpSp>
          <p:nvGrpSpPr>
            <p:cNvPr id="21511" name="Group 1032"/>
            <p:cNvGrpSpPr>
              <a:grpSpLocks/>
            </p:cNvGrpSpPr>
            <p:nvPr/>
          </p:nvGrpSpPr>
          <p:grpSpPr bwMode="auto">
            <a:xfrm>
              <a:off x="1776" y="1056"/>
              <a:ext cx="336" cy="344"/>
              <a:chOff x="1728" y="1056"/>
              <a:chExt cx="336" cy="344"/>
            </a:xfrm>
          </p:grpSpPr>
          <p:sp>
            <p:nvSpPr>
              <p:cNvPr id="21527" name="Text Box 1033"/>
              <p:cNvSpPr txBox="1">
                <a:spLocks noChangeArrowheads="1"/>
              </p:cNvSpPr>
              <p:nvPr/>
            </p:nvSpPr>
            <p:spPr bwMode="auto">
              <a:xfrm>
                <a:off x="1789" y="1115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21528" name="Oval 1034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336" cy="3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 sz="1800">
                  <a:latin typeface="Verdana" pitchFamily="34" charset="0"/>
                </a:endParaRPr>
              </a:p>
            </p:txBody>
          </p:sp>
        </p:grpSp>
        <p:grpSp>
          <p:nvGrpSpPr>
            <p:cNvPr id="21512" name="Group 1035"/>
            <p:cNvGrpSpPr>
              <a:grpSpLocks/>
            </p:cNvGrpSpPr>
            <p:nvPr/>
          </p:nvGrpSpPr>
          <p:grpSpPr bwMode="auto">
            <a:xfrm>
              <a:off x="2928" y="1056"/>
              <a:ext cx="336" cy="336"/>
              <a:chOff x="2880" y="1056"/>
              <a:chExt cx="336" cy="336"/>
            </a:xfrm>
          </p:grpSpPr>
          <p:sp>
            <p:nvSpPr>
              <p:cNvPr id="21525" name="Text Box 1036"/>
              <p:cNvSpPr txBox="1">
                <a:spLocks noChangeArrowheads="1"/>
              </p:cNvSpPr>
              <p:nvPr/>
            </p:nvSpPr>
            <p:spPr bwMode="auto">
              <a:xfrm>
                <a:off x="2940" y="1113"/>
                <a:ext cx="21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21526" name="Oval 1037"/>
              <p:cNvSpPr>
                <a:spLocks noChangeArrowheads="1"/>
              </p:cNvSpPr>
              <p:nvPr/>
            </p:nvSpPr>
            <p:spPr bwMode="auto">
              <a:xfrm>
                <a:off x="2880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 sz="1800">
                  <a:latin typeface="Verdana" pitchFamily="34" charset="0"/>
                </a:endParaRPr>
              </a:p>
            </p:txBody>
          </p:sp>
        </p:grpSp>
        <p:grpSp>
          <p:nvGrpSpPr>
            <p:cNvPr id="21513" name="Group 1038"/>
            <p:cNvGrpSpPr>
              <a:grpSpLocks/>
            </p:cNvGrpSpPr>
            <p:nvPr/>
          </p:nvGrpSpPr>
          <p:grpSpPr bwMode="auto">
            <a:xfrm>
              <a:off x="4080" y="1056"/>
              <a:ext cx="336" cy="336"/>
              <a:chOff x="4224" y="1056"/>
              <a:chExt cx="336" cy="336"/>
            </a:xfrm>
          </p:grpSpPr>
          <p:sp>
            <p:nvSpPr>
              <p:cNvPr id="21523" name="Text Box 1039"/>
              <p:cNvSpPr txBox="1">
                <a:spLocks noChangeArrowheads="1"/>
              </p:cNvSpPr>
              <p:nvPr/>
            </p:nvSpPr>
            <p:spPr bwMode="auto">
              <a:xfrm>
                <a:off x="4285" y="111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21524" name="Oval 1040"/>
              <p:cNvSpPr>
                <a:spLocks noChangeArrowheads="1"/>
              </p:cNvSpPr>
              <p:nvPr/>
            </p:nvSpPr>
            <p:spPr bwMode="auto">
              <a:xfrm>
                <a:off x="4224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 sz="1800">
                  <a:latin typeface="Verdana" pitchFamily="34" charset="0"/>
                </a:endParaRPr>
              </a:p>
            </p:txBody>
          </p:sp>
        </p:grpSp>
        <p:grpSp>
          <p:nvGrpSpPr>
            <p:cNvPr id="21514" name="Group 1041"/>
            <p:cNvGrpSpPr>
              <a:grpSpLocks/>
            </p:cNvGrpSpPr>
            <p:nvPr/>
          </p:nvGrpSpPr>
          <p:grpSpPr bwMode="auto">
            <a:xfrm>
              <a:off x="960" y="1008"/>
              <a:ext cx="816" cy="231"/>
              <a:chOff x="960" y="1008"/>
              <a:chExt cx="816" cy="231"/>
            </a:xfrm>
          </p:grpSpPr>
          <p:sp>
            <p:nvSpPr>
              <p:cNvPr id="21521" name="Line 1042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Text Box 1043"/>
              <p:cNvSpPr txBox="1">
                <a:spLocks noChangeArrowheads="1"/>
              </p:cNvSpPr>
              <p:nvPr/>
            </p:nvSpPr>
            <p:spPr bwMode="auto">
              <a:xfrm>
                <a:off x="1153" y="1008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1/0</a:t>
                </a:r>
              </a:p>
            </p:txBody>
          </p:sp>
        </p:grpSp>
        <p:grpSp>
          <p:nvGrpSpPr>
            <p:cNvPr id="21515" name="Group 1044"/>
            <p:cNvGrpSpPr>
              <a:grpSpLocks/>
            </p:cNvGrpSpPr>
            <p:nvPr/>
          </p:nvGrpSpPr>
          <p:grpSpPr bwMode="auto">
            <a:xfrm>
              <a:off x="2112" y="1008"/>
              <a:ext cx="816" cy="231"/>
              <a:chOff x="960" y="1008"/>
              <a:chExt cx="816" cy="231"/>
            </a:xfrm>
          </p:grpSpPr>
          <p:sp>
            <p:nvSpPr>
              <p:cNvPr id="21519" name="Line 1045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0" name="Text Box 1046"/>
              <p:cNvSpPr txBox="1">
                <a:spLocks noChangeArrowheads="1"/>
              </p:cNvSpPr>
              <p:nvPr/>
            </p:nvSpPr>
            <p:spPr bwMode="auto">
              <a:xfrm>
                <a:off x="1153" y="1008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0/0</a:t>
                </a:r>
              </a:p>
            </p:txBody>
          </p:sp>
        </p:grpSp>
        <p:grpSp>
          <p:nvGrpSpPr>
            <p:cNvPr id="21516" name="Group 1047"/>
            <p:cNvGrpSpPr>
              <a:grpSpLocks/>
            </p:cNvGrpSpPr>
            <p:nvPr/>
          </p:nvGrpSpPr>
          <p:grpSpPr bwMode="auto">
            <a:xfrm>
              <a:off x="3264" y="1008"/>
              <a:ext cx="816" cy="231"/>
              <a:chOff x="960" y="1008"/>
              <a:chExt cx="816" cy="231"/>
            </a:xfrm>
          </p:grpSpPr>
          <p:sp>
            <p:nvSpPr>
              <p:cNvPr id="21517" name="Line 1048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8" name="Text Box 1049"/>
              <p:cNvSpPr txBox="1">
                <a:spLocks noChangeArrowheads="1"/>
              </p:cNvSpPr>
              <p:nvPr/>
            </p:nvSpPr>
            <p:spPr bwMode="auto">
              <a:xfrm>
                <a:off x="1153" y="1008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0/0</a:t>
                </a:r>
              </a:p>
            </p:txBody>
          </p:sp>
        </p:grpSp>
      </p:grpSp>
      <p:graphicFrame>
        <p:nvGraphicFramePr>
          <p:cNvPr id="2150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637972"/>
              </p:ext>
            </p:extLst>
          </p:nvPr>
        </p:nvGraphicFramePr>
        <p:xfrm>
          <a:off x="685800" y="3657600"/>
          <a:ext cx="7945437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Document" r:id="rId3" imgW="7972044" imgH="1813560" progId="Word.Document.8">
                  <p:embed/>
                </p:oleObj>
              </mc:Choice>
              <mc:Fallback>
                <p:oleObj name="Document" r:id="rId3" imgW="7972044" imgH="18135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57600"/>
                        <a:ext cx="7945437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8" name="Rectang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Overlapping pattern occurrences</a:t>
            </a:r>
          </a:p>
        </p:txBody>
      </p:sp>
      <p:sp>
        <p:nvSpPr>
          <p:cNvPr id="22531" name="Rectangle 3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000" dirty="0"/>
              <a:t>What happens if we’re in state D (the last three inputs were 100), and the current input is 1?</a:t>
            </a:r>
          </a:p>
          <a:p>
            <a:pPr lvl="1" eaLnBrk="1" hangingPunct="1"/>
            <a:r>
              <a:rPr lang="en-US" altLang="x-none" sz="1900" dirty="0"/>
              <a:t>The output should be a 1, because we’ve found the desired pattern.</a:t>
            </a:r>
          </a:p>
          <a:p>
            <a:pPr lvl="1" eaLnBrk="1" hangingPunct="1"/>
            <a:r>
              <a:rPr lang="en-US" altLang="x-none" sz="1900" dirty="0"/>
              <a:t>But this last 1 could also be the start of another occurrence of the pattern! For example, 1001001 contains two occurrences of 1001.</a:t>
            </a:r>
          </a:p>
          <a:p>
            <a:pPr lvl="1" eaLnBrk="1" hangingPunct="1"/>
            <a:r>
              <a:rPr lang="en-US" altLang="x-none" sz="1900" dirty="0"/>
              <a:t>To detect overlapping occurrences of the pattern, the next state should be B.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638300" y="3581400"/>
            <a:ext cx="6019800" cy="622300"/>
            <a:chOff x="624" y="1008"/>
            <a:chExt cx="3792" cy="392"/>
          </a:xfrm>
        </p:grpSpPr>
        <p:grpSp>
          <p:nvGrpSpPr>
            <p:cNvPr id="22537" name="Group 5"/>
            <p:cNvGrpSpPr>
              <a:grpSpLocks/>
            </p:cNvGrpSpPr>
            <p:nvPr/>
          </p:nvGrpSpPr>
          <p:grpSpPr bwMode="auto">
            <a:xfrm>
              <a:off x="624" y="1056"/>
              <a:ext cx="336" cy="336"/>
              <a:chOff x="576" y="1056"/>
              <a:chExt cx="336" cy="336"/>
            </a:xfrm>
          </p:grpSpPr>
          <p:sp>
            <p:nvSpPr>
              <p:cNvPr id="22556" name="Text Box 6"/>
              <p:cNvSpPr txBox="1">
                <a:spLocks noChangeArrowheads="1"/>
              </p:cNvSpPr>
              <p:nvPr/>
            </p:nvSpPr>
            <p:spPr bwMode="auto">
              <a:xfrm>
                <a:off x="630" y="1113"/>
                <a:ext cx="21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22557" name="Oval 7"/>
              <p:cNvSpPr>
                <a:spLocks noChangeArrowheads="1"/>
              </p:cNvSpPr>
              <p:nvPr/>
            </p:nvSpPr>
            <p:spPr bwMode="auto">
              <a:xfrm>
                <a:off x="576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 sz="1800">
                  <a:latin typeface="Verdana" pitchFamily="34" charset="0"/>
                </a:endParaRPr>
              </a:p>
            </p:txBody>
          </p:sp>
        </p:grpSp>
        <p:grpSp>
          <p:nvGrpSpPr>
            <p:cNvPr id="22538" name="Group 8"/>
            <p:cNvGrpSpPr>
              <a:grpSpLocks/>
            </p:cNvGrpSpPr>
            <p:nvPr/>
          </p:nvGrpSpPr>
          <p:grpSpPr bwMode="auto">
            <a:xfrm>
              <a:off x="1776" y="1056"/>
              <a:ext cx="336" cy="344"/>
              <a:chOff x="1728" y="1056"/>
              <a:chExt cx="336" cy="344"/>
            </a:xfrm>
          </p:grpSpPr>
          <p:sp>
            <p:nvSpPr>
              <p:cNvPr id="22554" name="Text Box 9"/>
              <p:cNvSpPr txBox="1">
                <a:spLocks noChangeArrowheads="1"/>
              </p:cNvSpPr>
              <p:nvPr/>
            </p:nvSpPr>
            <p:spPr bwMode="auto">
              <a:xfrm>
                <a:off x="1789" y="1115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B</a:t>
                </a:r>
              </a:p>
            </p:txBody>
          </p:sp>
          <p:sp>
            <p:nvSpPr>
              <p:cNvPr id="22555" name="Oval 10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336" cy="3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 sz="1800">
                  <a:latin typeface="Verdana" pitchFamily="34" charset="0"/>
                </a:endParaRPr>
              </a:p>
            </p:txBody>
          </p:sp>
        </p:grpSp>
        <p:grpSp>
          <p:nvGrpSpPr>
            <p:cNvPr id="22539" name="Group 11"/>
            <p:cNvGrpSpPr>
              <a:grpSpLocks/>
            </p:cNvGrpSpPr>
            <p:nvPr/>
          </p:nvGrpSpPr>
          <p:grpSpPr bwMode="auto">
            <a:xfrm>
              <a:off x="2928" y="1056"/>
              <a:ext cx="336" cy="336"/>
              <a:chOff x="2880" y="1056"/>
              <a:chExt cx="336" cy="336"/>
            </a:xfrm>
          </p:grpSpPr>
          <p:sp>
            <p:nvSpPr>
              <p:cNvPr id="22552" name="Text Box 12"/>
              <p:cNvSpPr txBox="1">
                <a:spLocks noChangeArrowheads="1"/>
              </p:cNvSpPr>
              <p:nvPr/>
            </p:nvSpPr>
            <p:spPr bwMode="auto">
              <a:xfrm>
                <a:off x="2940" y="1113"/>
                <a:ext cx="21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C</a:t>
                </a:r>
              </a:p>
            </p:txBody>
          </p:sp>
          <p:sp>
            <p:nvSpPr>
              <p:cNvPr id="22553" name="Oval 13"/>
              <p:cNvSpPr>
                <a:spLocks noChangeArrowheads="1"/>
              </p:cNvSpPr>
              <p:nvPr/>
            </p:nvSpPr>
            <p:spPr bwMode="auto">
              <a:xfrm>
                <a:off x="2880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 sz="1800">
                  <a:latin typeface="Verdana" pitchFamily="34" charset="0"/>
                </a:endParaRPr>
              </a:p>
            </p:txBody>
          </p:sp>
        </p:grpSp>
        <p:grpSp>
          <p:nvGrpSpPr>
            <p:cNvPr id="22540" name="Group 14"/>
            <p:cNvGrpSpPr>
              <a:grpSpLocks/>
            </p:cNvGrpSpPr>
            <p:nvPr/>
          </p:nvGrpSpPr>
          <p:grpSpPr bwMode="auto">
            <a:xfrm>
              <a:off x="4080" y="1056"/>
              <a:ext cx="336" cy="336"/>
              <a:chOff x="4224" y="1056"/>
              <a:chExt cx="336" cy="336"/>
            </a:xfrm>
          </p:grpSpPr>
          <p:sp>
            <p:nvSpPr>
              <p:cNvPr id="22550" name="Text Box 15"/>
              <p:cNvSpPr txBox="1">
                <a:spLocks noChangeArrowheads="1"/>
              </p:cNvSpPr>
              <p:nvPr/>
            </p:nvSpPr>
            <p:spPr bwMode="auto">
              <a:xfrm>
                <a:off x="4285" y="111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22551" name="Oval 16"/>
              <p:cNvSpPr>
                <a:spLocks noChangeArrowheads="1"/>
              </p:cNvSpPr>
              <p:nvPr/>
            </p:nvSpPr>
            <p:spPr bwMode="auto">
              <a:xfrm>
                <a:off x="4224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 sz="1800">
                  <a:latin typeface="Verdana" pitchFamily="34" charset="0"/>
                </a:endParaRPr>
              </a:p>
            </p:txBody>
          </p:sp>
        </p:grpSp>
        <p:grpSp>
          <p:nvGrpSpPr>
            <p:cNvPr id="22541" name="Group 17"/>
            <p:cNvGrpSpPr>
              <a:grpSpLocks/>
            </p:cNvGrpSpPr>
            <p:nvPr/>
          </p:nvGrpSpPr>
          <p:grpSpPr bwMode="auto">
            <a:xfrm>
              <a:off x="960" y="1008"/>
              <a:ext cx="816" cy="231"/>
              <a:chOff x="960" y="1008"/>
              <a:chExt cx="816" cy="231"/>
            </a:xfrm>
          </p:grpSpPr>
          <p:sp>
            <p:nvSpPr>
              <p:cNvPr id="22548" name="Line 18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Text Box 19"/>
              <p:cNvSpPr txBox="1">
                <a:spLocks noChangeArrowheads="1"/>
              </p:cNvSpPr>
              <p:nvPr/>
            </p:nvSpPr>
            <p:spPr bwMode="auto">
              <a:xfrm>
                <a:off x="1153" y="1008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1/0</a:t>
                </a:r>
              </a:p>
            </p:txBody>
          </p:sp>
        </p:grpSp>
        <p:grpSp>
          <p:nvGrpSpPr>
            <p:cNvPr id="22542" name="Group 20"/>
            <p:cNvGrpSpPr>
              <a:grpSpLocks/>
            </p:cNvGrpSpPr>
            <p:nvPr/>
          </p:nvGrpSpPr>
          <p:grpSpPr bwMode="auto">
            <a:xfrm>
              <a:off x="2112" y="1008"/>
              <a:ext cx="816" cy="231"/>
              <a:chOff x="960" y="1008"/>
              <a:chExt cx="816" cy="231"/>
            </a:xfrm>
          </p:grpSpPr>
          <p:sp>
            <p:nvSpPr>
              <p:cNvPr id="22546" name="Line 21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Text Box 22"/>
              <p:cNvSpPr txBox="1">
                <a:spLocks noChangeArrowheads="1"/>
              </p:cNvSpPr>
              <p:nvPr/>
            </p:nvSpPr>
            <p:spPr bwMode="auto">
              <a:xfrm>
                <a:off x="1153" y="1008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0/0</a:t>
                </a:r>
              </a:p>
            </p:txBody>
          </p:sp>
        </p:grpSp>
        <p:grpSp>
          <p:nvGrpSpPr>
            <p:cNvPr id="22543" name="Group 23"/>
            <p:cNvGrpSpPr>
              <a:grpSpLocks/>
            </p:cNvGrpSpPr>
            <p:nvPr/>
          </p:nvGrpSpPr>
          <p:grpSpPr bwMode="auto">
            <a:xfrm>
              <a:off x="3264" y="1008"/>
              <a:ext cx="816" cy="231"/>
              <a:chOff x="960" y="1008"/>
              <a:chExt cx="816" cy="231"/>
            </a:xfrm>
          </p:grpSpPr>
          <p:sp>
            <p:nvSpPr>
              <p:cNvPr id="22544" name="Line 24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5" name="Text Box 25"/>
              <p:cNvSpPr txBox="1">
                <a:spLocks noChangeArrowheads="1"/>
              </p:cNvSpPr>
              <p:nvPr/>
            </p:nvSpPr>
            <p:spPr bwMode="auto">
              <a:xfrm>
                <a:off x="1153" y="1008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0/0</a:t>
                </a:r>
              </a:p>
            </p:txBody>
          </p:sp>
        </p:grpSp>
      </p:grpSp>
      <p:grpSp>
        <p:nvGrpSpPr>
          <p:cNvPr id="31754" name="Group 35"/>
          <p:cNvGrpSpPr>
            <a:grpSpLocks/>
          </p:cNvGrpSpPr>
          <p:nvPr/>
        </p:nvGrpSpPr>
        <p:grpSpPr bwMode="auto">
          <a:xfrm>
            <a:off x="3429000" y="4191000"/>
            <a:ext cx="4343400" cy="457200"/>
            <a:chOff x="1944" y="2400"/>
            <a:chExt cx="2736" cy="288"/>
          </a:xfrm>
        </p:grpSpPr>
        <p:sp>
          <p:nvSpPr>
            <p:cNvPr id="22535" name="Freeform 29"/>
            <p:cNvSpPr>
              <a:spLocks/>
            </p:cNvSpPr>
            <p:nvPr/>
          </p:nvSpPr>
          <p:spPr bwMode="auto">
            <a:xfrm>
              <a:off x="1944" y="2400"/>
              <a:ext cx="2736" cy="288"/>
            </a:xfrm>
            <a:custGeom>
              <a:avLst/>
              <a:gdLst>
                <a:gd name="T0" fmla="*/ 2520 w 2736"/>
                <a:gd name="T1" fmla="*/ 0 h 224"/>
                <a:gd name="T2" fmla="*/ 2376 w 2736"/>
                <a:gd name="T3" fmla="*/ 409 h 224"/>
                <a:gd name="T4" fmla="*/ 360 w 2736"/>
                <a:gd name="T5" fmla="*/ 409 h 224"/>
                <a:gd name="T6" fmla="*/ 216 w 273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6"/>
                <a:gd name="T13" fmla="*/ 0 h 224"/>
                <a:gd name="T14" fmla="*/ 2736 w 273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6" h="224">
                  <a:moveTo>
                    <a:pt x="2520" y="0"/>
                  </a:moveTo>
                  <a:cubicBezTo>
                    <a:pt x="2628" y="80"/>
                    <a:pt x="2736" y="160"/>
                    <a:pt x="2376" y="192"/>
                  </a:cubicBezTo>
                  <a:cubicBezTo>
                    <a:pt x="2016" y="224"/>
                    <a:pt x="720" y="224"/>
                    <a:pt x="360" y="192"/>
                  </a:cubicBezTo>
                  <a:cubicBezTo>
                    <a:pt x="0" y="160"/>
                    <a:pt x="108" y="80"/>
                    <a:pt x="216" y="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Text Box 30"/>
            <p:cNvSpPr txBox="1">
              <a:spLocks noChangeArrowheads="1"/>
            </p:cNvSpPr>
            <p:nvPr/>
          </p:nvSpPr>
          <p:spPr bwMode="auto">
            <a:xfrm>
              <a:off x="3169" y="2448"/>
              <a:ext cx="3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800">
                  <a:solidFill>
                    <a:srgbClr val="3333FF"/>
                  </a:solidFill>
                  <a:latin typeface="Verdana" pitchFamily="34" charset="0"/>
                </a:rPr>
                <a:t>1/1</a:t>
              </a:r>
              <a:endParaRPr lang="en-US" altLang="x-none" sz="1800">
                <a:latin typeface="Verdana" pitchFamily="34" charset="0"/>
              </a:endParaRPr>
            </a:p>
          </p:txBody>
        </p:sp>
      </p:grpSp>
      <p:graphicFrame>
        <p:nvGraphicFramePr>
          <p:cNvPr id="22534" name="Object 2"/>
          <p:cNvGraphicFramePr>
            <a:graphicFrameLocks noChangeAspect="1"/>
          </p:cNvGraphicFramePr>
          <p:nvPr/>
        </p:nvGraphicFramePr>
        <p:xfrm>
          <a:off x="741363" y="4800600"/>
          <a:ext cx="7945437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Document" r:id="rId3" imgW="7972044" imgH="1813560" progId="Word.Document.8">
                  <p:embed/>
                </p:oleObj>
              </mc:Choice>
              <mc:Fallback>
                <p:oleObj name="Document" r:id="rId3" imgW="7972044" imgH="18135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4800600"/>
                        <a:ext cx="7945437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5" name="Rectang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Filling in the other arrows</a:t>
            </a:r>
          </a:p>
        </p:txBody>
      </p:sp>
      <p:sp>
        <p:nvSpPr>
          <p:cNvPr id="23555" name="Rectangle 4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000" dirty="0"/>
              <a:t>Remember that we need two outgoing arrows for each node, to account for the possibilities of X=0 and X=1.</a:t>
            </a:r>
          </a:p>
          <a:p>
            <a:pPr eaLnBrk="1" hangingPunct="1"/>
            <a:r>
              <a:rPr lang="en-US" altLang="x-none" sz="2000" dirty="0"/>
              <a:t>The remaining arrows are shown in blue. They also allow for the correct detection of overlapping occurrences of 1001.</a:t>
            </a:r>
          </a:p>
        </p:txBody>
      </p:sp>
      <p:grpSp>
        <p:nvGrpSpPr>
          <p:cNvPr id="23556" name="Group 60"/>
          <p:cNvGrpSpPr>
            <a:grpSpLocks/>
          </p:cNvGrpSpPr>
          <p:nvPr/>
        </p:nvGrpSpPr>
        <p:grpSpPr bwMode="auto">
          <a:xfrm>
            <a:off x="1600200" y="2514600"/>
            <a:ext cx="6286500" cy="2271713"/>
            <a:chOff x="816" y="1296"/>
            <a:chExt cx="3960" cy="1431"/>
          </a:xfrm>
        </p:grpSpPr>
        <p:grpSp>
          <p:nvGrpSpPr>
            <p:cNvPr id="23558" name="Group 6"/>
            <p:cNvGrpSpPr>
              <a:grpSpLocks/>
            </p:cNvGrpSpPr>
            <p:nvPr/>
          </p:nvGrpSpPr>
          <p:grpSpPr bwMode="auto">
            <a:xfrm>
              <a:off x="912" y="1872"/>
              <a:ext cx="3792" cy="392"/>
              <a:chOff x="624" y="1008"/>
              <a:chExt cx="3792" cy="392"/>
            </a:xfrm>
          </p:grpSpPr>
          <p:grpSp>
            <p:nvGrpSpPr>
              <p:cNvPr id="23574" name="Group 7"/>
              <p:cNvGrpSpPr>
                <a:grpSpLocks/>
              </p:cNvGrpSpPr>
              <p:nvPr/>
            </p:nvGrpSpPr>
            <p:grpSpPr bwMode="auto">
              <a:xfrm>
                <a:off x="624" y="1056"/>
                <a:ext cx="336" cy="336"/>
                <a:chOff x="576" y="1056"/>
                <a:chExt cx="336" cy="336"/>
              </a:xfrm>
            </p:grpSpPr>
            <p:sp>
              <p:nvSpPr>
                <p:cNvPr id="2359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30" y="1113"/>
                  <a:ext cx="21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x-none" sz="1800"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23594" name="Oval 9"/>
                <p:cNvSpPr>
                  <a:spLocks noChangeArrowheads="1"/>
                </p:cNvSpPr>
                <p:nvPr/>
              </p:nvSpPr>
              <p:spPr bwMode="auto">
                <a:xfrm>
                  <a:off x="576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 sz="18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23575" name="Group 10"/>
              <p:cNvGrpSpPr>
                <a:grpSpLocks/>
              </p:cNvGrpSpPr>
              <p:nvPr/>
            </p:nvGrpSpPr>
            <p:grpSpPr bwMode="auto">
              <a:xfrm>
                <a:off x="1776" y="1056"/>
                <a:ext cx="336" cy="344"/>
                <a:chOff x="1728" y="1056"/>
                <a:chExt cx="336" cy="344"/>
              </a:xfrm>
            </p:grpSpPr>
            <p:sp>
              <p:nvSpPr>
                <p:cNvPr id="2359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9" y="1115"/>
                  <a:ext cx="21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x-none" sz="1800"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23592" name="Oval 12"/>
                <p:cNvSpPr>
                  <a:spLocks noChangeArrowheads="1"/>
                </p:cNvSpPr>
                <p:nvPr/>
              </p:nvSpPr>
              <p:spPr bwMode="auto">
                <a:xfrm>
                  <a:off x="1728" y="1056"/>
                  <a:ext cx="336" cy="34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 sz="18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23576" name="Group 13"/>
              <p:cNvGrpSpPr>
                <a:grpSpLocks/>
              </p:cNvGrpSpPr>
              <p:nvPr/>
            </p:nvGrpSpPr>
            <p:grpSpPr bwMode="auto">
              <a:xfrm>
                <a:off x="2928" y="1056"/>
                <a:ext cx="336" cy="336"/>
                <a:chOff x="2880" y="1056"/>
                <a:chExt cx="336" cy="336"/>
              </a:xfrm>
            </p:grpSpPr>
            <p:sp>
              <p:nvSpPr>
                <p:cNvPr id="2358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40" y="1113"/>
                  <a:ext cx="21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x-none" sz="1800"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23590" name="Oval 15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 sz="18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23577" name="Group 16"/>
              <p:cNvGrpSpPr>
                <a:grpSpLocks/>
              </p:cNvGrpSpPr>
              <p:nvPr/>
            </p:nvGrpSpPr>
            <p:grpSpPr bwMode="auto">
              <a:xfrm>
                <a:off x="4080" y="1056"/>
                <a:ext cx="336" cy="336"/>
                <a:chOff x="4224" y="1056"/>
                <a:chExt cx="336" cy="336"/>
              </a:xfrm>
            </p:grpSpPr>
            <p:sp>
              <p:nvSpPr>
                <p:cNvPr id="235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5" y="1113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x-none" sz="1800">
                      <a:latin typeface="Verdana" pitchFamily="34" charset="0"/>
                    </a:rPr>
                    <a:t>D</a:t>
                  </a:r>
                </a:p>
              </p:txBody>
            </p:sp>
            <p:sp>
              <p:nvSpPr>
                <p:cNvPr id="23588" name="Oval 18"/>
                <p:cNvSpPr>
                  <a:spLocks noChangeArrowheads="1"/>
                </p:cNvSpPr>
                <p:nvPr/>
              </p:nvSpPr>
              <p:spPr bwMode="auto">
                <a:xfrm>
                  <a:off x="4224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 sz="18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23578" name="Group 19"/>
              <p:cNvGrpSpPr>
                <a:grpSpLocks/>
              </p:cNvGrpSpPr>
              <p:nvPr/>
            </p:nvGrpSpPr>
            <p:grpSpPr bwMode="auto">
              <a:xfrm>
                <a:off x="960" y="1008"/>
                <a:ext cx="816" cy="231"/>
                <a:chOff x="960" y="1008"/>
                <a:chExt cx="816" cy="231"/>
              </a:xfrm>
            </p:grpSpPr>
            <p:sp>
              <p:nvSpPr>
                <p:cNvPr id="23585" name="Line 20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53" y="1008"/>
                  <a:ext cx="36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x-none" sz="1800">
                      <a:latin typeface="Verdana" pitchFamily="34" charset="0"/>
                    </a:rPr>
                    <a:t>1/0</a:t>
                  </a:r>
                </a:p>
              </p:txBody>
            </p:sp>
          </p:grpSp>
          <p:grpSp>
            <p:nvGrpSpPr>
              <p:cNvPr id="23579" name="Group 22"/>
              <p:cNvGrpSpPr>
                <a:grpSpLocks/>
              </p:cNvGrpSpPr>
              <p:nvPr/>
            </p:nvGrpSpPr>
            <p:grpSpPr bwMode="auto">
              <a:xfrm>
                <a:off x="2112" y="1008"/>
                <a:ext cx="816" cy="231"/>
                <a:chOff x="960" y="1008"/>
                <a:chExt cx="816" cy="231"/>
              </a:xfrm>
            </p:grpSpPr>
            <p:sp>
              <p:nvSpPr>
                <p:cNvPr id="23583" name="Line 23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153" y="1008"/>
                  <a:ext cx="36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x-none" sz="1800">
                      <a:latin typeface="Verdana" pitchFamily="34" charset="0"/>
                    </a:rPr>
                    <a:t>0/0</a:t>
                  </a:r>
                </a:p>
              </p:txBody>
            </p:sp>
          </p:grpSp>
          <p:grpSp>
            <p:nvGrpSpPr>
              <p:cNvPr id="23580" name="Group 25"/>
              <p:cNvGrpSpPr>
                <a:grpSpLocks/>
              </p:cNvGrpSpPr>
              <p:nvPr/>
            </p:nvGrpSpPr>
            <p:grpSpPr bwMode="auto">
              <a:xfrm>
                <a:off x="3264" y="1008"/>
                <a:ext cx="816" cy="231"/>
                <a:chOff x="960" y="1008"/>
                <a:chExt cx="816" cy="231"/>
              </a:xfrm>
            </p:grpSpPr>
            <p:sp>
              <p:nvSpPr>
                <p:cNvPr id="23581" name="Line 26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53" y="1008"/>
                  <a:ext cx="36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x-none" sz="1800">
                      <a:latin typeface="Verdana" pitchFamily="34" charset="0"/>
                    </a:rPr>
                    <a:t>0/0</a:t>
                  </a:r>
                </a:p>
              </p:txBody>
            </p:sp>
          </p:grpSp>
        </p:grpSp>
        <p:grpSp>
          <p:nvGrpSpPr>
            <p:cNvPr id="23559" name="Group 46"/>
            <p:cNvGrpSpPr>
              <a:grpSpLocks/>
            </p:cNvGrpSpPr>
            <p:nvPr/>
          </p:nvGrpSpPr>
          <p:grpSpPr bwMode="auto">
            <a:xfrm>
              <a:off x="1968" y="2256"/>
              <a:ext cx="2808" cy="432"/>
              <a:chOff x="1824" y="1824"/>
              <a:chExt cx="2808" cy="432"/>
            </a:xfrm>
          </p:grpSpPr>
          <p:sp>
            <p:nvSpPr>
              <p:cNvPr id="23572" name="Freeform 29"/>
              <p:cNvSpPr>
                <a:spLocks/>
              </p:cNvSpPr>
              <p:nvPr/>
            </p:nvSpPr>
            <p:spPr bwMode="auto">
              <a:xfrm>
                <a:off x="1824" y="1824"/>
                <a:ext cx="2808" cy="432"/>
              </a:xfrm>
              <a:custGeom>
                <a:avLst/>
                <a:gdLst>
                  <a:gd name="T0" fmla="*/ 2724 w 2736"/>
                  <a:gd name="T1" fmla="*/ 0 h 224"/>
                  <a:gd name="T2" fmla="*/ 2569 w 2736"/>
                  <a:gd name="T3" fmla="*/ 1377 h 224"/>
                  <a:gd name="T4" fmla="*/ 389 w 2736"/>
                  <a:gd name="T5" fmla="*/ 1377 h 224"/>
                  <a:gd name="T6" fmla="*/ 234 w 2736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36"/>
                  <a:gd name="T13" fmla="*/ 0 h 224"/>
                  <a:gd name="T14" fmla="*/ 2736 w 2736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36" h="224">
                    <a:moveTo>
                      <a:pt x="2520" y="0"/>
                    </a:moveTo>
                    <a:cubicBezTo>
                      <a:pt x="2628" y="80"/>
                      <a:pt x="2736" y="160"/>
                      <a:pt x="2376" y="192"/>
                    </a:cubicBezTo>
                    <a:cubicBezTo>
                      <a:pt x="2016" y="224"/>
                      <a:pt x="720" y="224"/>
                      <a:pt x="360" y="192"/>
                    </a:cubicBezTo>
                    <a:cubicBezTo>
                      <a:pt x="0" y="160"/>
                      <a:pt x="108" y="80"/>
                      <a:pt x="216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Text Box 30"/>
              <p:cNvSpPr txBox="1">
                <a:spLocks noChangeArrowheads="1"/>
              </p:cNvSpPr>
              <p:nvPr/>
            </p:nvSpPr>
            <p:spPr bwMode="auto">
              <a:xfrm>
                <a:off x="3121" y="2016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latin typeface="Verdana" pitchFamily="34" charset="0"/>
                  </a:rPr>
                  <a:t>1/1</a:t>
                </a:r>
              </a:p>
            </p:txBody>
          </p:sp>
        </p:grpSp>
        <p:grpSp>
          <p:nvGrpSpPr>
            <p:cNvPr id="23560" name="Group 58"/>
            <p:cNvGrpSpPr>
              <a:grpSpLocks/>
            </p:cNvGrpSpPr>
            <p:nvPr/>
          </p:nvGrpSpPr>
          <p:grpSpPr bwMode="auto">
            <a:xfrm>
              <a:off x="984" y="1296"/>
              <a:ext cx="3608" cy="624"/>
              <a:chOff x="984" y="1296"/>
              <a:chExt cx="3608" cy="624"/>
            </a:xfrm>
          </p:grpSpPr>
          <p:sp>
            <p:nvSpPr>
              <p:cNvPr id="23570" name="Freeform 32"/>
              <p:cNvSpPr>
                <a:spLocks/>
              </p:cNvSpPr>
              <p:nvPr/>
            </p:nvSpPr>
            <p:spPr bwMode="auto">
              <a:xfrm>
                <a:off x="984" y="1472"/>
                <a:ext cx="3608" cy="448"/>
              </a:xfrm>
              <a:custGeom>
                <a:avLst/>
                <a:gdLst>
                  <a:gd name="T0" fmla="*/ 3576 w 3608"/>
                  <a:gd name="T1" fmla="*/ 1147 h 280"/>
                  <a:gd name="T2" fmla="*/ 3096 w 3608"/>
                  <a:gd name="T3" fmla="*/ 163 h 280"/>
                  <a:gd name="T4" fmla="*/ 504 w 3608"/>
                  <a:gd name="T5" fmla="*/ 163 h 280"/>
                  <a:gd name="T6" fmla="*/ 72 w 3608"/>
                  <a:gd name="T7" fmla="*/ 1147 h 2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08"/>
                  <a:gd name="T13" fmla="*/ 0 h 280"/>
                  <a:gd name="T14" fmla="*/ 3608 w 3608"/>
                  <a:gd name="T15" fmla="*/ 280 h 2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08" h="280">
                    <a:moveTo>
                      <a:pt x="3576" y="280"/>
                    </a:moveTo>
                    <a:cubicBezTo>
                      <a:pt x="3592" y="180"/>
                      <a:pt x="3608" y="80"/>
                      <a:pt x="3096" y="40"/>
                    </a:cubicBezTo>
                    <a:cubicBezTo>
                      <a:pt x="2584" y="0"/>
                      <a:pt x="1008" y="0"/>
                      <a:pt x="504" y="40"/>
                    </a:cubicBezTo>
                    <a:cubicBezTo>
                      <a:pt x="0" y="80"/>
                      <a:pt x="36" y="180"/>
                      <a:pt x="72" y="280"/>
                    </a:cubicBezTo>
                  </a:path>
                </a:pathLst>
              </a:custGeom>
              <a:noFill/>
              <a:ln w="38100">
                <a:solidFill>
                  <a:srgbClr val="3333FF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Text Box 33"/>
              <p:cNvSpPr txBox="1">
                <a:spLocks noChangeArrowheads="1"/>
              </p:cNvSpPr>
              <p:nvPr/>
            </p:nvSpPr>
            <p:spPr bwMode="auto">
              <a:xfrm>
                <a:off x="2641" y="1296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solidFill>
                      <a:srgbClr val="3333FF"/>
                    </a:solidFill>
                    <a:latin typeface="Verdana" pitchFamily="34" charset="0"/>
                  </a:rPr>
                  <a:t>0/0</a:t>
                </a:r>
              </a:p>
            </p:txBody>
          </p:sp>
        </p:grpSp>
        <p:grpSp>
          <p:nvGrpSpPr>
            <p:cNvPr id="23561" name="Group 59"/>
            <p:cNvGrpSpPr>
              <a:grpSpLocks/>
            </p:cNvGrpSpPr>
            <p:nvPr/>
          </p:nvGrpSpPr>
          <p:grpSpPr bwMode="auto">
            <a:xfrm>
              <a:off x="816" y="2208"/>
              <a:ext cx="544" cy="519"/>
              <a:chOff x="816" y="2208"/>
              <a:chExt cx="544" cy="519"/>
            </a:xfrm>
          </p:grpSpPr>
          <p:sp>
            <p:nvSpPr>
              <p:cNvPr id="23568" name="Freeform 36"/>
              <p:cNvSpPr>
                <a:spLocks/>
              </p:cNvSpPr>
              <p:nvPr/>
            </p:nvSpPr>
            <p:spPr bwMode="auto">
              <a:xfrm flipV="1">
                <a:off x="816" y="2208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4"/>
                  <a:gd name="T13" fmla="*/ 0 h 280"/>
                  <a:gd name="T14" fmla="*/ 544 w 544"/>
                  <a:gd name="T15" fmla="*/ 280 h 2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>
                <a:solidFill>
                  <a:srgbClr val="3333FF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9" name="Text Box 37"/>
              <p:cNvSpPr txBox="1">
                <a:spLocks noChangeArrowheads="1"/>
              </p:cNvSpPr>
              <p:nvPr/>
            </p:nvSpPr>
            <p:spPr bwMode="auto">
              <a:xfrm>
                <a:off x="913" y="2496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solidFill>
                      <a:srgbClr val="3333FF"/>
                    </a:solidFill>
                    <a:latin typeface="Verdana" pitchFamily="34" charset="0"/>
                  </a:rPr>
                  <a:t>0/0</a:t>
                </a:r>
              </a:p>
            </p:txBody>
          </p:sp>
        </p:grpSp>
        <p:grpSp>
          <p:nvGrpSpPr>
            <p:cNvPr id="23562" name="Group 57"/>
            <p:cNvGrpSpPr>
              <a:grpSpLocks/>
            </p:cNvGrpSpPr>
            <p:nvPr/>
          </p:nvGrpSpPr>
          <p:grpSpPr bwMode="auto">
            <a:xfrm>
              <a:off x="1968" y="1501"/>
              <a:ext cx="544" cy="472"/>
              <a:chOff x="1968" y="1536"/>
              <a:chExt cx="544" cy="472"/>
            </a:xfrm>
          </p:grpSpPr>
          <p:sp>
            <p:nvSpPr>
              <p:cNvPr id="23566" name="Freeform 40"/>
              <p:cNvSpPr>
                <a:spLocks/>
              </p:cNvSpPr>
              <p:nvPr/>
            </p:nvSpPr>
            <p:spPr bwMode="auto">
              <a:xfrm>
                <a:off x="1968" y="1728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4"/>
                  <a:gd name="T13" fmla="*/ 0 h 280"/>
                  <a:gd name="T14" fmla="*/ 544 w 544"/>
                  <a:gd name="T15" fmla="*/ 280 h 2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>
                <a:solidFill>
                  <a:srgbClr val="3333FF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7" name="Text Box 41"/>
              <p:cNvSpPr txBox="1">
                <a:spLocks noChangeArrowheads="1"/>
              </p:cNvSpPr>
              <p:nvPr/>
            </p:nvSpPr>
            <p:spPr bwMode="auto">
              <a:xfrm>
                <a:off x="2065" y="1536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solidFill>
                      <a:srgbClr val="3333FF"/>
                    </a:solidFill>
                    <a:latin typeface="Verdana" pitchFamily="34" charset="0"/>
                  </a:rPr>
                  <a:t>1/0</a:t>
                </a:r>
              </a:p>
            </p:txBody>
          </p:sp>
        </p:grpSp>
        <p:grpSp>
          <p:nvGrpSpPr>
            <p:cNvPr id="23563" name="Group 56"/>
            <p:cNvGrpSpPr>
              <a:grpSpLocks/>
            </p:cNvGrpSpPr>
            <p:nvPr/>
          </p:nvGrpSpPr>
          <p:grpSpPr bwMode="auto">
            <a:xfrm>
              <a:off x="2208" y="2208"/>
              <a:ext cx="1224" cy="231"/>
              <a:chOff x="2208" y="2208"/>
              <a:chExt cx="1224" cy="231"/>
            </a:xfrm>
          </p:grpSpPr>
          <p:sp>
            <p:nvSpPr>
              <p:cNvPr id="23564" name="Freeform 42"/>
              <p:cNvSpPr>
                <a:spLocks/>
              </p:cNvSpPr>
              <p:nvPr/>
            </p:nvSpPr>
            <p:spPr bwMode="auto">
              <a:xfrm>
                <a:off x="2208" y="2256"/>
                <a:ext cx="1224" cy="168"/>
              </a:xfrm>
              <a:custGeom>
                <a:avLst/>
                <a:gdLst>
                  <a:gd name="T0" fmla="*/ 1200 w 1224"/>
                  <a:gd name="T1" fmla="*/ 0 h 168"/>
                  <a:gd name="T2" fmla="*/ 1056 w 1224"/>
                  <a:gd name="T3" fmla="*/ 144 h 168"/>
                  <a:gd name="T4" fmla="*/ 192 w 1224"/>
                  <a:gd name="T5" fmla="*/ 144 h 168"/>
                  <a:gd name="T6" fmla="*/ 0 w 1224"/>
                  <a:gd name="T7" fmla="*/ 0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24"/>
                  <a:gd name="T13" fmla="*/ 0 h 168"/>
                  <a:gd name="T14" fmla="*/ 1224 w 1224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24" h="168">
                    <a:moveTo>
                      <a:pt x="1200" y="0"/>
                    </a:moveTo>
                    <a:cubicBezTo>
                      <a:pt x="1212" y="60"/>
                      <a:pt x="1224" y="120"/>
                      <a:pt x="1056" y="144"/>
                    </a:cubicBezTo>
                    <a:cubicBezTo>
                      <a:pt x="888" y="168"/>
                      <a:pt x="368" y="168"/>
                      <a:pt x="192" y="144"/>
                    </a:cubicBezTo>
                    <a:cubicBezTo>
                      <a:pt x="16" y="120"/>
                      <a:pt x="32" y="24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3333FF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5" name="Text Box 44"/>
              <p:cNvSpPr txBox="1">
                <a:spLocks noChangeArrowheads="1"/>
              </p:cNvSpPr>
              <p:nvPr/>
            </p:nvSpPr>
            <p:spPr bwMode="auto">
              <a:xfrm>
                <a:off x="2593" y="2208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800">
                    <a:solidFill>
                      <a:srgbClr val="3333FF"/>
                    </a:solidFill>
                    <a:latin typeface="Verdana" pitchFamily="34" charset="0"/>
                  </a:rPr>
                  <a:t>1/0</a:t>
                </a:r>
              </a:p>
            </p:txBody>
          </p:sp>
        </p:grpSp>
      </p:grpSp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741363" y="4800600"/>
          <a:ext cx="7945437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Document" r:id="rId3" imgW="7972044" imgH="1813560" progId="Word.Document.8">
                  <p:embed/>
                </p:oleObj>
              </mc:Choice>
              <mc:Fallback>
                <p:oleObj name="Document" r:id="rId3" imgW="7972044" imgH="18135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4800600"/>
                        <a:ext cx="7945437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0" name="Rectangle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200" dirty="0"/>
              <a:t>Finally, making the state table </a:t>
            </a:r>
            <a:r>
              <a:rPr lang="en-US" altLang="x-none" sz="2400" dirty="0"/>
              <a:t>(Step 1 completed)</a:t>
            </a:r>
          </a:p>
        </p:txBody>
      </p:sp>
      <p:grpSp>
        <p:nvGrpSpPr>
          <p:cNvPr id="24579" name="Group 76"/>
          <p:cNvGrpSpPr>
            <a:grpSpLocks/>
          </p:cNvGrpSpPr>
          <p:nvPr/>
        </p:nvGrpSpPr>
        <p:grpSpPr bwMode="auto">
          <a:xfrm>
            <a:off x="1752600" y="1081088"/>
            <a:ext cx="6286500" cy="2271712"/>
            <a:chOff x="912" y="528"/>
            <a:chExt cx="3960" cy="1431"/>
          </a:xfrm>
        </p:grpSpPr>
        <p:grpSp>
          <p:nvGrpSpPr>
            <p:cNvPr id="24592" name="Group 75"/>
            <p:cNvGrpSpPr>
              <a:grpSpLocks/>
            </p:cNvGrpSpPr>
            <p:nvPr/>
          </p:nvGrpSpPr>
          <p:grpSpPr bwMode="auto">
            <a:xfrm>
              <a:off x="1008" y="1104"/>
              <a:ext cx="3792" cy="392"/>
              <a:chOff x="1008" y="1104"/>
              <a:chExt cx="3792" cy="392"/>
            </a:xfrm>
          </p:grpSpPr>
          <p:grpSp>
            <p:nvGrpSpPr>
              <p:cNvPr id="24608" name="Group 7"/>
              <p:cNvGrpSpPr>
                <a:grpSpLocks/>
              </p:cNvGrpSpPr>
              <p:nvPr/>
            </p:nvGrpSpPr>
            <p:grpSpPr bwMode="auto">
              <a:xfrm>
                <a:off x="1008" y="1152"/>
                <a:ext cx="336" cy="336"/>
                <a:chOff x="576" y="1056"/>
                <a:chExt cx="336" cy="336"/>
              </a:xfrm>
            </p:grpSpPr>
            <p:sp>
              <p:nvSpPr>
                <p:cNvPr id="2462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9" y="1113"/>
                  <a:ext cx="21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x-none" sz="1800"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24628" name="Oval 9"/>
                <p:cNvSpPr>
                  <a:spLocks noChangeArrowheads="1"/>
                </p:cNvSpPr>
                <p:nvPr/>
              </p:nvSpPr>
              <p:spPr bwMode="auto">
                <a:xfrm>
                  <a:off x="576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x-none" altLang="x-none" sz="18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24609" name="Group 10"/>
              <p:cNvGrpSpPr>
                <a:grpSpLocks/>
              </p:cNvGrpSpPr>
              <p:nvPr/>
            </p:nvGrpSpPr>
            <p:grpSpPr bwMode="auto">
              <a:xfrm>
                <a:off x="2160" y="1152"/>
                <a:ext cx="336" cy="344"/>
                <a:chOff x="1728" y="1056"/>
                <a:chExt cx="336" cy="344"/>
              </a:xfrm>
            </p:grpSpPr>
            <p:sp>
              <p:nvSpPr>
                <p:cNvPr id="246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9" y="1115"/>
                  <a:ext cx="21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x-none" sz="1800"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24626" name="Oval 12"/>
                <p:cNvSpPr>
                  <a:spLocks noChangeArrowheads="1"/>
                </p:cNvSpPr>
                <p:nvPr/>
              </p:nvSpPr>
              <p:spPr bwMode="auto">
                <a:xfrm>
                  <a:off x="1728" y="1056"/>
                  <a:ext cx="336" cy="34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x-none" altLang="x-none" sz="18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24610" name="Group 13"/>
              <p:cNvGrpSpPr>
                <a:grpSpLocks/>
              </p:cNvGrpSpPr>
              <p:nvPr/>
            </p:nvGrpSpPr>
            <p:grpSpPr bwMode="auto">
              <a:xfrm>
                <a:off x="3312" y="1152"/>
                <a:ext cx="336" cy="336"/>
                <a:chOff x="2880" y="1056"/>
                <a:chExt cx="336" cy="336"/>
              </a:xfrm>
            </p:grpSpPr>
            <p:sp>
              <p:nvSpPr>
                <p:cNvPr id="246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40" y="1113"/>
                  <a:ext cx="21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x-none" sz="1800"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24624" name="Oval 15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x-none" altLang="x-none" sz="18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24611" name="Group 16"/>
              <p:cNvGrpSpPr>
                <a:grpSpLocks/>
              </p:cNvGrpSpPr>
              <p:nvPr/>
            </p:nvGrpSpPr>
            <p:grpSpPr bwMode="auto">
              <a:xfrm>
                <a:off x="4464" y="1152"/>
                <a:ext cx="336" cy="336"/>
                <a:chOff x="4224" y="1056"/>
                <a:chExt cx="336" cy="336"/>
              </a:xfrm>
            </p:grpSpPr>
            <p:sp>
              <p:nvSpPr>
                <p:cNvPr id="2462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5" y="1113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x-none" sz="1800">
                      <a:latin typeface="Verdana" pitchFamily="34" charset="0"/>
                    </a:rPr>
                    <a:t>D</a:t>
                  </a:r>
                </a:p>
              </p:txBody>
            </p:sp>
            <p:sp>
              <p:nvSpPr>
                <p:cNvPr id="24622" name="Oval 18"/>
                <p:cNvSpPr>
                  <a:spLocks noChangeArrowheads="1"/>
                </p:cNvSpPr>
                <p:nvPr/>
              </p:nvSpPr>
              <p:spPr bwMode="auto">
                <a:xfrm>
                  <a:off x="4224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x-none" altLang="x-none" sz="18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24612" name="Group 74"/>
              <p:cNvGrpSpPr>
                <a:grpSpLocks/>
              </p:cNvGrpSpPr>
              <p:nvPr/>
            </p:nvGrpSpPr>
            <p:grpSpPr bwMode="auto">
              <a:xfrm>
                <a:off x="1344" y="1104"/>
                <a:ext cx="816" cy="231"/>
                <a:chOff x="1344" y="1104"/>
                <a:chExt cx="816" cy="231"/>
              </a:xfrm>
            </p:grpSpPr>
            <p:sp>
              <p:nvSpPr>
                <p:cNvPr id="24619" name="Line 20"/>
                <p:cNvSpPr>
                  <a:spLocks noChangeShapeType="1"/>
                </p:cNvSpPr>
                <p:nvPr/>
              </p:nvSpPr>
              <p:spPr bwMode="auto">
                <a:xfrm>
                  <a:off x="1344" y="1321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36" y="1104"/>
                  <a:ext cx="36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x-none" sz="1800">
                      <a:solidFill>
                        <a:srgbClr val="3333FF"/>
                      </a:solidFill>
                      <a:latin typeface="Verdana" pitchFamily="34" charset="0"/>
                    </a:rPr>
                    <a:t>1/0</a:t>
                  </a:r>
                </a:p>
              </p:txBody>
            </p:sp>
          </p:grpSp>
          <p:grpSp>
            <p:nvGrpSpPr>
              <p:cNvPr id="24613" name="Group 66"/>
              <p:cNvGrpSpPr>
                <a:grpSpLocks/>
              </p:cNvGrpSpPr>
              <p:nvPr/>
            </p:nvGrpSpPr>
            <p:grpSpPr bwMode="auto">
              <a:xfrm>
                <a:off x="2496" y="1104"/>
                <a:ext cx="816" cy="231"/>
                <a:chOff x="2496" y="1104"/>
                <a:chExt cx="816" cy="231"/>
              </a:xfrm>
            </p:grpSpPr>
            <p:sp>
              <p:nvSpPr>
                <p:cNvPr id="24617" name="Line 23"/>
                <p:cNvSpPr>
                  <a:spLocks noChangeShapeType="1"/>
                </p:cNvSpPr>
                <p:nvPr/>
              </p:nvSpPr>
              <p:spPr bwMode="auto">
                <a:xfrm>
                  <a:off x="2496" y="1321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FF0033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688" y="1104"/>
                  <a:ext cx="36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x-none" sz="1800">
                      <a:solidFill>
                        <a:srgbClr val="FF0033"/>
                      </a:solidFill>
                      <a:latin typeface="Verdana" pitchFamily="34" charset="0"/>
                    </a:rPr>
                    <a:t>0/0</a:t>
                  </a:r>
                </a:p>
              </p:txBody>
            </p:sp>
          </p:grpSp>
          <p:grpSp>
            <p:nvGrpSpPr>
              <p:cNvPr id="24614" name="Group 68"/>
              <p:cNvGrpSpPr>
                <a:grpSpLocks/>
              </p:cNvGrpSpPr>
              <p:nvPr/>
            </p:nvGrpSpPr>
            <p:grpSpPr bwMode="auto">
              <a:xfrm>
                <a:off x="3648" y="1104"/>
                <a:ext cx="816" cy="231"/>
                <a:chOff x="3648" y="1104"/>
                <a:chExt cx="816" cy="231"/>
              </a:xfrm>
            </p:grpSpPr>
            <p:sp>
              <p:nvSpPr>
                <p:cNvPr id="24615" name="Line 26"/>
                <p:cNvSpPr>
                  <a:spLocks noChangeShapeType="1"/>
                </p:cNvSpPr>
                <p:nvPr/>
              </p:nvSpPr>
              <p:spPr bwMode="auto">
                <a:xfrm>
                  <a:off x="3648" y="1321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336600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40" y="1104"/>
                  <a:ext cx="36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254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x-none" sz="1800">
                      <a:solidFill>
                        <a:srgbClr val="336600"/>
                      </a:solidFill>
                      <a:latin typeface="Verdana" pitchFamily="34" charset="0"/>
                    </a:rPr>
                    <a:t>0/0</a:t>
                  </a:r>
                </a:p>
              </p:txBody>
            </p:sp>
          </p:grpSp>
        </p:grpSp>
        <p:grpSp>
          <p:nvGrpSpPr>
            <p:cNvPr id="24593" name="Group 70"/>
            <p:cNvGrpSpPr>
              <a:grpSpLocks/>
            </p:cNvGrpSpPr>
            <p:nvPr/>
          </p:nvGrpSpPr>
          <p:grpSpPr bwMode="auto">
            <a:xfrm>
              <a:off x="2064" y="1488"/>
              <a:ext cx="2808" cy="432"/>
              <a:chOff x="2064" y="1488"/>
              <a:chExt cx="2808" cy="432"/>
            </a:xfrm>
          </p:grpSpPr>
          <p:sp>
            <p:nvSpPr>
              <p:cNvPr id="24606" name="Freeform 29"/>
              <p:cNvSpPr>
                <a:spLocks/>
              </p:cNvSpPr>
              <p:nvPr/>
            </p:nvSpPr>
            <p:spPr bwMode="auto">
              <a:xfrm>
                <a:off x="2064" y="1488"/>
                <a:ext cx="2808" cy="432"/>
              </a:xfrm>
              <a:custGeom>
                <a:avLst/>
                <a:gdLst>
                  <a:gd name="T0" fmla="*/ 2724 w 2736"/>
                  <a:gd name="T1" fmla="*/ 0 h 224"/>
                  <a:gd name="T2" fmla="*/ 2569 w 2736"/>
                  <a:gd name="T3" fmla="*/ 1377 h 224"/>
                  <a:gd name="T4" fmla="*/ 389 w 2736"/>
                  <a:gd name="T5" fmla="*/ 1377 h 224"/>
                  <a:gd name="T6" fmla="*/ 234 w 2736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36"/>
                  <a:gd name="T13" fmla="*/ 0 h 224"/>
                  <a:gd name="T14" fmla="*/ 2736 w 2736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36" h="224">
                    <a:moveTo>
                      <a:pt x="2520" y="0"/>
                    </a:moveTo>
                    <a:cubicBezTo>
                      <a:pt x="2628" y="80"/>
                      <a:pt x="2736" y="160"/>
                      <a:pt x="2376" y="192"/>
                    </a:cubicBezTo>
                    <a:cubicBezTo>
                      <a:pt x="2016" y="224"/>
                      <a:pt x="720" y="224"/>
                      <a:pt x="360" y="192"/>
                    </a:cubicBezTo>
                    <a:cubicBezTo>
                      <a:pt x="0" y="160"/>
                      <a:pt x="108" y="80"/>
                      <a:pt x="216" y="0"/>
                    </a:cubicBezTo>
                  </a:path>
                </a:pathLst>
              </a:custGeom>
              <a:noFill/>
              <a:ln w="38100">
                <a:solidFill>
                  <a:srgbClr val="FF33CC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Text Box 30"/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x-none" sz="1800">
                    <a:solidFill>
                      <a:srgbClr val="FF33CC"/>
                    </a:solidFill>
                    <a:latin typeface="Verdana" pitchFamily="34" charset="0"/>
                  </a:rPr>
                  <a:t>1/1</a:t>
                </a:r>
              </a:p>
            </p:txBody>
          </p:sp>
        </p:grpSp>
        <p:grpSp>
          <p:nvGrpSpPr>
            <p:cNvPr id="24594" name="Group 69"/>
            <p:cNvGrpSpPr>
              <a:grpSpLocks/>
            </p:cNvGrpSpPr>
            <p:nvPr/>
          </p:nvGrpSpPr>
          <p:grpSpPr bwMode="auto">
            <a:xfrm>
              <a:off x="1080" y="528"/>
              <a:ext cx="3608" cy="624"/>
              <a:chOff x="1080" y="528"/>
              <a:chExt cx="3608" cy="624"/>
            </a:xfrm>
          </p:grpSpPr>
          <p:sp>
            <p:nvSpPr>
              <p:cNvPr id="24604" name="Freeform 32"/>
              <p:cNvSpPr>
                <a:spLocks/>
              </p:cNvSpPr>
              <p:nvPr/>
            </p:nvSpPr>
            <p:spPr bwMode="auto">
              <a:xfrm>
                <a:off x="1080" y="704"/>
                <a:ext cx="3608" cy="448"/>
              </a:xfrm>
              <a:custGeom>
                <a:avLst/>
                <a:gdLst>
                  <a:gd name="T0" fmla="*/ 3576 w 3608"/>
                  <a:gd name="T1" fmla="*/ 1147 h 280"/>
                  <a:gd name="T2" fmla="*/ 3096 w 3608"/>
                  <a:gd name="T3" fmla="*/ 163 h 280"/>
                  <a:gd name="T4" fmla="*/ 504 w 3608"/>
                  <a:gd name="T5" fmla="*/ 163 h 280"/>
                  <a:gd name="T6" fmla="*/ 72 w 3608"/>
                  <a:gd name="T7" fmla="*/ 1147 h 2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08"/>
                  <a:gd name="T13" fmla="*/ 0 h 280"/>
                  <a:gd name="T14" fmla="*/ 3608 w 3608"/>
                  <a:gd name="T15" fmla="*/ 280 h 2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08" h="280">
                    <a:moveTo>
                      <a:pt x="3576" y="280"/>
                    </a:moveTo>
                    <a:cubicBezTo>
                      <a:pt x="3592" y="180"/>
                      <a:pt x="3608" y="80"/>
                      <a:pt x="3096" y="40"/>
                    </a:cubicBezTo>
                    <a:cubicBezTo>
                      <a:pt x="2584" y="0"/>
                      <a:pt x="1008" y="0"/>
                      <a:pt x="504" y="40"/>
                    </a:cubicBezTo>
                    <a:cubicBezTo>
                      <a:pt x="0" y="80"/>
                      <a:pt x="36" y="180"/>
                      <a:pt x="72" y="280"/>
                    </a:cubicBezTo>
                  </a:path>
                </a:pathLst>
              </a:custGeom>
              <a:noFill/>
              <a:ln w="38100">
                <a:solidFill>
                  <a:srgbClr val="FF33CC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5" name="Text Box 33"/>
              <p:cNvSpPr txBox="1">
                <a:spLocks noChangeArrowheads="1"/>
              </p:cNvSpPr>
              <p:nvPr/>
            </p:nvSpPr>
            <p:spPr bwMode="auto">
              <a:xfrm>
                <a:off x="2736" y="528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x-none" sz="1800">
                    <a:solidFill>
                      <a:srgbClr val="FF33CC"/>
                    </a:solidFill>
                    <a:latin typeface="Verdana" pitchFamily="34" charset="0"/>
                  </a:rPr>
                  <a:t>0/0</a:t>
                </a:r>
              </a:p>
            </p:txBody>
          </p:sp>
        </p:grpSp>
        <p:grpSp>
          <p:nvGrpSpPr>
            <p:cNvPr id="24595" name="Group 73"/>
            <p:cNvGrpSpPr>
              <a:grpSpLocks/>
            </p:cNvGrpSpPr>
            <p:nvPr/>
          </p:nvGrpSpPr>
          <p:grpSpPr bwMode="auto">
            <a:xfrm>
              <a:off x="912" y="1440"/>
              <a:ext cx="544" cy="519"/>
              <a:chOff x="912" y="1440"/>
              <a:chExt cx="544" cy="519"/>
            </a:xfrm>
          </p:grpSpPr>
          <p:sp>
            <p:nvSpPr>
              <p:cNvPr id="24602" name="Freeform 35"/>
              <p:cNvSpPr>
                <a:spLocks/>
              </p:cNvSpPr>
              <p:nvPr/>
            </p:nvSpPr>
            <p:spPr bwMode="auto">
              <a:xfrm flipV="1">
                <a:off x="912" y="1440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4"/>
                  <a:gd name="T13" fmla="*/ 0 h 280"/>
                  <a:gd name="T14" fmla="*/ 544 w 544"/>
                  <a:gd name="T15" fmla="*/ 280 h 2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>
                <a:solidFill>
                  <a:srgbClr val="3333FF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3" name="Text Box 36"/>
              <p:cNvSpPr txBox="1">
                <a:spLocks noChangeArrowheads="1"/>
              </p:cNvSpPr>
              <p:nvPr/>
            </p:nvSpPr>
            <p:spPr bwMode="auto">
              <a:xfrm>
                <a:off x="1008" y="1728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x-none" sz="1800">
                    <a:solidFill>
                      <a:srgbClr val="3333FF"/>
                    </a:solidFill>
                    <a:latin typeface="Verdana" pitchFamily="34" charset="0"/>
                  </a:rPr>
                  <a:t>0/0</a:t>
                </a:r>
              </a:p>
            </p:txBody>
          </p:sp>
        </p:grpSp>
        <p:grpSp>
          <p:nvGrpSpPr>
            <p:cNvPr id="24596" name="Group 65"/>
            <p:cNvGrpSpPr>
              <a:grpSpLocks/>
            </p:cNvGrpSpPr>
            <p:nvPr/>
          </p:nvGrpSpPr>
          <p:grpSpPr bwMode="auto">
            <a:xfrm>
              <a:off x="2064" y="720"/>
              <a:ext cx="544" cy="472"/>
              <a:chOff x="2064" y="768"/>
              <a:chExt cx="544" cy="472"/>
            </a:xfrm>
          </p:grpSpPr>
          <p:sp>
            <p:nvSpPr>
              <p:cNvPr id="24600" name="Freeform 38"/>
              <p:cNvSpPr>
                <a:spLocks/>
              </p:cNvSpPr>
              <p:nvPr/>
            </p:nvSpPr>
            <p:spPr bwMode="auto">
              <a:xfrm>
                <a:off x="2064" y="960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4"/>
                  <a:gd name="T13" fmla="*/ 0 h 280"/>
                  <a:gd name="T14" fmla="*/ 544 w 544"/>
                  <a:gd name="T15" fmla="*/ 280 h 2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>
                <a:solidFill>
                  <a:srgbClr val="FF0033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Text Box 39"/>
              <p:cNvSpPr txBox="1">
                <a:spLocks noChangeArrowheads="1"/>
              </p:cNvSpPr>
              <p:nvPr/>
            </p:nvSpPr>
            <p:spPr bwMode="auto">
              <a:xfrm>
                <a:off x="2160" y="768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x-none" sz="1800">
                    <a:solidFill>
                      <a:srgbClr val="FF0033"/>
                    </a:solidFill>
                    <a:latin typeface="Verdana" pitchFamily="34" charset="0"/>
                  </a:rPr>
                  <a:t>1/0</a:t>
                </a:r>
              </a:p>
            </p:txBody>
          </p:sp>
        </p:grpSp>
        <p:grpSp>
          <p:nvGrpSpPr>
            <p:cNvPr id="24597" name="Group 67"/>
            <p:cNvGrpSpPr>
              <a:grpSpLocks/>
            </p:cNvGrpSpPr>
            <p:nvPr/>
          </p:nvGrpSpPr>
          <p:grpSpPr bwMode="auto">
            <a:xfrm>
              <a:off x="2304" y="1440"/>
              <a:ext cx="1224" cy="231"/>
              <a:chOff x="2304" y="1440"/>
              <a:chExt cx="1224" cy="231"/>
            </a:xfrm>
          </p:grpSpPr>
          <p:sp>
            <p:nvSpPr>
              <p:cNvPr id="24598" name="Freeform 41"/>
              <p:cNvSpPr>
                <a:spLocks/>
              </p:cNvSpPr>
              <p:nvPr/>
            </p:nvSpPr>
            <p:spPr bwMode="auto">
              <a:xfrm>
                <a:off x="2304" y="1488"/>
                <a:ext cx="1224" cy="168"/>
              </a:xfrm>
              <a:custGeom>
                <a:avLst/>
                <a:gdLst>
                  <a:gd name="T0" fmla="*/ 1200 w 1224"/>
                  <a:gd name="T1" fmla="*/ 0 h 168"/>
                  <a:gd name="T2" fmla="*/ 1056 w 1224"/>
                  <a:gd name="T3" fmla="*/ 144 h 168"/>
                  <a:gd name="T4" fmla="*/ 192 w 1224"/>
                  <a:gd name="T5" fmla="*/ 144 h 168"/>
                  <a:gd name="T6" fmla="*/ 0 w 1224"/>
                  <a:gd name="T7" fmla="*/ 0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24"/>
                  <a:gd name="T13" fmla="*/ 0 h 168"/>
                  <a:gd name="T14" fmla="*/ 1224 w 1224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24" h="168">
                    <a:moveTo>
                      <a:pt x="1200" y="0"/>
                    </a:moveTo>
                    <a:cubicBezTo>
                      <a:pt x="1212" y="60"/>
                      <a:pt x="1224" y="120"/>
                      <a:pt x="1056" y="144"/>
                    </a:cubicBezTo>
                    <a:cubicBezTo>
                      <a:pt x="888" y="168"/>
                      <a:pt x="368" y="168"/>
                      <a:pt x="192" y="144"/>
                    </a:cubicBezTo>
                    <a:cubicBezTo>
                      <a:pt x="16" y="120"/>
                      <a:pt x="32" y="24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3366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9" name="Text Box 42"/>
              <p:cNvSpPr txBox="1">
                <a:spLocks noChangeArrowheads="1"/>
              </p:cNvSpPr>
              <p:nvPr/>
            </p:nvSpPr>
            <p:spPr bwMode="auto">
              <a:xfrm>
                <a:off x="2688" y="1440"/>
                <a:ext cx="36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x-none" sz="1800">
                    <a:solidFill>
                      <a:srgbClr val="336600"/>
                    </a:solidFill>
                    <a:latin typeface="Verdana" pitchFamily="34" charset="0"/>
                  </a:rPr>
                  <a:t>1/0</a:t>
                </a:r>
              </a:p>
            </p:txBody>
          </p:sp>
        </p:grpSp>
      </p:grp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5208588" y="3352800"/>
          <a:ext cx="3783012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Document" r:id="rId3" imgW="3787902" imgH="3115818" progId="Word.Document.8">
                  <p:embed/>
                </p:oleObj>
              </mc:Choice>
              <mc:Fallback>
                <p:oleObj name="Document" r:id="rId3" imgW="3787902" imgH="311581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3352800"/>
                        <a:ext cx="3783012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Group 58"/>
          <p:cNvGrpSpPr>
            <a:grpSpLocks/>
          </p:cNvGrpSpPr>
          <p:nvPr/>
        </p:nvGrpSpPr>
        <p:grpSpPr bwMode="auto">
          <a:xfrm>
            <a:off x="1262063" y="5113338"/>
            <a:ext cx="3435350" cy="762000"/>
            <a:chOff x="1274" y="1056"/>
            <a:chExt cx="2164" cy="480"/>
          </a:xfrm>
        </p:grpSpPr>
        <p:grpSp>
          <p:nvGrpSpPr>
            <p:cNvPr id="24583" name="Group 54"/>
            <p:cNvGrpSpPr>
              <a:grpSpLocks/>
            </p:cNvGrpSpPr>
            <p:nvPr/>
          </p:nvGrpSpPr>
          <p:grpSpPr bwMode="auto">
            <a:xfrm>
              <a:off x="1824" y="1104"/>
              <a:ext cx="1056" cy="192"/>
              <a:chOff x="1824" y="1104"/>
              <a:chExt cx="1056" cy="192"/>
            </a:xfrm>
          </p:grpSpPr>
          <p:sp>
            <p:nvSpPr>
              <p:cNvPr id="24590" name="Line 45"/>
              <p:cNvSpPr>
                <a:spLocks noChangeShapeType="1"/>
              </p:cNvSpPr>
              <p:nvPr/>
            </p:nvSpPr>
            <p:spPr bwMode="auto">
              <a:xfrm>
                <a:off x="1824" y="1296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Text Box 46"/>
              <p:cNvSpPr txBox="1">
                <a:spLocks noChangeArrowheads="1"/>
              </p:cNvSpPr>
              <p:nvPr/>
            </p:nvSpPr>
            <p:spPr bwMode="auto">
              <a:xfrm>
                <a:off x="1957" y="1104"/>
                <a:ext cx="73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x-none" sz="1200">
                    <a:latin typeface="Verdana" pitchFamily="34" charset="0"/>
                  </a:rPr>
                  <a:t>input/output</a:t>
                </a:r>
                <a:endParaRPr lang="en-US" altLang="x-none" sz="1800">
                  <a:latin typeface="Verdana" pitchFamily="34" charset="0"/>
                </a:endParaRPr>
              </a:p>
            </p:txBody>
          </p:sp>
        </p:grpSp>
        <p:grpSp>
          <p:nvGrpSpPr>
            <p:cNvPr id="24584" name="Group 55"/>
            <p:cNvGrpSpPr>
              <a:grpSpLocks/>
            </p:cNvGrpSpPr>
            <p:nvPr/>
          </p:nvGrpSpPr>
          <p:grpSpPr bwMode="auto">
            <a:xfrm>
              <a:off x="1274" y="1056"/>
              <a:ext cx="550" cy="480"/>
              <a:chOff x="1274" y="1056"/>
              <a:chExt cx="550" cy="480"/>
            </a:xfrm>
          </p:grpSpPr>
          <p:sp>
            <p:nvSpPr>
              <p:cNvPr id="24588" name="Text Box 48"/>
              <p:cNvSpPr txBox="1">
                <a:spLocks noChangeArrowheads="1"/>
              </p:cNvSpPr>
              <p:nvPr/>
            </p:nvSpPr>
            <p:spPr bwMode="auto">
              <a:xfrm>
                <a:off x="1311" y="1144"/>
                <a:ext cx="51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200">
                    <a:latin typeface="Verdana" pitchFamily="34" charset="0"/>
                  </a:rPr>
                  <a:t>present state</a:t>
                </a:r>
              </a:p>
            </p:txBody>
          </p:sp>
          <p:sp>
            <p:nvSpPr>
              <p:cNvPr id="24589" name="Oval 49"/>
              <p:cNvSpPr>
                <a:spLocks noChangeArrowheads="1"/>
              </p:cNvSpPr>
              <p:nvPr/>
            </p:nvSpPr>
            <p:spPr bwMode="auto">
              <a:xfrm>
                <a:off x="1274" y="1056"/>
                <a:ext cx="550" cy="4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x-none" altLang="x-none" sz="1800">
                  <a:latin typeface="Verdana" pitchFamily="34" charset="0"/>
                </a:endParaRPr>
              </a:p>
            </p:txBody>
          </p:sp>
        </p:grpSp>
        <p:grpSp>
          <p:nvGrpSpPr>
            <p:cNvPr id="24585" name="Group 57"/>
            <p:cNvGrpSpPr>
              <a:grpSpLocks/>
            </p:cNvGrpSpPr>
            <p:nvPr/>
          </p:nvGrpSpPr>
          <p:grpSpPr bwMode="auto">
            <a:xfrm>
              <a:off x="2888" y="1056"/>
              <a:ext cx="550" cy="480"/>
              <a:chOff x="2888" y="1056"/>
              <a:chExt cx="550" cy="480"/>
            </a:xfrm>
          </p:grpSpPr>
          <p:sp>
            <p:nvSpPr>
              <p:cNvPr id="24586" name="Text Box 51"/>
              <p:cNvSpPr txBox="1">
                <a:spLocks noChangeArrowheads="1"/>
              </p:cNvSpPr>
              <p:nvPr/>
            </p:nvSpPr>
            <p:spPr bwMode="auto">
              <a:xfrm>
                <a:off x="2975" y="1147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200">
                    <a:latin typeface="Verdana" pitchFamily="34" charset="0"/>
                  </a:rPr>
                  <a:t>next state</a:t>
                </a:r>
              </a:p>
            </p:txBody>
          </p:sp>
          <p:sp>
            <p:nvSpPr>
              <p:cNvPr id="24587" name="Oval 52"/>
              <p:cNvSpPr>
                <a:spLocks noChangeArrowheads="1"/>
              </p:cNvSpPr>
              <p:nvPr/>
            </p:nvSpPr>
            <p:spPr bwMode="auto">
              <a:xfrm>
                <a:off x="2888" y="1056"/>
                <a:ext cx="550" cy="4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x-none" altLang="x-none" sz="1800">
                  <a:latin typeface="Verdana" pitchFamily="34" charset="0"/>
                </a:endParaRPr>
              </a:p>
            </p:txBody>
          </p:sp>
        </p:grpSp>
      </p:grpSp>
      <p:sp>
        <p:nvSpPr>
          <p:cNvPr id="24582" name="Text Box 60"/>
          <p:cNvSpPr txBox="1">
            <a:spLocks noChangeArrowheads="1"/>
          </p:cNvSpPr>
          <p:nvPr/>
        </p:nvSpPr>
        <p:spPr bwMode="auto">
          <a:xfrm>
            <a:off x="1092200" y="3970338"/>
            <a:ext cx="3825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800" dirty="0">
                <a:latin typeface="Verdana" pitchFamily="34" charset="0"/>
              </a:rPr>
              <a:t>Remember how the state diagram arrows correspond to rows of the state table: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rigin">
  <a:themeElements>
    <a:clrScheme name="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rigin">
  <a:themeElements>
    <a:clrScheme name="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rigin">
  <a:themeElements>
    <a:clrScheme name="2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rigin">
  <a:themeElements>
    <a:clrScheme name="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Origin">
  <a:themeElements>
    <a:clrScheme name="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Origin">
  <a:themeElements>
    <a:clrScheme name="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Origin">
  <a:themeElements>
    <a:clrScheme name="6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Origin">
  <a:themeElements>
    <a:clrScheme name="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3712</TotalTime>
  <Words>1324</Words>
  <Application>Microsoft Macintosh PowerPoint</Application>
  <PresentationFormat>On-screen Show (4:3)</PresentationFormat>
  <Paragraphs>153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7" baseType="lpstr">
      <vt:lpstr>Bookman Old Style</vt:lpstr>
      <vt:lpstr>Gill Sans MT</vt:lpstr>
      <vt:lpstr>Times New Roman</vt:lpstr>
      <vt:lpstr>Verdana</vt:lpstr>
      <vt:lpstr>Wingdings</vt:lpstr>
      <vt:lpstr>Wingdings 2</vt:lpstr>
      <vt:lpstr>Wingdings 3</vt:lpstr>
      <vt:lpstr>Solstice</vt:lpstr>
      <vt:lpstr>1_Origin</vt:lpstr>
      <vt:lpstr>Origin</vt:lpstr>
      <vt:lpstr>2_Origin</vt:lpstr>
      <vt:lpstr>3_Origin</vt:lpstr>
      <vt:lpstr>4_Origin</vt:lpstr>
      <vt:lpstr>5_Origin</vt:lpstr>
      <vt:lpstr>6_Origin</vt:lpstr>
      <vt:lpstr>7_Origin</vt:lpstr>
      <vt:lpstr>Bitmap Image</vt:lpstr>
      <vt:lpstr>Document</vt:lpstr>
      <vt:lpstr>PowerPoint Presentation</vt:lpstr>
      <vt:lpstr>Sequential Circuit Design</vt:lpstr>
      <vt:lpstr>Analysis vs Design</vt:lpstr>
      <vt:lpstr>Let’s design a Sequence Recognizer</vt:lpstr>
      <vt:lpstr>Sequence Recognizer (Cont’d.)</vt:lpstr>
      <vt:lpstr>Step 1: State diagram (and table)</vt:lpstr>
      <vt:lpstr>Overlapping pattern occurrences</vt:lpstr>
      <vt:lpstr>Filling in the other arrows</vt:lpstr>
      <vt:lpstr>Finally, making the state table (Step 1 completed)</vt:lpstr>
      <vt:lpstr>Sequential Circuit Design Procedure</vt:lpstr>
      <vt:lpstr>Sequential circuit design procedure</vt:lpstr>
      <vt:lpstr>Step 2: Assigning binary codes</vt:lpstr>
      <vt:lpstr>Step 3: Finding flip-flop inputs</vt:lpstr>
      <vt:lpstr>Finding JK flip-flop input values</vt:lpstr>
      <vt:lpstr>JK excitation table</vt:lpstr>
      <vt:lpstr>Excitation Tables for all flip-flops</vt:lpstr>
      <vt:lpstr>Back to the Example</vt:lpstr>
      <vt:lpstr>Step 4: Find FF in/out equations</vt:lpstr>
      <vt:lpstr>Step 5: Build the Circuit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Systems</dc:title>
  <dc:creator>James C. Maxted</dc:creator>
  <cp:lastModifiedBy>Microsoft Office User</cp:lastModifiedBy>
  <cp:revision>113</cp:revision>
  <cp:lastPrinted>2009-03-30T10:32:21Z</cp:lastPrinted>
  <dcterms:created xsi:type="dcterms:W3CDTF">2012-04-12T07:52:52Z</dcterms:created>
  <dcterms:modified xsi:type="dcterms:W3CDTF">2022-04-21T11:57:59Z</dcterms:modified>
</cp:coreProperties>
</file>