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30.xml" ContentType="application/vnd.openxmlformats-officedocument.theme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1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32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33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34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35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6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theme/theme37.xml" ContentType="application/vnd.openxmlformats-officedocument.theme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theme/theme38.xml" ContentType="application/vnd.openxmlformats-officedocument.theme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theme/theme39.xml" ContentType="application/vnd.openxmlformats-officedocument.theme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theme/theme40.xml" ContentType="application/vnd.openxmlformats-officedocument.theme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theme/theme41.xml" ContentType="application/vnd.openxmlformats-officedocument.theme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theme/theme42.xml" ContentType="application/vnd.openxmlformats-officedocument.theme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theme/theme43.xml" ContentType="application/vnd.openxmlformats-officedocument.theme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theme/theme44.xml" ContentType="application/vnd.openxmlformats-officedocument.theme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theme/theme45.xml" ContentType="application/vnd.openxmlformats-officedocument.theme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theme/theme46.xml" ContentType="application/vnd.openxmlformats-officedocument.theme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theme/theme47.xml" ContentType="application/vnd.openxmlformats-officedocument.theme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theme/theme48.xml" ContentType="application/vnd.openxmlformats-officedocument.theme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theme/theme49.xml" ContentType="application/vnd.openxmlformats-officedocument.theme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theme/theme50.xml" ContentType="application/vnd.openxmlformats-officedocument.theme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theme/theme51.xml" ContentType="application/vnd.openxmlformats-officedocument.theme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theme/theme52.xml" ContentType="application/vnd.openxmlformats-officedocument.theme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  <p:sldMasterId id="2147483674" r:id="rId2"/>
    <p:sldMasterId id="2147483675" r:id="rId3"/>
    <p:sldMasterId id="2147483676" r:id="rId4"/>
    <p:sldMasterId id="2147483677" r:id="rId5"/>
    <p:sldMasterId id="2147483678" r:id="rId6"/>
    <p:sldMasterId id="2147483679" r:id="rId7"/>
    <p:sldMasterId id="2147483680" r:id="rId8"/>
    <p:sldMasterId id="2147483681" r:id="rId9"/>
    <p:sldMasterId id="2147483682" r:id="rId10"/>
    <p:sldMasterId id="2147483683" r:id="rId11"/>
    <p:sldMasterId id="2147483684" r:id="rId12"/>
    <p:sldMasterId id="2147483685" r:id="rId13"/>
    <p:sldMasterId id="2147483686" r:id="rId14"/>
    <p:sldMasterId id="2147483687" r:id="rId15"/>
    <p:sldMasterId id="2147483688" r:id="rId16"/>
    <p:sldMasterId id="2147483689" r:id="rId17"/>
    <p:sldMasterId id="2147483690" r:id="rId18"/>
    <p:sldMasterId id="2147483691" r:id="rId19"/>
    <p:sldMasterId id="2147483692" r:id="rId20"/>
    <p:sldMasterId id="2147483693" r:id="rId21"/>
    <p:sldMasterId id="2147483694" r:id="rId22"/>
    <p:sldMasterId id="2147483695" r:id="rId23"/>
    <p:sldMasterId id="2147483696" r:id="rId24"/>
    <p:sldMasterId id="2147483697" r:id="rId25"/>
    <p:sldMasterId id="2147483698" r:id="rId26"/>
    <p:sldMasterId id="2147483699" r:id="rId27"/>
    <p:sldMasterId id="2147483700" r:id="rId28"/>
    <p:sldMasterId id="2147483701" r:id="rId29"/>
    <p:sldMasterId id="2147483702" r:id="rId30"/>
    <p:sldMasterId id="2147483703" r:id="rId31"/>
    <p:sldMasterId id="2147483704" r:id="rId32"/>
    <p:sldMasterId id="2147483705" r:id="rId33"/>
    <p:sldMasterId id="2147483706" r:id="rId34"/>
    <p:sldMasterId id="2147483707" r:id="rId35"/>
    <p:sldMasterId id="2147483708" r:id="rId36"/>
    <p:sldMasterId id="2147483709" r:id="rId37"/>
    <p:sldMasterId id="2147483710" r:id="rId38"/>
    <p:sldMasterId id="2147483711" r:id="rId39"/>
    <p:sldMasterId id="2147483712" r:id="rId40"/>
    <p:sldMasterId id="2147483713" r:id="rId41"/>
    <p:sldMasterId id="2147483714" r:id="rId42"/>
    <p:sldMasterId id="2147483715" r:id="rId43"/>
    <p:sldMasterId id="2147483716" r:id="rId44"/>
    <p:sldMasterId id="2147483717" r:id="rId45"/>
    <p:sldMasterId id="2147483718" r:id="rId46"/>
    <p:sldMasterId id="2147483719" r:id="rId47"/>
    <p:sldMasterId id="2147483720" r:id="rId48"/>
    <p:sldMasterId id="2147483721" r:id="rId49"/>
    <p:sldMasterId id="2147483722" r:id="rId50"/>
    <p:sldMasterId id="2147483723" r:id="rId51"/>
    <p:sldMasterId id="2147483724" r:id="rId52"/>
    <p:sldMasterId id="2147483725" r:id="rId53"/>
  </p:sldMasterIdLst>
  <p:notesMasterIdLst>
    <p:notesMasterId r:id="rId83"/>
  </p:notesMasterIdLst>
  <p:handoutMasterIdLst>
    <p:handoutMasterId r:id="rId84"/>
  </p:handoutMasterIdLst>
  <p:sldIdLst>
    <p:sldId id="256" r:id="rId54"/>
    <p:sldId id="363" r:id="rId55"/>
    <p:sldId id="366" r:id="rId56"/>
    <p:sldId id="367" r:id="rId57"/>
    <p:sldId id="368" r:id="rId58"/>
    <p:sldId id="369" r:id="rId59"/>
    <p:sldId id="370" r:id="rId60"/>
    <p:sldId id="371" r:id="rId61"/>
    <p:sldId id="372" r:id="rId62"/>
    <p:sldId id="365" r:id="rId63"/>
    <p:sldId id="364" r:id="rId64"/>
    <p:sldId id="373" r:id="rId65"/>
    <p:sldId id="374" r:id="rId66"/>
    <p:sldId id="375" r:id="rId67"/>
    <p:sldId id="376" r:id="rId68"/>
    <p:sldId id="377" r:id="rId69"/>
    <p:sldId id="378" r:id="rId70"/>
    <p:sldId id="379" r:id="rId71"/>
    <p:sldId id="380" r:id="rId72"/>
    <p:sldId id="361" r:id="rId73"/>
    <p:sldId id="381" r:id="rId74"/>
    <p:sldId id="389" r:id="rId75"/>
    <p:sldId id="382" r:id="rId76"/>
    <p:sldId id="383" r:id="rId77"/>
    <p:sldId id="384" r:id="rId78"/>
    <p:sldId id="385" r:id="rId79"/>
    <p:sldId id="386" r:id="rId80"/>
    <p:sldId id="387" r:id="rId81"/>
    <p:sldId id="388" r:id="rId8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A50021"/>
    <a:srgbClr val="CC00CC"/>
    <a:srgbClr val="CC6600"/>
    <a:srgbClr val="008000"/>
    <a:srgbClr val="009900"/>
    <a:srgbClr val="996633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9" autoAdjust="0"/>
    <p:restoredTop sz="94660"/>
  </p:normalViewPr>
  <p:slideViewPr>
    <p:cSldViewPr>
      <p:cViewPr varScale="1">
        <p:scale>
          <a:sx n="128" d="100"/>
          <a:sy n="128" d="100"/>
        </p:scale>
        <p:origin x="5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" Target="slides/slide10.xml"/><Relationship Id="rId68" Type="http://schemas.openxmlformats.org/officeDocument/2006/relationships/slide" Target="slides/slide15.xml"/><Relationship Id="rId84" Type="http://schemas.openxmlformats.org/officeDocument/2006/relationships/handoutMaster" Target="handoutMasters/handoutMaster1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Master" Target="slideMasters/slideMaster53.xml"/><Relationship Id="rId58" Type="http://schemas.openxmlformats.org/officeDocument/2006/relationships/slide" Target="slides/slide5.xml"/><Relationship Id="rId74" Type="http://schemas.openxmlformats.org/officeDocument/2006/relationships/slide" Target="slides/slide21.xml"/><Relationship Id="rId79" Type="http://schemas.openxmlformats.org/officeDocument/2006/relationships/slide" Target="slides/slide26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" Target="slides/slide3.xml"/><Relationship Id="rId64" Type="http://schemas.openxmlformats.org/officeDocument/2006/relationships/slide" Target="slides/slide11.xml"/><Relationship Id="rId69" Type="http://schemas.openxmlformats.org/officeDocument/2006/relationships/slide" Target="slides/slide16.xml"/><Relationship Id="rId77" Type="http://schemas.openxmlformats.org/officeDocument/2006/relationships/slide" Target="slides/slide24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19.xml"/><Relationship Id="rId80" Type="http://schemas.openxmlformats.org/officeDocument/2006/relationships/slide" Target="slides/slide27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" Target="slides/slide6.xml"/><Relationship Id="rId67" Type="http://schemas.openxmlformats.org/officeDocument/2006/relationships/slide" Target="slides/slide14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1.xml"/><Relationship Id="rId62" Type="http://schemas.openxmlformats.org/officeDocument/2006/relationships/slide" Target="slides/slide9.xml"/><Relationship Id="rId70" Type="http://schemas.openxmlformats.org/officeDocument/2006/relationships/slide" Target="slides/slide17.xml"/><Relationship Id="rId75" Type="http://schemas.openxmlformats.org/officeDocument/2006/relationships/slide" Target="slides/slide22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" Target="slides/slide7.xml"/><Relationship Id="rId65" Type="http://schemas.openxmlformats.org/officeDocument/2006/relationships/slide" Target="slides/slide12.xml"/><Relationship Id="rId73" Type="http://schemas.openxmlformats.org/officeDocument/2006/relationships/slide" Target="slides/slide20.xml"/><Relationship Id="rId78" Type="http://schemas.openxmlformats.org/officeDocument/2006/relationships/slide" Target="slides/slide25.xml"/><Relationship Id="rId81" Type="http://schemas.openxmlformats.org/officeDocument/2006/relationships/slide" Target="slides/slide28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" Target="slides/slide2.xml"/><Relationship Id="rId76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66" Type="http://schemas.openxmlformats.org/officeDocument/2006/relationships/slide" Target="slides/slide13.xml"/><Relationship Id="rId87" Type="http://schemas.openxmlformats.org/officeDocument/2006/relationships/theme" Target="theme/theme1.xml"/><Relationship Id="rId61" Type="http://schemas.openxmlformats.org/officeDocument/2006/relationships/slide" Target="slides/slide8.xml"/><Relationship Id="rId82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defTabSz="97155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/>
            </a:lvl1pPr>
          </a:lstStyle>
          <a:p>
            <a:fld id="{DC451F26-9BD1-46C7-B2F1-F19CF138EA6D}" type="datetime1">
              <a:rPr lang="en-US" altLang="x-none"/>
              <a:pPr/>
              <a:t>4/26/22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defTabSz="97155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/>
            </a:lvl1pPr>
          </a:lstStyle>
          <a:p>
            <a:fld id="{36B1B7F1-3D54-42B4-A82E-026BDD84BAC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80459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8D8FC2C0-FEFD-4355-AE06-0429BEC313F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76597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E766B-6D34-4766-AD3B-9BACC5344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2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D021F-DE4A-42A1-BEAE-CBD06B449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1440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A84732-F852-4865-85B7-9E7B18737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60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96FB85-07F7-4940-B5F2-69587A4AF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563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D28902-7F9B-4DD7-94A8-542B1BDE4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2736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79B5D7-ECD6-477C-A706-2D691F450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567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E63AE2-A770-4D03-AC28-25BCD1CC7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196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748C66-C836-4A37-A472-7D4C8BE5A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631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A52BA4-AF46-4992-AEF6-83D24F4A13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2492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04D700-8EEA-4A41-BC48-A94DE5FFE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3604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94E463-DB53-4D26-AC10-26EF59DC3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4280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09ABAC-07D0-4481-BBCE-83CA511C1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7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5065F-092B-4937-90DC-57C337C850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0872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4CECBD-1918-4C17-885B-4F4BD5D21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6773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8D25DF-D008-4B16-90D8-EA3D49E5E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8624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A73A2A-AFF0-4FF4-89C6-33F82CAA5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0464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3F1894-98A5-4816-B3DD-893E3F343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143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F4AE8-BB66-4896-8370-B760F0918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2626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647072-5C7D-4745-979E-8FE1A1988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5693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32BD50-CE96-461C-AE8C-6C5433A8D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7724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3EEE6D-8A54-4518-9A2B-45626444A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254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23A34C-B654-474C-B74F-C4217A5D6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2201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53AEF7-C776-4426-A8F3-C65E591AC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51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3788D-EF35-4845-8D1A-B2583CE63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3970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DF4F38-593F-423D-802D-54D8B6B98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9906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FBB3F8-F3B4-42A5-904E-726BFC05A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87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2FFB88-EE6D-4762-99F0-49A35CB03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846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1A1B7B-9D00-4A2C-B8AB-C28B27714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3062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579662-F9D6-4DC7-9042-5778CFC95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456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68B627-9904-4742-8A5E-D4FE4EB84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0659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D8FA55-AC7F-4E3A-815D-9393C81CA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2470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3DC594-6E3E-4120-8980-4CE74B6EF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7622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95A546-669D-47B6-AED8-A205B337E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4160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1F0271-342A-4887-A851-7FAF9AD215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2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5D4B3-2F81-43B8-8D6E-B90248B98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9062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79F31E-7A0D-4FF1-B85A-9CD8F7B94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8314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014E89-5F2D-48E1-95A0-F184BB4F4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3407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4F0BE5-CD33-4814-B8AF-76FDE8389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6776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A5CA6C-846C-4474-88BB-1F61E0860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6099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1098FA-DB88-4894-B7AB-DA898281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354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5B5A5C-FB9F-43E4-9AD9-5F1E559D31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5811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76672F-48A9-4047-A00D-C4C581FF8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6957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7694B3-9418-479F-9495-F0D9DA374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0884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53EF06-5D4E-4721-8ED0-A4544562F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5976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1E464C-DEC5-48E8-AC45-ACBF1BE70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9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5BDC7-94C9-48F4-B786-73997723A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6480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A94F5D-F999-4CBC-B86A-288D06503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853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05683E-417D-4803-A93A-FA8EB1588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426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1A2475-4409-43E5-B2FB-80C04092C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6707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E3F5AE-A825-4D8E-9CAC-C7A54341F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9168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5716CC-EE1B-4E61-B80C-BB262E94F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3399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C9170A-4058-49E5-9327-32D29CA07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3861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AB19CD-C2AC-480D-829D-A808C3DAF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1063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CB1F31-8DF5-4009-8609-E15637959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3588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BA15C2-8895-492F-B47D-A946EBC3F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2864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BCBDC0-6653-4B2A-8450-5306826E0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19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010B5-0A81-4716-9D3D-F0A436D1A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9221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C2AB87-FA36-44C3-A673-A945C5257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2211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094F2F-34C8-49DD-AE29-7AED255F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758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9EDBAB-7F07-40E3-B24E-3EFD1E8927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136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2EA240-B940-471A-BDF0-B1624A9BD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057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99A604-B3FC-4C8E-9EB4-FD374DC89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9408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6DDB54-0F9D-43F4-8694-9AE2A29F0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9538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141651-9DED-4BA0-BBAD-72BE9BDA2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084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622B3B-93CB-42BB-BC04-0D9DFE037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5057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2313DC-C79C-4F49-9D0F-A31841BFA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0210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DCB9FC-FD78-4DBC-9383-8FABDACC7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07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BC01-73EB-42F6-BE9F-8349A87D7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703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8F9B3C-4C5A-4D5E-832D-5CBC15674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9006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813B53-634D-4978-8062-65A600C1E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6162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52B320-B973-40DF-A0A9-5E7336504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8316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B87B42-6F33-490F-ABF0-41DB8C9755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838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4D222C-CAE2-41C4-BB22-91AC7BEA2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7040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86305C-5B50-4FC2-B525-58146E97A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66075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029252-E249-41FF-9DD9-09F4D8F028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5003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627660-AC6F-4E96-87FF-E7C2E5B9D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8207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429474-E813-4211-8ED1-735495817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727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CD9432-5ADA-4B21-B0F8-EB892D994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4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011C2-4F47-4495-81D3-2AB8ED16B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74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600C2E-7585-461C-8225-2E887A4D2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906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464AB3-3E72-48E3-9E16-7BF1412D3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91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AA79BD-A005-4808-A1C3-680908783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1363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47B1BE-6385-444D-BA41-A218669D7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929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C80092-E4A8-473C-A9FA-F92243327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0075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7FD699-25F3-4112-8170-594F1BD54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0809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C120E4-2E2C-4002-AAD8-3EC38BE29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0593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41A203-3A4A-4A8E-96DE-F6E524091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562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ED0A3D-9200-40F0-B6B0-E5F7164F1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0038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DFBA9D-0466-4A99-ADDD-017DE0407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41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51D28-9C99-4291-900F-E01D7F533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7036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4E843-4A9B-4870-8827-BE72A3B1F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40237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8A8883-C9B1-4B0A-B2A3-0BC9408C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1629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76ABF3-AE4B-48D5-9228-24CE25FA5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0230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A3FDC9-3E57-42C1-A7E7-33082FC0C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7484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BB4C57-0B81-4370-9E1A-33167E64C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0082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9E6044-B1AA-4948-A9FA-88FDE7347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11087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0FDA59-F463-481C-BDAB-AFAD035F8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70350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C68CBE-453E-4C03-82B0-AB4A01ECD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53607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04594B-2B27-4E23-BA6B-40012A945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847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916452-49FE-4747-A6F3-5F1290207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58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141AE-D1E4-4FC0-B3A8-8F9F33807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0304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2E57F4-C7C9-40A4-9240-71C3D63E1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495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2FB8F0-767A-4A2D-BD77-54372BB0E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2772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B038F5-E73B-495C-B56A-683CA05A1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47994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282EE7-1B78-44F6-B06E-E5D93D2AC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30298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6C72FB-D632-4B6C-AFDE-6ABF5F88D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929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D82ED8-2D2E-4FC0-9AD4-5AA0850CD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1736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E36D04-F8B9-4514-88BB-3E22E332F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39509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A9D1DE-CE9D-429D-8BB0-3CFBC1D09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1078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D30127-0C2D-40DB-BED7-81A62108E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761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EA72AB-7188-4B5C-85BC-67AF39E62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448FD-BAF2-462A-AFDB-F93345494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68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4DAB9-5018-4F58-9B4A-2C25BBBEA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79942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2495EE-BAE4-42B4-B48A-172464F2E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3302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228516-0AE8-40F6-B61F-966FEB28A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36183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41EABD-C5C8-4A31-86E2-F3CC45DBA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9180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EB521-3932-4747-A1E0-2E1528C15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7092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D09E47-97DA-41ED-A4DB-0E9265023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07741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0C6340-112A-4F83-9924-5B87E5DB4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56798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54A8C7-611E-43AF-8A61-C5D427107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69338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224A90-B421-4915-B13A-2EA5EF4D09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287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6ADE71-6567-459F-935F-202064C9E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76193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87567C-D34E-4346-9485-AEA2BB986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2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723DF-6C78-4E1C-BF8C-141F81D40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41017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D4722F-9B34-47F4-B390-385F10897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08531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AB021E-DAC2-4EB0-8342-20655C3A7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4468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87D23C-A4C7-4DE0-A013-90B4E59D3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2323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476DEB-7230-4653-994E-2ED6FC0FC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12210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CC4237-21AF-42A6-AD35-90CBD5EB8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66641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BECF2C-B14B-4E0B-8DAD-28B94A9CA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13204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6B93A0-4E98-451E-BD22-60F5B16CA4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72939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CC6AFA-05B3-4826-A66D-70EB446CA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1965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E3F27E-F17B-4750-B601-032C5D77A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810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73B8BF-D01C-4111-82A3-5AB130021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94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2E296-7F26-49F0-B605-F258CB980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8655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46A198-8927-4425-9C53-1D25308C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98761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3BFA74-1D92-45A5-B162-1760481AF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27505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90458E-A6AF-4640-AB6A-8EDC74EFE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98643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4249A6-41C6-4CB9-BF11-C35175809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456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598232-DD3D-40BF-8117-132ED1447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11044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ACB527-9F48-4BC4-8CEF-354C0F54B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68458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68AB56-94AE-4162-A8BA-404E682BF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1576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C700C1-8323-4085-A1D5-0BE439D65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649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F0DB3B-B67D-4DE5-85BF-61BE9D667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9993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00C90D-10B7-4C35-998A-6434F7A20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BE5F6-2D7F-41DA-BC06-2A60BFDF7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03691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A9E2CD-C68C-4B08-8544-C58284B93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3975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50FA83-2E9B-4590-8D37-389C5A130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6292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93A45A-7A5B-4697-863D-29E835A15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589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862DBE-E0D3-43D4-9B4B-ECFB527D4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9567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20CC5B-858C-4BB3-8838-976F3B558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9330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956119-D5E3-4524-95EA-02F53F4F7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76591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3786D3-7747-4944-83B0-3F08795A1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15339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BC0C0-B7F6-4D29-A605-0DBC51B61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848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FF9A6C-BA21-41BF-9672-4E5C257BD4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68600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AC4629-CA16-4FB3-9B42-0BBC80F6A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22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008FF-900E-42E6-989B-338E8886A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1036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61F7D0-1ACC-407D-B8FE-0A419CD01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75479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CA165E-2458-4AE9-86B4-5328FE951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823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8F2E6-E90B-4FEA-8535-B90FD533C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81202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E64506-F2D7-4729-8CEE-CC50E7CF6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81860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1FAFFC-BA8D-4306-9D1A-033B481EC6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1005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5A1443-9167-41EE-8E3E-42CCD4BE1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7425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50F1B4-9744-427F-8CE1-290EBE276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59032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A4F22D-2F08-43A1-BE02-CF0C85A4F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38171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98CE63-A100-4688-91A6-F6501228E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58931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B8655D-B48E-4669-BCA5-92376A707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2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9686B-75C3-4681-A0BC-60856E047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11877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74CF4E-40A5-4BBF-BB79-D63BBC4F2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4313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91E160-7FD1-4336-9A6F-F4D99A7B7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75906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690856-F439-433C-83C7-F30D816C0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56179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F58828-238B-4226-8319-26709DA03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1749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957DF5-E3CA-4D76-83BC-A48E8FEBC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48645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A16F3D-5BD2-49D1-BEC3-B11035003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8447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5F6613-93C3-47D7-9EF0-9BA66F24A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14316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DDDA6A-B478-4E39-A8E4-9D943C81EF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1409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6D39A7-7941-4D6E-A1E2-FD432A005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52924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C78B36-874E-4EBF-9337-C7662870A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20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83EE9-CD07-43F3-BB50-2E1B331F2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07458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B9F070-F78E-4D1A-B780-BFC6C7B83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655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E92B0A-BC7E-4831-B892-99C7D7624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90038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120DF3-9924-4E28-B70A-F0501B64E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8529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897864-C8F1-456F-A8CC-166E996F0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0545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7A109C-0297-49C0-B6D2-431247002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89117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EA160C-A94B-463A-A0E4-8794FAE436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09670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0BBFE0-C430-4DDE-B514-EFBAD8242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39912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081DD1-1C92-4D55-A81D-DA7D4C6E1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75866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D770FC-2AF2-4955-AA81-2240244BF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9870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0777B4-705E-4C0A-B639-67E076C76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27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C9C10-42A9-4CDE-A94F-ABFBEA8FF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92397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22D05E-B09A-4174-8B11-7A4CE5A7D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6609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6DA6C3-664E-4255-9F13-D9C9C0690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35818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F2B470-81FA-4702-B680-F30206D00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8354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5D23FE-61B2-4E59-9C54-25F6D1EB78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75122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698D0A-BF77-44F1-812E-BF275DD79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0426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0C2FDE-C776-4BD3-B3ED-E57E4BE07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354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1C7337-833F-48B4-9F75-976609C25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39409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657432-B43D-4449-9AE1-F1A47CD54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9313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EB159-357B-437B-AB2E-F81A29836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02870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D6464-9D82-4A60-AE2E-132824F79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60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35933-7853-4A1F-9E59-2EB6D64B2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27305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F23F55-EEF1-44A6-9C02-BE830B1DD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93410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C400C7-537D-4DEE-A328-ECE3BDC7C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52676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637DE6-2A7B-4BC7-9627-845DEA2CCC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4821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6ED366-ECBF-426A-87F3-4A273DE46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67766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902995-B85F-4273-B454-DD163B63C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87766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429525-4916-4036-BDBF-F6AAA5D66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2829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64D34-46BD-4D34-83AB-25526F3C4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1924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79B336-E46F-4A65-ADA7-776324EDF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69128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9E4CA4-FE51-48D8-9BDF-7B9A56095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76059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22582A-7B5E-400B-BED0-8CEF0D0B6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39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4520E-60DB-42DF-BDCD-A16551C6B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6794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E37344-626F-4988-A3C9-52E3AE174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52845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1170AF-7ACD-4886-B283-E48509D6A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15589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7585C1-7F33-4D10-A8EF-8864797C3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3311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FA6944-5F88-4B0E-9BB5-BEBB62465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75854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272290-E2BC-4E15-94FB-0C1255834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6436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79AD6D-579C-45C3-8954-1B5C8B908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8287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ECF174-108F-4273-A1BD-D90345528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58997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E49181-7C52-404B-BC33-97F67911E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63076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411AE1-B423-478C-951E-1B18EE88E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3926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B0B8DB-DD1E-43A5-AD13-271AFCE46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346E8-BCA1-42F0-9ADB-4B00392DA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037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F91E2-D01E-49E2-B7F0-838C2F88D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20749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8A5928-BC32-4D9B-A966-4C6EE324D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81101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525543-F804-442B-94E7-66AF47EE0C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0801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5D7C09-F6D7-4187-B0F7-8A52D3046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9362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509545-9689-4973-92DA-2883EFE70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385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A27CF1-04F7-4D95-A7CD-64DA84B63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31689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C14E3A-E361-4E22-9814-AF6EF204E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7097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57E9CF-B237-4583-8FB8-DCC3294C0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58460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DFF098-D984-46EB-A675-E4F9A796F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49852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A04C7A-3EFE-47FA-B899-6CEA210E6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9428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0E67D6-10C3-4D78-9A49-F458292DB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9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588BF-C380-48F5-B583-1F4D88854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60160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27DE70-B2AE-4FB7-AD14-D2B166A55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0825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7A50B1-8002-4A1B-BA24-7CE105024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38366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D8F29D-D40A-4291-923C-FDD025448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6150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9F3EB9-57C4-4CA2-9EDB-BEADACD42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0566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23BDE3-DEFA-4FEE-825F-DE06F28C50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3472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4C43F0-C61A-4CAB-B1CF-3E9411B4C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8534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8EEE4B-DF44-4CFA-B9B3-AB58BF6B4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67899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C6684B-4D05-40F7-A609-3ACF2C01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90585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CC4E2-9866-4CEE-9866-737197EE5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816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173C4F-9CDD-4C86-B2BB-097BE8C0B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71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14DC2-8F12-4CE0-BB3A-64015D6DE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968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1405CA-3B8E-4264-898A-404372BF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3822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0DD89B-A6C1-4050-9EE0-2B3D0FC75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2280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25498A-4CDD-4600-8DAC-986311A28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5234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F4CA45-85A5-4860-AD01-95987C14C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92487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BC043-E723-4BE4-8597-4C0B18CA8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57496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FC696E-CF0E-4F94-A7DD-58DF21A65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9033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0A3FEF-2DFB-41D5-B9FA-377855B10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11536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586E60-D0FB-4F27-BE9B-66D3C26C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674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720A68-4361-44A0-9A34-94DB0B502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91682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6D9220-AFD8-463D-A714-15E1528F3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3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EB89B-9260-49AE-844D-4665E9C14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1785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DDEC2B-A3C6-435C-A3C7-BA60CF8CC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00078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43AB74-E4CB-4841-8A29-57EBF7272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4408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F891B8-7B89-4F40-98C4-6A881BCEF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18900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F9206D-EC74-4B3C-810D-CB6D0BF79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58525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153545-444E-4517-A4DE-0A8954F12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4440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B5E659-FB8C-4C68-A5E7-AEBF59B77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2327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50DCCC-063C-48F6-8EDE-74AAF58E7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08527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DCB9D8-B9A3-4AC7-98CD-72825D574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30350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62DA5C-5200-4565-88EC-28476AE7B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235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C1E5CE-46DA-4AD1-AB44-43510FB64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373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4F9F5F0F-02E2-4463-BB4D-A8BE153526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89235130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01F0F1-8B4D-48BA-B289-A15B00B8D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5327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B865F7-06D5-43F3-84AD-0557F2BCC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6295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4B886E-70E0-43BA-9E1D-E4A1DEAE1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4155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D134AC-0404-40C2-B54F-10A5E70AD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4702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ECA11F-3449-4703-8FB2-0E9A57D1C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90630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B99A13-B32B-44D3-95A1-B59C3B434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86606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7C5C18-52D0-4091-96FD-BC67C861C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6132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A2705A-F901-4ECC-BF20-D05F74735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71054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E6BF71-FB69-4ECC-8132-BD15FBAE2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61379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4CDF7A-212C-483A-8989-00BAE65D5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058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F2A94960-DDED-4608-9599-0BD1139B87B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64071196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56EF01-B83A-4E15-80D7-F1167E50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77020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32B1BA-8444-467C-9236-B7DD93E97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58123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CF4AC1-6653-4C81-9DAB-62C481491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2579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2B71F8-E2CF-47F4-9B31-9758ACE90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56649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33D2F1-4B60-4A4D-BD3A-F06297B4E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34647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190CE0-2A7A-4E68-8429-9ABBB0243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54253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926B74-D01D-40A6-A124-1CCCC268B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25923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AEABA0-3DC3-42B4-B813-7D913D7F1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61153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401A75-9868-4F04-BDE6-F04E95151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14906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5EA47A-8611-45F8-A245-BD10D336B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764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D3F58A0F-99B1-4488-BE4B-57CA9E6E81E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85393997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F67677-4C1F-440B-833E-C5A5FA99F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9827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C79335-063F-4817-859A-50E6C9609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05404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08BEA5-16A8-4CE9-BFF2-0E3CD9C96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16156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075CF3-D19A-4DA8-BBFD-CAFA6B8C2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57351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A58B13-3083-4795-91F5-CC7ED9DC8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7085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13DABC-18BC-490E-B367-6284FC812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3005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719F4C-7E1F-4D5F-AF97-6CC0ECF0C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0127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DBEEB4-684F-41AC-9FCF-FFEE90F1A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58161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614CF4-A531-4DE4-93D0-5EE1125FD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52254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F29771-8E18-4FA2-ADE4-AC382E95B5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5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589B277D-1D2F-41BA-A3FA-FA2384BE5BC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6404868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219FD5-B40E-449E-8345-3A5418E5C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9509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360225-966A-4489-A4FC-814D5D891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48330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1D1BA8-A158-46A3-917A-45577FB5A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23002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989C7F-3DB3-4135-B2BD-A9454B417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01344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D90A2F-AB3A-4721-A4D9-8E6B1A63D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7067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B27265-3C06-4973-A34D-FB05B3A4E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09497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E2A2B0-714A-4A95-9E6D-561D42B67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61838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F487F-0B98-43DE-BF97-CAE028BE3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3525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FDC930-0E88-4BB2-A079-4E6A525E4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64490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7639CA-745F-46D7-A67F-C85EF5E8D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20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A6D03E01-7F34-44C8-8570-779D4D1FE5E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70237647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61D3F9-60E8-4390-A5AD-27A294441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3468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AD3C39-B764-4AF6-81A3-05718E449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23591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DBCB54-5E16-43A8-86B2-10D597676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59325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5AE4AF-27E2-4B1C-93F7-8143A1A7C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3523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9A75D3-EE04-4B50-9FCE-BB3FB2855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65991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B8C1B3-B783-4135-93AC-3A4875C90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28305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3CB89C-3ECB-4E59-A059-D4E59B9E9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53700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513EF9-4FB7-4EE0-A3DB-0F74767D8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3699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9AD661-FAF9-4F4D-8466-ECE3E2F08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01144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2CF2B0-4A89-43D8-946C-7051E778D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019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F68F6363-FA7E-46A5-83A5-C9EA3A289C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5266364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9E01F7-4A62-4135-B02F-FA70755DE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65557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4F70C1-9EC9-4008-9DE7-9182C7430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57371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108982-766D-4CC3-B8EE-2C91623BC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0268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E99A43-9941-47F8-B963-3877ED069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50031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E1D4E7-ACF5-4956-8073-FDE5DBCAB3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4392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3365B8-5EA0-45B3-BAB6-0F752F912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12581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C12E88-24C4-4134-BFCE-BFAEAE5F6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97765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5BBC37-BB6E-41CF-BA3D-8175BBAD9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0782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F75353-FAF5-4069-BDF7-A5D13FDBE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38518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18796D-D72A-4A8F-81F2-6FD2504C7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2C387-0F45-4DBD-86C0-158D246BB7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778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193B4591-9557-4F45-A30F-0B94697C131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3131054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4FA473-4288-446E-945D-001AC100B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5549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30481D-0F05-4EF9-9F62-B8F652235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3232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5CEB94-4AA4-4C7E-9E23-F305089866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17916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E12E0E-51EE-4863-A190-A29C6039E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29344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43FB8-FF44-463D-B1FA-78DE23A41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18011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D4330A-C49A-455C-923E-59D6F75A3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02962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C6F883-17EC-4E3B-A5B1-5BF156B73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94807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ED2084-89AA-4C32-AEBA-A010DB088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05329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C69F96-06FF-4C3A-8929-E8ED21DD0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6005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BC809A-F712-442A-9024-948D00666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C208670B-2FC5-4E41-A84D-FDDF21C351B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85204627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533819-817F-4447-BA93-E0EAEA1B0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53386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2DDCBA-B4DC-4418-B9F9-4910C8DDE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56559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16C6C0-51C2-4C18-96C2-7E7CB657B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01217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4D3ACA-ABCE-4D7F-93F3-35D42448A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20067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B2E0DE-70A6-4C02-AF00-F58948FA0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36175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D409ED-E05B-45C7-B989-E8D06C9F8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85232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6DE1C7-3987-495D-9B42-EB7D90FED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0730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CFBB33-AF64-462C-85E3-C605EF560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2116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AFA14B-1109-4898-8D2B-1AA3B3AA7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5700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2931F4-04D2-4925-B9AA-CA0971199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44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7527D9F7-1B93-4ADB-9905-AACB27FF56F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8450969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07777F-C52B-43ED-BA52-F5B1035B7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417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3E6473-0CDC-4695-A98B-A9155374B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63231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BC3117-2812-4771-AB77-9350C6628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19375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5D91F3-E1B0-4F9D-BF64-C6F9040F9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15494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5A4E96-7A6F-4380-88D0-818A4BBCA1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7008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4B595A-E6E1-4BDB-938C-6B0CA1D1D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1115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A7CCC7-6395-49F0-A4CE-8B2DE3E2C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95085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998CC3-3DB0-4FA0-B4B0-E7A34DC1D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30167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F1951D-697A-4933-9492-3E488C8F6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17736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BF6BD5-3880-4436-BFCC-FEDC53977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06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58A59675-A8F2-484E-8E02-83445E0280F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3530455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8895D7-C217-462E-B593-002A37067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839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2FD015-0D54-4F25-B0AF-2E45770FF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61551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96E3DF-39D9-4F30-BBC7-87320DCDF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3029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C94AA5-2CE5-497B-86B5-D8CCFDC88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06641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C6620-4583-4339-BC14-386E9BED9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2392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429A3A-D57A-4AF7-9AAE-C39FA0AAB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3364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44335B-53A6-484C-838B-532DBF282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91060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971D1-78EA-40E2-816B-306F064F7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51987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C70602-319C-4980-B64F-B67218F8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79670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BF9EA9-8D68-4206-94BD-5EA7E081A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486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D4F4D53E-F625-42F5-83F5-BA3CA6261E1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5436966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98D1FB-A72D-4EC8-A67B-36D5C7F47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2198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7A4FF-2F02-47EA-BC30-42F912AB9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00535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C20CDB-5034-4A05-8665-9444F3639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91308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231EE9-B94B-45D4-B0EA-5CBB4BB5F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2417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DC21FF-90FF-4325-9C60-012EB2D7C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55804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FA9840-5FEE-4B0A-BA49-389B3B1A2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3517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858983-2606-4370-B1E8-F099D8655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9502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686B9B-0587-4C68-82FB-4F3D9ED48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91563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7664F0-89A7-40B4-B43A-4B308CC20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4152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CF6310-D943-4D25-A6A9-DD532F886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486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EF5D4-CC3F-4997-9ACF-D7C1DD773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25003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458304-C298-4F6A-A969-44CC35432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88783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85C7BF-6FE8-4133-8015-B3565C69C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42885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C23F3F-83EC-4815-B7B1-C0D38EDE1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04837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560331-DDD3-4EE3-A39C-7674255E8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0278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67A2D7-CEAB-4DF7-B901-D61BB644C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3630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C873E3-1FE9-4D08-BC56-776A565F8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44864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FB5F40-8E4C-44D8-B0BF-140BE807A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1795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F0EAA2-0B94-49E2-B844-FAB7CB4A0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2369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8E3845-A6DE-491F-89C0-9E093C98C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33209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977FB3-1C48-40D8-AD5E-703ECBDFD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764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8EE73-E325-4016-96FE-BF3D25F6D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38468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B63BD4-7379-40D7-90F5-6F70DA886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907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6EAF53-B8EB-44A1-B430-EADEE2F90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04370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49B8DC-B63D-4BB0-A015-0F486B100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47730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34B52-14ED-4466-AE73-B40501D8F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2682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59E0B6-AC60-4BB3-AF98-26EE7D838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3761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1C5884-47DE-49BA-8DC0-83C8D3B7B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5055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815982-FE48-4FD0-AD99-6F5B08A51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3685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7038BC-C6C4-486E-B39F-5E6C727E3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36977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E7C4ED-8141-49D3-AC94-10511A39F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0270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0B4F19-3039-46CA-8DAE-62E73C8AD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447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2F938-F6A5-44D5-9955-B42DC0DEC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61014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A5CE68-72DC-4182-BE4F-28A662CF1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08584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FF1E65-3E16-4922-8629-D73CF01F1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756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5BCAD4-998A-4E37-BD5B-02F923420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4694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89110D-3503-4D46-B838-6F2250879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8989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EE2ECF-69EB-4EE8-B434-1D3251CEB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63570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C825FD-A5F3-4856-AE89-6A288C7AD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83879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5A2CD9-2DB3-4806-9C76-1FF9D62E05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47890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231439-4D9C-4A51-A30F-D5116DC09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78381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B0E17B-508D-4F01-9905-F450CD798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7465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458E9-6F53-44FD-85E4-61BAF8446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30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9FD4F-2BD6-4930-9029-E6DFE9224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5004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61527C-E79D-4F52-98E9-640EDF57F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11548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C956C5-2E20-44E4-8708-419DD7179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5483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1B9E74-04AE-4D35-B03E-AE38B9416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6194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03AB61-A883-406A-86BE-BB2B939A4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41841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10FF19-A1FD-42FA-8939-199970801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4447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42F6D1-D2F7-477B-8A02-B01755E2D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26775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A5F737-DCF5-4C99-9FE6-DAD6A19BE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95650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D09462-5A59-4808-827C-C49B98596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24941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08C995-D8E3-4FE5-8B78-C67E45AB1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45897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969291-9B0A-4F37-B6FD-DE80E2ACD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121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86EEB-3146-4043-9260-6C456C4D6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02100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BD7525-A8F2-4AF5-A838-CC2147890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86594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E4E903-9D42-413F-994D-3C5776911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1045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AA1A75-C20E-4EFF-B2E5-68987A885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2052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9DE4A9-B8C7-426C-94B1-ED7D3AA5E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07429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FDEFE-84FF-453D-9EE7-5AE1C2487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37193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9BEF5D-91C6-4A69-BE23-3F605E1CD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13419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A6C77A-8796-4ECA-B211-165F9AC8C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78888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8DE17C-5308-446A-A268-30DE9C64E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6607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7331BA-BE73-47E2-9E76-F6F43D199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74139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39207D-2FE7-4D0D-A78A-6088CACCE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5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7E30C-D7D7-40A2-9596-D17D47C8CD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32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D0CE8-C58C-4F7B-B84F-674E7FE11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11605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BBDD92-1668-4E74-918E-B28449790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9669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E1900B-EFDB-4C67-873A-5E761EF4D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4100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5DE473-EC48-49D0-AE7A-B9263E8B6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52490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2FEDDF-702A-4F36-8D67-CDD588061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5410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E85011-C205-4FFD-B3C0-F28DE7FF9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6901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F88D11-E0AC-4153-9963-52A45A2CF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71532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BE5B31-222E-4F89-A652-882F9876F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22024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7B608A-C4D0-45C0-B069-5FE5D552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96192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E4F347-B1DE-4463-BF93-0CED3CE88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12221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B2D66C-F288-43B6-95C2-5A8F4EE94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13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D027C-3448-4F49-B114-45694C8C2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38256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C16C23-20DB-44CF-8BAE-0367E69C3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53177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11104C-2D0D-45D3-B7AB-59266F67E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34858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8F9666-FAB1-4073-9B02-C3C0234BE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9651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E64FAA-8573-415B-9A06-9019E5608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75738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B9B04E-726A-4AE3-9A33-CA8637B67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2569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820DCE-4DB6-4D2C-96C4-68AB785BB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77094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619864-5A2A-47D2-9AEB-DF81C8A7C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67758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C2E945-0EE1-42C7-95E7-880221738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76560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42237D42-A9E3-4885-80A3-F35072EC0FA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728476298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6CFC7935-AFF6-469D-A4F2-66F0AAF02918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6257561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9959-CF0A-4FE1-93BA-CAC25AFFE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2774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E8FB89D7-391E-463B-8A5A-491C4D71791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497337946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8622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066800"/>
            <a:ext cx="408622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EEC19B9B-2369-47D7-8DAB-FF07DD7822CF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700623917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44019AC5-8D2C-4530-8592-D908F37B4F6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99435505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EBAED097-0835-4053-A6FB-4A0EB3CA16D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27766973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D4ECAEFC-940B-4A11-BA82-6AAFF1BA748F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663525058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73269644-0402-4717-9E96-3DF62689BCF8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211626127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EE8E6EDB-FA83-4C6D-AE97-711F7871CC1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319769051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B78756E5-C46A-4A5A-BE45-294ABE5B813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846233665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76200"/>
            <a:ext cx="2081212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0912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CAD5BC8C-2C52-49C2-BCAD-89A6ECA2B3B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657055634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FDD8CE-66B7-4DBE-BD4C-A05F912EE909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381484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582A8-400E-491C-8A99-DB9630D8D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90156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A83053-70AE-4494-B646-C5FA04F9001D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15318953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AEDB79-D518-4CED-BC42-FD566B422C3C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59051252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8622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066800"/>
            <a:ext cx="408622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DDC8DA-528E-4B7E-81FA-64F258D06CCD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23146069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F8677B-5D74-4033-B7DC-44425EF9F9B8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06594861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18CE34-5342-4D9D-AC7A-F73433EBB932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58969011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0C03D4-FE26-4EAE-B186-CDC9D994BD0C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64865634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6B6DD7-EE65-42E4-9F18-236ADF112DBB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63163005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9D93F7-1C55-4F72-B069-D4AFDDFF7127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12213732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12DDCD-1BE1-43FB-894F-204C69F0472A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40708194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76200"/>
            <a:ext cx="2081212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0912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777552-9B02-48D3-8C88-3860CF3C4330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742045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99197-AB05-4765-B2C8-9454B658A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2101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43E2E4-7401-444E-B06E-5F7E021FEDA6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98078595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921107-7D15-487F-A1ED-8B1D7F0D98E7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64539383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50B40D-E44E-4F95-A36D-394BBEC015DD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98384582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8622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066800"/>
            <a:ext cx="408622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EAF4C6-EB2B-4A51-B9F1-D59CB3831775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25895428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F45CCA-1128-4213-912C-B0E31FFC22A6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83818491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05E8FD-76C5-4E0E-A3EC-4D6B59AD1AE9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97533340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7C2489-573E-4E12-ABD2-B7FEDC05301E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81545769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DF09A4-6581-48C4-8CF7-F2E9164E4AE1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87197643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80089C-1B79-4D48-A714-E48929B99B49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65575964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41D04-6432-4A40-8A14-3125E67309AE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679393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A1F7F-087E-4E84-9798-1D031A955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44415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76200"/>
            <a:ext cx="2081212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0912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64C786-4BA3-46ED-AFE7-5D244A33D57F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24280187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A16E2786-F2C9-43F4-BE1E-32F3F1469240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025732061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C423D0A1-3F07-42E6-AFF7-309D69A8161B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315411103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4B71CB92-BDC0-44AB-83A2-F5C9696A2F24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407204390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8622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066800"/>
            <a:ext cx="408622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1135B863-A1DA-4551-AEE2-0AD6E298E7C4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660626550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5E36CE82-8AAE-4217-B1E5-04D5D65B186B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164706886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14677312-4913-4828-9F68-0C8DF30FFBA7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005054075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CE90FAE7-6C6C-40D4-88AE-4515575848E6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108813688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1CCCBB3D-EEBE-48DD-B9F2-D60AB60D4BFF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361306112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6C47F540-F58E-42E6-99FA-66BE91EDA69F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5567778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DDD2B-4207-42E4-B437-A52B856F9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93244"/>
      </p:ext>
    </p:extLst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4DC9C366-A2B4-4C8F-A6A4-C63421CDC533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575102980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76200"/>
            <a:ext cx="2081212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0912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E3355601-5F2B-4905-9E44-BC818D51A69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943116502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07720AD7-36B7-4FF2-BF7D-8E97CA3AC288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449700875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709A62A3-3DC1-486C-A077-D3D8F84070D0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119490726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7A9A9F8F-A108-4D7E-9047-E8C819DC1AA1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451064332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8622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066800"/>
            <a:ext cx="408622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A530A408-100B-4FB8-A743-3C1C8BEF7D0D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139928238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3CD47FAD-211F-4250-9F62-783B525919F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639360647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DCCBE2E1-7181-47A3-AAEF-55DC4DB2E341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562967806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2AC1FDA6-5D47-41D9-843E-2A860BAC10A1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570270058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8813065D-EC0F-48D4-87C0-A86503008EB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1466325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FA1F2-3740-4CA1-B52B-96BCCCCFC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72207"/>
      </p:ext>
    </p:extLst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EB299C10-D6FE-4C55-AFBE-4581BACB1DB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88094073"/>
      </p:ext>
    </p:extLst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969A5048-8FE3-49E5-A2E1-2DFB731BFC5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822166753"/>
      </p:ext>
    </p:extLst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76200"/>
            <a:ext cx="2081212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0912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99FD9C0A-2DF4-4C83-BB06-AB7A7F01F75C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558467060"/>
      </p:ext>
    </p:extLst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D9CCB976-97F1-4A6A-B126-B91689F5A51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303338374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A011A385-EA7D-4D72-AC68-2AC2856CE9AF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791652366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709DF0BE-52CD-448C-88C2-06DCC27103B5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077586294"/>
      </p:ext>
    </p:extLst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8622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066800"/>
            <a:ext cx="408622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132A9673-2B88-4C23-99F2-9A3D32D993A8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540911191"/>
      </p:ext>
    </p:extLst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FA55BA3C-8DD8-4172-B7D7-9906EEA36C43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955800036"/>
      </p:ext>
    </p:extLst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659FE19C-B06C-44E4-B53C-C242F4AD6223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791118078"/>
      </p:ext>
    </p:extLst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5C8F841E-1EB8-4FCE-973B-A8B60672DB4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79458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18011-9D10-4000-9805-995D002CF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25072"/>
      </p:ext>
    </p:extLst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EFCFF16A-194B-4B2D-9298-24CDC109440D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800296957"/>
      </p:ext>
    </p:extLst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84CE1694-A486-43B1-9BF6-790293D20FC5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41198451"/>
      </p:ext>
    </p:extLst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FF5CED4D-D2BD-4CFF-9A7E-76A55AE862E6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115849657"/>
      </p:ext>
    </p:extLst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76200"/>
            <a:ext cx="2081212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0912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F5C93A19-3944-4CB4-9F93-A453297B6529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555830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5DF5D-F01D-4BEB-8B38-E6A05ACE3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5EDBE-55BB-4B99-830D-D544DB753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37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628E4-9CD8-4764-AC2B-4D2FCD5F9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612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F4CCB-2F98-4269-9C1C-77ED72A7F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051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F39AA-48B5-45EE-8068-61ECCF556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03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02273-2B63-4EE5-8797-B40673EAC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313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2C354-6232-4B95-A6B4-B1BFE8816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776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2DCBE-5D94-4B04-A629-ADA948C5ED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850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46026-CE14-49A0-90B5-DD7B57F12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72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CFD31-6748-4A4A-AC14-020B0FAE1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78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AABE3-663A-4979-83BE-785BFC62C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54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A787F-E5B9-4835-91BB-A7D35A538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26FE6-AD3F-4586-A59A-53E10EF20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015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7F473-2035-4BFE-8B5D-E61743233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158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6E7B6-0E04-4734-A80F-BC0351357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8996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DAD94-7F48-4A33-A418-7C40855BF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035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819A7-4487-4C6A-9566-59FDDB95B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419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94F5D-79C9-4707-AD24-8C2EF6559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760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AD721-CBA6-44E8-9A50-E351C78E9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705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67369-2A2A-4219-9EAC-0729255E5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088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CCF11-93F6-405A-9120-49F3F624C1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61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E4566-7D64-4609-9ED7-413AFFA6E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234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AEC10-3908-4CAB-89A5-FCB1E40E6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1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5D7BF-0961-4BA0-B4FD-66DD884F3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694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13BA8-4399-47AB-BAE0-5F4D0D7F5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9768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9CD6B-E4B9-4943-9E86-522E64463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576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C48FB-136A-40F3-A8FD-8043733B8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974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C4769-9D9B-4639-A0C9-96D73B979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166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C26B7-37D7-4D10-9999-6902198AB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082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B142B-BA65-479F-B945-16F7DEA16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6102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7376E-BAE4-4C9B-B15E-1CF95765B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640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3F9A6-DF26-41AF-AEF9-E5B37299C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67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A12F8-6A0F-4B1D-8A02-694851EFA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5759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F65541-79C5-4D0C-92FB-1A008C143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6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A57D4-4E48-4693-B542-52B096075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9923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0325B6-C71B-48EE-BFEC-7EAA6D1CF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509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983E9A-CFD6-4E20-84C9-ED853FEAD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4231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BA6835-139F-46B7-BC8D-8F1B51E5E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0990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38F99B-68AF-48BD-82E5-11E46739C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0844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AF4062-A25A-4BE3-8B36-7B3695FB5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150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139C96-CC63-4519-8ED6-37370E25E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111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44C52C-266C-4D3C-8741-D773335B27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6278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45D539-768D-405B-BB76-5CD17B492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760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EFD9A7-83AB-4BDD-9A72-98AE5AE27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9067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CF6F1B-1F10-492B-9491-54EB01360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6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1.xml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8.xml"/><Relationship Id="rId3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7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2.xml"/><Relationship Id="rId1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9.xml"/><Relationship Id="rId3" Type="http://schemas.openxmlformats.org/officeDocument/2006/relationships/slideLayout" Target="../slideLayouts/slideLayout344.xml"/><Relationship Id="rId7" Type="http://schemas.openxmlformats.org/officeDocument/2006/relationships/slideLayout" Target="../slideLayouts/slideLayout348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42.xml"/><Relationship Id="rId6" Type="http://schemas.openxmlformats.org/officeDocument/2006/relationships/slideLayout" Target="../slideLayouts/slideLayout347.xml"/><Relationship Id="rId11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46.xml"/><Relationship Id="rId10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45.xml"/><Relationship Id="rId9" Type="http://schemas.openxmlformats.org/officeDocument/2006/relationships/slideLayout" Target="../slideLayouts/slideLayout350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0.xml"/><Relationship Id="rId3" Type="http://schemas.openxmlformats.org/officeDocument/2006/relationships/slideLayout" Target="../slideLayouts/slideLayout355.xml"/><Relationship Id="rId7" Type="http://schemas.openxmlformats.org/officeDocument/2006/relationships/slideLayout" Target="../slideLayouts/slideLayout359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4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1.xml"/><Relationship Id="rId3" Type="http://schemas.openxmlformats.org/officeDocument/2006/relationships/slideLayout" Target="../slideLayouts/slideLayout366.xml"/><Relationship Id="rId7" Type="http://schemas.openxmlformats.org/officeDocument/2006/relationships/slideLayout" Target="../slideLayouts/slideLayout370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5.xml"/><Relationship Id="rId1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4.xml"/><Relationship Id="rId5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3" Type="http://schemas.openxmlformats.org/officeDocument/2006/relationships/slideLayout" Target="../slideLayouts/slideLayout388.xml"/><Relationship Id="rId7" Type="http://schemas.openxmlformats.org/officeDocument/2006/relationships/slideLayout" Target="../slideLayouts/slideLayout392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7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11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0.xml"/><Relationship Id="rId10" Type="http://schemas.openxmlformats.org/officeDocument/2006/relationships/slideLayout" Target="../slideLayouts/slideLayout395.xml"/><Relationship Id="rId4" Type="http://schemas.openxmlformats.org/officeDocument/2006/relationships/slideLayout" Target="../slideLayouts/slideLayout389.xml"/><Relationship Id="rId9" Type="http://schemas.openxmlformats.org/officeDocument/2006/relationships/slideLayout" Target="../slideLayouts/slideLayout394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4.xml"/><Relationship Id="rId3" Type="http://schemas.openxmlformats.org/officeDocument/2006/relationships/slideLayout" Target="../slideLayouts/slideLayout399.xml"/><Relationship Id="rId7" Type="http://schemas.openxmlformats.org/officeDocument/2006/relationships/slideLayout" Target="../slideLayouts/slideLayout403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8.xml"/><Relationship Id="rId1" Type="http://schemas.openxmlformats.org/officeDocument/2006/relationships/slideLayout" Target="../slideLayouts/slideLayout397.xml"/><Relationship Id="rId6" Type="http://schemas.openxmlformats.org/officeDocument/2006/relationships/slideLayout" Target="../slideLayouts/slideLayout402.xml"/><Relationship Id="rId11" Type="http://schemas.openxmlformats.org/officeDocument/2006/relationships/slideLayout" Target="../slideLayouts/slideLayout407.xml"/><Relationship Id="rId5" Type="http://schemas.openxmlformats.org/officeDocument/2006/relationships/slideLayout" Target="../slideLayouts/slideLayout401.xml"/><Relationship Id="rId10" Type="http://schemas.openxmlformats.org/officeDocument/2006/relationships/slideLayout" Target="../slideLayouts/slideLayout406.xml"/><Relationship Id="rId4" Type="http://schemas.openxmlformats.org/officeDocument/2006/relationships/slideLayout" Target="../slideLayouts/slideLayout400.xml"/><Relationship Id="rId9" Type="http://schemas.openxmlformats.org/officeDocument/2006/relationships/slideLayout" Target="../slideLayouts/slideLayout405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5.xml"/><Relationship Id="rId3" Type="http://schemas.openxmlformats.org/officeDocument/2006/relationships/slideLayout" Target="../slideLayouts/slideLayout410.xml"/><Relationship Id="rId7" Type="http://schemas.openxmlformats.org/officeDocument/2006/relationships/slideLayout" Target="../slideLayouts/slideLayout414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9.xml"/><Relationship Id="rId1" Type="http://schemas.openxmlformats.org/officeDocument/2006/relationships/slideLayout" Target="../slideLayouts/slideLayout408.xml"/><Relationship Id="rId6" Type="http://schemas.openxmlformats.org/officeDocument/2006/relationships/slideLayout" Target="../slideLayouts/slideLayout413.xml"/><Relationship Id="rId11" Type="http://schemas.openxmlformats.org/officeDocument/2006/relationships/slideLayout" Target="../slideLayouts/slideLayout418.xml"/><Relationship Id="rId5" Type="http://schemas.openxmlformats.org/officeDocument/2006/relationships/slideLayout" Target="../slideLayouts/slideLayout412.xml"/><Relationship Id="rId10" Type="http://schemas.openxmlformats.org/officeDocument/2006/relationships/slideLayout" Target="../slideLayouts/slideLayout417.xml"/><Relationship Id="rId4" Type="http://schemas.openxmlformats.org/officeDocument/2006/relationships/slideLayout" Target="../slideLayouts/slideLayout411.xml"/><Relationship Id="rId9" Type="http://schemas.openxmlformats.org/officeDocument/2006/relationships/slideLayout" Target="../slideLayouts/slideLayout416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6.xml"/><Relationship Id="rId3" Type="http://schemas.openxmlformats.org/officeDocument/2006/relationships/slideLayout" Target="../slideLayouts/slideLayout421.xml"/><Relationship Id="rId7" Type="http://schemas.openxmlformats.org/officeDocument/2006/relationships/slideLayout" Target="../slideLayouts/slideLayout425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20.xml"/><Relationship Id="rId1" Type="http://schemas.openxmlformats.org/officeDocument/2006/relationships/slideLayout" Target="../slideLayouts/slideLayout419.xml"/><Relationship Id="rId6" Type="http://schemas.openxmlformats.org/officeDocument/2006/relationships/slideLayout" Target="../slideLayouts/slideLayout424.xml"/><Relationship Id="rId11" Type="http://schemas.openxmlformats.org/officeDocument/2006/relationships/slideLayout" Target="../slideLayouts/slideLayout429.xml"/><Relationship Id="rId5" Type="http://schemas.openxmlformats.org/officeDocument/2006/relationships/slideLayout" Target="../slideLayouts/slideLayout423.xml"/><Relationship Id="rId10" Type="http://schemas.openxmlformats.org/officeDocument/2006/relationships/slideLayout" Target="../slideLayouts/slideLayout428.xml"/><Relationship Id="rId4" Type="http://schemas.openxmlformats.org/officeDocument/2006/relationships/slideLayout" Target="../slideLayouts/slideLayout422.xml"/><Relationship Id="rId9" Type="http://schemas.openxmlformats.org/officeDocument/2006/relationships/slideLayout" Target="../slideLayouts/slideLayout4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7.xml"/><Relationship Id="rId3" Type="http://schemas.openxmlformats.org/officeDocument/2006/relationships/slideLayout" Target="../slideLayouts/slideLayout432.xml"/><Relationship Id="rId7" Type="http://schemas.openxmlformats.org/officeDocument/2006/relationships/slideLayout" Target="../slideLayouts/slideLayout436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31.xml"/><Relationship Id="rId1" Type="http://schemas.openxmlformats.org/officeDocument/2006/relationships/slideLayout" Target="../slideLayouts/slideLayout430.xml"/><Relationship Id="rId6" Type="http://schemas.openxmlformats.org/officeDocument/2006/relationships/slideLayout" Target="../slideLayouts/slideLayout435.xml"/><Relationship Id="rId11" Type="http://schemas.openxmlformats.org/officeDocument/2006/relationships/slideLayout" Target="../slideLayouts/slideLayout440.xml"/><Relationship Id="rId5" Type="http://schemas.openxmlformats.org/officeDocument/2006/relationships/slideLayout" Target="../slideLayouts/slideLayout434.xml"/><Relationship Id="rId10" Type="http://schemas.openxmlformats.org/officeDocument/2006/relationships/slideLayout" Target="../slideLayouts/slideLayout439.xml"/><Relationship Id="rId4" Type="http://schemas.openxmlformats.org/officeDocument/2006/relationships/slideLayout" Target="../slideLayouts/slideLayout433.xml"/><Relationship Id="rId9" Type="http://schemas.openxmlformats.org/officeDocument/2006/relationships/slideLayout" Target="../slideLayouts/slideLayout438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8.xml"/><Relationship Id="rId3" Type="http://schemas.openxmlformats.org/officeDocument/2006/relationships/slideLayout" Target="../slideLayouts/slideLayout443.xml"/><Relationship Id="rId7" Type="http://schemas.openxmlformats.org/officeDocument/2006/relationships/slideLayout" Target="../slideLayouts/slideLayout447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42.xml"/><Relationship Id="rId1" Type="http://schemas.openxmlformats.org/officeDocument/2006/relationships/slideLayout" Target="../slideLayouts/slideLayout441.xml"/><Relationship Id="rId6" Type="http://schemas.openxmlformats.org/officeDocument/2006/relationships/slideLayout" Target="../slideLayouts/slideLayout446.xml"/><Relationship Id="rId11" Type="http://schemas.openxmlformats.org/officeDocument/2006/relationships/slideLayout" Target="../slideLayouts/slideLayout451.xml"/><Relationship Id="rId5" Type="http://schemas.openxmlformats.org/officeDocument/2006/relationships/slideLayout" Target="../slideLayouts/slideLayout445.xml"/><Relationship Id="rId10" Type="http://schemas.openxmlformats.org/officeDocument/2006/relationships/slideLayout" Target="../slideLayouts/slideLayout450.xml"/><Relationship Id="rId4" Type="http://schemas.openxmlformats.org/officeDocument/2006/relationships/slideLayout" Target="../slideLayouts/slideLayout444.xml"/><Relationship Id="rId9" Type="http://schemas.openxmlformats.org/officeDocument/2006/relationships/slideLayout" Target="../slideLayouts/slideLayout449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9.xml"/><Relationship Id="rId3" Type="http://schemas.openxmlformats.org/officeDocument/2006/relationships/slideLayout" Target="../slideLayouts/slideLayout454.xml"/><Relationship Id="rId7" Type="http://schemas.openxmlformats.org/officeDocument/2006/relationships/slideLayout" Target="../slideLayouts/slideLayout458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53.xml"/><Relationship Id="rId1" Type="http://schemas.openxmlformats.org/officeDocument/2006/relationships/slideLayout" Target="../slideLayouts/slideLayout452.xml"/><Relationship Id="rId6" Type="http://schemas.openxmlformats.org/officeDocument/2006/relationships/slideLayout" Target="../slideLayouts/slideLayout457.xml"/><Relationship Id="rId11" Type="http://schemas.openxmlformats.org/officeDocument/2006/relationships/slideLayout" Target="../slideLayouts/slideLayout462.xml"/><Relationship Id="rId5" Type="http://schemas.openxmlformats.org/officeDocument/2006/relationships/slideLayout" Target="../slideLayouts/slideLayout456.xml"/><Relationship Id="rId10" Type="http://schemas.openxmlformats.org/officeDocument/2006/relationships/slideLayout" Target="../slideLayouts/slideLayout461.xml"/><Relationship Id="rId4" Type="http://schemas.openxmlformats.org/officeDocument/2006/relationships/slideLayout" Target="../slideLayouts/slideLayout455.xml"/><Relationship Id="rId9" Type="http://schemas.openxmlformats.org/officeDocument/2006/relationships/slideLayout" Target="../slideLayouts/slideLayout460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0.xml"/><Relationship Id="rId3" Type="http://schemas.openxmlformats.org/officeDocument/2006/relationships/slideLayout" Target="../slideLayouts/slideLayout465.xml"/><Relationship Id="rId7" Type="http://schemas.openxmlformats.org/officeDocument/2006/relationships/slideLayout" Target="../slideLayouts/slideLayout469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464.xml"/><Relationship Id="rId1" Type="http://schemas.openxmlformats.org/officeDocument/2006/relationships/slideLayout" Target="../slideLayouts/slideLayout463.xml"/><Relationship Id="rId6" Type="http://schemas.openxmlformats.org/officeDocument/2006/relationships/slideLayout" Target="../slideLayouts/slideLayout468.xml"/><Relationship Id="rId11" Type="http://schemas.openxmlformats.org/officeDocument/2006/relationships/slideLayout" Target="../slideLayouts/slideLayout473.xml"/><Relationship Id="rId5" Type="http://schemas.openxmlformats.org/officeDocument/2006/relationships/slideLayout" Target="../slideLayouts/slideLayout467.xml"/><Relationship Id="rId10" Type="http://schemas.openxmlformats.org/officeDocument/2006/relationships/slideLayout" Target="../slideLayouts/slideLayout472.xml"/><Relationship Id="rId4" Type="http://schemas.openxmlformats.org/officeDocument/2006/relationships/slideLayout" Target="../slideLayouts/slideLayout466.xml"/><Relationship Id="rId9" Type="http://schemas.openxmlformats.org/officeDocument/2006/relationships/slideLayout" Target="../slideLayouts/slideLayout471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1.xml"/><Relationship Id="rId3" Type="http://schemas.openxmlformats.org/officeDocument/2006/relationships/slideLayout" Target="../slideLayouts/slideLayout476.xml"/><Relationship Id="rId7" Type="http://schemas.openxmlformats.org/officeDocument/2006/relationships/slideLayout" Target="../slideLayouts/slideLayout480.xml"/><Relationship Id="rId12" Type="http://schemas.openxmlformats.org/officeDocument/2006/relationships/theme" Target="../theme/theme44.xml"/><Relationship Id="rId2" Type="http://schemas.openxmlformats.org/officeDocument/2006/relationships/slideLayout" Target="../slideLayouts/slideLayout475.xml"/><Relationship Id="rId1" Type="http://schemas.openxmlformats.org/officeDocument/2006/relationships/slideLayout" Target="../slideLayouts/slideLayout474.xml"/><Relationship Id="rId6" Type="http://schemas.openxmlformats.org/officeDocument/2006/relationships/slideLayout" Target="../slideLayouts/slideLayout479.xml"/><Relationship Id="rId11" Type="http://schemas.openxmlformats.org/officeDocument/2006/relationships/slideLayout" Target="../slideLayouts/slideLayout484.xml"/><Relationship Id="rId5" Type="http://schemas.openxmlformats.org/officeDocument/2006/relationships/slideLayout" Target="../slideLayouts/slideLayout478.xml"/><Relationship Id="rId10" Type="http://schemas.openxmlformats.org/officeDocument/2006/relationships/slideLayout" Target="../slideLayouts/slideLayout483.xml"/><Relationship Id="rId4" Type="http://schemas.openxmlformats.org/officeDocument/2006/relationships/slideLayout" Target="../slideLayouts/slideLayout477.xml"/><Relationship Id="rId9" Type="http://schemas.openxmlformats.org/officeDocument/2006/relationships/slideLayout" Target="../slideLayouts/slideLayout482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2.xml"/><Relationship Id="rId3" Type="http://schemas.openxmlformats.org/officeDocument/2006/relationships/slideLayout" Target="../slideLayouts/slideLayout487.xml"/><Relationship Id="rId7" Type="http://schemas.openxmlformats.org/officeDocument/2006/relationships/slideLayout" Target="../slideLayouts/slideLayout491.xml"/><Relationship Id="rId12" Type="http://schemas.openxmlformats.org/officeDocument/2006/relationships/theme" Target="../theme/theme45.xml"/><Relationship Id="rId2" Type="http://schemas.openxmlformats.org/officeDocument/2006/relationships/slideLayout" Target="../slideLayouts/slideLayout486.xml"/><Relationship Id="rId1" Type="http://schemas.openxmlformats.org/officeDocument/2006/relationships/slideLayout" Target="../slideLayouts/slideLayout485.xml"/><Relationship Id="rId6" Type="http://schemas.openxmlformats.org/officeDocument/2006/relationships/slideLayout" Target="../slideLayouts/slideLayout490.xml"/><Relationship Id="rId11" Type="http://schemas.openxmlformats.org/officeDocument/2006/relationships/slideLayout" Target="../slideLayouts/slideLayout495.xml"/><Relationship Id="rId5" Type="http://schemas.openxmlformats.org/officeDocument/2006/relationships/slideLayout" Target="../slideLayouts/slideLayout489.xml"/><Relationship Id="rId10" Type="http://schemas.openxmlformats.org/officeDocument/2006/relationships/slideLayout" Target="../slideLayouts/slideLayout494.xml"/><Relationship Id="rId4" Type="http://schemas.openxmlformats.org/officeDocument/2006/relationships/slideLayout" Target="../slideLayouts/slideLayout488.xml"/><Relationship Id="rId9" Type="http://schemas.openxmlformats.org/officeDocument/2006/relationships/slideLayout" Target="../slideLayouts/slideLayout493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3.xml"/><Relationship Id="rId3" Type="http://schemas.openxmlformats.org/officeDocument/2006/relationships/slideLayout" Target="../slideLayouts/slideLayout498.xml"/><Relationship Id="rId7" Type="http://schemas.openxmlformats.org/officeDocument/2006/relationships/slideLayout" Target="../slideLayouts/slideLayout502.xml"/><Relationship Id="rId12" Type="http://schemas.openxmlformats.org/officeDocument/2006/relationships/theme" Target="../theme/theme46.xml"/><Relationship Id="rId2" Type="http://schemas.openxmlformats.org/officeDocument/2006/relationships/slideLayout" Target="../slideLayouts/slideLayout497.xml"/><Relationship Id="rId1" Type="http://schemas.openxmlformats.org/officeDocument/2006/relationships/slideLayout" Target="../slideLayouts/slideLayout496.xml"/><Relationship Id="rId6" Type="http://schemas.openxmlformats.org/officeDocument/2006/relationships/slideLayout" Target="../slideLayouts/slideLayout501.xml"/><Relationship Id="rId11" Type="http://schemas.openxmlformats.org/officeDocument/2006/relationships/slideLayout" Target="../slideLayouts/slideLayout506.xml"/><Relationship Id="rId5" Type="http://schemas.openxmlformats.org/officeDocument/2006/relationships/slideLayout" Target="../slideLayouts/slideLayout500.xml"/><Relationship Id="rId10" Type="http://schemas.openxmlformats.org/officeDocument/2006/relationships/slideLayout" Target="../slideLayouts/slideLayout505.xml"/><Relationship Id="rId4" Type="http://schemas.openxmlformats.org/officeDocument/2006/relationships/slideLayout" Target="../slideLayouts/slideLayout499.xml"/><Relationship Id="rId9" Type="http://schemas.openxmlformats.org/officeDocument/2006/relationships/slideLayout" Target="../slideLayouts/slideLayout504.xml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4.xml"/><Relationship Id="rId3" Type="http://schemas.openxmlformats.org/officeDocument/2006/relationships/slideLayout" Target="../slideLayouts/slideLayout509.xml"/><Relationship Id="rId7" Type="http://schemas.openxmlformats.org/officeDocument/2006/relationships/slideLayout" Target="../slideLayouts/slideLayout513.xml"/><Relationship Id="rId12" Type="http://schemas.openxmlformats.org/officeDocument/2006/relationships/theme" Target="../theme/theme47.xml"/><Relationship Id="rId2" Type="http://schemas.openxmlformats.org/officeDocument/2006/relationships/slideLayout" Target="../slideLayouts/slideLayout508.xml"/><Relationship Id="rId1" Type="http://schemas.openxmlformats.org/officeDocument/2006/relationships/slideLayout" Target="../slideLayouts/slideLayout507.xml"/><Relationship Id="rId6" Type="http://schemas.openxmlformats.org/officeDocument/2006/relationships/slideLayout" Target="../slideLayouts/slideLayout512.xml"/><Relationship Id="rId11" Type="http://schemas.openxmlformats.org/officeDocument/2006/relationships/slideLayout" Target="../slideLayouts/slideLayout517.xml"/><Relationship Id="rId5" Type="http://schemas.openxmlformats.org/officeDocument/2006/relationships/slideLayout" Target="../slideLayouts/slideLayout511.xml"/><Relationship Id="rId10" Type="http://schemas.openxmlformats.org/officeDocument/2006/relationships/slideLayout" Target="../slideLayouts/slideLayout516.xml"/><Relationship Id="rId4" Type="http://schemas.openxmlformats.org/officeDocument/2006/relationships/slideLayout" Target="../slideLayouts/slideLayout510.xml"/><Relationship Id="rId9" Type="http://schemas.openxmlformats.org/officeDocument/2006/relationships/slideLayout" Target="../slideLayouts/slideLayout515.xml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5.xml"/><Relationship Id="rId3" Type="http://schemas.openxmlformats.org/officeDocument/2006/relationships/slideLayout" Target="../slideLayouts/slideLayout520.xml"/><Relationship Id="rId7" Type="http://schemas.openxmlformats.org/officeDocument/2006/relationships/slideLayout" Target="../slideLayouts/slideLayout524.xml"/><Relationship Id="rId12" Type="http://schemas.openxmlformats.org/officeDocument/2006/relationships/theme" Target="../theme/theme48.xml"/><Relationship Id="rId2" Type="http://schemas.openxmlformats.org/officeDocument/2006/relationships/slideLayout" Target="../slideLayouts/slideLayout519.xml"/><Relationship Id="rId1" Type="http://schemas.openxmlformats.org/officeDocument/2006/relationships/slideLayout" Target="../slideLayouts/slideLayout518.xml"/><Relationship Id="rId6" Type="http://schemas.openxmlformats.org/officeDocument/2006/relationships/slideLayout" Target="../slideLayouts/slideLayout523.xml"/><Relationship Id="rId11" Type="http://schemas.openxmlformats.org/officeDocument/2006/relationships/slideLayout" Target="../slideLayouts/slideLayout528.xml"/><Relationship Id="rId5" Type="http://schemas.openxmlformats.org/officeDocument/2006/relationships/slideLayout" Target="../slideLayouts/slideLayout522.xml"/><Relationship Id="rId10" Type="http://schemas.openxmlformats.org/officeDocument/2006/relationships/slideLayout" Target="../slideLayouts/slideLayout527.xml"/><Relationship Id="rId4" Type="http://schemas.openxmlformats.org/officeDocument/2006/relationships/slideLayout" Target="../slideLayouts/slideLayout521.xml"/><Relationship Id="rId9" Type="http://schemas.openxmlformats.org/officeDocument/2006/relationships/slideLayout" Target="../slideLayouts/slideLayout526.xml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6.xml"/><Relationship Id="rId3" Type="http://schemas.openxmlformats.org/officeDocument/2006/relationships/slideLayout" Target="../slideLayouts/slideLayout531.xml"/><Relationship Id="rId7" Type="http://schemas.openxmlformats.org/officeDocument/2006/relationships/slideLayout" Target="../slideLayouts/slideLayout535.xml"/><Relationship Id="rId12" Type="http://schemas.openxmlformats.org/officeDocument/2006/relationships/theme" Target="../theme/theme49.xml"/><Relationship Id="rId2" Type="http://schemas.openxmlformats.org/officeDocument/2006/relationships/slideLayout" Target="../slideLayouts/slideLayout530.xml"/><Relationship Id="rId1" Type="http://schemas.openxmlformats.org/officeDocument/2006/relationships/slideLayout" Target="../slideLayouts/slideLayout529.xml"/><Relationship Id="rId6" Type="http://schemas.openxmlformats.org/officeDocument/2006/relationships/slideLayout" Target="../slideLayouts/slideLayout534.xml"/><Relationship Id="rId11" Type="http://schemas.openxmlformats.org/officeDocument/2006/relationships/slideLayout" Target="../slideLayouts/slideLayout539.xml"/><Relationship Id="rId5" Type="http://schemas.openxmlformats.org/officeDocument/2006/relationships/slideLayout" Target="../slideLayouts/slideLayout533.xml"/><Relationship Id="rId10" Type="http://schemas.openxmlformats.org/officeDocument/2006/relationships/slideLayout" Target="../slideLayouts/slideLayout538.xml"/><Relationship Id="rId4" Type="http://schemas.openxmlformats.org/officeDocument/2006/relationships/slideLayout" Target="../slideLayouts/slideLayout532.xml"/><Relationship Id="rId9" Type="http://schemas.openxmlformats.org/officeDocument/2006/relationships/slideLayout" Target="../slideLayouts/slideLayout5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7.xml"/><Relationship Id="rId3" Type="http://schemas.openxmlformats.org/officeDocument/2006/relationships/slideLayout" Target="../slideLayouts/slideLayout542.xml"/><Relationship Id="rId7" Type="http://schemas.openxmlformats.org/officeDocument/2006/relationships/slideLayout" Target="../slideLayouts/slideLayout546.xml"/><Relationship Id="rId12" Type="http://schemas.openxmlformats.org/officeDocument/2006/relationships/theme" Target="../theme/theme50.xml"/><Relationship Id="rId2" Type="http://schemas.openxmlformats.org/officeDocument/2006/relationships/slideLayout" Target="../slideLayouts/slideLayout541.xml"/><Relationship Id="rId1" Type="http://schemas.openxmlformats.org/officeDocument/2006/relationships/slideLayout" Target="../slideLayouts/slideLayout540.xml"/><Relationship Id="rId6" Type="http://schemas.openxmlformats.org/officeDocument/2006/relationships/slideLayout" Target="../slideLayouts/slideLayout545.xml"/><Relationship Id="rId11" Type="http://schemas.openxmlformats.org/officeDocument/2006/relationships/slideLayout" Target="../slideLayouts/slideLayout550.xml"/><Relationship Id="rId5" Type="http://schemas.openxmlformats.org/officeDocument/2006/relationships/slideLayout" Target="../slideLayouts/slideLayout544.xml"/><Relationship Id="rId10" Type="http://schemas.openxmlformats.org/officeDocument/2006/relationships/slideLayout" Target="../slideLayouts/slideLayout549.xml"/><Relationship Id="rId4" Type="http://schemas.openxmlformats.org/officeDocument/2006/relationships/slideLayout" Target="../slideLayouts/slideLayout543.xml"/><Relationship Id="rId9" Type="http://schemas.openxmlformats.org/officeDocument/2006/relationships/slideLayout" Target="../slideLayouts/slideLayout548.xml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8.xml"/><Relationship Id="rId3" Type="http://schemas.openxmlformats.org/officeDocument/2006/relationships/slideLayout" Target="../slideLayouts/slideLayout553.xml"/><Relationship Id="rId7" Type="http://schemas.openxmlformats.org/officeDocument/2006/relationships/slideLayout" Target="../slideLayouts/slideLayout557.xml"/><Relationship Id="rId12" Type="http://schemas.openxmlformats.org/officeDocument/2006/relationships/theme" Target="../theme/theme51.xml"/><Relationship Id="rId2" Type="http://schemas.openxmlformats.org/officeDocument/2006/relationships/slideLayout" Target="../slideLayouts/slideLayout552.xml"/><Relationship Id="rId1" Type="http://schemas.openxmlformats.org/officeDocument/2006/relationships/slideLayout" Target="../slideLayouts/slideLayout551.xml"/><Relationship Id="rId6" Type="http://schemas.openxmlformats.org/officeDocument/2006/relationships/slideLayout" Target="../slideLayouts/slideLayout556.xml"/><Relationship Id="rId11" Type="http://schemas.openxmlformats.org/officeDocument/2006/relationships/slideLayout" Target="../slideLayouts/slideLayout561.xml"/><Relationship Id="rId5" Type="http://schemas.openxmlformats.org/officeDocument/2006/relationships/slideLayout" Target="../slideLayouts/slideLayout555.xml"/><Relationship Id="rId10" Type="http://schemas.openxmlformats.org/officeDocument/2006/relationships/slideLayout" Target="../slideLayouts/slideLayout560.xml"/><Relationship Id="rId4" Type="http://schemas.openxmlformats.org/officeDocument/2006/relationships/slideLayout" Target="../slideLayouts/slideLayout554.xml"/><Relationship Id="rId9" Type="http://schemas.openxmlformats.org/officeDocument/2006/relationships/slideLayout" Target="../slideLayouts/slideLayout559.xml"/></Relationships>
</file>

<file path=ppt/slideMasters/_rels/slideMaster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9.xml"/><Relationship Id="rId3" Type="http://schemas.openxmlformats.org/officeDocument/2006/relationships/slideLayout" Target="../slideLayouts/slideLayout564.xml"/><Relationship Id="rId7" Type="http://schemas.openxmlformats.org/officeDocument/2006/relationships/slideLayout" Target="../slideLayouts/slideLayout568.xml"/><Relationship Id="rId12" Type="http://schemas.openxmlformats.org/officeDocument/2006/relationships/theme" Target="../theme/theme52.xml"/><Relationship Id="rId2" Type="http://schemas.openxmlformats.org/officeDocument/2006/relationships/slideLayout" Target="../slideLayouts/slideLayout563.xml"/><Relationship Id="rId1" Type="http://schemas.openxmlformats.org/officeDocument/2006/relationships/slideLayout" Target="../slideLayouts/slideLayout562.xml"/><Relationship Id="rId6" Type="http://schemas.openxmlformats.org/officeDocument/2006/relationships/slideLayout" Target="../slideLayouts/slideLayout567.xml"/><Relationship Id="rId11" Type="http://schemas.openxmlformats.org/officeDocument/2006/relationships/slideLayout" Target="../slideLayouts/slideLayout572.xml"/><Relationship Id="rId5" Type="http://schemas.openxmlformats.org/officeDocument/2006/relationships/slideLayout" Target="../slideLayouts/slideLayout566.xml"/><Relationship Id="rId10" Type="http://schemas.openxmlformats.org/officeDocument/2006/relationships/slideLayout" Target="../slideLayouts/slideLayout571.xml"/><Relationship Id="rId4" Type="http://schemas.openxmlformats.org/officeDocument/2006/relationships/slideLayout" Target="../slideLayouts/slideLayout565.xml"/><Relationship Id="rId9" Type="http://schemas.openxmlformats.org/officeDocument/2006/relationships/slideLayout" Target="../slideLayouts/slideLayout570.xml"/></Relationships>
</file>

<file path=ppt/slideMasters/_rels/slideMaster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0.xml"/><Relationship Id="rId3" Type="http://schemas.openxmlformats.org/officeDocument/2006/relationships/slideLayout" Target="../slideLayouts/slideLayout575.xml"/><Relationship Id="rId7" Type="http://schemas.openxmlformats.org/officeDocument/2006/relationships/slideLayout" Target="../slideLayouts/slideLayout579.xml"/><Relationship Id="rId12" Type="http://schemas.openxmlformats.org/officeDocument/2006/relationships/theme" Target="../theme/theme53.xml"/><Relationship Id="rId2" Type="http://schemas.openxmlformats.org/officeDocument/2006/relationships/slideLayout" Target="../slideLayouts/slideLayout574.xml"/><Relationship Id="rId1" Type="http://schemas.openxmlformats.org/officeDocument/2006/relationships/slideLayout" Target="../slideLayouts/slideLayout573.xml"/><Relationship Id="rId6" Type="http://schemas.openxmlformats.org/officeDocument/2006/relationships/slideLayout" Target="../slideLayouts/slideLayout578.xml"/><Relationship Id="rId11" Type="http://schemas.openxmlformats.org/officeDocument/2006/relationships/slideLayout" Target="../slideLayouts/slideLayout583.xml"/><Relationship Id="rId5" Type="http://schemas.openxmlformats.org/officeDocument/2006/relationships/slideLayout" Target="../slideLayouts/slideLayout577.xml"/><Relationship Id="rId10" Type="http://schemas.openxmlformats.org/officeDocument/2006/relationships/slideLayout" Target="../slideLayouts/slideLayout582.xml"/><Relationship Id="rId4" Type="http://schemas.openxmlformats.org/officeDocument/2006/relationships/slideLayout" Target="../slideLayouts/slideLayout576.xml"/><Relationship Id="rId9" Type="http://schemas.openxmlformats.org/officeDocument/2006/relationships/slideLayout" Target="../slideLayouts/slideLayout58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203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2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4493400-6CE5-4820-9CF5-B1B4B0486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9047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9047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EC244D2-A941-49A1-AA60-FB6CDF0EA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9149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E5A61CB-25F7-4EE5-8A53-6DEAB9747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1495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496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497" name="Isosceles Triangle 9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9251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9251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9561658-45D8-49C2-A323-3CE962681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3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0" name="Isosceles Triangle 9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93541" name="Isosceles Triangle 10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9354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9354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A82E403-F48B-423D-8F7D-94D3E4123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63" name="Isosceles Triangle 11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94564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9456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4C6F2C7-14C0-471B-8733-C9977C4CD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87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88" name="Isosceles Triangle 14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9558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9559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4DCD5B0-7A2C-453B-9C7B-5DDC5FB25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1" name="Isosceles Triangle 11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96613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966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5EBC068-D1B6-4E86-9E90-994F17F5E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35" name="Isosceles Triangle 11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97636" name="Straight Connector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3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9763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26EDE52-A719-4B34-99B3-CD9658B078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9866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9866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5F9C9AF-ED0B-41A9-970F-C379D9ADC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9968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8678361-8826-4B2D-A4D9-5FB1BC049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9687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88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89" name="Isosceles Triangle 9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408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39039FB-AA7A-476C-8DAF-A3B397E79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4087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88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0070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070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99F66E4-9325-4632-84B4-277E622CD2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31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32" name="Isosceles Triangle 9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01733" name="Isosceles Triangle 10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01734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173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171FBD5-CF5A-4327-AADA-04D809EC6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55" name="Isosceles Triangle 11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0275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275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012C237-DEC3-4582-A409-04F86F9F9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79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80" name="Isosceles Triangle 14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03781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378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E939F7D-9D46-4FAB-BD28-2AE5B10B2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03" name="Isosceles Triangle 11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04805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480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DB91D12-507A-4683-8A69-FCE748CA6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7" name="Isosceles Triangle 11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05828" name="Straight Connector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583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EBA4B08-B69F-4409-BFC0-444F60FDC0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06854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685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CC4F8C9-8601-4F16-90E0-C09B332D5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787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36D5EBE-C865-461B-A4D6-41622FA58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7879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0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1" name="Isosceles Triangle 9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0890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890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9DA9DAD-8AC2-4FE5-8BED-86B850F5D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23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24" name="Isosceles Triangle 9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09925" name="Isosceles Triangle 10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099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99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0C0FE00-91C9-46E4-B81C-0137E538E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510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510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1C6422A-3B8D-4268-9F8A-527B000D1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47" name="Isosceles Triangle 11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1094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1094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C870E2B-8C47-431B-B76A-A17802AA8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71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72" name="Isosceles Triangle 14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11973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1197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22C0368-8B1B-4B60-A4CA-447C40A08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995" name="Isosceles Triangle 11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1299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1299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A8AB6BF-0717-49F6-9064-B156757A4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19" name="Isosceles Triangle 11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14020" name="Straight Connector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21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1402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53F8585-31F5-41D5-ACB2-E4B1A70ED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1504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5450696-C2A4-4486-8679-930B509DC2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5047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48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49" name="Isosceles Triangle 9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1606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1606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38D32F1-155B-450F-A99F-348380E29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1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2" name="Isosceles Triangle 9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17093" name="Isosceles Triangle 10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17094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1709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AF5ED62-9714-4C1B-9B49-D7829C0A9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15" name="Isosceles Triangle 11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1811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1811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639B5C4-93A1-4533-9010-55A19FE4D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139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140" name="Isosceles Triangle 14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19141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1914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30C2602-09CD-4DE8-A39A-75C444325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63" name="Isosceles Triangle 11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20165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2016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00FFEC6-A1C9-4A67-ABFE-94637B760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1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Isosceles Triangle 10"/>
          <p:cNvSpPr>
            <a:spLocks noChangeAspect="1"/>
          </p:cNvSpPr>
          <p:nvPr/>
        </p:nvSpPr>
        <p:spPr bwMode="auto">
          <a:xfrm rot="5400000">
            <a:off x="419100" y="655002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76134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613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 dirty="0"/>
              <a:t>Spring 2018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6416675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6416675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Page </a:t>
            </a:r>
            <a:fld id="{63194471-5BB4-4E36-9B18-2BB0D636F9E8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187" name="Isosceles Triangle 11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21188" name="Straight Connector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18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2119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8880747-CAD5-4D00-ACF3-C0EAFDA67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2221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75DA082-D596-40C5-B09E-A17E77F67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2215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16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17" name="Isosceles Triangle 9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2323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2323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B69C6EB-62A1-487D-BEC4-52066F016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25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260" name="Isosceles Triangle 9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24261" name="Isosceles Triangle 10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2426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2426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6C39A40-72C2-4C99-AE58-D5C40D54F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283" name="Isosceles Triangle 11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25284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2528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C495708-2273-4988-AD2C-0F90EFBB4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07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08" name="Isosceles Triangle 14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2630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2631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73133E2-29A2-4975-A561-9502AEB41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31" name="Isosceles Triangle 11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27333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2733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DD03102-85B2-4730-8831-B98BC4217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355" name="Isosceles Triangle 11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28356" name="Straight Connector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35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2835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A222ED4-3713-4C6B-A23B-39B0A5661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990600" y="76200"/>
            <a:ext cx="7943850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22937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83248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29400"/>
            <a:ext cx="21336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  <a:ea typeface="+mn-ea"/>
              </a:defRPr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629400"/>
            <a:ext cx="28956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  <a:ea typeface="+mn-ea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5950" y="6629400"/>
            <a:ext cx="8382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D9844C53-B67D-48E6-BBD2-2A3BBB3BC6E9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 rot="2315675">
            <a:off x="183007" y="1055077"/>
            <a:ext cx="1125348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990600" y="76200"/>
            <a:ext cx="7943850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23041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83248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2"/>
          </p:nvPr>
        </p:nvSpPr>
        <p:spPr>
          <a:xfrm>
            <a:off x="76200" y="6629400"/>
            <a:ext cx="21336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  <a:ea typeface="+mn-ea"/>
              </a:defRPr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505200" y="6629400"/>
            <a:ext cx="28956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  <a:ea typeface="+mn-ea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235950" y="6629400"/>
            <a:ext cx="8382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fld id="{5F3B8379-1DA5-4A98-A15C-D762A2B5C1E0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7715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715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8B244BF-07E6-4986-B3A8-BCA609DFC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 rot="2315675">
            <a:off x="183007" y="1055077"/>
            <a:ext cx="1125348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1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15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990600" y="76200"/>
            <a:ext cx="7943850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23143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83248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29400"/>
            <a:ext cx="21336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  <a:ea typeface="+mn-ea"/>
              </a:defRPr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629400"/>
            <a:ext cx="28956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  <a:ea typeface="+mn-ea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35950" y="6629400"/>
            <a:ext cx="8382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fld id="{21C40920-4A93-4524-AC66-DC15E7784D44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 rot="2315675">
            <a:off x="183007" y="1055077"/>
            <a:ext cx="1125348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990600" y="76200"/>
            <a:ext cx="7943850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232458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83248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2"/>
          </p:nvPr>
        </p:nvSpPr>
        <p:spPr>
          <a:xfrm>
            <a:off x="76200" y="6629400"/>
            <a:ext cx="21336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  <a:ea typeface="+mn-ea"/>
              </a:defRPr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505200" y="6629400"/>
            <a:ext cx="28956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  <a:ea typeface="+mn-ea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235950" y="6629400"/>
            <a:ext cx="8382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020477C0-4F75-42B6-A02E-6870F18E4BAD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 rot="2315675">
            <a:off x="183007" y="1055077"/>
            <a:ext cx="1125348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761270" y="1066800"/>
            <a:ext cx="4572118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5783" tIns="287350" rIns="95783" bIns="47892">
            <a:normAutofit/>
          </a:bodyPr>
          <a:lstStyle/>
          <a:p>
            <a:pPr indent="-295998">
              <a:lnSpc>
                <a:spcPts val="3143"/>
              </a:lnSpc>
              <a:spcBef>
                <a:spcPts val="629"/>
              </a:spcBef>
              <a:buClr>
                <a:schemeClr val="accent1"/>
              </a:buClr>
              <a:buSzPct val="80000"/>
              <a:buFont typeface="Wingdings 2" pitchFamily="-109" charset="2"/>
              <a:buNone/>
              <a:defRPr/>
            </a:pPr>
            <a:endParaRPr lang="en-US" sz="3300" dirty="0">
              <a:latin typeface="Gill Sans MT" pitchFamily="-109" charset="-18"/>
            </a:endParaRPr>
          </a:p>
        </p:txBody>
      </p:sp>
      <p:sp>
        <p:nvSpPr>
          <p:cNvPr id="15" name="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17" name="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990600" y="76200"/>
            <a:ext cx="7943850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23348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83248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8" name="Date Placeholder 4"/>
          <p:cNvSpPr>
            <a:spLocks noGrp="1"/>
          </p:cNvSpPr>
          <p:nvPr>
            <p:ph type="dt" sz="half" idx="2"/>
          </p:nvPr>
        </p:nvSpPr>
        <p:spPr>
          <a:xfrm>
            <a:off x="76200" y="6629400"/>
            <a:ext cx="21336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  <a:ea typeface="+mn-ea"/>
              </a:defRPr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505200" y="6629400"/>
            <a:ext cx="28956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  <a:ea typeface="+mn-ea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235950" y="6629400"/>
            <a:ext cx="8382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F9A5AC03-4328-4381-8EFF-3DAA730F2001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 rot="2315675">
            <a:off x="183007" y="1055077"/>
            <a:ext cx="1125348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990600" y="76200"/>
            <a:ext cx="7943850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23450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83248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29400"/>
            <a:ext cx="21336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  <a:ea typeface="+mn-ea"/>
              </a:defRPr>
            </a:lvl1pPr>
          </a:lstStyle>
          <a:p>
            <a:r>
              <a:rPr lang="en-US" altLang="x-none" dirty="0"/>
              <a:t>Spring 2018</a:t>
            </a:r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629400"/>
            <a:ext cx="28956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  <a:ea typeface="+mn-ea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5950" y="6629400"/>
            <a:ext cx="8382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17CAC17E-EBD4-4733-83C0-72D1673EC7A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Arial" pitchFamily="34" charset="0"/>
          <a:ea typeface="ＭＳ Ｐゴシック" pitchFamily="2" charset="-128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79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Isosceles Triangle 14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78181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818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DAA71E3-3A45-4D34-BA58-8D65BA95A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9205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920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09FAF4E-FFD5-4332-B837-2353BA6952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80228" name="Straight Connector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2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023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454936D-C800-4168-8660-3A58CD759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842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842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ABA1D83-4189-471B-AFF9-C82125116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20.bin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png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9100" y="908050"/>
            <a:ext cx="8420100" cy="2082800"/>
          </a:xfrm>
          <a:prstGeom prst="rect">
            <a:avLst/>
          </a:prstGeom>
          <a:noFill/>
          <a:ln>
            <a:noFill/>
          </a:ln>
          <a:effectLst>
            <a:outerShdw blurRad="63500"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defRPr/>
            </a:pPr>
            <a:r>
              <a:rPr lang="en-US" altLang="x-none" sz="3800" dirty="0">
                <a:solidFill>
                  <a:schemeClr val="tx2"/>
                </a:solidFill>
                <a:latin typeface="Bookman Old Style" pitchFamily="18" charset="0"/>
              </a:rPr>
              <a:t>CENG</a:t>
            </a:r>
            <a:r>
              <a:rPr lang="tr-TR" altLang="x-none" sz="3800" dirty="0">
                <a:solidFill>
                  <a:schemeClr val="tx2"/>
                </a:solidFill>
                <a:latin typeface="Bookman Old Style" pitchFamily="18" charset="0"/>
              </a:rPr>
              <a:t>-</a:t>
            </a:r>
            <a:r>
              <a:rPr lang="en-US" altLang="x-none" sz="3800" dirty="0">
                <a:solidFill>
                  <a:schemeClr val="tx2"/>
                </a:solidFill>
                <a:latin typeface="Bookman Old Style" pitchFamily="18" charset="0"/>
              </a:rPr>
              <a:t>232</a:t>
            </a:r>
            <a:br>
              <a:rPr lang="tr-TR" altLang="x-none" sz="3800" dirty="0">
                <a:solidFill>
                  <a:schemeClr val="tx2"/>
                </a:solidFill>
                <a:latin typeface="Bookman Old Style" pitchFamily="18" charset="0"/>
              </a:rPr>
            </a:br>
            <a:r>
              <a:rPr lang="en-US" altLang="x-none" sz="3800" dirty="0">
                <a:solidFill>
                  <a:schemeClr val="tx2"/>
                </a:solidFill>
                <a:latin typeface="Bookman Old Style" pitchFamily="18" charset="0"/>
              </a:rPr>
              <a:t>Logic Design</a:t>
            </a:r>
          </a:p>
        </p:txBody>
      </p:sp>
      <p:sp>
        <p:nvSpPr>
          <p:cNvPr id="15372" name="Rectangle 3"/>
          <p:cNvSpPr>
            <a:spLocks noChangeArrowheads="1"/>
          </p:cNvSpPr>
          <p:nvPr/>
        </p:nvSpPr>
        <p:spPr bwMode="auto">
          <a:xfrm>
            <a:off x="1281113" y="3890963"/>
            <a:ext cx="687228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x-none" sz="2800" dirty="0">
                <a:latin typeface="Gill Sans MT" pitchFamily="34" charset="0"/>
                <a:ea typeface="ＭＳ Ｐゴシック" pitchFamily="2" charset="-128"/>
              </a:rPr>
              <a:t>Sequential Circuit Design Examples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x-none" sz="2800" dirty="0">
                <a:latin typeface="Gill Sans MT" pitchFamily="34" charset="0"/>
                <a:ea typeface="ＭＳ Ｐゴシック" pitchFamily="2" charset="-128"/>
              </a:rPr>
              <a:t>And State Reduction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47800" y="5084763"/>
            <a:ext cx="633095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endParaRPr lang="en-US" altLang="x-none" sz="1700" dirty="0">
              <a:effectLst>
                <a:outerShdw blurRad="38100" dist="38100" dir="2700000" algn="tl">
                  <a:srgbClr val="C0C0C0"/>
                </a:outerShdw>
              </a:effectLst>
              <a:latin typeface="Gill Sans MT" pitchFamily="34" charset="0"/>
              <a:ea typeface="ＭＳ Ｐゴシック" pitchFamily="2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7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Summary of sequential Circuit Design</a:t>
            </a:r>
          </a:p>
        </p:txBody>
      </p:sp>
      <p:sp>
        <p:nvSpPr>
          <p:cNvPr id="41987" name="Rectangl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x-none" dirty="0"/>
              <a:t>1) Make a state table and, if desired, a state diagram. This step is usually the hardest.</a:t>
            </a:r>
          </a:p>
          <a:p>
            <a:pPr lvl="1" eaLnBrk="1" hangingPunct="1"/>
            <a:r>
              <a:rPr lang="en-US" altLang="x-none" dirty="0"/>
              <a:t>2) Assign binary codes to the states if you didn’t already. Unused states can be treated as don’t care conditions.</a:t>
            </a:r>
          </a:p>
          <a:p>
            <a:pPr lvl="1" eaLnBrk="1" hangingPunct="1"/>
            <a:r>
              <a:rPr lang="en-US" altLang="x-none" dirty="0"/>
              <a:t>3) Use the present states, next states, and flip-flop excitation tables to find the flip-flop input values.</a:t>
            </a:r>
          </a:p>
          <a:p>
            <a:pPr lvl="1" eaLnBrk="1" hangingPunct="1"/>
            <a:r>
              <a:rPr lang="en-US" altLang="x-none" dirty="0"/>
              <a:t>4) Write simplified equations for the flip-flop inputs and outputs and build the circuit.</a:t>
            </a:r>
          </a:p>
          <a:p>
            <a:pPr lvl="1"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86321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timing diagram of the sequence recognizer for input X=1001. Assume the initial states of flip-flops to be zeros.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x-none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F2A94960-DDED-4608-9599-0BD1139B87BA}" type="slidenum">
              <a:rPr lang="en-US" altLang="x-none" smtClean="0"/>
              <a:pPr/>
              <a:t>11</a:t>
            </a:fld>
            <a:endParaRPr lang="en-US" altLang="x-none"/>
          </a:p>
        </p:txBody>
      </p:sp>
      <p:pic>
        <p:nvPicPr>
          <p:cNvPr id="7" name="Picture 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37528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339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37" name="Rectangle 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Timing Diagram</a:t>
            </a:r>
          </a:p>
        </p:txBody>
      </p:sp>
      <p:sp>
        <p:nvSpPr>
          <p:cNvPr id="35843" name="Rectangle 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000"/>
              <a:t>Here is one example timing diagram for our sequence detector.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x-none" sz="1900"/>
              <a:t>The flip-flops Q1Q0 start in the initial state, 00.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x-none" sz="1900"/>
              <a:t>On the first three positive clock edges, X is 1, 0, and 0. These inputs cause Q1Q0 to change, so after the third edge Q1Q0 = 11.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x-none" sz="1900"/>
              <a:t>Then when X=1, Z becomes 1 also, meaning that 1001 was found.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000"/>
              <a:t>The output Z does not have to change at positive clock edges. Instead, it may change whenever X changes, since Z = Q1Q0X.</a:t>
            </a:r>
          </a:p>
        </p:txBody>
      </p:sp>
      <p:grpSp>
        <p:nvGrpSpPr>
          <p:cNvPr id="35844" name="Group 86"/>
          <p:cNvGrpSpPr>
            <a:grpSpLocks/>
          </p:cNvGrpSpPr>
          <p:nvPr/>
        </p:nvGrpSpPr>
        <p:grpSpPr bwMode="auto">
          <a:xfrm>
            <a:off x="5108575" y="3200400"/>
            <a:ext cx="3155950" cy="2895600"/>
            <a:chOff x="1921" y="2064"/>
            <a:chExt cx="1988" cy="1824"/>
          </a:xfrm>
        </p:grpSpPr>
        <p:sp>
          <p:nvSpPr>
            <p:cNvPr id="35846" name="Text Box 7"/>
            <p:cNvSpPr txBox="1">
              <a:spLocks noChangeArrowheads="1"/>
            </p:cNvSpPr>
            <p:nvPr/>
          </p:nvSpPr>
          <p:spPr bwMode="auto">
            <a:xfrm>
              <a:off x="1921" y="2304"/>
              <a:ext cx="397" cy="1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x-none" sz="1800">
                  <a:latin typeface="Verdana" pitchFamily="34" charset="0"/>
                </a:rPr>
                <a:t>CLK</a:t>
              </a:r>
            </a:p>
            <a:p>
              <a:pPr algn="ctr">
                <a:lnSpc>
                  <a:spcPct val="170000"/>
                </a:lnSpc>
              </a:pPr>
              <a:r>
                <a:rPr lang="en-US" altLang="x-none" sz="1800">
                  <a:latin typeface="Verdana" pitchFamily="34" charset="0"/>
                </a:rPr>
                <a:t>Q</a:t>
              </a:r>
              <a:r>
                <a:rPr lang="en-US" altLang="x-none" sz="1800" baseline="-25000">
                  <a:latin typeface="Verdana" pitchFamily="34" charset="0"/>
                </a:rPr>
                <a:t>1</a:t>
              </a:r>
              <a:endParaRPr lang="en-US" altLang="x-none" sz="1800">
                <a:latin typeface="Verdana" pitchFamily="34" charset="0"/>
              </a:endParaRPr>
            </a:p>
            <a:p>
              <a:pPr algn="ctr">
                <a:lnSpc>
                  <a:spcPct val="170000"/>
                </a:lnSpc>
              </a:pPr>
              <a:r>
                <a:rPr lang="en-US" altLang="x-none" sz="1800">
                  <a:latin typeface="Verdana" pitchFamily="34" charset="0"/>
                </a:rPr>
                <a:t>Q</a:t>
              </a:r>
              <a:r>
                <a:rPr lang="en-US" altLang="x-none" sz="1800" baseline="-25000">
                  <a:latin typeface="Verdana" pitchFamily="34" charset="0"/>
                </a:rPr>
                <a:t>0</a:t>
              </a:r>
              <a:endParaRPr lang="en-US" altLang="x-none" sz="1800">
                <a:latin typeface="Verdana" pitchFamily="34" charset="0"/>
              </a:endParaRPr>
            </a:p>
            <a:p>
              <a:pPr algn="ctr">
                <a:lnSpc>
                  <a:spcPct val="170000"/>
                </a:lnSpc>
              </a:pPr>
              <a:r>
                <a:rPr lang="en-US" altLang="x-none" sz="1800">
                  <a:latin typeface="Verdana" pitchFamily="34" charset="0"/>
                </a:rPr>
                <a:t>X</a:t>
              </a:r>
            </a:p>
            <a:p>
              <a:pPr algn="ctr">
                <a:lnSpc>
                  <a:spcPct val="170000"/>
                </a:lnSpc>
              </a:pPr>
              <a:r>
                <a:rPr lang="en-US" altLang="x-none" sz="1800">
                  <a:latin typeface="Verdana" pitchFamily="34" charset="0"/>
                </a:rPr>
                <a:t>Z</a:t>
              </a:r>
            </a:p>
          </p:txBody>
        </p:sp>
        <p:sp>
          <p:nvSpPr>
            <p:cNvPr id="35847" name="Line 8"/>
            <p:cNvSpPr>
              <a:spLocks noChangeShapeType="1"/>
            </p:cNvSpPr>
            <p:nvPr/>
          </p:nvSpPr>
          <p:spPr bwMode="auto">
            <a:xfrm>
              <a:off x="2640" y="2256"/>
              <a:ext cx="0" cy="1584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Line 9"/>
            <p:cNvSpPr>
              <a:spLocks noChangeShapeType="1"/>
            </p:cNvSpPr>
            <p:nvPr/>
          </p:nvSpPr>
          <p:spPr bwMode="auto">
            <a:xfrm>
              <a:off x="3024" y="2256"/>
              <a:ext cx="0" cy="1584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Line 10"/>
            <p:cNvSpPr>
              <a:spLocks noChangeShapeType="1"/>
            </p:cNvSpPr>
            <p:nvPr/>
          </p:nvSpPr>
          <p:spPr bwMode="auto">
            <a:xfrm>
              <a:off x="3792" y="2256"/>
              <a:ext cx="0" cy="163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Line 11"/>
            <p:cNvSpPr>
              <a:spLocks noChangeShapeType="1"/>
            </p:cNvSpPr>
            <p:nvPr/>
          </p:nvSpPr>
          <p:spPr bwMode="auto">
            <a:xfrm>
              <a:off x="3408" y="2256"/>
              <a:ext cx="0" cy="163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51" name="Group 12"/>
            <p:cNvGrpSpPr>
              <a:grpSpLocks/>
            </p:cNvGrpSpPr>
            <p:nvPr/>
          </p:nvGrpSpPr>
          <p:grpSpPr bwMode="auto">
            <a:xfrm>
              <a:off x="2304" y="2400"/>
              <a:ext cx="1584" cy="144"/>
              <a:chOff x="2304" y="1200"/>
              <a:chExt cx="1584" cy="144"/>
            </a:xfrm>
          </p:grpSpPr>
          <p:sp>
            <p:nvSpPr>
              <p:cNvPr id="35901" name="Line 13"/>
              <p:cNvSpPr>
                <a:spLocks noChangeShapeType="1"/>
              </p:cNvSpPr>
              <p:nvPr/>
            </p:nvSpPr>
            <p:spPr bwMode="auto">
              <a:xfrm flipV="1">
                <a:off x="2832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2" name="Line 14"/>
              <p:cNvSpPr>
                <a:spLocks noChangeShapeType="1"/>
              </p:cNvSpPr>
              <p:nvPr/>
            </p:nvSpPr>
            <p:spPr bwMode="auto">
              <a:xfrm flipV="1">
                <a:off x="2448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3" name="Line 15"/>
              <p:cNvSpPr>
                <a:spLocks noChangeShapeType="1"/>
              </p:cNvSpPr>
              <p:nvPr/>
            </p:nvSpPr>
            <p:spPr bwMode="auto">
              <a:xfrm>
                <a:off x="2448" y="13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4" name="Line 16"/>
              <p:cNvSpPr>
                <a:spLocks noChangeShapeType="1"/>
              </p:cNvSpPr>
              <p:nvPr/>
            </p:nvSpPr>
            <p:spPr bwMode="auto">
              <a:xfrm flipV="1">
                <a:off x="2640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5" name="Line 17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6" name="Line 18"/>
              <p:cNvSpPr>
                <a:spLocks noChangeShapeType="1"/>
              </p:cNvSpPr>
              <p:nvPr/>
            </p:nvSpPr>
            <p:spPr bwMode="auto">
              <a:xfrm>
                <a:off x="2832" y="13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7" name="Line 19"/>
              <p:cNvSpPr>
                <a:spLocks noChangeShapeType="1"/>
              </p:cNvSpPr>
              <p:nvPr/>
            </p:nvSpPr>
            <p:spPr bwMode="auto">
              <a:xfrm flipV="1">
                <a:off x="3024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8" name="Line 20"/>
              <p:cNvSpPr>
                <a:spLocks noChangeShapeType="1"/>
              </p:cNvSpPr>
              <p:nvPr/>
            </p:nvSpPr>
            <p:spPr bwMode="auto">
              <a:xfrm>
                <a:off x="3024" y="1200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9" name="Line 21"/>
              <p:cNvSpPr>
                <a:spLocks noChangeShapeType="1"/>
              </p:cNvSpPr>
              <p:nvPr/>
            </p:nvSpPr>
            <p:spPr bwMode="auto">
              <a:xfrm flipV="1">
                <a:off x="3216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0" name="Line 22"/>
              <p:cNvSpPr>
                <a:spLocks noChangeShapeType="1"/>
              </p:cNvSpPr>
              <p:nvPr/>
            </p:nvSpPr>
            <p:spPr bwMode="auto">
              <a:xfrm>
                <a:off x="3216" y="13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1" name="Line 23"/>
              <p:cNvSpPr>
                <a:spLocks noChangeShapeType="1"/>
              </p:cNvSpPr>
              <p:nvPr/>
            </p:nvSpPr>
            <p:spPr bwMode="auto">
              <a:xfrm flipV="1">
                <a:off x="3408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2" name="Line 24"/>
              <p:cNvSpPr>
                <a:spLocks noChangeShapeType="1"/>
              </p:cNvSpPr>
              <p:nvPr/>
            </p:nvSpPr>
            <p:spPr bwMode="auto">
              <a:xfrm>
                <a:off x="3408" y="1200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3" name="Line 25"/>
              <p:cNvSpPr>
                <a:spLocks noChangeShapeType="1"/>
              </p:cNvSpPr>
              <p:nvPr/>
            </p:nvSpPr>
            <p:spPr bwMode="auto">
              <a:xfrm flipV="1">
                <a:off x="3600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4" name="Line 26"/>
              <p:cNvSpPr>
                <a:spLocks noChangeShapeType="1"/>
              </p:cNvSpPr>
              <p:nvPr/>
            </p:nvSpPr>
            <p:spPr bwMode="auto">
              <a:xfrm>
                <a:off x="3600" y="13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5" name="Line 27"/>
              <p:cNvSpPr>
                <a:spLocks noChangeShapeType="1"/>
              </p:cNvSpPr>
              <p:nvPr/>
            </p:nvSpPr>
            <p:spPr bwMode="auto">
              <a:xfrm flipV="1">
                <a:off x="3792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6" name="Line 28"/>
              <p:cNvSpPr>
                <a:spLocks noChangeShapeType="1"/>
              </p:cNvSpPr>
              <p:nvPr/>
            </p:nvSpPr>
            <p:spPr bwMode="auto">
              <a:xfrm>
                <a:off x="3792" y="1200"/>
                <a:ext cx="96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7" name="Line 29"/>
              <p:cNvSpPr>
                <a:spLocks noChangeShapeType="1"/>
              </p:cNvSpPr>
              <p:nvPr/>
            </p:nvSpPr>
            <p:spPr bwMode="auto">
              <a:xfrm>
                <a:off x="2304" y="1200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2" name="Group 30"/>
            <p:cNvGrpSpPr>
              <a:grpSpLocks/>
            </p:cNvGrpSpPr>
            <p:nvPr/>
          </p:nvGrpSpPr>
          <p:grpSpPr bwMode="auto">
            <a:xfrm>
              <a:off x="2304" y="2976"/>
              <a:ext cx="1584" cy="144"/>
              <a:chOff x="2304" y="1776"/>
              <a:chExt cx="1584" cy="144"/>
            </a:xfrm>
          </p:grpSpPr>
          <p:grpSp>
            <p:nvGrpSpPr>
              <p:cNvPr id="35887" name="Group 31"/>
              <p:cNvGrpSpPr>
                <a:grpSpLocks/>
              </p:cNvGrpSpPr>
              <p:nvPr/>
            </p:nvGrpSpPr>
            <p:grpSpPr bwMode="auto">
              <a:xfrm>
                <a:off x="2304" y="1920"/>
                <a:ext cx="384" cy="0"/>
                <a:chOff x="2256" y="2208"/>
                <a:chExt cx="384" cy="0"/>
              </a:xfrm>
            </p:grpSpPr>
            <p:sp>
              <p:nvSpPr>
                <p:cNvPr id="35899" name="Line 32"/>
                <p:cNvSpPr>
                  <a:spLocks noChangeShapeType="1"/>
                </p:cNvSpPr>
                <p:nvPr/>
              </p:nvSpPr>
              <p:spPr bwMode="auto">
                <a:xfrm>
                  <a:off x="2448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00" name="Line 33"/>
                <p:cNvSpPr>
                  <a:spLocks noChangeShapeType="1"/>
                </p:cNvSpPr>
                <p:nvPr/>
              </p:nvSpPr>
              <p:spPr bwMode="auto">
                <a:xfrm>
                  <a:off x="2256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888" name="Group 34"/>
              <p:cNvGrpSpPr>
                <a:grpSpLocks/>
              </p:cNvGrpSpPr>
              <p:nvPr/>
            </p:nvGrpSpPr>
            <p:grpSpPr bwMode="auto">
              <a:xfrm>
                <a:off x="2688" y="1776"/>
                <a:ext cx="384" cy="0"/>
                <a:chOff x="2640" y="2064"/>
                <a:chExt cx="384" cy="0"/>
              </a:xfrm>
            </p:grpSpPr>
            <p:sp>
              <p:nvSpPr>
                <p:cNvPr id="35897" name="Line 35"/>
                <p:cNvSpPr>
                  <a:spLocks noChangeShapeType="1"/>
                </p:cNvSpPr>
                <p:nvPr/>
              </p:nvSpPr>
              <p:spPr bwMode="auto">
                <a:xfrm>
                  <a:off x="2640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98" name="Line 36"/>
                <p:cNvSpPr>
                  <a:spLocks noChangeShapeType="1"/>
                </p:cNvSpPr>
                <p:nvPr/>
              </p:nvSpPr>
              <p:spPr bwMode="auto">
                <a:xfrm>
                  <a:off x="2832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889" name="Line 37"/>
              <p:cNvSpPr>
                <a:spLocks noChangeShapeType="1"/>
              </p:cNvSpPr>
              <p:nvPr/>
            </p:nvSpPr>
            <p:spPr bwMode="auto">
              <a:xfrm flipV="1">
                <a:off x="2688" y="177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890" name="Group 38"/>
              <p:cNvGrpSpPr>
                <a:grpSpLocks/>
              </p:cNvGrpSpPr>
              <p:nvPr/>
            </p:nvGrpSpPr>
            <p:grpSpPr bwMode="auto">
              <a:xfrm>
                <a:off x="3072" y="1920"/>
                <a:ext cx="384" cy="0"/>
                <a:chOff x="2256" y="1920"/>
                <a:chExt cx="384" cy="0"/>
              </a:xfrm>
            </p:grpSpPr>
            <p:sp>
              <p:nvSpPr>
                <p:cNvPr id="35895" name="Line 39"/>
                <p:cNvSpPr>
                  <a:spLocks noChangeShapeType="1"/>
                </p:cNvSpPr>
                <p:nvPr/>
              </p:nvSpPr>
              <p:spPr bwMode="auto">
                <a:xfrm>
                  <a:off x="2256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96" name="Line 40"/>
                <p:cNvSpPr>
                  <a:spLocks noChangeShapeType="1"/>
                </p:cNvSpPr>
                <p:nvPr/>
              </p:nvSpPr>
              <p:spPr bwMode="auto">
                <a:xfrm>
                  <a:off x="2448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891" name="Line 41"/>
              <p:cNvSpPr>
                <a:spLocks noChangeShapeType="1"/>
              </p:cNvSpPr>
              <p:nvPr/>
            </p:nvSpPr>
            <p:spPr bwMode="auto">
              <a:xfrm>
                <a:off x="3456" y="1776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2" name="Line 42"/>
              <p:cNvSpPr>
                <a:spLocks noChangeShapeType="1"/>
              </p:cNvSpPr>
              <p:nvPr/>
            </p:nvSpPr>
            <p:spPr bwMode="auto">
              <a:xfrm>
                <a:off x="3648" y="177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3" name="Line 43"/>
              <p:cNvSpPr>
                <a:spLocks noChangeShapeType="1"/>
              </p:cNvSpPr>
              <p:nvPr/>
            </p:nvSpPr>
            <p:spPr bwMode="auto">
              <a:xfrm flipV="1">
                <a:off x="3072" y="177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4" name="Line 44"/>
              <p:cNvSpPr>
                <a:spLocks noChangeShapeType="1"/>
              </p:cNvSpPr>
              <p:nvPr/>
            </p:nvSpPr>
            <p:spPr bwMode="auto">
              <a:xfrm flipV="1">
                <a:off x="3456" y="177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53" name="Line 51"/>
            <p:cNvSpPr>
              <a:spLocks noChangeShapeType="1"/>
            </p:cNvSpPr>
            <p:nvPr/>
          </p:nvSpPr>
          <p:spPr bwMode="auto">
            <a:xfrm>
              <a:off x="2304" y="2832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54" name="Group 52"/>
            <p:cNvGrpSpPr>
              <a:grpSpLocks/>
            </p:cNvGrpSpPr>
            <p:nvPr/>
          </p:nvGrpSpPr>
          <p:grpSpPr bwMode="auto">
            <a:xfrm>
              <a:off x="3072" y="2688"/>
              <a:ext cx="384" cy="0"/>
              <a:chOff x="2640" y="2064"/>
              <a:chExt cx="384" cy="0"/>
            </a:xfrm>
          </p:grpSpPr>
          <p:sp>
            <p:nvSpPr>
              <p:cNvPr id="35885" name="Line 53"/>
              <p:cNvSpPr>
                <a:spLocks noChangeShapeType="1"/>
              </p:cNvSpPr>
              <p:nvPr/>
            </p:nvSpPr>
            <p:spPr bwMode="auto">
              <a:xfrm>
                <a:off x="2640" y="206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6" name="Line 54"/>
              <p:cNvSpPr>
                <a:spLocks noChangeShapeType="1"/>
              </p:cNvSpPr>
              <p:nvPr/>
            </p:nvSpPr>
            <p:spPr bwMode="auto">
              <a:xfrm>
                <a:off x="2832" y="206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55" name="Line 55"/>
            <p:cNvSpPr>
              <a:spLocks noChangeShapeType="1"/>
            </p:cNvSpPr>
            <p:nvPr/>
          </p:nvSpPr>
          <p:spPr bwMode="auto">
            <a:xfrm>
              <a:off x="3456" y="2688"/>
              <a:ext cx="192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Line 56"/>
            <p:cNvSpPr>
              <a:spLocks noChangeShapeType="1"/>
            </p:cNvSpPr>
            <p:nvPr/>
          </p:nvSpPr>
          <p:spPr bwMode="auto">
            <a:xfrm>
              <a:off x="3648" y="2688"/>
              <a:ext cx="240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Line 57"/>
            <p:cNvSpPr>
              <a:spLocks noChangeShapeType="1"/>
            </p:cNvSpPr>
            <p:nvPr/>
          </p:nvSpPr>
          <p:spPr bwMode="auto">
            <a:xfrm flipV="1">
              <a:off x="3072" y="268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58" name="Group 58"/>
            <p:cNvGrpSpPr>
              <a:grpSpLocks/>
            </p:cNvGrpSpPr>
            <p:nvPr/>
          </p:nvGrpSpPr>
          <p:grpSpPr bwMode="auto">
            <a:xfrm>
              <a:off x="2304" y="3264"/>
              <a:ext cx="1584" cy="144"/>
              <a:chOff x="2304" y="2064"/>
              <a:chExt cx="1584" cy="144"/>
            </a:xfrm>
          </p:grpSpPr>
          <p:sp>
            <p:nvSpPr>
              <p:cNvPr id="35873" name="Line 59"/>
              <p:cNvSpPr>
                <a:spLocks noChangeShapeType="1"/>
              </p:cNvSpPr>
              <p:nvPr/>
            </p:nvSpPr>
            <p:spPr bwMode="auto">
              <a:xfrm>
                <a:off x="2688" y="206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4" name="Line 60"/>
              <p:cNvSpPr>
                <a:spLocks noChangeShapeType="1"/>
              </p:cNvSpPr>
              <p:nvPr/>
            </p:nvSpPr>
            <p:spPr bwMode="auto">
              <a:xfrm>
                <a:off x="3408" y="22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5" name="Line 61"/>
              <p:cNvSpPr>
                <a:spLocks noChangeShapeType="1"/>
              </p:cNvSpPr>
              <p:nvPr/>
            </p:nvSpPr>
            <p:spPr bwMode="auto">
              <a:xfrm flipV="1">
                <a:off x="2880" y="2064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6" name="Line 62"/>
              <p:cNvSpPr>
                <a:spLocks noChangeShapeType="1"/>
              </p:cNvSpPr>
              <p:nvPr/>
            </p:nvSpPr>
            <p:spPr bwMode="auto">
              <a:xfrm>
                <a:off x="2880" y="22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7" name="Line 63"/>
              <p:cNvSpPr>
                <a:spLocks noChangeShapeType="1"/>
              </p:cNvSpPr>
              <p:nvPr/>
            </p:nvSpPr>
            <p:spPr bwMode="auto">
              <a:xfrm flipV="1">
                <a:off x="3600" y="2064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8" name="Line 64"/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879" name="Group 65"/>
              <p:cNvGrpSpPr>
                <a:grpSpLocks/>
              </p:cNvGrpSpPr>
              <p:nvPr/>
            </p:nvGrpSpPr>
            <p:grpSpPr bwMode="auto">
              <a:xfrm>
                <a:off x="2304" y="2064"/>
                <a:ext cx="384" cy="0"/>
                <a:chOff x="2256" y="1536"/>
                <a:chExt cx="384" cy="0"/>
              </a:xfrm>
            </p:grpSpPr>
            <p:sp>
              <p:nvSpPr>
                <p:cNvPr id="35883" name="Line 66"/>
                <p:cNvSpPr>
                  <a:spLocks noChangeShapeType="1"/>
                </p:cNvSpPr>
                <p:nvPr/>
              </p:nvSpPr>
              <p:spPr bwMode="auto">
                <a:xfrm>
                  <a:off x="2448" y="1536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84" name="Line 67"/>
                <p:cNvSpPr>
                  <a:spLocks noChangeShapeType="1"/>
                </p:cNvSpPr>
                <p:nvPr/>
              </p:nvSpPr>
              <p:spPr bwMode="auto">
                <a:xfrm>
                  <a:off x="2256" y="1536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880" name="Group 68"/>
              <p:cNvGrpSpPr>
                <a:grpSpLocks/>
              </p:cNvGrpSpPr>
              <p:nvPr/>
            </p:nvGrpSpPr>
            <p:grpSpPr bwMode="auto">
              <a:xfrm>
                <a:off x="3072" y="2208"/>
                <a:ext cx="384" cy="0"/>
                <a:chOff x="2640" y="1680"/>
                <a:chExt cx="384" cy="0"/>
              </a:xfrm>
            </p:grpSpPr>
            <p:sp>
              <p:nvSpPr>
                <p:cNvPr id="35881" name="Line 69"/>
                <p:cNvSpPr>
                  <a:spLocks noChangeShapeType="1"/>
                </p:cNvSpPr>
                <p:nvPr/>
              </p:nvSpPr>
              <p:spPr bwMode="auto">
                <a:xfrm>
                  <a:off x="2832" y="168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82" name="Line 70"/>
                <p:cNvSpPr>
                  <a:spLocks noChangeShapeType="1"/>
                </p:cNvSpPr>
                <p:nvPr/>
              </p:nvSpPr>
              <p:spPr bwMode="auto">
                <a:xfrm>
                  <a:off x="2640" y="168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859" name="Group 71"/>
            <p:cNvGrpSpPr>
              <a:grpSpLocks/>
            </p:cNvGrpSpPr>
            <p:nvPr/>
          </p:nvGrpSpPr>
          <p:grpSpPr bwMode="auto">
            <a:xfrm>
              <a:off x="2304" y="3552"/>
              <a:ext cx="1584" cy="144"/>
              <a:chOff x="2304" y="2352"/>
              <a:chExt cx="1584" cy="144"/>
            </a:xfrm>
          </p:grpSpPr>
          <p:sp>
            <p:nvSpPr>
              <p:cNvPr id="35861" name="Line 72"/>
              <p:cNvSpPr>
                <a:spLocks noChangeShapeType="1"/>
              </p:cNvSpPr>
              <p:nvPr/>
            </p:nvSpPr>
            <p:spPr bwMode="auto">
              <a:xfrm>
                <a:off x="3456" y="249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2" name="Line 73"/>
              <p:cNvSpPr>
                <a:spLocks noChangeShapeType="1"/>
              </p:cNvSpPr>
              <p:nvPr/>
            </p:nvSpPr>
            <p:spPr bwMode="auto">
              <a:xfrm flipV="1">
                <a:off x="3696" y="235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863" name="Group 74"/>
              <p:cNvGrpSpPr>
                <a:grpSpLocks/>
              </p:cNvGrpSpPr>
              <p:nvPr/>
            </p:nvGrpSpPr>
            <p:grpSpPr bwMode="auto">
              <a:xfrm>
                <a:off x="2304" y="2496"/>
                <a:ext cx="384" cy="0"/>
                <a:chOff x="2256" y="2208"/>
                <a:chExt cx="384" cy="0"/>
              </a:xfrm>
            </p:grpSpPr>
            <p:sp>
              <p:nvSpPr>
                <p:cNvPr id="35871" name="Line 75"/>
                <p:cNvSpPr>
                  <a:spLocks noChangeShapeType="1"/>
                </p:cNvSpPr>
                <p:nvPr/>
              </p:nvSpPr>
              <p:spPr bwMode="auto">
                <a:xfrm>
                  <a:off x="2448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2" name="Line 76"/>
                <p:cNvSpPr>
                  <a:spLocks noChangeShapeType="1"/>
                </p:cNvSpPr>
                <p:nvPr/>
              </p:nvSpPr>
              <p:spPr bwMode="auto">
                <a:xfrm>
                  <a:off x="2256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864" name="Group 77"/>
              <p:cNvGrpSpPr>
                <a:grpSpLocks/>
              </p:cNvGrpSpPr>
              <p:nvPr/>
            </p:nvGrpSpPr>
            <p:grpSpPr bwMode="auto">
              <a:xfrm>
                <a:off x="2688" y="2496"/>
                <a:ext cx="384" cy="0"/>
                <a:chOff x="2256" y="2208"/>
                <a:chExt cx="384" cy="0"/>
              </a:xfrm>
            </p:grpSpPr>
            <p:sp>
              <p:nvSpPr>
                <p:cNvPr id="35869" name="Line 78"/>
                <p:cNvSpPr>
                  <a:spLocks noChangeShapeType="1"/>
                </p:cNvSpPr>
                <p:nvPr/>
              </p:nvSpPr>
              <p:spPr bwMode="auto">
                <a:xfrm>
                  <a:off x="2448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0" name="Line 79"/>
                <p:cNvSpPr>
                  <a:spLocks noChangeShapeType="1"/>
                </p:cNvSpPr>
                <p:nvPr/>
              </p:nvSpPr>
              <p:spPr bwMode="auto">
                <a:xfrm>
                  <a:off x="2256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865" name="Group 80"/>
              <p:cNvGrpSpPr>
                <a:grpSpLocks/>
              </p:cNvGrpSpPr>
              <p:nvPr/>
            </p:nvGrpSpPr>
            <p:grpSpPr bwMode="auto">
              <a:xfrm>
                <a:off x="3072" y="2496"/>
                <a:ext cx="384" cy="0"/>
                <a:chOff x="2256" y="2208"/>
                <a:chExt cx="384" cy="0"/>
              </a:xfrm>
            </p:grpSpPr>
            <p:sp>
              <p:nvSpPr>
                <p:cNvPr id="35867" name="Line 81"/>
                <p:cNvSpPr>
                  <a:spLocks noChangeShapeType="1"/>
                </p:cNvSpPr>
                <p:nvPr/>
              </p:nvSpPr>
              <p:spPr bwMode="auto">
                <a:xfrm>
                  <a:off x="2448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8" name="Line 82"/>
                <p:cNvSpPr>
                  <a:spLocks noChangeShapeType="1"/>
                </p:cNvSpPr>
                <p:nvPr/>
              </p:nvSpPr>
              <p:spPr bwMode="auto">
                <a:xfrm>
                  <a:off x="2256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866" name="Line 83"/>
              <p:cNvSpPr>
                <a:spLocks noChangeShapeType="1"/>
              </p:cNvSpPr>
              <p:nvPr/>
            </p:nvSpPr>
            <p:spPr bwMode="auto">
              <a:xfrm>
                <a:off x="3696" y="2352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60" name="Text Box 84"/>
            <p:cNvSpPr txBox="1">
              <a:spLocks noChangeArrowheads="1"/>
            </p:cNvSpPr>
            <p:nvPr/>
          </p:nvSpPr>
          <p:spPr bwMode="auto">
            <a:xfrm>
              <a:off x="2550" y="2064"/>
              <a:ext cx="13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tabLst>
                  <a:tab pos="623888" algn="l"/>
                  <a:tab pos="1200150" algn="l"/>
                  <a:tab pos="18272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tabLst>
                  <a:tab pos="623888" algn="l"/>
                  <a:tab pos="1200150" algn="l"/>
                  <a:tab pos="18272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tabLst>
                  <a:tab pos="623888" algn="l"/>
                  <a:tab pos="1200150" algn="l"/>
                  <a:tab pos="18272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tabLst>
                  <a:tab pos="623888" algn="l"/>
                  <a:tab pos="1200150" algn="l"/>
                  <a:tab pos="18272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tabLst>
                  <a:tab pos="623888" algn="l"/>
                  <a:tab pos="1200150" algn="l"/>
                  <a:tab pos="18272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  <a:tab pos="1200150" algn="l"/>
                  <a:tab pos="18272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  <a:tab pos="1200150" algn="l"/>
                  <a:tab pos="18272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  <a:tab pos="1200150" algn="l"/>
                  <a:tab pos="18272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  <a:tab pos="1200150" algn="l"/>
                  <a:tab pos="18272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800">
                  <a:latin typeface="Verdana" pitchFamily="34" charset="0"/>
                </a:rPr>
                <a:t>1	2	3	4</a:t>
              </a:r>
            </a:p>
          </p:txBody>
        </p:sp>
      </p:grpSp>
      <p:pic>
        <p:nvPicPr>
          <p:cNvPr id="35845" name="Picture 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95675"/>
            <a:ext cx="37528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81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JK flip-flops with D flip flops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x-none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F2A94960-DDED-4608-9599-0BD1139B87BA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2648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9" name="Rectangle 9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Using D flip-flops</a:t>
            </a:r>
          </a:p>
        </p:txBody>
      </p:sp>
      <p:sp>
        <p:nvSpPr>
          <p:cNvPr id="36867" name="Rectangl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200" dirty="0"/>
              <a:t>We already have the state table and state assignments, so we can just start from Step 3, finding the flip-flop input values.</a:t>
            </a:r>
          </a:p>
          <a:p>
            <a:pPr eaLnBrk="1" hangingPunct="1"/>
            <a:r>
              <a:rPr lang="en-US" altLang="x-none" sz="2200" dirty="0"/>
              <a:t>D flip-flops have only one input, so our table only needs two columns for D1 and D0.</a:t>
            </a: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2533650" y="3276600"/>
          <a:ext cx="4705350" cy="298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Document" r:id="rId3" imgW="5298948" imgH="3364992" progId="Word.Document.8">
                  <p:embed/>
                </p:oleObj>
              </mc:Choice>
              <mc:Fallback>
                <p:oleObj name="Document" r:id="rId3" imgW="5298948" imgH="33649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3276600"/>
                        <a:ext cx="4705350" cy="298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357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5" name="Rectang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D flip-flop input values (Step 3)</a:t>
            </a:r>
          </a:p>
        </p:txBody>
      </p:sp>
      <p:sp>
        <p:nvSpPr>
          <p:cNvPr id="37891" name="Rectangl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3810000" cy="4910138"/>
          </a:xfrm>
        </p:spPr>
        <p:txBody>
          <a:bodyPr/>
          <a:lstStyle/>
          <a:p>
            <a:pPr eaLnBrk="1" hangingPunct="1"/>
            <a:r>
              <a:rPr lang="en-US" altLang="x-none" sz="2200" dirty="0"/>
              <a:t>The D excitation table is pretty simple; set the D input to whatever the next state should be.</a:t>
            </a:r>
          </a:p>
          <a:p>
            <a:pPr eaLnBrk="1" hangingPunct="1"/>
            <a:endParaRPr lang="en-US" altLang="x-none" sz="2200" dirty="0"/>
          </a:p>
          <a:p>
            <a:pPr eaLnBrk="1" hangingPunct="1"/>
            <a:r>
              <a:rPr lang="en-US" altLang="x-none" sz="2200" dirty="0"/>
              <a:t>You don’t even need to show separate columns for D1 and D0; you can just use the Next State columns.</a:t>
            </a:r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/>
        </p:nvGraphicFramePr>
        <p:xfrm>
          <a:off x="4267200" y="2971800"/>
          <a:ext cx="4843463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Document" r:id="rId3" imgW="5229098" imgH="3374791" progId="Word.Document.8">
                  <p:embed/>
                </p:oleObj>
              </mc:Choice>
              <mc:Fallback>
                <p:oleObj name="Document" r:id="rId3" imgW="5229098" imgH="33747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971800"/>
                        <a:ext cx="4843463" cy="311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3"/>
          <p:cNvGraphicFramePr>
            <a:graphicFrameLocks noChangeAspect="1"/>
          </p:cNvGraphicFramePr>
          <p:nvPr/>
        </p:nvGraphicFramePr>
        <p:xfrm>
          <a:off x="5105400" y="1219200"/>
          <a:ext cx="367982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Document" r:id="rId5" imgW="3686556" imgH="1682496" progId="Word.Document.8">
                  <p:embed/>
                </p:oleObj>
              </mc:Choice>
              <mc:Fallback>
                <p:oleObj name="Document" r:id="rId5" imgW="3686556" imgH="1682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219200"/>
                        <a:ext cx="3679825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AutoShape 7"/>
          <p:cNvSpPr>
            <a:spLocks/>
          </p:cNvSpPr>
          <p:nvPr/>
        </p:nvSpPr>
        <p:spPr bwMode="auto">
          <a:xfrm>
            <a:off x="6053138" y="6051550"/>
            <a:ext cx="2174875" cy="120650"/>
          </a:xfrm>
          <a:prstGeom prst="callout1">
            <a:avLst>
              <a:gd name="adj1" fmla="val -54546"/>
              <a:gd name="adj2" fmla="val 95130"/>
              <a:gd name="adj3" fmla="val -54546"/>
              <a:gd name="adj4" fmla="val 0"/>
            </a:avLst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x-none" sz="1400">
                <a:latin typeface="Verdana" pitchFamily="34" charset="0"/>
              </a:rPr>
              <a:t>The same</a:t>
            </a:r>
            <a:endParaRPr lang="tr-TR" altLang="x-none" sz="14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448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7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Finding Equations (Step 4)</a:t>
            </a:r>
          </a:p>
        </p:txBody>
      </p:sp>
      <p:sp>
        <p:nvSpPr>
          <p:cNvPr id="38915" name="Rectangl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200"/>
              <a:t>You can do K-maps again, to find: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200"/>
              <a:t>		D1 = Q1 Q0’ X’ + Q1’ Q0 X’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200"/>
              <a:t>		D0 = X + Q1 Q0’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200"/>
              <a:t>		Z = Q1 Q0 X</a:t>
            </a:r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2209800" y="2959100"/>
          <a:ext cx="5335588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Document" r:id="rId3" imgW="5346503" imgH="3365376" progId="Word.Document.8">
                  <p:embed/>
                </p:oleObj>
              </mc:Choice>
              <mc:Fallback>
                <p:oleObj name="Document" r:id="rId3" imgW="5346503" imgH="33653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59100"/>
                        <a:ext cx="5335588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587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1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Sequence Recognizer with D FFs</a:t>
            </a:r>
          </a:p>
        </p:txBody>
      </p:sp>
      <p:graphicFrame>
        <p:nvGraphicFramePr>
          <p:cNvPr id="39939" name="Object 2"/>
          <p:cNvGraphicFramePr>
            <a:graphicFrameLocks noChangeAspect="1"/>
          </p:cNvGraphicFramePr>
          <p:nvPr/>
        </p:nvGraphicFramePr>
        <p:xfrm>
          <a:off x="1754188" y="1752600"/>
          <a:ext cx="6780212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Bitmap Image" r:id="rId3" imgW="5706272" imgH="2886478" progId="PBrush">
                  <p:embed/>
                </p:oleObj>
              </mc:Choice>
              <mc:Fallback>
                <p:oleObj name="Bitmap Image" r:id="rId3" imgW="5706272" imgH="288647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1752600"/>
                        <a:ext cx="6780212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23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7" name="Rectang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Flip-flop comparison</a:t>
            </a:r>
          </a:p>
        </p:txBody>
      </p:sp>
      <p:sp>
        <p:nvSpPr>
          <p:cNvPr id="40963" name="Rectangle 12"/>
          <p:cNvSpPr>
            <a:spLocks noGrp="1"/>
          </p:cNvSpPr>
          <p:nvPr>
            <p:ph type="body" idx="1"/>
          </p:nvPr>
        </p:nvSpPr>
        <p:spPr>
          <a:xfrm>
            <a:off x="1981200" y="1219200"/>
            <a:ext cx="6705600" cy="4910138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x-none" sz="2000" dirty="0"/>
              <a:t>	JK flip-flops are good because there are many don’t care values in the flip-flop inputs, which can lead to a simpler circuit.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x-none" sz="2000" dirty="0"/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000" dirty="0"/>
              <a:t>	D flip-flops’ advantage: very simple excitation table since Q(t+1) = D. However, the D input equations are usually more complex than JK input equations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x-none" sz="2000" dirty="0"/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000" dirty="0"/>
              <a:t>	In practice, D flip-flops are used more often.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altLang="x-none" sz="1900" dirty="0"/>
              <a:t>There is only one input for each flip-flop, not two.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altLang="x-none" sz="1900" dirty="0"/>
              <a:t>There are no excitation tables to worry about.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altLang="x-none" sz="1900" dirty="0"/>
              <a:t>D flip-flops can be implemented with slightly less hardware than JK flip-flops.</a:t>
            </a:r>
          </a:p>
        </p:txBody>
      </p:sp>
      <p:graphicFrame>
        <p:nvGraphicFramePr>
          <p:cNvPr id="40964" name="Object 2"/>
          <p:cNvGraphicFramePr>
            <a:graphicFrameLocks noChangeAspect="1"/>
          </p:cNvGraphicFramePr>
          <p:nvPr/>
        </p:nvGraphicFramePr>
        <p:xfrm>
          <a:off x="533400" y="1219200"/>
          <a:ext cx="14192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Bitmap Image" r:id="rId3" imgW="1419048" imgH="1123810" progId="PBrush">
                  <p:embed/>
                </p:oleObj>
              </mc:Choice>
              <mc:Fallback>
                <p:oleObj name="Bitmap Image" r:id="rId3" imgW="1419048" imgH="112381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14192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3"/>
          <p:cNvGraphicFramePr>
            <a:graphicFrameLocks noChangeAspect="1"/>
          </p:cNvGraphicFramePr>
          <p:nvPr/>
        </p:nvGraphicFramePr>
        <p:xfrm>
          <a:off x="533400" y="2667000"/>
          <a:ext cx="13811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Bitmap Image" r:id="rId5" imgW="1380952" imgH="1123810" progId="PBrush">
                  <p:embed/>
                </p:oleObj>
              </mc:Choice>
              <mc:Fallback>
                <p:oleObj name="Bitmap Image" r:id="rId5" imgW="1380952" imgH="112381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67000"/>
                        <a:ext cx="13811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574108"/>
              </p:ext>
            </p:extLst>
          </p:nvPr>
        </p:nvGraphicFramePr>
        <p:xfrm>
          <a:off x="533400" y="4114800"/>
          <a:ext cx="13811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Bitmap Image" r:id="rId7" imgW="1380952" imgH="1123810" progId="PBrush">
                  <p:embed/>
                </p:oleObj>
              </mc:Choice>
              <mc:Fallback>
                <p:oleObj name="Bitmap Image" r:id="rId7" imgW="1380952" imgH="112381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14800"/>
                        <a:ext cx="13811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040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1" name="Rectang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Design exercise</a:t>
            </a:r>
            <a:endParaRPr lang="tr-TR" altLang="x-none" dirty="0"/>
          </a:p>
        </p:txBody>
      </p:sp>
      <p:sp>
        <p:nvSpPr>
          <p:cNvPr id="43011" name="Rectangle 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200" dirty="0"/>
              <a:t>Design a sequential circuit that detects 01 patterns coming through an input line X. The circuit’s output Z should be set 1 when a 01 pattern occurs and to 0 otherwise.</a:t>
            </a:r>
          </a:p>
          <a:p>
            <a:pPr eaLnBrk="1" hangingPunct="1"/>
            <a:endParaRPr lang="en-US" altLang="x-none" sz="2200" dirty="0"/>
          </a:p>
          <a:p>
            <a:pPr eaLnBrk="1" hangingPunct="1"/>
            <a:endParaRPr lang="en-US" altLang="x-none" sz="2200" dirty="0"/>
          </a:p>
          <a:p>
            <a:pPr eaLnBrk="1" hangingPunct="1"/>
            <a:endParaRPr lang="en-US" altLang="x-none" sz="2200" dirty="0"/>
          </a:p>
          <a:p>
            <a:pPr eaLnBrk="1" hangingPunct="1"/>
            <a:r>
              <a:rPr lang="en-US" altLang="x-none" sz="2200" dirty="0"/>
              <a:t>Draw the state diagram of the circuit</a:t>
            </a:r>
          </a:p>
          <a:p>
            <a:pPr eaLnBrk="1" hangingPunct="1"/>
            <a:r>
              <a:rPr lang="en-US" altLang="x-none" sz="2200" dirty="0"/>
              <a:t>Derive the state table </a:t>
            </a:r>
          </a:p>
          <a:p>
            <a:pPr eaLnBrk="1" hangingPunct="1"/>
            <a:r>
              <a:rPr lang="en-US" altLang="x-none" sz="2200" dirty="0"/>
              <a:t>Implement using D-FF’s </a:t>
            </a:r>
          </a:p>
          <a:p>
            <a:pPr lvl="1" eaLnBrk="1" hangingPunct="1"/>
            <a:r>
              <a:rPr lang="en-US" altLang="x-none" sz="2100" dirty="0"/>
              <a:t>Extend the state table for D-FF inputs</a:t>
            </a:r>
          </a:p>
          <a:p>
            <a:pPr lvl="1" eaLnBrk="1" hangingPunct="1"/>
            <a:r>
              <a:rPr lang="en-US" altLang="x-none" sz="2100" dirty="0"/>
              <a:t>Derive the expressions for D-FF inputs</a:t>
            </a:r>
          </a:p>
          <a:p>
            <a:pPr lvl="1" eaLnBrk="1" hangingPunct="1"/>
            <a:r>
              <a:rPr lang="en-US" altLang="x-none" sz="2100" dirty="0"/>
              <a:t>Draw the full circuit</a:t>
            </a:r>
          </a:p>
          <a:p>
            <a:pPr eaLnBrk="1" hangingPunct="1"/>
            <a:endParaRPr lang="tr-TR" altLang="x-none" sz="2200" dirty="0"/>
          </a:p>
        </p:txBody>
      </p:sp>
      <p:graphicFrame>
        <p:nvGraphicFramePr>
          <p:cNvPr id="405517" name="Group 13"/>
          <p:cNvGraphicFramePr>
            <a:graphicFrameLocks noGrp="1"/>
          </p:cNvGraphicFramePr>
          <p:nvPr/>
        </p:nvGraphicFramePr>
        <p:xfrm>
          <a:off x="3708400" y="2667000"/>
          <a:ext cx="2016125" cy="669926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x-none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</a:rPr>
                        <a:t>01</a:t>
                      </a:r>
                      <a:r>
                        <a:rPr kumimoji="0" lang="en-US" altLang="x-non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  <a:r>
                        <a:rPr kumimoji="0" lang="en-US" altLang="x-none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</a:rPr>
                        <a:t>01</a:t>
                      </a:r>
                      <a:r>
                        <a:rPr kumimoji="0" lang="en-US" altLang="x-non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</a:t>
                      </a:r>
                      <a:r>
                        <a:rPr kumimoji="0" lang="en-US" altLang="x-none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</a:rPr>
                        <a:t>01</a:t>
                      </a:r>
                      <a:r>
                        <a:rPr kumimoji="0" lang="en-US" altLang="x-non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tr-TR" altLang="x-non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x-non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r>
                        <a:rPr kumimoji="0" lang="en-US" altLang="x-none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r>
                        <a:rPr kumimoji="0" lang="en-US" altLang="x-non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00000</a:t>
                      </a:r>
                      <a:r>
                        <a:rPr kumimoji="0" lang="en-US" altLang="x-none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r>
                        <a:rPr kumimoji="0" lang="en-US" altLang="x-non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  <a:r>
                        <a:rPr kumimoji="0" lang="en-US" altLang="x-none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r>
                        <a:rPr kumimoji="0" lang="en-US" altLang="x-non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tr-TR" altLang="x-non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020" name="Text Box 17"/>
          <p:cNvSpPr txBox="1">
            <a:spLocks noChangeArrowheads="1"/>
          </p:cNvSpPr>
          <p:nvPr/>
        </p:nvSpPr>
        <p:spPr bwMode="auto">
          <a:xfrm>
            <a:off x="3255963" y="2619375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X</a:t>
            </a:r>
            <a:endParaRPr lang="tr-TR" altLang="x-none" sz="2000">
              <a:latin typeface="Verdana" pitchFamily="34" charset="0"/>
            </a:endParaRPr>
          </a:p>
        </p:txBody>
      </p:sp>
      <p:sp>
        <p:nvSpPr>
          <p:cNvPr id="43021" name="Text Box 18"/>
          <p:cNvSpPr txBox="1">
            <a:spLocks noChangeArrowheads="1"/>
          </p:cNvSpPr>
          <p:nvPr/>
        </p:nvSpPr>
        <p:spPr bwMode="auto">
          <a:xfrm>
            <a:off x="3263900" y="2955925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Z</a:t>
            </a:r>
            <a:endParaRPr lang="tr-TR" altLang="x-none" sz="20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087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designed a sequence recognizer</a:t>
            </a:r>
          </a:p>
          <a:p>
            <a:pPr eaLnBrk="1" hangingPunct="1"/>
            <a:r>
              <a:rPr lang="en-US" altLang="x-none" sz="2800" dirty="0"/>
              <a:t>The output is set to 1 when the desired pattern is found, otherwise it is 0. </a:t>
            </a:r>
          </a:p>
          <a:p>
            <a:pPr eaLnBrk="1" hangingPunct="1"/>
            <a:r>
              <a:rPr lang="en-US" altLang="x-none" sz="2800" dirty="0"/>
              <a:t>In our example, the desired pattern “1001”.</a:t>
            </a:r>
          </a:p>
          <a:p>
            <a:pPr eaLnBrk="1" hangingPunct="1"/>
            <a:r>
              <a:rPr lang="en-US" altLang="x-none" sz="2800" dirty="0"/>
              <a:t>Example input, output: </a:t>
            </a:r>
          </a:p>
          <a:p>
            <a:pPr>
              <a:buNone/>
            </a:pPr>
            <a:r>
              <a:rPr lang="en-US" altLang="x-none" sz="2800" dirty="0"/>
              <a:t>		Input:		1 1 1 0 0 1 1 0 1 0 0 1 0 0 1 1 0 … </a:t>
            </a:r>
          </a:p>
          <a:p>
            <a:pPr>
              <a:buNone/>
            </a:pPr>
            <a:r>
              <a:rPr lang="en-US" altLang="x-none" sz="2800" dirty="0"/>
              <a:t>		Output:       0 0 0 0 0 1 0 0 0 0 0 1 0 0 1 0 0 …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x-none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F2A94960-DDED-4608-9599-0BD1139B87BA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107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45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Remember the vending machine example?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x-none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F2A94960-DDED-4608-9599-0BD1139B87BA}" type="slidenum">
              <a:rPr lang="en-US" altLang="x-none" smtClean="0"/>
              <a:pPr/>
              <a:t>20</a:t>
            </a:fld>
            <a:endParaRPr lang="en-US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3144982" cy="4612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6200" y="1227265"/>
            <a:ext cx="464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:  Design a digital circuit to control a vending machine which dispenses a chocolate bar for 75 cents.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that the machine accepts 25 cent coins only. 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51816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answer: a modulo-3 counter with enable and a MAX output.</a:t>
            </a:r>
          </a:p>
        </p:txBody>
      </p:sp>
    </p:spTree>
    <p:extLst>
      <p:ext uri="{BB962C8B-B14F-4D97-AF65-F5344CB8AC3E}">
        <p14:creationId xmlns:p14="http://schemas.microsoft.com/office/powerpoint/2010/main" val="139286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sequential circuit that outputs 1 if the most recent three input values have an odd number of 1s. Otherwise, the output is 0.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x-none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F2A94960-DDED-4608-9599-0BD1139B87BA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6822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x-none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F2A94960-DDED-4608-9599-0BD1139B87BA}" type="slidenum">
              <a:rPr lang="en-US" altLang="x-none" smtClean="0"/>
              <a:pPr/>
              <a:t>22</a:t>
            </a:fld>
            <a:endParaRPr lang="en-US" altLang="x-none"/>
          </a:p>
        </p:txBody>
      </p:sp>
      <p:sp>
        <p:nvSpPr>
          <p:cNvPr id="9" name="TextBox 8"/>
          <p:cNvSpPr txBox="1"/>
          <p:nvPr/>
        </p:nvSpPr>
        <p:spPr>
          <a:xfrm>
            <a:off x="0" y="274319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x-none" sz="4000" b="1" dirty="0"/>
              <a:t>State reduction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00843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State Reduction and Assignment</a:t>
            </a:r>
          </a:p>
        </p:txBody>
      </p:sp>
      <p:sp>
        <p:nvSpPr>
          <p:cNvPr id="44035" name="Rectangl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Goal: Reduce the number of states while keeping the external input-output requirements.</a:t>
            </a:r>
          </a:p>
          <a:p>
            <a:pPr eaLnBrk="1" hangingPunct="1"/>
            <a:endParaRPr lang="en-US" altLang="x-none" dirty="0"/>
          </a:p>
          <a:p>
            <a:pPr eaLnBrk="1" hangingPunct="1"/>
            <a:r>
              <a:rPr lang="en-US" altLang="x-none" dirty="0"/>
              <a:t>2</a:t>
            </a:r>
            <a:r>
              <a:rPr lang="en-US" altLang="x-none" baseline="30000" dirty="0"/>
              <a:t>m</a:t>
            </a:r>
            <a:r>
              <a:rPr lang="en-US" altLang="x-none" dirty="0"/>
              <a:t> states need m flip-flops, so reducing the states may reduce flip-flops.</a:t>
            </a:r>
          </a:p>
          <a:p>
            <a:pPr eaLnBrk="1" hangingPunct="1"/>
            <a:endParaRPr lang="en-US" altLang="x-none" dirty="0"/>
          </a:p>
          <a:p>
            <a:pPr eaLnBrk="1" hangingPunct="1"/>
            <a:r>
              <a:rPr lang="en-US" altLang="x-none" dirty="0"/>
              <a:t>If two states are equal, one can be removed but what are “equal states”?</a:t>
            </a:r>
          </a:p>
          <a:p>
            <a:pPr lvl="1" eaLnBrk="1" hangingPunct="1"/>
            <a:r>
              <a:rPr lang="en-US" altLang="x-none" dirty="0"/>
              <a:t>State Equivalence</a:t>
            </a:r>
          </a:p>
          <a:p>
            <a:pPr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7750401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5181600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dirty="0">
                <a:latin typeface="Verdana" pitchFamily="34" charset="0"/>
              </a:rPr>
              <a:t>As an example consider the state diagram and the input sequence below:</a:t>
            </a:r>
          </a:p>
          <a:p>
            <a:endParaRPr lang="en-US" altLang="x-none" dirty="0">
              <a:latin typeface="Verdana" pitchFamily="34" charset="0"/>
            </a:endParaRPr>
          </a:p>
          <a:p>
            <a:endParaRPr lang="en-US" altLang="x-none" dirty="0">
              <a:latin typeface="Verdana" pitchFamily="34" charset="0"/>
            </a:endParaRPr>
          </a:p>
          <a:p>
            <a:endParaRPr lang="en-US" altLang="x-none" dirty="0">
              <a:latin typeface="Verdana" pitchFamily="34" charset="0"/>
            </a:endParaRPr>
          </a:p>
          <a:p>
            <a:r>
              <a:rPr lang="en-US" altLang="x-none" dirty="0">
                <a:latin typeface="Verdana" pitchFamily="34" charset="0"/>
              </a:rPr>
              <a:t>“010101110100” applied and start from state a.</a:t>
            </a:r>
          </a:p>
          <a:p>
            <a:endParaRPr lang="en-US" altLang="x-none" sz="1600" dirty="0">
              <a:latin typeface="Verdana" pitchFamily="34" charset="0"/>
            </a:endParaRPr>
          </a:p>
          <a:p>
            <a:endParaRPr lang="en-US" altLang="x-none" sz="1600" dirty="0">
              <a:latin typeface="Verdana" pitchFamily="34" charset="0"/>
            </a:endParaRPr>
          </a:p>
          <a:p>
            <a:endParaRPr lang="en-US" altLang="x-none" sz="1600" dirty="0">
              <a:latin typeface="Verdana" pitchFamily="34" charset="0"/>
            </a:endParaRPr>
          </a:p>
          <a:p>
            <a:endParaRPr lang="en-US" altLang="x-none" sz="1600" dirty="0">
              <a:latin typeface="Verdana" pitchFamily="34" charset="0"/>
            </a:endParaRPr>
          </a:p>
          <a:p>
            <a:r>
              <a:rPr lang="en-US" altLang="x-none" sz="1600" dirty="0">
                <a:solidFill>
                  <a:srgbClr val="800000"/>
                </a:solidFill>
                <a:latin typeface="Verdana" pitchFamily="34" charset="0"/>
              </a:rPr>
              <a:t>State	a   </a:t>
            </a:r>
            <a:r>
              <a:rPr lang="en-US" altLang="x-none" sz="1600" dirty="0" err="1">
                <a:solidFill>
                  <a:srgbClr val="800000"/>
                </a:solidFill>
                <a:latin typeface="Verdana" pitchFamily="34" charset="0"/>
              </a:rPr>
              <a:t>a</a:t>
            </a:r>
            <a:r>
              <a:rPr lang="en-US" altLang="x-none" sz="1600" dirty="0">
                <a:solidFill>
                  <a:srgbClr val="800000"/>
                </a:solidFill>
                <a:latin typeface="Verdana" pitchFamily="34" charset="0"/>
              </a:rPr>
              <a:t>   b   c   d   e    f   </a:t>
            </a:r>
            <a:r>
              <a:rPr lang="en-US" altLang="x-none" sz="1600" dirty="0" err="1">
                <a:solidFill>
                  <a:srgbClr val="800000"/>
                </a:solidFill>
                <a:latin typeface="Verdana" pitchFamily="34" charset="0"/>
              </a:rPr>
              <a:t>f</a:t>
            </a:r>
            <a:r>
              <a:rPr lang="en-US" altLang="x-none" sz="1600" dirty="0">
                <a:solidFill>
                  <a:srgbClr val="800000"/>
                </a:solidFill>
                <a:latin typeface="Verdana" pitchFamily="34" charset="0"/>
              </a:rPr>
              <a:t>   g   f   g  a</a:t>
            </a:r>
          </a:p>
          <a:p>
            <a:r>
              <a:rPr lang="en-US" altLang="x-none" sz="1600" dirty="0">
                <a:latin typeface="Verdana" pitchFamily="34" charset="0"/>
              </a:rPr>
              <a:t>Input	0   1   0   1   0   1   1  0  1   0   0 </a:t>
            </a:r>
          </a:p>
          <a:p>
            <a:r>
              <a:rPr lang="en-US" altLang="x-none" sz="1600" dirty="0">
                <a:latin typeface="Verdana" pitchFamily="34" charset="0"/>
              </a:rPr>
              <a:t>Output	0   0   0   0   0   1   1  0  1   0   0 </a:t>
            </a:r>
          </a:p>
        </p:txBody>
      </p:sp>
      <p:pic>
        <p:nvPicPr>
          <p:cNvPr id="45059" name="Picture 4" descr="AACFLQQ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1925"/>
            <a:ext cx="301625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2" name="Rectang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State Reduction Example</a:t>
            </a:r>
          </a:p>
        </p:txBody>
      </p:sp>
    </p:spTree>
    <p:extLst>
      <p:ext uri="{BB962C8B-B14F-4D97-AF65-F5344CB8AC3E}">
        <p14:creationId xmlns:p14="http://schemas.microsoft.com/office/powerpoint/2010/main" val="58113437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6" descr="AACFLQQ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1925"/>
            <a:ext cx="301625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81000" y="1243013"/>
            <a:ext cx="5657850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800" i="1">
                <a:latin typeface="Verdana" pitchFamily="34" charset="0"/>
              </a:rPr>
              <a:t>Present State	Next State	Output</a:t>
            </a:r>
            <a:endParaRPr lang="en-US" altLang="x-none" sz="2000" i="1">
              <a:latin typeface="Verdana" pitchFamily="34" charset="0"/>
            </a:endParaRPr>
          </a:p>
          <a:p>
            <a:endParaRPr lang="en-US" altLang="x-none" sz="1600">
              <a:latin typeface="Verdana" pitchFamily="34" charset="0"/>
            </a:endParaRPr>
          </a:p>
          <a:p>
            <a:r>
              <a:rPr lang="en-US" altLang="x-none" sz="1600">
                <a:latin typeface="Verdana" pitchFamily="34" charset="0"/>
              </a:rPr>
              <a:t>		x=0	x=1	x=0	x=1</a:t>
            </a:r>
          </a:p>
          <a:p>
            <a:endParaRPr lang="en-US" altLang="x-none" sz="1600">
              <a:latin typeface="Verdana" pitchFamily="34" charset="0"/>
            </a:endParaRP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a	a	b	0	0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b	c	d	0	0 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c	a	d	0	0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d	e	f	0	1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e	a	f	0	1 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f	g	f	0	1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g	a	f	0	1</a:t>
            </a:r>
          </a:p>
        </p:txBody>
      </p:sp>
      <p:sp>
        <p:nvSpPr>
          <p:cNvPr id="55306" name="Rectang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State Reduction Example</a:t>
            </a:r>
          </a:p>
        </p:txBody>
      </p:sp>
    </p:spTree>
    <p:extLst>
      <p:ext uri="{BB962C8B-B14F-4D97-AF65-F5344CB8AC3E}">
        <p14:creationId xmlns:p14="http://schemas.microsoft.com/office/powerpoint/2010/main" val="130820969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381000" y="1258888"/>
            <a:ext cx="5657850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800" i="1">
                <a:latin typeface="Verdana" pitchFamily="34" charset="0"/>
              </a:rPr>
              <a:t>Present State	Next State	Output</a:t>
            </a:r>
            <a:endParaRPr lang="en-US" altLang="x-none" sz="2000" i="1">
              <a:latin typeface="Verdana" pitchFamily="34" charset="0"/>
            </a:endParaRPr>
          </a:p>
          <a:p>
            <a:endParaRPr lang="en-US" altLang="x-none" sz="1600">
              <a:latin typeface="Verdana" pitchFamily="34" charset="0"/>
            </a:endParaRPr>
          </a:p>
          <a:p>
            <a:r>
              <a:rPr lang="en-US" altLang="x-none" sz="1600">
                <a:latin typeface="Verdana" pitchFamily="34" charset="0"/>
              </a:rPr>
              <a:t>		x=0	x=1	x=0	x=1</a:t>
            </a:r>
          </a:p>
          <a:p>
            <a:endParaRPr lang="en-US" altLang="x-none" sz="1600">
              <a:latin typeface="Verdana" pitchFamily="34" charset="0"/>
            </a:endParaRP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a	a	b	0	0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b	c	d	0	0 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c	a	d	0	0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d	e	f	0	1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e	a	f	0	1 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f	g	f	0	1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g	a	f	0	1</a:t>
            </a:r>
          </a:p>
        </p:txBody>
      </p:sp>
      <p:pic>
        <p:nvPicPr>
          <p:cNvPr id="47107" name="Picture 6" descr="AACFLQQ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1925"/>
            <a:ext cx="301625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 Box 7"/>
          <p:cNvSpPr txBox="1">
            <a:spLocks noChangeArrowheads="1"/>
          </p:cNvSpPr>
          <p:nvPr/>
        </p:nvSpPr>
        <p:spPr bwMode="auto">
          <a:xfrm>
            <a:off x="646113" y="5105400"/>
            <a:ext cx="5221287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800" i="1">
                <a:solidFill>
                  <a:srgbClr val="000090"/>
                </a:solidFill>
                <a:latin typeface="Verdana" pitchFamily="34" charset="0"/>
              </a:rPr>
              <a:t>States e and g are </a:t>
            </a:r>
            <a:r>
              <a:rPr lang="en-US" altLang="x-none" sz="1800" i="1" u="sng">
                <a:solidFill>
                  <a:srgbClr val="000090"/>
                </a:solidFill>
                <a:latin typeface="Verdana" pitchFamily="34" charset="0"/>
              </a:rPr>
              <a:t>equa</a:t>
            </a:r>
            <a:r>
              <a:rPr lang="en-US" altLang="x-none" sz="1800" i="1">
                <a:solidFill>
                  <a:srgbClr val="000090"/>
                </a:solidFill>
                <a:latin typeface="Verdana" pitchFamily="34" charset="0"/>
              </a:rPr>
              <a:t>l since for each member of the set of inputs, they give the same output and send the circuit either to the same state or an equivalent state.</a:t>
            </a:r>
          </a:p>
        </p:txBody>
      </p:sp>
      <p:sp>
        <p:nvSpPr>
          <p:cNvPr id="56327" name="Rectangle 5"/>
          <p:cNvSpPr>
            <a:spLocks noChangeArrowheads="1"/>
          </p:cNvSpPr>
          <p:nvPr/>
        </p:nvSpPr>
        <p:spPr bwMode="auto">
          <a:xfrm>
            <a:off x="609600" y="4362450"/>
            <a:ext cx="4648200" cy="390525"/>
          </a:xfrm>
          <a:prstGeom prst="rect">
            <a:avLst/>
          </a:prstGeom>
          <a:noFill/>
          <a:ln w="25400">
            <a:solidFill>
              <a:srgbClr val="00009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x-none" altLang="x-none"/>
          </a:p>
        </p:txBody>
      </p:sp>
      <p:sp>
        <p:nvSpPr>
          <p:cNvPr id="56328" name="Rectangle 11"/>
          <p:cNvSpPr>
            <a:spLocks noChangeArrowheads="1"/>
          </p:cNvSpPr>
          <p:nvPr/>
        </p:nvSpPr>
        <p:spPr bwMode="auto">
          <a:xfrm>
            <a:off x="2139950" y="4343400"/>
            <a:ext cx="2965450" cy="4572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56329" name="Rectangle 5"/>
          <p:cNvSpPr>
            <a:spLocks noChangeArrowheads="1"/>
          </p:cNvSpPr>
          <p:nvPr/>
        </p:nvSpPr>
        <p:spPr bwMode="auto">
          <a:xfrm>
            <a:off x="609600" y="3676650"/>
            <a:ext cx="4648200" cy="390525"/>
          </a:xfrm>
          <a:prstGeom prst="rect">
            <a:avLst/>
          </a:prstGeom>
          <a:noFill/>
          <a:ln w="25400">
            <a:solidFill>
              <a:srgbClr val="00009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x-none" altLang="x-none"/>
          </a:p>
        </p:txBody>
      </p:sp>
      <p:sp>
        <p:nvSpPr>
          <p:cNvPr id="56330" name="Rectangle 11"/>
          <p:cNvSpPr>
            <a:spLocks noChangeArrowheads="1"/>
          </p:cNvSpPr>
          <p:nvPr/>
        </p:nvSpPr>
        <p:spPr bwMode="auto">
          <a:xfrm>
            <a:off x="2139950" y="3657600"/>
            <a:ext cx="2965450" cy="4572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56335" name="Rectang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State Reduction Example</a:t>
            </a:r>
          </a:p>
        </p:txBody>
      </p:sp>
    </p:spTree>
    <p:extLst>
      <p:ext uri="{BB962C8B-B14F-4D97-AF65-F5344CB8AC3E}">
        <p14:creationId xmlns:p14="http://schemas.microsoft.com/office/powerpoint/2010/main" val="924833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  <p:bldP spid="56327" grpId="0" animBg="1"/>
      <p:bldP spid="56328" grpId="0" animBg="1"/>
      <p:bldP spid="56329" grpId="0" animBg="1"/>
      <p:bldP spid="563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1962150" y="1354138"/>
            <a:ext cx="5657850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800" i="1">
                <a:latin typeface="Verdana" pitchFamily="34" charset="0"/>
              </a:rPr>
              <a:t>Present State	Next State	Output</a:t>
            </a:r>
            <a:endParaRPr lang="en-US" altLang="x-none" sz="2000" i="1">
              <a:latin typeface="Verdana" pitchFamily="34" charset="0"/>
            </a:endParaRPr>
          </a:p>
          <a:p>
            <a:endParaRPr lang="en-US" altLang="x-none" sz="1600">
              <a:latin typeface="Verdana" pitchFamily="34" charset="0"/>
            </a:endParaRPr>
          </a:p>
          <a:p>
            <a:r>
              <a:rPr lang="en-US" altLang="x-none" sz="1600">
                <a:latin typeface="Verdana" pitchFamily="34" charset="0"/>
              </a:rPr>
              <a:t>		x=0	x=1	x=0	x=1</a:t>
            </a:r>
          </a:p>
          <a:p>
            <a:endParaRPr lang="en-US" altLang="x-none" sz="1600">
              <a:latin typeface="Verdana" pitchFamily="34" charset="0"/>
            </a:endParaRP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a	a	b	0	0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b	c	d	0	0 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c	a	d	0	0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d	e	f	0	1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e	a	f	0	1 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f	g </a:t>
            </a:r>
            <a:r>
              <a:rPr lang="en-US" altLang="x-none" sz="1600">
                <a:solidFill>
                  <a:srgbClr val="0000FF"/>
                </a:solidFill>
                <a:latin typeface="Verdana" pitchFamily="34" charset="0"/>
              </a:rPr>
              <a:t>e</a:t>
            </a:r>
            <a:r>
              <a:rPr lang="en-US" altLang="x-none" sz="1600">
                <a:latin typeface="Verdana" pitchFamily="34" charset="0"/>
              </a:rPr>
              <a:t>	f	0	1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</a:t>
            </a:r>
            <a:r>
              <a:rPr lang="en-US" altLang="x-none" sz="1600">
                <a:solidFill>
                  <a:srgbClr val="BFBFBF"/>
                </a:solidFill>
                <a:latin typeface="Verdana" pitchFamily="34" charset="0"/>
              </a:rPr>
              <a:t>g	a	f	0	1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1295400" y="5334000"/>
            <a:ext cx="666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2000" i="1">
                <a:solidFill>
                  <a:srgbClr val="000090"/>
                </a:solidFill>
                <a:latin typeface="Verdana" pitchFamily="34" charset="0"/>
              </a:rPr>
              <a:t>Table and state diagram after the first reduction: state g is removed and replaced by state e.</a:t>
            </a:r>
          </a:p>
        </p:txBody>
      </p:sp>
      <p:sp>
        <p:nvSpPr>
          <p:cNvPr id="48132" name="Line 11"/>
          <p:cNvSpPr>
            <a:spLocks noChangeShapeType="1"/>
          </p:cNvSpPr>
          <p:nvPr/>
        </p:nvSpPr>
        <p:spPr bwMode="auto">
          <a:xfrm flipV="1">
            <a:off x="3675063" y="4210050"/>
            <a:ext cx="287337" cy="2159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2190750" y="4410075"/>
            <a:ext cx="4648200" cy="390525"/>
          </a:xfrm>
          <a:prstGeom prst="rect">
            <a:avLst/>
          </a:prstGeom>
          <a:noFill/>
          <a:ln w="25400">
            <a:solidFill>
              <a:srgbClr val="00009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x-none" altLang="x-none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2190750" y="3724275"/>
            <a:ext cx="4648200" cy="390525"/>
          </a:xfrm>
          <a:prstGeom prst="rect">
            <a:avLst/>
          </a:prstGeom>
          <a:noFill/>
          <a:ln w="25400">
            <a:solidFill>
              <a:srgbClr val="00009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x-none" altLang="x-none"/>
          </a:p>
        </p:txBody>
      </p:sp>
      <p:sp>
        <p:nvSpPr>
          <p:cNvPr id="57357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State Reduction Example</a:t>
            </a:r>
          </a:p>
        </p:txBody>
      </p:sp>
    </p:spTree>
    <p:extLst>
      <p:ext uri="{BB962C8B-B14F-4D97-AF65-F5344CB8AC3E}">
        <p14:creationId xmlns:p14="http://schemas.microsoft.com/office/powerpoint/2010/main" val="173124216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1962150" y="1319213"/>
            <a:ext cx="5657850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800" i="1">
                <a:latin typeface="Verdana" pitchFamily="34" charset="0"/>
              </a:rPr>
              <a:t>Present State	Next State	Output</a:t>
            </a:r>
            <a:endParaRPr lang="en-US" altLang="x-none" sz="2000" i="1">
              <a:latin typeface="Verdana" pitchFamily="34" charset="0"/>
            </a:endParaRPr>
          </a:p>
          <a:p>
            <a:endParaRPr lang="en-US" altLang="x-none" sz="1600">
              <a:latin typeface="Verdana" pitchFamily="34" charset="0"/>
            </a:endParaRPr>
          </a:p>
          <a:p>
            <a:r>
              <a:rPr lang="en-US" altLang="x-none" sz="1600">
                <a:latin typeface="Verdana" pitchFamily="34" charset="0"/>
              </a:rPr>
              <a:t>		x=0	x=1	x=0	x=1</a:t>
            </a:r>
          </a:p>
          <a:p>
            <a:endParaRPr lang="en-US" altLang="x-none" sz="1600">
              <a:latin typeface="Verdana" pitchFamily="34" charset="0"/>
            </a:endParaRP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a	a	b	0	0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b	c	d	0	0 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c	a	d	0	0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d	e	f	0	1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e	a	f	0	1 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f	</a:t>
            </a:r>
            <a:r>
              <a:rPr lang="en-US" altLang="x-none" sz="1600">
                <a:solidFill>
                  <a:srgbClr val="0000FF"/>
                </a:solidFill>
                <a:latin typeface="Verdana" pitchFamily="34" charset="0"/>
              </a:rPr>
              <a:t>e</a:t>
            </a:r>
            <a:r>
              <a:rPr lang="en-US" altLang="x-none" sz="1600">
                <a:latin typeface="Verdana" pitchFamily="34" charset="0"/>
              </a:rPr>
              <a:t>	f	0	1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solidFill>
                  <a:srgbClr val="BFBFBF"/>
                </a:solidFill>
                <a:latin typeface="Verdana" pitchFamily="34" charset="0"/>
              </a:rPr>
              <a:t>	g	a	f	0	1</a:t>
            </a: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1219200" y="4876800"/>
            <a:ext cx="6737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2000" i="1">
                <a:solidFill>
                  <a:srgbClr val="000090"/>
                </a:solidFill>
                <a:latin typeface="Verdana" pitchFamily="34" charset="0"/>
              </a:rPr>
              <a:t>Table and state diagram after the first reduction: g is removed and replaced by state e.</a:t>
            </a:r>
          </a:p>
        </p:txBody>
      </p: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1182688" y="5726113"/>
            <a:ext cx="6437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solidFill>
                  <a:srgbClr val="800000"/>
                </a:solidFill>
                <a:latin typeface="Verdana" pitchFamily="34" charset="0"/>
              </a:rPr>
              <a:t>However, we now have NEW equal states: d and f</a:t>
            </a:r>
            <a:r>
              <a:rPr lang="en-US" altLang="x-none">
                <a:solidFill>
                  <a:srgbClr val="800000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58378" name="Rectangle 5"/>
          <p:cNvSpPr>
            <a:spLocks noChangeArrowheads="1"/>
          </p:cNvSpPr>
          <p:nvPr/>
        </p:nvSpPr>
        <p:spPr bwMode="auto">
          <a:xfrm>
            <a:off x="2190750" y="4041775"/>
            <a:ext cx="4648200" cy="390525"/>
          </a:xfrm>
          <a:prstGeom prst="rect">
            <a:avLst/>
          </a:prstGeom>
          <a:noFill/>
          <a:ln w="25400">
            <a:solidFill>
              <a:srgbClr val="00009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x-none" altLang="x-none"/>
          </a:p>
        </p:txBody>
      </p:sp>
      <p:sp>
        <p:nvSpPr>
          <p:cNvPr id="58379" name="Rectangle 5"/>
          <p:cNvSpPr>
            <a:spLocks noChangeArrowheads="1"/>
          </p:cNvSpPr>
          <p:nvPr/>
        </p:nvSpPr>
        <p:spPr bwMode="auto">
          <a:xfrm>
            <a:off x="2190750" y="3355975"/>
            <a:ext cx="4648200" cy="390525"/>
          </a:xfrm>
          <a:prstGeom prst="rect">
            <a:avLst/>
          </a:prstGeom>
          <a:noFill/>
          <a:ln w="25400">
            <a:solidFill>
              <a:srgbClr val="00009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x-none" altLang="x-none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733800" y="3336925"/>
            <a:ext cx="2971800" cy="1143000"/>
            <a:chOff x="3733800" y="3124200"/>
            <a:chExt cx="2971800" cy="1143000"/>
          </a:xfrm>
        </p:grpSpPr>
        <p:sp>
          <p:nvSpPr>
            <p:cNvPr id="49161" name="Rectangle 11"/>
            <p:cNvSpPr>
              <a:spLocks noChangeArrowheads="1"/>
            </p:cNvSpPr>
            <p:nvPr/>
          </p:nvSpPr>
          <p:spPr bwMode="auto">
            <a:xfrm>
              <a:off x="3740150" y="3124200"/>
              <a:ext cx="2965450" cy="45720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49162" name="Rectangle 11"/>
            <p:cNvSpPr>
              <a:spLocks noChangeArrowheads="1"/>
            </p:cNvSpPr>
            <p:nvPr/>
          </p:nvSpPr>
          <p:spPr bwMode="auto">
            <a:xfrm>
              <a:off x="3733800" y="3810000"/>
              <a:ext cx="2965450" cy="45720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</p:grpSp>
      <p:sp>
        <p:nvSpPr>
          <p:cNvPr id="58384" name="Rectang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State Reduction Example</a:t>
            </a:r>
          </a:p>
        </p:txBody>
      </p:sp>
    </p:spTree>
    <p:extLst>
      <p:ext uri="{BB962C8B-B14F-4D97-AF65-F5344CB8AC3E}">
        <p14:creationId xmlns:p14="http://schemas.microsoft.com/office/powerpoint/2010/main" val="2622220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6" grpId="0" autoUpdateAnimBg="0"/>
      <p:bldP spid="58378" grpId="0" animBg="1"/>
      <p:bldP spid="5837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533400" y="1243013"/>
            <a:ext cx="5657850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800" i="1">
                <a:latin typeface="Verdana" pitchFamily="34" charset="0"/>
              </a:rPr>
              <a:t>Present State	Next State	Output</a:t>
            </a:r>
            <a:endParaRPr lang="en-US" altLang="x-none" sz="2000" i="1">
              <a:latin typeface="Verdana" pitchFamily="34" charset="0"/>
            </a:endParaRPr>
          </a:p>
          <a:p>
            <a:endParaRPr lang="en-US" altLang="x-none" sz="1600">
              <a:latin typeface="Verdana" pitchFamily="34" charset="0"/>
            </a:endParaRPr>
          </a:p>
          <a:p>
            <a:r>
              <a:rPr lang="en-US" altLang="x-none" sz="1600">
                <a:latin typeface="Verdana" pitchFamily="34" charset="0"/>
              </a:rPr>
              <a:t>		x=0	x=1	x=0	x=1</a:t>
            </a:r>
          </a:p>
          <a:p>
            <a:endParaRPr lang="en-US" altLang="x-none" sz="1600">
              <a:latin typeface="Verdana" pitchFamily="34" charset="0"/>
            </a:endParaRP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a	a	b	0	0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b	c	d	0	0 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c	a	d	0	0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d	e	</a:t>
            </a:r>
            <a:r>
              <a:rPr lang="en-US" altLang="x-none" sz="1600">
                <a:solidFill>
                  <a:srgbClr val="0000FF"/>
                </a:solidFill>
                <a:latin typeface="Verdana" pitchFamily="34" charset="0"/>
              </a:rPr>
              <a:t>d</a:t>
            </a:r>
            <a:r>
              <a:rPr lang="en-US" altLang="x-none" sz="1600">
                <a:latin typeface="Verdana" pitchFamily="34" charset="0"/>
              </a:rPr>
              <a:t>	0	1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latin typeface="Verdana" pitchFamily="34" charset="0"/>
              </a:rPr>
              <a:t>	e	a	</a:t>
            </a:r>
            <a:r>
              <a:rPr lang="en-US" altLang="x-none" sz="1600">
                <a:solidFill>
                  <a:srgbClr val="0000FF"/>
                </a:solidFill>
                <a:latin typeface="Verdana" pitchFamily="34" charset="0"/>
              </a:rPr>
              <a:t>d</a:t>
            </a:r>
            <a:r>
              <a:rPr lang="en-US" altLang="x-none" sz="1600">
                <a:latin typeface="Verdana" pitchFamily="34" charset="0"/>
              </a:rPr>
              <a:t>	0	1 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solidFill>
                  <a:srgbClr val="BFBFBF"/>
                </a:solidFill>
                <a:latin typeface="Verdana" pitchFamily="34" charset="0"/>
              </a:rPr>
              <a:t>	f	e	f	0	1</a:t>
            </a:r>
          </a:p>
          <a:p>
            <a:pPr>
              <a:spcAft>
                <a:spcPts val="900"/>
              </a:spcAft>
            </a:pPr>
            <a:r>
              <a:rPr lang="en-US" altLang="x-none" sz="1600">
                <a:solidFill>
                  <a:srgbClr val="BFBFBF"/>
                </a:solidFill>
                <a:latin typeface="Verdana" pitchFamily="34" charset="0"/>
              </a:rPr>
              <a:t>	g	a	f	0	1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381000" y="5029200"/>
            <a:ext cx="3810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2000" i="1">
                <a:solidFill>
                  <a:srgbClr val="000090"/>
                </a:solidFill>
                <a:latin typeface="Verdana" pitchFamily="34" charset="0"/>
              </a:rPr>
              <a:t>Table and state diagram after the second reduction: f is removed and replaced by state d.</a:t>
            </a:r>
          </a:p>
        </p:txBody>
      </p:sp>
      <p:pic>
        <p:nvPicPr>
          <p:cNvPr id="50180" name="Picture 5" descr="AACFLQR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19200"/>
            <a:ext cx="27416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4318000" y="5029200"/>
            <a:ext cx="4673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400">
                <a:latin typeface="Verdana" pitchFamily="34" charset="0"/>
              </a:rPr>
              <a:t>If we apply the same input sequence:</a:t>
            </a:r>
          </a:p>
          <a:p>
            <a:endParaRPr lang="en-US" altLang="x-none" sz="1400">
              <a:latin typeface="Verdana" pitchFamily="34" charset="0"/>
            </a:endParaRPr>
          </a:p>
          <a:p>
            <a:r>
              <a:rPr lang="en-US" altLang="x-none" sz="1400" b="1">
                <a:solidFill>
                  <a:srgbClr val="800000"/>
                </a:solidFill>
                <a:latin typeface="Verdana" pitchFamily="34" charset="0"/>
              </a:rPr>
              <a:t>State          a   a   b   c   d   e   d  d  e   d   e   a</a:t>
            </a:r>
          </a:p>
          <a:p>
            <a:r>
              <a:rPr lang="en-US" altLang="x-none" sz="1400">
                <a:latin typeface="Verdana" pitchFamily="34" charset="0"/>
              </a:rPr>
              <a:t>input           0   1   0   1   0   1   1  0  1   0   0 </a:t>
            </a:r>
          </a:p>
          <a:p>
            <a:r>
              <a:rPr lang="en-US" altLang="x-none" sz="1400">
                <a:latin typeface="Verdana" pitchFamily="34" charset="0"/>
              </a:rPr>
              <a:t>output         0   0   0   0   0   1   1  0  1   0   0 </a:t>
            </a:r>
          </a:p>
        </p:txBody>
      </p:sp>
      <p:sp>
        <p:nvSpPr>
          <p:cNvPr id="59404" name="Rectang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State Reduction Example</a:t>
            </a:r>
          </a:p>
        </p:txBody>
      </p:sp>
    </p:spTree>
    <p:extLst>
      <p:ext uri="{BB962C8B-B14F-4D97-AF65-F5344CB8AC3E}">
        <p14:creationId xmlns:p14="http://schemas.microsoft.com/office/powerpoint/2010/main" val="908064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50" name="Rectangle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200" dirty="0"/>
              <a:t>Step 1: State table</a:t>
            </a:r>
            <a:endParaRPr lang="en-US" altLang="x-none" sz="2400" dirty="0"/>
          </a:p>
        </p:txBody>
      </p:sp>
      <p:grpSp>
        <p:nvGrpSpPr>
          <p:cNvPr id="24579" name="Group 76"/>
          <p:cNvGrpSpPr>
            <a:grpSpLocks/>
          </p:cNvGrpSpPr>
          <p:nvPr/>
        </p:nvGrpSpPr>
        <p:grpSpPr bwMode="auto">
          <a:xfrm>
            <a:off x="1752600" y="1081088"/>
            <a:ext cx="6286500" cy="2271712"/>
            <a:chOff x="912" y="528"/>
            <a:chExt cx="3960" cy="1431"/>
          </a:xfrm>
        </p:grpSpPr>
        <p:grpSp>
          <p:nvGrpSpPr>
            <p:cNvPr id="24592" name="Group 75"/>
            <p:cNvGrpSpPr>
              <a:grpSpLocks/>
            </p:cNvGrpSpPr>
            <p:nvPr/>
          </p:nvGrpSpPr>
          <p:grpSpPr bwMode="auto">
            <a:xfrm>
              <a:off x="1008" y="1104"/>
              <a:ext cx="3792" cy="392"/>
              <a:chOff x="1008" y="1104"/>
              <a:chExt cx="3792" cy="392"/>
            </a:xfrm>
          </p:grpSpPr>
          <p:grpSp>
            <p:nvGrpSpPr>
              <p:cNvPr id="24608" name="Group 7"/>
              <p:cNvGrpSpPr>
                <a:grpSpLocks/>
              </p:cNvGrpSpPr>
              <p:nvPr/>
            </p:nvGrpSpPr>
            <p:grpSpPr bwMode="auto">
              <a:xfrm>
                <a:off x="1008" y="1152"/>
                <a:ext cx="336" cy="336"/>
                <a:chOff x="576" y="1056"/>
                <a:chExt cx="336" cy="336"/>
              </a:xfrm>
            </p:grpSpPr>
            <p:sp>
              <p:nvSpPr>
                <p:cNvPr id="2462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29" y="1113"/>
                  <a:ext cx="21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x-none" sz="1800"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24628" name="Oval 9"/>
                <p:cNvSpPr>
                  <a:spLocks noChangeArrowheads="1"/>
                </p:cNvSpPr>
                <p:nvPr/>
              </p:nvSpPr>
              <p:spPr bwMode="auto">
                <a:xfrm>
                  <a:off x="576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x-none" altLang="x-none" sz="180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24609" name="Group 10"/>
              <p:cNvGrpSpPr>
                <a:grpSpLocks/>
              </p:cNvGrpSpPr>
              <p:nvPr/>
            </p:nvGrpSpPr>
            <p:grpSpPr bwMode="auto">
              <a:xfrm>
                <a:off x="2160" y="1152"/>
                <a:ext cx="336" cy="344"/>
                <a:chOff x="1728" y="1056"/>
                <a:chExt cx="336" cy="344"/>
              </a:xfrm>
            </p:grpSpPr>
            <p:sp>
              <p:nvSpPr>
                <p:cNvPr id="246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9" y="1115"/>
                  <a:ext cx="21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x-none" sz="1800"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24626" name="Oval 12"/>
                <p:cNvSpPr>
                  <a:spLocks noChangeArrowheads="1"/>
                </p:cNvSpPr>
                <p:nvPr/>
              </p:nvSpPr>
              <p:spPr bwMode="auto">
                <a:xfrm>
                  <a:off x="1728" y="1056"/>
                  <a:ext cx="336" cy="34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x-none" altLang="x-none" sz="180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24610" name="Group 13"/>
              <p:cNvGrpSpPr>
                <a:grpSpLocks/>
              </p:cNvGrpSpPr>
              <p:nvPr/>
            </p:nvGrpSpPr>
            <p:grpSpPr bwMode="auto">
              <a:xfrm>
                <a:off x="3312" y="1152"/>
                <a:ext cx="336" cy="336"/>
                <a:chOff x="2880" y="1056"/>
                <a:chExt cx="336" cy="336"/>
              </a:xfrm>
            </p:grpSpPr>
            <p:sp>
              <p:nvSpPr>
                <p:cNvPr id="246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40" y="1113"/>
                  <a:ext cx="21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x-none" sz="1800"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24624" name="Oval 15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x-none" altLang="x-none" sz="180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24611" name="Group 16"/>
              <p:cNvGrpSpPr>
                <a:grpSpLocks/>
              </p:cNvGrpSpPr>
              <p:nvPr/>
            </p:nvGrpSpPr>
            <p:grpSpPr bwMode="auto">
              <a:xfrm>
                <a:off x="4464" y="1152"/>
                <a:ext cx="336" cy="336"/>
                <a:chOff x="4224" y="1056"/>
                <a:chExt cx="336" cy="336"/>
              </a:xfrm>
            </p:grpSpPr>
            <p:sp>
              <p:nvSpPr>
                <p:cNvPr id="2462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5" y="1113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x-none" sz="1800">
                      <a:latin typeface="Verdana" pitchFamily="34" charset="0"/>
                    </a:rPr>
                    <a:t>D</a:t>
                  </a:r>
                </a:p>
              </p:txBody>
            </p:sp>
            <p:sp>
              <p:nvSpPr>
                <p:cNvPr id="24622" name="Oval 18"/>
                <p:cNvSpPr>
                  <a:spLocks noChangeArrowheads="1"/>
                </p:cNvSpPr>
                <p:nvPr/>
              </p:nvSpPr>
              <p:spPr bwMode="auto">
                <a:xfrm>
                  <a:off x="4224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x-none" altLang="x-none" sz="180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24612" name="Group 74"/>
              <p:cNvGrpSpPr>
                <a:grpSpLocks/>
              </p:cNvGrpSpPr>
              <p:nvPr/>
            </p:nvGrpSpPr>
            <p:grpSpPr bwMode="auto">
              <a:xfrm>
                <a:off x="1344" y="1104"/>
                <a:ext cx="816" cy="231"/>
                <a:chOff x="1344" y="1104"/>
                <a:chExt cx="816" cy="231"/>
              </a:xfrm>
            </p:grpSpPr>
            <p:sp>
              <p:nvSpPr>
                <p:cNvPr id="24619" name="Line 20"/>
                <p:cNvSpPr>
                  <a:spLocks noChangeShapeType="1"/>
                </p:cNvSpPr>
                <p:nvPr/>
              </p:nvSpPr>
              <p:spPr bwMode="auto">
                <a:xfrm>
                  <a:off x="1344" y="1321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36" y="1104"/>
                  <a:ext cx="36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x-none" sz="1800">
                      <a:solidFill>
                        <a:srgbClr val="3333FF"/>
                      </a:solidFill>
                      <a:latin typeface="Verdana" pitchFamily="34" charset="0"/>
                    </a:rPr>
                    <a:t>1/0</a:t>
                  </a:r>
                </a:p>
              </p:txBody>
            </p:sp>
          </p:grpSp>
          <p:grpSp>
            <p:nvGrpSpPr>
              <p:cNvPr id="24613" name="Group 66"/>
              <p:cNvGrpSpPr>
                <a:grpSpLocks/>
              </p:cNvGrpSpPr>
              <p:nvPr/>
            </p:nvGrpSpPr>
            <p:grpSpPr bwMode="auto">
              <a:xfrm>
                <a:off x="2496" y="1104"/>
                <a:ext cx="816" cy="231"/>
                <a:chOff x="2496" y="1104"/>
                <a:chExt cx="816" cy="231"/>
              </a:xfrm>
            </p:grpSpPr>
            <p:sp>
              <p:nvSpPr>
                <p:cNvPr id="24617" name="Line 23"/>
                <p:cNvSpPr>
                  <a:spLocks noChangeShapeType="1"/>
                </p:cNvSpPr>
                <p:nvPr/>
              </p:nvSpPr>
              <p:spPr bwMode="auto">
                <a:xfrm>
                  <a:off x="2496" y="1321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rgbClr val="FF0033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688" y="1104"/>
                  <a:ext cx="36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x-none" sz="1800">
                      <a:solidFill>
                        <a:srgbClr val="FF0033"/>
                      </a:solidFill>
                      <a:latin typeface="Verdana" pitchFamily="34" charset="0"/>
                    </a:rPr>
                    <a:t>0/0</a:t>
                  </a:r>
                </a:p>
              </p:txBody>
            </p:sp>
          </p:grpSp>
          <p:grpSp>
            <p:nvGrpSpPr>
              <p:cNvPr id="24614" name="Group 68"/>
              <p:cNvGrpSpPr>
                <a:grpSpLocks/>
              </p:cNvGrpSpPr>
              <p:nvPr/>
            </p:nvGrpSpPr>
            <p:grpSpPr bwMode="auto">
              <a:xfrm>
                <a:off x="3648" y="1104"/>
                <a:ext cx="816" cy="231"/>
                <a:chOff x="3648" y="1104"/>
                <a:chExt cx="816" cy="231"/>
              </a:xfrm>
            </p:grpSpPr>
            <p:sp>
              <p:nvSpPr>
                <p:cNvPr id="24615" name="Line 26"/>
                <p:cNvSpPr>
                  <a:spLocks noChangeShapeType="1"/>
                </p:cNvSpPr>
                <p:nvPr/>
              </p:nvSpPr>
              <p:spPr bwMode="auto">
                <a:xfrm>
                  <a:off x="3648" y="1321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rgbClr val="336600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40" y="1104"/>
                  <a:ext cx="36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x-none" sz="1800">
                      <a:solidFill>
                        <a:srgbClr val="336600"/>
                      </a:solidFill>
                      <a:latin typeface="Verdana" pitchFamily="34" charset="0"/>
                    </a:rPr>
                    <a:t>0/0</a:t>
                  </a:r>
                </a:p>
              </p:txBody>
            </p:sp>
          </p:grpSp>
        </p:grpSp>
        <p:grpSp>
          <p:nvGrpSpPr>
            <p:cNvPr id="24593" name="Group 70"/>
            <p:cNvGrpSpPr>
              <a:grpSpLocks/>
            </p:cNvGrpSpPr>
            <p:nvPr/>
          </p:nvGrpSpPr>
          <p:grpSpPr bwMode="auto">
            <a:xfrm>
              <a:off x="2064" y="1488"/>
              <a:ext cx="2808" cy="432"/>
              <a:chOff x="2064" y="1488"/>
              <a:chExt cx="2808" cy="432"/>
            </a:xfrm>
          </p:grpSpPr>
          <p:sp>
            <p:nvSpPr>
              <p:cNvPr id="24606" name="Freeform 29"/>
              <p:cNvSpPr>
                <a:spLocks/>
              </p:cNvSpPr>
              <p:nvPr/>
            </p:nvSpPr>
            <p:spPr bwMode="auto">
              <a:xfrm>
                <a:off x="2064" y="1488"/>
                <a:ext cx="2808" cy="432"/>
              </a:xfrm>
              <a:custGeom>
                <a:avLst/>
                <a:gdLst>
                  <a:gd name="T0" fmla="*/ 2724 w 2736"/>
                  <a:gd name="T1" fmla="*/ 0 h 224"/>
                  <a:gd name="T2" fmla="*/ 2569 w 2736"/>
                  <a:gd name="T3" fmla="*/ 1377 h 224"/>
                  <a:gd name="T4" fmla="*/ 389 w 2736"/>
                  <a:gd name="T5" fmla="*/ 1377 h 224"/>
                  <a:gd name="T6" fmla="*/ 234 w 2736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36"/>
                  <a:gd name="T13" fmla="*/ 0 h 224"/>
                  <a:gd name="T14" fmla="*/ 2736 w 2736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36" h="224">
                    <a:moveTo>
                      <a:pt x="2520" y="0"/>
                    </a:moveTo>
                    <a:cubicBezTo>
                      <a:pt x="2628" y="80"/>
                      <a:pt x="2736" y="160"/>
                      <a:pt x="2376" y="192"/>
                    </a:cubicBezTo>
                    <a:cubicBezTo>
                      <a:pt x="2016" y="224"/>
                      <a:pt x="720" y="224"/>
                      <a:pt x="360" y="192"/>
                    </a:cubicBezTo>
                    <a:cubicBezTo>
                      <a:pt x="0" y="160"/>
                      <a:pt x="108" y="80"/>
                      <a:pt x="216" y="0"/>
                    </a:cubicBezTo>
                  </a:path>
                </a:pathLst>
              </a:custGeom>
              <a:noFill/>
              <a:ln w="38100">
                <a:solidFill>
                  <a:srgbClr val="FF33CC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Text Box 30"/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x-none" sz="1800">
                    <a:solidFill>
                      <a:srgbClr val="FF33CC"/>
                    </a:solidFill>
                    <a:latin typeface="Verdana" pitchFamily="34" charset="0"/>
                  </a:rPr>
                  <a:t>1/1</a:t>
                </a:r>
              </a:p>
            </p:txBody>
          </p:sp>
        </p:grpSp>
        <p:grpSp>
          <p:nvGrpSpPr>
            <p:cNvPr id="24594" name="Group 69"/>
            <p:cNvGrpSpPr>
              <a:grpSpLocks/>
            </p:cNvGrpSpPr>
            <p:nvPr/>
          </p:nvGrpSpPr>
          <p:grpSpPr bwMode="auto">
            <a:xfrm>
              <a:off x="1080" y="528"/>
              <a:ext cx="3608" cy="624"/>
              <a:chOff x="1080" y="528"/>
              <a:chExt cx="3608" cy="624"/>
            </a:xfrm>
          </p:grpSpPr>
          <p:sp>
            <p:nvSpPr>
              <p:cNvPr id="24604" name="Freeform 32"/>
              <p:cNvSpPr>
                <a:spLocks/>
              </p:cNvSpPr>
              <p:nvPr/>
            </p:nvSpPr>
            <p:spPr bwMode="auto">
              <a:xfrm>
                <a:off x="1080" y="704"/>
                <a:ext cx="3608" cy="448"/>
              </a:xfrm>
              <a:custGeom>
                <a:avLst/>
                <a:gdLst>
                  <a:gd name="T0" fmla="*/ 3576 w 3608"/>
                  <a:gd name="T1" fmla="*/ 1147 h 280"/>
                  <a:gd name="T2" fmla="*/ 3096 w 3608"/>
                  <a:gd name="T3" fmla="*/ 163 h 280"/>
                  <a:gd name="T4" fmla="*/ 504 w 3608"/>
                  <a:gd name="T5" fmla="*/ 163 h 280"/>
                  <a:gd name="T6" fmla="*/ 72 w 3608"/>
                  <a:gd name="T7" fmla="*/ 1147 h 2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08"/>
                  <a:gd name="T13" fmla="*/ 0 h 280"/>
                  <a:gd name="T14" fmla="*/ 3608 w 3608"/>
                  <a:gd name="T15" fmla="*/ 280 h 2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08" h="280">
                    <a:moveTo>
                      <a:pt x="3576" y="280"/>
                    </a:moveTo>
                    <a:cubicBezTo>
                      <a:pt x="3592" y="180"/>
                      <a:pt x="3608" y="80"/>
                      <a:pt x="3096" y="40"/>
                    </a:cubicBezTo>
                    <a:cubicBezTo>
                      <a:pt x="2584" y="0"/>
                      <a:pt x="1008" y="0"/>
                      <a:pt x="504" y="40"/>
                    </a:cubicBezTo>
                    <a:cubicBezTo>
                      <a:pt x="0" y="80"/>
                      <a:pt x="36" y="180"/>
                      <a:pt x="72" y="280"/>
                    </a:cubicBezTo>
                  </a:path>
                </a:pathLst>
              </a:custGeom>
              <a:noFill/>
              <a:ln w="38100">
                <a:solidFill>
                  <a:srgbClr val="FF33CC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5" name="Text Box 33"/>
              <p:cNvSpPr txBox="1">
                <a:spLocks noChangeArrowheads="1"/>
              </p:cNvSpPr>
              <p:nvPr/>
            </p:nvSpPr>
            <p:spPr bwMode="auto">
              <a:xfrm>
                <a:off x="2736" y="528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x-none" sz="1800">
                    <a:solidFill>
                      <a:srgbClr val="FF33CC"/>
                    </a:solidFill>
                    <a:latin typeface="Verdana" pitchFamily="34" charset="0"/>
                  </a:rPr>
                  <a:t>0/0</a:t>
                </a:r>
              </a:p>
            </p:txBody>
          </p:sp>
        </p:grpSp>
        <p:grpSp>
          <p:nvGrpSpPr>
            <p:cNvPr id="24595" name="Group 73"/>
            <p:cNvGrpSpPr>
              <a:grpSpLocks/>
            </p:cNvGrpSpPr>
            <p:nvPr/>
          </p:nvGrpSpPr>
          <p:grpSpPr bwMode="auto">
            <a:xfrm>
              <a:off x="912" y="1440"/>
              <a:ext cx="544" cy="519"/>
              <a:chOff x="912" y="1440"/>
              <a:chExt cx="544" cy="519"/>
            </a:xfrm>
          </p:grpSpPr>
          <p:sp>
            <p:nvSpPr>
              <p:cNvPr id="24602" name="Freeform 35"/>
              <p:cNvSpPr>
                <a:spLocks/>
              </p:cNvSpPr>
              <p:nvPr/>
            </p:nvSpPr>
            <p:spPr bwMode="auto">
              <a:xfrm flipV="1">
                <a:off x="912" y="1440"/>
                <a:ext cx="544" cy="280"/>
              </a:xfrm>
              <a:custGeom>
                <a:avLst/>
                <a:gdLst>
                  <a:gd name="T0" fmla="*/ 392 w 544"/>
                  <a:gd name="T1" fmla="*/ 280 h 280"/>
                  <a:gd name="T2" fmla="*/ 488 w 544"/>
                  <a:gd name="T3" fmla="*/ 40 h 280"/>
                  <a:gd name="T4" fmla="*/ 56 w 544"/>
                  <a:gd name="T5" fmla="*/ 40 h 280"/>
                  <a:gd name="T6" fmla="*/ 152 w 544"/>
                  <a:gd name="T7" fmla="*/ 280 h 2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4"/>
                  <a:gd name="T13" fmla="*/ 0 h 280"/>
                  <a:gd name="T14" fmla="*/ 544 w 544"/>
                  <a:gd name="T15" fmla="*/ 280 h 2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>
                <a:solidFill>
                  <a:srgbClr val="3333FF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3" name="Text Box 36"/>
              <p:cNvSpPr txBox="1">
                <a:spLocks noChangeArrowheads="1"/>
              </p:cNvSpPr>
              <p:nvPr/>
            </p:nvSpPr>
            <p:spPr bwMode="auto">
              <a:xfrm>
                <a:off x="1008" y="1728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x-none" sz="1800">
                    <a:solidFill>
                      <a:srgbClr val="3333FF"/>
                    </a:solidFill>
                    <a:latin typeface="Verdana" pitchFamily="34" charset="0"/>
                  </a:rPr>
                  <a:t>0/0</a:t>
                </a:r>
              </a:p>
            </p:txBody>
          </p:sp>
        </p:grpSp>
        <p:grpSp>
          <p:nvGrpSpPr>
            <p:cNvPr id="24596" name="Group 65"/>
            <p:cNvGrpSpPr>
              <a:grpSpLocks/>
            </p:cNvGrpSpPr>
            <p:nvPr/>
          </p:nvGrpSpPr>
          <p:grpSpPr bwMode="auto">
            <a:xfrm>
              <a:off x="2064" y="720"/>
              <a:ext cx="544" cy="472"/>
              <a:chOff x="2064" y="768"/>
              <a:chExt cx="544" cy="472"/>
            </a:xfrm>
          </p:grpSpPr>
          <p:sp>
            <p:nvSpPr>
              <p:cNvPr id="24600" name="Freeform 38"/>
              <p:cNvSpPr>
                <a:spLocks/>
              </p:cNvSpPr>
              <p:nvPr/>
            </p:nvSpPr>
            <p:spPr bwMode="auto">
              <a:xfrm>
                <a:off x="2064" y="960"/>
                <a:ext cx="544" cy="280"/>
              </a:xfrm>
              <a:custGeom>
                <a:avLst/>
                <a:gdLst>
                  <a:gd name="T0" fmla="*/ 392 w 544"/>
                  <a:gd name="T1" fmla="*/ 280 h 280"/>
                  <a:gd name="T2" fmla="*/ 488 w 544"/>
                  <a:gd name="T3" fmla="*/ 40 h 280"/>
                  <a:gd name="T4" fmla="*/ 56 w 544"/>
                  <a:gd name="T5" fmla="*/ 40 h 280"/>
                  <a:gd name="T6" fmla="*/ 152 w 544"/>
                  <a:gd name="T7" fmla="*/ 280 h 2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4"/>
                  <a:gd name="T13" fmla="*/ 0 h 280"/>
                  <a:gd name="T14" fmla="*/ 544 w 544"/>
                  <a:gd name="T15" fmla="*/ 280 h 2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>
                <a:solidFill>
                  <a:srgbClr val="FF0033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1" name="Text Box 39"/>
              <p:cNvSpPr txBox="1">
                <a:spLocks noChangeArrowheads="1"/>
              </p:cNvSpPr>
              <p:nvPr/>
            </p:nvSpPr>
            <p:spPr bwMode="auto">
              <a:xfrm>
                <a:off x="2160" y="768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x-none" sz="1800">
                    <a:solidFill>
                      <a:srgbClr val="FF0033"/>
                    </a:solidFill>
                    <a:latin typeface="Verdana" pitchFamily="34" charset="0"/>
                  </a:rPr>
                  <a:t>1/0</a:t>
                </a:r>
              </a:p>
            </p:txBody>
          </p:sp>
        </p:grpSp>
        <p:grpSp>
          <p:nvGrpSpPr>
            <p:cNvPr id="24597" name="Group 67"/>
            <p:cNvGrpSpPr>
              <a:grpSpLocks/>
            </p:cNvGrpSpPr>
            <p:nvPr/>
          </p:nvGrpSpPr>
          <p:grpSpPr bwMode="auto">
            <a:xfrm>
              <a:off x="2304" y="1440"/>
              <a:ext cx="1224" cy="231"/>
              <a:chOff x="2304" y="1440"/>
              <a:chExt cx="1224" cy="231"/>
            </a:xfrm>
          </p:grpSpPr>
          <p:sp>
            <p:nvSpPr>
              <p:cNvPr id="24598" name="Freeform 41"/>
              <p:cNvSpPr>
                <a:spLocks/>
              </p:cNvSpPr>
              <p:nvPr/>
            </p:nvSpPr>
            <p:spPr bwMode="auto">
              <a:xfrm>
                <a:off x="2304" y="1488"/>
                <a:ext cx="1224" cy="168"/>
              </a:xfrm>
              <a:custGeom>
                <a:avLst/>
                <a:gdLst>
                  <a:gd name="T0" fmla="*/ 1200 w 1224"/>
                  <a:gd name="T1" fmla="*/ 0 h 168"/>
                  <a:gd name="T2" fmla="*/ 1056 w 1224"/>
                  <a:gd name="T3" fmla="*/ 144 h 168"/>
                  <a:gd name="T4" fmla="*/ 192 w 1224"/>
                  <a:gd name="T5" fmla="*/ 144 h 168"/>
                  <a:gd name="T6" fmla="*/ 0 w 1224"/>
                  <a:gd name="T7" fmla="*/ 0 h 1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24"/>
                  <a:gd name="T13" fmla="*/ 0 h 168"/>
                  <a:gd name="T14" fmla="*/ 1224 w 1224"/>
                  <a:gd name="T15" fmla="*/ 168 h 1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24" h="168">
                    <a:moveTo>
                      <a:pt x="1200" y="0"/>
                    </a:moveTo>
                    <a:cubicBezTo>
                      <a:pt x="1212" y="60"/>
                      <a:pt x="1224" y="120"/>
                      <a:pt x="1056" y="144"/>
                    </a:cubicBezTo>
                    <a:cubicBezTo>
                      <a:pt x="888" y="168"/>
                      <a:pt x="368" y="168"/>
                      <a:pt x="192" y="144"/>
                    </a:cubicBezTo>
                    <a:cubicBezTo>
                      <a:pt x="16" y="120"/>
                      <a:pt x="32" y="24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3366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9" name="Text Box 42"/>
              <p:cNvSpPr txBox="1">
                <a:spLocks noChangeArrowheads="1"/>
              </p:cNvSpPr>
              <p:nvPr/>
            </p:nvSpPr>
            <p:spPr bwMode="auto">
              <a:xfrm>
                <a:off x="2688" y="1440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x-none" sz="1800">
                    <a:solidFill>
                      <a:srgbClr val="336600"/>
                    </a:solidFill>
                    <a:latin typeface="Verdana" pitchFamily="34" charset="0"/>
                  </a:rPr>
                  <a:t>1/0</a:t>
                </a:r>
              </a:p>
            </p:txBody>
          </p:sp>
        </p:grpSp>
      </p:grpSp>
      <p:graphicFrame>
        <p:nvGraphicFramePr>
          <p:cNvPr id="245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78647"/>
              </p:ext>
            </p:extLst>
          </p:nvPr>
        </p:nvGraphicFramePr>
        <p:xfrm>
          <a:off x="2756694" y="3657600"/>
          <a:ext cx="3783012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3" imgW="3787902" imgH="3115818" progId="Word.Document.8">
                  <p:embed/>
                </p:oleObj>
              </mc:Choice>
              <mc:Fallback>
                <p:oleObj name="Document" r:id="rId3" imgW="3787902" imgH="31158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694" y="3657600"/>
                        <a:ext cx="3783012" cy="311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68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359673"/>
              </p:ext>
            </p:extLst>
          </p:nvPr>
        </p:nvGraphicFramePr>
        <p:xfrm>
          <a:off x="685800" y="2286000"/>
          <a:ext cx="3219450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Document" r:id="rId3" imgW="3737610" imgH="3124962" progId="Word.Document.8">
                  <p:embed/>
                </p:oleObj>
              </mc:Choice>
              <mc:Fallback>
                <p:oleObj name="Document" r:id="rId3" imgW="3737610" imgH="31249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3219450" cy="269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Rectang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Step 2: Assigning binary codes to states</a:t>
            </a:r>
          </a:p>
        </p:txBody>
      </p:sp>
      <p:sp>
        <p:nvSpPr>
          <p:cNvPr id="27652" name="Rectangle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x-none" sz="2000" dirty="0"/>
          </a:p>
        </p:txBody>
      </p:sp>
      <p:graphicFrame>
        <p:nvGraphicFramePr>
          <p:cNvPr id="276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166122"/>
              </p:ext>
            </p:extLst>
          </p:nvPr>
        </p:nvGraphicFramePr>
        <p:xfrm>
          <a:off x="4895850" y="1981200"/>
          <a:ext cx="3657600" cy="301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Document" r:id="rId5" imgW="4160520" imgH="3429000" progId="Word.Document.8">
                  <p:embed/>
                </p:oleObj>
              </mc:Choice>
              <mc:Fallback>
                <p:oleObj name="Document" r:id="rId5" imgW="4160520" imgH="3429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1981200"/>
                        <a:ext cx="3657600" cy="301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65" name="AutoShape 57"/>
          <p:cNvSpPr>
            <a:spLocks noChangeArrowheads="1"/>
          </p:cNvSpPr>
          <p:nvPr/>
        </p:nvSpPr>
        <p:spPr bwMode="auto">
          <a:xfrm>
            <a:off x="4057650" y="3276600"/>
            <a:ext cx="685800" cy="533400"/>
          </a:xfrm>
          <a:prstGeom prst="rightArrow">
            <a:avLst>
              <a:gd name="adj1" fmla="val 40472"/>
              <a:gd name="adj2" fmla="val 54167"/>
            </a:avLst>
          </a:prstGeom>
          <a:solidFill>
            <a:srgbClr val="000090">
              <a:alpha val="76000"/>
            </a:srgbClr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blurRad="63500" dist="53882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28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Step 3: Finding flip-flop inputs</a:t>
            </a:r>
          </a:p>
        </p:txBody>
      </p:sp>
      <p:sp>
        <p:nvSpPr>
          <p:cNvPr id="28675" name="Rectangl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x-none" sz="2200" dirty="0"/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182524"/>
              </p:ext>
            </p:extLst>
          </p:nvPr>
        </p:nvGraphicFramePr>
        <p:xfrm>
          <a:off x="1828800" y="2133600"/>
          <a:ext cx="5562600" cy="29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Document" r:id="rId3" imgW="6460236" imgH="3380994" progId="Word.Document.8">
                  <p:embed/>
                </p:oleObj>
              </mc:Choice>
              <mc:Fallback>
                <p:oleObj name="Document" r:id="rId3" imgW="6460236" imgH="338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33600"/>
                        <a:ext cx="5562600" cy="290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29200" y="2971800"/>
            <a:ext cx="1219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085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Excitation Tables for all flip-flops</a:t>
            </a:r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3962400" y="3048000"/>
          <a:ext cx="4854575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Document" r:id="rId3" imgW="4861560" imgH="1708404" progId="Word.Document.8">
                  <p:embed/>
                </p:oleObj>
              </mc:Choice>
              <mc:Fallback>
                <p:oleObj name="Document" r:id="rId3" imgW="4861560" imgH="17084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48000"/>
                        <a:ext cx="4854575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3962400" y="1219200"/>
          <a:ext cx="367982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Document" r:id="rId5" imgW="3686556" imgH="1682496" progId="Word.Document.8">
                  <p:embed/>
                </p:oleObj>
              </mc:Choice>
              <mc:Fallback>
                <p:oleObj name="Document" r:id="rId5" imgW="3686556" imgH="1682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19200"/>
                        <a:ext cx="3679825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3962400" y="4800600"/>
          <a:ext cx="3652838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Document" r:id="rId7" imgW="3657600" imgH="1813560" progId="Word.Document.8">
                  <p:embed/>
                </p:oleObj>
              </mc:Choice>
              <mc:Fallback>
                <p:oleObj name="Document" r:id="rId7" imgW="3657600" imgH="1813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00600"/>
                        <a:ext cx="3652838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1852613" y="1387475"/>
          <a:ext cx="13811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Bitmap Image" r:id="rId9" imgW="1380952" imgH="1123810" progId="PBrush">
                  <p:embed/>
                </p:oleObj>
              </mc:Choice>
              <mc:Fallback>
                <p:oleObj name="Bitmap Image" r:id="rId9" imgW="1380952" imgH="112381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1387475"/>
                        <a:ext cx="13811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1828800" y="3200400"/>
          <a:ext cx="14192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Bitmap Image" r:id="rId11" imgW="1419048" imgH="1123810" progId="PBrush">
                  <p:embed/>
                </p:oleObj>
              </mc:Choice>
              <mc:Fallback>
                <p:oleObj name="Bitmap Image" r:id="rId11" imgW="1419048" imgH="112381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14192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7"/>
          <p:cNvGraphicFramePr>
            <a:graphicFrameLocks noChangeAspect="1"/>
          </p:cNvGraphicFramePr>
          <p:nvPr/>
        </p:nvGraphicFramePr>
        <p:xfrm>
          <a:off x="1828800" y="4876800"/>
          <a:ext cx="14001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Bitmap Image" r:id="rId13" imgW="1400000" imgH="1152381" progId="PBrush">
                  <p:embed/>
                </p:oleObj>
              </mc:Choice>
              <mc:Fallback>
                <p:oleObj name="Bitmap Image" r:id="rId13" imgW="1400000" imgH="115238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76800"/>
                        <a:ext cx="14001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960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7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Step 3 continued</a:t>
            </a:r>
          </a:p>
        </p:txBody>
      </p:sp>
      <p:sp>
        <p:nvSpPr>
          <p:cNvPr id="33795" name="Rectangl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x-none" sz="2000" dirty="0"/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000" dirty="0"/>
              <a:t>	</a:t>
            </a: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292801"/>
              </p:ext>
            </p:extLst>
          </p:nvPr>
        </p:nvGraphicFramePr>
        <p:xfrm>
          <a:off x="1828800" y="1981200"/>
          <a:ext cx="5638800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Document" r:id="rId3" imgW="6460236" imgH="3380994" progId="Word.Document.8">
                  <p:embed/>
                </p:oleObj>
              </mc:Choice>
              <mc:Fallback>
                <p:oleObj name="Document" r:id="rId3" imgW="6460236" imgH="338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5638800" cy="294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24000" y="5486400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K-map to find minimal expressions for J and Ks</a:t>
            </a:r>
          </a:p>
        </p:txBody>
      </p:sp>
    </p:spTree>
    <p:extLst>
      <p:ext uri="{BB962C8B-B14F-4D97-AF65-F5344CB8AC3E}">
        <p14:creationId xmlns:p14="http://schemas.microsoft.com/office/powerpoint/2010/main" val="290147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7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Step 4: Find FF in/out equations</a:t>
            </a:r>
          </a:p>
        </p:txBody>
      </p:sp>
      <p:sp>
        <p:nvSpPr>
          <p:cNvPr id="33795" name="Rectangl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x-none" sz="2000" dirty="0"/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000" dirty="0"/>
              <a:t>	J1 = X’ Q0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000" dirty="0"/>
              <a:t>	K1 = X + Q0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x-none" sz="2000" dirty="0"/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000" dirty="0"/>
              <a:t>	J0 = X + Q1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000" dirty="0"/>
              <a:t>	K0 = X’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000" dirty="0"/>
              <a:t>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000" dirty="0"/>
              <a:t>	Z = Q1Q0X</a:t>
            </a: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620533"/>
              </p:ext>
            </p:extLst>
          </p:nvPr>
        </p:nvGraphicFramePr>
        <p:xfrm>
          <a:off x="2590800" y="1600200"/>
          <a:ext cx="5638800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Document" r:id="rId3" imgW="6460236" imgH="3380994" progId="Word.Document.8">
                  <p:embed/>
                </p:oleObj>
              </mc:Choice>
              <mc:Fallback>
                <p:oleObj name="Document" r:id="rId3" imgW="6460236" imgH="338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00200"/>
                        <a:ext cx="5638800" cy="294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90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2" name="Rectang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Step 5: Build the Circuit</a:t>
            </a:r>
          </a:p>
        </p:txBody>
      </p:sp>
      <p:sp>
        <p:nvSpPr>
          <p:cNvPr id="34819" name="Rectangle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Lastly, we use these simplified equations to build the completed circuit.</a:t>
            </a:r>
          </a:p>
        </p:txBody>
      </p:sp>
      <p:graphicFrame>
        <p:nvGraphicFramePr>
          <p:cNvPr id="332804" name="Object 2"/>
          <p:cNvGraphicFramePr>
            <a:graphicFrameLocks noChangeAspect="1"/>
          </p:cNvGraphicFramePr>
          <p:nvPr/>
        </p:nvGraphicFramePr>
        <p:xfrm>
          <a:off x="4324350" y="2705100"/>
          <a:ext cx="436245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Bitmap Image" r:id="rId3" imgW="4361905" imgH="2933333" progId="PBrush">
                  <p:embed/>
                </p:oleObj>
              </mc:Choice>
              <mc:Fallback>
                <p:oleObj name="Bitmap Image" r:id="rId3" imgW="4361905" imgH="293333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2705100"/>
                        <a:ext cx="4362450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457325" y="2667000"/>
            <a:ext cx="2124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J</a:t>
            </a:r>
            <a:r>
              <a:rPr lang="en-US" altLang="x-none" baseline="-25000">
                <a:solidFill>
                  <a:srgbClr val="0000FF"/>
                </a:solidFill>
                <a:latin typeface="Verdana" pitchFamily="34" charset="0"/>
              </a:rPr>
              <a:t>1</a:t>
            </a:r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 = X’ Q</a:t>
            </a:r>
            <a:r>
              <a:rPr lang="en-US" altLang="x-none" baseline="-25000">
                <a:solidFill>
                  <a:srgbClr val="0000FF"/>
                </a:solidFill>
                <a:latin typeface="Verdana" pitchFamily="34" charset="0"/>
              </a:rPr>
              <a:t>0</a:t>
            </a:r>
            <a:endParaRPr lang="en-US" altLang="x-none">
              <a:solidFill>
                <a:srgbClr val="0000FF"/>
              </a:solidFill>
              <a:latin typeface="Verdana" pitchFamily="34" charset="0"/>
            </a:endParaRPr>
          </a:p>
          <a:p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K</a:t>
            </a:r>
            <a:r>
              <a:rPr lang="en-US" altLang="x-none" baseline="-25000">
                <a:solidFill>
                  <a:srgbClr val="0000FF"/>
                </a:solidFill>
                <a:latin typeface="Verdana" pitchFamily="34" charset="0"/>
              </a:rPr>
              <a:t>1</a:t>
            </a:r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 = X + Q</a:t>
            </a:r>
            <a:r>
              <a:rPr lang="en-US" altLang="x-none" baseline="-25000">
                <a:solidFill>
                  <a:srgbClr val="0000FF"/>
                </a:solidFill>
                <a:latin typeface="Verdana" pitchFamily="34" charset="0"/>
              </a:rPr>
              <a:t>0</a:t>
            </a:r>
          </a:p>
          <a:p>
            <a:endParaRPr lang="en-US" altLang="x-none">
              <a:solidFill>
                <a:srgbClr val="0000FF"/>
              </a:solidFill>
              <a:latin typeface="Verdana" pitchFamily="34" charset="0"/>
            </a:endParaRPr>
          </a:p>
          <a:p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J</a:t>
            </a:r>
            <a:r>
              <a:rPr lang="en-US" altLang="x-none" baseline="-25000">
                <a:solidFill>
                  <a:srgbClr val="0000FF"/>
                </a:solidFill>
                <a:latin typeface="Verdana" pitchFamily="34" charset="0"/>
              </a:rPr>
              <a:t>0</a:t>
            </a:r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 = X + Q</a:t>
            </a:r>
            <a:r>
              <a:rPr lang="en-US" altLang="x-none" baseline="-25000">
                <a:solidFill>
                  <a:srgbClr val="0000FF"/>
                </a:solidFill>
                <a:latin typeface="Verdana" pitchFamily="34" charset="0"/>
              </a:rPr>
              <a:t>1</a:t>
            </a:r>
            <a:endParaRPr lang="en-US" altLang="x-none">
              <a:solidFill>
                <a:srgbClr val="0000FF"/>
              </a:solidFill>
              <a:latin typeface="Verdana" pitchFamily="34" charset="0"/>
            </a:endParaRPr>
          </a:p>
          <a:p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K</a:t>
            </a:r>
            <a:r>
              <a:rPr lang="en-US" altLang="x-none" baseline="-25000">
                <a:solidFill>
                  <a:srgbClr val="0000FF"/>
                </a:solidFill>
                <a:latin typeface="Verdana" pitchFamily="34" charset="0"/>
              </a:rPr>
              <a:t>0</a:t>
            </a:r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 = X’</a:t>
            </a:r>
          </a:p>
          <a:p>
            <a:endParaRPr lang="en-US" altLang="x-none">
              <a:solidFill>
                <a:srgbClr val="0000FF"/>
              </a:solidFill>
              <a:latin typeface="Verdana" pitchFamily="34" charset="0"/>
            </a:endParaRPr>
          </a:p>
          <a:p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Z = Q</a:t>
            </a:r>
            <a:r>
              <a:rPr lang="en-US" altLang="x-none" baseline="-25000">
                <a:solidFill>
                  <a:srgbClr val="0000FF"/>
                </a:solidFill>
                <a:latin typeface="Verdana" pitchFamily="34" charset="0"/>
              </a:rPr>
              <a:t>1</a:t>
            </a:r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Q</a:t>
            </a:r>
            <a:r>
              <a:rPr lang="en-US" altLang="x-none" baseline="-25000">
                <a:solidFill>
                  <a:srgbClr val="0000FF"/>
                </a:solidFill>
                <a:latin typeface="Verdana" pitchFamily="34" charset="0"/>
              </a:rPr>
              <a:t>0</a:t>
            </a:r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66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rigin">
  <a:themeElements>
    <a:clrScheme name="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Origin">
  <a:themeElements>
    <a:clrScheme name="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Origin">
  <a:themeElements>
    <a:clrScheme name="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0_Origin">
  <a:themeElements>
    <a:clrScheme name="10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1_Origin">
  <a:themeElements>
    <a:clrScheme name="1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2_Origin">
  <a:themeElements>
    <a:clrScheme name="1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3_Origin">
  <a:themeElements>
    <a:clrScheme name="1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4_Origin">
  <a:themeElements>
    <a:clrScheme name="14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5_Origin">
  <a:themeElements>
    <a:clrScheme name="1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6_Origin">
  <a:themeElements>
    <a:clrScheme name="1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7_Origin">
  <a:themeElements>
    <a:clrScheme name="1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8_Origin">
  <a:themeElements>
    <a:clrScheme name="18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9_Origin">
  <a:themeElements>
    <a:clrScheme name="1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0_Origin">
  <a:themeElements>
    <a:clrScheme name="2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1_Origin">
  <a:themeElements>
    <a:clrScheme name="2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2_Origin">
  <a:themeElements>
    <a:clrScheme name="22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2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3_Origin">
  <a:themeElements>
    <a:clrScheme name="2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5_Origin">
  <a:themeElements>
    <a:clrScheme name="2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6_Origin">
  <a:themeElements>
    <a:clrScheme name="2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7_Origin">
  <a:themeElements>
    <a:clrScheme name="27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7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28_Origin">
  <a:themeElements>
    <a:clrScheme name="2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rigin">
  <a:themeElements>
    <a:clrScheme name="2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9_Origin">
  <a:themeElements>
    <a:clrScheme name="2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30_Origin">
  <a:themeElements>
    <a:clrScheme name="3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31_Origin">
  <a:themeElements>
    <a:clrScheme name="31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1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32_Origin">
  <a:themeElements>
    <a:clrScheme name="3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33_Origin">
  <a:themeElements>
    <a:clrScheme name="3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34_Origin">
  <a:themeElements>
    <a:clrScheme name="34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4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35_Origin">
  <a:themeElements>
    <a:clrScheme name="3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36_Origin">
  <a:themeElements>
    <a:clrScheme name="3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37_Origin">
  <a:themeElements>
    <a:clrScheme name="3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38_Origin">
  <a:themeElements>
    <a:clrScheme name="38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8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rigin">
  <a:themeElements>
    <a:clrScheme name="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39_Origin">
  <a:themeElements>
    <a:clrScheme name="3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40_Origin">
  <a:themeElements>
    <a:clrScheme name="4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41_Origin">
  <a:themeElements>
    <a:clrScheme name="41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1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42_Origin">
  <a:themeElements>
    <a:clrScheme name="4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43_Origin">
  <a:themeElements>
    <a:clrScheme name="4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44_Origin">
  <a:themeElements>
    <a:clrScheme name="4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45_Origin">
  <a:themeElements>
    <a:clrScheme name="45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5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46_Origin">
  <a:themeElements>
    <a:clrScheme name="4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1_Solstice">
  <a:themeElements>
    <a:clrScheme name="1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1_Solst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2_Solstice">
  <a:themeElements>
    <a:clrScheme name="2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2_Solst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rigin">
  <a:themeElements>
    <a:clrScheme name="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a="http://schemas.openxmlformats.org/drawingml/2006/main" name="3_Solstice">
  <a:themeElements>
    <a:clrScheme name="3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3_Solst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1.xml><?xml version="1.0" encoding="utf-8"?>
<a:theme xmlns:a="http://schemas.openxmlformats.org/drawingml/2006/main" name="4_Solstice">
  <a:themeElements>
    <a:clrScheme name="4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4_Solst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2.xml><?xml version="1.0" encoding="utf-8"?>
<a:theme xmlns:a="http://schemas.openxmlformats.org/drawingml/2006/main" name="5_Solstice">
  <a:themeElements>
    <a:clrScheme name="5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5_Solst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3.xml><?xml version="1.0" encoding="utf-8"?>
<a:theme xmlns:a="http://schemas.openxmlformats.org/drawingml/2006/main" name="6_Solstice">
  <a:themeElements>
    <a:clrScheme name="6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6_Solst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rigin">
  <a:themeElements>
    <a:clrScheme name="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rigin">
  <a:themeElements>
    <a:clrScheme name="6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rigin">
  <a:themeElements>
    <a:clrScheme name="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4_Origin">
  <a:themeElements>
    <a:clrScheme name="2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5202</TotalTime>
  <Words>1669</Words>
  <Application>Microsoft Macintosh PowerPoint</Application>
  <PresentationFormat>On-screen Show (4:3)</PresentationFormat>
  <Paragraphs>225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53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93" baseType="lpstr">
      <vt:lpstr>Arial</vt:lpstr>
      <vt:lpstr>Bookman Old Style</vt:lpstr>
      <vt:lpstr>Courier New</vt:lpstr>
      <vt:lpstr>Gill Sans MT</vt:lpstr>
      <vt:lpstr>Times New Roman</vt:lpstr>
      <vt:lpstr>Verdana</vt:lpstr>
      <vt:lpstr>Wingdings</vt:lpstr>
      <vt:lpstr>Wingdings 2</vt:lpstr>
      <vt:lpstr>Wingdings 3</vt:lpstr>
      <vt:lpstr>1_Origin</vt:lpstr>
      <vt:lpstr>Origin</vt:lpstr>
      <vt:lpstr>2_Origin</vt:lpstr>
      <vt:lpstr>3_Origin</vt:lpstr>
      <vt:lpstr>4_Origin</vt:lpstr>
      <vt:lpstr>5_Origin</vt:lpstr>
      <vt:lpstr>6_Origin</vt:lpstr>
      <vt:lpstr>7_Origin</vt:lpstr>
      <vt:lpstr>24_Origin</vt:lpstr>
      <vt:lpstr>8_Origin</vt:lpstr>
      <vt:lpstr>9_Origin</vt:lpstr>
      <vt:lpstr>10_Origin</vt:lpstr>
      <vt:lpstr>11_Origin</vt:lpstr>
      <vt:lpstr>12_Origin</vt:lpstr>
      <vt:lpstr>13_Origin</vt:lpstr>
      <vt:lpstr>14_Origin</vt:lpstr>
      <vt:lpstr>15_Origin</vt:lpstr>
      <vt:lpstr>16_Origin</vt:lpstr>
      <vt:lpstr>17_Origin</vt:lpstr>
      <vt:lpstr>18_Origin</vt:lpstr>
      <vt:lpstr>19_Origin</vt:lpstr>
      <vt:lpstr>20_Origin</vt:lpstr>
      <vt:lpstr>21_Origin</vt:lpstr>
      <vt:lpstr>22_Origin</vt:lpstr>
      <vt:lpstr>23_Origin</vt:lpstr>
      <vt:lpstr>25_Origin</vt:lpstr>
      <vt:lpstr>26_Origin</vt:lpstr>
      <vt:lpstr>27_Origin</vt:lpstr>
      <vt:lpstr>28_Origin</vt:lpstr>
      <vt:lpstr>29_Origin</vt:lpstr>
      <vt:lpstr>30_Origin</vt:lpstr>
      <vt:lpstr>31_Origin</vt:lpstr>
      <vt:lpstr>32_Origin</vt:lpstr>
      <vt:lpstr>33_Origin</vt:lpstr>
      <vt:lpstr>34_Origin</vt:lpstr>
      <vt:lpstr>35_Origin</vt:lpstr>
      <vt:lpstr>36_Origin</vt:lpstr>
      <vt:lpstr>37_Origin</vt:lpstr>
      <vt:lpstr>38_Origin</vt:lpstr>
      <vt:lpstr>39_Origin</vt:lpstr>
      <vt:lpstr>40_Origin</vt:lpstr>
      <vt:lpstr>41_Origin</vt:lpstr>
      <vt:lpstr>42_Origin</vt:lpstr>
      <vt:lpstr>43_Origin</vt:lpstr>
      <vt:lpstr>44_Origin</vt:lpstr>
      <vt:lpstr>45_Origin</vt:lpstr>
      <vt:lpstr>46_Origin</vt:lpstr>
      <vt:lpstr>1_Solstice</vt:lpstr>
      <vt:lpstr>2_Solstice</vt:lpstr>
      <vt:lpstr>3_Solstice</vt:lpstr>
      <vt:lpstr>4_Solstice</vt:lpstr>
      <vt:lpstr>5_Solstice</vt:lpstr>
      <vt:lpstr>6_Solstice</vt:lpstr>
      <vt:lpstr>Document</vt:lpstr>
      <vt:lpstr>Bitmap Image</vt:lpstr>
      <vt:lpstr>PowerPoint Presentation</vt:lpstr>
      <vt:lpstr>Last time</vt:lpstr>
      <vt:lpstr>Step 1: State table</vt:lpstr>
      <vt:lpstr>Step 2: Assigning binary codes to states</vt:lpstr>
      <vt:lpstr>Step 3: Finding flip-flop inputs</vt:lpstr>
      <vt:lpstr>Excitation Tables for all flip-flops</vt:lpstr>
      <vt:lpstr>Step 3 continued</vt:lpstr>
      <vt:lpstr>Step 4: Find FF in/out equations</vt:lpstr>
      <vt:lpstr>Step 5: Build the Circuit</vt:lpstr>
      <vt:lpstr>Summary of sequential Circuit Design</vt:lpstr>
      <vt:lpstr>Exercise 1</vt:lpstr>
      <vt:lpstr>Timing Diagram</vt:lpstr>
      <vt:lpstr>Exercise 2</vt:lpstr>
      <vt:lpstr>Using D flip-flops</vt:lpstr>
      <vt:lpstr>D flip-flop input values (Step 3)</vt:lpstr>
      <vt:lpstr>Finding Equations (Step 4)</vt:lpstr>
      <vt:lpstr>Sequence Recognizer with D FFs</vt:lpstr>
      <vt:lpstr>Flip-flop comparison</vt:lpstr>
      <vt:lpstr>Design exercise</vt:lpstr>
      <vt:lpstr>PowerPoint Presentation</vt:lpstr>
      <vt:lpstr>Another exercise</vt:lpstr>
      <vt:lpstr>PowerPoint Presentation</vt:lpstr>
      <vt:lpstr>State Reduction and Assignment</vt:lpstr>
      <vt:lpstr>State Reduction Example</vt:lpstr>
      <vt:lpstr>State Reduction Example</vt:lpstr>
      <vt:lpstr>State Reduction Example</vt:lpstr>
      <vt:lpstr>State Reduction Example</vt:lpstr>
      <vt:lpstr>State Reduction Example</vt:lpstr>
      <vt:lpstr>State Reduction Example</vt:lpstr>
    </vt:vector>
  </TitlesOfParts>
  <Company>Rockwell Collins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Systems</dc:title>
  <dc:creator>James C. Maxted</dc:creator>
  <cp:lastModifiedBy>Microsoft Office User</cp:lastModifiedBy>
  <cp:revision>237</cp:revision>
  <cp:lastPrinted>2012-04-09T12:15:22Z</cp:lastPrinted>
  <dcterms:created xsi:type="dcterms:W3CDTF">2012-04-09T12:14:28Z</dcterms:created>
  <dcterms:modified xsi:type="dcterms:W3CDTF">2022-04-26T06:40:59Z</dcterms:modified>
</cp:coreProperties>
</file>