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4"/>
  </p:notesMasterIdLst>
  <p:sldIdLst>
    <p:sldId id="256" r:id="rId2"/>
    <p:sldId id="305" r:id="rId3"/>
    <p:sldId id="307" r:id="rId4"/>
    <p:sldId id="257" r:id="rId5"/>
    <p:sldId id="308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304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0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4888" autoAdjust="0"/>
  </p:normalViewPr>
  <p:slideViewPr>
    <p:cSldViewPr>
      <p:cViewPr varScale="1">
        <p:scale>
          <a:sx n="147" d="100"/>
          <a:sy n="147" d="100"/>
        </p:scale>
        <p:origin x="1184" y="200"/>
      </p:cViewPr>
      <p:guideLst>
        <p:guide orient="horz" pos="4156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390"/>
    </p:cViewPr>
  </p:sorterViewPr>
  <p:notesViewPr>
    <p:cSldViewPr>
      <p:cViewPr varScale="1">
        <p:scale>
          <a:sx n="65" d="100"/>
          <a:sy n="65" d="100"/>
        </p:scale>
        <p:origin x="-324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227013"/>
            <a:ext cx="1588" cy="1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1513" y="3236913"/>
            <a:ext cx="7808912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343569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427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34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45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553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58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86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963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06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168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27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373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47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577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680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782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885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987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08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19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29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499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r>
              <a:rPr lang="en-US" dirty="0"/>
              <a:t>When M=1,</a:t>
            </a:r>
            <a:r>
              <a:rPr lang="en-US" baseline="0" dirty="0"/>
              <a:t> binary adder-</a:t>
            </a:r>
            <a:r>
              <a:rPr lang="en-US" baseline="0" dirty="0" err="1"/>
              <a:t>suibtractor</a:t>
            </a:r>
            <a:r>
              <a:rPr lang="en-US" baseline="0" dirty="0"/>
              <a:t> implements  A+B’+1, that is A-B. Why? </a:t>
            </a:r>
          </a:p>
          <a:p>
            <a:endParaRPr lang="en-US" baseline="0" dirty="0"/>
          </a:p>
          <a:p>
            <a:r>
              <a:rPr lang="en-US" baseline="0" dirty="0"/>
              <a:t>Consider Z=A XOR B. When B is 1, Z is A’ (check). So, when M=1, B is inverted and C0 is 1. </a:t>
            </a:r>
            <a:endParaRPr lang="tr-TR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60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704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806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90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01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113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21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318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63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42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523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62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62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728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83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933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03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137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240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In a processor unit with many registers it is more efficient to implement the shift operation with a combinational circuit. 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In this way the content of a register that has to be shifted is first placed onto a common bus whose output is connected to the combinational shifter, and the shifted number is then loaded back into the register. 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This requires only one clock pulse for loading the shifted value into the register. </a:t>
            </a:r>
            <a:endParaRPr lang="en-US" dirty="0"/>
          </a:p>
          <a:p>
            <a:endParaRPr lang="tr-T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73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342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Instead of having individual registers performing the 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microoperations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directly, computer systems employ a number of storage registers connected to </a:t>
            </a:r>
            <a:r>
              <a:rPr lang="en-US" sz="1200" kern="120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a common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operational unit called an arithmetic logic unit, abbreviated ALU </a:t>
            </a:r>
            <a:endParaRPr lang="en-US" dirty="0"/>
          </a:p>
          <a:p>
            <a:endParaRPr lang="tr-T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837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939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04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144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>
            <a:spLocks noChangeArrowheads="1"/>
          </p:cNvSpPr>
          <p:nvPr/>
        </p:nvSpPr>
        <p:spPr bwMode="auto">
          <a:xfrm>
            <a:off x="463550" y="844550"/>
            <a:ext cx="8216900" cy="63500"/>
          </a:xfrm>
          <a:prstGeom prst="roundRect">
            <a:avLst>
              <a:gd name="adj" fmla="val 2500"/>
            </a:avLst>
          </a:prstGeom>
          <a:gradFill rotWithShape="0">
            <a:gsLst>
              <a:gs pos="0">
                <a:srgbClr val="969696"/>
              </a:gs>
              <a:gs pos="50000">
                <a:srgbClr val="3333CC"/>
              </a:gs>
              <a:gs pos="100000">
                <a:srgbClr val="969696"/>
              </a:gs>
            </a:gsLst>
            <a:lin ang="16200000" scaled="1"/>
          </a:gra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160" tIns="46080" rIns="92160" bIns="46080" anchor="ctr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0025"/>
            <a:ext cx="2055813" cy="5818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0025"/>
            <a:ext cx="6019800" cy="5818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400">
                <a:latin typeface="Arial" pitchFamily="34" charset="0"/>
                <a:cs typeface="Arial" pitchFamily="34" charset="0"/>
              </a:defRPr>
            </a:lvl4pPr>
            <a:lvl5pPr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70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838200"/>
            <a:ext cx="40386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7432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463550" y="692150"/>
            <a:ext cx="8216900" cy="63500"/>
          </a:xfrm>
          <a:prstGeom prst="roundRect">
            <a:avLst>
              <a:gd name="adj" fmla="val 2500"/>
            </a:avLst>
          </a:prstGeom>
          <a:gradFill rotWithShape="0">
            <a:gsLst>
              <a:gs pos="0">
                <a:srgbClr val="969696"/>
              </a:gs>
              <a:gs pos="50000">
                <a:srgbClr val="3333CC"/>
              </a:gs>
              <a:gs pos="100000">
                <a:srgbClr val="969696"/>
              </a:gs>
            </a:gsLst>
            <a:lin ang="16200000" scaled="1"/>
          </a:gra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0025"/>
            <a:ext cx="8228013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8200"/>
            <a:ext cx="8228013" cy="518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 b="0">
          <a:solidFill>
            <a:schemeClr val="tx1"/>
          </a:solidFill>
          <a:latin typeface="Arial Black" pitchFamily="34" charset="0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 b="1">
          <a:solidFill>
            <a:srgbClr val="FF3300"/>
          </a:solidFill>
          <a:latin typeface="Comic Sans MS" pitchFamily="66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 b="1">
          <a:solidFill>
            <a:srgbClr val="FF3300"/>
          </a:solidFill>
          <a:latin typeface="Comic Sans MS" pitchFamily="66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 b="1">
          <a:solidFill>
            <a:srgbClr val="FF3300"/>
          </a:solidFill>
          <a:latin typeface="Comic Sans MS" pitchFamily="66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 b="1">
          <a:solidFill>
            <a:srgbClr val="FF3300"/>
          </a:solidFill>
          <a:latin typeface="Comic Sans MS" pitchFamily="66" charset="0"/>
        </a:defRPr>
      </a:lvl5pPr>
      <a:lvl6pPr marL="4572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6pPr>
      <a:lvl7pPr marL="9144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7pPr>
      <a:lvl8pPr marL="1371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8pPr>
      <a:lvl9pPr marL="18288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9pPr>
    </p:titleStyle>
    <p:bodyStyle>
      <a:lvl1pPr marL="341313" indent="-341313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25000"/>
        <a:buFont typeface="Times New Roman" pitchFamily="18" charset="0"/>
        <a:buChar char="•"/>
        <a:defRPr sz="18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1363" indent="-284163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25000"/>
        <a:buFont typeface="Times New Roman" pitchFamily="18" charset="0"/>
        <a:buChar char="–"/>
        <a:defRPr sz="1800">
          <a:solidFill>
            <a:srgbClr val="000000"/>
          </a:solidFill>
          <a:latin typeface="Arial" pitchFamily="34" charset="0"/>
          <a:cs typeface="Arial" pitchFamily="34" charset="0"/>
        </a:defRPr>
      </a:lvl2pPr>
      <a:lvl3pPr marL="1084263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25000"/>
        <a:buFont typeface="Times New Roman" pitchFamily="18" charset="0"/>
        <a:buChar char="•"/>
        <a:defRPr sz="1800">
          <a:solidFill>
            <a:srgbClr val="000000"/>
          </a:solidFill>
          <a:latin typeface="Arial" pitchFamily="34" charset="0"/>
          <a:cs typeface="Arial" pitchFamily="34" charset="0"/>
        </a:defRPr>
      </a:lvl3pPr>
      <a:lvl4pPr marL="1427163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25000"/>
        <a:buFont typeface="Times New Roman" pitchFamily="18" charset="0"/>
        <a:buChar char="–"/>
        <a:defRPr sz="1800">
          <a:solidFill>
            <a:srgbClr val="000000"/>
          </a:solidFill>
          <a:latin typeface="Arial" pitchFamily="34" charset="0"/>
          <a:cs typeface="Arial" pitchFamily="34" charset="0"/>
        </a:defRPr>
      </a:lvl4pPr>
      <a:lvl5pPr marL="1770063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25000"/>
        <a:buFont typeface="Times New Roman" pitchFamily="18" charset="0"/>
        <a:buChar char="•"/>
        <a:defRPr sz="1800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2227263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25000"/>
        <a:buFont typeface="Times New Roman" pitchFamily="18" charset="0"/>
        <a:buChar char="•"/>
        <a:defRPr>
          <a:solidFill>
            <a:srgbClr val="000000"/>
          </a:solidFill>
          <a:latin typeface="+mn-lt"/>
        </a:defRPr>
      </a:lvl6pPr>
      <a:lvl7pPr marL="2684463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25000"/>
        <a:buFont typeface="Times New Roman" pitchFamily="18" charset="0"/>
        <a:buChar char="•"/>
        <a:defRPr>
          <a:solidFill>
            <a:srgbClr val="000000"/>
          </a:solidFill>
          <a:latin typeface="+mn-lt"/>
        </a:defRPr>
      </a:lvl7pPr>
      <a:lvl8pPr marL="3141663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25000"/>
        <a:buFont typeface="Times New Roman" pitchFamily="18" charset="0"/>
        <a:buChar char="•"/>
        <a:defRPr>
          <a:solidFill>
            <a:srgbClr val="000000"/>
          </a:solidFill>
          <a:latin typeface="+mn-lt"/>
        </a:defRPr>
      </a:lvl8pPr>
      <a:lvl9pPr marL="3598863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25000"/>
        <a:buFont typeface="Times New Roman" pitchFamily="18" charset="0"/>
        <a:buChar char="•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778000"/>
            <a:ext cx="8229600" cy="660400"/>
          </a:xfrm>
        </p:spPr>
        <p:txBody>
          <a:bodyPr/>
          <a:lstStyle/>
          <a:p>
            <a:pPr>
              <a:buClr>
                <a:srgbClr val="FF0033"/>
              </a:buClr>
              <a:buSzPct val="133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b="0" dirty="0"/>
              <a:t>Register Transfer</a:t>
            </a:r>
            <a:br>
              <a:rPr lang="en-GB" sz="4800" b="0" dirty="0"/>
            </a:br>
            <a:r>
              <a:rPr lang="en-GB" sz="4800" b="0" dirty="0"/>
              <a:t>and</a:t>
            </a:r>
            <a:br>
              <a:rPr lang="en-GB" sz="4800" b="0" dirty="0"/>
            </a:br>
            <a:r>
              <a:rPr lang="en-GB" sz="4800" b="0" dirty="0" err="1"/>
              <a:t>Microoperations</a:t>
            </a:r>
            <a:endParaRPr lang="en-GB" sz="4800" b="0" dirty="0"/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505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250825" y="5680080"/>
            <a:ext cx="8570913" cy="542925"/>
            <a:chOff x="158" y="3578"/>
            <a:chExt cx="5399" cy="342"/>
          </a:xfrm>
        </p:grpSpPr>
        <p:grpSp>
          <p:nvGrpSpPr>
            <p:cNvPr id="3077" name="Group 4"/>
            <p:cNvGrpSpPr>
              <a:grpSpLocks/>
            </p:cNvGrpSpPr>
            <p:nvPr/>
          </p:nvGrpSpPr>
          <p:grpSpPr bwMode="auto">
            <a:xfrm>
              <a:off x="519" y="3578"/>
              <a:ext cx="5038" cy="341"/>
              <a:chOff x="519" y="3578"/>
              <a:chExt cx="5038" cy="341"/>
            </a:xfrm>
          </p:grpSpPr>
          <p:sp>
            <p:nvSpPr>
              <p:cNvPr id="3083" name="AutoShape 5"/>
              <p:cNvSpPr>
                <a:spLocks noChangeArrowheads="1"/>
              </p:cNvSpPr>
              <p:nvPr/>
            </p:nvSpPr>
            <p:spPr bwMode="auto">
              <a:xfrm>
                <a:off x="519" y="3578"/>
                <a:ext cx="5038" cy="341"/>
              </a:xfrm>
              <a:prstGeom prst="roundRect">
                <a:avLst>
                  <a:gd name="adj" fmla="val 292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" name="Text Box 6"/>
              <p:cNvSpPr txBox="1">
                <a:spLocks noChangeArrowheads="1"/>
              </p:cNvSpPr>
              <p:nvPr/>
            </p:nvSpPr>
            <p:spPr bwMode="auto">
              <a:xfrm>
                <a:off x="519" y="3642"/>
                <a:ext cx="5038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buClr>
                    <a:srgbClr val="000000"/>
                  </a:buClr>
                  <a:buSzPct val="125000"/>
                  <a:buFont typeface="Times New Roman" pitchFamily="18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Acknowledgment: Most of the slides are adapted from Prof. </a:t>
                </a:r>
                <a:r>
                  <a:rPr lang="en-GB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Hyunsoo</a:t>
                </a:r>
                <a:r>
                  <a:rPr lang="en-GB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Yoon’s slides.</a:t>
                </a:r>
              </a:p>
            </p:txBody>
          </p:sp>
        </p:grpSp>
        <p:sp>
          <p:nvSpPr>
            <p:cNvPr id="3078" name="AutoShape 7"/>
            <p:cNvSpPr>
              <a:spLocks noChangeArrowheads="1"/>
            </p:cNvSpPr>
            <p:nvPr/>
          </p:nvSpPr>
          <p:spPr bwMode="auto">
            <a:xfrm>
              <a:off x="158" y="3578"/>
              <a:ext cx="361" cy="341"/>
            </a:xfrm>
            <a:prstGeom prst="roundRect">
              <a:avLst>
                <a:gd name="adj" fmla="val 292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" name="Line 8"/>
            <p:cNvSpPr>
              <a:spLocks noChangeShapeType="1"/>
            </p:cNvSpPr>
            <p:nvPr/>
          </p:nvSpPr>
          <p:spPr bwMode="auto">
            <a:xfrm>
              <a:off x="158" y="3578"/>
              <a:ext cx="539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80" name="Line 9"/>
            <p:cNvSpPr>
              <a:spLocks noChangeShapeType="1"/>
            </p:cNvSpPr>
            <p:nvPr/>
          </p:nvSpPr>
          <p:spPr bwMode="auto">
            <a:xfrm>
              <a:off x="158" y="3919"/>
              <a:ext cx="539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81" name="Line 10"/>
            <p:cNvSpPr>
              <a:spLocks noChangeShapeType="1"/>
            </p:cNvSpPr>
            <p:nvPr/>
          </p:nvSpPr>
          <p:spPr bwMode="auto">
            <a:xfrm>
              <a:off x="158" y="3578"/>
              <a:ext cx="1" cy="34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82" name="Line 11"/>
            <p:cNvSpPr>
              <a:spLocks noChangeShapeType="1"/>
            </p:cNvSpPr>
            <p:nvPr/>
          </p:nvSpPr>
          <p:spPr bwMode="auto">
            <a:xfrm>
              <a:off x="5556" y="3578"/>
              <a:ext cx="1" cy="34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885825" y="152400"/>
            <a:ext cx="7392988" cy="334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MICROOPERATIONS (2)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328738" y="5281613"/>
            <a:ext cx="1549245" cy="38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2563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charset="0"/>
              </a:rPr>
              <a:t>R </a:t>
            </a:r>
            <a:r>
              <a:rPr lang="en-GB" sz="2000" b="1" dirty="0" err="1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20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sz="2000" b="1" dirty="0" err="1">
                <a:solidFill>
                  <a:schemeClr val="tx1"/>
                </a:solidFill>
                <a:latin typeface="Arial" charset="0"/>
              </a:rPr>
              <a:t>f</a:t>
            </a:r>
            <a:r>
              <a:rPr lang="en-GB" sz="2000" b="1" dirty="0">
                <a:solidFill>
                  <a:schemeClr val="tx1"/>
                </a:solidFill>
                <a:latin typeface="Arial" charset="0"/>
              </a:rPr>
              <a:t> (R, R)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676400" y="5853113"/>
            <a:ext cx="6684368" cy="62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2025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f:  shift, load, clear, increment, add, subtract, complement,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and, or, xor, …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074738" y="914400"/>
            <a:ext cx="6783387" cy="1096962"/>
            <a:chOff x="1074738" y="914400"/>
            <a:chExt cx="6783387" cy="1096962"/>
          </a:xfrm>
        </p:grpSpPr>
        <p:sp>
          <p:nvSpPr>
            <p:cNvPr id="9219" name="Text Box 2"/>
            <p:cNvSpPr txBox="1">
              <a:spLocks noChangeArrowheads="1"/>
            </p:cNvSpPr>
            <p:nvPr/>
          </p:nvSpPr>
          <p:spPr bwMode="auto">
            <a:xfrm>
              <a:off x="1143000" y="990600"/>
              <a:ext cx="6643688" cy="1002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3360" tIns="25560" rIns="63360" bIns="25560">
              <a:spAutoFit/>
            </a:bodyPr>
            <a:lstStyle/>
            <a:p>
              <a:pPr algn="ctr">
                <a:lnSpc>
                  <a:spcPct val="8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Microoperation</a:t>
              </a:r>
              <a:r>
                <a:rPr lang="en-GB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: An elementary operation that is performed (during one clock cycle), on the information stored in one or more registers</a:t>
              </a:r>
            </a:p>
          </p:txBody>
        </p:sp>
        <p:sp>
          <p:nvSpPr>
            <p:cNvPr id="9222" name="AutoShape 5"/>
            <p:cNvSpPr>
              <a:spLocks noChangeArrowheads="1"/>
            </p:cNvSpPr>
            <p:nvPr/>
          </p:nvSpPr>
          <p:spPr bwMode="auto">
            <a:xfrm>
              <a:off x="1074738" y="914400"/>
              <a:ext cx="6783387" cy="1096962"/>
            </a:xfrm>
            <a:prstGeom prst="roundRect">
              <a:avLst>
                <a:gd name="adj" fmla="val 181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3" name="Group 6"/>
          <p:cNvGrpSpPr>
            <a:grpSpLocks/>
          </p:cNvGrpSpPr>
          <p:nvPr/>
        </p:nvGrpSpPr>
        <p:grpSpPr bwMode="auto">
          <a:xfrm>
            <a:off x="2228850" y="2636912"/>
            <a:ext cx="3876675" cy="2290762"/>
            <a:chOff x="1404" y="1805"/>
            <a:chExt cx="2442" cy="1443"/>
          </a:xfrm>
        </p:grpSpPr>
        <p:sp>
          <p:nvSpPr>
            <p:cNvPr id="9226" name="Line 7"/>
            <p:cNvSpPr>
              <a:spLocks noChangeShapeType="1"/>
            </p:cNvSpPr>
            <p:nvPr/>
          </p:nvSpPr>
          <p:spPr bwMode="auto">
            <a:xfrm>
              <a:off x="2977" y="2398"/>
              <a:ext cx="31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27" name="Line 8"/>
            <p:cNvSpPr>
              <a:spLocks noChangeShapeType="1"/>
            </p:cNvSpPr>
            <p:nvPr/>
          </p:nvSpPr>
          <p:spPr bwMode="auto">
            <a:xfrm>
              <a:off x="3312" y="2407"/>
              <a:ext cx="53" cy="8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28" name="Line 9"/>
            <p:cNvSpPr>
              <a:spLocks noChangeShapeType="1"/>
            </p:cNvSpPr>
            <p:nvPr/>
          </p:nvSpPr>
          <p:spPr bwMode="auto">
            <a:xfrm flipV="1">
              <a:off x="3386" y="2386"/>
              <a:ext cx="41" cy="12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29" name="Line 10"/>
            <p:cNvSpPr>
              <a:spLocks noChangeShapeType="1"/>
            </p:cNvSpPr>
            <p:nvPr/>
          </p:nvSpPr>
          <p:spPr bwMode="auto">
            <a:xfrm>
              <a:off x="3448" y="2398"/>
              <a:ext cx="315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0" name="Line 11"/>
            <p:cNvSpPr>
              <a:spLocks noChangeShapeType="1"/>
            </p:cNvSpPr>
            <p:nvPr/>
          </p:nvSpPr>
          <p:spPr bwMode="auto">
            <a:xfrm flipH="1">
              <a:off x="3573" y="2407"/>
              <a:ext cx="212" cy="48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1" name="Line 12"/>
            <p:cNvSpPr>
              <a:spLocks noChangeShapeType="1"/>
            </p:cNvSpPr>
            <p:nvPr/>
          </p:nvSpPr>
          <p:spPr bwMode="auto">
            <a:xfrm flipH="1">
              <a:off x="3153" y="2893"/>
              <a:ext cx="443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2" name="Line 13"/>
            <p:cNvSpPr>
              <a:spLocks noChangeShapeType="1"/>
            </p:cNvSpPr>
            <p:nvPr/>
          </p:nvSpPr>
          <p:spPr bwMode="auto">
            <a:xfrm flipH="1" flipV="1">
              <a:off x="2975" y="2386"/>
              <a:ext cx="201" cy="51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3" name="Line 14"/>
            <p:cNvSpPr>
              <a:spLocks noChangeShapeType="1"/>
            </p:cNvSpPr>
            <p:nvPr/>
          </p:nvSpPr>
          <p:spPr bwMode="auto">
            <a:xfrm>
              <a:off x="1415" y="2021"/>
              <a:ext cx="220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4" name="Line 15"/>
            <p:cNvSpPr>
              <a:spLocks noChangeShapeType="1"/>
            </p:cNvSpPr>
            <p:nvPr/>
          </p:nvSpPr>
          <p:spPr bwMode="auto">
            <a:xfrm>
              <a:off x="3627" y="2032"/>
              <a:ext cx="1" cy="3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5" name="Line 16"/>
            <p:cNvSpPr>
              <a:spLocks noChangeShapeType="1"/>
            </p:cNvSpPr>
            <p:nvPr/>
          </p:nvSpPr>
          <p:spPr bwMode="auto">
            <a:xfrm>
              <a:off x="1404" y="2161"/>
              <a:ext cx="1719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6" name="Line 17"/>
            <p:cNvSpPr>
              <a:spLocks noChangeShapeType="1"/>
            </p:cNvSpPr>
            <p:nvPr/>
          </p:nvSpPr>
          <p:spPr bwMode="auto">
            <a:xfrm>
              <a:off x="3134" y="2171"/>
              <a:ext cx="1" cy="21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7" name="Line 18"/>
            <p:cNvSpPr>
              <a:spLocks noChangeShapeType="1"/>
            </p:cNvSpPr>
            <p:nvPr/>
          </p:nvSpPr>
          <p:spPr bwMode="auto">
            <a:xfrm>
              <a:off x="3365" y="2902"/>
              <a:ext cx="1" cy="24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8" name="Line 19"/>
            <p:cNvSpPr>
              <a:spLocks noChangeShapeType="1"/>
            </p:cNvSpPr>
            <p:nvPr/>
          </p:nvSpPr>
          <p:spPr bwMode="auto">
            <a:xfrm flipH="1">
              <a:off x="1403" y="3160"/>
              <a:ext cx="217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9" name="AutoShape 20"/>
            <p:cNvSpPr>
              <a:spLocks noChangeArrowheads="1"/>
            </p:cNvSpPr>
            <p:nvPr/>
          </p:nvSpPr>
          <p:spPr bwMode="auto">
            <a:xfrm>
              <a:off x="1845" y="2388"/>
              <a:ext cx="880" cy="525"/>
            </a:xfrm>
            <a:prstGeom prst="roundRect">
              <a:avLst>
                <a:gd name="adj" fmla="val 190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Text Box 21"/>
            <p:cNvSpPr txBox="1">
              <a:spLocks noChangeArrowheads="1"/>
            </p:cNvSpPr>
            <p:nvPr/>
          </p:nvSpPr>
          <p:spPr bwMode="auto">
            <a:xfrm>
              <a:off x="3169" y="2466"/>
              <a:ext cx="410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chemeClr val="tx1"/>
                  </a:solidFill>
                  <a:latin typeface="Arial" charset="0"/>
                </a:rPr>
                <a:t>ALU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chemeClr val="tx1"/>
                  </a:solidFill>
                  <a:latin typeface="Arial" charset="0"/>
                </a:rPr>
                <a:t>(f)</a:t>
              </a:r>
            </a:p>
          </p:txBody>
        </p:sp>
        <p:sp>
          <p:nvSpPr>
            <p:cNvPr id="9241" name="Text Box 22"/>
            <p:cNvSpPr txBox="1">
              <a:spLocks noChangeArrowheads="1"/>
            </p:cNvSpPr>
            <p:nvPr/>
          </p:nvSpPr>
          <p:spPr bwMode="auto">
            <a:xfrm>
              <a:off x="1910" y="2455"/>
              <a:ext cx="769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chemeClr val="tx1"/>
                  </a:solidFill>
                  <a:latin typeface="Arial" charset="0"/>
                </a:rPr>
                <a:t>Registers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chemeClr val="tx1"/>
                  </a:solidFill>
                  <a:latin typeface="Arial" charset="0"/>
                </a:rPr>
                <a:t>(R)</a:t>
              </a:r>
            </a:p>
          </p:txBody>
        </p:sp>
        <p:sp>
          <p:nvSpPr>
            <p:cNvPr id="9242" name="Line 23"/>
            <p:cNvSpPr>
              <a:spLocks noChangeShapeType="1"/>
            </p:cNvSpPr>
            <p:nvPr/>
          </p:nvSpPr>
          <p:spPr bwMode="auto">
            <a:xfrm flipV="1">
              <a:off x="2180" y="2148"/>
              <a:ext cx="1" cy="24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43" name="Line 24"/>
            <p:cNvSpPr>
              <a:spLocks noChangeShapeType="1"/>
            </p:cNvSpPr>
            <p:nvPr/>
          </p:nvSpPr>
          <p:spPr bwMode="auto">
            <a:xfrm flipV="1">
              <a:off x="2473" y="2000"/>
              <a:ext cx="1" cy="39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44" name="Line 25"/>
            <p:cNvSpPr>
              <a:spLocks noChangeShapeType="1"/>
            </p:cNvSpPr>
            <p:nvPr/>
          </p:nvSpPr>
          <p:spPr bwMode="auto">
            <a:xfrm flipV="1">
              <a:off x="2243" y="2911"/>
              <a:ext cx="1" cy="24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9245" name="Group 26"/>
            <p:cNvGrpSpPr>
              <a:grpSpLocks/>
            </p:cNvGrpSpPr>
            <p:nvPr/>
          </p:nvGrpSpPr>
          <p:grpSpPr bwMode="auto">
            <a:xfrm>
              <a:off x="2035" y="1805"/>
              <a:ext cx="816" cy="673"/>
              <a:chOff x="2035" y="1805"/>
              <a:chExt cx="816" cy="673"/>
            </a:xfrm>
          </p:grpSpPr>
          <p:sp>
            <p:nvSpPr>
              <p:cNvPr id="9255" name="AutoShape 27"/>
              <p:cNvSpPr>
                <a:spLocks noChangeArrowheads="1"/>
              </p:cNvSpPr>
              <p:nvPr/>
            </p:nvSpPr>
            <p:spPr bwMode="auto">
              <a:xfrm>
                <a:off x="2035" y="1805"/>
                <a:ext cx="817" cy="674"/>
              </a:xfrm>
              <a:prstGeom prst="roundRect">
                <a:avLst>
                  <a:gd name="adj" fmla="val 148"/>
                </a:avLst>
              </a:prstGeom>
              <a:noFill/>
              <a:ln w="507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6" name="Freeform 28"/>
              <p:cNvSpPr>
                <a:spLocks noChangeArrowheads="1"/>
              </p:cNvSpPr>
              <p:nvPr/>
            </p:nvSpPr>
            <p:spPr bwMode="auto">
              <a:xfrm>
                <a:off x="2035" y="1805"/>
                <a:ext cx="826" cy="674"/>
              </a:xfrm>
              <a:custGeom>
                <a:avLst/>
                <a:gdLst>
                  <a:gd name="T0" fmla="*/ 3643 w 3644"/>
                  <a:gd name="T1" fmla="*/ 0 h 2971"/>
                  <a:gd name="T2" fmla="*/ 3460 w 3644"/>
                  <a:gd name="T3" fmla="*/ 2 h 2971"/>
                  <a:gd name="T4" fmla="*/ 3276 w 3644"/>
                  <a:gd name="T5" fmla="*/ 13 h 2971"/>
                  <a:gd name="T6" fmla="*/ 3093 w 3644"/>
                  <a:gd name="T7" fmla="*/ 30 h 2971"/>
                  <a:gd name="T8" fmla="*/ 2912 w 3644"/>
                  <a:gd name="T9" fmla="*/ 56 h 2971"/>
                  <a:gd name="T10" fmla="*/ 2733 w 3644"/>
                  <a:gd name="T11" fmla="*/ 89 h 2971"/>
                  <a:gd name="T12" fmla="*/ 2555 w 3644"/>
                  <a:gd name="T13" fmla="*/ 129 h 2971"/>
                  <a:gd name="T14" fmla="*/ 2381 w 3644"/>
                  <a:gd name="T15" fmla="*/ 177 h 2971"/>
                  <a:gd name="T16" fmla="*/ 2209 w 3644"/>
                  <a:gd name="T17" fmla="*/ 232 h 2971"/>
                  <a:gd name="T18" fmla="*/ 2042 w 3644"/>
                  <a:gd name="T19" fmla="*/ 294 h 2971"/>
                  <a:gd name="T20" fmla="*/ 1878 w 3644"/>
                  <a:gd name="T21" fmla="*/ 363 h 2971"/>
                  <a:gd name="T22" fmla="*/ 1719 w 3644"/>
                  <a:gd name="T23" fmla="*/ 439 h 2971"/>
                  <a:gd name="T24" fmla="*/ 1565 w 3644"/>
                  <a:gd name="T25" fmla="*/ 522 h 2971"/>
                  <a:gd name="T26" fmla="*/ 1416 w 3644"/>
                  <a:gd name="T27" fmla="*/ 611 h 2971"/>
                  <a:gd name="T28" fmla="*/ 1273 w 3644"/>
                  <a:gd name="T29" fmla="*/ 706 h 2971"/>
                  <a:gd name="T30" fmla="*/ 1136 w 3644"/>
                  <a:gd name="T31" fmla="*/ 807 h 2971"/>
                  <a:gd name="T32" fmla="*/ 1005 w 3644"/>
                  <a:gd name="T33" fmla="*/ 913 h 2971"/>
                  <a:gd name="T34" fmla="*/ 881 w 3644"/>
                  <a:gd name="T35" fmla="*/ 1025 h 2971"/>
                  <a:gd name="T36" fmla="*/ 764 w 3644"/>
                  <a:gd name="T37" fmla="*/ 1142 h 2971"/>
                  <a:gd name="T38" fmla="*/ 655 w 3644"/>
                  <a:gd name="T39" fmla="*/ 1264 h 2971"/>
                  <a:gd name="T40" fmla="*/ 553 w 3644"/>
                  <a:gd name="T41" fmla="*/ 1390 h 2971"/>
                  <a:gd name="T42" fmla="*/ 459 w 3644"/>
                  <a:gd name="T43" fmla="*/ 1520 h 2971"/>
                  <a:gd name="T44" fmla="*/ 373 w 3644"/>
                  <a:gd name="T45" fmla="*/ 1654 h 2971"/>
                  <a:gd name="T46" fmla="*/ 296 w 3644"/>
                  <a:gd name="T47" fmla="*/ 1792 h 2971"/>
                  <a:gd name="T48" fmla="*/ 227 w 3644"/>
                  <a:gd name="T49" fmla="*/ 1932 h 2971"/>
                  <a:gd name="T50" fmla="*/ 168 w 3644"/>
                  <a:gd name="T51" fmla="*/ 2075 h 2971"/>
                  <a:gd name="T52" fmla="*/ 117 w 3644"/>
                  <a:gd name="T53" fmla="*/ 2221 h 2971"/>
                  <a:gd name="T54" fmla="*/ 75 w 3644"/>
                  <a:gd name="T55" fmla="*/ 2368 h 2971"/>
                  <a:gd name="T56" fmla="*/ 42 w 3644"/>
                  <a:gd name="T57" fmla="*/ 2517 h 2971"/>
                  <a:gd name="T58" fmla="*/ 19 w 3644"/>
                  <a:gd name="T59" fmla="*/ 2668 h 2971"/>
                  <a:gd name="T60" fmla="*/ 5 w 3644"/>
                  <a:gd name="T61" fmla="*/ 2819 h 2971"/>
                  <a:gd name="T62" fmla="*/ 0 w 3644"/>
                  <a:gd name="T63" fmla="*/ 2970 h 297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644"/>
                  <a:gd name="T97" fmla="*/ 0 h 2971"/>
                  <a:gd name="T98" fmla="*/ 3644 w 3644"/>
                  <a:gd name="T99" fmla="*/ 2971 h 297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644" h="2971">
                    <a:moveTo>
                      <a:pt x="3643" y="0"/>
                    </a:moveTo>
                    <a:lnTo>
                      <a:pt x="3460" y="2"/>
                    </a:lnTo>
                    <a:lnTo>
                      <a:pt x="3276" y="13"/>
                    </a:lnTo>
                    <a:lnTo>
                      <a:pt x="3093" y="30"/>
                    </a:lnTo>
                    <a:lnTo>
                      <a:pt x="2912" y="56"/>
                    </a:lnTo>
                    <a:lnTo>
                      <a:pt x="2733" y="89"/>
                    </a:lnTo>
                    <a:lnTo>
                      <a:pt x="2555" y="129"/>
                    </a:lnTo>
                    <a:lnTo>
                      <a:pt x="2381" y="177"/>
                    </a:lnTo>
                    <a:lnTo>
                      <a:pt x="2209" y="232"/>
                    </a:lnTo>
                    <a:lnTo>
                      <a:pt x="2042" y="294"/>
                    </a:lnTo>
                    <a:lnTo>
                      <a:pt x="1878" y="363"/>
                    </a:lnTo>
                    <a:lnTo>
                      <a:pt x="1719" y="439"/>
                    </a:lnTo>
                    <a:lnTo>
                      <a:pt x="1565" y="522"/>
                    </a:lnTo>
                    <a:lnTo>
                      <a:pt x="1416" y="611"/>
                    </a:lnTo>
                    <a:lnTo>
                      <a:pt x="1273" y="706"/>
                    </a:lnTo>
                    <a:lnTo>
                      <a:pt x="1136" y="807"/>
                    </a:lnTo>
                    <a:lnTo>
                      <a:pt x="1005" y="913"/>
                    </a:lnTo>
                    <a:lnTo>
                      <a:pt x="881" y="1025"/>
                    </a:lnTo>
                    <a:lnTo>
                      <a:pt x="764" y="1142"/>
                    </a:lnTo>
                    <a:lnTo>
                      <a:pt x="655" y="1264"/>
                    </a:lnTo>
                    <a:lnTo>
                      <a:pt x="553" y="1390"/>
                    </a:lnTo>
                    <a:lnTo>
                      <a:pt x="459" y="1520"/>
                    </a:lnTo>
                    <a:lnTo>
                      <a:pt x="373" y="1654"/>
                    </a:lnTo>
                    <a:lnTo>
                      <a:pt x="296" y="1792"/>
                    </a:lnTo>
                    <a:lnTo>
                      <a:pt x="227" y="1932"/>
                    </a:lnTo>
                    <a:lnTo>
                      <a:pt x="168" y="2075"/>
                    </a:lnTo>
                    <a:lnTo>
                      <a:pt x="117" y="2221"/>
                    </a:lnTo>
                    <a:lnTo>
                      <a:pt x="75" y="2368"/>
                    </a:lnTo>
                    <a:lnTo>
                      <a:pt x="42" y="2517"/>
                    </a:lnTo>
                    <a:lnTo>
                      <a:pt x="19" y="2668"/>
                    </a:lnTo>
                    <a:lnTo>
                      <a:pt x="5" y="2819"/>
                    </a:lnTo>
                    <a:lnTo>
                      <a:pt x="0" y="2970"/>
                    </a:lnTo>
                  </a:path>
                </a:pathLst>
              </a:custGeom>
              <a:noFill/>
              <a:ln w="507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9246" name="Group 29"/>
            <p:cNvGrpSpPr>
              <a:grpSpLocks/>
            </p:cNvGrpSpPr>
            <p:nvPr/>
          </p:nvGrpSpPr>
          <p:grpSpPr bwMode="auto">
            <a:xfrm>
              <a:off x="2841" y="1805"/>
              <a:ext cx="1005" cy="782"/>
              <a:chOff x="2841" y="1805"/>
              <a:chExt cx="1005" cy="782"/>
            </a:xfrm>
          </p:grpSpPr>
          <p:sp>
            <p:nvSpPr>
              <p:cNvPr id="9253" name="AutoShape 30"/>
              <p:cNvSpPr>
                <a:spLocks noChangeArrowheads="1"/>
              </p:cNvSpPr>
              <p:nvPr/>
            </p:nvSpPr>
            <p:spPr bwMode="auto">
              <a:xfrm>
                <a:off x="2841" y="1805"/>
                <a:ext cx="1006" cy="783"/>
              </a:xfrm>
              <a:prstGeom prst="roundRect">
                <a:avLst>
                  <a:gd name="adj" fmla="val 125"/>
                </a:avLst>
              </a:prstGeom>
              <a:noFill/>
              <a:ln w="507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4" name="Freeform 31"/>
              <p:cNvSpPr>
                <a:spLocks noChangeArrowheads="1"/>
              </p:cNvSpPr>
              <p:nvPr/>
            </p:nvSpPr>
            <p:spPr bwMode="auto">
              <a:xfrm>
                <a:off x="2851" y="1806"/>
                <a:ext cx="996" cy="790"/>
              </a:xfrm>
              <a:custGeom>
                <a:avLst/>
                <a:gdLst>
                  <a:gd name="T0" fmla="*/ 4391 w 4392"/>
                  <a:gd name="T1" fmla="*/ 3482 h 3483"/>
                  <a:gd name="T2" fmla="*/ 4387 w 4392"/>
                  <a:gd name="T3" fmla="*/ 3302 h 3483"/>
                  <a:gd name="T4" fmla="*/ 4371 w 4392"/>
                  <a:gd name="T5" fmla="*/ 3122 h 3483"/>
                  <a:gd name="T6" fmla="*/ 4343 w 4392"/>
                  <a:gd name="T7" fmla="*/ 2942 h 3483"/>
                  <a:gd name="T8" fmla="*/ 4303 w 4392"/>
                  <a:gd name="T9" fmla="*/ 2765 h 3483"/>
                  <a:gd name="T10" fmla="*/ 4251 w 4392"/>
                  <a:gd name="T11" fmla="*/ 2589 h 3483"/>
                  <a:gd name="T12" fmla="*/ 4187 w 4392"/>
                  <a:gd name="T13" fmla="*/ 2415 h 3483"/>
                  <a:gd name="T14" fmla="*/ 4112 w 4392"/>
                  <a:gd name="T15" fmla="*/ 2244 h 3483"/>
                  <a:gd name="T16" fmla="*/ 4025 w 4392"/>
                  <a:gd name="T17" fmla="*/ 2077 h 3483"/>
                  <a:gd name="T18" fmla="*/ 3927 w 4392"/>
                  <a:gd name="T19" fmla="*/ 1913 h 3483"/>
                  <a:gd name="T20" fmla="*/ 3819 w 4392"/>
                  <a:gd name="T21" fmla="*/ 1754 h 3483"/>
                  <a:gd name="T22" fmla="*/ 3699 w 4392"/>
                  <a:gd name="T23" fmla="*/ 1599 h 3483"/>
                  <a:gd name="T24" fmla="*/ 3570 w 4392"/>
                  <a:gd name="T25" fmla="*/ 1449 h 3483"/>
                  <a:gd name="T26" fmla="*/ 3430 w 4392"/>
                  <a:gd name="T27" fmla="*/ 1305 h 3483"/>
                  <a:gd name="T28" fmla="*/ 3281 w 4392"/>
                  <a:gd name="T29" fmla="*/ 1167 h 3483"/>
                  <a:gd name="T30" fmla="*/ 3123 w 4392"/>
                  <a:gd name="T31" fmla="*/ 1034 h 3483"/>
                  <a:gd name="T32" fmla="*/ 2956 w 4392"/>
                  <a:gd name="T33" fmla="*/ 909 h 3483"/>
                  <a:gd name="T34" fmla="*/ 2781 w 4392"/>
                  <a:gd name="T35" fmla="*/ 790 h 3483"/>
                  <a:gd name="T36" fmla="*/ 2598 w 4392"/>
                  <a:gd name="T37" fmla="*/ 679 h 3483"/>
                  <a:gd name="T38" fmla="*/ 2408 w 4392"/>
                  <a:gd name="T39" fmla="*/ 575 h 3483"/>
                  <a:gd name="T40" fmla="*/ 2211 w 4392"/>
                  <a:gd name="T41" fmla="*/ 479 h 3483"/>
                  <a:gd name="T42" fmla="*/ 2008 w 4392"/>
                  <a:gd name="T43" fmla="*/ 392 h 3483"/>
                  <a:gd name="T44" fmla="*/ 1800 w 4392"/>
                  <a:gd name="T45" fmla="*/ 312 h 3483"/>
                  <a:gd name="T46" fmla="*/ 1586 w 4392"/>
                  <a:gd name="T47" fmla="*/ 242 h 3483"/>
                  <a:gd name="T48" fmla="*/ 1368 w 4392"/>
                  <a:gd name="T49" fmla="*/ 180 h 3483"/>
                  <a:gd name="T50" fmla="*/ 1146 w 4392"/>
                  <a:gd name="T51" fmla="*/ 127 h 3483"/>
                  <a:gd name="T52" fmla="*/ 921 w 4392"/>
                  <a:gd name="T53" fmla="*/ 83 h 3483"/>
                  <a:gd name="T54" fmla="*/ 693 w 4392"/>
                  <a:gd name="T55" fmla="*/ 48 h 3483"/>
                  <a:gd name="T56" fmla="*/ 463 w 4392"/>
                  <a:gd name="T57" fmla="*/ 23 h 3483"/>
                  <a:gd name="T58" fmla="*/ 232 w 4392"/>
                  <a:gd name="T59" fmla="*/ 7 h 3483"/>
                  <a:gd name="T60" fmla="*/ 0 w 4392"/>
                  <a:gd name="T61" fmla="*/ 0 h 3483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4392"/>
                  <a:gd name="T94" fmla="*/ 0 h 3483"/>
                  <a:gd name="T95" fmla="*/ 4392 w 4392"/>
                  <a:gd name="T96" fmla="*/ 3483 h 3483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4392" h="3483">
                    <a:moveTo>
                      <a:pt x="4391" y="3482"/>
                    </a:moveTo>
                    <a:lnTo>
                      <a:pt x="4387" y="3302"/>
                    </a:lnTo>
                    <a:lnTo>
                      <a:pt x="4371" y="3122"/>
                    </a:lnTo>
                    <a:lnTo>
                      <a:pt x="4343" y="2942"/>
                    </a:lnTo>
                    <a:lnTo>
                      <a:pt x="4303" y="2765"/>
                    </a:lnTo>
                    <a:lnTo>
                      <a:pt x="4251" y="2589"/>
                    </a:lnTo>
                    <a:lnTo>
                      <a:pt x="4187" y="2415"/>
                    </a:lnTo>
                    <a:lnTo>
                      <a:pt x="4112" y="2244"/>
                    </a:lnTo>
                    <a:lnTo>
                      <a:pt x="4025" y="2077"/>
                    </a:lnTo>
                    <a:lnTo>
                      <a:pt x="3927" y="1913"/>
                    </a:lnTo>
                    <a:lnTo>
                      <a:pt x="3819" y="1754"/>
                    </a:lnTo>
                    <a:lnTo>
                      <a:pt x="3699" y="1599"/>
                    </a:lnTo>
                    <a:lnTo>
                      <a:pt x="3570" y="1449"/>
                    </a:lnTo>
                    <a:lnTo>
                      <a:pt x="3430" y="1305"/>
                    </a:lnTo>
                    <a:lnTo>
                      <a:pt x="3281" y="1167"/>
                    </a:lnTo>
                    <a:lnTo>
                      <a:pt x="3123" y="1034"/>
                    </a:lnTo>
                    <a:lnTo>
                      <a:pt x="2956" y="909"/>
                    </a:lnTo>
                    <a:lnTo>
                      <a:pt x="2781" y="790"/>
                    </a:lnTo>
                    <a:lnTo>
                      <a:pt x="2598" y="679"/>
                    </a:lnTo>
                    <a:lnTo>
                      <a:pt x="2408" y="575"/>
                    </a:lnTo>
                    <a:lnTo>
                      <a:pt x="2211" y="479"/>
                    </a:lnTo>
                    <a:lnTo>
                      <a:pt x="2008" y="392"/>
                    </a:lnTo>
                    <a:lnTo>
                      <a:pt x="1800" y="312"/>
                    </a:lnTo>
                    <a:lnTo>
                      <a:pt x="1586" y="242"/>
                    </a:lnTo>
                    <a:lnTo>
                      <a:pt x="1368" y="180"/>
                    </a:lnTo>
                    <a:lnTo>
                      <a:pt x="1146" y="127"/>
                    </a:lnTo>
                    <a:lnTo>
                      <a:pt x="921" y="83"/>
                    </a:lnTo>
                    <a:lnTo>
                      <a:pt x="693" y="48"/>
                    </a:lnTo>
                    <a:lnTo>
                      <a:pt x="463" y="23"/>
                    </a:lnTo>
                    <a:lnTo>
                      <a:pt x="232" y="7"/>
                    </a:lnTo>
                    <a:lnTo>
                      <a:pt x="0" y="0"/>
                    </a:lnTo>
                  </a:path>
                </a:pathLst>
              </a:custGeom>
              <a:noFill/>
              <a:ln w="507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9247" name="Group 32"/>
            <p:cNvGrpSpPr>
              <a:grpSpLocks/>
            </p:cNvGrpSpPr>
            <p:nvPr/>
          </p:nvGrpSpPr>
          <p:grpSpPr bwMode="auto">
            <a:xfrm>
              <a:off x="2767" y="2507"/>
              <a:ext cx="1079" cy="741"/>
              <a:chOff x="2767" y="2507"/>
              <a:chExt cx="1079" cy="741"/>
            </a:xfrm>
          </p:grpSpPr>
          <p:sp>
            <p:nvSpPr>
              <p:cNvPr id="9251" name="AutoShape 33"/>
              <p:cNvSpPr>
                <a:spLocks noChangeArrowheads="1"/>
              </p:cNvSpPr>
              <p:nvPr/>
            </p:nvSpPr>
            <p:spPr bwMode="auto">
              <a:xfrm>
                <a:off x="2767" y="2507"/>
                <a:ext cx="1080" cy="742"/>
              </a:xfrm>
              <a:prstGeom prst="roundRect">
                <a:avLst>
                  <a:gd name="adj" fmla="val 134"/>
                </a:avLst>
              </a:prstGeom>
              <a:noFill/>
              <a:ln w="507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2" name="Freeform 34"/>
              <p:cNvSpPr>
                <a:spLocks noChangeArrowheads="1"/>
              </p:cNvSpPr>
              <p:nvPr/>
            </p:nvSpPr>
            <p:spPr bwMode="auto">
              <a:xfrm>
                <a:off x="2767" y="2507"/>
                <a:ext cx="1080" cy="742"/>
              </a:xfrm>
              <a:custGeom>
                <a:avLst/>
                <a:gdLst>
                  <a:gd name="T0" fmla="*/ 0 w 4764"/>
                  <a:gd name="T1" fmla="*/ 3270 h 3271"/>
                  <a:gd name="T2" fmla="*/ 249 w 4764"/>
                  <a:gd name="T3" fmla="*/ 3266 h 3271"/>
                  <a:gd name="T4" fmla="*/ 498 w 4764"/>
                  <a:gd name="T5" fmla="*/ 3252 h 3271"/>
                  <a:gd name="T6" fmla="*/ 745 w 4764"/>
                  <a:gd name="T7" fmla="*/ 3230 h 3271"/>
                  <a:gd name="T8" fmla="*/ 990 w 4764"/>
                  <a:gd name="T9" fmla="*/ 3199 h 3271"/>
                  <a:gd name="T10" fmla="*/ 1233 w 4764"/>
                  <a:gd name="T11" fmla="*/ 3159 h 3271"/>
                  <a:gd name="T12" fmla="*/ 1472 w 4764"/>
                  <a:gd name="T13" fmla="*/ 3110 h 3271"/>
                  <a:gd name="T14" fmla="*/ 1707 w 4764"/>
                  <a:gd name="T15" fmla="*/ 3053 h 3271"/>
                  <a:gd name="T16" fmla="*/ 1937 w 4764"/>
                  <a:gd name="T17" fmla="*/ 2987 h 3271"/>
                  <a:gd name="T18" fmla="*/ 2162 w 4764"/>
                  <a:gd name="T19" fmla="*/ 2914 h 3271"/>
                  <a:gd name="T20" fmla="*/ 2382 w 4764"/>
                  <a:gd name="T21" fmla="*/ 2832 h 3271"/>
                  <a:gd name="T22" fmla="*/ 2594 w 4764"/>
                  <a:gd name="T23" fmla="*/ 2742 h 3271"/>
                  <a:gd name="T24" fmla="*/ 2800 w 4764"/>
                  <a:gd name="T25" fmla="*/ 2645 h 3271"/>
                  <a:gd name="T26" fmla="*/ 2997 w 4764"/>
                  <a:gd name="T27" fmla="*/ 2541 h 3271"/>
                  <a:gd name="T28" fmla="*/ 3187 w 4764"/>
                  <a:gd name="T29" fmla="*/ 2430 h 3271"/>
                  <a:gd name="T30" fmla="*/ 3368 w 4764"/>
                  <a:gd name="T31" fmla="*/ 2312 h 3271"/>
                  <a:gd name="T32" fmla="*/ 3540 w 4764"/>
                  <a:gd name="T33" fmla="*/ 2188 h 3271"/>
                  <a:gd name="T34" fmla="*/ 3702 w 4764"/>
                  <a:gd name="T35" fmla="*/ 2058 h 3271"/>
                  <a:gd name="T36" fmla="*/ 3853 w 4764"/>
                  <a:gd name="T37" fmla="*/ 1922 h 3271"/>
                  <a:gd name="T38" fmla="*/ 3995 w 4764"/>
                  <a:gd name="T39" fmla="*/ 1781 h 3271"/>
                  <a:gd name="T40" fmla="*/ 4125 w 4764"/>
                  <a:gd name="T41" fmla="*/ 1635 h 3271"/>
                  <a:gd name="T42" fmla="*/ 4244 w 4764"/>
                  <a:gd name="T43" fmla="*/ 1485 h 3271"/>
                  <a:gd name="T44" fmla="*/ 4351 w 4764"/>
                  <a:gd name="T45" fmla="*/ 1330 h 3271"/>
                  <a:gd name="T46" fmla="*/ 4447 w 4764"/>
                  <a:gd name="T47" fmla="*/ 1172 h 3271"/>
                  <a:gd name="T48" fmla="*/ 4530 w 4764"/>
                  <a:gd name="T49" fmla="*/ 1010 h 3271"/>
                  <a:gd name="T50" fmla="*/ 4601 w 4764"/>
                  <a:gd name="T51" fmla="*/ 846 h 3271"/>
                  <a:gd name="T52" fmla="*/ 4659 w 4764"/>
                  <a:gd name="T53" fmla="*/ 680 h 3271"/>
                  <a:gd name="T54" fmla="*/ 4704 w 4764"/>
                  <a:gd name="T55" fmla="*/ 512 h 3271"/>
                  <a:gd name="T56" fmla="*/ 4737 w 4764"/>
                  <a:gd name="T57" fmla="*/ 342 h 3271"/>
                  <a:gd name="T58" fmla="*/ 4756 w 4764"/>
                  <a:gd name="T59" fmla="*/ 171 h 3271"/>
                  <a:gd name="T60" fmla="*/ 4763 w 4764"/>
                  <a:gd name="T61" fmla="*/ 0 h 327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4764"/>
                  <a:gd name="T94" fmla="*/ 0 h 3271"/>
                  <a:gd name="T95" fmla="*/ 4764 w 4764"/>
                  <a:gd name="T96" fmla="*/ 3271 h 3271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4764" h="3271">
                    <a:moveTo>
                      <a:pt x="0" y="3270"/>
                    </a:moveTo>
                    <a:lnTo>
                      <a:pt x="249" y="3266"/>
                    </a:lnTo>
                    <a:lnTo>
                      <a:pt x="498" y="3252"/>
                    </a:lnTo>
                    <a:lnTo>
                      <a:pt x="745" y="3230"/>
                    </a:lnTo>
                    <a:lnTo>
                      <a:pt x="990" y="3199"/>
                    </a:lnTo>
                    <a:lnTo>
                      <a:pt x="1233" y="3159"/>
                    </a:lnTo>
                    <a:lnTo>
                      <a:pt x="1472" y="3110"/>
                    </a:lnTo>
                    <a:lnTo>
                      <a:pt x="1707" y="3053"/>
                    </a:lnTo>
                    <a:lnTo>
                      <a:pt x="1937" y="2987"/>
                    </a:lnTo>
                    <a:lnTo>
                      <a:pt x="2162" y="2914"/>
                    </a:lnTo>
                    <a:lnTo>
                      <a:pt x="2382" y="2832"/>
                    </a:lnTo>
                    <a:lnTo>
                      <a:pt x="2594" y="2742"/>
                    </a:lnTo>
                    <a:lnTo>
                      <a:pt x="2800" y="2645"/>
                    </a:lnTo>
                    <a:lnTo>
                      <a:pt x="2997" y="2541"/>
                    </a:lnTo>
                    <a:lnTo>
                      <a:pt x="3187" y="2430"/>
                    </a:lnTo>
                    <a:lnTo>
                      <a:pt x="3368" y="2312"/>
                    </a:lnTo>
                    <a:lnTo>
                      <a:pt x="3540" y="2188"/>
                    </a:lnTo>
                    <a:lnTo>
                      <a:pt x="3702" y="2058"/>
                    </a:lnTo>
                    <a:lnTo>
                      <a:pt x="3853" y="1922"/>
                    </a:lnTo>
                    <a:lnTo>
                      <a:pt x="3995" y="1781"/>
                    </a:lnTo>
                    <a:lnTo>
                      <a:pt x="4125" y="1635"/>
                    </a:lnTo>
                    <a:lnTo>
                      <a:pt x="4244" y="1485"/>
                    </a:lnTo>
                    <a:lnTo>
                      <a:pt x="4351" y="1330"/>
                    </a:lnTo>
                    <a:lnTo>
                      <a:pt x="4447" y="1172"/>
                    </a:lnTo>
                    <a:lnTo>
                      <a:pt x="4530" y="1010"/>
                    </a:lnTo>
                    <a:lnTo>
                      <a:pt x="4601" y="846"/>
                    </a:lnTo>
                    <a:lnTo>
                      <a:pt x="4659" y="680"/>
                    </a:lnTo>
                    <a:lnTo>
                      <a:pt x="4704" y="512"/>
                    </a:lnTo>
                    <a:lnTo>
                      <a:pt x="4737" y="342"/>
                    </a:lnTo>
                    <a:lnTo>
                      <a:pt x="4756" y="171"/>
                    </a:lnTo>
                    <a:lnTo>
                      <a:pt x="4763" y="0"/>
                    </a:lnTo>
                  </a:path>
                </a:pathLst>
              </a:custGeom>
              <a:noFill/>
              <a:ln w="507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9248" name="Group 35"/>
            <p:cNvGrpSpPr>
              <a:grpSpLocks/>
            </p:cNvGrpSpPr>
            <p:nvPr/>
          </p:nvGrpSpPr>
          <p:grpSpPr bwMode="auto">
            <a:xfrm>
              <a:off x="2014" y="2754"/>
              <a:ext cx="754" cy="485"/>
              <a:chOff x="2014" y="2754"/>
              <a:chExt cx="754" cy="485"/>
            </a:xfrm>
          </p:grpSpPr>
          <p:sp>
            <p:nvSpPr>
              <p:cNvPr id="9249" name="AutoShape 36"/>
              <p:cNvSpPr>
                <a:spLocks noChangeArrowheads="1"/>
              </p:cNvSpPr>
              <p:nvPr/>
            </p:nvSpPr>
            <p:spPr bwMode="auto">
              <a:xfrm>
                <a:off x="2014" y="2754"/>
                <a:ext cx="755" cy="486"/>
              </a:xfrm>
              <a:prstGeom prst="roundRect">
                <a:avLst>
                  <a:gd name="adj" fmla="val 204"/>
                </a:avLst>
              </a:prstGeom>
              <a:noFill/>
              <a:ln w="50760">
                <a:noFill/>
                <a:round/>
                <a:headEnd/>
                <a:tailEnd type="triangl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0" name="Freeform 37"/>
              <p:cNvSpPr>
                <a:spLocks/>
              </p:cNvSpPr>
              <p:nvPr/>
            </p:nvSpPr>
            <p:spPr bwMode="auto">
              <a:xfrm>
                <a:off x="2014" y="2759"/>
                <a:ext cx="755" cy="481"/>
              </a:xfrm>
              <a:custGeom>
                <a:avLst/>
                <a:gdLst>
                  <a:gd name="T0" fmla="*/ 0 w 3328"/>
                  <a:gd name="T1" fmla="*/ 0 h 2122"/>
                  <a:gd name="T2" fmla="*/ 6 w 3328"/>
                  <a:gd name="T3" fmla="*/ 112 h 2122"/>
                  <a:gd name="T4" fmla="*/ 22 w 3328"/>
                  <a:gd name="T5" fmla="*/ 223 h 2122"/>
                  <a:gd name="T6" fmla="*/ 46 w 3328"/>
                  <a:gd name="T7" fmla="*/ 333 h 2122"/>
                  <a:gd name="T8" fmla="*/ 79 w 3328"/>
                  <a:gd name="T9" fmla="*/ 442 h 2122"/>
                  <a:gd name="T10" fmla="*/ 121 w 3328"/>
                  <a:gd name="T11" fmla="*/ 551 h 2122"/>
                  <a:gd name="T12" fmla="*/ 171 w 3328"/>
                  <a:gd name="T13" fmla="*/ 657 h 2122"/>
                  <a:gd name="T14" fmla="*/ 230 w 3328"/>
                  <a:gd name="T15" fmla="*/ 762 h 2122"/>
                  <a:gd name="T16" fmla="*/ 298 w 3328"/>
                  <a:gd name="T17" fmla="*/ 865 h 2122"/>
                  <a:gd name="T18" fmla="*/ 373 w 3328"/>
                  <a:gd name="T19" fmla="*/ 965 h 2122"/>
                  <a:gd name="T20" fmla="*/ 457 w 3328"/>
                  <a:gd name="T21" fmla="*/ 1062 h 2122"/>
                  <a:gd name="T22" fmla="*/ 548 w 3328"/>
                  <a:gd name="T23" fmla="*/ 1157 h 2122"/>
                  <a:gd name="T24" fmla="*/ 647 w 3328"/>
                  <a:gd name="T25" fmla="*/ 1248 h 2122"/>
                  <a:gd name="T26" fmla="*/ 753 w 3328"/>
                  <a:gd name="T27" fmla="*/ 1336 h 2122"/>
                  <a:gd name="T28" fmla="*/ 866 w 3328"/>
                  <a:gd name="T29" fmla="*/ 1421 h 2122"/>
                  <a:gd name="T30" fmla="*/ 986 w 3328"/>
                  <a:gd name="T31" fmla="*/ 1501 h 2122"/>
                  <a:gd name="T32" fmla="*/ 1112 w 3328"/>
                  <a:gd name="T33" fmla="*/ 1577 h 2122"/>
                  <a:gd name="T34" fmla="*/ 1244 w 3328"/>
                  <a:gd name="T35" fmla="*/ 1649 h 2122"/>
                  <a:gd name="T36" fmla="*/ 1382 w 3328"/>
                  <a:gd name="T37" fmla="*/ 1717 h 2122"/>
                  <a:gd name="T38" fmla="*/ 1525 w 3328"/>
                  <a:gd name="T39" fmla="*/ 1780 h 2122"/>
                  <a:gd name="T40" fmla="*/ 1673 w 3328"/>
                  <a:gd name="T41" fmla="*/ 1838 h 2122"/>
                  <a:gd name="T42" fmla="*/ 1825 w 3328"/>
                  <a:gd name="T43" fmla="*/ 1890 h 2122"/>
                  <a:gd name="T44" fmla="*/ 1982 w 3328"/>
                  <a:gd name="T45" fmla="*/ 1938 h 2122"/>
                  <a:gd name="T46" fmla="*/ 2142 w 3328"/>
                  <a:gd name="T47" fmla="*/ 1981 h 2122"/>
                  <a:gd name="T48" fmla="*/ 2305 w 3328"/>
                  <a:gd name="T49" fmla="*/ 2017 h 2122"/>
                  <a:gd name="T50" fmla="*/ 2471 w 3328"/>
                  <a:gd name="T51" fmla="*/ 2049 h 2122"/>
                  <a:gd name="T52" fmla="*/ 2640 w 3328"/>
                  <a:gd name="T53" fmla="*/ 2075 h 2122"/>
                  <a:gd name="T54" fmla="*/ 2810 w 3328"/>
                  <a:gd name="T55" fmla="*/ 2095 h 2122"/>
                  <a:gd name="T56" fmla="*/ 2981 w 3328"/>
                  <a:gd name="T57" fmla="*/ 2109 h 2122"/>
                  <a:gd name="T58" fmla="*/ 3154 w 3328"/>
                  <a:gd name="T59" fmla="*/ 2118 h 2122"/>
                  <a:gd name="T60" fmla="*/ 3327 w 3328"/>
                  <a:gd name="T61" fmla="*/ 2121 h 212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3328"/>
                  <a:gd name="T94" fmla="*/ 0 h 2122"/>
                  <a:gd name="T95" fmla="*/ 3328 w 3328"/>
                  <a:gd name="T96" fmla="*/ 2122 h 2122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3328" h="2122">
                    <a:moveTo>
                      <a:pt x="0" y="0"/>
                    </a:moveTo>
                    <a:lnTo>
                      <a:pt x="6" y="112"/>
                    </a:lnTo>
                    <a:lnTo>
                      <a:pt x="22" y="223"/>
                    </a:lnTo>
                    <a:lnTo>
                      <a:pt x="46" y="333"/>
                    </a:lnTo>
                    <a:lnTo>
                      <a:pt x="79" y="442"/>
                    </a:lnTo>
                    <a:lnTo>
                      <a:pt x="121" y="551"/>
                    </a:lnTo>
                    <a:lnTo>
                      <a:pt x="171" y="657"/>
                    </a:lnTo>
                    <a:lnTo>
                      <a:pt x="230" y="762"/>
                    </a:lnTo>
                    <a:lnTo>
                      <a:pt x="298" y="865"/>
                    </a:lnTo>
                    <a:lnTo>
                      <a:pt x="373" y="965"/>
                    </a:lnTo>
                    <a:lnTo>
                      <a:pt x="457" y="1062"/>
                    </a:lnTo>
                    <a:lnTo>
                      <a:pt x="548" y="1157"/>
                    </a:lnTo>
                    <a:lnTo>
                      <a:pt x="647" y="1248"/>
                    </a:lnTo>
                    <a:lnTo>
                      <a:pt x="753" y="1336"/>
                    </a:lnTo>
                    <a:lnTo>
                      <a:pt x="866" y="1421"/>
                    </a:lnTo>
                    <a:lnTo>
                      <a:pt x="986" y="1501"/>
                    </a:lnTo>
                    <a:lnTo>
                      <a:pt x="1112" y="1577"/>
                    </a:lnTo>
                    <a:lnTo>
                      <a:pt x="1244" y="1649"/>
                    </a:lnTo>
                    <a:lnTo>
                      <a:pt x="1382" y="1717"/>
                    </a:lnTo>
                    <a:lnTo>
                      <a:pt x="1525" y="1780"/>
                    </a:lnTo>
                    <a:lnTo>
                      <a:pt x="1673" y="1838"/>
                    </a:lnTo>
                    <a:lnTo>
                      <a:pt x="1825" y="1890"/>
                    </a:lnTo>
                    <a:lnTo>
                      <a:pt x="1982" y="1938"/>
                    </a:lnTo>
                    <a:lnTo>
                      <a:pt x="2142" y="1981"/>
                    </a:lnTo>
                    <a:lnTo>
                      <a:pt x="2305" y="2017"/>
                    </a:lnTo>
                    <a:lnTo>
                      <a:pt x="2471" y="2049"/>
                    </a:lnTo>
                    <a:lnTo>
                      <a:pt x="2640" y="2075"/>
                    </a:lnTo>
                    <a:lnTo>
                      <a:pt x="2810" y="2095"/>
                    </a:lnTo>
                    <a:lnTo>
                      <a:pt x="2981" y="2109"/>
                    </a:lnTo>
                    <a:lnTo>
                      <a:pt x="3154" y="2118"/>
                    </a:lnTo>
                    <a:lnTo>
                      <a:pt x="3327" y="2121"/>
                    </a:lnTo>
                  </a:path>
                </a:pathLst>
              </a:custGeom>
              <a:noFill/>
              <a:ln w="50760">
                <a:solidFill>
                  <a:srgbClr val="000000"/>
                </a:solidFill>
                <a:round/>
                <a:headEnd type="triangle"/>
                <a:tailEnd type="none" w="lg" len="lg"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  <p:sp>
        <p:nvSpPr>
          <p:cNvPr id="9224" name="Text Box 38"/>
          <p:cNvSpPr txBox="1">
            <a:spLocks noChangeArrowheads="1"/>
          </p:cNvSpPr>
          <p:nvPr/>
        </p:nvSpPr>
        <p:spPr bwMode="auto">
          <a:xfrm>
            <a:off x="6261100" y="3814763"/>
            <a:ext cx="1448857" cy="31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1 clock cycle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177800" y="152400"/>
            <a:ext cx="8809038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Transfer Level (RTL)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990600" y="1196752"/>
            <a:ext cx="7035800" cy="305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83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Set of registers and their functions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83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Microoperations set </a:t>
            </a:r>
          </a:p>
          <a:p>
            <a:pPr lvl="2"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Set of allowable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microoperations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	provided by the organization of the 	computer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Control signals that initiate the sequence of 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microoperations (to perform the functions)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81000" y="764704"/>
            <a:ext cx="7929799" cy="43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83000"/>
              <a:buFont typeface="Times New Roman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Definition of the </a:t>
            </a:r>
            <a:r>
              <a:rPr lang="en-GB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(internal) organization of a computer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3861048"/>
            <a:ext cx="7258050" cy="31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341313" indent="-341313" algn="l" defTabSz="449263" rtl="0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25000"/>
              <a:buFont typeface="Times New Roman" pitchFamily="18" charset="0"/>
              <a:buChar char="•"/>
              <a:defRPr sz="24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1363" indent="-284163" algn="l" defTabSz="449263" rtl="0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25000"/>
              <a:buFont typeface="Times New Roman" pitchFamily="18" charset="0"/>
              <a:buChar char="–"/>
              <a:defRPr sz="24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 marL="1084263" indent="-228600" algn="l" defTabSz="449263" rtl="0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25000"/>
              <a:buFont typeface="Times New Roman" pitchFamily="18" charset="0"/>
              <a:buChar char="•"/>
              <a:defRPr sz="24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 marL="1427163" indent="-228600" algn="l" defTabSz="449263" rtl="0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25000"/>
              <a:buFont typeface="Times New Roman" pitchFamily="18" charset="0"/>
              <a:buChar char="–"/>
              <a:defRPr sz="24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 marL="1770063" indent="-228600" algn="l" defTabSz="449263" rtl="0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25000"/>
              <a:buFont typeface="Times New Roman" pitchFamily="18" charset="0"/>
              <a:buChar char="•"/>
              <a:defRPr sz="24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  <a:lvl6pPr marL="2227263" indent="-228600" algn="l" defTabSz="449263" rtl="0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25000"/>
              <a:buFont typeface="Times New Roman" pitchFamily="18" charset="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684463" indent="-228600" algn="l" defTabSz="449263" rtl="0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25000"/>
              <a:buFont typeface="Times New Roman" pitchFamily="18" charset="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141663" indent="-228600" algn="l" defTabSz="449263" rtl="0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25000"/>
              <a:buFont typeface="Times New Roman" pitchFamily="18" charset="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598863" indent="-228600" algn="l" defTabSz="449263" rtl="0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25000"/>
              <a:buFont typeface="Times New Roman" pitchFamily="18" charset="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Viewing a computer, or any digital system, in this way is called the </a:t>
            </a:r>
            <a:r>
              <a:rPr lang="en-GB" dirty="0">
                <a:solidFill>
                  <a:srgbClr val="FF0000"/>
                </a:solidFill>
              </a:rPr>
              <a:t>register transfer level</a:t>
            </a:r>
            <a:endParaRPr lang="en-GB" dirty="0"/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This is because we’re focusing on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The system’s registers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The data transformations in them, and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The data transfers between them.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177800" y="152400"/>
            <a:ext cx="8809038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 TRANSFER  LANGUAGE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142984"/>
            <a:ext cx="8105775" cy="5164138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Rather than specifying a digital system in words, a specific notation is used, </a:t>
            </a:r>
            <a:r>
              <a:rPr lang="en-GB" sz="2400" i="1" dirty="0"/>
              <a:t>register transfer language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400" dirty="0"/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>
                <a:solidFill>
                  <a:srgbClr val="FF0000"/>
                </a:solidFill>
              </a:rPr>
              <a:t>For any function of the computer</a:t>
            </a:r>
            <a:r>
              <a:rPr lang="en-GB" sz="2400" dirty="0"/>
              <a:t>, the register transfer language can be used to describe the (sequence of) microoperations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400" dirty="0"/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Register transfer language</a:t>
            </a:r>
          </a:p>
          <a:p>
            <a:pPr marL="685800" lvl="1" indent="-228600">
              <a:spcBef>
                <a:spcPts val="388"/>
              </a:spcBef>
              <a:buSzPct val="111000"/>
              <a:buFont typeface="Wingdings" charset="2"/>
              <a:buChar char="§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A symbolic language</a:t>
            </a:r>
          </a:p>
          <a:p>
            <a:pPr marL="685800" lvl="1" indent="-228600">
              <a:spcBef>
                <a:spcPts val="388"/>
              </a:spcBef>
              <a:buSzPct val="111000"/>
              <a:buFont typeface="Wingdings" charset="2"/>
              <a:buChar char="§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A convenient tool for describing the internal organization of digital computers</a:t>
            </a:r>
          </a:p>
          <a:p>
            <a:pPr marL="685800" lvl="1" indent="-228600">
              <a:spcBef>
                <a:spcPts val="388"/>
              </a:spcBef>
              <a:buSzPct val="111000"/>
              <a:buFont typeface="Wingdings" charset="2"/>
              <a:buChar char="§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Can also be used to facilitate the design process of digital systems.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77800" y="152400"/>
            <a:ext cx="8809038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DESIGNATION OF REGISTERS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71546"/>
            <a:ext cx="8105775" cy="5164138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Registers are designated by capital letters, sometimes followed by numbers (e.g., A, R13, IR)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Often the names indicate function: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MAR	- memory address register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PC	- program counter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IR	- instruction register</a:t>
            </a:r>
          </a:p>
          <a:p>
            <a:pPr marL="685800" lvl="1" indent="-228600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/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Registers and their contents can be viewed and represented in </a:t>
            </a:r>
            <a:r>
              <a:rPr lang="en-GB" sz="2000" i="1" dirty="0"/>
              <a:t>various</a:t>
            </a:r>
            <a:r>
              <a:rPr lang="en-GB" sz="2000" dirty="0"/>
              <a:t> </a:t>
            </a:r>
            <a:r>
              <a:rPr lang="en-GB" sz="2000" i="1" dirty="0"/>
              <a:t>ways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A register can be viewed as a single entity:</a:t>
            </a:r>
          </a:p>
          <a:p>
            <a:pPr marL="685800" lvl="1" indent="-228600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/>
          </a:p>
          <a:p>
            <a:pPr marL="685800" lvl="1" indent="-228600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/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Registers may also be represented showing the bits of data they contain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	</a:t>
            </a:r>
          </a:p>
        </p:txBody>
      </p:sp>
      <p:sp>
        <p:nvSpPr>
          <p:cNvPr id="13317" name="AutoShape 4"/>
          <p:cNvSpPr>
            <a:spLocks noChangeArrowheads="1"/>
          </p:cNvSpPr>
          <p:nvPr/>
        </p:nvSpPr>
        <p:spPr bwMode="auto">
          <a:xfrm>
            <a:off x="3171825" y="4629150"/>
            <a:ext cx="2524125" cy="352425"/>
          </a:xfrm>
          <a:prstGeom prst="roundRect">
            <a:avLst>
              <a:gd name="adj" fmla="val 449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4146550" y="4660900"/>
            <a:ext cx="646113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66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Arial" charset="0"/>
              </a:rPr>
              <a:t>MAR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177800" y="152400"/>
            <a:ext cx="8809038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DESIGNATION OF REGISTERS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987675" y="4224338"/>
            <a:ext cx="35401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R1</a:t>
            </a:r>
          </a:p>
        </p:txBody>
      </p:sp>
      <p:sp>
        <p:nvSpPr>
          <p:cNvPr id="14341" name="AutoShape 4"/>
          <p:cNvSpPr>
            <a:spLocks noChangeArrowheads="1"/>
          </p:cNvSpPr>
          <p:nvPr/>
        </p:nvSpPr>
        <p:spPr bwMode="auto">
          <a:xfrm>
            <a:off x="1844675" y="4225925"/>
            <a:ext cx="2865438" cy="211138"/>
          </a:xfrm>
          <a:prstGeom prst="roundRect">
            <a:avLst>
              <a:gd name="adj" fmla="val 755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676400" y="4029075"/>
            <a:ext cx="820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chemeClr val="tx1"/>
                </a:solidFill>
                <a:latin typeface="Arial" charset="0"/>
              </a:rPr>
              <a:t> Register </a:t>
            </a:r>
          </a:p>
        </p:txBody>
      </p:sp>
      <p:sp>
        <p:nvSpPr>
          <p:cNvPr id="14343" name="AutoShape 6"/>
          <p:cNvSpPr>
            <a:spLocks noChangeArrowheads="1"/>
          </p:cNvSpPr>
          <p:nvPr/>
        </p:nvSpPr>
        <p:spPr bwMode="auto">
          <a:xfrm>
            <a:off x="1844675" y="4797425"/>
            <a:ext cx="2865438" cy="211138"/>
          </a:xfrm>
          <a:prstGeom prst="roundRect">
            <a:avLst>
              <a:gd name="adj" fmla="val 755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1703388" y="5026025"/>
            <a:ext cx="1433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chemeClr val="tx1"/>
                </a:solidFill>
                <a:latin typeface="Arial" charset="0"/>
              </a:rPr>
              <a:t>Numbering of bits</a:t>
            </a:r>
          </a:p>
        </p:txBody>
      </p:sp>
      <p:sp>
        <p:nvSpPr>
          <p:cNvPr id="14345" name="AutoShape 8"/>
          <p:cNvSpPr>
            <a:spLocks noChangeArrowheads="1"/>
          </p:cNvSpPr>
          <p:nvPr/>
        </p:nvSpPr>
        <p:spPr bwMode="auto">
          <a:xfrm>
            <a:off x="5607050" y="4225925"/>
            <a:ext cx="2867025" cy="211138"/>
          </a:xfrm>
          <a:prstGeom prst="roundRect">
            <a:avLst>
              <a:gd name="adj" fmla="val 755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5561013" y="4010025"/>
            <a:ext cx="1836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chemeClr val="tx1"/>
                </a:solidFill>
                <a:latin typeface="Arial" charset="0"/>
              </a:rPr>
              <a:t>Showing individual bits</a:t>
            </a:r>
          </a:p>
        </p:txBody>
      </p:sp>
      <p:sp>
        <p:nvSpPr>
          <p:cNvPr id="14347" name="AutoShape 10"/>
          <p:cNvSpPr>
            <a:spLocks noChangeArrowheads="1"/>
          </p:cNvSpPr>
          <p:nvPr/>
        </p:nvSpPr>
        <p:spPr bwMode="auto">
          <a:xfrm>
            <a:off x="5607050" y="4797425"/>
            <a:ext cx="2867025" cy="211138"/>
          </a:xfrm>
          <a:prstGeom prst="roundRect">
            <a:avLst>
              <a:gd name="adj" fmla="val 755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1"/>
          <p:cNvSpPr>
            <a:spLocks noChangeShapeType="1"/>
          </p:cNvSpPr>
          <p:nvPr/>
        </p:nvSpPr>
        <p:spPr bwMode="auto">
          <a:xfrm>
            <a:off x="7013575" y="4805363"/>
            <a:ext cx="1588" cy="21113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9" name="Text Box 12"/>
          <p:cNvSpPr txBox="1">
            <a:spLocks noChangeArrowheads="1"/>
          </p:cNvSpPr>
          <p:nvPr/>
        </p:nvSpPr>
        <p:spPr bwMode="auto">
          <a:xfrm>
            <a:off x="5502275" y="5026025"/>
            <a:ext cx="814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chemeClr val="tx1"/>
                </a:solidFill>
                <a:latin typeface="Arial" charset="0"/>
              </a:rPr>
              <a:t>Subfields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6056313" y="4786313"/>
            <a:ext cx="62071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PC(H)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7507288" y="4786313"/>
            <a:ext cx="6000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PC(L)</a:t>
            </a:r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5502275" y="4600575"/>
            <a:ext cx="295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chemeClr val="tx1"/>
                </a:solidFill>
                <a:latin typeface="Arial" charset="0"/>
              </a:rPr>
              <a:t>15</a:t>
            </a:r>
          </a:p>
        </p:txBody>
      </p:sp>
      <p:sp>
        <p:nvSpPr>
          <p:cNvPr id="14353" name="Text Box 16"/>
          <p:cNvSpPr txBox="1">
            <a:spLocks noChangeArrowheads="1"/>
          </p:cNvSpPr>
          <p:nvPr/>
        </p:nvSpPr>
        <p:spPr bwMode="auto">
          <a:xfrm>
            <a:off x="6797675" y="4600575"/>
            <a:ext cx="2111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chemeClr val="tx1"/>
                </a:solidFill>
                <a:latin typeface="Arial" charset="0"/>
              </a:rPr>
              <a:t>8</a:t>
            </a:r>
          </a:p>
        </p:txBody>
      </p:sp>
      <p:sp>
        <p:nvSpPr>
          <p:cNvPr id="14354" name="Text Box 17"/>
          <p:cNvSpPr txBox="1">
            <a:spLocks noChangeArrowheads="1"/>
          </p:cNvSpPr>
          <p:nvPr/>
        </p:nvSpPr>
        <p:spPr bwMode="auto">
          <a:xfrm>
            <a:off x="6997700" y="4600575"/>
            <a:ext cx="2111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chemeClr val="tx1"/>
                </a:solidFill>
                <a:latin typeface="Arial" charset="0"/>
              </a:rPr>
              <a:t>7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8232775" y="4600575"/>
            <a:ext cx="2111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627063" y="3279775"/>
            <a:ext cx="7447269" cy="31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ct val="83000"/>
              <a:buFont typeface="Times New Roman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Common ways of drawing the block diagram of a register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745163" y="4232275"/>
            <a:ext cx="263683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7     6     5     4     3     2     1     0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3030538" y="4786313"/>
            <a:ext cx="35401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R2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1833563" y="4600575"/>
            <a:ext cx="295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chemeClr val="tx1"/>
                </a:solidFill>
                <a:latin typeface="Arial" charset="0"/>
              </a:rPr>
              <a:t>15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4486275" y="4608513"/>
            <a:ext cx="2111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619125" y="1103313"/>
            <a:ext cx="3330783" cy="154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83000"/>
              <a:buFont typeface="Times New Roman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Designation of a register</a:t>
            </a:r>
          </a:p>
          <a:p>
            <a:pPr>
              <a:lnSpc>
                <a:spcPts val="2025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- a register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- portion of a register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- a bit of a register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83000"/>
              <a:buFont typeface="Times New Roman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09038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 TRANSFER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314450"/>
            <a:ext cx="8105775" cy="5164138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Copying the contents of one register to another is a register transfer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/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A register transfer is indicated as</a:t>
            </a:r>
          </a:p>
          <a:p>
            <a:pPr marL="685800" lvl="1" indent="-228600"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/>
          </a:p>
          <a:p>
            <a:pPr marL="685800" lvl="1" indent="-228600">
              <a:buClr>
                <a:srgbClr val="3333FF"/>
              </a:buClr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>
                <a:solidFill>
                  <a:srgbClr val="3333FF"/>
                </a:solidFill>
              </a:rPr>
              <a:t>R2 </a:t>
            </a:r>
            <a:r>
              <a:rPr lang="en-GB" sz="2000" dirty="0">
                <a:solidFill>
                  <a:srgbClr val="3333FF"/>
                </a:solidFill>
                <a:latin typeface="Symbol" pitchFamily="18" charset="2"/>
              </a:rPr>
              <a:t></a:t>
            </a:r>
            <a:r>
              <a:rPr lang="en-GB" sz="2000" dirty="0">
                <a:solidFill>
                  <a:srgbClr val="3333FF"/>
                </a:solidFill>
              </a:rPr>
              <a:t> R1</a:t>
            </a:r>
          </a:p>
          <a:p>
            <a:pPr marL="685800" lvl="1" indent="-228600">
              <a:buClr>
                <a:srgbClr val="3333FF"/>
              </a:buClr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>
              <a:solidFill>
                <a:srgbClr val="3333FF"/>
              </a:solidFill>
            </a:endParaRPr>
          </a:p>
          <a:p>
            <a:pPr marL="685800" lvl="1" indent="-228600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In this case, the contents of register R1 are copied (loaded) into register R2</a:t>
            </a:r>
          </a:p>
          <a:p>
            <a:pPr marL="685800" lvl="1" indent="-228600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A simultaneous transfer of all bits from the source R1 to the destination register R2, during one clock pulse</a:t>
            </a:r>
          </a:p>
          <a:p>
            <a:pPr marL="685800" lvl="1" indent="-228600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Note that this is non-destructive; i.e. the contents of R1 are not altered by copying (loading) them to R2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09038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 TRANSFER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314450"/>
            <a:ext cx="8105775" cy="5164138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A register transfer such as</a:t>
            </a:r>
          </a:p>
          <a:p>
            <a:pPr marL="685800" lvl="1" indent="-228600"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400" dirty="0"/>
          </a:p>
          <a:p>
            <a:pPr marL="685800" lvl="1" indent="-228600"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>
                <a:solidFill>
                  <a:srgbClr val="FF0000"/>
                </a:solidFill>
              </a:rPr>
              <a:t>R3 </a:t>
            </a:r>
            <a:r>
              <a:rPr lang="en-GB" sz="2400" dirty="0">
                <a:solidFill>
                  <a:srgbClr val="FF0000"/>
                </a:solidFill>
                <a:latin typeface="Symbol" pitchFamily="18" charset="2"/>
              </a:rPr>
              <a:t></a:t>
            </a:r>
            <a:r>
              <a:rPr lang="en-GB" sz="2400" dirty="0">
                <a:solidFill>
                  <a:srgbClr val="FF0000"/>
                </a:solidFill>
              </a:rPr>
              <a:t> R5</a:t>
            </a:r>
          </a:p>
          <a:p>
            <a:pPr marL="685800" lvl="1" indent="-228600"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400" dirty="0"/>
          </a:p>
          <a:p>
            <a:pPr marL="685800" lvl="1" indent="-228600"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Implies that the digital system has</a:t>
            </a:r>
          </a:p>
          <a:p>
            <a:pPr marL="685800" lvl="1" indent="-228600"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400" dirty="0"/>
          </a:p>
          <a:p>
            <a:pPr marL="685800" lvl="1" indent="-228600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the data lines from the source register (R5) to the destination register (R3)</a:t>
            </a:r>
          </a:p>
          <a:p>
            <a:pPr marL="685800" lvl="1" indent="-228600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Parallel load in the destination register (R3)</a:t>
            </a:r>
          </a:p>
          <a:p>
            <a:pPr marL="685800" lvl="1" indent="-228600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Control lines to perform the action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09038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FUNCTIONS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066800"/>
            <a:ext cx="8105775" cy="5164138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200" dirty="0"/>
              <a:t>Often actions need to only occur if a certain condition is true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200" dirty="0"/>
              <a:t>This is similar to an “if” statement in a programming language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200" dirty="0"/>
              <a:t>In digital systems, this is often done via a </a:t>
            </a:r>
            <a:r>
              <a:rPr lang="en-GB" sz="2200" i="1" dirty="0">
                <a:solidFill>
                  <a:srgbClr val="FF0000"/>
                </a:solidFill>
              </a:rPr>
              <a:t>control signal</a:t>
            </a:r>
            <a:r>
              <a:rPr lang="en-GB" sz="2200" dirty="0">
                <a:solidFill>
                  <a:srgbClr val="FF0000"/>
                </a:solidFill>
              </a:rPr>
              <a:t>, </a:t>
            </a:r>
            <a:r>
              <a:rPr lang="en-GB" sz="2200" dirty="0"/>
              <a:t>called a </a:t>
            </a:r>
            <a:r>
              <a:rPr lang="en-GB" sz="2200" i="1" dirty="0"/>
              <a:t>control function</a:t>
            </a:r>
          </a:p>
          <a:p>
            <a:pPr marL="685800" lvl="1" indent="-228600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>
                <a:solidFill>
                  <a:srgbClr val="FF0000"/>
                </a:solidFill>
              </a:rPr>
              <a:t>If the signal is 1, the action takes place</a:t>
            </a:r>
          </a:p>
          <a:p>
            <a:pPr marL="685800" lvl="1" indent="-228600"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200" dirty="0"/>
              <a:t>This is represented as: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/>
          </a:p>
          <a:p>
            <a:pPr marL="685800" lvl="1" indent="-228600">
              <a:buClr>
                <a:srgbClr val="3333FF"/>
              </a:buClr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>
                <a:solidFill>
                  <a:srgbClr val="3333FF"/>
                </a:solidFill>
              </a:rPr>
              <a:t>P: </a:t>
            </a:r>
            <a:r>
              <a:rPr lang="en-GB" sz="2400" dirty="0"/>
              <a:t>R2 </a:t>
            </a:r>
            <a:r>
              <a:rPr lang="en-GB" sz="2400" dirty="0">
                <a:latin typeface="Symbol" pitchFamily="18" charset="2"/>
              </a:rPr>
              <a:t></a:t>
            </a:r>
            <a:r>
              <a:rPr lang="en-GB" sz="2400" dirty="0"/>
              <a:t> R1</a:t>
            </a:r>
          </a:p>
          <a:p>
            <a:pPr marL="685800" lvl="1" indent="-228600"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400" dirty="0"/>
          </a:p>
          <a:p>
            <a:pPr marL="685800" lvl="1" indent="-228600"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200" dirty="0"/>
              <a:t>Which means “if P = 1, then load the contents of register R1 into register R2”, i.e., if (P = 1)  then  (R2 </a:t>
            </a:r>
            <a:r>
              <a:rPr lang="en-GB" sz="2200" dirty="0">
                <a:latin typeface="Symbol" pitchFamily="18" charset="2"/>
              </a:rPr>
              <a:t></a:t>
            </a:r>
            <a:r>
              <a:rPr lang="en-GB" sz="2200" dirty="0"/>
              <a:t> R1)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68288"/>
            <a:ext cx="7834313" cy="2651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 IMPLEMENTATION  OF  CONTROLLED TRANSFERS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79438" y="1352550"/>
            <a:ext cx="4355077" cy="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2025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Implementation of controlled transfer 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241425" y="1897063"/>
            <a:ext cx="15557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22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charset="0"/>
              </a:rPr>
              <a:t>P:  R2 </a:t>
            </a:r>
            <a:r>
              <a:rPr lang="en-GB" sz="2000" b="1" dirty="0">
                <a:solidFill>
                  <a:schemeClr val="tx1"/>
                </a:solidFill>
                <a:latin typeface="Symbol" pitchFamily="18" charset="2"/>
              </a:rPr>
              <a:t></a:t>
            </a:r>
            <a:r>
              <a:rPr lang="en-GB" sz="2000" b="1" dirty="0">
                <a:solidFill>
                  <a:schemeClr val="tx1"/>
                </a:solidFill>
                <a:latin typeface="Arial" charset="0"/>
              </a:rPr>
              <a:t>R1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579438" y="2590800"/>
            <a:ext cx="1785463" cy="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2013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 diagram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98488" y="3757613"/>
            <a:ext cx="1937748" cy="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2013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Timing diagram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90900" y="3752850"/>
            <a:ext cx="4068763" cy="1319213"/>
            <a:chOff x="3390900" y="3752850"/>
            <a:chExt cx="4068763" cy="1319213"/>
          </a:xfrm>
        </p:grpSpPr>
        <p:sp>
          <p:nvSpPr>
            <p:cNvPr id="18442" name="Text Box 9"/>
            <p:cNvSpPr txBox="1">
              <a:spLocks noChangeArrowheads="1"/>
            </p:cNvSpPr>
            <p:nvPr/>
          </p:nvSpPr>
          <p:spPr bwMode="auto">
            <a:xfrm>
              <a:off x="3813175" y="4814888"/>
              <a:ext cx="1890713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360" tIns="25560" rIns="63360" bIns="2556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rial" charset="0"/>
                </a:rPr>
                <a:t>Transfer occurs here</a:t>
              </a:r>
            </a:p>
          </p:txBody>
        </p:sp>
        <p:sp>
          <p:nvSpPr>
            <p:cNvPr id="18443" name="Line 10"/>
            <p:cNvSpPr>
              <a:spLocks noChangeShapeType="1"/>
            </p:cNvSpPr>
            <p:nvPr/>
          </p:nvSpPr>
          <p:spPr bwMode="auto">
            <a:xfrm flipH="1">
              <a:off x="5372100" y="4830763"/>
              <a:ext cx="647700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 flipV="1">
              <a:off x="6005513" y="4611688"/>
              <a:ext cx="1587" cy="2286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57" name="Freeform 24"/>
            <p:cNvSpPr>
              <a:spLocks noChangeArrowheads="1"/>
            </p:cNvSpPr>
            <p:nvPr/>
          </p:nvSpPr>
          <p:spPr bwMode="auto">
            <a:xfrm>
              <a:off x="4148138" y="4005263"/>
              <a:ext cx="1057275" cy="209550"/>
            </a:xfrm>
            <a:custGeom>
              <a:avLst/>
              <a:gdLst>
                <a:gd name="T0" fmla="*/ 0 w 2938"/>
                <a:gd name="T1" fmla="*/ 579 h 580"/>
                <a:gd name="T2" fmla="*/ 674 w 2938"/>
                <a:gd name="T3" fmla="*/ 579 h 580"/>
                <a:gd name="T4" fmla="*/ 674 w 2938"/>
                <a:gd name="T5" fmla="*/ 0 h 580"/>
                <a:gd name="T6" fmla="*/ 1587 w 2938"/>
                <a:gd name="T7" fmla="*/ 0 h 580"/>
                <a:gd name="T8" fmla="*/ 1587 w 2938"/>
                <a:gd name="T9" fmla="*/ 579 h 580"/>
                <a:gd name="T10" fmla="*/ 2937 w 2938"/>
                <a:gd name="T11" fmla="*/ 579 h 5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38"/>
                <a:gd name="T19" fmla="*/ 0 h 580"/>
                <a:gd name="T20" fmla="*/ 2938 w 2938"/>
                <a:gd name="T21" fmla="*/ 580 h 5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38" h="580">
                  <a:moveTo>
                    <a:pt x="0" y="579"/>
                  </a:moveTo>
                  <a:lnTo>
                    <a:pt x="674" y="579"/>
                  </a:lnTo>
                  <a:lnTo>
                    <a:pt x="674" y="0"/>
                  </a:lnTo>
                  <a:lnTo>
                    <a:pt x="1587" y="0"/>
                  </a:lnTo>
                  <a:lnTo>
                    <a:pt x="1587" y="579"/>
                  </a:lnTo>
                  <a:lnTo>
                    <a:pt x="2937" y="579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58" name="Freeform 25"/>
            <p:cNvSpPr>
              <a:spLocks noChangeArrowheads="1"/>
            </p:cNvSpPr>
            <p:nvPr/>
          </p:nvSpPr>
          <p:spPr bwMode="auto">
            <a:xfrm>
              <a:off x="5162550" y="4000500"/>
              <a:ext cx="104775" cy="85725"/>
            </a:xfrm>
            <a:custGeom>
              <a:avLst/>
              <a:gdLst>
                <a:gd name="T0" fmla="*/ 143 w 290"/>
                <a:gd name="T1" fmla="*/ 0 h 239"/>
                <a:gd name="T2" fmla="*/ 0 w 290"/>
                <a:gd name="T3" fmla="*/ 219 h 239"/>
                <a:gd name="T4" fmla="*/ 18 w 290"/>
                <a:gd name="T5" fmla="*/ 224 h 239"/>
                <a:gd name="T6" fmla="*/ 37 w 290"/>
                <a:gd name="T7" fmla="*/ 228 h 239"/>
                <a:gd name="T8" fmla="*/ 56 w 290"/>
                <a:gd name="T9" fmla="*/ 231 h 239"/>
                <a:gd name="T10" fmla="*/ 76 w 290"/>
                <a:gd name="T11" fmla="*/ 234 h 239"/>
                <a:gd name="T12" fmla="*/ 95 w 290"/>
                <a:gd name="T13" fmla="*/ 236 h 239"/>
                <a:gd name="T14" fmla="*/ 115 w 290"/>
                <a:gd name="T15" fmla="*/ 237 h 239"/>
                <a:gd name="T16" fmla="*/ 135 w 290"/>
                <a:gd name="T17" fmla="*/ 238 h 239"/>
                <a:gd name="T18" fmla="*/ 155 w 290"/>
                <a:gd name="T19" fmla="*/ 238 h 239"/>
                <a:gd name="T20" fmla="*/ 174 w 290"/>
                <a:gd name="T21" fmla="*/ 237 h 239"/>
                <a:gd name="T22" fmla="*/ 194 w 290"/>
                <a:gd name="T23" fmla="*/ 236 h 239"/>
                <a:gd name="T24" fmla="*/ 214 w 290"/>
                <a:gd name="T25" fmla="*/ 233 h 239"/>
                <a:gd name="T26" fmla="*/ 233 w 290"/>
                <a:gd name="T27" fmla="*/ 231 h 239"/>
                <a:gd name="T28" fmla="*/ 252 w 290"/>
                <a:gd name="T29" fmla="*/ 227 h 239"/>
                <a:gd name="T30" fmla="*/ 271 w 290"/>
                <a:gd name="T31" fmla="*/ 223 h 239"/>
                <a:gd name="T32" fmla="*/ 289 w 290"/>
                <a:gd name="T33" fmla="*/ 218 h 239"/>
                <a:gd name="T34" fmla="*/ 143 w 290"/>
                <a:gd name="T35" fmla="*/ 0 h 2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0"/>
                <a:gd name="T55" fmla="*/ 0 h 239"/>
                <a:gd name="T56" fmla="*/ 290 w 290"/>
                <a:gd name="T57" fmla="*/ 239 h 23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0" h="239">
                  <a:moveTo>
                    <a:pt x="143" y="0"/>
                  </a:moveTo>
                  <a:lnTo>
                    <a:pt x="0" y="219"/>
                  </a:lnTo>
                  <a:lnTo>
                    <a:pt x="18" y="224"/>
                  </a:lnTo>
                  <a:lnTo>
                    <a:pt x="37" y="228"/>
                  </a:lnTo>
                  <a:lnTo>
                    <a:pt x="56" y="231"/>
                  </a:lnTo>
                  <a:lnTo>
                    <a:pt x="76" y="234"/>
                  </a:lnTo>
                  <a:lnTo>
                    <a:pt x="95" y="236"/>
                  </a:lnTo>
                  <a:lnTo>
                    <a:pt x="115" y="237"/>
                  </a:lnTo>
                  <a:lnTo>
                    <a:pt x="135" y="238"/>
                  </a:lnTo>
                  <a:lnTo>
                    <a:pt x="155" y="238"/>
                  </a:lnTo>
                  <a:lnTo>
                    <a:pt x="174" y="237"/>
                  </a:lnTo>
                  <a:lnTo>
                    <a:pt x="194" y="236"/>
                  </a:lnTo>
                  <a:lnTo>
                    <a:pt x="214" y="233"/>
                  </a:lnTo>
                  <a:lnTo>
                    <a:pt x="233" y="231"/>
                  </a:lnTo>
                  <a:lnTo>
                    <a:pt x="252" y="227"/>
                  </a:lnTo>
                  <a:lnTo>
                    <a:pt x="271" y="223"/>
                  </a:lnTo>
                  <a:lnTo>
                    <a:pt x="289" y="218"/>
                  </a:lnTo>
                  <a:lnTo>
                    <a:pt x="143" y="0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459" name="Freeform 26"/>
            <p:cNvSpPr>
              <a:spLocks noChangeArrowheads="1"/>
            </p:cNvSpPr>
            <p:nvPr/>
          </p:nvSpPr>
          <p:spPr bwMode="auto">
            <a:xfrm>
              <a:off x="5205413" y="4005263"/>
              <a:ext cx="800100" cy="209550"/>
            </a:xfrm>
            <a:custGeom>
              <a:avLst/>
              <a:gdLst>
                <a:gd name="T0" fmla="*/ 0 w 2224"/>
                <a:gd name="T1" fmla="*/ 0 h 580"/>
                <a:gd name="T2" fmla="*/ 873 w 2224"/>
                <a:gd name="T3" fmla="*/ 0 h 580"/>
                <a:gd name="T4" fmla="*/ 873 w 2224"/>
                <a:gd name="T5" fmla="*/ 579 h 580"/>
                <a:gd name="T6" fmla="*/ 2223 w 2224"/>
                <a:gd name="T7" fmla="*/ 579 h 5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4"/>
                <a:gd name="T13" fmla="*/ 0 h 580"/>
                <a:gd name="T14" fmla="*/ 2224 w 2224"/>
                <a:gd name="T15" fmla="*/ 580 h 5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4" h="580">
                  <a:moveTo>
                    <a:pt x="0" y="0"/>
                  </a:moveTo>
                  <a:lnTo>
                    <a:pt x="873" y="0"/>
                  </a:lnTo>
                  <a:lnTo>
                    <a:pt x="873" y="579"/>
                  </a:lnTo>
                  <a:lnTo>
                    <a:pt x="2223" y="579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60" name="Freeform 27"/>
            <p:cNvSpPr>
              <a:spLocks noChangeArrowheads="1"/>
            </p:cNvSpPr>
            <p:nvPr/>
          </p:nvSpPr>
          <p:spPr bwMode="auto">
            <a:xfrm>
              <a:off x="5959475" y="4000500"/>
              <a:ext cx="106363" cy="85725"/>
            </a:xfrm>
            <a:custGeom>
              <a:avLst/>
              <a:gdLst>
                <a:gd name="T0" fmla="*/ 149 w 296"/>
                <a:gd name="T1" fmla="*/ 0 h 239"/>
                <a:gd name="T2" fmla="*/ 0 w 296"/>
                <a:gd name="T3" fmla="*/ 218 h 239"/>
                <a:gd name="T4" fmla="*/ 19 w 296"/>
                <a:gd name="T5" fmla="*/ 223 h 239"/>
                <a:gd name="T6" fmla="*/ 38 w 296"/>
                <a:gd name="T7" fmla="*/ 227 h 239"/>
                <a:gd name="T8" fmla="*/ 57 w 296"/>
                <a:gd name="T9" fmla="*/ 231 h 239"/>
                <a:gd name="T10" fmla="*/ 77 w 296"/>
                <a:gd name="T11" fmla="*/ 233 h 239"/>
                <a:gd name="T12" fmla="*/ 97 w 296"/>
                <a:gd name="T13" fmla="*/ 236 h 239"/>
                <a:gd name="T14" fmla="*/ 117 w 296"/>
                <a:gd name="T15" fmla="*/ 237 h 239"/>
                <a:gd name="T16" fmla="*/ 137 w 296"/>
                <a:gd name="T17" fmla="*/ 238 h 239"/>
                <a:gd name="T18" fmla="*/ 157 w 296"/>
                <a:gd name="T19" fmla="*/ 238 h 239"/>
                <a:gd name="T20" fmla="*/ 178 w 296"/>
                <a:gd name="T21" fmla="*/ 237 h 239"/>
                <a:gd name="T22" fmla="*/ 198 w 296"/>
                <a:gd name="T23" fmla="*/ 236 h 239"/>
                <a:gd name="T24" fmla="*/ 218 w 296"/>
                <a:gd name="T25" fmla="*/ 234 h 239"/>
                <a:gd name="T26" fmla="*/ 237 w 296"/>
                <a:gd name="T27" fmla="*/ 231 h 239"/>
                <a:gd name="T28" fmla="*/ 257 w 296"/>
                <a:gd name="T29" fmla="*/ 228 h 239"/>
                <a:gd name="T30" fmla="*/ 276 w 296"/>
                <a:gd name="T31" fmla="*/ 224 h 239"/>
                <a:gd name="T32" fmla="*/ 295 w 296"/>
                <a:gd name="T33" fmla="*/ 219 h 239"/>
                <a:gd name="T34" fmla="*/ 149 w 296"/>
                <a:gd name="T35" fmla="*/ 0 h 2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6"/>
                <a:gd name="T55" fmla="*/ 0 h 239"/>
                <a:gd name="T56" fmla="*/ 296 w 296"/>
                <a:gd name="T57" fmla="*/ 239 h 23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6" h="239">
                  <a:moveTo>
                    <a:pt x="149" y="0"/>
                  </a:moveTo>
                  <a:lnTo>
                    <a:pt x="0" y="218"/>
                  </a:lnTo>
                  <a:lnTo>
                    <a:pt x="19" y="223"/>
                  </a:lnTo>
                  <a:lnTo>
                    <a:pt x="38" y="227"/>
                  </a:lnTo>
                  <a:lnTo>
                    <a:pt x="57" y="231"/>
                  </a:lnTo>
                  <a:lnTo>
                    <a:pt x="77" y="233"/>
                  </a:lnTo>
                  <a:lnTo>
                    <a:pt x="97" y="236"/>
                  </a:lnTo>
                  <a:lnTo>
                    <a:pt x="117" y="237"/>
                  </a:lnTo>
                  <a:lnTo>
                    <a:pt x="137" y="238"/>
                  </a:lnTo>
                  <a:lnTo>
                    <a:pt x="157" y="238"/>
                  </a:lnTo>
                  <a:lnTo>
                    <a:pt x="178" y="237"/>
                  </a:lnTo>
                  <a:lnTo>
                    <a:pt x="198" y="236"/>
                  </a:lnTo>
                  <a:lnTo>
                    <a:pt x="218" y="234"/>
                  </a:lnTo>
                  <a:lnTo>
                    <a:pt x="237" y="231"/>
                  </a:lnTo>
                  <a:lnTo>
                    <a:pt x="257" y="228"/>
                  </a:lnTo>
                  <a:lnTo>
                    <a:pt x="276" y="224"/>
                  </a:lnTo>
                  <a:lnTo>
                    <a:pt x="295" y="219"/>
                  </a:lnTo>
                  <a:lnTo>
                    <a:pt x="149" y="0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461" name="Line 28"/>
            <p:cNvSpPr>
              <a:spLocks noChangeShapeType="1"/>
            </p:cNvSpPr>
            <p:nvPr/>
          </p:nvSpPr>
          <p:spPr bwMode="auto">
            <a:xfrm flipV="1">
              <a:off x="6011863" y="4065588"/>
              <a:ext cx="1587" cy="15875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62" name="Freeform 29"/>
            <p:cNvSpPr>
              <a:spLocks noChangeArrowheads="1"/>
            </p:cNvSpPr>
            <p:nvPr/>
          </p:nvSpPr>
          <p:spPr bwMode="auto">
            <a:xfrm>
              <a:off x="6005513" y="4005263"/>
              <a:ext cx="1454150" cy="209550"/>
            </a:xfrm>
            <a:custGeom>
              <a:avLst/>
              <a:gdLst>
                <a:gd name="T0" fmla="*/ 0 w 4041"/>
                <a:gd name="T1" fmla="*/ 0 h 580"/>
                <a:gd name="T2" fmla="*/ 910 w 4041"/>
                <a:gd name="T3" fmla="*/ 0 h 580"/>
                <a:gd name="T4" fmla="*/ 910 w 4041"/>
                <a:gd name="T5" fmla="*/ 579 h 580"/>
                <a:gd name="T6" fmla="*/ 2257 w 4041"/>
                <a:gd name="T7" fmla="*/ 579 h 580"/>
                <a:gd name="T8" fmla="*/ 2257 w 4041"/>
                <a:gd name="T9" fmla="*/ 0 h 580"/>
                <a:gd name="T10" fmla="*/ 3168 w 4041"/>
                <a:gd name="T11" fmla="*/ 0 h 580"/>
                <a:gd name="T12" fmla="*/ 3168 w 4041"/>
                <a:gd name="T13" fmla="*/ 579 h 580"/>
                <a:gd name="T14" fmla="*/ 4040 w 4041"/>
                <a:gd name="T15" fmla="*/ 579 h 5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41"/>
                <a:gd name="T25" fmla="*/ 0 h 580"/>
                <a:gd name="T26" fmla="*/ 4041 w 4041"/>
                <a:gd name="T27" fmla="*/ 580 h 5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41" h="580">
                  <a:moveTo>
                    <a:pt x="0" y="0"/>
                  </a:moveTo>
                  <a:lnTo>
                    <a:pt x="910" y="0"/>
                  </a:lnTo>
                  <a:lnTo>
                    <a:pt x="910" y="579"/>
                  </a:lnTo>
                  <a:lnTo>
                    <a:pt x="2257" y="579"/>
                  </a:lnTo>
                  <a:lnTo>
                    <a:pt x="2257" y="0"/>
                  </a:lnTo>
                  <a:lnTo>
                    <a:pt x="3168" y="0"/>
                  </a:lnTo>
                  <a:lnTo>
                    <a:pt x="3168" y="579"/>
                  </a:lnTo>
                  <a:lnTo>
                    <a:pt x="4040" y="579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63" name="Text Box 30"/>
            <p:cNvSpPr txBox="1">
              <a:spLocks noChangeArrowheads="1"/>
            </p:cNvSpPr>
            <p:nvPr/>
          </p:nvSpPr>
          <p:spPr bwMode="auto">
            <a:xfrm>
              <a:off x="3390900" y="4111625"/>
              <a:ext cx="663575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Clock</a:t>
              </a:r>
            </a:p>
          </p:txBody>
        </p:sp>
        <p:sp>
          <p:nvSpPr>
            <p:cNvPr id="18464" name="Text Box 31"/>
            <p:cNvSpPr txBox="1">
              <a:spLocks noChangeArrowheads="1"/>
            </p:cNvSpPr>
            <p:nvPr/>
          </p:nvSpPr>
          <p:spPr bwMode="auto">
            <a:xfrm>
              <a:off x="3405188" y="4529138"/>
              <a:ext cx="603250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Load</a:t>
              </a:r>
            </a:p>
          </p:txBody>
        </p:sp>
        <p:sp>
          <p:nvSpPr>
            <p:cNvPr id="18465" name="Line 32"/>
            <p:cNvSpPr>
              <a:spLocks noChangeShapeType="1"/>
            </p:cNvSpPr>
            <p:nvPr/>
          </p:nvSpPr>
          <p:spPr bwMode="auto">
            <a:xfrm>
              <a:off x="4076700" y="4625975"/>
              <a:ext cx="1112838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66" name="Line 33"/>
            <p:cNvSpPr>
              <a:spLocks noChangeShapeType="1"/>
            </p:cNvSpPr>
            <p:nvPr/>
          </p:nvSpPr>
          <p:spPr bwMode="auto">
            <a:xfrm flipH="1">
              <a:off x="5195888" y="4421188"/>
              <a:ext cx="111125" cy="20955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67" name="Freeform 34"/>
            <p:cNvSpPr>
              <a:spLocks noChangeArrowheads="1"/>
            </p:cNvSpPr>
            <p:nvPr/>
          </p:nvSpPr>
          <p:spPr bwMode="auto">
            <a:xfrm>
              <a:off x="5305425" y="4418013"/>
              <a:ext cx="2154238" cy="204787"/>
            </a:xfrm>
            <a:custGeom>
              <a:avLst/>
              <a:gdLst>
                <a:gd name="T0" fmla="*/ 0 w 5986"/>
                <a:gd name="T1" fmla="*/ 0 h 567"/>
                <a:gd name="T2" fmla="*/ 1995 w 5986"/>
                <a:gd name="T3" fmla="*/ 0 h 567"/>
                <a:gd name="T4" fmla="*/ 2229 w 5986"/>
                <a:gd name="T5" fmla="*/ 566 h 567"/>
                <a:gd name="T6" fmla="*/ 5985 w 5986"/>
                <a:gd name="T7" fmla="*/ 566 h 5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86"/>
                <a:gd name="T13" fmla="*/ 0 h 567"/>
                <a:gd name="T14" fmla="*/ 5986 w 5986"/>
                <a:gd name="T15" fmla="*/ 567 h 5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86" h="567">
                  <a:moveTo>
                    <a:pt x="0" y="0"/>
                  </a:moveTo>
                  <a:lnTo>
                    <a:pt x="1995" y="0"/>
                  </a:lnTo>
                  <a:lnTo>
                    <a:pt x="2229" y="566"/>
                  </a:lnTo>
                  <a:lnTo>
                    <a:pt x="5985" y="566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68" name="Text Box 35"/>
            <p:cNvSpPr txBox="1">
              <a:spLocks noChangeArrowheads="1"/>
            </p:cNvSpPr>
            <p:nvPr/>
          </p:nvSpPr>
          <p:spPr bwMode="auto">
            <a:xfrm>
              <a:off x="5026025" y="3752850"/>
              <a:ext cx="239713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t</a:t>
              </a:r>
            </a:p>
          </p:txBody>
        </p:sp>
        <p:sp>
          <p:nvSpPr>
            <p:cNvPr id="18469" name="Text Box 36"/>
            <p:cNvSpPr txBox="1">
              <a:spLocks noChangeArrowheads="1"/>
            </p:cNvSpPr>
            <p:nvPr/>
          </p:nvSpPr>
          <p:spPr bwMode="auto">
            <a:xfrm>
              <a:off x="5737225" y="3762375"/>
              <a:ext cx="441325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t+1</a:t>
              </a:r>
            </a:p>
          </p:txBody>
        </p:sp>
        <p:sp>
          <p:nvSpPr>
            <p:cNvPr id="18472" name="Line 39"/>
            <p:cNvSpPr>
              <a:spLocks noChangeShapeType="1"/>
            </p:cNvSpPr>
            <p:nvPr/>
          </p:nvSpPr>
          <p:spPr bwMode="auto">
            <a:xfrm flipV="1">
              <a:off x="5208588" y="4046538"/>
              <a:ext cx="1587" cy="15875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832225" y="2235200"/>
            <a:ext cx="4313238" cy="1289050"/>
            <a:chOff x="3832225" y="2235200"/>
            <a:chExt cx="4313238" cy="1289050"/>
          </a:xfrm>
        </p:grpSpPr>
        <p:sp>
          <p:nvSpPr>
            <p:cNvPr id="18439" name="Text Box 6"/>
            <p:cNvSpPr txBox="1">
              <a:spLocks noChangeArrowheads="1"/>
            </p:cNvSpPr>
            <p:nvPr/>
          </p:nvSpPr>
          <p:spPr bwMode="auto">
            <a:xfrm>
              <a:off x="4708525" y="2235200"/>
              <a:ext cx="2794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  </a:t>
              </a:r>
            </a:p>
          </p:txBody>
        </p:sp>
        <p:sp>
          <p:nvSpPr>
            <p:cNvPr id="18440" name="Text Box 7"/>
            <p:cNvSpPr txBox="1">
              <a:spLocks noChangeArrowheads="1"/>
            </p:cNvSpPr>
            <p:nvPr/>
          </p:nvSpPr>
          <p:spPr bwMode="auto">
            <a:xfrm>
              <a:off x="7548563" y="2781300"/>
              <a:ext cx="59690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Clock</a:t>
              </a:r>
            </a:p>
          </p:txBody>
        </p:sp>
        <p:sp>
          <p:nvSpPr>
            <p:cNvPr id="18445" name="AutoShape 12"/>
            <p:cNvSpPr>
              <a:spLocks noChangeArrowheads="1"/>
            </p:cNvSpPr>
            <p:nvPr/>
          </p:nvSpPr>
          <p:spPr bwMode="auto">
            <a:xfrm>
              <a:off x="3832225" y="2640013"/>
              <a:ext cx="1019175" cy="485775"/>
            </a:xfrm>
            <a:prstGeom prst="roundRect">
              <a:avLst>
                <a:gd name="adj" fmla="val 324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AutoShape 13"/>
            <p:cNvSpPr>
              <a:spLocks noChangeArrowheads="1"/>
            </p:cNvSpPr>
            <p:nvPr/>
          </p:nvSpPr>
          <p:spPr bwMode="auto">
            <a:xfrm>
              <a:off x="5859463" y="2787650"/>
              <a:ext cx="1339850" cy="180975"/>
            </a:xfrm>
            <a:prstGeom prst="roundRect">
              <a:avLst>
                <a:gd name="adj" fmla="val 875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Text Box 14"/>
            <p:cNvSpPr txBox="1">
              <a:spLocks noChangeArrowheads="1"/>
            </p:cNvSpPr>
            <p:nvPr/>
          </p:nvSpPr>
          <p:spPr bwMode="auto">
            <a:xfrm>
              <a:off x="6254750" y="2751138"/>
              <a:ext cx="407988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R2</a:t>
              </a:r>
            </a:p>
          </p:txBody>
        </p:sp>
        <p:sp>
          <p:nvSpPr>
            <p:cNvPr id="18448" name="AutoShape 15"/>
            <p:cNvSpPr>
              <a:spLocks noChangeArrowheads="1"/>
            </p:cNvSpPr>
            <p:nvPr/>
          </p:nvSpPr>
          <p:spPr bwMode="auto">
            <a:xfrm>
              <a:off x="5872163" y="3241675"/>
              <a:ext cx="1339850" cy="190500"/>
            </a:xfrm>
            <a:prstGeom prst="roundRect">
              <a:avLst>
                <a:gd name="adj" fmla="val 833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Text Box 16"/>
            <p:cNvSpPr txBox="1">
              <a:spLocks noChangeArrowheads="1"/>
            </p:cNvSpPr>
            <p:nvPr/>
          </p:nvSpPr>
          <p:spPr bwMode="auto">
            <a:xfrm>
              <a:off x="6257925" y="3213100"/>
              <a:ext cx="407988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R1</a:t>
              </a:r>
            </a:p>
          </p:txBody>
        </p:sp>
        <p:sp>
          <p:nvSpPr>
            <p:cNvPr id="18450" name="Text Box 17"/>
            <p:cNvSpPr txBox="1">
              <a:spLocks noChangeArrowheads="1"/>
            </p:cNvSpPr>
            <p:nvPr/>
          </p:nvSpPr>
          <p:spPr bwMode="auto">
            <a:xfrm>
              <a:off x="3929063" y="2667000"/>
              <a:ext cx="860425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Arial" charset="0"/>
                </a:rPr>
                <a:t>Control 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Arial" charset="0"/>
                </a:rPr>
                <a:t>Circuit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latin typeface="Arial" charset="0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400" b="1" dirty="0">
                <a:latin typeface="Arial" charset="0"/>
              </a:endParaRPr>
            </a:p>
          </p:txBody>
        </p:sp>
        <p:sp>
          <p:nvSpPr>
            <p:cNvPr id="18451" name="Line 18"/>
            <p:cNvSpPr>
              <a:spLocks noChangeShapeType="1"/>
            </p:cNvSpPr>
            <p:nvPr/>
          </p:nvSpPr>
          <p:spPr bwMode="auto">
            <a:xfrm>
              <a:off x="6519863" y="2962275"/>
              <a:ext cx="1587" cy="27463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52" name="Text Box 19"/>
            <p:cNvSpPr txBox="1">
              <a:spLocks noChangeArrowheads="1"/>
            </p:cNvSpPr>
            <p:nvPr/>
          </p:nvSpPr>
          <p:spPr bwMode="auto">
            <a:xfrm>
              <a:off x="5221288" y="2646363"/>
              <a:ext cx="54610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Load</a:t>
              </a:r>
            </a:p>
          </p:txBody>
        </p:sp>
        <p:sp>
          <p:nvSpPr>
            <p:cNvPr id="18453" name="Text Box 20"/>
            <p:cNvSpPr txBox="1">
              <a:spLocks noChangeArrowheads="1"/>
            </p:cNvSpPr>
            <p:nvPr/>
          </p:nvSpPr>
          <p:spPr bwMode="auto">
            <a:xfrm>
              <a:off x="4822825" y="2657475"/>
              <a:ext cx="300038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P</a:t>
              </a:r>
            </a:p>
          </p:txBody>
        </p:sp>
        <p:sp>
          <p:nvSpPr>
            <p:cNvPr id="18454" name="Line 21"/>
            <p:cNvSpPr>
              <a:spLocks noChangeShapeType="1"/>
            </p:cNvSpPr>
            <p:nvPr/>
          </p:nvSpPr>
          <p:spPr bwMode="auto">
            <a:xfrm>
              <a:off x="4851400" y="2882900"/>
              <a:ext cx="993775" cy="476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55" name="Line 22"/>
            <p:cNvSpPr>
              <a:spLocks noChangeShapeType="1"/>
            </p:cNvSpPr>
            <p:nvPr/>
          </p:nvSpPr>
          <p:spPr bwMode="auto">
            <a:xfrm flipH="1">
              <a:off x="6456363" y="3151188"/>
              <a:ext cx="133350" cy="4445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56" name="Text Box 23"/>
            <p:cNvSpPr txBox="1">
              <a:spLocks noChangeArrowheads="1"/>
            </p:cNvSpPr>
            <p:nvPr/>
          </p:nvSpPr>
          <p:spPr bwMode="auto">
            <a:xfrm>
              <a:off x="6540500" y="3021013"/>
              <a:ext cx="27463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n</a:t>
              </a:r>
            </a:p>
          </p:txBody>
        </p:sp>
        <p:sp>
          <p:nvSpPr>
            <p:cNvPr id="18470" name="Freeform 37"/>
            <p:cNvSpPr>
              <a:spLocks noChangeArrowheads="1"/>
            </p:cNvSpPr>
            <p:nvPr/>
          </p:nvSpPr>
          <p:spPr bwMode="auto">
            <a:xfrm>
              <a:off x="7100888" y="2824163"/>
              <a:ext cx="100012" cy="107950"/>
            </a:xfrm>
            <a:custGeom>
              <a:avLst/>
              <a:gdLst>
                <a:gd name="T0" fmla="*/ 278 w 279"/>
                <a:gd name="T1" fmla="*/ 0 h 302"/>
                <a:gd name="T2" fmla="*/ 0 w 279"/>
                <a:gd name="T3" fmla="*/ 176 h 302"/>
                <a:gd name="T4" fmla="*/ 278 w 279"/>
                <a:gd name="T5" fmla="*/ 301 h 302"/>
                <a:gd name="T6" fmla="*/ 0 60000 65536"/>
                <a:gd name="T7" fmla="*/ 0 60000 65536"/>
                <a:gd name="T8" fmla="*/ 0 60000 65536"/>
                <a:gd name="T9" fmla="*/ 0 w 279"/>
                <a:gd name="T10" fmla="*/ 0 h 302"/>
                <a:gd name="T11" fmla="*/ 279 w 279"/>
                <a:gd name="T12" fmla="*/ 302 h 3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9" h="302">
                  <a:moveTo>
                    <a:pt x="278" y="0"/>
                  </a:moveTo>
                  <a:lnTo>
                    <a:pt x="0" y="176"/>
                  </a:lnTo>
                  <a:lnTo>
                    <a:pt x="278" y="301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71" name="Line 38"/>
            <p:cNvSpPr>
              <a:spLocks noChangeShapeType="1"/>
            </p:cNvSpPr>
            <p:nvPr/>
          </p:nvSpPr>
          <p:spPr bwMode="auto">
            <a:xfrm flipH="1">
              <a:off x="7204075" y="2894013"/>
              <a:ext cx="298450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73" name="Freeform 40"/>
            <p:cNvSpPr>
              <a:spLocks noChangeArrowheads="1"/>
            </p:cNvSpPr>
            <p:nvPr/>
          </p:nvSpPr>
          <p:spPr bwMode="auto">
            <a:xfrm>
              <a:off x="7107238" y="3278188"/>
              <a:ext cx="100012" cy="107950"/>
            </a:xfrm>
            <a:custGeom>
              <a:avLst/>
              <a:gdLst>
                <a:gd name="T0" fmla="*/ 279 w 280"/>
                <a:gd name="T1" fmla="*/ 0 h 302"/>
                <a:gd name="T2" fmla="*/ 0 w 280"/>
                <a:gd name="T3" fmla="*/ 176 h 302"/>
                <a:gd name="T4" fmla="*/ 279 w 280"/>
                <a:gd name="T5" fmla="*/ 301 h 302"/>
                <a:gd name="T6" fmla="*/ 0 60000 65536"/>
                <a:gd name="T7" fmla="*/ 0 60000 65536"/>
                <a:gd name="T8" fmla="*/ 0 60000 65536"/>
                <a:gd name="T9" fmla="*/ 0 w 280"/>
                <a:gd name="T10" fmla="*/ 0 h 302"/>
                <a:gd name="T11" fmla="*/ 280 w 280"/>
                <a:gd name="T12" fmla="*/ 302 h 3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302">
                  <a:moveTo>
                    <a:pt x="279" y="0"/>
                  </a:moveTo>
                  <a:lnTo>
                    <a:pt x="0" y="176"/>
                  </a:lnTo>
                  <a:lnTo>
                    <a:pt x="279" y="301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74" name="Line 41"/>
            <p:cNvSpPr>
              <a:spLocks noChangeShapeType="1"/>
            </p:cNvSpPr>
            <p:nvPr/>
          </p:nvSpPr>
          <p:spPr bwMode="auto">
            <a:xfrm>
              <a:off x="7488238" y="2400300"/>
              <a:ext cx="1587" cy="93345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75" name="Line 42"/>
            <p:cNvSpPr>
              <a:spLocks noChangeShapeType="1"/>
            </p:cNvSpPr>
            <p:nvPr/>
          </p:nvSpPr>
          <p:spPr bwMode="auto">
            <a:xfrm>
              <a:off x="7210425" y="3338513"/>
              <a:ext cx="285750" cy="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76" name="Line 43"/>
            <p:cNvSpPr>
              <a:spLocks noChangeShapeType="1"/>
            </p:cNvSpPr>
            <p:nvPr/>
          </p:nvSpPr>
          <p:spPr bwMode="auto">
            <a:xfrm flipH="1">
              <a:off x="4505325" y="2419350"/>
              <a:ext cx="297497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77" name="Line 44"/>
            <p:cNvSpPr>
              <a:spLocks noChangeShapeType="1"/>
            </p:cNvSpPr>
            <p:nvPr/>
          </p:nvSpPr>
          <p:spPr bwMode="auto">
            <a:xfrm>
              <a:off x="4506913" y="2419350"/>
              <a:ext cx="1587" cy="21907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478" name="Oval 45"/>
            <p:cNvSpPr>
              <a:spLocks noChangeArrowheads="1"/>
            </p:cNvSpPr>
            <p:nvPr/>
          </p:nvSpPr>
          <p:spPr bwMode="auto">
            <a:xfrm>
              <a:off x="7353300" y="2847975"/>
              <a:ext cx="88900" cy="88900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79" name="Text Box 46"/>
          <p:cNvSpPr txBox="1">
            <a:spLocks noChangeArrowheads="1"/>
          </p:cNvSpPr>
          <p:nvPr/>
        </p:nvSpPr>
        <p:spPr bwMode="auto">
          <a:xfrm>
            <a:off x="1219200" y="5422900"/>
            <a:ext cx="7062815" cy="93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269875" indent="-179388"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66000"/>
              <a:buFont typeface="Wingdings" charset="2"/>
              <a:buChar char="§"/>
              <a:tabLst>
                <a:tab pos="2698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The same clock controls the circuits that generate the control function and the destination register</a:t>
            </a:r>
          </a:p>
          <a:p>
            <a:pPr marL="269875" indent="-179388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66000"/>
              <a:buFont typeface="Wingdings" charset="2"/>
              <a:buChar char="§"/>
              <a:tabLst>
                <a:tab pos="2698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Registers are assumed to use </a:t>
            </a:r>
            <a:r>
              <a:rPr lang="en-GB" sz="1800" i="1" dirty="0">
                <a:latin typeface="Arial" pitchFamily="34" charset="0"/>
                <a:cs typeface="Arial" pitchFamily="34" charset="0"/>
              </a:rPr>
              <a:t>positive-edge-triggered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flip-flops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09038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SIMULTANEOUS OPERATIONS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1209675"/>
            <a:ext cx="6781800" cy="5164138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If two or more operations are to occur simultaneously, they are separated with commas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400" dirty="0"/>
          </a:p>
          <a:p>
            <a:pPr marL="685800" lvl="1" indent="-228600">
              <a:buSzPct val="138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P:  R3 </a:t>
            </a:r>
            <a:r>
              <a:rPr lang="en-GB" sz="2400" dirty="0">
                <a:latin typeface="Symbol" pitchFamily="18" charset="2"/>
              </a:rPr>
              <a:t></a:t>
            </a:r>
            <a:r>
              <a:rPr lang="en-GB" sz="2400" dirty="0"/>
              <a:t> R5</a:t>
            </a:r>
            <a:r>
              <a:rPr lang="en-GB" sz="2400" dirty="0">
                <a:solidFill>
                  <a:srgbClr val="969696"/>
                </a:solidFill>
              </a:rPr>
              <a:t>, </a:t>
            </a:r>
            <a:r>
              <a:rPr lang="en-GB" sz="2400" dirty="0"/>
              <a:t>MAR </a:t>
            </a:r>
            <a:r>
              <a:rPr lang="en-GB" sz="2400" dirty="0">
                <a:latin typeface="Symbol" pitchFamily="18" charset="2"/>
              </a:rPr>
              <a:t></a:t>
            </a:r>
            <a:r>
              <a:rPr lang="en-GB" sz="2400" dirty="0"/>
              <a:t> IR </a:t>
            </a:r>
          </a:p>
          <a:p>
            <a:pPr marL="685800" lvl="1" indent="-228600"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400" dirty="0"/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Here, if the control function P = 1, </a:t>
            </a:r>
          </a:p>
          <a:p>
            <a:pPr marL="684213" lvl="1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load the contents of R5 into R3, and </a:t>
            </a:r>
          </a:p>
          <a:p>
            <a:pPr marL="684213" lvl="1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400" dirty="0"/>
              <a:t>at the same time (clock), load the contents of register IR into register MAR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 level (RTL)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modules of a digital system can be best defined by</a:t>
            </a:r>
          </a:p>
          <a:p>
            <a:pPr lvl="1"/>
            <a:r>
              <a:rPr lang="en-US" sz="2400" dirty="0"/>
              <a:t>A set of registers, and</a:t>
            </a:r>
          </a:p>
          <a:p>
            <a:pPr lvl="1"/>
            <a:r>
              <a:rPr lang="en-US" sz="2400" dirty="0"/>
              <a:t>The operations that are performed on data stored in them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Example operations: shift, count, load and clear.</a:t>
            </a:r>
          </a:p>
          <a:p>
            <a:r>
              <a:rPr lang="en-US" dirty="0"/>
              <a:t>A digital system is represented at the RTL when it is specified by the following 3 components</a:t>
            </a:r>
          </a:p>
          <a:p>
            <a:pPr lvl="1"/>
            <a:r>
              <a:rPr lang="en-US" dirty="0"/>
              <a:t>(1) The set of registers in the system</a:t>
            </a:r>
          </a:p>
          <a:p>
            <a:pPr lvl="1"/>
            <a:r>
              <a:rPr lang="en-US" dirty="0"/>
              <a:t>(2) The operations that are performed on the registers</a:t>
            </a:r>
          </a:p>
          <a:p>
            <a:pPr lvl="1"/>
            <a:r>
              <a:rPr lang="en-US" dirty="0"/>
              <a:t>(3) The control that supervises the sequence of operations in the system.  </a:t>
            </a:r>
          </a:p>
          <a:p>
            <a:r>
              <a:rPr lang="en-US" dirty="0"/>
              <a:t>Starting from this week, RTL specification of a </a:t>
            </a:r>
            <a:r>
              <a:rPr lang="en-US" b="1" dirty="0"/>
              <a:t>basic computer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2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334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/>
              <a:t>BASIC SYMBOLS FOR REGISTER TRANSFERS</a:t>
            </a:r>
          </a:p>
        </p:txBody>
      </p:sp>
      <p:sp>
        <p:nvSpPr>
          <p:cNvPr id="20483" name="AutoShape 2"/>
          <p:cNvSpPr>
            <a:spLocks noChangeArrowheads="1"/>
          </p:cNvSpPr>
          <p:nvPr/>
        </p:nvSpPr>
        <p:spPr bwMode="auto">
          <a:xfrm>
            <a:off x="246063" y="2678113"/>
            <a:ext cx="44450" cy="150812"/>
          </a:xfrm>
          <a:prstGeom prst="roundRect">
            <a:avLst>
              <a:gd name="adj" fmla="val 356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25438" y="2717800"/>
            <a:ext cx="8561387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360" tIns="25560" rIns="63360" bIns="25560">
            <a:spAutoFit/>
          </a:bodyPr>
          <a:lstStyle/>
          <a:p>
            <a:pPr marL="379413" indent="-379413">
              <a:lnSpc>
                <a:spcPts val="1875"/>
              </a:lnSpc>
              <a:spcBef>
                <a:spcPts val="213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379413" algn="l"/>
                <a:tab pos="1139825" algn="l"/>
                <a:tab pos="4187825" algn="l"/>
                <a:tab pos="4265613" algn="l"/>
                <a:tab pos="4416425" algn="l"/>
                <a:tab pos="4568825" algn="l"/>
                <a:tab pos="4722813" algn="l"/>
                <a:tab pos="4873625" algn="l"/>
                <a:tab pos="5026025" algn="l"/>
                <a:tab pos="5180013" algn="l"/>
                <a:tab pos="5330825" algn="l"/>
                <a:tab pos="5483225" algn="l"/>
                <a:tab pos="5637213" algn="l"/>
                <a:tab pos="5788025" algn="l"/>
                <a:tab pos="5940425" algn="l"/>
                <a:tab pos="6094413" algn="l"/>
                <a:tab pos="6245225" algn="l"/>
                <a:tab pos="6397625" algn="l"/>
                <a:tab pos="6551613" algn="l"/>
                <a:tab pos="6702425" algn="l"/>
                <a:tab pos="6854825" algn="l"/>
                <a:tab pos="7008813" algn="l"/>
                <a:tab pos="7159625" algn="l"/>
                <a:tab pos="7239000" algn="l"/>
                <a:tab pos="79629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Capital letters      Denotes a register	               	                     MAR, R2</a:t>
            </a:r>
          </a:p>
          <a:p>
            <a:pPr marL="379413" indent="-379413">
              <a:lnSpc>
                <a:spcPct val="105000"/>
              </a:lnSpc>
              <a:spcBef>
                <a:spcPts val="213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379413" algn="l"/>
                <a:tab pos="1139825" algn="l"/>
                <a:tab pos="4187825" algn="l"/>
                <a:tab pos="4265613" algn="l"/>
                <a:tab pos="4416425" algn="l"/>
                <a:tab pos="4568825" algn="l"/>
                <a:tab pos="4722813" algn="l"/>
                <a:tab pos="4873625" algn="l"/>
                <a:tab pos="5026025" algn="l"/>
                <a:tab pos="5180013" algn="l"/>
                <a:tab pos="5330825" algn="l"/>
                <a:tab pos="5483225" algn="l"/>
                <a:tab pos="5637213" algn="l"/>
                <a:tab pos="5788025" algn="l"/>
                <a:tab pos="5940425" algn="l"/>
                <a:tab pos="6094413" algn="l"/>
                <a:tab pos="6245225" algn="l"/>
                <a:tab pos="6397625" algn="l"/>
                <a:tab pos="6551613" algn="l"/>
                <a:tab pos="6702425" algn="l"/>
                <a:tab pos="6854825" algn="l"/>
                <a:tab pos="7008813" algn="l"/>
                <a:tab pos="7159625" algn="l"/>
                <a:tab pos="7239000" algn="l"/>
                <a:tab pos="79629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  &amp; numerals               </a:t>
            </a:r>
          </a:p>
          <a:p>
            <a:pPr marL="379413" indent="-379413">
              <a:lnSpc>
                <a:spcPct val="105000"/>
              </a:lnSpc>
              <a:spcBef>
                <a:spcPts val="213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379413" algn="l"/>
                <a:tab pos="1139825" algn="l"/>
                <a:tab pos="4187825" algn="l"/>
                <a:tab pos="4265613" algn="l"/>
                <a:tab pos="4416425" algn="l"/>
                <a:tab pos="4568825" algn="l"/>
                <a:tab pos="4722813" algn="l"/>
                <a:tab pos="4873625" algn="l"/>
                <a:tab pos="5026025" algn="l"/>
                <a:tab pos="5180013" algn="l"/>
                <a:tab pos="5330825" algn="l"/>
                <a:tab pos="5483225" algn="l"/>
                <a:tab pos="5637213" algn="l"/>
                <a:tab pos="5788025" algn="l"/>
                <a:tab pos="5940425" algn="l"/>
                <a:tab pos="6094413" algn="l"/>
                <a:tab pos="6245225" algn="l"/>
                <a:tab pos="6397625" algn="l"/>
                <a:tab pos="6551613" algn="l"/>
                <a:tab pos="6702425" algn="l"/>
                <a:tab pos="6854825" algn="l"/>
                <a:tab pos="7008813" algn="l"/>
                <a:tab pos="7159625" algn="l"/>
                <a:tab pos="7239000" algn="l"/>
                <a:tab pos="79629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Parentheses ()     Denotes a part of a register	                          R2(0-7), R2(L)</a:t>
            </a:r>
          </a:p>
          <a:p>
            <a:pPr marL="379413" indent="-379413">
              <a:lnSpc>
                <a:spcPct val="105000"/>
              </a:lnSpc>
              <a:spcBef>
                <a:spcPts val="213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379413" algn="l"/>
                <a:tab pos="1139825" algn="l"/>
                <a:tab pos="4187825" algn="l"/>
                <a:tab pos="4265613" algn="l"/>
                <a:tab pos="4416425" algn="l"/>
                <a:tab pos="4568825" algn="l"/>
                <a:tab pos="4722813" algn="l"/>
                <a:tab pos="4873625" algn="l"/>
                <a:tab pos="5026025" algn="l"/>
                <a:tab pos="5180013" algn="l"/>
                <a:tab pos="5330825" algn="l"/>
                <a:tab pos="5483225" algn="l"/>
                <a:tab pos="5637213" algn="l"/>
                <a:tab pos="5788025" algn="l"/>
                <a:tab pos="5940425" algn="l"/>
                <a:tab pos="6094413" algn="l"/>
                <a:tab pos="6245225" algn="l"/>
                <a:tab pos="6397625" algn="l"/>
                <a:tab pos="6551613" algn="l"/>
                <a:tab pos="6702425" algn="l"/>
                <a:tab pos="6854825" algn="l"/>
                <a:tab pos="7008813" algn="l"/>
                <a:tab pos="7159625" algn="l"/>
                <a:tab pos="7239000" algn="l"/>
                <a:tab pos="79629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Arrow    </a:t>
            </a:r>
            <a:r>
              <a:rPr lang="en-GB" sz="1800" b="1" dirty="0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2800" b="1" dirty="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           Denotes transfer of information	                 R2 </a:t>
            </a:r>
            <a:r>
              <a:rPr lang="en-GB" sz="1800" b="1" dirty="0">
                <a:solidFill>
                  <a:schemeClr val="tx1"/>
                </a:solidFill>
                <a:latin typeface="Symbol" pitchFamily="18" charset="2"/>
              </a:rPr>
              <a:t>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R1</a:t>
            </a:r>
          </a:p>
          <a:p>
            <a:pPr marL="379413" indent="-379413">
              <a:lnSpc>
                <a:spcPct val="105000"/>
              </a:lnSpc>
              <a:spcBef>
                <a:spcPts val="213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379413" algn="l"/>
                <a:tab pos="1139825" algn="l"/>
                <a:tab pos="4187825" algn="l"/>
                <a:tab pos="4265613" algn="l"/>
                <a:tab pos="4416425" algn="l"/>
                <a:tab pos="4568825" algn="l"/>
                <a:tab pos="4722813" algn="l"/>
                <a:tab pos="4873625" algn="l"/>
                <a:tab pos="5026025" algn="l"/>
                <a:tab pos="5180013" algn="l"/>
                <a:tab pos="5330825" algn="l"/>
                <a:tab pos="5483225" algn="l"/>
                <a:tab pos="5637213" algn="l"/>
                <a:tab pos="5788025" algn="l"/>
                <a:tab pos="5940425" algn="l"/>
                <a:tab pos="6094413" algn="l"/>
                <a:tab pos="6245225" algn="l"/>
                <a:tab pos="6397625" algn="l"/>
                <a:tab pos="6551613" algn="l"/>
                <a:tab pos="6702425" algn="l"/>
                <a:tab pos="6854825" algn="l"/>
                <a:tab pos="7008813" algn="l"/>
                <a:tab pos="7159625" algn="l"/>
                <a:tab pos="7239000" algn="l"/>
                <a:tab pos="79629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Colon    :	            Denotes termination of control function	     P:</a:t>
            </a:r>
          </a:p>
          <a:p>
            <a:pPr marL="379413" indent="-379413">
              <a:lnSpc>
                <a:spcPct val="105000"/>
              </a:lnSpc>
              <a:spcBef>
                <a:spcPts val="213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379413" algn="l"/>
                <a:tab pos="1139825" algn="l"/>
                <a:tab pos="4187825" algn="l"/>
                <a:tab pos="4265613" algn="l"/>
                <a:tab pos="4416425" algn="l"/>
                <a:tab pos="4568825" algn="l"/>
                <a:tab pos="4722813" algn="l"/>
                <a:tab pos="4873625" algn="l"/>
                <a:tab pos="5026025" algn="l"/>
                <a:tab pos="5180013" algn="l"/>
                <a:tab pos="5330825" algn="l"/>
                <a:tab pos="5483225" algn="l"/>
                <a:tab pos="5637213" algn="l"/>
                <a:tab pos="5788025" algn="l"/>
                <a:tab pos="5940425" algn="l"/>
                <a:tab pos="6094413" algn="l"/>
                <a:tab pos="6245225" algn="l"/>
                <a:tab pos="6397625" algn="l"/>
                <a:tab pos="6551613" algn="l"/>
                <a:tab pos="6702425" algn="l"/>
                <a:tab pos="6854825" algn="l"/>
                <a:tab pos="7008813" algn="l"/>
                <a:tab pos="7159625" algn="l"/>
                <a:tab pos="7239000" algn="l"/>
                <a:tab pos="79629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Comma  ,	            Separates two micro-operations	                 A </a:t>
            </a:r>
            <a:r>
              <a:rPr lang="en-GB" sz="1800" b="1" dirty="0">
                <a:solidFill>
                  <a:schemeClr val="tx1"/>
                </a:solidFill>
                <a:latin typeface="Symbol" pitchFamily="18" charset="2"/>
              </a:rPr>
              <a:t>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B,  B </a:t>
            </a:r>
            <a:r>
              <a:rPr lang="en-GB" sz="1800" b="1" dirty="0">
                <a:solidFill>
                  <a:schemeClr val="tx1"/>
                </a:solidFill>
                <a:latin typeface="Symbol" pitchFamily="18" charset="2"/>
              </a:rPr>
              <a:t>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307975" y="2347913"/>
            <a:ext cx="8415338" cy="2490787"/>
          </a:xfrm>
          <a:prstGeom prst="roundRect">
            <a:avLst>
              <a:gd name="adj" fmla="val 6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300" dirty="0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2073275" y="2347913"/>
            <a:ext cx="1588" cy="25003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6670675" y="2347913"/>
            <a:ext cx="1588" cy="248126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411163" y="2360613"/>
            <a:ext cx="12398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charset="0"/>
              </a:rPr>
              <a:t>Symbols</a:t>
            </a: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2714625" y="2360613"/>
            <a:ext cx="5494338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charset="0"/>
              </a:rPr>
              <a:t>Description                                       Examples</a:t>
            </a:r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319088" y="2733675"/>
            <a:ext cx="8386762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09038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CONNECTING REGISTERS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64704"/>
            <a:ext cx="8207246" cy="5164138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In a digital system with many registers, it is impractical to have data and control lines to directly allow each register to be loaded with the contents of every possible other registers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To completely connect n registers, we need ? Lines</a:t>
            </a:r>
          </a:p>
          <a:p>
            <a:pPr marL="684213" lvl="1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n(n-1) lines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This is O(?)</a:t>
            </a:r>
          </a:p>
          <a:p>
            <a:pPr marL="684213" lvl="1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O(n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This is not a realistic approach to use in a large digital system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Instead, </a:t>
            </a:r>
            <a:r>
              <a:rPr lang="en-GB" dirty="0">
                <a:solidFill>
                  <a:srgbClr val="FF0000"/>
                </a:solidFill>
              </a:rPr>
              <a:t>have one centralized set of circuits for data transfer – </a:t>
            </a:r>
            <a:r>
              <a:rPr lang="en-GB" b="1" u="sng" dirty="0">
                <a:solidFill>
                  <a:srgbClr val="FF0000"/>
                </a:solidFill>
              </a:rPr>
              <a:t>THE BUS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>
                <a:solidFill>
                  <a:srgbClr val="FF0000"/>
                </a:solidFill>
              </a:rPr>
              <a:t>Have control circuits to select which register is the source, and which is the destination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9516" y="5335755"/>
            <a:ext cx="1514484" cy="1514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60338" y="152400"/>
            <a:ext cx="8809037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AND BUS TRANSFER</a:t>
            </a:r>
          </a:p>
        </p:txBody>
      </p:sp>
      <p:sp>
        <p:nvSpPr>
          <p:cNvPr id="22531" name="AutoShape 2"/>
          <p:cNvSpPr>
            <a:spLocks noChangeArrowheads="1"/>
          </p:cNvSpPr>
          <p:nvPr/>
        </p:nvSpPr>
        <p:spPr bwMode="auto">
          <a:xfrm>
            <a:off x="755650" y="879475"/>
            <a:ext cx="36513" cy="158750"/>
          </a:xfrm>
          <a:prstGeom prst="roundRect">
            <a:avLst>
              <a:gd name="adj" fmla="val 454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79512" y="807739"/>
            <a:ext cx="8856984" cy="56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360" tIns="25560" rIns="63360" bIns="25560">
            <a:spAutoFit/>
          </a:bodyPr>
          <a:lstStyle/>
          <a:p>
            <a:pPr>
              <a:lnSpc>
                <a:spcPts val="2025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charset="0"/>
              </a:rPr>
              <a:t>Bus is a path (of a group of wires) over which information is transferred, from any of several sources to any of several destinations.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60363" y="1736725"/>
            <a:ext cx="40719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2025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charset="0"/>
              </a:rPr>
              <a:t>From a register to bus: BUS </a:t>
            </a:r>
            <a:r>
              <a:rPr lang="en-GB" sz="2000" b="1" dirty="0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2000" b="1" dirty="0">
                <a:solidFill>
                  <a:schemeClr val="tx1"/>
                </a:solidFill>
                <a:latin typeface="Arial" charset="0"/>
              </a:rPr>
              <a:t> R</a:t>
            </a:r>
          </a:p>
        </p:txBody>
      </p:sp>
      <p:grpSp>
        <p:nvGrpSpPr>
          <p:cNvPr id="22534" name="Group 5"/>
          <p:cNvGrpSpPr>
            <a:grpSpLocks/>
          </p:cNvGrpSpPr>
          <p:nvPr/>
        </p:nvGrpSpPr>
        <p:grpSpPr bwMode="auto">
          <a:xfrm>
            <a:off x="2571736" y="3857628"/>
            <a:ext cx="5037138" cy="2720975"/>
            <a:chOff x="1428" y="2311"/>
            <a:chExt cx="3173" cy="1714"/>
          </a:xfrm>
        </p:grpSpPr>
        <p:sp>
          <p:nvSpPr>
            <p:cNvPr id="22559" name="AutoShape 6"/>
            <p:cNvSpPr>
              <a:spLocks noChangeArrowheads="1"/>
            </p:cNvSpPr>
            <p:nvPr/>
          </p:nvSpPr>
          <p:spPr bwMode="auto">
            <a:xfrm>
              <a:off x="1851" y="2450"/>
              <a:ext cx="118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560" name="Text Box 7"/>
            <p:cNvSpPr txBox="1">
              <a:spLocks noChangeArrowheads="1"/>
            </p:cNvSpPr>
            <p:nvPr/>
          </p:nvSpPr>
          <p:spPr bwMode="auto">
            <a:xfrm>
              <a:off x="1827" y="2442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1</a:t>
              </a:r>
            </a:p>
          </p:txBody>
        </p:sp>
        <p:sp>
          <p:nvSpPr>
            <p:cNvPr id="22561" name="AutoShape 8"/>
            <p:cNvSpPr>
              <a:spLocks noChangeArrowheads="1"/>
            </p:cNvSpPr>
            <p:nvPr/>
          </p:nvSpPr>
          <p:spPr bwMode="auto">
            <a:xfrm>
              <a:off x="1984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562" name="Text Box 9"/>
            <p:cNvSpPr txBox="1">
              <a:spLocks noChangeArrowheads="1"/>
            </p:cNvSpPr>
            <p:nvPr/>
          </p:nvSpPr>
          <p:spPr bwMode="auto">
            <a:xfrm>
              <a:off x="1960" y="2442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2</a:t>
              </a:r>
            </a:p>
          </p:txBody>
        </p:sp>
        <p:sp>
          <p:nvSpPr>
            <p:cNvPr id="22563" name="AutoShape 10"/>
            <p:cNvSpPr>
              <a:spLocks noChangeArrowheads="1"/>
            </p:cNvSpPr>
            <p:nvPr/>
          </p:nvSpPr>
          <p:spPr bwMode="auto">
            <a:xfrm>
              <a:off x="2117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564" name="Text Box 11"/>
            <p:cNvSpPr txBox="1">
              <a:spLocks noChangeArrowheads="1"/>
            </p:cNvSpPr>
            <p:nvPr/>
          </p:nvSpPr>
          <p:spPr bwMode="auto">
            <a:xfrm>
              <a:off x="2093" y="2442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3</a:t>
              </a:r>
            </a:p>
          </p:txBody>
        </p:sp>
        <p:sp>
          <p:nvSpPr>
            <p:cNvPr id="22565" name="AutoShape 12"/>
            <p:cNvSpPr>
              <a:spLocks noChangeArrowheads="1"/>
            </p:cNvSpPr>
            <p:nvPr/>
          </p:nvSpPr>
          <p:spPr bwMode="auto">
            <a:xfrm>
              <a:off x="2249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566" name="Text Box 13"/>
            <p:cNvSpPr txBox="1">
              <a:spLocks noChangeArrowheads="1"/>
            </p:cNvSpPr>
            <p:nvPr/>
          </p:nvSpPr>
          <p:spPr bwMode="auto">
            <a:xfrm>
              <a:off x="2226" y="2442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4</a:t>
              </a:r>
            </a:p>
          </p:txBody>
        </p:sp>
        <p:sp>
          <p:nvSpPr>
            <p:cNvPr id="22567" name="AutoShape 14"/>
            <p:cNvSpPr>
              <a:spLocks noChangeArrowheads="1"/>
            </p:cNvSpPr>
            <p:nvPr/>
          </p:nvSpPr>
          <p:spPr bwMode="auto">
            <a:xfrm>
              <a:off x="2554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568" name="Text Box 15"/>
            <p:cNvSpPr txBox="1">
              <a:spLocks noChangeArrowheads="1"/>
            </p:cNvSpPr>
            <p:nvPr/>
          </p:nvSpPr>
          <p:spPr bwMode="auto">
            <a:xfrm>
              <a:off x="2537" y="2442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1</a:t>
              </a:r>
            </a:p>
          </p:txBody>
        </p:sp>
        <p:sp>
          <p:nvSpPr>
            <p:cNvPr id="22569" name="AutoShape 16"/>
            <p:cNvSpPr>
              <a:spLocks noChangeArrowheads="1"/>
            </p:cNvSpPr>
            <p:nvPr/>
          </p:nvSpPr>
          <p:spPr bwMode="auto">
            <a:xfrm>
              <a:off x="2687" y="2450"/>
              <a:ext cx="118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570" name="Text Box 17"/>
            <p:cNvSpPr txBox="1">
              <a:spLocks noChangeArrowheads="1"/>
            </p:cNvSpPr>
            <p:nvPr/>
          </p:nvSpPr>
          <p:spPr bwMode="auto">
            <a:xfrm>
              <a:off x="2671" y="2442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2</a:t>
              </a:r>
            </a:p>
          </p:txBody>
        </p:sp>
        <p:sp>
          <p:nvSpPr>
            <p:cNvPr id="22571" name="AutoShape 18"/>
            <p:cNvSpPr>
              <a:spLocks noChangeArrowheads="1"/>
            </p:cNvSpPr>
            <p:nvPr/>
          </p:nvSpPr>
          <p:spPr bwMode="auto">
            <a:xfrm>
              <a:off x="2820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572" name="Text Box 19"/>
            <p:cNvSpPr txBox="1">
              <a:spLocks noChangeArrowheads="1"/>
            </p:cNvSpPr>
            <p:nvPr/>
          </p:nvSpPr>
          <p:spPr bwMode="auto">
            <a:xfrm>
              <a:off x="2805" y="2442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3</a:t>
              </a:r>
            </a:p>
          </p:txBody>
        </p:sp>
        <p:sp>
          <p:nvSpPr>
            <p:cNvPr id="22573" name="AutoShape 20"/>
            <p:cNvSpPr>
              <a:spLocks noChangeArrowheads="1"/>
            </p:cNvSpPr>
            <p:nvPr/>
          </p:nvSpPr>
          <p:spPr bwMode="auto">
            <a:xfrm>
              <a:off x="2953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574" name="Text Box 21"/>
            <p:cNvSpPr txBox="1">
              <a:spLocks noChangeArrowheads="1"/>
            </p:cNvSpPr>
            <p:nvPr/>
          </p:nvSpPr>
          <p:spPr bwMode="auto">
            <a:xfrm>
              <a:off x="2938" y="2442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4</a:t>
              </a:r>
            </a:p>
          </p:txBody>
        </p:sp>
        <p:sp>
          <p:nvSpPr>
            <p:cNvPr id="22575" name="AutoShape 22"/>
            <p:cNvSpPr>
              <a:spLocks noChangeArrowheads="1"/>
            </p:cNvSpPr>
            <p:nvPr/>
          </p:nvSpPr>
          <p:spPr bwMode="auto">
            <a:xfrm>
              <a:off x="3265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576" name="Text Box 23"/>
            <p:cNvSpPr txBox="1">
              <a:spLocks noChangeArrowheads="1"/>
            </p:cNvSpPr>
            <p:nvPr/>
          </p:nvSpPr>
          <p:spPr bwMode="auto">
            <a:xfrm>
              <a:off x="3241" y="2442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1</a:t>
              </a:r>
            </a:p>
          </p:txBody>
        </p:sp>
        <p:sp>
          <p:nvSpPr>
            <p:cNvPr id="22577" name="AutoShape 24"/>
            <p:cNvSpPr>
              <a:spLocks noChangeArrowheads="1"/>
            </p:cNvSpPr>
            <p:nvPr/>
          </p:nvSpPr>
          <p:spPr bwMode="auto">
            <a:xfrm>
              <a:off x="3398" y="2450"/>
              <a:ext cx="118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578" name="Text Box 25"/>
            <p:cNvSpPr txBox="1">
              <a:spLocks noChangeArrowheads="1"/>
            </p:cNvSpPr>
            <p:nvPr/>
          </p:nvSpPr>
          <p:spPr bwMode="auto">
            <a:xfrm>
              <a:off x="3374" y="2442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2</a:t>
              </a:r>
            </a:p>
          </p:txBody>
        </p:sp>
        <p:sp>
          <p:nvSpPr>
            <p:cNvPr id="22579" name="AutoShape 26"/>
            <p:cNvSpPr>
              <a:spLocks noChangeArrowheads="1"/>
            </p:cNvSpPr>
            <p:nvPr/>
          </p:nvSpPr>
          <p:spPr bwMode="auto">
            <a:xfrm>
              <a:off x="3531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580" name="Text Box 27"/>
            <p:cNvSpPr txBox="1">
              <a:spLocks noChangeArrowheads="1"/>
            </p:cNvSpPr>
            <p:nvPr/>
          </p:nvSpPr>
          <p:spPr bwMode="auto">
            <a:xfrm>
              <a:off x="3506" y="2442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3</a:t>
              </a:r>
            </a:p>
          </p:txBody>
        </p:sp>
        <p:sp>
          <p:nvSpPr>
            <p:cNvPr id="22581" name="AutoShape 28"/>
            <p:cNvSpPr>
              <a:spLocks noChangeArrowheads="1"/>
            </p:cNvSpPr>
            <p:nvPr/>
          </p:nvSpPr>
          <p:spPr bwMode="auto">
            <a:xfrm>
              <a:off x="3664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582" name="Text Box 29"/>
            <p:cNvSpPr txBox="1">
              <a:spLocks noChangeArrowheads="1"/>
            </p:cNvSpPr>
            <p:nvPr/>
          </p:nvSpPr>
          <p:spPr bwMode="auto">
            <a:xfrm>
              <a:off x="3639" y="2442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4</a:t>
              </a:r>
            </a:p>
          </p:txBody>
        </p:sp>
        <p:sp>
          <p:nvSpPr>
            <p:cNvPr id="22583" name="AutoShape 30"/>
            <p:cNvSpPr>
              <a:spLocks noChangeArrowheads="1"/>
            </p:cNvSpPr>
            <p:nvPr/>
          </p:nvSpPr>
          <p:spPr bwMode="auto">
            <a:xfrm>
              <a:off x="3976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584" name="Text Box 31"/>
            <p:cNvSpPr txBox="1">
              <a:spLocks noChangeArrowheads="1"/>
            </p:cNvSpPr>
            <p:nvPr/>
          </p:nvSpPr>
          <p:spPr bwMode="auto">
            <a:xfrm>
              <a:off x="3952" y="2442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1</a:t>
              </a:r>
            </a:p>
          </p:txBody>
        </p:sp>
        <p:sp>
          <p:nvSpPr>
            <p:cNvPr id="22585" name="AutoShape 32"/>
            <p:cNvSpPr>
              <a:spLocks noChangeArrowheads="1"/>
            </p:cNvSpPr>
            <p:nvPr/>
          </p:nvSpPr>
          <p:spPr bwMode="auto">
            <a:xfrm>
              <a:off x="4110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586" name="Text Box 33"/>
            <p:cNvSpPr txBox="1">
              <a:spLocks noChangeArrowheads="1"/>
            </p:cNvSpPr>
            <p:nvPr/>
          </p:nvSpPr>
          <p:spPr bwMode="auto">
            <a:xfrm>
              <a:off x="4086" y="2442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2</a:t>
              </a:r>
            </a:p>
          </p:txBody>
        </p:sp>
        <p:sp>
          <p:nvSpPr>
            <p:cNvPr id="22587" name="AutoShape 34"/>
            <p:cNvSpPr>
              <a:spLocks noChangeArrowheads="1"/>
            </p:cNvSpPr>
            <p:nvPr/>
          </p:nvSpPr>
          <p:spPr bwMode="auto">
            <a:xfrm>
              <a:off x="4242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588" name="Text Box 35"/>
            <p:cNvSpPr txBox="1">
              <a:spLocks noChangeArrowheads="1"/>
            </p:cNvSpPr>
            <p:nvPr/>
          </p:nvSpPr>
          <p:spPr bwMode="auto">
            <a:xfrm>
              <a:off x="4217" y="2442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3</a:t>
              </a:r>
            </a:p>
          </p:txBody>
        </p:sp>
        <p:sp>
          <p:nvSpPr>
            <p:cNvPr id="22589" name="AutoShape 36"/>
            <p:cNvSpPr>
              <a:spLocks noChangeArrowheads="1"/>
            </p:cNvSpPr>
            <p:nvPr/>
          </p:nvSpPr>
          <p:spPr bwMode="auto">
            <a:xfrm>
              <a:off x="4375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590" name="Text Box 37"/>
            <p:cNvSpPr txBox="1">
              <a:spLocks noChangeArrowheads="1"/>
            </p:cNvSpPr>
            <p:nvPr/>
          </p:nvSpPr>
          <p:spPr bwMode="auto">
            <a:xfrm>
              <a:off x="4350" y="2442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4</a:t>
              </a:r>
            </a:p>
          </p:txBody>
        </p:sp>
        <p:sp>
          <p:nvSpPr>
            <p:cNvPr id="22591" name="AutoShape 38"/>
            <p:cNvSpPr>
              <a:spLocks noChangeArrowheads="1"/>
            </p:cNvSpPr>
            <p:nvPr/>
          </p:nvSpPr>
          <p:spPr bwMode="auto">
            <a:xfrm>
              <a:off x="1851" y="3012"/>
              <a:ext cx="516" cy="325"/>
            </a:xfrm>
            <a:prstGeom prst="roundRect">
              <a:avLst>
                <a:gd name="adj" fmla="val 306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592" name="Freeform 39"/>
            <p:cNvSpPr>
              <a:spLocks noChangeArrowheads="1"/>
            </p:cNvSpPr>
            <p:nvPr/>
          </p:nvSpPr>
          <p:spPr bwMode="auto">
            <a:xfrm>
              <a:off x="1904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593" name="Line 40"/>
            <p:cNvSpPr>
              <a:spLocks noChangeShapeType="1"/>
            </p:cNvSpPr>
            <p:nvPr/>
          </p:nvSpPr>
          <p:spPr bwMode="auto">
            <a:xfrm>
              <a:off x="1933" y="2563"/>
              <a:ext cx="1" cy="38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94" name="Freeform 41"/>
            <p:cNvSpPr>
              <a:spLocks noChangeArrowheads="1"/>
            </p:cNvSpPr>
            <p:nvPr/>
          </p:nvSpPr>
          <p:spPr bwMode="auto">
            <a:xfrm>
              <a:off x="2038" y="2940"/>
              <a:ext cx="59" cy="63"/>
            </a:xfrm>
            <a:custGeom>
              <a:avLst/>
              <a:gdLst>
                <a:gd name="T0" fmla="*/ 128 w 260"/>
                <a:gd name="T1" fmla="*/ 279 h 280"/>
                <a:gd name="T2" fmla="*/ 259 w 260"/>
                <a:gd name="T3" fmla="*/ 24 h 280"/>
                <a:gd name="T4" fmla="*/ 243 w 260"/>
                <a:gd name="T5" fmla="*/ 18 h 280"/>
                <a:gd name="T6" fmla="*/ 226 w 260"/>
                <a:gd name="T7" fmla="*/ 13 h 280"/>
                <a:gd name="T8" fmla="*/ 209 w 260"/>
                <a:gd name="T9" fmla="*/ 9 h 280"/>
                <a:gd name="T10" fmla="*/ 191 w 260"/>
                <a:gd name="T11" fmla="*/ 5 h 280"/>
                <a:gd name="T12" fmla="*/ 174 w 260"/>
                <a:gd name="T13" fmla="*/ 3 h 280"/>
                <a:gd name="T14" fmla="*/ 156 w 260"/>
                <a:gd name="T15" fmla="*/ 1 h 280"/>
                <a:gd name="T16" fmla="*/ 138 w 260"/>
                <a:gd name="T17" fmla="*/ 0 h 280"/>
                <a:gd name="T18" fmla="*/ 121 w 260"/>
                <a:gd name="T19" fmla="*/ 0 h 280"/>
                <a:gd name="T20" fmla="*/ 103 w 260"/>
                <a:gd name="T21" fmla="*/ 1 h 280"/>
                <a:gd name="T22" fmla="*/ 85 w 260"/>
                <a:gd name="T23" fmla="*/ 2 h 280"/>
                <a:gd name="T24" fmla="*/ 68 w 260"/>
                <a:gd name="T25" fmla="*/ 5 h 280"/>
                <a:gd name="T26" fmla="*/ 50 w 260"/>
                <a:gd name="T27" fmla="*/ 8 h 280"/>
                <a:gd name="T28" fmla="*/ 33 w 260"/>
                <a:gd name="T29" fmla="*/ 12 h 280"/>
                <a:gd name="T30" fmla="*/ 16 w 260"/>
                <a:gd name="T31" fmla="*/ 17 h 280"/>
                <a:gd name="T32" fmla="*/ 0 w 260"/>
                <a:gd name="T33" fmla="*/ 23 h 280"/>
                <a:gd name="T34" fmla="*/ 128 w 260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0"/>
                <a:gd name="T55" fmla="*/ 0 h 280"/>
                <a:gd name="T56" fmla="*/ 260 w 260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0" h="280">
                  <a:moveTo>
                    <a:pt x="128" y="279"/>
                  </a:moveTo>
                  <a:lnTo>
                    <a:pt x="259" y="24"/>
                  </a:lnTo>
                  <a:lnTo>
                    <a:pt x="243" y="18"/>
                  </a:lnTo>
                  <a:lnTo>
                    <a:pt x="226" y="13"/>
                  </a:lnTo>
                  <a:lnTo>
                    <a:pt x="209" y="9"/>
                  </a:lnTo>
                  <a:lnTo>
                    <a:pt x="191" y="5"/>
                  </a:lnTo>
                  <a:lnTo>
                    <a:pt x="174" y="3"/>
                  </a:lnTo>
                  <a:lnTo>
                    <a:pt x="156" y="1"/>
                  </a:lnTo>
                  <a:lnTo>
                    <a:pt x="138" y="0"/>
                  </a:lnTo>
                  <a:lnTo>
                    <a:pt x="121" y="0"/>
                  </a:lnTo>
                  <a:lnTo>
                    <a:pt x="103" y="1"/>
                  </a:lnTo>
                  <a:lnTo>
                    <a:pt x="85" y="2"/>
                  </a:lnTo>
                  <a:lnTo>
                    <a:pt x="68" y="5"/>
                  </a:lnTo>
                  <a:lnTo>
                    <a:pt x="50" y="8"/>
                  </a:lnTo>
                  <a:lnTo>
                    <a:pt x="33" y="12"/>
                  </a:lnTo>
                  <a:lnTo>
                    <a:pt x="16" y="17"/>
                  </a:lnTo>
                  <a:lnTo>
                    <a:pt x="0" y="23"/>
                  </a:lnTo>
                  <a:lnTo>
                    <a:pt x="128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595" name="Line 42"/>
            <p:cNvSpPr>
              <a:spLocks noChangeShapeType="1"/>
            </p:cNvSpPr>
            <p:nvPr/>
          </p:nvSpPr>
          <p:spPr bwMode="auto">
            <a:xfrm>
              <a:off x="2066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96" name="Freeform 43"/>
            <p:cNvSpPr>
              <a:spLocks noChangeArrowheads="1"/>
            </p:cNvSpPr>
            <p:nvPr/>
          </p:nvSpPr>
          <p:spPr bwMode="auto">
            <a:xfrm>
              <a:off x="2170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597" name="Line 44"/>
            <p:cNvSpPr>
              <a:spLocks noChangeShapeType="1"/>
            </p:cNvSpPr>
            <p:nvPr/>
          </p:nvSpPr>
          <p:spPr bwMode="auto">
            <a:xfrm>
              <a:off x="2199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98" name="Freeform 45"/>
            <p:cNvSpPr>
              <a:spLocks noChangeArrowheads="1"/>
            </p:cNvSpPr>
            <p:nvPr/>
          </p:nvSpPr>
          <p:spPr bwMode="auto">
            <a:xfrm>
              <a:off x="2303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599" name="Line 46"/>
            <p:cNvSpPr>
              <a:spLocks noChangeShapeType="1"/>
            </p:cNvSpPr>
            <p:nvPr/>
          </p:nvSpPr>
          <p:spPr bwMode="auto">
            <a:xfrm>
              <a:off x="2332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00" name="Text Box 47"/>
            <p:cNvSpPr txBox="1">
              <a:spLocks noChangeArrowheads="1"/>
            </p:cNvSpPr>
            <p:nvPr/>
          </p:nvSpPr>
          <p:spPr bwMode="auto">
            <a:xfrm>
              <a:off x="1834" y="2311"/>
              <a:ext cx="55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Register A</a:t>
              </a:r>
            </a:p>
          </p:txBody>
        </p:sp>
        <p:sp>
          <p:nvSpPr>
            <p:cNvPr id="22601" name="Text Box 48"/>
            <p:cNvSpPr txBox="1">
              <a:spLocks noChangeArrowheads="1"/>
            </p:cNvSpPr>
            <p:nvPr/>
          </p:nvSpPr>
          <p:spPr bwMode="auto">
            <a:xfrm>
              <a:off x="2537" y="2311"/>
              <a:ext cx="55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Register B</a:t>
              </a:r>
            </a:p>
          </p:txBody>
        </p:sp>
        <p:sp>
          <p:nvSpPr>
            <p:cNvPr id="22602" name="Text Box 49"/>
            <p:cNvSpPr txBox="1">
              <a:spLocks noChangeArrowheads="1"/>
            </p:cNvSpPr>
            <p:nvPr/>
          </p:nvSpPr>
          <p:spPr bwMode="auto">
            <a:xfrm>
              <a:off x="3249" y="2311"/>
              <a:ext cx="55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Register C</a:t>
              </a:r>
            </a:p>
          </p:txBody>
        </p:sp>
        <p:sp>
          <p:nvSpPr>
            <p:cNvPr id="22603" name="Text Box 50"/>
            <p:cNvSpPr txBox="1">
              <a:spLocks noChangeArrowheads="1"/>
            </p:cNvSpPr>
            <p:nvPr/>
          </p:nvSpPr>
          <p:spPr bwMode="auto">
            <a:xfrm>
              <a:off x="3961" y="2311"/>
              <a:ext cx="55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Register D</a:t>
              </a:r>
            </a:p>
          </p:txBody>
        </p:sp>
        <p:sp>
          <p:nvSpPr>
            <p:cNvPr id="22604" name="Text Box 51"/>
            <p:cNvSpPr txBox="1">
              <a:spLocks noChangeArrowheads="1"/>
            </p:cNvSpPr>
            <p:nvPr/>
          </p:nvSpPr>
          <p:spPr bwMode="auto">
            <a:xfrm>
              <a:off x="1960" y="2779"/>
              <a:ext cx="18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B</a:t>
              </a:r>
            </a:p>
          </p:txBody>
        </p:sp>
        <p:sp>
          <p:nvSpPr>
            <p:cNvPr id="22605" name="Text Box 52"/>
            <p:cNvSpPr txBox="1">
              <a:spLocks noChangeArrowheads="1"/>
            </p:cNvSpPr>
            <p:nvPr/>
          </p:nvSpPr>
          <p:spPr bwMode="auto">
            <a:xfrm>
              <a:off x="2093" y="2779"/>
              <a:ext cx="18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C</a:t>
              </a:r>
            </a:p>
          </p:txBody>
        </p:sp>
        <p:sp>
          <p:nvSpPr>
            <p:cNvPr id="22606" name="Text Box 53"/>
            <p:cNvSpPr txBox="1">
              <a:spLocks noChangeArrowheads="1"/>
            </p:cNvSpPr>
            <p:nvPr/>
          </p:nvSpPr>
          <p:spPr bwMode="auto">
            <a:xfrm>
              <a:off x="2233" y="2779"/>
              <a:ext cx="18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D</a:t>
              </a:r>
            </a:p>
          </p:txBody>
        </p:sp>
        <p:sp>
          <p:nvSpPr>
            <p:cNvPr id="22607" name="Text Box 54"/>
            <p:cNvSpPr txBox="1">
              <a:spLocks noChangeArrowheads="1"/>
            </p:cNvSpPr>
            <p:nvPr/>
          </p:nvSpPr>
          <p:spPr bwMode="auto">
            <a:xfrm>
              <a:off x="2024" y="2799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1</a:t>
              </a:r>
            </a:p>
          </p:txBody>
        </p:sp>
        <p:sp>
          <p:nvSpPr>
            <p:cNvPr id="22608" name="Text Box 55"/>
            <p:cNvSpPr txBox="1">
              <a:spLocks noChangeArrowheads="1"/>
            </p:cNvSpPr>
            <p:nvPr/>
          </p:nvSpPr>
          <p:spPr bwMode="auto">
            <a:xfrm>
              <a:off x="2164" y="2799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1</a:t>
              </a:r>
            </a:p>
          </p:txBody>
        </p:sp>
        <p:sp>
          <p:nvSpPr>
            <p:cNvPr id="22609" name="Text Box 56"/>
            <p:cNvSpPr txBox="1">
              <a:spLocks noChangeArrowheads="1"/>
            </p:cNvSpPr>
            <p:nvPr/>
          </p:nvSpPr>
          <p:spPr bwMode="auto">
            <a:xfrm>
              <a:off x="2310" y="2799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1</a:t>
              </a:r>
            </a:p>
          </p:txBody>
        </p:sp>
        <p:sp>
          <p:nvSpPr>
            <p:cNvPr id="22610" name="Text Box 57"/>
            <p:cNvSpPr txBox="1">
              <a:spLocks noChangeArrowheads="1"/>
            </p:cNvSpPr>
            <p:nvPr/>
          </p:nvSpPr>
          <p:spPr bwMode="auto">
            <a:xfrm>
              <a:off x="1960" y="3051"/>
              <a:ext cx="288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4 x1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100" b="1">
                <a:latin typeface="Arial" charset="0"/>
              </a:endParaRPr>
            </a:p>
          </p:txBody>
        </p:sp>
        <p:sp>
          <p:nvSpPr>
            <p:cNvPr id="22611" name="Text Box 58"/>
            <p:cNvSpPr txBox="1">
              <a:spLocks noChangeArrowheads="1"/>
            </p:cNvSpPr>
            <p:nvPr/>
          </p:nvSpPr>
          <p:spPr bwMode="auto">
            <a:xfrm>
              <a:off x="1960" y="3143"/>
              <a:ext cx="31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MUX</a:t>
              </a:r>
            </a:p>
          </p:txBody>
        </p:sp>
        <p:sp>
          <p:nvSpPr>
            <p:cNvPr id="22612" name="Line 59"/>
            <p:cNvSpPr>
              <a:spLocks noChangeShapeType="1"/>
            </p:cNvSpPr>
            <p:nvPr/>
          </p:nvSpPr>
          <p:spPr bwMode="auto">
            <a:xfrm>
              <a:off x="1757" y="3081"/>
              <a:ext cx="78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13" name="Line 60"/>
            <p:cNvSpPr>
              <a:spLocks noChangeShapeType="1"/>
            </p:cNvSpPr>
            <p:nvPr/>
          </p:nvSpPr>
          <p:spPr bwMode="auto">
            <a:xfrm>
              <a:off x="1804" y="3234"/>
              <a:ext cx="3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14" name="Line 61"/>
            <p:cNvSpPr>
              <a:spLocks noChangeShapeType="1"/>
            </p:cNvSpPr>
            <p:nvPr/>
          </p:nvSpPr>
          <p:spPr bwMode="auto">
            <a:xfrm>
              <a:off x="1800" y="3237"/>
              <a:ext cx="1" cy="32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15" name="Line 62"/>
            <p:cNvSpPr>
              <a:spLocks noChangeShapeType="1"/>
            </p:cNvSpPr>
            <p:nvPr/>
          </p:nvSpPr>
          <p:spPr bwMode="auto">
            <a:xfrm>
              <a:off x="1753" y="3085"/>
              <a:ext cx="1" cy="364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16" name="Line 63"/>
            <p:cNvSpPr>
              <a:spLocks noChangeShapeType="1"/>
            </p:cNvSpPr>
            <p:nvPr/>
          </p:nvSpPr>
          <p:spPr bwMode="auto">
            <a:xfrm>
              <a:off x="1625" y="3458"/>
              <a:ext cx="225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17" name="Line 64"/>
            <p:cNvSpPr>
              <a:spLocks noChangeShapeType="1"/>
            </p:cNvSpPr>
            <p:nvPr/>
          </p:nvSpPr>
          <p:spPr bwMode="auto">
            <a:xfrm flipV="1">
              <a:off x="1625" y="3567"/>
              <a:ext cx="2301" cy="4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18" name="Line 65"/>
            <p:cNvSpPr>
              <a:spLocks noChangeShapeType="1"/>
            </p:cNvSpPr>
            <p:nvPr/>
          </p:nvSpPr>
          <p:spPr bwMode="auto">
            <a:xfrm>
              <a:off x="2113" y="3345"/>
              <a:ext cx="1" cy="38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19" name="Oval 66"/>
            <p:cNvSpPr>
              <a:spLocks noChangeArrowheads="1"/>
            </p:cNvSpPr>
            <p:nvPr/>
          </p:nvSpPr>
          <p:spPr bwMode="auto">
            <a:xfrm>
              <a:off x="1781" y="3554"/>
              <a:ext cx="24" cy="28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620" name="Oval 67"/>
            <p:cNvSpPr>
              <a:spLocks noChangeArrowheads="1"/>
            </p:cNvSpPr>
            <p:nvPr/>
          </p:nvSpPr>
          <p:spPr bwMode="auto">
            <a:xfrm>
              <a:off x="1734" y="3441"/>
              <a:ext cx="23" cy="27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621" name="AutoShape 68"/>
            <p:cNvSpPr>
              <a:spLocks noChangeArrowheads="1"/>
            </p:cNvSpPr>
            <p:nvPr/>
          </p:nvSpPr>
          <p:spPr bwMode="auto">
            <a:xfrm>
              <a:off x="2554" y="3012"/>
              <a:ext cx="516" cy="325"/>
            </a:xfrm>
            <a:prstGeom prst="roundRect">
              <a:avLst>
                <a:gd name="adj" fmla="val 306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622" name="Freeform 69"/>
            <p:cNvSpPr>
              <a:spLocks noChangeArrowheads="1"/>
            </p:cNvSpPr>
            <p:nvPr/>
          </p:nvSpPr>
          <p:spPr bwMode="auto">
            <a:xfrm>
              <a:off x="2749" y="2940"/>
              <a:ext cx="59" cy="63"/>
            </a:xfrm>
            <a:custGeom>
              <a:avLst/>
              <a:gdLst>
                <a:gd name="T0" fmla="*/ 129 w 262"/>
                <a:gd name="T1" fmla="*/ 279 h 280"/>
                <a:gd name="T2" fmla="*/ 261 w 262"/>
                <a:gd name="T3" fmla="*/ 24 h 280"/>
                <a:gd name="T4" fmla="*/ 244 w 262"/>
                <a:gd name="T5" fmla="*/ 18 h 280"/>
                <a:gd name="T6" fmla="*/ 227 w 262"/>
                <a:gd name="T7" fmla="*/ 13 h 280"/>
                <a:gd name="T8" fmla="*/ 210 w 262"/>
                <a:gd name="T9" fmla="*/ 9 h 280"/>
                <a:gd name="T10" fmla="*/ 193 w 262"/>
                <a:gd name="T11" fmla="*/ 5 h 280"/>
                <a:gd name="T12" fmla="*/ 175 w 262"/>
                <a:gd name="T13" fmla="*/ 3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2 h 280"/>
                <a:gd name="T24" fmla="*/ 68 w 262"/>
                <a:gd name="T25" fmla="*/ 5 h 280"/>
                <a:gd name="T26" fmla="*/ 51 w 262"/>
                <a:gd name="T27" fmla="*/ 8 h 280"/>
                <a:gd name="T28" fmla="*/ 34 w 262"/>
                <a:gd name="T29" fmla="*/ 12 h 280"/>
                <a:gd name="T30" fmla="*/ 17 w 262"/>
                <a:gd name="T31" fmla="*/ 17 h 280"/>
                <a:gd name="T32" fmla="*/ 0 w 262"/>
                <a:gd name="T33" fmla="*/ 23 h 280"/>
                <a:gd name="T34" fmla="*/ 129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29" y="279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23" name="Line 70"/>
            <p:cNvSpPr>
              <a:spLocks noChangeShapeType="1"/>
            </p:cNvSpPr>
            <p:nvPr/>
          </p:nvSpPr>
          <p:spPr bwMode="auto">
            <a:xfrm>
              <a:off x="2777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24" name="Freeform 71"/>
            <p:cNvSpPr>
              <a:spLocks noChangeArrowheads="1"/>
            </p:cNvSpPr>
            <p:nvPr/>
          </p:nvSpPr>
          <p:spPr bwMode="auto">
            <a:xfrm>
              <a:off x="2881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25" name="Line 72"/>
            <p:cNvSpPr>
              <a:spLocks noChangeShapeType="1"/>
            </p:cNvSpPr>
            <p:nvPr/>
          </p:nvSpPr>
          <p:spPr bwMode="auto">
            <a:xfrm>
              <a:off x="2910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26" name="Freeform 73"/>
            <p:cNvSpPr>
              <a:spLocks noChangeArrowheads="1"/>
            </p:cNvSpPr>
            <p:nvPr/>
          </p:nvSpPr>
          <p:spPr bwMode="auto">
            <a:xfrm>
              <a:off x="3015" y="2940"/>
              <a:ext cx="59" cy="63"/>
            </a:xfrm>
            <a:custGeom>
              <a:avLst/>
              <a:gdLst>
                <a:gd name="T0" fmla="*/ 129 w 262"/>
                <a:gd name="T1" fmla="*/ 279 h 280"/>
                <a:gd name="T2" fmla="*/ 261 w 262"/>
                <a:gd name="T3" fmla="*/ 24 h 280"/>
                <a:gd name="T4" fmla="*/ 244 w 262"/>
                <a:gd name="T5" fmla="*/ 18 h 280"/>
                <a:gd name="T6" fmla="*/ 227 w 262"/>
                <a:gd name="T7" fmla="*/ 13 h 280"/>
                <a:gd name="T8" fmla="*/ 210 w 262"/>
                <a:gd name="T9" fmla="*/ 9 h 280"/>
                <a:gd name="T10" fmla="*/ 193 w 262"/>
                <a:gd name="T11" fmla="*/ 5 h 280"/>
                <a:gd name="T12" fmla="*/ 175 w 262"/>
                <a:gd name="T13" fmla="*/ 3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2 h 280"/>
                <a:gd name="T24" fmla="*/ 68 w 262"/>
                <a:gd name="T25" fmla="*/ 5 h 280"/>
                <a:gd name="T26" fmla="*/ 51 w 262"/>
                <a:gd name="T27" fmla="*/ 8 h 280"/>
                <a:gd name="T28" fmla="*/ 34 w 262"/>
                <a:gd name="T29" fmla="*/ 12 h 280"/>
                <a:gd name="T30" fmla="*/ 17 w 262"/>
                <a:gd name="T31" fmla="*/ 17 h 280"/>
                <a:gd name="T32" fmla="*/ 0 w 262"/>
                <a:gd name="T33" fmla="*/ 23 h 280"/>
                <a:gd name="T34" fmla="*/ 129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29" y="279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27" name="Line 74"/>
            <p:cNvSpPr>
              <a:spLocks noChangeShapeType="1"/>
            </p:cNvSpPr>
            <p:nvPr/>
          </p:nvSpPr>
          <p:spPr bwMode="auto">
            <a:xfrm>
              <a:off x="3043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28" name="Text Box 75"/>
            <p:cNvSpPr txBox="1">
              <a:spLocks noChangeArrowheads="1"/>
            </p:cNvSpPr>
            <p:nvPr/>
          </p:nvSpPr>
          <p:spPr bwMode="auto">
            <a:xfrm>
              <a:off x="2671" y="2779"/>
              <a:ext cx="18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B</a:t>
              </a:r>
            </a:p>
          </p:txBody>
        </p:sp>
        <p:sp>
          <p:nvSpPr>
            <p:cNvPr id="22629" name="Text Box 76"/>
            <p:cNvSpPr txBox="1">
              <a:spLocks noChangeArrowheads="1"/>
            </p:cNvSpPr>
            <p:nvPr/>
          </p:nvSpPr>
          <p:spPr bwMode="auto">
            <a:xfrm>
              <a:off x="2805" y="2779"/>
              <a:ext cx="18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C</a:t>
              </a:r>
            </a:p>
          </p:txBody>
        </p:sp>
        <p:sp>
          <p:nvSpPr>
            <p:cNvPr id="22630" name="Text Box 77"/>
            <p:cNvSpPr txBox="1">
              <a:spLocks noChangeArrowheads="1"/>
            </p:cNvSpPr>
            <p:nvPr/>
          </p:nvSpPr>
          <p:spPr bwMode="auto">
            <a:xfrm>
              <a:off x="2938" y="2779"/>
              <a:ext cx="18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D</a:t>
              </a:r>
            </a:p>
          </p:txBody>
        </p:sp>
        <p:sp>
          <p:nvSpPr>
            <p:cNvPr id="22631" name="Text Box 78"/>
            <p:cNvSpPr txBox="1">
              <a:spLocks noChangeArrowheads="1"/>
            </p:cNvSpPr>
            <p:nvPr/>
          </p:nvSpPr>
          <p:spPr bwMode="auto">
            <a:xfrm>
              <a:off x="2725" y="2799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2</a:t>
              </a:r>
            </a:p>
          </p:txBody>
        </p:sp>
        <p:sp>
          <p:nvSpPr>
            <p:cNvPr id="22632" name="Text Box 79"/>
            <p:cNvSpPr txBox="1">
              <a:spLocks noChangeArrowheads="1"/>
            </p:cNvSpPr>
            <p:nvPr/>
          </p:nvSpPr>
          <p:spPr bwMode="auto">
            <a:xfrm>
              <a:off x="2866" y="2799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2</a:t>
              </a:r>
            </a:p>
          </p:txBody>
        </p:sp>
        <p:sp>
          <p:nvSpPr>
            <p:cNvPr id="22633" name="Text Box 80"/>
            <p:cNvSpPr txBox="1">
              <a:spLocks noChangeArrowheads="1"/>
            </p:cNvSpPr>
            <p:nvPr/>
          </p:nvSpPr>
          <p:spPr bwMode="auto">
            <a:xfrm>
              <a:off x="3015" y="2799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2</a:t>
              </a:r>
            </a:p>
          </p:txBody>
        </p:sp>
        <p:sp>
          <p:nvSpPr>
            <p:cNvPr id="22634" name="Text Box 81"/>
            <p:cNvSpPr txBox="1">
              <a:spLocks noChangeArrowheads="1"/>
            </p:cNvSpPr>
            <p:nvPr/>
          </p:nvSpPr>
          <p:spPr bwMode="auto">
            <a:xfrm>
              <a:off x="2671" y="3051"/>
              <a:ext cx="288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4 x1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100" b="1">
                <a:latin typeface="Arial" charset="0"/>
              </a:endParaRPr>
            </a:p>
          </p:txBody>
        </p:sp>
        <p:sp>
          <p:nvSpPr>
            <p:cNvPr id="22635" name="Text Box 82"/>
            <p:cNvSpPr txBox="1">
              <a:spLocks noChangeArrowheads="1"/>
            </p:cNvSpPr>
            <p:nvPr/>
          </p:nvSpPr>
          <p:spPr bwMode="auto">
            <a:xfrm>
              <a:off x="2671" y="3143"/>
              <a:ext cx="31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MUX</a:t>
              </a:r>
            </a:p>
          </p:txBody>
        </p:sp>
        <p:sp>
          <p:nvSpPr>
            <p:cNvPr id="22636" name="Line 83"/>
            <p:cNvSpPr>
              <a:spLocks noChangeShapeType="1"/>
            </p:cNvSpPr>
            <p:nvPr/>
          </p:nvSpPr>
          <p:spPr bwMode="auto">
            <a:xfrm>
              <a:off x="2468" y="3081"/>
              <a:ext cx="7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7" name="Line 84"/>
            <p:cNvSpPr>
              <a:spLocks noChangeShapeType="1"/>
            </p:cNvSpPr>
            <p:nvPr/>
          </p:nvSpPr>
          <p:spPr bwMode="auto">
            <a:xfrm>
              <a:off x="2515" y="3234"/>
              <a:ext cx="2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8" name="Line 85"/>
            <p:cNvSpPr>
              <a:spLocks noChangeShapeType="1"/>
            </p:cNvSpPr>
            <p:nvPr/>
          </p:nvSpPr>
          <p:spPr bwMode="auto">
            <a:xfrm>
              <a:off x="2511" y="3237"/>
              <a:ext cx="1" cy="32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39" name="Line 86"/>
            <p:cNvSpPr>
              <a:spLocks noChangeShapeType="1"/>
            </p:cNvSpPr>
            <p:nvPr/>
          </p:nvSpPr>
          <p:spPr bwMode="auto">
            <a:xfrm>
              <a:off x="2465" y="3085"/>
              <a:ext cx="1" cy="364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40" name="Line 87"/>
            <p:cNvSpPr>
              <a:spLocks noChangeShapeType="1"/>
            </p:cNvSpPr>
            <p:nvPr/>
          </p:nvSpPr>
          <p:spPr bwMode="auto">
            <a:xfrm>
              <a:off x="2816" y="3336"/>
              <a:ext cx="1" cy="30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41" name="Oval 88"/>
            <p:cNvSpPr>
              <a:spLocks noChangeArrowheads="1"/>
            </p:cNvSpPr>
            <p:nvPr/>
          </p:nvSpPr>
          <p:spPr bwMode="auto">
            <a:xfrm>
              <a:off x="2484" y="3554"/>
              <a:ext cx="32" cy="28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642" name="Oval 89"/>
            <p:cNvSpPr>
              <a:spLocks noChangeArrowheads="1"/>
            </p:cNvSpPr>
            <p:nvPr/>
          </p:nvSpPr>
          <p:spPr bwMode="auto">
            <a:xfrm>
              <a:off x="2438" y="3441"/>
              <a:ext cx="31" cy="27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643" name="AutoShape 90"/>
            <p:cNvSpPr>
              <a:spLocks noChangeArrowheads="1"/>
            </p:cNvSpPr>
            <p:nvPr/>
          </p:nvSpPr>
          <p:spPr bwMode="auto">
            <a:xfrm>
              <a:off x="3265" y="3012"/>
              <a:ext cx="516" cy="325"/>
            </a:xfrm>
            <a:prstGeom prst="roundRect">
              <a:avLst>
                <a:gd name="adj" fmla="val 306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644" name="Freeform 91"/>
            <p:cNvSpPr>
              <a:spLocks noChangeArrowheads="1"/>
            </p:cNvSpPr>
            <p:nvPr/>
          </p:nvSpPr>
          <p:spPr bwMode="auto">
            <a:xfrm>
              <a:off x="3452" y="2940"/>
              <a:ext cx="59" cy="63"/>
            </a:xfrm>
            <a:custGeom>
              <a:avLst/>
              <a:gdLst>
                <a:gd name="T0" fmla="*/ 129 w 262"/>
                <a:gd name="T1" fmla="*/ 279 h 280"/>
                <a:gd name="T2" fmla="*/ 261 w 262"/>
                <a:gd name="T3" fmla="*/ 24 h 280"/>
                <a:gd name="T4" fmla="*/ 244 w 262"/>
                <a:gd name="T5" fmla="*/ 18 h 280"/>
                <a:gd name="T6" fmla="*/ 227 w 262"/>
                <a:gd name="T7" fmla="*/ 13 h 280"/>
                <a:gd name="T8" fmla="*/ 210 w 262"/>
                <a:gd name="T9" fmla="*/ 9 h 280"/>
                <a:gd name="T10" fmla="*/ 193 w 262"/>
                <a:gd name="T11" fmla="*/ 5 h 280"/>
                <a:gd name="T12" fmla="*/ 175 w 262"/>
                <a:gd name="T13" fmla="*/ 3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2 h 280"/>
                <a:gd name="T24" fmla="*/ 68 w 262"/>
                <a:gd name="T25" fmla="*/ 5 h 280"/>
                <a:gd name="T26" fmla="*/ 51 w 262"/>
                <a:gd name="T27" fmla="*/ 8 h 280"/>
                <a:gd name="T28" fmla="*/ 34 w 262"/>
                <a:gd name="T29" fmla="*/ 12 h 280"/>
                <a:gd name="T30" fmla="*/ 17 w 262"/>
                <a:gd name="T31" fmla="*/ 17 h 280"/>
                <a:gd name="T32" fmla="*/ 0 w 262"/>
                <a:gd name="T33" fmla="*/ 23 h 280"/>
                <a:gd name="T34" fmla="*/ 129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29" y="279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45" name="Line 92"/>
            <p:cNvSpPr>
              <a:spLocks noChangeShapeType="1"/>
            </p:cNvSpPr>
            <p:nvPr/>
          </p:nvSpPr>
          <p:spPr bwMode="auto">
            <a:xfrm>
              <a:off x="3480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46" name="Freeform 93"/>
            <p:cNvSpPr>
              <a:spLocks noChangeArrowheads="1"/>
            </p:cNvSpPr>
            <p:nvPr/>
          </p:nvSpPr>
          <p:spPr bwMode="auto">
            <a:xfrm>
              <a:off x="3584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47" name="Line 94"/>
            <p:cNvSpPr>
              <a:spLocks noChangeShapeType="1"/>
            </p:cNvSpPr>
            <p:nvPr/>
          </p:nvSpPr>
          <p:spPr bwMode="auto">
            <a:xfrm>
              <a:off x="3613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48" name="Freeform 95"/>
            <p:cNvSpPr>
              <a:spLocks noChangeArrowheads="1"/>
            </p:cNvSpPr>
            <p:nvPr/>
          </p:nvSpPr>
          <p:spPr bwMode="auto">
            <a:xfrm>
              <a:off x="3717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49" name="Line 96"/>
            <p:cNvSpPr>
              <a:spLocks noChangeShapeType="1"/>
            </p:cNvSpPr>
            <p:nvPr/>
          </p:nvSpPr>
          <p:spPr bwMode="auto">
            <a:xfrm>
              <a:off x="3746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50" name="Text Box 97"/>
            <p:cNvSpPr txBox="1">
              <a:spLocks noChangeArrowheads="1"/>
            </p:cNvSpPr>
            <p:nvPr/>
          </p:nvSpPr>
          <p:spPr bwMode="auto">
            <a:xfrm>
              <a:off x="3374" y="2779"/>
              <a:ext cx="18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B</a:t>
              </a:r>
            </a:p>
          </p:txBody>
        </p:sp>
        <p:sp>
          <p:nvSpPr>
            <p:cNvPr id="22651" name="Text Box 98"/>
            <p:cNvSpPr txBox="1">
              <a:spLocks noChangeArrowheads="1"/>
            </p:cNvSpPr>
            <p:nvPr/>
          </p:nvSpPr>
          <p:spPr bwMode="auto">
            <a:xfrm>
              <a:off x="3506" y="2779"/>
              <a:ext cx="18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C</a:t>
              </a:r>
            </a:p>
          </p:txBody>
        </p:sp>
        <p:sp>
          <p:nvSpPr>
            <p:cNvPr id="22652" name="Text Box 99"/>
            <p:cNvSpPr txBox="1">
              <a:spLocks noChangeArrowheads="1"/>
            </p:cNvSpPr>
            <p:nvPr/>
          </p:nvSpPr>
          <p:spPr bwMode="auto">
            <a:xfrm>
              <a:off x="3647" y="2779"/>
              <a:ext cx="18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D</a:t>
              </a:r>
            </a:p>
          </p:txBody>
        </p:sp>
        <p:sp>
          <p:nvSpPr>
            <p:cNvPr id="22653" name="Text Box 100"/>
            <p:cNvSpPr txBox="1">
              <a:spLocks noChangeArrowheads="1"/>
            </p:cNvSpPr>
            <p:nvPr/>
          </p:nvSpPr>
          <p:spPr bwMode="auto">
            <a:xfrm>
              <a:off x="3436" y="2799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3</a:t>
              </a:r>
            </a:p>
          </p:txBody>
        </p:sp>
        <p:sp>
          <p:nvSpPr>
            <p:cNvPr id="22654" name="Text Box 101"/>
            <p:cNvSpPr txBox="1">
              <a:spLocks noChangeArrowheads="1"/>
            </p:cNvSpPr>
            <p:nvPr/>
          </p:nvSpPr>
          <p:spPr bwMode="auto">
            <a:xfrm>
              <a:off x="3576" y="2799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3</a:t>
              </a:r>
            </a:p>
          </p:txBody>
        </p:sp>
        <p:sp>
          <p:nvSpPr>
            <p:cNvPr id="22655" name="Text Box 102"/>
            <p:cNvSpPr txBox="1">
              <a:spLocks noChangeArrowheads="1"/>
            </p:cNvSpPr>
            <p:nvPr/>
          </p:nvSpPr>
          <p:spPr bwMode="auto">
            <a:xfrm>
              <a:off x="3725" y="2799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3</a:t>
              </a:r>
            </a:p>
          </p:txBody>
        </p:sp>
        <p:sp>
          <p:nvSpPr>
            <p:cNvPr id="22656" name="Text Box 103"/>
            <p:cNvSpPr txBox="1">
              <a:spLocks noChangeArrowheads="1"/>
            </p:cNvSpPr>
            <p:nvPr/>
          </p:nvSpPr>
          <p:spPr bwMode="auto">
            <a:xfrm>
              <a:off x="3374" y="3051"/>
              <a:ext cx="288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4 x1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100" b="1">
                <a:latin typeface="Arial" charset="0"/>
              </a:endParaRPr>
            </a:p>
          </p:txBody>
        </p:sp>
        <p:sp>
          <p:nvSpPr>
            <p:cNvPr id="22657" name="Text Box 104"/>
            <p:cNvSpPr txBox="1">
              <a:spLocks noChangeArrowheads="1"/>
            </p:cNvSpPr>
            <p:nvPr/>
          </p:nvSpPr>
          <p:spPr bwMode="auto">
            <a:xfrm>
              <a:off x="3374" y="3143"/>
              <a:ext cx="31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MUX</a:t>
              </a:r>
            </a:p>
          </p:txBody>
        </p:sp>
        <p:sp>
          <p:nvSpPr>
            <p:cNvPr id="22658" name="Line 105"/>
            <p:cNvSpPr>
              <a:spLocks noChangeShapeType="1"/>
            </p:cNvSpPr>
            <p:nvPr/>
          </p:nvSpPr>
          <p:spPr bwMode="auto">
            <a:xfrm>
              <a:off x="3179" y="3081"/>
              <a:ext cx="7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59" name="Line 106"/>
            <p:cNvSpPr>
              <a:spLocks noChangeShapeType="1"/>
            </p:cNvSpPr>
            <p:nvPr/>
          </p:nvSpPr>
          <p:spPr bwMode="auto">
            <a:xfrm>
              <a:off x="3219" y="3234"/>
              <a:ext cx="3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60" name="Line 107"/>
            <p:cNvSpPr>
              <a:spLocks noChangeShapeType="1"/>
            </p:cNvSpPr>
            <p:nvPr/>
          </p:nvSpPr>
          <p:spPr bwMode="auto">
            <a:xfrm>
              <a:off x="3214" y="3237"/>
              <a:ext cx="1" cy="32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61" name="Line 108"/>
            <p:cNvSpPr>
              <a:spLocks noChangeShapeType="1"/>
            </p:cNvSpPr>
            <p:nvPr/>
          </p:nvSpPr>
          <p:spPr bwMode="auto">
            <a:xfrm>
              <a:off x="3176" y="3085"/>
              <a:ext cx="1" cy="364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62" name="Line 109"/>
            <p:cNvSpPr>
              <a:spLocks noChangeShapeType="1"/>
            </p:cNvSpPr>
            <p:nvPr/>
          </p:nvSpPr>
          <p:spPr bwMode="auto">
            <a:xfrm>
              <a:off x="3527" y="3349"/>
              <a:ext cx="1" cy="29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63" name="Oval 110"/>
            <p:cNvSpPr>
              <a:spLocks noChangeArrowheads="1"/>
            </p:cNvSpPr>
            <p:nvPr/>
          </p:nvSpPr>
          <p:spPr bwMode="auto">
            <a:xfrm>
              <a:off x="3195" y="3554"/>
              <a:ext cx="32" cy="28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664" name="Oval 111"/>
            <p:cNvSpPr>
              <a:spLocks noChangeArrowheads="1"/>
            </p:cNvSpPr>
            <p:nvPr/>
          </p:nvSpPr>
          <p:spPr bwMode="auto">
            <a:xfrm>
              <a:off x="3149" y="3441"/>
              <a:ext cx="31" cy="27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665" name="AutoShape 112"/>
            <p:cNvSpPr>
              <a:spLocks noChangeArrowheads="1"/>
            </p:cNvSpPr>
            <p:nvPr/>
          </p:nvSpPr>
          <p:spPr bwMode="auto">
            <a:xfrm>
              <a:off x="3976" y="3012"/>
              <a:ext cx="516" cy="325"/>
            </a:xfrm>
            <a:prstGeom prst="roundRect">
              <a:avLst>
                <a:gd name="adj" fmla="val 306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2666" name="Freeform 113"/>
            <p:cNvSpPr>
              <a:spLocks noChangeArrowheads="1"/>
            </p:cNvSpPr>
            <p:nvPr/>
          </p:nvSpPr>
          <p:spPr bwMode="auto">
            <a:xfrm>
              <a:off x="4163" y="2940"/>
              <a:ext cx="59" cy="63"/>
            </a:xfrm>
            <a:custGeom>
              <a:avLst/>
              <a:gdLst>
                <a:gd name="T0" fmla="*/ 129 w 262"/>
                <a:gd name="T1" fmla="*/ 279 h 280"/>
                <a:gd name="T2" fmla="*/ 261 w 262"/>
                <a:gd name="T3" fmla="*/ 24 h 280"/>
                <a:gd name="T4" fmla="*/ 244 w 262"/>
                <a:gd name="T5" fmla="*/ 18 h 280"/>
                <a:gd name="T6" fmla="*/ 227 w 262"/>
                <a:gd name="T7" fmla="*/ 13 h 280"/>
                <a:gd name="T8" fmla="*/ 210 w 262"/>
                <a:gd name="T9" fmla="*/ 9 h 280"/>
                <a:gd name="T10" fmla="*/ 193 w 262"/>
                <a:gd name="T11" fmla="*/ 5 h 280"/>
                <a:gd name="T12" fmla="*/ 175 w 262"/>
                <a:gd name="T13" fmla="*/ 3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2 h 280"/>
                <a:gd name="T24" fmla="*/ 68 w 262"/>
                <a:gd name="T25" fmla="*/ 5 h 280"/>
                <a:gd name="T26" fmla="*/ 51 w 262"/>
                <a:gd name="T27" fmla="*/ 8 h 280"/>
                <a:gd name="T28" fmla="*/ 34 w 262"/>
                <a:gd name="T29" fmla="*/ 12 h 280"/>
                <a:gd name="T30" fmla="*/ 17 w 262"/>
                <a:gd name="T31" fmla="*/ 17 h 280"/>
                <a:gd name="T32" fmla="*/ 0 w 262"/>
                <a:gd name="T33" fmla="*/ 23 h 280"/>
                <a:gd name="T34" fmla="*/ 129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29" y="279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67" name="Line 114"/>
            <p:cNvSpPr>
              <a:spLocks noChangeShapeType="1"/>
            </p:cNvSpPr>
            <p:nvPr/>
          </p:nvSpPr>
          <p:spPr bwMode="auto">
            <a:xfrm>
              <a:off x="4191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68" name="Freeform 115"/>
            <p:cNvSpPr>
              <a:spLocks noChangeArrowheads="1"/>
            </p:cNvSpPr>
            <p:nvPr/>
          </p:nvSpPr>
          <p:spPr bwMode="auto">
            <a:xfrm>
              <a:off x="4295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69" name="Line 116"/>
            <p:cNvSpPr>
              <a:spLocks noChangeShapeType="1"/>
            </p:cNvSpPr>
            <p:nvPr/>
          </p:nvSpPr>
          <p:spPr bwMode="auto">
            <a:xfrm>
              <a:off x="4325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70" name="Freeform 117"/>
            <p:cNvSpPr>
              <a:spLocks noChangeArrowheads="1"/>
            </p:cNvSpPr>
            <p:nvPr/>
          </p:nvSpPr>
          <p:spPr bwMode="auto">
            <a:xfrm>
              <a:off x="4428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71" name="Line 118"/>
            <p:cNvSpPr>
              <a:spLocks noChangeShapeType="1"/>
            </p:cNvSpPr>
            <p:nvPr/>
          </p:nvSpPr>
          <p:spPr bwMode="auto">
            <a:xfrm>
              <a:off x="4457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72" name="Text Box 119"/>
            <p:cNvSpPr txBox="1">
              <a:spLocks noChangeArrowheads="1"/>
            </p:cNvSpPr>
            <p:nvPr/>
          </p:nvSpPr>
          <p:spPr bwMode="auto">
            <a:xfrm>
              <a:off x="4086" y="2779"/>
              <a:ext cx="18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B</a:t>
              </a:r>
            </a:p>
          </p:txBody>
        </p:sp>
        <p:sp>
          <p:nvSpPr>
            <p:cNvPr id="22673" name="Text Box 120"/>
            <p:cNvSpPr txBox="1">
              <a:spLocks noChangeArrowheads="1"/>
            </p:cNvSpPr>
            <p:nvPr/>
          </p:nvSpPr>
          <p:spPr bwMode="auto">
            <a:xfrm>
              <a:off x="4217" y="2779"/>
              <a:ext cx="18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C</a:t>
              </a:r>
            </a:p>
          </p:txBody>
        </p:sp>
        <p:sp>
          <p:nvSpPr>
            <p:cNvPr id="22674" name="Text Box 121"/>
            <p:cNvSpPr txBox="1">
              <a:spLocks noChangeArrowheads="1"/>
            </p:cNvSpPr>
            <p:nvPr/>
          </p:nvSpPr>
          <p:spPr bwMode="auto">
            <a:xfrm>
              <a:off x="4358" y="2779"/>
              <a:ext cx="18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D</a:t>
              </a:r>
            </a:p>
          </p:txBody>
        </p:sp>
        <p:sp>
          <p:nvSpPr>
            <p:cNvPr id="22675" name="Text Box 122"/>
            <p:cNvSpPr txBox="1">
              <a:spLocks noChangeArrowheads="1"/>
            </p:cNvSpPr>
            <p:nvPr/>
          </p:nvSpPr>
          <p:spPr bwMode="auto">
            <a:xfrm>
              <a:off x="4147" y="2799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4</a:t>
              </a:r>
            </a:p>
          </p:txBody>
        </p:sp>
        <p:sp>
          <p:nvSpPr>
            <p:cNvPr id="22676" name="Text Box 123"/>
            <p:cNvSpPr txBox="1">
              <a:spLocks noChangeArrowheads="1"/>
            </p:cNvSpPr>
            <p:nvPr/>
          </p:nvSpPr>
          <p:spPr bwMode="auto">
            <a:xfrm>
              <a:off x="4289" y="2799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4</a:t>
              </a:r>
            </a:p>
          </p:txBody>
        </p:sp>
        <p:sp>
          <p:nvSpPr>
            <p:cNvPr id="22677" name="Text Box 124"/>
            <p:cNvSpPr txBox="1">
              <a:spLocks noChangeArrowheads="1"/>
            </p:cNvSpPr>
            <p:nvPr/>
          </p:nvSpPr>
          <p:spPr bwMode="auto">
            <a:xfrm>
              <a:off x="4437" y="2799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4</a:t>
              </a:r>
            </a:p>
          </p:txBody>
        </p:sp>
        <p:sp>
          <p:nvSpPr>
            <p:cNvPr id="22678" name="Text Box 125"/>
            <p:cNvSpPr txBox="1">
              <a:spLocks noChangeArrowheads="1"/>
            </p:cNvSpPr>
            <p:nvPr/>
          </p:nvSpPr>
          <p:spPr bwMode="auto">
            <a:xfrm>
              <a:off x="4085" y="3051"/>
              <a:ext cx="288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4 x1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100" b="1">
                <a:latin typeface="Arial" charset="0"/>
              </a:endParaRPr>
            </a:p>
          </p:txBody>
        </p:sp>
        <p:sp>
          <p:nvSpPr>
            <p:cNvPr id="22679" name="Text Box 126"/>
            <p:cNvSpPr txBox="1">
              <a:spLocks noChangeArrowheads="1"/>
            </p:cNvSpPr>
            <p:nvPr/>
          </p:nvSpPr>
          <p:spPr bwMode="auto">
            <a:xfrm>
              <a:off x="4085" y="3143"/>
              <a:ext cx="31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MUX</a:t>
              </a:r>
            </a:p>
          </p:txBody>
        </p:sp>
        <p:sp>
          <p:nvSpPr>
            <p:cNvPr id="22680" name="Line 127"/>
            <p:cNvSpPr>
              <a:spLocks noChangeShapeType="1"/>
            </p:cNvSpPr>
            <p:nvPr/>
          </p:nvSpPr>
          <p:spPr bwMode="auto">
            <a:xfrm>
              <a:off x="3883" y="3081"/>
              <a:ext cx="78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81" name="Line 128"/>
            <p:cNvSpPr>
              <a:spLocks noChangeShapeType="1"/>
            </p:cNvSpPr>
            <p:nvPr/>
          </p:nvSpPr>
          <p:spPr bwMode="auto">
            <a:xfrm>
              <a:off x="3930" y="3234"/>
              <a:ext cx="3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82" name="Line 129"/>
            <p:cNvSpPr>
              <a:spLocks noChangeShapeType="1"/>
            </p:cNvSpPr>
            <p:nvPr/>
          </p:nvSpPr>
          <p:spPr bwMode="auto">
            <a:xfrm>
              <a:off x="3926" y="3237"/>
              <a:ext cx="1" cy="33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83" name="Line 130"/>
            <p:cNvSpPr>
              <a:spLocks noChangeShapeType="1"/>
            </p:cNvSpPr>
            <p:nvPr/>
          </p:nvSpPr>
          <p:spPr bwMode="auto">
            <a:xfrm>
              <a:off x="3879" y="3085"/>
              <a:ext cx="1" cy="37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84" name="Line 131"/>
            <p:cNvSpPr>
              <a:spLocks noChangeShapeType="1"/>
            </p:cNvSpPr>
            <p:nvPr/>
          </p:nvSpPr>
          <p:spPr bwMode="auto">
            <a:xfrm>
              <a:off x="4239" y="3349"/>
              <a:ext cx="1" cy="38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85" name="Freeform 132"/>
            <p:cNvSpPr>
              <a:spLocks noChangeArrowheads="1"/>
            </p:cNvSpPr>
            <p:nvPr/>
          </p:nvSpPr>
          <p:spPr bwMode="auto">
            <a:xfrm>
              <a:off x="2616" y="2603"/>
              <a:ext cx="59" cy="62"/>
            </a:xfrm>
            <a:custGeom>
              <a:avLst/>
              <a:gdLst>
                <a:gd name="T0" fmla="*/ 129 w 262"/>
                <a:gd name="T1" fmla="*/ 274 h 275"/>
                <a:gd name="T2" fmla="*/ 261 w 262"/>
                <a:gd name="T3" fmla="*/ 24 h 275"/>
                <a:gd name="T4" fmla="*/ 244 w 262"/>
                <a:gd name="T5" fmla="*/ 18 h 275"/>
                <a:gd name="T6" fmla="*/ 227 w 262"/>
                <a:gd name="T7" fmla="*/ 13 h 275"/>
                <a:gd name="T8" fmla="*/ 210 w 262"/>
                <a:gd name="T9" fmla="*/ 9 h 275"/>
                <a:gd name="T10" fmla="*/ 193 w 262"/>
                <a:gd name="T11" fmla="*/ 5 h 275"/>
                <a:gd name="T12" fmla="*/ 175 w 262"/>
                <a:gd name="T13" fmla="*/ 3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2 h 275"/>
                <a:gd name="T24" fmla="*/ 68 w 262"/>
                <a:gd name="T25" fmla="*/ 5 h 275"/>
                <a:gd name="T26" fmla="*/ 51 w 262"/>
                <a:gd name="T27" fmla="*/ 8 h 275"/>
                <a:gd name="T28" fmla="*/ 34 w 262"/>
                <a:gd name="T29" fmla="*/ 12 h 275"/>
                <a:gd name="T30" fmla="*/ 17 w 262"/>
                <a:gd name="T31" fmla="*/ 17 h 275"/>
                <a:gd name="T32" fmla="*/ 0 w 262"/>
                <a:gd name="T33" fmla="*/ 23 h 275"/>
                <a:gd name="T34" fmla="*/ 129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29" y="274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86" name="Line 133"/>
            <p:cNvSpPr>
              <a:spLocks noChangeShapeType="1"/>
            </p:cNvSpPr>
            <p:nvPr/>
          </p:nvSpPr>
          <p:spPr bwMode="auto">
            <a:xfrm>
              <a:off x="2645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87" name="Freeform 134"/>
            <p:cNvSpPr>
              <a:spLocks noChangeArrowheads="1"/>
            </p:cNvSpPr>
            <p:nvPr/>
          </p:nvSpPr>
          <p:spPr bwMode="auto">
            <a:xfrm>
              <a:off x="2749" y="2603"/>
              <a:ext cx="59" cy="62"/>
            </a:xfrm>
            <a:custGeom>
              <a:avLst/>
              <a:gdLst>
                <a:gd name="T0" fmla="*/ 129 w 262"/>
                <a:gd name="T1" fmla="*/ 274 h 275"/>
                <a:gd name="T2" fmla="*/ 261 w 262"/>
                <a:gd name="T3" fmla="*/ 24 h 275"/>
                <a:gd name="T4" fmla="*/ 244 w 262"/>
                <a:gd name="T5" fmla="*/ 18 h 275"/>
                <a:gd name="T6" fmla="*/ 227 w 262"/>
                <a:gd name="T7" fmla="*/ 13 h 275"/>
                <a:gd name="T8" fmla="*/ 210 w 262"/>
                <a:gd name="T9" fmla="*/ 9 h 275"/>
                <a:gd name="T10" fmla="*/ 193 w 262"/>
                <a:gd name="T11" fmla="*/ 5 h 275"/>
                <a:gd name="T12" fmla="*/ 175 w 262"/>
                <a:gd name="T13" fmla="*/ 3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2 h 275"/>
                <a:gd name="T24" fmla="*/ 68 w 262"/>
                <a:gd name="T25" fmla="*/ 5 h 275"/>
                <a:gd name="T26" fmla="*/ 51 w 262"/>
                <a:gd name="T27" fmla="*/ 8 h 275"/>
                <a:gd name="T28" fmla="*/ 34 w 262"/>
                <a:gd name="T29" fmla="*/ 12 h 275"/>
                <a:gd name="T30" fmla="*/ 17 w 262"/>
                <a:gd name="T31" fmla="*/ 17 h 275"/>
                <a:gd name="T32" fmla="*/ 0 w 262"/>
                <a:gd name="T33" fmla="*/ 23 h 275"/>
                <a:gd name="T34" fmla="*/ 129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29" y="274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88" name="Line 135"/>
            <p:cNvSpPr>
              <a:spLocks noChangeShapeType="1"/>
            </p:cNvSpPr>
            <p:nvPr/>
          </p:nvSpPr>
          <p:spPr bwMode="auto">
            <a:xfrm>
              <a:off x="2777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89" name="Freeform 136"/>
            <p:cNvSpPr>
              <a:spLocks noChangeArrowheads="1"/>
            </p:cNvSpPr>
            <p:nvPr/>
          </p:nvSpPr>
          <p:spPr bwMode="auto">
            <a:xfrm>
              <a:off x="2881" y="2603"/>
              <a:ext cx="59" cy="62"/>
            </a:xfrm>
            <a:custGeom>
              <a:avLst/>
              <a:gdLst>
                <a:gd name="T0" fmla="*/ 132 w 262"/>
                <a:gd name="T1" fmla="*/ 274 h 275"/>
                <a:gd name="T2" fmla="*/ 261 w 262"/>
                <a:gd name="T3" fmla="*/ 23 h 275"/>
                <a:gd name="T4" fmla="*/ 244 w 262"/>
                <a:gd name="T5" fmla="*/ 17 h 275"/>
                <a:gd name="T6" fmla="*/ 227 w 262"/>
                <a:gd name="T7" fmla="*/ 12 h 275"/>
                <a:gd name="T8" fmla="*/ 210 w 262"/>
                <a:gd name="T9" fmla="*/ 8 h 275"/>
                <a:gd name="T10" fmla="*/ 193 w 262"/>
                <a:gd name="T11" fmla="*/ 5 h 275"/>
                <a:gd name="T12" fmla="*/ 175 w 262"/>
                <a:gd name="T13" fmla="*/ 2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3 h 275"/>
                <a:gd name="T24" fmla="*/ 68 w 262"/>
                <a:gd name="T25" fmla="*/ 5 h 275"/>
                <a:gd name="T26" fmla="*/ 51 w 262"/>
                <a:gd name="T27" fmla="*/ 9 h 275"/>
                <a:gd name="T28" fmla="*/ 34 w 262"/>
                <a:gd name="T29" fmla="*/ 13 h 275"/>
                <a:gd name="T30" fmla="*/ 17 w 262"/>
                <a:gd name="T31" fmla="*/ 18 h 275"/>
                <a:gd name="T32" fmla="*/ 0 w 262"/>
                <a:gd name="T33" fmla="*/ 24 h 275"/>
                <a:gd name="T34" fmla="*/ 132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32" y="274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90" name="Line 137"/>
            <p:cNvSpPr>
              <a:spLocks noChangeShapeType="1"/>
            </p:cNvSpPr>
            <p:nvPr/>
          </p:nvSpPr>
          <p:spPr bwMode="auto">
            <a:xfrm>
              <a:off x="2910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91" name="Freeform 138"/>
            <p:cNvSpPr>
              <a:spLocks noChangeArrowheads="1"/>
            </p:cNvSpPr>
            <p:nvPr/>
          </p:nvSpPr>
          <p:spPr bwMode="auto">
            <a:xfrm>
              <a:off x="3015" y="2603"/>
              <a:ext cx="59" cy="62"/>
            </a:xfrm>
            <a:custGeom>
              <a:avLst/>
              <a:gdLst>
                <a:gd name="T0" fmla="*/ 129 w 262"/>
                <a:gd name="T1" fmla="*/ 274 h 275"/>
                <a:gd name="T2" fmla="*/ 261 w 262"/>
                <a:gd name="T3" fmla="*/ 24 h 275"/>
                <a:gd name="T4" fmla="*/ 244 w 262"/>
                <a:gd name="T5" fmla="*/ 18 h 275"/>
                <a:gd name="T6" fmla="*/ 227 w 262"/>
                <a:gd name="T7" fmla="*/ 13 h 275"/>
                <a:gd name="T8" fmla="*/ 210 w 262"/>
                <a:gd name="T9" fmla="*/ 9 h 275"/>
                <a:gd name="T10" fmla="*/ 193 w 262"/>
                <a:gd name="T11" fmla="*/ 5 h 275"/>
                <a:gd name="T12" fmla="*/ 175 w 262"/>
                <a:gd name="T13" fmla="*/ 3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2 h 275"/>
                <a:gd name="T24" fmla="*/ 68 w 262"/>
                <a:gd name="T25" fmla="*/ 5 h 275"/>
                <a:gd name="T26" fmla="*/ 51 w 262"/>
                <a:gd name="T27" fmla="*/ 8 h 275"/>
                <a:gd name="T28" fmla="*/ 34 w 262"/>
                <a:gd name="T29" fmla="*/ 12 h 275"/>
                <a:gd name="T30" fmla="*/ 17 w 262"/>
                <a:gd name="T31" fmla="*/ 17 h 275"/>
                <a:gd name="T32" fmla="*/ 0 w 262"/>
                <a:gd name="T33" fmla="*/ 23 h 275"/>
                <a:gd name="T34" fmla="*/ 129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29" y="274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92" name="Line 139"/>
            <p:cNvSpPr>
              <a:spLocks noChangeShapeType="1"/>
            </p:cNvSpPr>
            <p:nvPr/>
          </p:nvSpPr>
          <p:spPr bwMode="auto">
            <a:xfrm>
              <a:off x="3043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93" name="Freeform 140"/>
            <p:cNvSpPr>
              <a:spLocks noChangeArrowheads="1"/>
            </p:cNvSpPr>
            <p:nvPr/>
          </p:nvSpPr>
          <p:spPr bwMode="auto">
            <a:xfrm>
              <a:off x="3319" y="2603"/>
              <a:ext cx="59" cy="62"/>
            </a:xfrm>
            <a:custGeom>
              <a:avLst/>
              <a:gdLst>
                <a:gd name="T0" fmla="*/ 132 w 262"/>
                <a:gd name="T1" fmla="*/ 274 h 275"/>
                <a:gd name="T2" fmla="*/ 261 w 262"/>
                <a:gd name="T3" fmla="*/ 23 h 275"/>
                <a:gd name="T4" fmla="*/ 244 w 262"/>
                <a:gd name="T5" fmla="*/ 17 h 275"/>
                <a:gd name="T6" fmla="*/ 227 w 262"/>
                <a:gd name="T7" fmla="*/ 12 h 275"/>
                <a:gd name="T8" fmla="*/ 210 w 262"/>
                <a:gd name="T9" fmla="*/ 8 h 275"/>
                <a:gd name="T10" fmla="*/ 193 w 262"/>
                <a:gd name="T11" fmla="*/ 5 h 275"/>
                <a:gd name="T12" fmla="*/ 175 w 262"/>
                <a:gd name="T13" fmla="*/ 2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3 h 275"/>
                <a:gd name="T24" fmla="*/ 68 w 262"/>
                <a:gd name="T25" fmla="*/ 5 h 275"/>
                <a:gd name="T26" fmla="*/ 51 w 262"/>
                <a:gd name="T27" fmla="*/ 9 h 275"/>
                <a:gd name="T28" fmla="*/ 34 w 262"/>
                <a:gd name="T29" fmla="*/ 13 h 275"/>
                <a:gd name="T30" fmla="*/ 17 w 262"/>
                <a:gd name="T31" fmla="*/ 18 h 275"/>
                <a:gd name="T32" fmla="*/ 0 w 262"/>
                <a:gd name="T33" fmla="*/ 24 h 275"/>
                <a:gd name="T34" fmla="*/ 132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32" y="274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94" name="Line 141"/>
            <p:cNvSpPr>
              <a:spLocks noChangeShapeType="1"/>
            </p:cNvSpPr>
            <p:nvPr/>
          </p:nvSpPr>
          <p:spPr bwMode="auto">
            <a:xfrm>
              <a:off x="3348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95" name="Freeform 142"/>
            <p:cNvSpPr>
              <a:spLocks noChangeArrowheads="1"/>
            </p:cNvSpPr>
            <p:nvPr/>
          </p:nvSpPr>
          <p:spPr bwMode="auto">
            <a:xfrm>
              <a:off x="3452" y="2603"/>
              <a:ext cx="59" cy="62"/>
            </a:xfrm>
            <a:custGeom>
              <a:avLst/>
              <a:gdLst>
                <a:gd name="T0" fmla="*/ 129 w 262"/>
                <a:gd name="T1" fmla="*/ 274 h 275"/>
                <a:gd name="T2" fmla="*/ 261 w 262"/>
                <a:gd name="T3" fmla="*/ 24 h 275"/>
                <a:gd name="T4" fmla="*/ 244 w 262"/>
                <a:gd name="T5" fmla="*/ 18 h 275"/>
                <a:gd name="T6" fmla="*/ 227 w 262"/>
                <a:gd name="T7" fmla="*/ 13 h 275"/>
                <a:gd name="T8" fmla="*/ 210 w 262"/>
                <a:gd name="T9" fmla="*/ 9 h 275"/>
                <a:gd name="T10" fmla="*/ 193 w 262"/>
                <a:gd name="T11" fmla="*/ 5 h 275"/>
                <a:gd name="T12" fmla="*/ 175 w 262"/>
                <a:gd name="T13" fmla="*/ 3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2 h 275"/>
                <a:gd name="T24" fmla="*/ 68 w 262"/>
                <a:gd name="T25" fmla="*/ 5 h 275"/>
                <a:gd name="T26" fmla="*/ 51 w 262"/>
                <a:gd name="T27" fmla="*/ 8 h 275"/>
                <a:gd name="T28" fmla="*/ 34 w 262"/>
                <a:gd name="T29" fmla="*/ 12 h 275"/>
                <a:gd name="T30" fmla="*/ 17 w 262"/>
                <a:gd name="T31" fmla="*/ 17 h 275"/>
                <a:gd name="T32" fmla="*/ 0 w 262"/>
                <a:gd name="T33" fmla="*/ 23 h 275"/>
                <a:gd name="T34" fmla="*/ 129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29" y="274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96" name="Line 143"/>
            <p:cNvSpPr>
              <a:spLocks noChangeShapeType="1"/>
            </p:cNvSpPr>
            <p:nvPr/>
          </p:nvSpPr>
          <p:spPr bwMode="auto">
            <a:xfrm>
              <a:off x="3480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97" name="Freeform 144"/>
            <p:cNvSpPr>
              <a:spLocks noChangeArrowheads="1"/>
            </p:cNvSpPr>
            <p:nvPr/>
          </p:nvSpPr>
          <p:spPr bwMode="auto">
            <a:xfrm>
              <a:off x="3584" y="2603"/>
              <a:ext cx="59" cy="62"/>
            </a:xfrm>
            <a:custGeom>
              <a:avLst/>
              <a:gdLst>
                <a:gd name="T0" fmla="*/ 132 w 262"/>
                <a:gd name="T1" fmla="*/ 274 h 275"/>
                <a:gd name="T2" fmla="*/ 261 w 262"/>
                <a:gd name="T3" fmla="*/ 23 h 275"/>
                <a:gd name="T4" fmla="*/ 244 w 262"/>
                <a:gd name="T5" fmla="*/ 17 h 275"/>
                <a:gd name="T6" fmla="*/ 227 w 262"/>
                <a:gd name="T7" fmla="*/ 12 h 275"/>
                <a:gd name="T8" fmla="*/ 210 w 262"/>
                <a:gd name="T9" fmla="*/ 8 h 275"/>
                <a:gd name="T10" fmla="*/ 193 w 262"/>
                <a:gd name="T11" fmla="*/ 5 h 275"/>
                <a:gd name="T12" fmla="*/ 175 w 262"/>
                <a:gd name="T13" fmla="*/ 2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3 h 275"/>
                <a:gd name="T24" fmla="*/ 68 w 262"/>
                <a:gd name="T25" fmla="*/ 5 h 275"/>
                <a:gd name="T26" fmla="*/ 51 w 262"/>
                <a:gd name="T27" fmla="*/ 9 h 275"/>
                <a:gd name="T28" fmla="*/ 34 w 262"/>
                <a:gd name="T29" fmla="*/ 13 h 275"/>
                <a:gd name="T30" fmla="*/ 17 w 262"/>
                <a:gd name="T31" fmla="*/ 18 h 275"/>
                <a:gd name="T32" fmla="*/ 0 w 262"/>
                <a:gd name="T33" fmla="*/ 24 h 275"/>
                <a:gd name="T34" fmla="*/ 132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32" y="274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698" name="Line 145"/>
            <p:cNvSpPr>
              <a:spLocks noChangeShapeType="1"/>
            </p:cNvSpPr>
            <p:nvPr/>
          </p:nvSpPr>
          <p:spPr bwMode="auto">
            <a:xfrm>
              <a:off x="3613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699" name="Freeform 146"/>
            <p:cNvSpPr>
              <a:spLocks noChangeArrowheads="1"/>
            </p:cNvSpPr>
            <p:nvPr/>
          </p:nvSpPr>
          <p:spPr bwMode="auto">
            <a:xfrm>
              <a:off x="3717" y="2603"/>
              <a:ext cx="59" cy="62"/>
            </a:xfrm>
            <a:custGeom>
              <a:avLst/>
              <a:gdLst>
                <a:gd name="T0" fmla="*/ 132 w 262"/>
                <a:gd name="T1" fmla="*/ 274 h 275"/>
                <a:gd name="T2" fmla="*/ 261 w 262"/>
                <a:gd name="T3" fmla="*/ 23 h 275"/>
                <a:gd name="T4" fmla="*/ 244 w 262"/>
                <a:gd name="T5" fmla="*/ 17 h 275"/>
                <a:gd name="T6" fmla="*/ 227 w 262"/>
                <a:gd name="T7" fmla="*/ 12 h 275"/>
                <a:gd name="T8" fmla="*/ 210 w 262"/>
                <a:gd name="T9" fmla="*/ 8 h 275"/>
                <a:gd name="T10" fmla="*/ 193 w 262"/>
                <a:gd name="T11" fmla="*/ 5 h 275"/>
                <a:gd name="T12" fmla="*/ 175 w 262"/>
                <a:gd name="T13" fmla="*/ 2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3 h 275"/>
                <a:gd name="T24" fmla="*/ 68 w 262"/>
                <a:gd name="T25" fmla="*/ 5 h 275"/>
                <a:gd name="T26" fmla="*/ 51 w 262"/>
                <a:gd name="T27" fmla="*/ 9 h 275"/>
                <a:gd name="T28" fmla="*/ 34 w 262"/>
                <a:gd name="T29" fmla="*/ 13 h 275"/>
                <a:gd name="T30" fmla="*/ 17 w 262"/>
                <a:gd name="T31" fmla="*/ 18 h 275"/>
                <a:gd name="T32" fmla="*/ 0 w 262"/>
                <a:gd name="T33" fmla="*/ 24 h 275"/>
                <a:gd name="T34" fmla="*/ 132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32" y="274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700" name="Line 147"/>
            <p:cNvSpPr>
              <a:spLocks noChangeShapeType="1"/>
            </p:cNvSpPr>
            <p:nvPr/>
          </p:nvSpPr>
          <p:spPr bwMode="auto">
            <a:xfrm>
              <a:off x="3746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701" name="Freeform 148"/>
            <p:cNvSpPr>
              <a:spLocks noChangeArrowheads="1"/>
            </p:cNvSpPr>
            <p:nvPr/>
          </p:nvSpPr>
          <p:spPr bwMode="auto">
            <a:xfrm>
              <a:off x="4031" y="2603"/>
              <a:ext cx="59" cy="62"/>
            </a:xfrm>
            <a:custGeom>
              <a:avLst/>
              <a:gdLst>
                <a:gd name="T0" fmla="*/ 129 w 262"/>
                <a:gd name="T1" fmla="*/ 274 h 275"/>
                <a:gd name="T2" fmla="*/ 261 w 262"/>
                <a:gd name="T3" fmla="*/ 24 h 275"/>
                <a:gd name="T4" fmla="*/ 244 w 262"/>
                <a:gd name="T5" fmla="*/ 18 h 275"/>
                <a:gd name="T6" fmla="*/ 227 w 262"/>
                <a:gd name="T7" fmla="*/ 13 h 275"/>
                <a:gd name="T8" fmla="*/ 210 w 262"/>
                <a:gd name="T9" fmla="*/ 9 h 275"/>
                <a:gd name="T10" fmla="*/ 193 w 262"/>
                <a:gd name="T11" fmla="*/ 5 h 275"/>
                <a:gd name="T12" fmla="*/ 175 w 262"/>
                <a:gd name="T13" fmla="*/ 3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2 h 275"/>
                <a:gd name="T24" fmla="*/ 68 w 262"/>
                <a:gd name="T25" fmla="*/ 5 h 275"/>
                <a:gd name="T26" fmla="*/ 51 w 262"/>
                <a:gd name="T27" fmla="*/ 8 h 275"/>
                <a:gd name="T28" fmla="*/ 34 w 262"/>
                <a:gd name="T29" fmla="*/ 12 h 275"/>
                <a:gd name="T30" fmla="*/ 17 w 262"/>
                <a:gd name="T31" fmla="*/ 17 h 275"/>
                <a:gd name="T32" fmla="*/ 0 w 262"/>
                <a:gd name="T33" fmla="*/ 23 h 275"/>
                <a:gd name="T34" fmla="*/ 129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29" y="274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702" name="Line 149"/>
            <p:cNvSpPr>
              <a:spLocks noChangeShapeType="1"/>
            </p:cNvSpPr>
            <p:nvPr/>
          </p:nvSpPr>
          <p:spPr bwMode="auto">
            <a:xfrm>
              <a:off x="4059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703" name="Freeform 150"/>
            <p:cNvSpPr>
              <a:spLocks noChangeArrowheads="1"/>
            </p:cNvSpPr>
            <p:nvPr/>
          </p:nvSpPr>
          <p:spPr bwMode="auto">
            <a:xfrm>
              <a:off x="4163" y="2603"/>
              <a:ext cx="59" cy="62"/>
            </a:xfrm>
            <a:custGeom>
              <a:avLst/>
              <a:gdLst>
                <a:gd name="T0" fmla="*/ 129 w 262"/>
                <a:gd name="T1" fmla="*/ 274 h 275"/>
                <a:gd name="T2" fmla="*/ 261 w 262"/>
                <a:gd name="T3" fmla="*/ 24 h 275"/>
                <a:gd name="T4" fmla="*/ 244 w 262"/>
                <a:gd name="T5" fmla="*/ 18 h 275"/>
                <a:gd name="T6" fmla="*/ 227 w 262"/>
                <a:gd name="T7" fmla="*/ 13 h 275"/>
                <a:gd name="T8" fmla="*/ 210 w 262"/>
                <a:gd name="T9" fmla="*/ 9 h 275"/>
                <a:gd name="T10" fmla="*/ 193 w 262"/>
                <a:gd name="T11" fmla="*/ 5 h 275"/>
                <a:gd name="T12" fmla="*/ 175 w 262"/>
                <a:gd name="T13" fmla="*/ 3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2 h 275"/>
                <a:gd name="T24" fmla="*/ 68 w 262"/>
                <a:gd name="T25" fmla="*/ 5 h 275"/>
                <a:gd name="T26" fmla="*/ 51 w 262"/>
                <a:gd name="T27" fmla="*/ 8 h 275"/>
                <a:gd name="T28" fmla="*/ 34 w 262"/>
                <a:gd name="T29" fmla="*/ 12 h 275"/>
                <a:gd name="T30" fmla="*/ 17 w 262"/>
                <a:gd name="T31" fmla="*/ 17 h 275"/>
                <a:gd name="T32" fmla="*/ 0 w 262"/>
                <a:gd name="T33" fmla="*/ 23 h 275"/>
                <a:gd name="T34" fmla="*/ 129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29" y="274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704" name="Line 151"/>
            <p:cNvSpPr>
              <a:spLocks noChangeShapeType="1"/>
            </p:cNvSpPr>
            <p:nvPr/>
          </p:nvSpPr>
          <p:spPr bwMode="auto">
            <a:xfrm>
              <a:off x="4191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705" name="Freeform 152"/>
            <p:cNvSpPr>
              <a:spLocks noChangeArrowheads="1"/>
            </p:cNvSpPr>
            <p:nvPr/>
          </p:nvSpPr>
          <p:spPr bwMode="auto">
            <a:xfrm>
              <a:off x="4295" y="2603"/>
              <a:ext cx="59" cy="62"/>
            </a:xfrm>
            <a:custGeom>
              <a:avLst/>
              <a:gdLst>
                <a:gd name="T0" fmla="*/ 132 w 262"/>
                <a:gd name="T1" fmla="*/ 274 h 275"/>
                <a:gd name="T2" fmla="*/ 261 w 262"/>
                <a:gd name="T3" fmla="*/ 23 h 275"/>
                <a:gd name="T4" fmla="*/ 244 w 262"/>
                <a:gd name="T5" fmla="*/ 17 h 275"/>
                <a:gd name="T6" fmla="*/ 227 w 262"/>
                <a:gd name="T7" fmla="*/ 12 h 275"/>
                <a:gd name="T8" fmla="*/ 210 w 262"/>
                <a:gd name="T9" fmla="*/ 8 h 275"/>
                <a:gd name="T10" fmla="*/ 193 w 262"/>
                <a:gd name="T11" fmla="*/ 5 h 275"/>
                <a:gd name="T12" fmla="*/ 175 w 262"/>
                <a:gd name="T13" fmla="*/ 2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3 h 275"/>
                <a:gd name="T24" fmla="*/ 68 w 262"/>
                <a:gd name="T25" fmla="*/ 5 h 275"/>
                <a:gd name="T26" fmla="*/ 51 w 262"/>
                <a:gd name="T27" fmla="*/ 9 h 275"/>
                <a:gd name="T28" fmla="*/ 34 w 262"/>
                <a:gd name="T29" fmla="*/ 13 h 275"/>
                <a:gd name="T30" fmla="*/ 17 w 262"/>
                <a:gd name="T31" fmla="*/ 18 h 275"/>
                <a:gd name="T32" fmla="*/ 0 w 262"/>
                <a:gd name="T33" fmla="*/ 24 h 275"/>
                <a:gd name="T34" fmla="*/ 132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32" y="274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706" name="Line 153"/>
            <p:cNvSpPr>
              <a:spLocks noChangeShapeType="1"/>
            </p:cNvSpPr>
            <p:nvPr/>
          </p:nvSpPr>
          <p:spPr bwMode="auto">
            <a:xfrm>
              <a:off x="4325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707" name="Freeform 154"/>
            <p:cNvSpPr>
              <a:spLocks noChangeArrowheads="1"/>
            </p:cNvSpPr>
            <p:nvPr/>
          </p:nvSpPr>
          <p:spPr bwMode="auto">
            <a:xfrm>
              <a:off x="4428" y="2603"/>
              <a:ext cx="59" cy="62"/>
            </a:xfrm>
            <a:custGeom>
              <a:avLst/>
              <a:gdLst>
                <a:gd name="T0" fmla="*/ 132 w 262"/>
                <a:gd name="T1" fmla="*/ 274 h 275"/>
                <a:gd name="T2" fmla="*/ 261 w 262"/>
                <a:gd name="T3" fmla="*/ 23 h 275"/>
                <a:gd name="T4" fmla="*/ 244 w 262"/>
                <a:gd name="T5" fmla="*/ 17 h 275"/>
                <a:gd name="T6" fmla="*/ 227 w 262"/>
                <a:gd name="T7" fmla="*/ 12 h 275"/>
                <a:gd name="T8" fmla="*/ 210 w 262"/>
                <a:gd name="T9" fmla="*/ 8 h 275"/>
                <a:gd name="T10" fmla="*/ 193 w 262"/>
                <a:gd name="T11" fmla="*/ 5 h 275"/>
                <a:gd name="T12" fmla="*/ 175 w 262"/>
                <a:gd name="T13" fmla="*/ 2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3 h 275"/>
                <a:gd name="T24" fmla="*/ 68 w 262"/>
                <a:gd name="T25" fmla="*/ 5 h 275"/>
                <a:gd name="T26" fmla="*/ 51 w 262"/>
                <a:gd name="T27" fmla="*/ 9 h 275"/>
                <a:gd name="T28" fmla="*/ 34 w 262"/>
                <a:gd name="T29" fmla="*/ 13 h 275"/>
                <a:gd name="T30" fmla="*/ 17 w 262"/>
                <a:gd name="T31" fmla="*/ 18 h 275"/>
                <a:gd name="T32" fmla="*/ 0 w 262"/>
                <a:gd name="T33" fmla="*/ 24 h 275"/>
                <a:gd name="T34" fmla="*/ 132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32" y="274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708" name="Line 155"/>
            <p:cNvSpPr>
              <a:spLocks noChangeShapeType="1"/>
            </p:cNvSpPr>
            <p:nvPr/>
          </p:nvSpPr>
          <p:spPr bwMode="auto">
            <a:xfrm>
              <a:off x="4457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709" name="Freeform 156"/>
            <p:cNvSpPr>
              <a:spLocks noChangeArrowheads="1"/>
            </p:cNvSpPr>
            <p:nvPr/>
          </p:nvSpPr>
          <p:spPr bwMode="auto">
            <a:xfrm>
              <a:off x="2616" y="2940"/>
              <a:ext cx="59" cy="63"/>
            </a:xfrm>
            <a:custGeom>
              <a:avLst/>
              <a:gdLst>
                <a:gd name="T0" fmla="*/ 129 w 262"/>
                <a:gd name="T1" fmla="*/ 279 h 280"/>
                <a:gd name="T2" fmla="*/ 261 w 262"/>
                <a:gd name="T3" fmla="*/ 24 h 280"/>
                <a:gd name="T4" fmla="*/ 244 w 262"/>
                <a:gd name="T5" fmla="*/ 18 h 280"/>
                <a:gd name="T6" fmla="*/ 227 w 262"/>
                <a:gd name="T7" fmla="*/ 13 h 280"/>
                <a:gd name="T8" fmla="*/ 210 w 262"/>
                <a:gd name="T9" fmla="*/ 9 h 280"/>
                <a:gd name="T10" fmla="*/ 193 w 262"/>
                <a:gd name="T11" fmla="*/ 5 h 280"/>
                <a:gd name="T12" fmla="*/ 175 w 262"/>
                <a:gd name="T13" fmla="*/ 3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2 h 280"/>
                <a:gd name="T24" fmla="*/ 68 w 262"/>
                <a:gd name="T25" fmla="*/ 5 h 280"/>
                <a:gd name="T26" fmla="*/ 51 w 262"/>
                <a:gd name="T27" fmla="*/ 8 h 280"/>
                <a:gd name="T28" fmla="*/ 34 w 262"/>
                <a:gd name="T29" fmla="*/ 12 h 280"/>
                <a:gd name="T30" fmla="*/ 17 w 262"/>
                <a:gd name="T31" fmla="*/ 17 h 280"/>
                <a:gd name="T32" fmla="*/ 0 w 262"/>
                <a:gd name="T33" fmla="*/ 23 h 280"/>
                <a:gd name="T34" fmla="*/ 129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29" y="279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710" name="Line 157"/>
            <p:cNvSpPr>
              <a:spLocks noChangeShapeType="1"/>
            </p:cNvSpPr>
            <p:nvPr/>
          </p:nvSpPr>
          <p:spPr bwMode="auto">
            <a:xfrm>
              <a:off x="2645" y="2787"/>
              <a:ext cx="1" cy="15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711" name="Freeform 158"/>
            <p:cNvSpPr>
              <a:spLocks noChangeArrowheads="1"/>
            </p:cNvSpPr>
            <p:nvPr/>
          </p:nvSpPr>
          <p:spPr bwMode="auto">
            <a:xfrm>
              <a:off x="2062" y="2556"/>
              <a:ext cx="579" cy="225"/>
            </a:xfrm>
            <a:custGeom>
              <a:avLst/>
              <a:gdLst>
                <a:gd name="T0" fmla="*/ 2551 w 2552"/>
                <a:gd name="T1" fmla="*/ 991 h 992"/>
                <a:gd name="T2" fmla="*/ 0 w 2552"/>
                <a:gd name="T3" fmla="*/ 991 h 992"/>
                <a:gd name="T4" fmla="*/ 0 w 2552"/>
                <a:gd name="T5" fmla="*/ 0 h 992"/>
                <a:gd name="T6" fmla="*/ 0 60000 65536"/>
                <a:gd name="T7" fmla="*/ 0 60000 65536"/>
                <a:gd name="T8" fmla="*/ 0 60000 65536"/>
                <a:gd name="T9" fmla="*/ 0 w 2552"/>
                <a:gd name="T10" fmla="*/ 0 h 992"/>
                <a:gd name="T11" fmla="*/ 2552 w 2552"/>
                <a:gd name="T12" fmla="*/ 992 h 9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52" h="992">
                  <a:moveTo>
                    <a:pt x="2551" y="991"/>
                  </a:moveTo>
                  <a:lnTo>
                    <a:pt x="0" y="991"/>
                  </a:lnTo>
                  <a:lnTo>
                    <a:pt x="0" y="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712" name="Freeform 159"/>
            <p:cNvSpPr>
              <a:spLocks noChangeArrowheads="1"/>
            </p:cNvSpPr>
            <p:nvPr/>
          </p:nvSpPr>
          <p:spPr bwMode="auto">
            <a:xfrm>
              <a:off x="2195" y="2556"/>
              <a:ext cx="1150" cy="186"/>
            </a:xfrm>
            <a:custGeom>
              <a:avLst/>
              <a:gdLst>
                <a:gd name="T0" fmla="*/ 0 w 5069"/>
                <a:gd name="T1" fmla="*/ 0 h 819"/>
                <a:gd name="T2" fmla="*/ 0 w 5069"/>
                <a:gd name="T3" fmla="*/ 818 h 819"/>
                <a:gd name="T4" fmla="*/ 5068 w 5069"/>
                <a:gd name="T5" fmla="*/ 818 h 819"/>
                <a:gd name="T6" fmla="*/ 0 60000 65536"/>
                <a:gd name="T7" fmla="*/ 0 60000 65536"/>
                <a:gd name="T8" fmla="*/ 0 60000 65536"/>
                <a:gd name="T9" fmla="*/ 0 w 5069"/>
                <a:gd name="T10" fmla="*/ 0 h 819"/>
                <a:gd name="T11" fmla="*/ 5069 w 5069"/>
                <a:gd name="T12" fmla="*/ 819 h 8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69" h="819">
                  <a:moveTo>
                    <a:pt x="0" y="0"/>
                  </a:moveTo>
                  <a:lnTo>
                    <a:pt x="0" y="818"/>
                  </a:lnTo>
                  <a:lnTo>
                    <a:pt x="5068" y="818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713" name="Freeform 160"/>
            <p:cNvSpPr>
              <a:spLocks noChangeArrowheads="1"/>
            </p:cNvSpPr>
            <p:nvPr/>
          </p:nvSpPr>
          <p:spPr bwMode="auto">
            <a:xfrm>
              <a:off x="3319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714" name="Line 161"/>
            <p:cNvSpPr>
              <a:spLocks noChangeShapeType="1"/>
            </p:cNvSpPr>
            <p:nvPr/>
          </p:nvSpPr>
          <p:spPr bwMode="auto">
            <a:xfrm>
              <a:off x="3348" y="2748"/>
              <a:ext cx="1" cy="19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715" name="Freeform 162"/>
            <p:cNvSpPr>
              <a:spLocks noChangeArrowheads="1"/>
            </p:cNvSpPr>
            <p:nvPr/>
          </p:nvSpPr>
          <p:spPr bwMode="auto">
            <a:xfrm>
              <a:off x="2328" y="2556"/>
              <a:ext cx="1728" cy="146"/>
            </a:xfrm>
            <a:custGeom>
              <a:avLst/>
              <a:gdLst>
                <a:gd name="T0" fmla="*/ 0 w 7619"/>
                <a:gd name="T1" fmla="*/ 0 h 645"/>
                <a:gd name="T2" fmla="*/ 0 w 7619"/>
                <a:gd name="T3" fmla="*/ 644 h 645"/>
                <a:gd name="T4" fmla="*/ 7618 w 7619"/>
                <a:gd name="T5" fmla="*/ 644 h 645"/>
                <a:gd name="T6" fmla="*/ 0 60000 65536"/>
                <a:gd name="T7" fmla="*/ 0 60000 65536"/>
                <a:gd name="T8" fmla="*/ 0 60000 65536"/>
                <a:gd name="T9" fmla="*/ 0 w 7619"/>
                <a:gd name="T10" fmla="*/ 0 h 645"/>
                <a:gd name="T11" fmla="*/ 7619 w 7619"/>
                <a:gd name="T12" fmla="*/ 645 h 6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19" h="645">
                  <a:moveTo>
                    <a:pt x="0" y="0"/>
                  </a:moveTo>
                  <a:lnTo>
                    <a:pt x="0" y="644"/>
                  </a:lnTo>
                  <a:lnTo>
                    <a:pt x="7618" y="644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716" name="Freeform 163"/>
            <p:cNvSpPr>
              <a:spLocks noChangeArrowheads="1"/>
            </p:cNvSpPr>
            <p:nvPr/>
          </p:nvSpPr>
          <p:spPr bwMode="auto">
            <a:xfrm>
              <a:off x="4031" y="2940"/>
              <a:ext cx="59" cy="63"/>
            </a:xfrm>
            <a:custGeom>
              <a:avLst/>
              <a:gdLst>
                <a:gd name="T0" fmla="*/ 129 w 262"/>
                <a:gd name="T1" fmla="*/ 279 h 280"/>
                <a:gd name="T2" fmla="*/ 261 w 262"/>
                <a:gd name="T3" fmla="*/ 24 h 280"/>
                <a:gd name="T4" fmla="*/ 244 w 262"/>
                <a:gd name="T5" fmla="*/ 18 h 280"/>
                <a:gd name="T6" fmla="*/ 227 w 262"/>
                <a:gd name="T7" fmla="*/ 13 h 280"/>
                <a:gd name="T8" fmla="*/ 210 w 262"/>
                <a:gd name="T9" fmla="*/ 9 h 280"/>
                <a:gd name="T10" fmla="*/ 193 w 262"/>
                <a:gd name="T11" fmla="*/ 5 h 280"/>
                <a:gd name="T12" fmla="*/ 175 w 262"/>
                <a:gd name="T13" fmla="*/ 3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2 h 280"/>
                <a:gd name="T24" fmla="*/ 68 w 262"/>
                <a:gd name="T25" fmla="*/ 5 h 280"/>
                <a:gd name="T26" fmla="*/ 51 w 262"/>
                <a:gd name="T27" fmla="*/ 8 h 280"/>
                <a:gd name="T28" fmla="*/ 34 w 262"/>
                <a:gd name="T29" fmla="*/ 12 h 280"/>
                <a:gd name="T30" fmla="*/ 17 w 262"/>
                <a:gd name="T31" fmla="*/ 17 h 280"/>
                <a:gd name="T32" fmla="*/ 0 w 262"/>
                <a:gd name="T33" fmla="*/ 23 h 280"/>
                <a:gd name="T34" fmla="*/ 129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29" y="279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717" name="Line 164"/>
            <p:cNvSpPr>
              <a:spLocks noChangeShapeType="1"/>
            </p:cNvSpPr>
            <p:nvPr/>
          </p:nvSpPr>
          <p:spPr bwMode="auto">
            <a:xfrm>
              <a:off x="4059" y="2707"/>
              <a:ext cx="1" cy="23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718" name="Line 165"/>
            <p:cNvSpPr>
              <a:spLocks noChangeShapeType="1"/>
            </p:cNvSpPr>
            <p:nvPr/>
          </p:nvSpPr>
          <p:spPr bwMode="auto">
            <a:xfrm>
              <a:off x="2820" y="3643"/>
              <a:ext cx="229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719" name="Line 166"/>
            <p:cNvSpPr>
              <a:spLocks noChangeShapeType="1"/>
            </p:cNvSpPr>
            <p:nvPr/>
          </p:nvSpPr>
          <p:spPr bwMode="auto">
            <a:xfrm>
              <a:off x="3312" y="3643"/>
              <a:ext cx="21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720" name="Freeform 167"/>
            <p:cNvSpPr>
              <a:spLocks noChangeArrowheads="1"/>
            </p:cNvSpPr>
            <p:nvPr/>
          </p:nvSpPr>
          <p:spPr bwMode="auto">
            <a:xfrm>
              <a:off x="3015" y="3766"/>
              <a:ext cx="59" cy="63"/>
            </a:xfrm>
            <a:custGeom>
              <a:avLst/>
              <a:gdLst>
                <a:gd name="T0" fmla="*/ 129 w 262"/>
                <a:gd name="T1" fmla="*/ 279 h 280"/>
                <a:gd name="T2" fmla="*/ 261 w 262"/>
                <a:gd name="T3" fmla="*/ 24 h 280"/>
                <a:gd name="T4" fmla="*/ 244 w 262"/>
                <a:gd name="T5" fmla="*/ 18 h 280"/>
                <a:gd name="T6" fmla="*/ 227 w 262"/>
                <a:gd name="T7" fmla="*/ 13 h 280"/>
                <a:gd name="T8" fmla="*/ 210 w 262"/>
                <a:gd name="T9" fmla="*/ 9 h 280"/>
                <a:gd name="T10" fmla="*/ 193 w 262"/>
                <a:gd name="T11" fmla="*/ 5 h 280"/>
                <a:gd name="T12" fmla="*/ 175 w 262"/>
                <a:gd name="T13" fmla="*/ 3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2 h 280"/>
                <a:gd name="T24" fmla="*/ 68 w 262"/>
                <a:gd name="T25" fmla="*/ 5 h 280"/>
                <a:gd name="T26" fmla="*/ 51 w 262"/>
                <a:gd name="T27" fmla="*/ 8 h 280"/>
                <a:gd name="T28" fmla="*/ 34 w 262"/>
                <a:gd name="T29" fmla="*/ 12 h 280"/>
                <a:gd name="T30" fmla="*/ 17 w 262"/>
                <a:gd name="T31" fmla="*/ 17 h 280"/>
                <a:gd name="T32" fmla="*/ 0 w 262"/>
                <a:gd name="T33" fmla="*/ 23 h 280"/>
                <a:gd name="T34" fmla="*/ 129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29" y="279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721" name="Line 168"/>
            <p:cNvSpPr>
              <a:spLocks noChangeShapeType="1"/>
            </p:cNvSpPr>
            <p:nvPr/>
          </p:nvSpPr>
          <p:spPr bwMode="auto">
            <a:xfrm>
              <a:off x="3043" y="3647"/>
              <a:ext cx="1" cy="12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722" name="Freeform 169"/>
            <p:cNvSpPr>
              <a:spLocks noChangeArrowheads="1"/>
            </p:cNvSpPr>
            <p:nvPr/>
          </p:nvSpPr>
          <p:spPr bwMode="auto">
            <a:xfrm>
              <a:off x="3279" y="3766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723" name="Line 170"/>
            <p:cNvSpPr>
              <a:spLocks noChangeShapeType="1"/>
            </p:cNvSpPr>
            <p:nvPr/>
          </p:nvSpPr>
          <p:spPr bwMode="auto">
            <a:xfrm>
              <a:off x="3309" y="3647"/>
              <a:ext cx="1" cy="12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724" name="Line 171"/>
            <p:cNvSpPr>
              <a:spLocks noChangeShapeType="1"/>
            </p:cNvSpPr>
            <p:nvPr/>
          </p:nvSpPr>
          <p:spPr bwMode="auto">
            <a:xfrm>
              <a:off x="2111" y="3723"/>
              <a:ext cx="703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725" name="Freeform 172"/>
            <p:cNvSpPr>
              <a:spLocks noChangeArrowheads="1"/>
            </p:cNvSpPr>
            <p:nvPr/>
          </p:nvSpPr>
          <p:spPr bwMode="auto">
            <a:xfrm>
              <a:off x="2788" y="3766"/>
              <a:ext cx="59" cy="63"/>
            </a:xfrm>
            <a:custGeom>
              <a:avLst/>
              <a:gdLst>
                <a:gd name="T0" fmla="*/ 128 w 260"/>
                <a:gd name="T1" fmla="*/ 279 h 280"/>
                <a:gd name="T2" fmla="*/ 259 w 260"/>
                <a:gd name="T3" fmla="*/ 24 h 280"/>
                <a:gd name="T4" fmla="*/ 243 w 260"/>
                <a:gd name="T5" fmla="*/ 18 h 280"/>
                <a:gd name="T6" fmla="*/ 226 w 260"/>
                <a:gd name="T7" fmla="*/ 13 h 280"/>
                <a:gd name="T8" fmla="*/ 209 w 260"/>
                <a:gd name="T9" fmla="*/ 9 h 280"/>
                <a:gd name="T10" fmla="*/ 191 w 260"/>
                <a:gd name="T11" fmla="*/ 5 h 280"/>
                <a:gd name="T12" fmla="*/ 174 w 260"/>
                <a:gd name="T13" fmla="*/ 3 h 280"/>
                <a:gd name="T14" fmla="*/ 156 w 260"/>
                <a:gd name="T15" fmla="*/ 1 h 280"/>
                <a:gd name="T16" fmla="*/ 138 w 260"/>
                <a:gd name="T17" fmla="*/ 0 h 280"/>
                <a:gd name="T18" fmla="*/ 121 w 260"/>
                <a:gd name="T19" fmla="*/ 0 h 280"/>
                <a:gd name="T20" fmla="*/ 103 w 260"/>
                <a:gd name="T21" fmla="*/ 1 h 280"/>
                <a:gd name="T22" fmla="*/ 85 w 260"/>
                <a:gd name="T23" fmla="*/ 2 h 280"/>
                <a:gd name="T24" fmla="*/ 68 w 260"/>
                <a:gd name="T25" fmla="*/ 5 h 280"/>
                <a:gd name="T26" fmla="*/ 50 w 260"/>
                <a:gd name="T27" fmla="*/ 8 h 280"/>
                <a:gd name="T28" fmla="*/ 33 w 260"/>
                <a:gd name="T29" fmla="*/ 12 h 280"/>
                <a:gd name="T30" fmla="*/ 16 w 260"/>
                <a:gd name="T31" fmla="*/ 17 h 280"/>
                <a:gd name="T32" fmla="*/ 0 w 260"/>
                <a:gd name="T33" fmla="*/ 23 h 280"/>
                <a:gd name="T34" fmla="*/ 128 w 260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0"/>
                <a:gd name="T55" fmla="*/ 0 h 280"/>
                <a:gd name="T56" fmla="*/ 260 w 260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0" h="280">
                  <a:moveTo>
                    <a:pt x="128" y="279"/>
                  </a:moveTo>
                  <a:lnTo>
                    <a:pt x="259" y="24"/>
                  </a:lnTo>
                  <a:lnTo>
                    <a:pt x="243" y="18"/>
                  </a:lnTo>
                  <a:lnTo>
                    <a:pt x="226" y="13"/>
                  </a:lnTo>
                  <a:lnTo>
                    <a:pt x="209" y="9"/>
                  </a:lnTo>
                  <a:lnTo>
                    <a:pt x="191" y="5"/>
                  </a:lnTo>
                  <a:lnTo>
                    <a:pt x="174" y="3"/>
                  </a:lnTo>
                  <a:lnTo>
                    <a:pt x="156" y="1"/>
                  </a:lnTo>
                  <a:lnTo>
                    <a:pt x="138" y="0"/>
                  </a:lnTo>
                  <a:lnTo>
                    <a:pt x="121" y="0"/>
                  </a:lnTo>
                  <a:lnTo>
                    <a:pt x="103" y="1"/>
                  </a:lnTo>
                  <a:lnTo>
                    <a:pt x="85" y="2"/>
                  </a:lnTo>
                  <a:lnTo>
                    <a:pt x="68" y="5"/>
                  </a:lnTo>
                  <a:lnTo>
                    <a:pt x="50" y="8"/>
                  </a:lnTo>
                  <a:lnTo>
                    <a:pt x="33" y="12"/>
                  </a:lnTo>
                  <a:lnTo>
                    <a:pt x="16" y="17"/>
                  </a:lnTo>
                  <a:lnTo>
                    <a:pt x="0" y="23"/>
                  </a:lnTo>
                  <a:lnTo>
                    <a:pt x="128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726" name="Line 173"/>
            <p:cNvSpPr>
              <a:spLocks noChangeShapeType="1"/>
            </p:cNvSpPr>
            <p:nvPr/>
          </p:nvSpPr>
          <p:spPr bwMode="auto">
            <a:xfrm>
              <a:off x="2816" y="3726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727" name="Freeform 174"/>
            <p:cNvSpPr>
              <a:spLocks noChangeArrowheads="1"/>
            </p:cNvSpPr>
            <p:nvPr/>
          </p:nvSpPr>
          <p:spPr bwMode="auto">
            <a:xfrm>
              <a:off x="3546" y="3766"/>
              <a:ext cx="59" cy="63"/>
            </a:xfrm>
            <a:custGeom>
              <a:avLst/>
              <a:gdLst>
                <a:gd name="T0" fmla="*/ 129 w 262"/>
                <a:gd name="T1" fmla="*/ 279 h 280"/>
                <a:gd name="T2" fmla="*/ 261 w 262"/>
                <a:gd name="T3" fmla="*/ 24 h 280"/>
                <a:gd name="T4" fmla="*/ 244 w 262"/>
                <a:gd name="T5" fmla="*/ 18 h 280"/>
                <a:gd name="T6" fmla="*/ 227 w 262"/>
                <a:gd name="T7" fmla="*/ 13 h 280"/>
                <a:gd name="T8" fmla="*/ 210 w 262"/>
                <a:gd name="T9" fmla="*/ 9 h 280"/>
                <a:gd name="T10" fmla="*/ 193 w 262"/>
                <a:gd name="T11" fmla="*/ 5 h 280"/>
                <a:gd name="T12" fmla="*/ 175 w 262"/>
                <a:gd name="T13" fmla="*/ 3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2 h 280"/>
                <a:gd name="T24" fmla="*/ 68 w 262"/>
                <a:gd name="T25" fmla="*/ 5 h 280"/>
                <a:gd name="T26" fmla="*/ 51 w 262"/>
                <a:gd name="T27" fmla="*/ 8 h 280"/>
                <a:gd name="T28" fmla="*/ 34 w 262"/>
                <a:gd name="T29" fmla="*/ 12 h 280"/>
                <a:gd name="T30" fmla="*/ 17 w 262"/>
                <a:gd name="T31" fmla="*/ 17 h 280"/>
                <a:gd name="T32" fmla="*/ 0 w 262"/>
                <a:gd name="T33" fmla="*/ 23 h 280"/>
                <a:gd name="T34" fmla="*/ 129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29" y="279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728" name="Line 175"/>
            <p:cNvSpPr>
              <a:spLocks noChangeShapeType="1"/>
            </p:cNvSpPr>
            <p:nvPr/>
          </p:nvSpPr>
          <p:spPr bwMode="auto">
            <a:xfrm>
              <a:off x="3574" y="3726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729" name="Line 176"/>
            <p:cNvSpPr>
              <a:spLocks noChangeShapeType="1"/>
            </p:cNvSpPr>
            <p:nvPr/>
          </p:nvSpPr>
          <p:spPr bwMode="auto">
            <a:xfrm>
              <a:off x="3578" y="3723"/>
              <a:ext cx="66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730" name="Text Box 177"/>
            <p:cNvSpPr txBox="1">
              <a:spLocks noChangeArrowheads="1"/>
            </p:cNvSpPr>
            <p:nvPr/>
          </p:nvSpPr>
          <p:spPr bwMode="auto">
            <a:xfrm>
              <a:off x="2891" y="3870"/>
              <a:ext cx="52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4-line bus</a:t>
              </a:r>
            </a:p>
          </p:txBody>
        </p:sp>
        <p:sp>
          <p:nvSpPr>
            <p:cNvPr id="22731" name="Text Box 178"/>
            <p:cNvSpPr txBox="1">
              <a:spLocks noChangeArrowheads="1"/>
            </p:cNvSpPr>
            <p:nvPr/>
          </p:nvSpPr>
          <p:spPr bwMode="auto">
            <a:xfrm>
              <a:off x="1476" y="3380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x</a:t>
              </a:r>
            </a:p>
          </p:txBody>
        </p:sp>
        <p:sp>
          <p:nvSpPr>
            <p:cNvPr id="22732" name="Text Box 179"/>
            <p:cNvSpPr txBox="1">
              <a:spLocks noChangeArrowheads="1"/>
            </p:cNvSpPr>
            <p:nvPr/>
          </p:nvSpPr>
          <p:spPr bwMode="auto">
            <a:xfrm>
              <a:off x="1476" y="3532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y</a:t>
              </a:r>
            </a:p>
          </p:txBody>
        </p:sp>
        <p:sp>
          <p:nvSpPr>
            <p:cNvPr id="22733" name="Text Box 180"/>
            <p:cNvSpPr txBox="1">
              <a:spLocks noChangeArrowheads="1"/>
            </p:cNvSpPr>
            <p:nvPr/>
          </p:nvSpPr>
          <p:spPr bwMode="auto">
            <a:xfrm>
              <a:off x="1428" y="3453"/>
              <a:ext cx="36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select</a:t>
              </a:r>
            </a:p>
          </p:txBody>
        </p:sp>
        <p:sp>
          <p:nvSpPr>
            <p:cNvPr id="22734" name="Text Box 181"/>
            <p:cNvSpPr txBox="1">
              <a:spLocks noChangeArrowheads="1"/>
            </p:cNvSpPr>
            <p:nvPr/>
          </p:nvSpPr>
          <p:spPr bwMode="auto">
            <a:xfrm>
              <a:off x="1827" y="3004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0</a:t>
              </a:r>
            </a:p>
          </p:txBody>
        </p:sp>
        <p:sp>
          <p:nvSpPr>
            <p:cNvPr id="22735" name="Text Box 182"/>
            <p:cNvSpPr txBox="1">
              <a:spLocks noChangeArrowheads="1"/>
            </p:cNvSpPr>
            <p:nvPr/>
          </p:nvSpPr>
          <p:spPr bwMode="auto">
            <a:xfrm>
              <a:off x="2537" y="3004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0</a:t>
              </a:r>
            </a:p>
          </p:txBody>
        </p:sp>
        <p:sp>
          <p:nvSpPr>
            <p:cNvPr id="22736" name="Text Box 183"/>
            <p:cNvSpPr txBox="1">
              <a:spLocks noChangeArrowheads="1"/>
            </p:cNvSpPr>
            <p:nvPr/>
          </p:nvSpPr>
          <p:spPr bwMode="auto">
            <a:xfrm>
              <a:off x="3241" y="3004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0</a:t>
              </a:r>
            </a:p>
          </p:txBody>
        </p:sp>
        <p:sp>
          <p:nvSpPr>
            <p:cNvPr id="22737" name="Text Box 184"/>
            <p:cNvSpPr txBox="1">
              <a:spLocks noChangeArrowheads="1"/>
            </p:cNvSpPr>
            <p:nvPr/>
          </p:nvSpPr>
          <p:spPr bwMode="auto">
            <a:xfrm>
              <a:off x="3953" y="3004"/>
              <a:ext cx="1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b="1">
                  <a:latin typeface="Arial" charset="0"/>
                </a:rPr>
                <a:t>0</a:t>
              </a:r>
            </a:p>
          </p:txBody>
        </p:sp>
      </p:grpSp>
      <p:grpSp>
        <p:nvGrpSpPr>
          <p:cNvPr id="22535" name="Group 185"/>
          <p:cNvGrpSpPr>
            <a:grpSpLocks/>
          </p:cNvGrpSpPr>
          <p:nvPr/>
        </p:nvGrpSpPr>
        <p:grpSpPr bwMode="auto">
          <a:xfrm>
            <a:off x="2516188" y="2125663"/>
            <a:ext cx="5216525" cy="1206500"/>
            <a:chOff x="1585" y="1339"/>
            <a:chExt cx="3286" cy="760"/>
          </a:xfrm>
        </p:grpSpPr>
        <p:sp>
          <p:nvSpPr>
            <p:cNvPr id="22538" name="AutoShape 186"/>
            <p:cNvSpPr>
              <a:spLocks noChangeArrowheads="1"/>
            </p:cNvSpPr>
            <p:nvPr/>
          </p:nvSpPr>
          <p:spPr bwMode="auto">
            <a:xfrm>
              <a:off x="1908" y="1432"/>
              <a:ext cx="534" cy="117"/>
            </a:xfrm>
            <a:prstGeom prst="roundRect">
              <a:avLst>
                <a:gd name="adj" fmla="val 861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Text Box 187"/>
            <p:cNvSpPr txBox="1">
              <a:spLocks noChangeArrowheads="1"/>
            </p:cNvSpPr>
            <p:nvPr/>
          </p:nvSpPr>
          <p:spPr bwMode="auto">
            <a:xfrm>
              <a:off x="1882" y="1422"/>
              <a:ext cx="5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Register A</a:t>
              </a:r>
            </a:p>
          </p:txBody>
        </p:sp>
        <p:sp>
          <p:nvSpPr>
            <p:cNvPr id="22540" name="AutoShape 188"/>
            <p:cNvSpPr>
              <a:spLocks noChangeArrowheads="1"/>
            </p:cNvSpPr>
            <p:nvPr/>
          </p:nvSpPr>
          <p:spPr bwMode="auto">
            <a:xfrm>
              <a:off x="2635" y="1432"/>
              <a:ext cx="533" cy="117"/>
            </a:xfrm>
            <a:prstGeom prst="roundRect">
              <a:avLst>
                <a:gd name="adj" fmla="val 861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Text Box 189"/>
            <p:cNvSpPr txBox="1">
              <a:spLocks noChangeArrowheads="1"/>
            </p:cNvSpPr>
            <p:nvPr/>
          </p:nvSpPr>
          <p:spPr bwMode="auto">
            <a:xfrm>
              <a:off x="2617" y="1422"/>
              <a:ext cx="5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Register B</a:t>
              </a:r>
            </a:p>
          </p:txBody>
        </p:sp>
        <p:sp>
          <p:nvSpPr>
            <p:cNvPr id="22542" name="AutoShape 190"/>
            <p:cNvSpPr>
              <a:spLocks noChangeArrowheads="1"/>
            </p:cNvSpPr>
            <p:nvPr/>
          </p:nvSpPr>
          <p:spPr bwMode="auto">
            <a:xfrm>
              <a:off x="3370" y="1432"/>
              <a:ext cx="533" cy="117"/>
            </a:xfrm>
            <a:prstGeom prst="roundRect">
              <a:avLst>
                <a:gd name="adj" fmla="val 861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Text Box 191"/>
            <p:cNvSpPr txBox="1">
              <a:spLocks noChangeArrowheads="1"/>
            </p:cNvSpPr>
            <p:nvPr/>
          </p:nvSpPr>
          <p:spPr bwMode="auto">
            <a:xfrm>
              <a:off x="3352" y="1422"/>
              <a:ext cx="5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Register C</a:t>
              </a:r>
            </a:p>
          </p:txBody>
        </p:sp>
        <p:sp>
          <p:nvSpPr>
            <p:cNvPr id="22544" name="AutoShape 192"/>
            <p:cNvSpPr>
              <a:spLocks noChangeArrowheads="1"/>
            </p:cNvSpPr>
            <p:nvPr/>
          </p:nvSpPr>
          <p:spPr bwMode="auto">
            <a:xfrm>
              <a:off x="4105" y="1432"/>
              <a:ext cx="533" cy="117"/>
            </a:xfrm>
            <a:prstGeom prst="roundRect">
              <a:avLst>
                <a:gd name="adj" fmla="val 861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Text Box 193"/>
            <p:cNvSpPr txBox="1">
              <a:spLocks noChangeArrowheads="1"/>
            </p:cNvSpPr>
            <p:nvPr/>
          </p:nvSpPr>
          <p:spPr bwMode="auto">
            <a:xfrm>
              <a:off x="4079" y="1422"/>
              <a:ext cx="5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Register D</a:t>
              </a:r>
            </a:p>
          </p:txBody>
        </p:sp>
        <p:sp>
          <p:nvSpPr>
            <p:cNvPr id="22546" name="Freeform 194"/>
            <p:cNvSpPr>
              <a:spLocks noChangeArrowheads="1"/>
            </p:cNvSpPr>
            <p:nvPr/>
          </p:nvSpPr>
          <p:spPr bwMode="auto">
            <a:xfrm>
              <a:off x="2189" y="1699"/>
              <a:ext cx="61" cy="75"/>
            </a:xfrm>
            <a:custGeom>
              <a:avLst/>
              <a:gdLst>
                <a:gd name="T0" fmla="*/ 136 w 270"/>
                <a:gd name="T1" fmla="*/ 330 h 331"/>
                <a:gd name="T2" fmla="*/ 269 w 270"/>
                <a:gd name="T3" fmla="*/ 27 h 331"/>
                <a:gd name="T4" fmla="*/ 252 w 270"/>
                <a:gd name="T5" fmla="*/ 20 h 331"/>
                <a:gd name="T6" fmla="*/ 235 w 270"/>
                <a:gd name="T7" fmla="*/ 15 h 331"/>
                <a:gd name="T8" fmla="*/ 217 w 270"/>
                <a:gd name="T9" fmla="*/ 10 h 331"/>
                <a:gd name="T10" fmla="*/ 199 w 270"/>
                <a:gd name="T11" fmla="*/ 6 h 331"/>
                <a:gd name="T12" fmla="*/ 180 w 270"/>
                <a:gd name="T13" fmla="*/ 3 h 331"/>
                <a:gd name="T14" fmla="*/ 162 w 270"/>
                <a:gd name="T15" fmla="*/ 1 h 331"/>
                <a:gd name="T16" fmla="*/ 144 w 270"/>
                <a:gd name="T17" fmla="*/ 0 h 331"/>
                <a:gd name="T18" fmla="*/ 125 w 270"/>
                <a:gd name="T19" fmla="*/ 0 h 331"/>
                <a:gd name="T20" fmla="*/ 107 w 270"/>
                <a:gd name="T21" fmla="*/ 1 h 331"/>
                <a:gd name="T22" fmla="*/ 88 w 270"/>
                <a:gd name="T23" fmla="*/ 3 h 331"/>
                <a:gd name="T24" fmla="*/ 70 w 270"/>
                <a:gd name="T25" fmla="*/ 6 h 331"/>
                <a:gd name="T26" fmla="*/ 52 w 270"/>
                <a:gd name="T27" fmla="*/ 10 h 331"/>
                <a:gd name="T28" fmla="*/ 34 w 270"/>
                <a:gd name="T29" fmla="*/ 16 h 331"/>
                <a:gd name="T30" fmla="*/ 17 w 270"/>
                <a:gd name="T31" fmla="*/ 22 h 331"/>
                <a:gd name="T32" fmla="*/ 0 w 270"/>
                <a:gd name="T33" fmla="*/ 28 h 331"/>
                <a:gd name="T34" fmla="*/ 136 w 270"/>
                <a:gd name="T35" fmla="*/ 330 h 3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0"/>
                <a:gd name="T55" fmla="*/ 0 h 331"/>
                <a:gd name="T56" fmla="*/ 270 w 270"/>
                <a:gd name="T57" fmla="*/ 331 h 3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0" h="331">
                  <a:moveTo>
                    <a:pt x="136" y="330"/>
                  </a:moveTo>
                  <a:lnTo>
                    <a:pt x="269" y="27"/>
                  </a:lnTo>
                  <a:lnTo>
                    <a:pt x="252" y="20"/>
                  </a:lnTo>
                  <a:lnTo>
                    <a:pt x="235" y="15"/>
                  </a:lnTo>
                  <a:lnTo>
                    <a:pt x="217" y="10"/>
                  </a:lnTo>
                  <a:lnTo>
                    <a:pt x="199" y="6"/>
                  </a:lnTo>
                  <a:lnTo>
                    <a:pt x="180" y="3"/>
                  </a:lnTo>
                  <a:lnTo>
                    <a:pt x="162" y="1"/>
                  </a:lnTo>
                  <a:lnTo>
                    <a:pt x="144" y="0"/>
                  </a:lnTo>
                  <a:lnTo>
                    <a:pt x="125" y="0"/>
                  </a:lnTo>
                  <a:lnTo>
                    <a:pt x="107" y="1"/>
                  </a:lnTo>
                  <a:lnTo>
                    <a:pt x="88" y="3"/>
                  </a:lnTo>
                  <a:lnTo>
                    <a:pt x="70" y="6"/>
                  </a:lnTo>
                  <a:lnTo>
                    <a:pt x="52" y="10"/>
                  </a:lnTo>
                  <a:lnTo>
                    <a:pt x="34" y="16"/>
                  </a:lnTo>
                  <a:lnTo>
                    <a:pt x="17" y="22"/>
                  </a:lnTo>
                  <a:lnTo>
                    <a:pt x="0" y="28"/>
                  </a:lnTo>
                  <a:lnTo>
                    <a:pt x="136" y="330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547" name="Line 195"/>
            <p:cNvSpPr>
              <a:spLocks noChangeShapeType="1"/>
            </p:cNvSpPr>
            <p:nvPr/>
          </p:nvSpPr>
          <p:spPr bwMode="auto">
            <a:xfrm>
              <a:off x="2219" y="1567"/>
              <a:ext cx="1" cy="14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48" name="Freeform 196"/>
            <p:cNvSpPr>
              <a:spLocks noChangeArrowheads="1"/>
            </p:cNvSpPr>
            <p:nvPr/>
          </p:nvSpPr>
          <p:spPr bwMode="auto">
            <a:xfrm>
              <a:off x="2924" y="1699"/>
              <a:ext cx="61" cy="75"/>
            </a:xfrm>
            <a:custGeom>
              <a:avLst/>
              <a:gdLst>
                <a:gd name="T0" fmla="*/ 136 w 270"/>
                <a:gd name="T1" fmla="*/ 330 h 331"/>
                <a:gd name="T2" fmla="*/ 269 w 270"/>
                <a:gd name="T3" fmla="*/ 27 h 331"/>
                <a:gd name="T4" fmla="*/ 252 w 270"/>
                <a:gd name="T5" fmla="*/ 20 h 331"/>
                <a:gd name="T6" fmla="*/ 235 w 270"/>
                <a:gd name="T7" fmla="*/ 15 h 331"/>
                <a:gd name="T8" fmla="*/ 217 w 270"/>
                <a:gd name="T9" fmla="*/ 10 h 331"/>
                <a:gd name="T10" fmla="*/ 199 w 270"/>
                <a:gd name="T11" fmla="*/ 6 h 331"/>
                <a:gd name="T12" fmla="*/ 180 w 270"/>
                <a:gd name="T13" fmla="*/ 3 h 331"/>
                <a:gd name="T14" fmla="*/ 162 w 270"/>
                <a:gd name="T15" fmla="*/ 1 h 331"/>
                <a:gd name="T16" fmla="*/ 144 w 270"/>
                <a:gd name="T17" fmla="*/ 0 h 331"/>
                <a:gd name="T18" fmla="*/ 125 w 270"/>
                <a:gd name="T19" fmla="*/ 0 h 331"/>
                <a:gd name="T20" fmla="*/ 107 w 270"/>
                <a:gd name="T21" fmla="*/ 1 h 331"/>
                <a:gd name="T22" fmla="*/ 88 w 270"/>
                <a:gd name="T23" fmla="*/ 3 h 331"/>
                <a:gd name="T24" fmla="*/ 70 w 270"/>
                <a:gd name="T25" fmla="*/ 6 h 331"/>
                <a:gd name="T26" fmla="*/ 52 w 270"/>
                <a:gd name="T27" fmla="*/ 10 h 331"/>
                <a:gd name="T28" fmla="*/ 34 w 270"/>
                <a:gd name="T29" fmla="*/ 16 h 331"/>
                <a:gd name="T30" fmla="*/ 17 w 270"/>
                <a:gd name="T31" fmla="*/ 22 h 331"/>
                <a:gd name="T32" fmla="*/ 0 w 270"/>
                <a:gd name="T33" fmla="*/ 28 h 331"/>
                <a:gd name="T34" fmla="*/ 136 w 270"/>
                <a:gd name="T35" fmla="*/ 330 h 3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0"/>
                <a:gd name="T55" fmla="*/ 0 h 331"/>
                <a:gd name="T56" fmla="*/ 270 w 270"/>
                <a:gd name="T57" fmla="*/ 331 h 3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0" h="331">
                  <a:moveTo>
                    <a:pt x="136" y="330"/>
                  </a:moveTo>
                  <a:lnTo>
                    <a:pt x="269" y="27"/>
                  </a:lnTo>
                  <a:lnTo>
                    <a:pt x="252" y="20"/>
                  </a:lnTo>
                  <a:lnTo>
                    <a:pt x="235" y="15"/>
                  </a:lnTo>
                  <a:lnTo>
                    <a:pt x="217" y="10"/>
                  </a:lnTo>
                  <a:lnTo>
                    <a:pt x="199" y="6"/>
                  </a:lnTo>
                  <a:lnTo>
                    <a:pt x="180" y="3"/>
                  </a:lnTo>
                  <a:lnTo>
                    <a:pt x="162" y="1"/>
                  </a:lnTo>
                  <a:lnTo>
                    <a:pt x="144" y="0"/>
                  </a:lnTo>
                  <a:lnTo>
                    <a:pt x="125" y="0"/>
                  </a:lnTo>
                  <a:lnTo>
                    <a:pt x="107" y="1"/>
                  </a:lnTo>
                  <a:lnTo>
                    <a:pt x="88" y="3"/>
                  </a:lnTo>
                  <a:lnTo>
                    <a:pt x="70" y="6"/>
                  </a:lnTo>
                  <a:lnTo>
                    <a:pt x="52" y="10"/>
                  </a:lnTo>
                  <a:lnTo>
                    <a:pt x="34" y="16"/>
                  </a:lnTo>
                  <a:lnTo>
                    <a:pt x="17" y="22"/>
                  </a:lnTo>
                  <a:lnTo>
                    <a:pt x="0" y="28"/>
                  </a:lnTo>
                  <a:lnTo>
                    <a:pt x="136" y="330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549" name="Line 197"/>
            <p:cNvSpPr>
              <a:spLocks noChangeShapeType="1"/>
            </p:cNvSpPr>
            <p:nvPr/>
          </p:nvSpPr>
          <p:spPr bwMode="auto">
            <a:xfrm>
              <a:off x="2954" y="1567"/>
              <a:ext cx="1" cy="14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50" name="Freeform 198"/>
            <p:cNvSpPr>
              <a:spLocks noChangeArrowheads="1"/>
            </p:cNvSpPr>
            <p:nvPr/>
          </p:nvSpPr>
          <p:spPr bwMode="auto">
            <a:xfrm>
              <a:off x="3658" y="1699"/>
              <a:ext cx="61" cy="75"/>
            </a:xfrm>
            <a:custGeom>
              <a:avLst/>
              <a:gdLst>
                <a:gd name="T0" fmla="*/ 136 w 270"/>
                <a:gd name="T1" fmla="*/ 330 h 331"/>
                <a:gd name="T2" fmla="*/ 269 w 270"/>
                <a:gd name="T3" fmla="*/ 27 h 331"/>
                <a:gd name="T4" fmla="*/ 252 w 270"/>
                <a:gd name="T5" fmla="*/ 20 h 331"/>
                <a:gd name="T6" fmla="*/ 235 w 270"/>
                <a:gd name="T7" fmla="*/ 15 h 331"/>
                <a:gd name="T8" fmla="*/ 217 w 270"/>
                <a:gd name="T9" fmla="*/ 10 h 331"/>
                <a:gd name="T10" fmla="*/ 199 w 270"/>
                <a:gd name="T11" fmla="*/ 6 h 331"/>
                <a:gd name="T12" fmla="*/ 180 w 270"/>
                <a:gd name="T13" fmla="*/ 3 h 331"/>
                <a:gd name="T14" fmla="*/ 162 w 270"/>
                <a:gd name="T15" fmla="*/ 1 h 331"/>
                <a:gd name="T16" fmla="*/ 144 w 270"/>
                <a:gd name="T17" fmla="*/ 0 h 331"/>
                <a:gd name="T18" fmla="*/ 125 w 270"/>
                <a:gd name="T19" fmla="*/ 0 h 331"/>
                <a:gd name="T20" fmla="*/ 107 w 270"/>
                <a:gd name="T21" fmla="*/ 1 h 331"/>
                <a:gd name="T22" fmla="*/ 88 w 270"/>
                <a:gd name="T23" fmla="*/ 3 h 331"/>
                <a:gd name="T24" fmla="*/ 70 w 270"/>
                <a:gd name="T25" fmla="*/ 6 h 331"/>
                <a:gd name="T26" fmla="*/ 52 w 270"/>
                <a:gd name="T27" fmla="*/ 10 h 331"/>
                <a:gd name="T28" fmla="*/ 34 w 270"/>
                <a:gd name="T29" fmla="*/ 16 h 331"/>
                <a:gd name="T30" fmla="*/ 17 w 270"/>
                <a:gd name="T31" fmla="*/ 22 h 331"/>
                <a:gd name="T32" fmla="*/ 0 w 270"/>
                <a:gd name="T33" fmla="*/ 28 h 331"/>
                <a:gd name="T34" fmla="*/ 136 w 270"/>
                <a:gd name="T35" fmla="*/ 330 h 3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0"/>
                <a:gd name="T55" fmla="*/ 0 h 331"/>
                <a:gd name="T56" fmla="*/ 270 w 270"/>
                <a:gd name="T57" fmla="*/ 331 h 3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0" h="331">
                  <a:moveTo>
                    <a:pt x="136" y="330"/>
                  </a:moveTo>
                  <a:lnTo>
                    <a:pt x="269" y="27"/>
                  </a:lnTo>
                  <a:lnTo>
                    <a:pt x="252" y="20"/>
                  </a:lnTo>
                  <a:lnTo>
                    <a:pt x="235" y="15"/>
                  </a:lnTo>
                  <a:lnTo>
                    <a:pt x="217" y="10"/>
                  </a:lnTo>
                  <a:lnTo>
                    <a:pt x="199" y="6"/>
                  </a:lnTo>
                  <a:lnTo>
                    <a:pt x="180" y="3"/>
                  </a:lnTo>
                  <a:lnTo>
                    <a:pt x="162" y="1"/>
                  </a:lnTo>
                  <a:lnTo>
                    <a:pt x="144" y="0"/>
                  </a:lnTo>
                  <a:lnTo>
                    <a:pt x="125" y="0"/>
                  </a:lnTo>
                  <a:lnTo>
                    <a:pt x="107" y="1"/>
                  </a:lnTo>
                  <a:lnTo>
                    <a:pt x="88" y="3"/>
                  </a:lnTo>
                  <a:lnTo>
                    <a:pt x="70" y="6"/>
                  </a:lnTo>
                  <a:lnTo>
                    <a:pt x="52" y="10"/>
                  </a:lnTo>
                  <a:lnTo>
                    <a:pt x="34" y="16"/>
                  </a:lnTo>
                  <a:lnTo>
                    <a:pt x="17" y="22"/>
                  </a:lnTo>
                  <a:lnTo>
                    <a:pt x="0" y="28"/>
                  </a:lnTo>
                  <a:lnTo>
                    <a:pt x="136" y="330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551" name="Line 199"/>
            <p:cNvSpPr>
              <a:spLocks noChangeShapeType="1"/>
            </p:cNvSpPr>
            <p:nvPr/>
          </p:nvSpPr>
          <p:spPr bwMode="auto">
            <a:xfrm>
              <a:off x="3689" y="1567"/>
              <a:ext cx="1" cy="14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52" name="Freeform 200"/>
            <p:cNvSpPr>
              <a:spLocks noChangeArrowheads="1"/>
            </p:cNvSpPr>
            <p:nvPr/>
          </p:nvSpPr>
          <p:spPr bwMode="auto">
            <a:xfrm>
              <a:off x="4393" y="1699"/>
              <a:ext cx="61" cy="75"/>
            </a:xfrm>
            <a:custGeom>
              <a:avLst/>
              <a:gdLst>
                <a:gd name="T0" fmla="*/ 136 w 270"/>
                <a:gd name="T1" fmla="*/ 330 h 331"/>
                <a:gd name="T2" fmla="*/ 269 w 270"/>
                <a:gd name="T3" fmla="*/ 27 h 331"/>
                <a:gd name="T4" fmla="*/ 252 w 270"/>
                <a:gd name="T5" fmla="*/ 20 h 331"/>
                <a:gd name="T6" fmla="*/ 235 w 270"/>
                <a:gd name="T7" fmla="*/ 15 h 331"/>
                <a:gd name="T8" fmla="*/ 217 w 270"/>
                <a:gd name="T9" fmla="*/ 10 h 331"/>
                <a:gd name="T10" fmla="*/ 199 w 270"/>
                <a:gd name="T11" fmla="*/ 6 h 331"/>
                <a:gd name="T12" fmla="*/ 180 w 270"/>
                <a:gd name="T13" fmla="*/ 3 h 331"/>
                <a:gd name="T14" fmla="*/ 162 w 270"/>
                <a:gd name="T15" fmla="*/ 1 h 331"/>
                <a:gd name="T16" fmla="*/ 144 w 270"/>
                <a:gd name="T17" fmla="*/ 0 h 331"/>
                <a:gd name="T18" fmla="*/ 125 w 270"/>
                <a:gd name="T19" fmla="*/ 0 h 331"/>
                <a:gd name="T20" fmla="*/ 107 w 270"/>
                <a:gd name="T21" fmla="*/ 1 h 331"/>
                <a:gd name="T22" fmla="*/ 88 w 270"/>
                <a:gd name="T23" fmla="*/ 3 h 331"/>
                <a:gd name="T24" fmla="*/ 70 w 270"/>
                <a:gd name="T25" fmla="*/ 6 h 331"/>
                <a:gd name="T26" fmla="*/ 52 w 270"/>
                <a:gd name="T27" fmla="*/ 10 h 331"/>
                <a:gd name="T28" fmla="*/ 34 w 270"/>
                <a:gd name="T29" fmla="*/ 16 h 331"/>
                <a:gd name="T30" fmla="*/ 17 w 270"/>
                <a:gd name="T31" fmla="*/ 22 h 331"/>
                <a:gd name="T32" fmla="*/ 0 w 270"/>
                <a:gd name="T33" fmla="*/ 28 h 331"/>
                <a:gd name="T34" fmla="*/ 136 w 270"/>
                <a:gd name="T35" fmla="*/ 330 h 3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0"/>
                <a:gd name="T55" fmla="*/ 0 h 331"/>
                <a:gd name="T56" fmla="*/ 270 w 270"/>
                <a:gd name="T57" fmla="*/ 331 h 3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0" h="331">
                  <a:moveTo>
                    <a:pt x="136" y="330"/>
                  </a:moveTo>
                  <a:lnTo>
                    <a:pt x="269" y="27"/>
                  </a:lnTo>
                  <a:lnTo>
                    <a:pt x="252" y="20"/>
                  </a:lnTo>
                  <a:lnTo>
                    <a:pt x="235" y="15"/>
                  </a:lnTo>
                  <a:lnTo>
                    <a:pt x="217" y="10"/>
                  </a:lnTo>
                  <a:lnTo>
                    <a:pt x="199" y="6"/>
                  </a:lnTo>
                  <a:lnTo>
                    <a:pt x="180" y="3"/>
                  </a:lnTo>
                  <a:lnTo>
                    <a:pt x="162" y="1"/>
                  </a:lnTo>
                  <a:lnTo>
                    <a:pt x="144" y="0"/>
                  </a:lnTo>
                  <a:lnTo>
                    <a:pt x="125" y="0"/>
                  </a:lnTo>
                  <a:lnTo>
                    <a:pt x="107" y="1"/>
                  </a:lnTo>
                  <a:lnTo>
                    <a:pt x="88" y="3"/>
                  </a:lnTo>
                  <a:lnTo>
                    <a:pt x="70" y="6"/>
                  </a:lnTo>
                  <a:lnTo>
                    <a:pt x="52" y="10"/>
                  </a:lnTo>
                  <a:lnTo>
                    <a:pt x="34" y="16"/>
                  </a:lnTo>
                  <a:lnTo>
                    <a:pt x="17" y="22"/>
                  </a:lnTo>
                  <a:lnTo>
                    <a:pt x="0" y="28"/>
                  </a:lnTo>
                  <a:lnTo>
                    <a:pt x="136" y="330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553" name="Line 201"/>
            <p:cNvSpPr>
              <a:spLocks noChangeShapeType="1"/>
            </p:cNvSpPr>
            <p:nvPr/>
          </p:nvSpPr>
          <p:spPr bwMode="auto">
            <a:xfrm>
              <a:off x="4423" y="1567"/>
              <a:ext cx="1" cy="14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54" name="Line 202"/>
            <p:cNvSpPr>
              <a:spLocks noChangeShapeType="1"/>
            </p:cNvSpPr>
            <p:nvPr/>
          </p:nvSpPr>
          <p:spPr bwMode="auto">
            <a:xfrm>
              <a:off x="1908" y="1781"/>
              <a:ext cx="2519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55" name="Freeform 203"/>
            <p:cNvSpPr>
              <a:spLocks noChangeArrowheads="1"/>
            </p:cNvSpPr>
            <p:nvPr/>
          </p:nvSpPr>
          <p:spPr bwMode="auto">
            <a:xfrm>
              <a:off x="1874" y="1880"/>
              <a:ext cx="61" cy="73"/>
            </a:xfrm>
            <a:custGeom>
              <a:avLst/>
              <a:gdLst>
                <a:gd name="T0" fmla="*/ 136 w 270"/>
                <a:gd name="T1" fmla="*/ 323 h 324"/>
                <a:gd name="T2" fmla="*/ 269 w 270"/>
                <a:gd name="T3" fmla="*/ 27 h 324"/>
                <a:gd name="T4" fmla="*/ 252 w 270"/>
                <a:gd name="T5" fmla="*/ 20 h 324"/>
                <a:gd name="T6" fmla="*/ 235 w 270"/>
                <a:gd name="T7" fmla="*/ 14 h 324"/>
                <a:gd name="T8" fmla="*/ 217 w 270"/>
                <a:gd name="T9" fmla="*/ 10 h 324"/>
                <a:gd name="T10" fmla="*/ 199 w 270"/>
                <a:gd name="T11" fmla="*/ 6 h 324"/>
                <a:gd name="T12" fmla="*/ 180 w 270"/>
                <a:gd name="T13" fmla="*/ 3 h 324"/>
                <a:gd name="T14" fmla="*/ 162 w 270"/>
                <a:gd name="T15" fmla="*/ 1 h 324"/>
                <a:gd name="T16" fmla="*/ 144 w 270"/>
                <a:gd name="T17" fmla="*/ 0 h 324"/>
                <a:gd name="T18" fmla="*/ 125 w 270"/>
                <a:gd name="T19" fmla="*/ 0 h 324"/>
                <a:gd name="T20" fmla="*/ 107 w 270"/>
                <a:gd name="T21" fmla="*/ 1 h 324"/>
                <a:gd name="T22" fmla="*/ 88 w 270"/>
                <a:gd name="T23" fmla="*/ 3 h 324"/>
                <a:gd name="T24" fmla="*/ 70 w 270"/>
                <a:gd name="T25" fmla="*/ 6 h 324"/>
                <a:gd name="T26" fmla="*/ 52 w 270"/>
                <a:gd name="T27" fmla="*/ 10 h 324"/>
                <a:gd name="T28" fmla="*/ 34 w 270"/>
                <a:gd name="T29" fmla="*/ 15 h 324"/>
                <a:gd name="T30" fmla="*/ 17 w 270"/>
                <a:gd name="T31" fmla="*/ 21 h 324"/>
                <a:gd name="T32" fmla="*/ 0 w 270"/>
                <a:gd name="T33" fmla="*/ 28 h 324"/>
                <a:gd name="T34" fmla="*/ 136 w 270"/>
                <a:gd name="T35" fmla="*/ 323 h 3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0"/>
                <a:gd name="T55" fmla="*/ 0 h 324"/>
                <a:gd name="T56" fmla="*/ 270 w 270"/>
                <a:gd name="T57" fmla="*/ 324 h 3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0" h="324">
                  <a:moveTo>
                    <a:pt x="136" y="323"/>
                  </a:moveTo>
                  <a:lnTo>
                    <a:pt x="269" y="27"/>
                  </a:lnTo>
                  <a:lnTo>
                    <a:pt x="252" y="20"/>
                  </a:lnTo>
                  <a:lnTo>
                    <a:pt x="235" y="14"/>
                  </a:lnTo>
                  <a:lnTo>
                    <a:pt x="217" y="10"/>
                  </a:lnTo>
                  <a:lnTo>
                    <a:pt x="199" y="6"/>
                  </a:lnTo>
                  <a:lnTo>
                    <a:pt x="180" y="3"/>
                  </a:lnTo>
                  <a:lnTo>
                    <a:pt x="162" y="1"/>
                  </a:lnTo>
                  <a:lnTo>
                    <a:pt x="144" y="0"/>
                  </a:lnTo>
                  <a:lnTo>
                    <a:pt x="125" y="0"/>
                  </a:lnTo>
                  <a:lnTo>
                    <a:pt x="107" y="1"/>
                  </a:lnTo>
                  <a:lnTo>
                    <a:pt x="88" y="3"/>
                  </a:lnTo>
                  <a:lnTo>
                    <a:pt x="70" y="6"/>
                  </a:lnTo>
                  <a:lnTo>
                    <a:pt x="52" y="10"/>
                  </a:lnTo>
                  <a:lnTo>
                    <a:pt x="34" y="15"/>
                  </a:lnTo>
                  <a:lnTo>
                    <a:pt x="17" y="21"/>
                  </a:lnTo>
                  <a:lnTo>
                    <a:pt x="0" y="28"/>
                  </a:lnTo>
                  <a:lnTo>
                    <a:pt x="136" y="323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556" name="Line 204"/>
            <p:cNvSpPr>
              <a:spLocks noChangeShapeType="1"/>
            </p:cNvSpPr>
            <p:nvPr/>
          </p:nvSpPr>
          <p:spPr bwMode="auto">
            <a:xfrm>
              <a:off x="1904" y="1785"/>
              <a:ext cx="1" cy="10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57" name="Text Box 205"/>
            <p:cNvSpPr txBox="1">
              <a:spLocks noChangeArrowheads="1"/>
            </p:cNvSpPr>
            <p:nvPr/>
          </p:nvSpPr>
          <p:spPr bwMode="auto">
            <a:xfrm>
              <a:off x="1931" y="1869"/>
              <a:ext cx="5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Bus lines</a:t>
              </a:r>
            </a:p>
          </p:txBody>
        </p:sp>
        <p:sp>
          <p:nvSpPr>
            <p:cNvPr id="22558" name="AutoShape 206"/>
            <p:cNvSpPr>
              <a:spLocks noChangeArrowheads="1"/>
            </p:cNvSpPr>
            <p:nvPr/>
          </p:nvSpPr>
          <p:spPr bwMode="auto">
            <a:xfrm>
              <a:off x="1585" y="1339"/>
              <a:ext cx="3287" cy="719"/>
            </a:xfrm>
            <a:prstGeom prst="roundRect">
              <a:avLst>
                <a:gd name="adj" fmla="val 139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2537" name="Picture 2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724" y="4419599"/>
            <a:ext cx="1490663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0" name="TextBox 209"/>
          <p:cNvSpPr txBox="1"/>
          <p:nvPr/>
        </p:nvSpPr>
        <p:spPr>
          <a:xfrm>
            <a:off x="3643306" y="3293064"/>
            <a:ext cx="249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can we do it?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219075" y="306388"/>
            <a:ext cx="8810625" cy="3794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dirty="0"/>
              <a:t>TRANSFER  FROM  BUS  TO  A  DESTINATION  REGISTER</a:t>
            </a:r>
          </a:p>
        </p:txBody>
      </p:sp>
      <p:grpSp>
        <p:nvGrpSpPr>
          <p:cNvPr id="231" name="Group 230"/>
          <p:cNvGrpSpPr/>
          <p:nvPr/>
        </p:nvGrpSpPr>
        <p:grpSpPr>
          <a:xfrm>
            <a:off x="152400" y="1600200"/>
            <a:ext cx="5257800" cy="2575935"/>
            <a:chOff x="2511425" y="942975"/>
            <a:chExt cx="4692650" cy="1925638"/>
          </a:xfrm>
        </p:grpSpPr>
        <p:sp>
          <p:nvSpPr>
            <p:cNvPr id="23555" name="AutoShape 4"/>
            <p:cNvSpPr>
              <a:spLocks noChangeArrowheads="1"/>
            </p:cNvSpPr>
            <p:nvPr/>
          </p:nvSpPr>
          <p:spPr bwMode="auto">
            <a:xfrm>
              <a:off x="2549525" y="1495425"/>
              <a:ext cx="728663" cy="206375"/>
            </a:xfrm>
            <a:prstGeom prst="roundRect">
              <a:avLst>
                <a:gd name="adj" fmla="val 769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6" name="Text Box 5"/>
            <p:cNvSpPr txBox="1">
              <a:spLocks noChangeArrowheads="1"/>
            </p:cNvSpPr>
            <p:nvPr/>
          </p:nvSpPr>
          <p:spPr bwMode="auto">
            <a:xfrm>
              <a:off x="2582863" y="1476375"/>
              <a:ext cx="749300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Reg. R0</a:t>
              </a:r>
            </a:p>
          </p:txBody>
        </p:sp>
        <p:sp>
          <p:nvSpPr>
            <p:cNvPr id="23557" name="AutoShape 6"/>
            <p:cNvSpPr>
              <a:spLocks noChangeArrowheads="1"/>
            </p:cNvSpPr>
            <p:nvPr/>
          </p:nvSpPr>
          <p:spPr bwMode="auto">
            <a:xfrm>
              <a:off x="3652838" y="1495425"/>
              <a:ext cx="728662" cy="206375"/>
            </a:xfrm>
            <a:prstGeom prst="roundRect">
              <a:avLst>
                <a:gd name="adj" fmla="val 769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8" name="Text Box 7"/>
            <p:cNvSpPr txBox="1">
              <a:spLocks noChangeArrowheads="1"/>
            </p:cNvSpPr>
            <p:nvPr/>
          </p:nvSpPr>
          <p:spPr bwMode="auto">
            <a:xfrm>
              <a:off x="3686175" y="1476375"/>
              <a:ext cx="749300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Reg. R1</a:t>
              </a:r>
            </a:p>
          </p:txBody>
        </p:sp>
        <p:sp>
          <p:nvSpPr>
            <p:cNvPr id="23559" name="AutoShape 8"/>
            <p:cNvSpPr>
              <a:spLocks noChangeArrowheads="1"/>
            </p:cNvSpPr>
            <p:nvPr/>
          </p:nvSpPr>
          <p:spPr bwMode="auto">
            <a:xfrm>
              <a:off x="4745038" y="1495425"/>
              <a:ext cx="741362" cy="206375"/>
            </a:xfrm>
            <a:prstGeom prst="roundRect">
              <a:avLst>
                <a:gd name="adj" fmla="val 769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Text Box 9"/>
            <p:cNvSpPr txBox="1">
              <a:spLocks noChangeArrowheads="1"/>
            </p:cNvSpPr>
            <p:nvPr/>
          </p:nvSpPr>
          <p:spPr bwMode="auto">
            <a:xfrm>
              <a:off x="4791075" y="1476375"/>
              <a:ext cx="749300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Reg. R2</a:t>
              </a:r>
            </a:p>
          </p:txBody>
        </p:sp>
        <p:sp>
          <p:nvSpPr>
            <p:cNvPr id="23561" name="AutoShape 10"/>
            <p:cNvSpPr>
              <a:spLocks noChangeArrowheads="1"/>
            </p:cNvSpPr>
            <p:nvPr/>
          </p:nvSpPr>
          <p:spPr bwMode="auto">
            <a:xfrm>
              <a:off x="5848350" y="1495425"/>
              <a:ext cx="728663" cy="206375"/>
            </a:xfrm>
            <a:prstGeom prst="roundRect">
              <a:avLst>
                <a:gd name="adj" fmla="val 769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Text Box 11"/>
            <p:cNvSpPr txBox="1">
              <a:spLocks noChangeArrowheads="1"/>
            </p:cNvSpPr>
            <p:nvPr/>
          </p:nvSpPr>
          <p:spPr bwMode="auto">
            <a:xfrm>
              <a:off x="5886450" y="1476375"/>
              <a:ext cx="749300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Reg. R3</a:t>
              </a:r>
            </a:p>
          </p:txBody>
        </p:sp>
        <p:sp>
          <p:nvSpPr>
            <p:cNvPr id="23563" name="Line 12"/>
            <p:cNvSpPr>
              <a:spLocks noChangeShapeType="1"/>
            </p:cNvSpPr>
            <p:nvPr/>
          </p:nvSpPr>
          <p:spPr bwMode="auto">
            <a:xfrm>
              <a:off x="2549525" y="1185863"/>
              <a:ext cx="3687763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64" name="Text Box 13"/>
            <p:cNvSpPr txBox="1">
              <a:spLocks noChangeArrowheads="1"/>
            </p:cNvSpPr>
            <p:nvPr/>
          </p:nvSpPr>
          <p:spPr bwMode="auto">
            <a:xfrm>
              <a:off x="2511425" y="942975"/>
              <a:ext cx="858838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Bus lines</a:t>
              </a:r>
            </a:p>
          </p:txBody>
        </p:sp>
        <p:sp>
          <p:nvSpPr>
            <p:cNvPr id="23565" name="AutoShape 14"/>
            <p:cNvSpPr>
              <a:spLocks noChangeArrowheads="1"/>
            </p:cNvSpPr>
            <p:nvPr/>
          </p:nvSpPr>
          <p:spPr bwMode="auto">
            <a:xfrm>
              <a:off x="4065588" y="2195513"/>
              <a:ext cx="1420812" cy="673100"/>
            </a:xfrm>
            <a:prstGeom prst="roundRect">
              <a:avLst>
                <a:gd name="adj" fmla="val 231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Text Box 15"/>
            <p:cNvSpPr txBox="1">
              <a:spLocks noChangeArrowheads="1"/>
            </p:cNvSpPr>
            <p:nvPr/>
          </p:nvSpPr>
          <p:spPr bwMode="auto">
            <a:xfrm>
              <a:off x="4527550" y="2425700"/>
              <a:ext cx="520700" cy="321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2 x 4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23567" name="Text Box 16"/>
            <p:cNvSpPr txBox="1">
              <a:spLocks noChangeArrowheads="1"/>
            </p:cNvSpPr>
            <p:nvPr/>
          </p:nvSpPr>
          <p:spPr bwMode="auto">
            <a:xfrm>
              <a:off x="4405313" y="2619375"/>
              <a:ext cx="790575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Decoder</a:t>
              </a:r>
            </a:p>
          </p:txBody>
        </p:sp>
        <p:sp>
          <p:nvSpPr>
            <p:cNvPr id="23568" name="Line 17"/>
            <p:cNvSpPr>
              <a:spLocks noChangeShapeType="1"/>
            </p:cNvSpPr>
            <p:nvPr/>
          </p:nvSpPr>
          <p:spPr bwMode="auto">
            <a:xfrm flipV="1">
              <a:off x="4265613" y="1882775"/>
              <a:ext cx="1587" cy="31432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69" name="Line 18"/>
            <p:cNvSpPr>
              <a:spLocks noChangeShapeType="1"/>
            </p:cNvSpPr>
            <p:nvPr/>
          </p:nvSpPr>
          <p:spPr bwMode="auto">
            <a:xfrm flipV="1">
              <a:off x="4945063" y="1863725"/>
              <a:ext cx="1587" cy="33337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70" name="Line 19"/>
            <p:cNvSpPr>
              <a:spLocks noChangeShapeType="1"/>
            </p:cNvSpPr>
            <p:nvPr/>
          </p:nvSpPr>
          <p:spPr bwMode="auto">
            <a:xfrm flipV="1">
              <a:off x="5297488" y="2014538"/>
              <a:ext cx="1587" cy="18256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71" name="Line 20"/>
            <p:cNvSpPr>
              <a:spLocks noChangeShapeType="1"/>
            </p:cNvSpPr>
            <p:nvPr/>
          </p:nvSpPr>
          <p:spPr bwMode="auto">
            <a:xfrm>
              <a:off x="4951413" y="1887538"/>
              <a:ext cx="768350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72" name="Line 21"/>
            <p:cNvSpPr>
              <a:spLocks noChangeShapeType="1"/>
            </p:cNvSpPr>
            <p:nvPr/>
          </p:nvSpPr>
          <p:spPr bwMode="auto">
            <a:xfrm flipH="1">
              <a:off x="3481388" y="1887538"/>
              <a:ext cx="792162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73" name="Line 22"/>
            <p:cNvSpPr>
              <a:spLocks noChangeShapeType="1"/>
            </p:cNvSpPr>
            <p:nvPr/>
          </p:nvSpPr>
          <p:spPr bwMode="auto">
            <a:xfrm>
              <a:off x="3502025" y="1573213"/>
              <a:ext cx="1588" cy="31115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74" name="Line 23"/>
            <p:cNvSpPr>
              <a:spLocks noChangeShapeType="1"/>
            </p:cNvSpPr>
            <p:nvPr/>
          </p:nvSpPr>
          <p:spPr bwMode="auto">
            <a:xfrm>
              <a:off x="5303838" y="2038350"/>
              <a:ext cx="1581150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75" name="Line 24"/>
            <p:cNvSpPr>
              <a:spLocks noChangeShapeType="1"/>
            </p:cNvSpPr>
            <p:nvPr/>
          </p:nvSpPr>
          <p:spPr bwMode="auto">
            <a:xfrm>
              <a:off x="6873875" y="1573213"/>
              <a:ext cx="1588" cy="46196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76" name="Text Box 25"/>
            <p:cNvSpPr txBox="1">
              <a:spLocks noChangeArrowheads="1"/>
            </p:cNvSpPr>
            <p:nvPr/>
          </p:nvSpPr>
          <p:spPr bwMode="auto">
            <a:xfrm>
              <a:off x="6657975" y="1343025"/>
              <a:ext cx="546100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Load</a:t>
              </a:r>
            </a:p>
          </p:txBody>
        </p:sp>
        <p:sp>
          <p:nvSpPr>
            <p:cNvPr id="23577" name="Text Box 26"/>
            <p:cNvSpPr txBox="1">
              <a:spLocks noChangeArrowheads="1"/>
            </p:cNvSpPr>
            <p:nvPr/>
          </p:nvSpPr>
          <p:spPr bwMode="auto">
            <a:xfrm>
              <a:off x="4102100" y="2192338"/>
              <a:ext cx="292100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D</a:t>
              </a:r>
            </a:p>
          </p:txBody>
        </p:sp>
        <p:sp>
          <p:nvSpPr>
            <p:cNvPr id="23578" name="Text Box 27"/>
            <p:cNvSpPr txBox="1">
              <a:spLocks noChangeArrowheads="1"/>
            </p:cNvSpPr>
            <p:nvPr/>
          </p:nvSpPr>
          <p:spPr bwMode="auto">
            <a:xfrm>
              <a:off x="4222750" y="2235200"/>
              <a:ext cx="265113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23579" name="Text Box 28"/>
            <p:cNvSpPr txBox="1">
              <a:spLocks noChangeArrowheads="1"/>
            </p:cNvSpPr>
            <p:nvPr/>
          </p:nvSpPr>
          <p:spPr bwMode="auto">
            <a:xfrm>
              <a:off x="4452938" y="2192338"/>
              <a:ext cx="292100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D</a:t>
              </a:r>
            </a:p>
          </p:txBody>
        </p:sp>
        <p:sp>
          <p:nvSpPr>
            <p:cNvPr id="23580" name="Text Box 29"/>
            <p:cNvSpPr txBox="1">
              <a:spLocks noChangeArrowheads="1"/>
            </p:cNvSpPr>
            <p:nvPr/>
          </p:nvSpPr>
          <p:spPr bwMode="auto">
            <a:xfrm>
              <a:off x="4559300" y="2235200"/>
              <a:ext cx="265113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</a:t>
              </a:r>
            </a:p>
          </p:txBody>
        </p:sp>
        <p:sp>
          <p:nvSpPr>
            <p:cNvPr id="23581" name="Text Box 30"/>
            <p:cNvSpPr txBox="1">
              <a:spLocks noChangeArrowheads="1"/>
            </p:cNvSpPr>
            <p:nvPr/>
          </p:nvSpPr>
          <p:spPr bwMode="auto">
            <a:xfrm>
              <a:off x="4791075" y="2192338"/>
              <a:ext cx="292100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D</a:t>
              </a:r>
            </a:p>
          </p:txBody>
        </p:sp>
        <p:sp>
          <p:nvSpPr>
            <p:cNvPr id="23582" name="Text Box 31"/>
            <p:cNvSpPr txBox="1">
              <a:spLocks noChangeArrowheads="1"/>
            </p:cNvSpPr>
            <p:nvPr/>
          </p:nvSpPr>
          <p:spPr bwMode="auto">
            <a:xfrm>
              <a:off x="4903788" y="2235200"/>
              <a:ext cx="265112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2</a:t>
              </a:r>
            </a:p>
          </p:txBody>
        </p:sp>
        <p:sp>
          <p:nvSpPr>
            <p:cNvPr id="23583" name="Text Box 32"/>
            <p:cNvSpPr txBox="1">
              <a:spLocks noChangeArrowheads="1"/>
            </p:cNvSpPr>
            <p:nvPr/>
          </p:nvSpPr>
          <p:spPr bwMode="auto">
            <a:xfrm>
              <a:off x="5132388" y="2192338"/>
              <a:ext cx="292100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D</a:t>
              </a:r>
            </a:p>
          </p:txBody>
        </p:sp>
        <p:sp>
          <p:nvSpPr>
            <p:cNvPr id="23584" name="Text Box 33"/>
            <p:cNvSpPr txBox="1">
              <a:spLocks noChangeArrowheads="1"/>
            </p:cNvSpPr>
            <p:nvPr/>
          </p:nvSpPr>
          <p:spPr bwMode="auto">
            <a:xfrm>
              <a:off x="5254625" y="2235200"/>
              <a:ext cx="265113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3</a:t>
              </a:r>
            </a:p>
          </p:txBody>
        </p:sp>
        <p:sp>
          <p:nvSpPr>
            <p:cNvPr id="23585" name="Text Box 34"/>
            <p:cNvSpPr txBox="1">
              <a:spLocks noChangeArrowheads="1"/>
            </p:cNvSpPr>
            <p:nvPr/>
          </p:nvSpPr>
          <p:spPr bwMode="auto">
            <a:xfrm>
              <a:off x="3495675" y="2301875"/>
              <a:ext cx="258763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z</a:t>
              </a:r>
            </a:p>
          </p:txBody>
        </p:sp>
        <p:sp>
          <p:nvSpPr>
            <p:cNvPr id="23586" name="Text Box 35"/>
            <p:cNvSpPr txBox="1">
              <a:spLocks noChangeArrowheads="1"/>
            </p:cNvSpPr>
            <p:nvPr/>
          </p:nvSpPr>
          <p:spPr bwMode="auto">
            <a:xfrm>
              <a:off x="3494088" y="2522538"/>
              <a:ext cx="300037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w</a:t>
              </a:r>
            </a:p>
          </p:txBody>
        </p:sp>
        <p:sp>
          <p:nvSpPr>
            <p:cNvPr id="23587" name="Text Box 36"/>
            <p:cNvSpPr txBox="1">
              <a:spLocks noChangeArrowheads="1"/>
            </p:cNvSpPr>
            <p:nvPr/>
          </p:nvSpPr>
          <p:spPr bwMode="auto">
            <a:xfrm>
              <a:off x="2984500" y="2398713"/>
              <a:ext cx="630238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Select</a:t>
              </a:r>
            </a:p>
          </p:txBody>
        </p:sp>
        <p:sp>
          <p:nvSpPr>
            <p:cNvPr id="23588" name="Text Box 37"/>
            <p:cNvSpPr txBox="1">
              <a:spLocks noChangeArrowheads="1"/>
            </p:cNvSpPr>
            <p:nvPr/>
          </p:nvSpPr>
          <p:spPr bwMode="auto">
            <a:xfrm>
              <a:off x="5886450" y="2355850"/>
              <a:ext cx="909638" cy="19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E (enable)</a:t>
              </a:r>
            </a:p>
          </p:txBody>
        </p:sp>
        <p:sp>
          <p:nvSpPr>
            <p:cNvPr id="23590" name="Line 99"/>
            <p:cNvSpPr>
              <a:spLocks noChangeShapeType="1"/>
            </p:cNvSpPr>
            <p:nvPr/>
          </p:nvSpPr>
          <p:spPr bwMode="auto">
            <a:xfrm flipH="1">
              <a:off x="3275013" y="1581150"/>
              <a:ext cx="23177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1" name="Line 100"/>
            <p:cNvSpPr>
              <a:spLocks noChangeShapeType="1"/>
            </p:cNvSpPr>
            <p:nvPr/>
          </p:nvSpPr>
          <p:spPr bwMode="auto">
            <a:xfrm flipH="1">
              <a:off x="4370388" y="1600200"/>
              <a:ext cx="23177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2" name="Line 101"/>
            <p:cNvSpPr>
              <a:spLocks noChangeShapeType="1"/>
            </p:cNvSpPr>
            <p:nvPr/>
          </p:nvSpPr>
          <p:spPr bwMode="auto">
            <a:xfrm flipH="1">
              <a:off x="5494338" y="1590675"/>
              <a:ext cx="23177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3" name="Line 102"/>
            <p:cNvSpPr>
              <a:spLocks noChangeShapeType="1"/>
            </p:cNvSpPr>
            <p:nvPr/>
          </p:nvSpPr>
          <p:spPr bwMode="auto">
            <a:xfrm flipH="1">
              <a:off x="6580188" y="1581150"/>
              <a:ext cx="30797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4" name="Line 103"/>
            <p:cNvSpPr>
              <a:spLocks noChangeShapeType="1"/>
            </p:cNvSpPr>
            <p:nvPr/>
          </p:nvSpPr>
          <p:spPr bwMode="auto">
            <a:xfrm flipV="1">
              <a:off x="4608513" y="1597025"/>
              <a:ext cx="1587" cy="6096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5" name="Line 104"/>
            <p:cNvSpPr>
              <a:spLocks noChangeShapeType="1"/>
            </p:cNvSpPr>
            <p:nvPr/>
          </p:nvSpPr>
          <p:spPr bwMode="auto">
            <a:xfrm flipV="1">
              <a:off x="5722938" y="1577975"/>
              <a:ext cx="1587" cy="31432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6" name="Line 105"/>
            <p:cNvSpPr>
              <a:spLocks noChangeShapeType="1"/>
            </p:cNvSpPr>
            <p:nvPr/>
          </p:nvSpPr>
          <p:spPr bwMode="auto">
            <a:xfrm flipH="1">
              <a:off x="5484813" y="2505075"/>
              <a:ext cx="46037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7" name="Line 106"/>
            <p:cNvSpPr>
              <a:spLocks noChangeShapeType="1"/>
            </p:cNvSpPr>
            <p:nvPr/>
          </p:nvSpPr>
          <p:spPr bwMode="auto">
            <a:xfrm>
              <a:off x="3781425" y="2438400"/>
              <a:ext cx="27622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8" name="Line 107"/>
            <p:cNvSpPr>
              <a:spLocks noChangeShapeType="1"/>
            </p:cNvSpPr>
            <p:nvPr/>
          </p:nvSpPr>
          <p:spPr bwMode="auto">
            <a:xfrm>
              <a:off x="3781425" y="2667000"/>
              <a:ext cx="27622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9" name="Line 108"/>
            <p:cNvSpPr>
              <a:spLocks noChangeShapeType="1"/>
            </p:cNvSpPr>
            <p:nvPr/>
          </p:nvSpPr>
          <p:spPr bwMode="auto">
            <a:xfrm>
              <a:off x="2933700" y="1181100"/>
              <a:ext cx="1588" cy="3048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00" name="Line 109"/>
            <p:cNvSpPr>
              <a:spLocks noChangeShapeType="1"/>
            </p:cNvSpPr>
            <p:nvPr/>
          </p:nvSpPr>
          <p:spPr bwMode="auto">
            <a:xfrm>
              <a:off x="4019550" y="1200150"/>
              <a:ext cx="1588" cy="3048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01" name="Line 110"/>
            <p:cNvSpPr>
              <a:spLocks noChangeShapeType="1"/>
            </p:cNvSpPr>
            <p:nvPr/>
          </p:nvSpPr>
          <p:spPr bwMode="auto">
            <a:xfrm>
              <a:off x="5143500" y="1190625"/>
              <a:ext cx="1588" cy="3048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02" name="Line 111"/>
            <p:cNvSpPr>
              <a:spLocks noChangeShapeType="1"/>
            </p:cNvSpPr>
            <p:nvPr/>
          </p:nvSpPr>
          <p:spPr bwMode="auto">
            <a:xfrm>
              <a:off x="6229350" y="1190625"/>
              <a:ext cx="1588" cy="3048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3603" name="Group 5"/>
          <p:cNvGrpSpPr>
            <a:grpSpLocks/>
          </p:cNvGrpSpPr>
          <p:nvPr/>
        </p:nvGrpSpPr>
        <p:grpSpPr bwMode="auto">
          <a:xfrm>
            <a:off x="3657600" y="3809999"/>
            <a:ext cx="5334000" cy="2927629"/>
            <a:chOff x="1428" y="2329"/>
            <a:chExt cx="3175" cy="1657"/>
          </a:xfrm>
        </p:grpSpPr>
        <p:sp>
          <p:nvSpPr>
            <p:cNvPr id="23604" name="AutoShape 6"/>
            <p:cNvSpPr>
              <a:spLocks noChangeArrowheads="1"/>
            </p:cNvSpPr>
            <p:nvPr/>
          </p:nvSpPr>
          <p:spPr bwMode="auto">
            <a:xfrm>
              <a:off x="1851" y="2450"/>
              <a:ext cx="118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05" name="Text Box 7"/>
            <p:cNvSpPr txBox="1">
              <a:spLocks noChangeArrowheads="1"/>
            </p:cNvSpPr>
            <p:nvPr/>
          </p:nvSpPr>
          <p:spPr bwMode="auto">
            <a:xfrm>
              <a:off x="1827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1</a:t>
              </a:r>
            </a:p>
          </p:txBody>
        </p:sp>
        <p:sp>
          <p:nvSpPr>
            <p:cNvPr id="23606" name="AutoShape 8"/>
            <p:cNvSpPr>
              <a:spLocks noChangeArrowheads="1"/>
            </p:cNvSpPr>
            <p:nvPr/>
          </p:nvSpPr>
          <p:spPr bwMode="auto">
            <a:xfrm>
              <a:off x="1984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07" name="Text Box 9"/>
            <p:cNvSpPr txBox="1">
              <a:spLocks noChangeArrowheads="1"/>
            </p:cNvSpPr>
            <p:nvPr/>
          </p:nvSpPr>
          <p:spPr bwMode="auto">
            <a:xfrm>
              <a:off x="1960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2</a:t>
              </a:r>
            </a:p>
          </p:txBody>
        </p:sp>
        <p:sp>
          <p:nvSpPr>
            <p:cNvPr id="23608" name="AutoShape 10"/>
            <p:cNvSpPr>
              <a:spLocks noChangeArrowheads="1"/>
            </p:cNvSpPr>
            <p:nvPr/>
          </p:nvSpPr>
          <p:spPr bwMode="auto">
            <a:xfrm>
              <a:off x="2117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09" name="Text Box 11"/>
            <p:cNvSpPr txBox="1">
              <a:spLocks noChangeArrowheads="1"/>
            </p:cNvSpPr>
            <p:nvPr/>
          </p:nvSpPr>
          <p:spPr bwMode="auto">
            <a:xfrm>
              <a:off x="2093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3</a:t>
              </a:r>
            </a:p>
          </p:txBody>
        </p:sp>
        <p:sp>
          <p:nvSpPr>
            <p:cNvPr id="23610" name="AutoShape 12"/>
            <p:cNvSpPr>
              <a:spLocks noChangeArrowheads="1"/>
            </p:cNvSpPr>
            <p:nvPr/>
          </p:nvSpPr>
          <p:spPr bwMode="auto">
            <a:xfrm>
              <a:off x="2249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11" name="Text Box 13"/>
            <p:cNvSpPr txBox="1">
              <a:spLocks noChangeArrowheads="1"/>
            </p:cNvSpPr>
            <p:nvPr/>
          </p:nvSpPr>
          <p:spPr bwMode="auto">
            <a:xfrm>
              <a:off x="2226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4</a:t>
              </a:r>
            </a:p>
          </p:txBody>
        </p:sp>
        <p:sp>
          <p:nvSpPr>
            <p:cNvPr id="23612" name="AutoShape 14"/>
            <p:cNvSpPr>
              <a:spLocks noChangeArrowheads="1"/>
            </p:cNvSpPr>
            <p:nvPr/>
          </p:nvSpPr>
          <p:spPr bwMode="auto">
            <a:xfrm>
              <a:off x="2554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13" name="Text Box 15"/>
            <p:cNvSpPr txBox="1">
              <a:spLocks noChangeArrowheads="1"/>
            </p:cNvSpPr>
            <p:nvPr/>
          </p:nvSpPr>
          <p:spPr bwMode="auto">
            <a:xfrm>
              <a:off x="2537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1</a:t>
              </a:r>
            </a:p>
          </p:txBody>
        </p:sp>
        <p:sp>
          <p:nvSpPr>
            <p:cNvPr id="23614" name="AutoShape 16"/>
            <p:cNvSpPr>
              <a:spLocks noChangeArrowheads="1"/>
            </p:cNvSpPr>
            <p:nvPr/>
          </p:nvSpPr>
          <p:spPr bwMode="auto">
            <a:xfrm>
              <a:off x="2687" y="2450"/>
              <a:ext cx="118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15" name="Text Box 17"/>
            <p:cNvSpPr txBox="1">
              <a:spLocks noChangeArrowheads="1"/>
            </p:cNvSpPr>
            <p:nvPr/>
          </p:nvSpPr>
          <p:spPr bwMode="auto">
            <a:xfrm>
              <a:off x="2671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2</a:t>
              </a:r>
            </a:p>
          </p:txBody>
        </p:sp>
        <p:sp>
          <p:nvSpPr>
            <p:cNvPr id="23616" name="AutoShape 18"/>
            <p:cNvSpPr>
              <a:spLocks noChangeArrowheads="1"/>
            </p:cNvSpPr>
            <p:nvPr/>
          </p:nvSpPr>
          <p:spPr bwMode="auto">
            <a:xfrm>
              <a:off x="2820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17" name="Text Box 19"/>
            <p:cNvSpPr txBox="1">
              <a:spLocks noChangeArrowheads="1"/>
            </p:cNvSpPr>
            <p:nvPr/>
          </p:nvSpPr>
          <p:spPr bwMode="auto">
            <a:xfrm>
              <a:off x="2805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3</a:t>
              </a:r>
            </a:p>
          </p:txBody>
        </p:sp>
        <p:sp>
          <p:nvSpPr>
            <p:cNvPr id="23618" name="AutoShape 20"/>
            <p:cNvSpPr>
              <a:spLocks noChangeArrowheads="1"/>
            </p:cNvSpPr>
            <p:nvPr/>
          </p:nvSpPr>
          <p:spPr bwMode="auto">
            <a:xfrm>
              <a:off x="2953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19" name="Text Box 21"/>
            <p:cNvSpPr txBox="1">
              <a:spLocks noChangeArrowheads="1"/>
            </p:cNvSpPr>
            <p:nvPr/>
          </p:nvSpPr>
          <p:spPr bwMode="auto">
            <a:xfrm>
              <a:off x="2938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4</a:t>
              </a:r>
            </a:p>
          </p:txBody>
        </p:sp>
        <p:sp>
          <p:nvSpPr>
            <p:cNvPr id="23620" name="AutoShape 22"/>
            <p:cNvSpPr>
              <a:spLocks noChangeArrowheads="1"/>
            </p:cNvSpPr>
            <p:nvPr/>
          </p:nvSpPr>
          <p:spPr bwMode="auto">
            <a:xfrm>
              <a:off x="3265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21" name="Text Box 23"/>
            <p:cNvSpPr txBox="1">
              <a:spLocks noChangeArrowheads="1"/>
            </p:cNvSpPr>
            <p:nvPr/>
          </p:nvSpPr>
          <p:spPr bwMode="auto">
            <a:xfrm>
              <a:off x="3241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1</a:t>
              </a:r>
            </a:p>
          </p:txBody>
        </p:sp>
        <p:sp>
          <p:nvSpPr>
            <p:cNvPr id="23622" name="AutoShape 24"/>
            <p:cNvSpPr>
              <a:spLocks noChangeArrowheads="1"/>
            </p:cNvSpPr>
            <p:nvPr/>
          </p:nvSpPr>
          <p:spPr bwMode="auto">
            <a:xfrm>
              <a:off x="3398" y="2450"/>
              <a:ext cx="118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23" name="Text Box 25"/>
            <p:cNvSpPr txBox="1">
              <a:spLocks noChangeArrowheads="1"/>
            </p:cNvSpPr>
            <p:nvPr/>
          </p:nvSpPr>
          <p:spPr bwMode="auto">
            <a:xfrm>
              <a:off x="3374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2</a:t>
              </a:r>
            </a:p>
          </p:txBody>
        </p:sp>
        <p:sp>
          <p:nvSpPr>
            <p:cNvPr id="23624" name="AutoShape 26"/>
            <p:cNvSpPr>
              <a:spLocks noChangeArrowheads="1"/>
            </p:cNvSpPr>
            <p:nvPr/>
          </p:nvSpPr>
          <p:spPr bwMode="auto">
            <a:xfrm>
              <a:off x="3531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25" name="Text Box 27"/>
            <p:cNvSpPr txBox="1">
              <a:spLocks noChangeArrowheads="1"/>
            </p:cNvSpPr>
            <p:nvPr/>
          </p:nvSpPr>
          <p:spPr bwMode="auto">
            <a:xfrm>
              <a:off x="3506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 dirty="0">
                  <a:latin typeface="Arial" charset="0"/>
                </a:rPr>
                <a:t>3</a:t>
              </a:r>
            </a:p>
          </p:txBody>
        </p:sp>
        <p:sp>
          <p:nvSpPr>
            <p:cNvPr id="23626" name="AutoShape 28"/>
            <p:cNvSpPr>
              <a:spLocks noChangeArrowheads="1"/>
            </p:cNvSpPr>
            <p:nvPr/>
          </p:nvSpPr>
          <p:spPr bwMode="auto">
            <a:xfrm>
              <a:off x="3664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27" name="Text Box 29"/>
            <p:cNvSpPr txBox="1">
              <a:spLocks noChangeArrowheads="1"/>
            </p:cNvSpPr>
            <p:nvPr/>
          </p:nvSpPr>
          <p:spPr bwMode="auto">
            <a:xfrm>
              <a:off x="3639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4</a:t>
              </a:r>
            </a:p>
          </p:txBody>
        </p:sp>
        <p:sp>
          <p:nvSpPr>
            <p:cNvPr id="23628" name="AutoShape 30"/>
            <p:cNvSpPr>
              <a:spLocks noChangeArrowheads="1"/>
            </p:cNvSpPr>
            <p:nvPr/>
          </p:nvSpPr>
          <p:spPr bwMode="auto">
            <a:xfrm>
              <a:off x="3976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29" name="Text Box 31"/>
            <p:cNvSpPr txBox="1">
              <a:spLocks noChangeArrowheads="1"/>
            </p:cNvSpPr>
            <p:nvPr/>
          </p:nvSpPr>
          <p:spPr bwMode="auto">
            <a:xfrm>
              <a:off x="3952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1</a:t>
              </a:r>
            </a:p>
          </p:txBody>
        </p:sp>
        <p:sp>
          <p:nvSpPr>
            <p:cNvPr id="23630" name="AutoShape 32"/>
            <p:cNvSpPr>
              <a:spLocks noChangeArrowheads="1"/>
            </p:cNvSpPr>
            <p:nvPr/>
          </p:nvSpPr>
          <p:spPr bwMode="auto">
            <a:xfrm>
              <a:off x="4110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31" name="Text Box 33"/>
            <p:cNvSpPr txBox="1">
              <a:spLocks noChangeArrowheads="1"/>
            </p:cNvSpPr>
            <p:nvPr/>
          </p:nvSpPr>
          <p:spPr bwMode="auto">
            <a:xfrm>
              <a:off x="4086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2</a:t>
              </a:r>
            </a:p>
          </p:txBody>
        </p:sp>
        <p:sp>
          <p:nvSpPr>
            <p:cNvPr id="23632" name="AutoShape 34"/>
            <p:cNvSpPr>
              <a:spLocks noChangeArrowheads="1"/>
            </p:cNvSpPr>
            <p:nvPr/>
          </p:nvSpPr>
          <p:spPr bwMode="auto">
            <a:xfrm>
              <a:off x="4242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33" name="Text Box 35"/>
            <p:cNvSpPr txBox="1">
              <a:spLocks noChangeArrowheads="1"/>
            </p:cNvSpPr>
            <p:nvPr/>
          </p:nvSpPr>
          <p:spPr bwMode="auto">
            <a:xfrm>
              <a:off x="4217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3</a:t>
              </a:r>
            </a:p>
          </p:txBody>
        </p:sp>
        <p:sp>
          <p:nvSpPr>
            <p:cNvPr id="23634" name="AutoShape 36"/>
            <p:cNvSpPr>
              <a:spLocks noChangeArrowheads="1"/>
            </p:cNvSpPr>
            <p:nvPr/>
          </p:nvSpPr>
          <p:spPr bwMode="auto">
            <a:xfrm>
              <a:off x="4375" y="2450"/>
              <a:ext cx="117" cy="100"/>
            </a:xfrm>
            <a:prstGeom prst="roundRect">
              <a:avLst>
                <a:gd name="adj" fmla="val 1000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35" name="Text Box 37"/>
            <p:cNvSpPr txBox="1">
              <a:spLocks noChangeArrowheads="1"/>
            </p:cNvSpPr>
            <p:nvPr/>
          </p:nvSpPr>
          <p:spPr bwMode="auto">
            <a:xfrm>
              <a:off x="4350" y="244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4</a:t>
              </a:r>
            </a:p>
          </p:txBody>
        </p:sp>
        <p:sp>
          <p:nvSpPr>
            <p:cNvPr id="23636" name="AutoShape 38"/>
            <p:cNvSpPr>
              <a:spLocks noChangeArrowheads="1"/>
            </p:cNvSpPr>
            <p:nvPr/>
          </p:nvSpPr>
          <p:spPr bwMode="auto">
            <a:xfrm>
              <a:off x="1851" y="3012"/>
              <a:ext cx="516" cy="325"/>
            </a:xfrm>
            <a:prstGeom prst="roundRect">
              <a:avLst>
                <a:gd name="adj" fmla="val 306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37" name="Freeform 39"/>
            <p:cNvSpPr>
              <a:spLocks noChangeArrowheads="1"/>
            </p:cNvSpPr>
            <p:nvPr/>
          </p:nvSpPr>
          <p:spPr bwMode="auto">
            <a:xfrm>
              <a:off x="1904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638" name="Line 40"/>
            <p:cNvSpPr>
              <a:spLocks noChangeShapeType="1"/>
            </p:cNvSpPr>
            <p:nvPr/>
          </p:nvSpPr>
          <p:spPr bwMode="auto">
            <a:xfrm>
              <a:off x="1933" y="2563"/>
              <a:ext cx="1" cy="38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39" name="Freeform 41"/>
            <p:cNvSpPr>
              <a:spLocks noChangeArrowheads="1"/>
            </p:cNvSpPr>
            <p:nvPr/>
          </p:nvSpPr>
          <p:spPr bwMode="auto">
            <a:xfrm>
              <a:off x="2038" y="2940"/>
              <a:ext cx="59" cy="63"/>
            </a:xfrm>
            <a:custGeom>
              <a:avLst/>
              <a:gdLst>
                <a:gd name="T0" fmla="*/ 128 w 260"/>
                <a:gd name="T1" fmla="*/ 279 h 280"/>
                <a:gd name="T2" fmla="*/ 259 w 260"/>
                <a:gd name="T3" fmla="*/ 24 h 280"/>
                <a:gd name="T4" fmla="*/ 243 w 260"/>
                <a:gd name="T5" fmla="*/ 18 h 280"/>
                <a:gd name="T6" fmla="*/ 226 w 260"/>
                <a:gd name="T7" fmla="*/ 13 h 280"/>
                <a:gd name="T8" fmla="*/ 209 w 260"/>
                <a:gd name="T9" fmla="*/ 9 h 280"/>
                <a:gd name="T10" fmla="*/ 191 w 260"/>
                <a:gd name="T11" fmla="*/ 5 h 280"/>
                <a:gd name="T12" fmla="*/ 174 w 260"/>
                <a:gd name="T13" fmla="*/ 3 h 280"/>
                <a:gd name="T14" fmla="*/ 156 w 260"/>
                <a:gd name="T15" fmla="*/ 1 h 280"/>
                <a:gd name="T16" fmla="*/ 138 w 260"/>
                <a:gd name="T17" fmla="*/ 0 h 280"/>
                <a:gd name="T18" fmla="*/ 121 w 260"/>
                <a:gd name="T19" fmla="*/ 0 h 280"/>
                <a:gd name="T20" fmla="*/ 103 w 260"/>
                <a:gd name="T21" fmla="*/ 1 h 280"/>
                <a:gd name="T22" fmla="*/ 85 w 260"/>
                <a:gd name="T23" fmla="*/ 2 h 280"/>
                <a:gd name="T24" fmla="*/ 68 w 260"/>
                <a:gd name="T25" fmla="*/ 5 h 280"/>
                <a:gd name="T26" fmla="*/ 50 w 260"/>
                <a:gd name="T27" fmla="*/ 8 h 280"/>
                <a:gd name="T28" fmla="*/ 33 w 260"/>
                <a:gd name="T29" fmla="*/ 12 h 280"/>
                <a:gd name="T30" fmla="*/ 16 w 260"/>
                <a:gd name="T31" fmla="*/ 17 h 280"/>
                <a:gd name="T32" fmla="*/ 0 w 260"/>
                <a:gd name="T33" fmla="*/ 23 h 280"/>
                <a:gd name="T34" fmla="*/ 128 w 260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0"/>
                <a:gd name="T55" fmla="*/ 0 h 280"/>
                <a:gd name="T56" fmla="*/ 260 w 260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0" h="280">
                  <a:moveTo>
                    <a:pt x="128" y="279"/>
                  </a:moveTo>
                  <a:lnTo>
                    <a:pt x="259" y="24"/>
                  </a:lnTo>
                  <a:lnTo>
                    <a:pt x="243" y="18"/>
                  </a:lnTo>
                  <a:lnTo>
                    <a:pt x="226" y="13"/>
                  </a:lnTo>
                  <a:lnTo>
                    <a:pt x="209" y="9"/>
                  </a:lnTo>
                  <a:lnTo>
                    <a:pt x="191" y="5"/>
                  </a:lnTo>
                  <a:lnTo>
                    <a:pt x="174" y="3"/>
                  </a:lnTo>
                  <a:lnTo>
                    <a:pt x="156" y="1"/>
                  </a:lnTo>
                  <a:lnTo>
                    <a:pt x="138" y="0"/>
                  </a:lnTo>
                  <a:lnTo>
                    <a:pt x="121" y="0"/>
                  </a:lnTo>
                  <a:lnTo>
                    <a:pt x="103" y="1"/>
                  </a:lnTo>
                  <a:lnTo>
                    <a:pt x="85" y="2"/>
                  </a:lnTo>
                  <a:lnTo>
                    <a:pt x="68" y="5"/>
                  </a:lnTo>
                  <a:lnTo>
                    <a:pt x="50" y="8"/>
                  </a:lnTo>
                  <a:lnTo>
                    <a:pt x="33" y="12"/>
                  </a:lnTo>
                  <a:lnTo>
                    <a:pt x="16" y="17"/>
                  </a:lnTo>
                  <a:lnTo>
                    <a:pt x="0" y="23"/>
                  </a:lnTo>
                  <a:lnTo>
                    <a:pt x="128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640" name="Line 42"/>
            <p:cNvSpPr>
              <a:spLocks noChangeShapeType="1"/>
            </p:cNvSpPr>
            <p:nvPr/>
          </p:nvSpPr>
          <p:spPr bwMode="auto">
            <a:xfrm>
              <a:off x="2066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41" name="Freeform 43"/>
            <p:cNvSpPr>
              <a:spLocks noChangeArrowheads="1"/>
            </p:cNvSpPr>
            <p:nvPr/>
          </p:nvSpPr>
          <p:spPr bwMode="auto">
            <a:xfrm>
              <a:off x="2170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642" name="Line 44"/>
            <p:cNvSpPr>
              <a:spLocks noChangeShapeType="1"/>
            </p:cNvSpPr>
            <p:nvPr/>
          </p:nvSpPr>
          <p:spPr bwMode="auto">
            <a:xfrm>
              <a:off x="2199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43" name="Freeform 45"/>
            <p:cNvSpPr>
              <a:spLocks noChangeArrowheads="1"/>
            </p:cNvSpPr>
            <p:nvPr/>
          </p:nvSpPr>
          <p:spPr bwMode="auto">
            <a:xfrm>
              <a:off x="2303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644" name="Line 46"/>
            <p:cNvSpPr>
              <a:spLocks noChangeShapeType="1"/>
            </p:cNvSpPr>
            <p:nvPr/>
          </p:nvSpPr>
          <p:spPr bwMode="auto">
            <a:xfrm>
              <a:off x="2332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45" name="Text Box 47"/>
            <p:cNvSpPr txBox="1">
              <a:spLocks noChangeArrowheads="1"/>
            </p:cNvSpPr>
            <p:nvPr/>
          </p:nvSpPr>
          <p:spPr bwMode="auto">
            <a:xfrm>
              <a:off x="1834" y="2329"/>
              <a:ext cx="48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Register A</a:t>
              </a:r>
            </a:p>
          </p:txBody>
        </p:sp>
        <p:sp>
          <p:nvSpPr>
            <p:cNvPr id="23646" name="Text Box 48"/>
            <p:cNvSpPr txBox="1">
              <a:spLocks noChangeArrowheads="1"/>
            </p:cNvSpPr>
            <p:nvPr/>
          </p:nvSpPr>
          <p:spPr bwMode="auto">
            <a:xfrm>
              <a:off x="2537" y="2329"/>
              <a:ext cx="48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 dirty="0">
                  <a:latin typeface="Arial" charset="0"/>
                </a:rPr>
                <a:t>Register B</a:t>
              </a:r>
            </a:p>
          </p:txBody>
        </p:sp>
        <p:sp>
          <p:nvSpPr>
            <p:cNvPr id="23647" name="Text Box 49"/>
            <p:cNvSpPr txBox="1">
              <a:spLocks noChangeArrowheads="1"/>
            </p:cNvSpPr>
            <p:nvPr/>
          </p:nvSpPr>
          <p:spPr bwMode="auto">
            <a:xfrm>
              <a:off x="3249" y="2329"/>
              <a:ext cx="48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Register C</a:t>
              </a:r>
            </a:p>
          </p:txBody>
        </p:sp>
        <p:sp>
          <p:nvSpPr>
            <p:cNvPr id="23648" name="Text Box 50"/>
            <p:cNvSpPr txBox="1">
              <a:spLocks noChangeArrowheads="1"/>
            </p:cNvSpPr>
            <p:nvPr/>
          </p:nvSpPr>
          <p:spPr bwMode="auto">
            <a:xfrm>
              <a:off x="3961" y="2329"/>
              <a:ext cx="48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Register D</a:t>
              </a:r>
            </a:p>
          </p:txBody>
        </p:sp>
        <p:sp>
          <p:nvSpPr>
            <p:cNvPr id="23649" name="Text Box 51"/>
            <p:cNvSpPr txBox="1">
              <a:spLocks noChangeArrowheads="1"/>
            </p:cNvSpPr>
            <p:nvPr/>
          </p:nvSpPr>
          <p:spPr bwMode="auto">
            <a:xfrm>
              <a:off x="1960" y="2779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B</a:t>
              </a:r>
            </a:p>
          </p:txBody>
        </p:sp>
        <p:sp>
          <p:nvSpPr>
            <p:cNvPr id="23650" name="Text Box 52"/>
            <p:cNvSpPr txBox="1">
              <a:spLocks noChangeArrowheads="1"/>
            </p:cNvSpPr>
            <p:nvPr/>
          </p:nvSpPr>
          <p:spPr bwMode="auto">
            <a:xfrm>
              <a:off x="2093" y="2779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C</a:t>
              </a:r>
            </a:p>
          </p:txBody>
        </p:sp>
        <p:sp>
          <p:nvSpPr>
            <p:cNvPr id="23651" name="Text Box 53"/>
            <p:cNvSpPr txBox="1">
              <a:spLocks noChangeArrowheads="1"/>
            </p:cNvSpPr>
            <p:nvPr/>
          </p:nvSpPr>
          <p:spPr bwMode="auto">
            <a:xfrm>
              <a:off x="2233" y="2779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D</a:t>
              </a:r>
            </a:p>
          </p:txBody>
        </p:sp>
        <p:sp>
          <p:nvSpPr>
            <p:cNvPr id="23652" name="Text Box 54"/>
            <p:cNvSpPr txBox="1">
              <a:spLocks noChangeArrowheads="1"/>
            </p:cNvSpPr>
            <p:nvPr/>
          </p:nvSpPr>
          <p:spPr bwMode="auto">
            <a:xfrm>
              <a:off x="2024" y="2799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1</a:t>
              </a:r>
            </a:p>
          </p:txBody>
        </p:sp>
        <p:sp>
          <p:nvSpPr>
            <p:cNvPr id="23653" name="Text Box 55"/>
            <p:cNvSpPr txBox="1">
              <a:spLocks noChangeArrowheads="1"/>
            </p:cNvSpPr>
            <p:nvPr/>
          </p:nvSpPr>
          <p:spPr bwMode="auto">
            <a:xfrm>
              <a:off x="2164" y="2799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1</a:t>
              </a:r>
            </a:p>
          </p:txBody>
        </p:sp>
        <p:sp>
          <p:nvSpPr>
            <p:cNvPr id="23654" name="Text Box 56"/>
            <p:cNvSpPr txBox="1">
              <a:spLocks noChangeArrowheads="1"/>
            </p:cNvSpPr>
            <p:nvPr/>
          </p:nvSpPr>
          <p:spPr bwMode="auto">
            <a:xfrm>
              <a:off x="2310" y="2799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1</a:t>
              </a:r>
            </a:p>
          </p:txBody>
        </p:sp>
        <p:sp>
          <p:nvSpPr>
            <p:cNvPr id="23655" name="Text Box 57"/>
            <p:cNvSpPr txBox="1">
              <a:spLocks noChangeArrowheads="1"/>
            </p:cNvSpPr>
            <p:nvPr/>
          </p:nvSpPr>
          <p:spPr bwMode="auto">
            <a:xfrm>
              <a:off x="1960" y="3051"/>
              <a:ext cx="26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4 x1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800" b="1">
                <a:latin typeface="Arial" charset="0"/>
              </a:endParaRPr>
            </a:p>
          </p:txBody>
        </p:sp>
        <p:sp>
          <p:nvSpPr>
            <p:cNvPr id="23656" name="Text Box 58"/>
            <p:cNvSpPr txBox="1">
              <a:spLocks noChangeArrowheads="1"/>
            </p:cNvSpPr>
            <p:nvPr/>
          </p:nvSpPr>
          <p:spPr bwMode="auto">
            <a:xfrm>
              <a:off x="1960" y="3143"/>
              <a:ext cx="28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MUX</a:t>
              </a:r>
            </a:p>
          </p:txBody>
        </p:sp>
        <p:sp>
          <p:nvSpPr>
            <p:cNvPr id="23657" name="Line 59"/>
            <p:cNvSpPr>
              <a:spLocks noChangeShapeType="1"/>
            </p:cNvSpPr>
            <p:nvPr/>
          </p:nvSpPr>
          <p:spPr bwMode="auto">
            <a:xfrm>
              <a:off x="1757" y="3081"/>
              <a:ext cx="78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58" name="Line 60"/>
            <p:cNvSpPr>
              <a:spLocks noChangeShapeType="1"/>
            </p:cNvSpPr>
            <p:nvPr/>
          </p:nvSpPr>
          <p:spPr bwMode="auto">
            <a:xfrm>
              <a:off x="1804" y="3234"/>
              <a:ext cx="3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59" name="Line 61"/>
            <p:cNvSpPr>
              <a:spLocks noChangeShapeType="1"/>
            </p:cNvSpPr>
            <p:nvPr/>
          </p:nvSpPr>
          <p:spPr bwMode="auto">
            <a:xfrm>
              <a:off x="1800" y="3237"/>
              <a:ext cx="1" cy="32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60" name="Line 62"/>
            <p:cNvSpPr>
              <a:spLocks noChangeShapeType="1"/>
            </p:cNvSpPr>
            <p:nvPr/>
          </p:nvSpPr>
          <p:spPr bwMode="auto">
            <a:xfrm>
              <a:off x="1753" y="3085"/>
              <a:ext cx="1" cy="364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61" name="Line 63"/>
            <p:cNvSpPr>
              <a:spLocks noChangeShapeType="1"/>
            </p:cNvSpPr>
            <p:nvPr/>
          </p:nvSpPr>
          <p:spPr bwMode="auto">
            <a:xfrm>
              <a:off x="1625" y="3458"/>
              <a:ext cx="225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62" name="Line 64"/>
            <p:cNvSpPr>
              <a:spLocks noChangeShapeType="1"/>
            </p:cNvSpPr>
            <p:nvPr/>
          </p:nvSpPr>
          <p:spPr bwMode="auto">
            <a:xfrm flipV="1">
              <a:off x="1625" y="3567"/>
              <a:ext cx="2301" cy="4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63" name="Line 65"/>
            <p:cNvSpPr>
              <a:spLocks noChangeShapeType="1"/>
            </p:cNvSpPr>
            <p:nvPr/>
          </p:nvSpPr>
          <p:spPr bwMode="auto">
            <a:xfrm>
              <a:off x="2113" y="3345"/>
              <a:ext cx="1" cy="38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64" name="Oval 66"/>
            <p:cNvSpPr>
              <a:spLocks noChangeArrowheads="1"/>
            </p:cNvSpPr>
            <p:nvPr/>
          </p:nvSpPr>
          <p:spPr bwMode="auto">
            <a:xfrm>
              <a:off x="1781" y="3554"/>
              <a:ext cx="24" cy="28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65" name="Oval 67"/>
            <p:cNvSpPr>
              <a:spLocks noChangeArrowheads="1"/>
            </p:cNvSpPr>
            <p:nvPr/>
          </p:nvSpPr>
          <p:spPr bwMode="auto">
            <a:xfrm>
              <a:off x="1734" y="3441"/>
              <a:ext cx="23" cy="27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66" name="AutoShape 68"/>
            <p:cNvSpPr>
              <a:spLocks noChangeArrowheads="1"/>
            </p:cNvSpPr>
            <p:nvPr/>
          </p:nvSpPr>
          <p:spPr bwMode="auto">
            <a:xfrm>
              <a:off x="2554" y="3012"/>
              <a:ext cx="516" cy="325"/>
            </a:xfrm>
            <a:prstGeom prst="roundRect">
              <a:avLst>
                <a:gd name="adj" fmla="val 306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67" name="Freeform 69"/>
            <p:cNvSpPr>
              <a:spLocks noChangeArrowheads="1"/>
            </p:cNvSpPr>
            <p:nvPr/>
          </p:nvSpPr>
          <p:spPr bwMode="auto">
            <a:xfrm>
              <a:off x="2749" y="2940"/>
              <a:ext cx="59" cy="63"/>
            </a:xfrm>
            <a:custGeom>
              <a:avLst/>
              <a:gdLst>
                <a:gd name="T0" fmla="*/ 129 w 262"/>
                <a:gd name="T1" fmla="*/ 279 h 280"/>
                <a:gd name="T2" fmla="*/ 261 w 262"/>
                <a:gd name="T3" fmla="*/ 24 h 280"/>
                <a:gd name="T4" fmla="*/ 244 w 262"/>
                <a:gd name="T5" fmla="*/ 18 h 280"/>
                <a:gd name="T6" fmla="*/ 227 w 262"/>
                <a:gd name="T7" fmla="*/ 13 h 280"/>
                <a:gd name="T8" fmla="*/ 210 w 262"/>
                <a:gd name="T9" fmla="*/ 9 h 280"/>
                <a:gd name="T10" fmla="*/ 193 w 262"/>
                <a:gd name="T11" fmla="*/ 5 h 280"/>
                <a:gd name="T12" fmla="*/ 175 w 262"/>
                <a:gd name="T13" fmla="*/ 3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2 h 280"/>
                <a:gd name="T24" fmla="*/ 68 w 262"/>
                <a:gd name="T25" fmla="*/ 5 h 280"/>
                <a:gd name="T26" fmla="*/ 51 w 262"/>
                <a:gd name="T27" fmla="*/ 8 h 280"/>
                <a:gd name="T28" fmla="*/ 34 w 262"/>
                <a:gd name="T29" fmla="*/ 12 h 280"/>
                <a:gd name="T30" fmla="*/ 17 w 262"/>
                <a:gd name="T31" fmla="*/ 17 h 280"/>
                <a:gd name="T32" fmla="*/ 0 w 262"/>
                <a:gd name="T33" fmla="*/ 23 h 280"/>
                <a:gd name="T34" fmla="*/ 129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29" y="279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668" name="Line 70"/>
            <p:cNvSpPr>
              <a:spLocks noChangeShapeType="1"/>
            </p:cNvSpPr>
            <p:nvPr/>
          </p:nvSpPr>
          <p:spPr bwMode="auto">
            <a:xfrm>
              <a:off x="2777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69" name="Freeform 71"/>
            <p:cNvSpPr>
              <a:spLocks noChangeArrowheads="1"/>
            </p:cNvSpPr>
            <p:nvPr/>
          </p:nvSpPr>
          <p:spPr bwMode="auto">
            <a:xfrm>
              <a:off x="2881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670" name="Line 72"/>
            <p:cNvSpPr>
              <a:spLocks noChangeShapeType="1"/>
            </p:cNvSpPr>
            <p:nvPr/>
          </p:nvSpPr>
          <p:spPr bwMode="auto">
            <a:xfrm>
              <a:off x="2910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71" name="Freeform 73"/>
            <p:cNvSpPr>
              <a:spLocks noChangeArrowheads="1"/>
            </p:cNvSpPr>
            <p:nvPr/>
          </p:nvSpPr>
          <p:spPr bwMode="auto">
            <a:xfrm>
              <a:off x="3015" y="2940"/>
              <a:ext cx="59" cy="63"/>
            </a:xfrm>
            <a:custGeom>
              <a:avLst/>
              <a:gdLst>
                <a:gd name="T0" fmla="*/ 129 w 262"/>
                <a:gd name="T1" fmla="*/ 279 h 280"/>
                <a:gd name="T2" fmla="*/ 261 w 262"/>
                <a:gd name="T3" fmla="*/ 24 h 280"/>
                <a:gd name="T4" fmla="*/ 244 w 262"/>
                <a:gd name="T5" fmla="*/ 18 h 280"/>
                <a:gd name="T6" fmla="*/ 227 w 262"/>
                <a:gd name="T7" fmla="*/ 13 h 280"/>
                <a:gd name="T8" fmla="*/ 210 w 262"/>
                <a:gd name="T9" fmla="*/ 9 h 280"/>
                <a:gd name="T10" fmla="*/ 193 w 262"/>
                <a:gd name="T11" fmla="*/ 5 h 280"/>
                <a:gd name="T12" fmla="*/ 175 w 262"/>
                <a:gd name="T13" fmla="*/ 3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2 h 280"/>
                <a:gd name="T24" fmla="*/ 68 w 262"/>
                <a:gd name="T25" fmla="*/ 5 h 280"/>
                <a:gd name="T26" fmla="*/ 51 w 262"/>
                <a:gd name="T27" fmla="*/ 8 h 280"/>
                <a:gd name="T28" fmla="*/ 34 w 262"/>
                <a:gd name="T29" fmla="*/ 12 h 280"/>
                <a:gd name="T30" fmla="*/ 17 w 262"/>
                <a:gd name="T31" fmla="*/ 17 h 280"/>
                <a:gd name="T32" fmla="*/ 0 w 262"/>
                <a:gd name="T33" fmla="*/ 23 h 280"/>
                <a:gd name="T34" fmla="*/ 129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29" y="279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672" name="Line 74"/>
            <p:cNvSpPr>
              <a:spLocks noChangeShapeType="1"/>
            </p:cNvSpPr>
            <p:nvPr/>
          </p:nvSpPr>
          <p:spPr bwMode="auto">
            <a:xfrm>
              <a:off x="3043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73" name="Text Box 75"/>
            <p:cNvSpPr txBox="1">
              <a:spLocks noChangeArrowheads="1"/>
            </p:cNvSpPr>
            <p:nvPr/>
          </p:nvSpPr>
          <p:spPr bwMode="auto">
            <a:xfrm>
              <a:off x="2671" y="2779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B</a:t>
              </a:r>
            </a:p>
          </p:txBody>
        </p:sp>
        <p:sp>
          <p:nvSpPr>
            <p:cNvPr id="23674" name="Text Box 76"/>
            <p:cNvSpPr txBox="1">
              <a:spLocks noChangeArrowheads="1"/>
            </p:cNvSpPr>
            <p:nvPr/>
          </p:nvSpPr>
          <p:spPr bwMode="auto">
            <a:xfrm>
              <a:off x="2805" y="2779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C</a:t>
              </a:r>
            </a:p>
          </p:txBody>
        </p:sp>
        <p:sp>
          <p:nvSpPr>
            <p:cNvPr id="23675" name="Text Box 77"/>
            <p:cNvSpPr txBox="1">
              <a:spLocks noChangeArrowheads="1"/>
            </p:cNvSpPr>
            <p:nvPr/>
          </p:nvSpPr>
          <p:spPr bwMode="auto">
            <a:xfrm>
              <a:off x="2938" y="2779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D</a:t>
              </a:r>
            </a:p>
          </p:txBody>
        </p:sp>
        <p:sp>
          <p:nvSpPr>
            <p:cNvPr id="23676" name="Text Box 78"/>
            <p:cNvSpPr txBox="1">
              <a:spLocks noChangeArrowheads="1"/>
            </p:cNvSpPr>
            <p:nvPr/>
          </p:nvSpPr>
          <p:spPr bwMode="auto">
            <a:xfrm>
              <a:off x="2725" y="2799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2</a:t>
              </a:r>
            </a:p>
          </p:txBody>
        </p:sp>
        <p:sp>
          <p:nvSpPr>
            <p:cNvPr id="23677" name="Text Box 79"/>
            <p:cNvSpPr txBox="1">
              <a:spLocks noChangeArrowheads="1"/>
            </p:cNvSpPr>
            <p:nvPr/>
          </p:nvSpPr>
          <p:spPr bwMode="auto">
            <a:xfrm>
              <a:off x="2866" y="2799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2</a:t>
              </a:r>
            </a:p>
          </p:txBody>
        </p:sp>
        <p:sp>
          <p:nvSpPr>
            <p:cNvPr id="23678" name="Text Box 80"/>
            <p:cNvSpPr txBox="1">
              <a:spLocks noChangeArrowheads="1"/>
            </p:cNvSpPr>
            <p:nvPr/>
          </p:nvSpPr>
          <p:spPr bwMode="auto">
            <a:xfrm>
              <a:off x="3015" y="2799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2</a:t>
              </a:r>
            </a:p>
          </p:txBody>
        </p:sp>
        <p:sp>
          <p:nvSpPr>
            <p:cNvPr id="23679" name="Text Box 81"/>
            <p:cNvSpPr txBox="1">
              <a:spLocks noChangeArrowheads="1"/>
            </p:cNvSpPr>
            <p:nvPr/>
          </p:nvSpPr>
          <p:spPr bwMode="auto">
            <a:xfrm>
              <a:off x="2671" y="3051"/>
              <a:ext cx="26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4 x1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800" b="1">
                <a:latin typeface="Arial" charset="0"/>
              </a:endParaRPr>
            </a:p>
          </p:txBody>
        </p:sp>
        <p:sp>
          <p:nvSpPr>
            <p:cNvPr id="23680" name="Text Box 82"/>
            <p:cNvSpPr txBox="1">
              <a:spLocks noChangeArrowheads="1"/>
            </p:cNvSpPr>
            <p:nvPr/>
          </p:nvSpPr>
          <p:spPr bwMode="auto">
            <a:xfrm>
              <a:off x="2671" y="3143"/>
              <a:ext cx="28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MUX</a:t>
              </a:r>
            </a:p>
          </p:txBody>
        </p:sp>
        <p:sp>
          <p:nvSpPr>
            <p:cNvPr id="23681" name="Line 83"/>
            <p:cNvSpPr>
              <a:spLocks noChangeShapeType="1"/>
            </p:cNvSpPr>
            <p:nvPr/>
          </p:nvSpPr>
          <p:spPr bwMode="auto">
            <a:xfrm>
              <a:off x="2468" y="3081"/>
              <a:ext cx="7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82" name="Line 84"/>
            <p:cNvSpPr>
              <a:spLocks noChangeShapeType="1"/>
            </p:cNvSpPr>
            <p:nvPr/>
          </p:nvSpPr>
          <p:spPr bwMode="auto">
            <a:xfrm>
              <a:off x="2515" y="3234"/>
              <a:ext cx="2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83" name="Line 85"/>
            <p:cNvSpPr>
              <a:spLocks noChangeShapeType="1"/>
            </p:cNvSpPr>
            <p:nvPr/>
          </p:nvSpPr>
          <p:spPr bwMode="auto">
            <a:xfrm>
              <a:off x="2511" y="3237"/>
              <a:ext cx="1" cy="32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84" name="Line 86"/>
            <p:cNvSpPr>
              <a:spLocks noChangeShapeType="1"/>
            </p:cNvSpPr>
            <p:nvPr/>
          </p:nvSpPr>
          <p:spPr bwMode="auto">
            <a:xfrm>
              <a:off x="2465" y="3085"/>
              <a:ext cx="1" cy="364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85" name="Line 87"/>
            <p:cNvSpPr>
              <a:spLocks noChangeShapeType="1"/>
            </p:cNvSpPr>
            <p:nvPr/>
          </p:nvSpPr>
          <p:spPr bwMode="auto">
            <a:xfrm>
              <a:off x="2816" y="3336"/>
              <a:ext cx="1" cy="30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86" name="Oval 88"/>
            <p:cNvSpPr>
              <a:spLocks noChangeArrowheads="1"/>
            </p:cNvSpPr>
            <p:nvPr/>
          </p:nvSpPr>
          <p:spPr bwMode="auto">
            <a:xfrm>
              <a:off x="2484" y="3554"/>
              <a:ext cx="32" cy="28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87" name="Oval 89"/>
            <p:cNvSpPr>
              <a:spLocks noChangeArrowheads="1"/>
            </p:cNvSpPr>
            <p:nvPr/>
          </p:nvSpPr>
          <p:spPr bwMode="auto">
            <a:xfrm>
              <a:off x="2438" y="3441"/>
              <a:ext cx="31" cy="27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88" name="AutoShape 90"/>
            <p:cNvSpPr>
              <a:spLocks noChangeArrowheads="1"/>
            </p:cNvSpPr>
            <p:nvPr/>
          </p:nvSpPr>
          <p:spPr bwMode="auto">
            <a:xfrm>
              <a:off x="3265" y="3012"/>
              <a:ext cx="516" cy="325"/>
            </a:xfrm>
            <a:prstGeom prst="roundRect">
              <a:avLst>
                <a:gd name="adj" fmla="val 306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689" name="Freeform 91"/>
            <p:cNvSpPr>
              <a:spLocks noChangeArrowheads="1"/>
            </p:cNvSpPr>
            <p:nvPr/>
          </p:nvSpPr>
          <p:spPr bwMode="auto">
            <a:xfrm>
              <a:off x="3452" y="2940"/>
              <a:ext cx="59" cy="63"/>
            </a:xfrm>
            <a:custGeom>
              <a:avLst/>
              <a:gdLst>
                <a:gd name="T0" fmla="*/ 129 w 262"/>
                <a:gd name="T1" fmla="*/ 279 h 280"/>
                <a:gd name="T2" fmla="*/ 261 w 262"/>
                <a:gd name="T3" fmla="*/ 24 h 280"/>
                <a:gd name="T4" fmla="*/ 244 w 262"/>
                <a:gd name="T5" fmla="*/ 18 h 280"/>
                <a:gd name="T6" fmla="*/ 227 w 262"/>
                <a:gd name="T7" fmla="*/ 13 h 280"/>
                <a:gd name="T8" fmla="*/ 210 w 262"/>
                <a:gd name="T9" fmla="*/ 9 h 280"/>
                <a:gd name="T10" fmla="*/ 193 w 262"/>
                <a:gd name="T11" fmla="*/ 5 h 280"/>
                <a:gd name="T12" fmla="*/ 175 w 262"/>
                <a:gd name="T13" fmla="*/ 3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2 h 280"/>
                <a:gd name="T24" fmla="*/ 68 w 262"/>
                <a:gd name="T25" fmla="*/ 5 h 280"/>
                <a:gd name="T26" fmla="*/ 51 w 262"/>
                <a:gd name="T27" fmla="*/ 8 h 280"/>
                <a:gd name="T28" fmla="*/ 34 w 262"/>
                <a:gd name="T29" fmla="*/ 12 h 280"/>
                <a:gd name="T30" fmla="*/ 17 w 262"/>
                <a:gd name="T31" fmla="*/ 17 h 280"/>
                <a:gd name="T32" fmla="*/ 0 w 262"/>
                <a:gd name="T33" fmla="*/ 23 h 280"/>
                <a:gd name="T34" fmla="*/ 129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29" y="279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690" name="Line 92"/>
            <p:cNvSpPr>
              <a:spLocks noChangeShapeType="1"/>
            </p:cNvSpPr>
            <p:nvPr/>
          </p:nvSpPr>
          <p:spPr bwMode="auto">
            <a:xfrm>
              <a:off x="3480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91" name="Freeform 93"/>
            <p:cNvSpPr>
              <a:spLocks noChangeArrowheads="1"/>
            </p:cNvSpPr>
            <p:nvPr/>
          </p:nvSpPr>
          <p:spPr bwMode="auto">
            <a:xfrm>
              <a:off x="3584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692" name="Line 94"/>
            <p:cNvSpPr>
              <a:spLocks noChangeShapeType="1"/>
            </p:cNvSpPr>
            <p:nvPr/>
          </p:nvSpPr>
          <p:spPr bwMode="auto">
            <a:xfrm>
              <a:off x="3613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93" name="Freeform 95"/>
            <p:cNvSpPr>
              <a:spLocks noChangeArrowheads="1"/>
            </p:cNvSpPr>
            <p:nvPr/>
          </p:nvSpPr>
          <p:spPr bwMode="auto">
            <a:xfrm>
              <a:off x="3717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694" name="Line 96"/>
            <p:cNvSpPr>
              <a:spLocks noChangeShapeType="1"/>
            </p:cNvSpPr>
            <p:nvPr/>
          </p:nvSpPr>
          <p:spPr bwMode="auto">
            <a:xfrm>
              <a:off x="3746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95" name="Text Box 97"/>
            <p:cNvSpPr txBox="1">
              <a:spLocks noChangeArrowheads="1"/>
            </p:cNvSpPr>
            <p:nvPr/>
          </p:nvSpPr>
          <p:spPr bwMode="auto">
            <a:xfrm>
              <a:off x="3374" y="2779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B</a:t>
              </a:r>
            </a:p>
          </p:txBody>
        </p:sp>
        <p:sp>
          <p:nvSpPr>
            <p:cNvPr id="23696" name="Text Box 98"/>
            <p:cNvSpPr txBox="1">
              <a:spLocks noChangeArrowheads="1"/>
            </p:cNvSpPr>
            <p:nvPr/>
          </p:nvSpPr>
          <p:spPr bwMode="auto">
            <a:xfrm>
              <a:off x="3506" y="2779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C</a:t>
              </a:r>
            </a:p>
          </p:txBody>
        </p:sp>
        <p:sp>
          <p:nvSpPr>
            <p:cNvPr id="23697" name="Text Box 99"/>
            <p:cNvSpPr txBox="1">
              <a:spLocks noChangeArrowheads="1"/>
            </p:cNvSpPr>
            <p:nvPr/>
          </p:nvSpPr>
          <p:spPr bwMode="auto">
            <a:xfrm>
              <a:off x="3647" y="2779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D</a:t>
              </a:r>
            </a:p>
          </p:txBody>
        </p:sp>
        <p:sp>
          <p:nvSpPr>
            <p:cNvPr id="23698" name="Text Box 100"/>
            <p:cNvSpPr txBox="1">
              <a:spLocks noChangeArrowheads="1"/>
            </p:cNvSpPr>
            <p:nvPr/>
          </p:nvSpPr>
          <p:spPr bwMode="auto">
            <a:xfrm>
              <a:off x="3436" y="2799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3</a:t>
              </a:r>
            </a:p>
          </p:txBody>
        </p:sp>
        <p:sp>
          <p:nvSpPr>
            <p:cNvPr id="23699" name="Text Box 101"/>
            <p:cNvSpPr txBox="1">
              <a:spLocks noChangeArrowheads="1"/>
            </p:cNvSpPr>
            <p:nvPr/>
          </p:nvSpPr>
          <p:spPr bwMode="auto">
            <a:xfrm>
              <a:off x="3576" y="2799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3</a:t>
              </a:r>
            </a:p>
          </p:txBody>
        </p:sp>
        <p:sp>
          <p:nvSpPr>
            <p:cNvPr id="23700" name="Text Box 102"/>
            <p:cNvSpPr txBox="1">
              <a:spLocks noChangeArrowheads="1"/>
            </p:cNvSpPr>
            <p:nvPr/>
          </p:nvSpPr>
          <p:spPr bwMode="auto">
            <a:xfrm>
              <a:off x="3725" y="2799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3</a:t>
              </a:r>
            </a:p>
          </p:txBody>
        </p:sp>
        <p:sp>
          <p:nvSpPr>
            <p:cNvPr id="23701" name="Text Box 103"/>
            <p:cNvSpPr txBox="1">
              <a:spLocks noChangeArrowheads="1"/>
            </p:cNvSpPr>
            <p:nvPr/>
          </p:nvSpPr>
          <p:spPr bwMode="auto">
            <a:xfrm>
              <a:off x="3374" y="3051"/>
              <a:ext cx="26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4 x1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800" b="1">
                <a:latin typeface="Arial" charset="0"/>
              </a:endParaRPr>
            </a:p>
          </p:txBody>
        </p:sp>
        <p:sp>
          <p:nvSpPr>
            <p:cNvPr id="23702" name="Text Box 104"/>
            <p:cNvSpPr txBox="1">
              <a:spLocks noChangeArrowheads="1"/>
            </p:cNvSpPr>
            <p:nvPr/>
          </p:nvSpPr>
          <p:spPr bwMode="auto">
            <a:xfrm>
              <a:off x="3374" y="3143"/>
              <a:ext cx="28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MUX</a:t>
              </a:r>
            </a:p>
          </p:txBody>
        </p:sp>
        <p:sp>
          <p:nvSpPr>
            <p:cNvPr id="23703" name="Line 105"/>
            <p:cNvSpPr>
              <a:spLocks noChangeShapeType="1"/>
            </p:cNvSpPr>
            <p:nvPr/>
          </p:nvSpPr>
          <p:spPr bwMode="auto">
            <a:xfrm>
              <a:off x="3179" y="3081"/>
              <a:ext cx="7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04" name="Line 106"/>
            <p:cNvSpPr>
              <a:spLocks noChangeShapeType="1"/>
            </p:cNvSpPr>
            <p:nvPr/>
          </p:nvSpPr>
          <p:spPr bwMode="auto">
            <a:xfrm>
              <a:off x="3219" y="3234"/>
              <a:ext cx="31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05" name="Line 107"/>
            <p:cNvSpPr>
              <a:spLocks noChangeShapeType="1"/>
            </p:cNvSpPr>
            <p:nvPr/>
          </p:nvSpPr>
          <p:spPr bwMode="auto">
            <a:xfrm>
              <a:off x="3214" y="3237"/>
              <a:ext cx="1" cy="32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06" name="Line 108"/>
            <p:cNvSpPr>
              <a:spLocks noChangeShapeType="1"/>
            </p:cNvSpPr>
            <p:nvPr/>
          </p:nvSpPr>
          <p:spPr bwMode="auto">
            <a:xfrm>
              <a:off x="3176" y="3085"/>
              <a:ext cx="1" cy="364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07" name="Line 109"/>
            <p:cNvSpPr>
              <a:spLocks noChangeShapeType="1"/>
            </p:cNvSpPr>
            <p:nvPr/>
          </p:nvSpPr>
          <p:spPr bwMode="auto">
            <a:xfrm>
              <a:off x="3527" y="3349"/>
              <a:ext cx="1" cy="29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08" name="Oval 110"/>
            <p:cNvSpPr>
              <a:spLocks noChangeArrowheads="1"/>
            </p:cNvSpPr>
            <p:nvPr/>
          </p:nvSpPr>
          <p:spPr bwMode="auto">
            <a:xfrm>
              <a:off x="3195" y="3554"/>
              <a:ext cx="32" cy="28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709" name="Oval 111"/>
            <p:cNvSpPr>
              <a:spLocks noChangeArrowheads="1"/>
            </p:cNvSpPr>
            <p:nvPr/>
          </p:nvSpPr>
          <p:spPr bwMode="auto">
            <a:xfrm>
              <a:off x="3149" y="3441"/>
              <a:ext cx="31" cy="27"/>
            </a:xfrm>
            <a:prstGeom prst="ellipse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710" name="AutoShape 112"/>
            <p:cNvSpPr>
              <a:spLocks noChangeArrowheads="1"/>
            </p:cNvSpPr>
            <p:nvPr/>
          </p:nvSpPr>
          <p:spPr bwMode="auto">
            <a:xfrm>
              <a:off x="3976" y="3012"/>
              <a:ext cx="516" cy="325"/>
            </a:xfrm>
            <a:prstGeom prst="roundRect">
              <a:avLst>
                <a:gd name="adj" fmla="val 306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711" name="Freeform 113"/>
            <p:cNvSpPr>
              <a:spLocks noChangeArrowheads="1"/>
            </p:cNvSpPr>
            <p:nvPr/>
          </p:nvSpPr>
          <p:spPr bwMode="auto">
            <a:xfrm>
              <a:off x="4163" y="2940"/>
              <a:ext cx="59" cy="63"/>
            </a:xfrm>
            <a:custGeom>
              <a:avLst/>
              <a:gdLst>
                <a:gd name="T0" fmla="*/ 129 w 262"/>
                <a:gd name="T1" fmla="*/ 279 h 280"/>
                <a:gd name="T2" fmla="*/ 261 w 262"/>
                <a:gd name="T3" fmla="*/ 24 h 280"/>
                <a:gd name="T4" fmla="*/ 244 w 262"/>
                <a:gd name="T5" fmla="*/ 18 h 280"/>
                <a:gd name="T6" fmla="*/ 227 w 262"/>
                <a:gd name="T7" fmla="*/ 13 h 280"/>
                <a:gd name="T8" fmla="*/ 210 w 262"/>
                <a:gd name="T9" fmla="*/ 9 h 280"/>
                <a:gd name="T10" fmla="*/ 193 w 262"/>
                <a:gd name="T11" fmla="*/ 5 h 280"/>
                <a:gd name="T12" fmla="*/ 175 w 262"/>
                <a:gd name="T13" fmla="*/ 3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2 h 280"/>
                <a:gd name="T24" fmla="*/ 68 w 262"/>
                <a:gd name="T25" fmla="*/ 5 h 280"/>
                <a:gd name="T26" fmla="*/ 51 w 262"/>
                <a:gd name="T27" fmla="*/ 8 h 280"/>
                <a:gd name="T28" fmla="*/ 34 w 262"/>
                <a:gd name="T29" fmla="*/ 12 h 280"/>
                <a:gd name="T30" fmla="*/ 17 w 262"/>
                <a:gd name="T31" fmla="*/ 17 h 280"/>
                <a:gd name="T32" fmla="*/ 0 w 262"/>
                <a:gd name="T33" fmla="*/ 23 h 280"/>
                <a:gd name="T34" fmla="*/ 129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29" y="279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12" name="Line 114"/>
            <p:cNvSpPr>
              <a:spLocks noChangeShapeType="1"/>
            </p:cNvSpPr>
            <p:nvPr/>
          </p:nvSpPr>
          <p:spPr bwMode="auto">
            <a:xfrm>
              <a:off x="4191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13" name="Freeform 115"/>
            <p:cNvSpPr>
              <a:spLocks noChangeArrowheads="1"/>
            </p:cNvSpPr>
            <p:nvPr/>
          </p:nvSpPr>
          <p:spPr bwMode="auto">
            <a:xfrm>
              <a:off x="4295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14" name="Line 116"/>
            <p:cNvSpPr>
              <a:spLocks noChangeShapeType="1"/>
            </p:cNvSpPr>
            <p:nvPr/>
          </p:nvSpPr>
          <p:spPr bwMode="auto">
            <a:xfrm>
              <a:off x="4325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15" name="Freeform 117"/>
            <p:cNvSpPr>
              <a:spLocks noChangeArrowheads="1"/>
            </p:cNvSpPr>
            <p:nvPr/>
          </p:nvSpPr>
          <p:spPr bwMode="auto">
            <a:xfrm>
              <a:off x="4428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16" name="Line 118"/>
            <p:cNvSpPr>
              <a:spLocks noChangeShapeType="1"/>
            </p:cNvSpPr>
            <p:nvPr/>
          </p:nvSpPr>
          <p:spPr bwMode="auto">
            <a:xfrm>
              <a:off x="4457" y="2900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17" name="Text Box 119"/>
            <p:cNvSpPr txBox="1">
              <a:spLocks noChangeArrowheads="1"/>
            </p:cNvSpPr>
            <p:nvPr/>
          </p:nvSpPr>
          <p:spPr bwMode="auto">
            <a:xfrm>
              <a:off x="4086" y="2779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B</a:t>
              </a:r>
            </a:p>
          </p:txBody>
        </p:sp>
        <p:sp>
          <p:nvSpPr>
            <p:cNvPr id="23718" name="Text Box 120"/>
            <p:cNvSpPr txBox="1">
              <a:spLocks noChangeArrowheads="1"/>
            </p:cNvSpPr>
            <p:nvPr/>
          </p:nvSpPr>
          <p:spPr bwMode="auto">
            <a:xfrm>
              <a:off x="4217" y="2779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C</a:t>
              </a:r>
            </a:p>
          </p:txBody>
        </p:sp>
        <p:sp>
          <p:nvSpPr>
            <p:cNvPr id="23719" name="Text Box 121"/>
            <p:cNvSpPr txBox="1">
              <a:spLocks noChangeArrowheads="1"/>
            </p:cNvSpPr>
            <p:nvPr/>
          </p:nvSpPr>
          <p:spPr bwMode="auto">
            <a:xfrm>
              <a:off x="4358" y="2779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D</a:t>
              </a:r>
            </a:p>
          </p:txBody>
        </p:sp>
        <p:sp>
          <p:nvSpPr>
            <p:cNvPr id="23720" name="Text Box 122"/>
            <p:cNvSpPr txBox="1">
              <a:spLocks noChangeArrowheads="1"/>
            </p:cNvSpPr>
            <p:nvPr/>
          </p:nvSpPr>
          <p:spPr bwMode="auto">
            <a:xfrm>
              <a:off x="4147" y="2799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4</a:t>
              </a:r>
            </a:p>
          </p:txBody>
        </p:sp>
        <p:sp>
          <p:nvSpPr>
            <p:cNvPr id="23721" name="Text Box 123"/>
            <p:cNvSpPr txBox="1">
              <a:spLocks noChangeArrowheads="1"/>
            </p:cNvSpPr>
            <p:nvPr/>
          </p:nvSpPr>
          <p:spPr bwMode="auto">
            <a:xfrm>
              <a:off x="4289" y="2799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4</a:t>
              </a:r>
            </a:p>
          </p:txBody>
        </p:sp>
        <p:sp>
          <p:nvSpPr>
            <p:cNvPr id="23722" name="Text Box 124"/>
            <p:cNvSpPr txBox="1">
              <a:spLocks noChangeArrowheads="1"/>
            </p:cNvSpPr>
            <p:nvPr/>
          </p:nvSpPr>
          <p:spPr bwMode="auto">
            <a:xfrm>
              <a:off x="4437" y="2799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4</a:t>
              </a:r>
            </a:p>
          </p:txBody>
        </p:sp>
        <p:sp>
          <p:nvSpPr>
            <p:cNvPr id="23723" name="Text Box 125"/>
            <p:cNvSpPr txBox="1">
              <a:spLocks noChangeArrowheads="1"/>
            </p:cNvSpPr>
            <p:nvPr/>
          </p:nvSpPr>
          <p:spPr bwMode="auto">
            <a:xfrm>
              <a:off x="4085" y="3051"/>
              <a:ext cx="26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4 x1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800" b="1">
                <a:latin typeface="Arial" charset="0"/>
              </a:endParaRPr>
            </a:p>
          </p:txBody>
        </p:sp>
        <p:sp>
          <p:nvSpPr>
            <p:cNvPr id="23724" name="Text Box 126"/>
            <p:cNvSpPr txBox="1">
              <a:spLocks noChangeArrowheads="1"/>
            </p:cNvSpPr>
            <p:nvPr/>
          </p:nvSpPr>
          <p:spPr bwMode="auto">
            <a:xfrm>
              <a:off x="4085" y="3143"/>
              <a:ext cx="28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MUX</a:t>
              </a:r>
            </a:p>
          </p:txBody>
        </p:sp>
        <p:sp>
          <p:nvSpPr>
            <p:cNvPr id="23725" name="Line 127"/>
            <p:cNvSpPr>
              <a:spLocks noChangeShapeType="1"/>
            </p:cNvSpPr>
            <p:nvPr/>
          </p:nvSpPr>
          <p:spPr bwMode="auto">
            <a:xfrm>
              <a:off x="3883" y="3081"/>
              <a:ext cx="78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26" name="Line 128"/>
            <p:cNvSpPr>
              <a:spLocks noChangeShapeType="1"/>
            </p:cNvSpPr>
            <p:nvPr/>
          </p:nvSpPr>
          <p:spPr bwMode="auto">
            <a:xfrm>
              <a:off x="3930" y="3234"/>
              <a:ext cx="3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27" name="Line 129"/>
            <p:cNvSpPr>
              <a:spLocks noChangeShapeType="1"/>
            </p:cNvSpPr>
            <p:nvPr/>
          </p:nvSpPr>
          <p:spPr bwMode="auto">
            <a:xfrm>
              <a:off x="3926" y="3237"/>
              <a:ext cx="1" cy="33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28" name="Line 130"/>
            <p:cNvSpPr>
              <a:spLocks noChangeShapeType="1"/>
            </p:cNvSpPr>
            <p:nvPr/>
          </p:nvSpPr>
          <p:spPr bwMode="auto">
            <a:xfrm>
              <a:off x="3879" y="3085"/>
              <a:ext cx="1" cy="37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29" name="Line 131"/>
            <p:cNvSpPr>
              <a:spLocks noChangeShapeType="1"/>
            </p:cNvSpPr>
            <p:nvPr/>
          </p:nvSpPr>
          <p:spPr bwMode="auto">
            <a:xfrm>
              <a:off x="4239" y="3349"/>
              <a:ext cx="1" cy="38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30" name="Freeform 132"/>
            <p:cNvSpPr>
              <a:spLocks noChangeArrowheads="1"/>
            </p:cNvSpPr>
            <p:nvPr/>
          </p:nvSpPr>
          <p:spPr bwMode="auto">
            <a:xfrm>
              <a:off x="2616" y="2603"/>
              <a:ext cx="59" cy="62"/>
            </a:xfrm>
            <a:custGeom>
              <a:avLst/>
              <a:gdLst>
                <a:gd name="T0" fmla="*/ 129 w 262"/>
                <a:gd name="T1" fmla="*/ 274 h 275"/>
                <a:gd name="T2" fmla="*/ 261 w 262"/>
                <a:gd name="T3" fmla="*/ 24 h 275"/>
                <a:gd name="T4" fmla="*/ 244 w 262"/>
                <a:gd name="T5" fmla="*/ 18 h 275"/>
                <a:gd name="T6" fmla="*/ 227 w 262"/>
                <a:gd name="T7" fmla="*/ 13 h 275"/>
                <a:gd name="T8" fmla="*/ 210 w 262"/>
                <a:gd name="T9" fmla="*/ 9 h 275"/>
                <a:gd name="T10" fmla="*/ 193 w 262"/>
                <a:gd name="T11" fmla="*/ 5 h 275"/>
                <a:gd name="T12" fmla="*/ 175 w 262"/>
                <a:gd name="T13" fmla="*/ 3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2 h 275"/>
                <a:gd name="T24" fmla="*/ 68 w 262"/>
                <a:gd name="T25" fmla="*/ 5 h 275"/>
                <a:gd name="T26" fmla="*/ 51 w 262"/>
                <a:gd name="T27" fmla="*/ 8 h 275"/>
                <a:gd name="T28" fmla="*/ 34 w 262"/>
                <a:gd name="T29" fmla="*/ 12 h 275"/>
                <a:gd name="T30" fmla="*/ 17 w 262"/>
                <a:gd name="T31" fmla="*/ 17 h 275"/>
                <a:gd name="T32" fmla="*/ 0 w 262"/>
                <a:gd name="T33" fmla="*/ 23 h 275"/>
                <a:gd name="T34" fmla="*/ 129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29" y="274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31" name="Line 133"/>
            <p:cNvSpPr>
              <a:spLocks noChangeShapeType="1"/>
            </p:cNvSpPr>
            <p:nvPr/>
          </p:nvSpPr>
          <p:spPr bwMode="auto">
            <a:xfrm>
              <a:off x="2645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32" name="Freeform 134"/>
            <p:cNvSpPr>
              <a:spLocks noChangeArrowheads="1"/>
            </p:cNvSpPr>
            <p:nvPr/>
          </p:nvSpPr>
          <p:spPr bwMode="auto">
            <a:xfrm>
              <a:off x="2749" y="2603"/>
              <a:ext cx="59" cy="62"/>
            </a:xfrm>
            <a:custGeom>
              <a:avLst/>
              <a:gdLst>
                <a:gd name="T0" fmla="*/ 129 w 262"/>
                <a:gd name="T1" fmla="*/ 274 h 275"/>
                <a:gd name="T2" fmla="*/ 261 w 262"/>
                <a:gd name="T3" fmla="*/ 24 h 275"/>
                <a:gd name="T4" fmla="*/ 244 w 262"/>
                <a:gd name="T5" fmla="*/ 18 h 275"/>
                <a:gd name="T6" fmla="*/ 227 w 262"/>
                <a:gd name="T7" fmla="*/ 13 h 275"/>
                <a:gd name="T8" fmla="*/ 210 w 262"/>
                <a:gd name="T9" fmla="*/ 9 h 275"/>
                <a:gd name="T10" fmla="*/ 193 w 262"/>
                <a:gd name="T11" fmla="*/ 5 h 275"/>
                <a:gd name="T12" fmla="*/ 175 w 262"/>
                <a:gd name="T13" fmla="*/ 3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2 h 275"/>
                <a:gd name="T24" fmla="*/ 68 w 262"/>
                <a:gd name="T25" fmla="*/ 5 h 275"/>
                <a:gd name="T26" fmla="*/ 51 w 262"/>
                <a:gd name="T27" fmla="*/ 8 h 275"/>
                <a:gd name="T28" fmla="*/ 34 w 262"/>
                <a:gd name="T29" fmla="*/ 12 h 275"/>
                <a:gd name="T30" fmla="*/ 17 w 262"/>
                <a:gd name="T31" fmla="*/ 17 h 275"/>
                <a:gd name="T32" fmla="*/ 0 w 262"/>
                <a:gd name="T33" fmla="*/ 23 h 275"/>
                <a:gd name="T34" fmla="*/ 129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29" y="274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33" name="Line 135"/>
            <p:cNvSpPr>
              <a:spLocks noChangeShapeType="1"/>
            </p:cNvSpPr>
            <p:nvPr/>
          </p:nvSpPr>
          <p:spPr bwMode="auto">
            <a:xfrm>
              <a:off x="2777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34" name="Freeform 136"/>
            <p:cNvSpPr>
              <a:spLocks noChangeArrowheads="1"/>
            </p:cNvSpPr>
            <p:nvPr/>
          </p:nvSpPr>
          <p:spPr bwMode="auto">
            <a:xfrm>
              <a:off x="2881" y="2603"/>
              <a:ext cx="59" cy="62"/>
            </a:xfrm>
            <a:custGeom>
              <a:avLst/>
              <a:gdLst>
                <a:gd name="T0" fmla="*/ 132 w 262"/>
                <a:gd name="T1" fmla="*/ 274 h 275"/>
                <a:gd name="T2" fmla="*/ 261 w 262"/>
                <a:gd name="T3" fmla="*/ 23 h 275"/>
                <a:gd name="T4" fmla="*/ 244 w 262"/>
                <a:gd name="T5" fmla="*/ 17 h 275"/>
                <a:gd name="T6" fmla="*/ 227 w 262"/>
                <a:gd name="T7" fmla="*/ 12 h 275"/>
                <a:gd name="T8" fmla="*/ 210 w 262"/>
                <a:gd name="T9" fmla="*/ 8 h 275"/>
                <a:gd name="T10" fmla="*/ 193 w 262"/>
                <a:gd name="T11" fmla="*/ 5 h 275"/>
                <a:gd name="T12" fmla="*/ 175 w 262"/>
                <a:gd name="T13" fmla="*/ 2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3 h 275"/>
                <a:gd name="T24" fmla="*/ 68 w 262"/>
                <a:gd name="T25" fmla="*/ 5 h 275"/>
                <a:gd name="T26" fmla="*/ 51 w 262"/>
                <a:gd name="T27" fmla="*/ 9 h 275"/>
                <a:gd name="T28" fmla="*/ 34 w 262"/>
                <a:gd name="T29" fmla="*/ 13 h 275"/>
                <a:gd name="T30" fmla="*/ 17 w 262"/>
                <a:gd name="T31" fmla="*/ 18 h 275"/>
                <a:gd name="T32" fmla="*/ 0 w 262"/>
                <a:gd name="T33" fmla="*/ 24 h 275"/>
                <a:gd name="T34" fmla="*/ 132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32" y="274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35" name="Line 137"/>
            <p:cNvSpPr>
              <a:spLocks noChangeShapeType="1"/>
            </p:cNvSpPr>
            <p:nvPr/>
          </p:nvSpPr>
          <p:spPr bwMode="auto">
            <a:xfrm>
              <a:off x="2910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36" name="Freeform 138"/>
            <p:cNvSpPr>
              <a:spLocks noChangeArrowheads="1"/>
            </p:cNvSpPr>
            <p:nvPr/>
          </p:nvSpPr>
          <p:spPr bwMode="auto">
            <a:xfrm>
              <a:off x="3015" y="2603"/>
              <a:ext cx="59" cy="62"/>
            </a:xfrm>
            <a:custGeom>
              <a:avLst/>
              <a:gdLst>
                <a:gd name="T0" fmla="*/ 129 w 262"/>
                <a:gd name="T1" fmla="*/ 274 h 275"/>
                <a:gd name="T2" fmla="*/ 261 w 262"/>
                <a:gd name="T3" fmla="*/ 24 h 275"/>
                <a:gd name="T4" fmla="*/ 244 w 262"/>
                <a:gd name="T5" fmla="*/ 18 h 275"/>
                <a:gd name="T6" fmla="*/ 227 w 262"/>
                <a:gd name="T7" fmla="*/ 13 h 275"/>
                <a:gd name="T8" fmla="*/ 210 w 262"/>
                <a:gd name="T9" fmla="*/ 9 h 275"/>
                <a:gd name="T10" fmla="*/ 193 w 262"/>
                <a:gd name="T11" fmla="*/ 5 h 275"/>
                <a:gd name="T12" fmla="*/ 175 w 262"/>
                <a:gd name="T13" fmla="*/ 3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2 h 275"/>
                <a:gd name="T24" fmla="*/ 68 w 262"/>
                <a:gd name="T25" fmla="*/ 5 h 275"/>
                <a:gd name="T26" fmla="*/ 51 w 262"/>
                <a:gd name="T27" fmla="*/ 8 h 275"/>
                <a:gd name="T28" fmla="*/ 34 w 262"/>
                <a:gd name="T29" fmla="*/ 12 h 275"/>
                <a:gd name="T30" fmla="*/ 17 w 262"/>
                <a:gd name="T31" fmla="*/ 17 h 275"/>
                <a:gd name="T32" fmla="*/ 0 w 262"/>
                <a:gd name="T33" fmla="*/ 23 h 275"/>
                <a:gd name="T34" fmla="*/ 129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29" y="274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37" name="Line 139"/>
            <p:cNvSpPr>
              <a:spLocks noChangeShapeType="1"/>
            </p:cNvSpPr>
            <p:nvPr/>
          </p:nvSpPr>
          <p:spPr bwMode="auto">
            <a:xfrm>
              <a:off x="3043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38" name="Freeform 140"/>
            <p:cNvSpPr>
              <a:spLocks noChangeArrowheads="1"/>
            </p:cNvSpPr>
            <p:nvPr/>
          </p:nvSpPr>
          <p:spPr bwMode="auto">
            <a:xfrm>
              <a:off x="3319" y="2603"/>
              <a:ext cx="59" cy="62"/>
            </a:xfrm>
            <a:custGeom>
              <a:avLst/>
              <a:gdLst>
                <a:gd name="T0" fmla="*/ 132 w 262"/>
                <a:gd name="T1" fmla="*/ 274 h 275"/>
                <a:gd name="T2" fmla="*/ 261 w 262"/>
                <a:gd name="T3" fmla="*/ 23 h 275"/>
                <a:gd name="T4" fmla="*/ 244 w 262"/>
                <a:gd name="T5" fmla="*/ 17 h 275"/>
                <a:gd name="T6" fmla="*/ 227 w 262"/>
                <a:gd name="T7" fmla="*/ 12 h 275"/>
                <a:gd name="T8" fmla="*/ 210 w 262"/>
                <a:gd name="T9" fmla="*/ 8 h 275"/>
                <a:gd name="T10" fmla="*/ 193 w 262"/>
                <a:gd name="T11" fmla="*/ 5 h 275"/>
                <a:gd name="T12" fmla="*/ 175 w 262"/>
                <a:gd name="T13" fmla="*/ 2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3 h 275"/>
                <a:gd name="T24" fmla="*/ 68 w 262"/>
                <a:gd name="T25" fmla="*/ 5 h 275"/>
                <a:gd name="T26" fmla="*/ 51 w 262"/>
                <a:gd name="T27" fmla="*/ 9 h 275"/>
                <a:gd name="T28" fmla="*/ 34 w 262"/>
                <a:gd name="T29" fmla="*/ 13 h 275"/>
                <a:gd name="T30" fmla="*/ 17 w 262"/>
                <a:gd name="T31" fmla="*/ 18 h 275"/>
                <a:gd name="T32" fmla="*/ 0 w 262"/>
                <a:gd name="T33" fmla="*/ 24 h 275"/>
                <a:gd name="T34" fmla="*/ 132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32" y="274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39" name="Line 141"/>
            <p:cNvSpPr>
              <a:spLocks noChangeShapeType="1"/>
            </p:cNvSpPr>
            <p:nvPr/>
          </p:nvSpPr>
          <p:spPr bwMode="auto">
            <a:xfrm>
              <a:off x="3348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40" name="Freeform 142"/>
            <p:cNvSpPr>
              <a:spLocks noChangeArrowheads="1"/>
            </p:cNvSpPr>
            <p:nvPr/>
          </p:nvSpPr>
          <p:spPr bwMode="auto">
            <a:xfrm>
              <a:off x="3452" y="2603"/>
              <a:ext cx="59" cy="62"/>
            </a:xfrm>
            <a:custGeom>
              <a:avLst/>
              <a:gdLst>
                <a:gd name="T0" fmla="*/ 129 w 262"/>
                <a:gd name="T1" fmla="*/ 274 h 275"/>
                <a:gd name="T2" fmla="*/ 261 w 262"/>
                <a:gd name="T3" fmla="*/ 24 h 275"/>
                <a:gd name="T4" fmla="*/ 244 w 262"/>
                <a:gd name="T5" fmla="*/ 18 h 275"/>
                <a:gd name="T6" fmla="*/ 227 w 262"/>
                <a:gd name="T7" fmla="*/ 13 h 275"/>
                <a:gd name="T8" fmla="*/ 210 w 262"/>
                <a:gd name="T9" fmla="*/ 9 h 275"/>
                <a:gd name="T10" fmla="*/ 193 w 262"/>
                <a:gd name="T11" fmla="*/ 5 h 275"/>
                <a:gd name="T12" fmla="*/ 175 w 262"/>
                <a:gd name="T13" fmla="*/ 3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2 h 275"/>
                <a:gd name="T24" fmla="*/ 68 w 262"/>
                <a:gd name="T25" fmla="*/ 5 h 275"/>
                <a:gd name="T26" fmla="*/ 51 w 262"/>
                <a:gd name="T27" fmla="*/ 8 h 275"/>
                <a:gd name="T28" fmla="*/ 34 w 262"/>
                <a:gd name="T29" fmla="*/ 12 h 275"/>
                <a:gd name="T30" fmla="*/ 17 w 262"/>
                <a:gd name="T31" fmla="*/ 17 h 275"/>
                <a:gd name="T32" fmla="*/ 0 w 262"/>
                <a:gd name="T33" fmla="*/ 23 h 275"/>
                <a:gd name="T34" fmla="*/ 129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29" y="274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41" name="Line 143"/>
            <p:cNvSpPr>
              <a:spLocks noChangeShapeType="1"/>
            </p:cNvSpPr>
            <p:nvPr/>
          </p:nvSpPr>
          <p:spPr bwMode="auto">
            <a:xfrm>
              <a:off x="3480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42" name="Freeform 144"/>
            <p:cNvSpPr>
              <a:spLocks noChangeArrowheads="1"/>
            </p:cNvSpPr>
            <p:nvPr/>
          </p:nvSpPr>
          <p:spPr bwMode="auto">
            <a:xfrm>
              <a:off x="3584" y="2603"/>
              <a:ext cx="59" cy="62"/>
            </a:xfrm>
            <a:custGeom>
              <a:avLst/>
              <a:gdLst>
                <a:gd name="T0" fmla="*/ 132 w 262"/>
                <a:gd name="T1" fmla="*/ 274 h 275"/>
                <a:gd name="T2" fmla="*/ 261 w 262"/>
                <a:gd name="T3" fmla="*/ 23 h 275"/>
                <a:gd name="T4" fmla="*/ 244 w 262"/>
                <a:gd name="T5" fmla="*/ 17 h 275"/>
                <a:gd name="T6" fmla="*/ 227 w 262"/>
                <a:gd name="T7" fmla="*/ 12 h 275"/>
                <a:gd name="T8" fmla="*/ 210 w 262"/>
                <a:gd name="T9" fmla="*/ 8 h 275"/>
                <a:gd name="T10" fmla="*/ 193 w 262"/>
                <a:gd name="T11" fmla="*/ 5 h 275"/>
                <a:gd name="T12" fmla="*/ 175 w 262"/>
                <a:gd name="T13" fmla="*/ 2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3 h 275"/>
                <a:gd name="T24" fmla="*/ 68 w 262"/>
                <a:gd name="T25" fmla="*/ 5 h 275"/>
                <a:gd name="T26" fmla="*/ 51 w 262"/>
                <a:gd name="T27" fmla="*/ 9 h 275"/>
                <a:gd name="T28" fmla="*/ 34 w 262"/>
                <a:gd name="T29" fmla="*/ 13 h 275"/>
                <a:gd name="T30" fmla="*/ 17 w 262"/>
                <a:gd name="T31" fmla="*/ 18 h 275"/>
                <a:gd name="T32" fmla="*/ 0 w 262"/>
                <a:gd name="T33" fmla="*/ 24 h 275"/>
                <a:gd name="T34" fmla="*/ 132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32" y="274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43" name="Line 145"/>
            <p:cNvSpPr>
              <a:spLocks noChangeShapeType="1"/>
            </p:cNvSpPr>
            <p:nvPr/>
          </p:nvSpPr>
          <p:spPr bwMode="auto">
            <a:xfrm>
              <a:off x="3613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44" name="Freeform 146"/>
            <p:cNvSpPr>
              <a:spLocks noChangeArrowheads="1"/>
            </p:cNvSpPr>
            <p:nvPr/>
          </p:nvSpPr>
          <p:spPr bwMode="auto">
            <a:xfrm>
              <a:off x="3717" y="2603"/>
              <a:ext cx="59" cy="62"/>
            </a:xfrm>
            <a:custGeom>
              <a:avLst/>
              <a:gdLst>
                <a:gd name="T0" fmla="*/ 132 w 262"/>
                <a:gd name="T1" fmla="*/ 274 h 275"/>
                <a:gd name="T2" fmla="*/ 261 w 262"/>
                <a:gd name="T3" fmla="*/ 23 h 275"/>
                <a:gd name="T4" fmla="*/ 244 w 262"/>
                <a:gd name="T5" fmla="*/ 17 h 275"/>
                <a:gd name="T6" fmla="*/ 227 w 262"/>
                <a:gd name="T7" fmla="*/ 12 h 275"/>
                <a:gd name="T8" fmla="*/ 210 w 262"/>
                <a:gd name="T9" fmla="*/ 8 h 275"/>
                <a:gd name="T10" fmla="*/ 193 w 262"/>
                <a:gd name="T11" fmla="*/ 5 h 275"/>
                <a:gd name="T12" fmla="*/ 175 w 262"/>
                <a:gd name="T13" fmla="*/ 2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3 h 275"/>
                <a:gd name="T24" fmla="*/ 68 w 262"/>
                <a:gd name="T25" fmla="*/ 5 h 275"/>
                <a:gd name="T26" fmla="*/ 51 w 262"/>
                <a:gd name="T27" fmla="*/ 9 h 275"/>
                <a:gd name="T28" fmla="*/ 34 w 262"/>
                <a:gd name="T29" fmla="*/ 13 h 275"/>
                <a:gd name="T30" fmla="*/ 17 w 262"/>
                <a:gd name="T31" fmla="*/ 18 h 275"/>
                <a:gd name="T32" fmla="*/ 0 w 262"/>
                <a:gd name="T33" fmla="*/ 24 h 275"/>
                <a:gd name="T34" fmla="*/ 132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32" y="274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45" name="Line 147"/>
            <p:cNvSpPr>
              <a:spLocks noChangeShapeType="1"/>
            </p:cNvSpPr>
            <p:nvPr/>
          </p:nvSpPr>
          <p:spPr bwMode="auto">
            <a:xfrm>
              <a:off x="3746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46" name="Freeform 148"/>
            <p:cNvSpPr>
              <a:spLocks noChangeArrowheads="1"/>
            </p:cNvSpPr>
            <p:nvPr/>
          </p:nvSpPr>
          <p:spPr bwMode="auto">
            <a:xfrm>
              <a:off x="4031" y="2603"/>
              <a:ext cx="59" cy="62"/>
            </a:xfrm>
            <a:custGeom>
              <a:avLst/>
              <a:gdLst>
                <a:gd name="T0" fmla="*/ 129 w 262"/>
                <a:gd name="T1" fmla="*/ 274 h 275"/>
                <a:gd name="T2" fmla="*/ 261 w 262"/>
                <a:gd name="T3" fmla="*/ 24 h 275"/>
                <a:gd name="T4" fmla="*/ 244 w 262"/>
                <a:gd name="T5" fmla="*/ 18 h 275"/>
                <a:gd name="T6" fmla="*/ 227 w 262"/>
                <a:gd name="T7" fmla="*/ 13 h 275"/>
                <a:gd name="T8" fmla="*/ 210 w 262"/>
                <a:gd name="T9" fmla="*/ 9 h 275"/>
                <a:gd name="T10" fmla="*/ 193 w 262"/>
                <a:gd name="T11" fmla="*/ 5 h 275"/>
                <a:gd name="T12" fmla="*/ 175 w 262"/>
                <a:gd name="T13" fmla="*/ 3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2 h 275"/>
                <a:gd name="T24" fmla="*/ 68 w 262"/>
                <a:gd name="T25" fmla="*/ 5 h 275"/>
                <a:gd name="T26" fmla="*/ 51 w 262"/>
                <a:gd name="T27" fmla="*/ 8 h 275"/>
                <a:gd name="T28" fmla="*/ 34 w 262"/>
                <a:gd name="T29" fmla="*/ 12 h 275"/>
                <a:gd name="T30" fmla="*/ 17 w 262"/>
                <a:gd name="T31" fmla="*/ 17 h 275"/>
                <a:gd name="T32" fmla="*/ 0 w 262"/>
                <a:gd name="T33" fmla="*/ 23 h 275"/>
                <a:gd name="T34" fmla="*/ 129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29" y="274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47" name="Line 149"/>
            <p:cNvSpPr>
              <a:spLocks noChangeShapeType="1"/>
            </p:cNvSpPr>
            <p:nvPr/>
          </p:nvSpPr>
          <p:spPr bwMode="auto">
            <a:xfrm>
              <a:off x="4059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48" name="Freeform 150"/>
            <p:cNvSpPr>
              <a:spLocks noChangeArrowheads="1"/>
            </p:cNvSpPr>
            <p:nvPr/>
          </p:nvSpPr>
          <p:spPr bwMode="auto">
            <a:xfrm>
              <a:off x="4163" y="2603"/>
              <a:ext cx="59" cy="62"/>
            </a:xfrm>
            <a:custGeom>
              <a:avLst/>
              <a:gdLst>
                <a:gd name="T0" fmla="*/ 129 w 262"/>
                <a:gd name="T1" fmla="*/ 274 h 275"/>
                <a:gd name="T2" fmla="*/ 261 w 262"/>
                <a:gd name="T3" fmla="*/ 24 h 275"/>
                <a:gd name="T4" fmla="*/ 244 w 262"/>
                <a:gd name="T5" fmla="*/ 18 h 275"/>
                <a:gd name="T6" fmla="*/ 227 w 262"/>
                <a:gd name="T7" fmla="*/ 13 h 275"/>
                <a:gd name="T8" fmla="*/ 210 w 262"/>
                <a:gd name="T9" fmla="*/ 9 h 275"/>
                <a:gd name="T10" fmla="*/ 193 w 262"/>
                <a:gd name="T11" fmla="*/ 5 h 275"/>
                <a:gd name="T12" fmla="*/ 175 w 262"/>
                <a:gd name="T13" fmla="*/ 3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2 h 275"/>
                <a:gd name="T24" fmla="*/ 68 w 262"/>
                <a:gd name="T25" fmla="*/ 5 h 275"/>
                <a:gd name="T26" fmla="*/ 51 w 262"/>
                <a:gd name="T27" fmla="*/ 8 h 275"/>
                <a:gd name="T28" fmla="*/ 34 w 262"/>
                <a:gd name="T29" fmla="*/ 12 h 275"/>
                <a:gd name="T30" fmla="*/ 17 w 262"/>
                <a:gd name="T31" fmla="*/ 17 h 275"/>
                <a:gd name="T32" fmla="*/ 0 w 262"/>
                <a:gd name="T33" fmla="*/ 23 h 275"/>
                <a:gd name="T34" fmla="*/ 129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29" y="274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49" name="Line 151"/>
            <p:cNvSpPr>
              <a:spLocks noChangeShapeType="1"/>
            </p:cNvSpPr>
            <p:nvPr/>
          </p:nvSpPr>
          <p:spPr bwMode="auto">
            <a:xfrm>
              <a:off x="4191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50" name="Freeform 152"/>
            <p:cNvSpPr>
              <a:spLocks noChangeArrowheads="1"/>
            </p:cNvSpPr>
            <p:nvPr/>
          </p:nvSpPr>
          <p:spPr bwMode="auto">
            <a:xfrm>
              <a:off x="4295" y="2603"/>
              <a:ext cx="59" cy="62"/>
            </a:xfrm>
            <a:custGeom>
              <a:avLst/>
              <a:gdLst>
                <a:gd name="T0" fmla="*/ 132 w 262"/>
                <a:gd name="T1" fmla="*/ 274 h 275"/>
                <a:gd name="T2" fmla="*/ 261 w 262"/>
                <a:gd name="T3" fmla="*/ 23 h 275"/>
                <a:gd name="T4" fmla="*/ 244 w 262"/>
                <a:gd name="T5" fmla="*/ 17 h 275"/>
                <a:gd name="T6" fmla="*/ 227 w 262"/>
                <a:gd name="T7" fmla="*/ 12 h 275"/>
                <a:gd name="T8" fmla="*/ 210 w 262"/>
                <a:gd name="T9" fmla="*/ 8 h 275"/>
                <a:gd name="T10" fmla="*/ 193 w 262"/>
                <a:gd name="T11" fmla="*/ 5 h 275"/>
                <a:gd name="T12" fmla="*/ 175 w 262"/>
                <a:gd name="T13" fmla="*/ 2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3 h 275"/>
                <a:gd name="T24" fmla="*/ 68 w 262"/>
                <a:gd name="T25" fmla="*/ 5 h 275"/>
                <a:gd name="T26" fmla="*/ 51 w 262"/>
                <a:gd name="T27" fmla="*/ 9 h 275"/>
                <a:gd name="T28" fmla="*/ 34 w 262"/>
                <a:gd name="T29" fmla="*/ 13 h 275"/>
                <a:gd name="T30" fmla="*/ 17 w 262"/>
                <a:gd name="T31" fmla="*/ 18 h 275"/>
                <a:gd name="T32" fmla="*/ 0 w 262"/>
                <a:gd name="T33" fmla="*/ 24 h 275"/>
                <a:gd name="T34" fmla="*/ 132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32" y="274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51" name="Line 153"/>
            <p:cNvSpPr>
              <a:spLocks noChangeShapeType="1"/>
            </p:cNvSpPr>
            <p:nvPr/>
          </p:nvSpPr>
          <p:spPr bwMode="auto">
            <a:xfrm>
              <a:off x="4325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52" name="Freeform 154"/>
            <p:cNvSpPr>
              <a:spLocks noChangeArrowheads="1"/>
            </p:cNvSpPr>
            <p:nvPr/>
          </p:nvSpPr>
          <p:spPr bwMode="auto">
            <a:xfrm>
              <a:off x="4428" y="2603"/>
              <a:ext cx="59" cy="62"/>
            </a:xfrm>
            <a:custGeom>
              <a:avLst/>
              <a:gdLst>
                <a:gd name="T0" fmla="*/ 132 w 262"/>
                <a:gd name="T1" fmla="*/ 274 h 275"/>
                <a:gd name="T2" fmla="*/ 261 w 262"/>
                <a:gd name="T3" fmla="*/ 23 h 275"/>
                <a:gd name="T4" fmla="*/ 244 w 262"/>
                <a:gd name="T5" fmla="*/ 17 h 275"/>
                <a:gd name="T6" fmla="*/ 227 w 262"/>
                <a:gd name="T7" fmla="*/ 12 h 275"/>
                <a:gd name="T8" fmla="*/ 210 w 262"/>
                <a:gd name="T9" fmla="*/ 8 h 275"/>
                <a:gd name="T10" fmla="*/ 193 w 262"/>
                <a:gd name="T11" fmla="*/ 5 h 275"/>
                <a:gd name="T12" fmla="*/ 175 w 262"/>
                <a:gd name="T13" fmla="*/ 2 h 275"/>
                <a:gd name="T14" fmla="*/ 157 w 262"/>
                <a:gd name="T15" fmla="*/ 1 h 275"/>
                <a:gd name="T16" fmla="*/ 139 w 262"/>
                <a:gd name="T17" fmla="*/ 0 h 275"/>
                <a:gd name="T18" fmla="*/ 122 w 262"/>
                <a:gd name="T19" fmla="*/ 0 h 275"/>
                <a:gd name="T20" fmla="*/ 104 w 262"/>
                <a:gd name="T21" fmla="*/ 1 h 275"/>
                <a:gd name="T22" fmla="*/ 86 w 262"/>
                <a:gd name="T23" fmla="*/ 3 h 275"/>
                <a:gd name="T24" fmla="*/ 68 w 262"/>
                <a:gd name="T25" fmla="*/ 5 h 275"/>
                <a:gd name="T26" fmla="*/ 51 w 262"/>
                <a:gd name="T27" fmla="*/ 9 h 275"/>
                <a:gd name="T28" fmla="*/ 34 w 262"/>
                <a:gd name="T29" fmla="*/ 13 h 275"/>
                <a:gd name="T30" fmla="*/ 17 w 262"/>
                <a:gd name="T31" fmla="*/ 18 h 275"/>
                <a:gd name="T32" fmla="*/ 0 w 262"/>
                <a:gd name="T33" fmla="*/ 24 h 275"/>
                <a:gd name="T34" fmla="*/ 132 w 262"/>
                <a:gd name="T35" fmla="*/ 274 h 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75"/>
                <a:gd name="T56" fmla="*/ 262 w 262"/>
                <a:gd name="T57" fmla="*/ 275 h 2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75">
                  <a:moveTo>
                    <a:pt x="132" y="274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4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53" name="Line 155"/>
            <p:cNvSpPr>
              <a:spLocks noChangeShapeType="1"/>
            </p:cNvSpPr>
            <p:nvPr/>
          </p:nvSpPr>
          <p:spPr bwMode="auto">
            <a:xfrm>
              <a:off x="4457" y="2563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54" name="Freeform 156"/>
            <p:cNvSpPr>
              <a:spLocks noChangeArrowheads="1"/>
            </p:cNvSpPr>
            <p:nvPr/>
          </p:nvSpPr>
          <p:spPr bwMode="auto">
            <a:xfrm>
              <a:off x="2616" y="2940"/>
              <a:ext cx="59" cy="63"/>
            </a:xfrm>
            <a:custGeom>
              <a:avLst/>
              <a:gdLst>
                <a:gd name="T0" fmla="*/ 129 w 262"/>
                <a:gd name="T1" fmla="*/ 279 h 280"/>
                <a:gd name="T2" fmla="*/ 261 w 262"/>
                <a:gd name="T3" fmla="*/ 24 h 280"/>
                <a:gd name="T4" fmla="*/ 244 w 262"/>
                <a:gd name="T5" fmla="*/ 18 h 280"/>
                <a:gd name="T6" fmla="*/ 227 w 262"/>
                <a:gd name="T7" fmla="*/ 13 h 280"/>
                <a:gd name="T8" fmla="*/ 210 w 262"/>
                <a:gd name="T9" fmla="*/ 9 h 280"/>
                <a:gd name="T10" fmla="*/ 193 w 262"/>
                <a:gd name="T11" fmla="*/ 5 h 280"/>
                <a:gd name="T12" fmla="*/ 175 w 262"/>
                <a:gd name="T13" fmla="*/ 3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2 h 280"/>
                <a:gd name="T24" fmla="*/ 68 w 262"/>
                <a:gd name="T25" fmla="*/ 5 h 280"/>
                <a:gd name="T26" fmla="*/ 51 w 262"/>
                <a:gd name="T27" fmla="*/ 8 h 280"/>
                <a:gd name="T28" fmla="*/ 34 w 262"/>
                <a:gd name="T29" fmla="*/ 12 h 280"/>
                <a:gd name="T30" fmla="*/ 17 w 262"/>
                <a:gd name="T31" fmla="*/ 17 h 280"/>
                <a:gd name="T32" fmla="*/ 0 w 262"/>
                <a:gd name="T33" fmla="*/ 23 h 280"/>
                <a:gd name="T34" fmla="*/ 129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29" y="279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55" name="Line 157"/>
            <p:cNvSpPr>
              <a:spLocks noChangeShapeType="1"/>
            </p:cNvSpPr>
            <p:nvPr/>
          </p:nvSpPr>
          <p:spPr bwMode="auto">
            <a:xfrm>
              <a:off x="2645" y="2787"/>
              <a:ext cx="1" cy="15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56" name="Freeform 158"/>
            <p:cNvSpPr>
              <a:spLocks noChangeArrowheads="1"/>
            </p:cNvSpPr>
            <p:nvPr/>
          </p:nvSpPr>
          <p:spPr bwMode="auto">
            <a:xfrm>
              <a:off x="2062" y="2556"/>
              <a:ext cx="579" cy="225"/>
            </a:xfrm>
            <a:custGeom>
              <a:avLst/>
              <a:gdLst>
                <a:gd name="T0" fmla="*/ 2551 w 2552"/>
                <a:gd name="T1" fmla="*/ 991 h 992"/>
                <a:gd name="T2" fmla="*/ 0 w 2552"/>
                <a:gd name="T3" fmla="*/ 991 h 992"/>
                <a:gd name="T4" fmla="*/ 0 w 2552"/>
                <a:gd name="T5" fmla="*/ 0 h 992"/>
                <a:gd name="T6" fmla="*/ 0 60000 65536"/>
                <a:gd name="T7" fmla="*/ 0 60000 65536"/>
                <a:gd name="T8" fmla="*/ 0 60000 65536"/>
                <a:gd name="T9" fmla="*/ 0 w 2552"/>
                <a:gd name="T10" fmla="*/ 0 h 992"/>
                <a:gd name="T11" fmla="*/ 2552 w 2552"/>
                <a:gd name="T12" fmla="*/ 992 h 9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52" h="992">
                  <a:moveTo>
                    <a:pt x="2551" y="991"/>
                  </a:moveTo>
                  <a:lnTo>
                    <a:pt x="0" y="991"/>
                  </a:lnTo>
                  <a:lnTo>
                    <a:pt x="0" y="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57" name="Freeform 159"/>
            <p:cNvSpPr>
              <a:spLocks noChangeArrowheads="1"/>
            </p:cNvSpPr>
            <p:nvPr/>
          </p:nvSpPr>
          <p:spPr bwMode="auto">
            <a:xfrm>
              <a:off x="2195" y="2556"/>
              <a:ext cx="1150" cy="186"/>
            </a:xfrm>
            <a:custGeom>
              <a:avLst/>
              <a:gdLst>
                <a:gd name="T0" fmla="*/ 0 w 5069"/>
                <a:gd name="T1" fmla="*/ 0 h 819"/>
                <a:gd name="T2" fmla="*/ 0 w 5069"/>
                <a:gd name="T3" fmla="*/ 818 h 819"/>
                <a:gd name="T4" fmla="*/ 5068 w 5069"/>
                <a:gd name="T5" fmla="*/ 818 h 819"/>
                <a:gd name="T6" fmla="*/ 0 60000 65536"/>
                <a:gd name="T7" fmla="*/ 0 60000 65536"/>
                <a:gd name="T8" fmla="*/ 0 60000 65536"/>
                <a:gd name="T9" fmla="*/ 0 w 5069"/>
                <a:gd name="T10" fmla="*/ 0 h 819"/>
                <a:gd name="T11" fmla="*/ 5069 w 5069"/>
                <a:gd name="T12" fmla="*/ 819 h 8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69" h="819">
                  <a:moveTo>
                    <a:pt x="0" y="0"/>
                  </a:moveTo>
                  <a:lnTo>
                    <a:pt x="0" y="818"/>
                  </a:lnTo>
                  <a:lnTo>
                    <a:pt x="5068" y="818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58" name="Freeform 160"/>
            <p:cNvSpPr>
              <a:spLocks noChangeArrowheads="1"/>
            </p:cNvSpPr>
            <p:nvPr/>
          </p:nvSpPr>
          <p:spPr bwMode="auto">
            <a:xfrm>
              <a:off x="3319" y="2940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59" name="Line 161"/>
            <p:cNvSpPr>
              <a:spLocks noChangeShapeType="1"/>
            </p:cNvSpPr>
            <p:nvPr/>
          </p:nvSpPr>
          <p:spPr bwMode="auto">
            <a:xfrm>
              <a:off x="3348" y="2748"/>
              <a:ext cx="1" cy="19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60" name="Freeform 162"/>
            <p:cNvSpPr>
              <a:spLocks noChangeArrowheads="1"/>
            </p:cNvSpPr>
            <p:nvPr/>
          </p:nvSpPr>
          <p:spPr bwMode="auto">
            <a:xfrm>
              <a:off x="2328" y="2556"/>
              <a:ext cx="1728" cy="146"/>
            </a:xfrm>
            <a:custGeom>
              <a:avLst/>
              <a:gdLst>
                <a:gd name="T0" fmla="*/ 0 w 7619"/>
                <a:gd name="T1" fmla="*/ 0 h 645"/>
                <a:gd name="T2" fmla="*/ 0 w 7619"/>
                <a:gd name="T3" fmla="*/ 644 h 645"/>
                <a:gd name="T4" fmla="*/ 7618 w 7619"/>
                <a:gd name="T5" fmla="*/ 644 h 645"/>
                <a:gd name="T6" fmla="*/ 0 60000 65536"/>
                <a:gd name="T7" fmla="*/ 0 60000 65536"/>
                <a:gd name="T8" fmla="*/ 0 60000 65536"/>
                <a:gd name="T9" fmla="*/ 0 w 7619"/>
                <a:gd name="T10" fmla="*/ 0 h 645"/>
                <a:gd name="T11" fmla="*/ 7619 w 7619"/>
                <a:gd name="T12" fmla="*/ 645 h 6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19" h="645">
                  <a:moveTo>
                    <a:pt x="0" y="0"/>
                  </a:moveTo>
                  <a:lnTo>
                    <a:pt x="0" y="644"/>
                  </a:lnTo>
                  <a:lnTo>
                    <a:pt x="7618" y="644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61" name="Freeform 163"/>
            <p:cNvSpPr>
              <a:spLocks noChangeArrowheads="1"/>
            </p:cNvSpPr>
            <p:nvPr/>
          </p:nvSpPr>
          <p:spPr bwMode="auto">
            <a:xfrm>
              <a:off x="4031" y="2940"/>
              <a:ext cx="59" cy="63"/>
            </a:xfrm>
            <a:custGeom>
              <a:avLst/>
              <a:gdLst>
                <a:gd name="T0" fmla="*/ 129 w 262"/>
                <a:gd name="T1" fmla="*/ 279 h 280"/>
                <a:gd name="T2" fmla="*/ 261 w 262"/>
                <a:gd name="T3" fmla="*/ 24 h 280"/>
                <a:gd name="T4" fmla="*/ 244 w 262"/>
                <a:gd name="T5" fmla="*/ 18 h 280"/>
                <a:gd name="T6" fmla="*/ 227 w 262"/>
                <a:gd name="T7" fmla="*/ 13 h 280"/>
                <a:gd name="T8" fmla="*/ 210 w 262"/>
                <a:gd name="T9" fmla="*/ 9 h 280"/>
                <a:gd name="T10" fmla="*/ 193 w 262"/>
                <a:gd name="T11" fmla="*/ 5 h 280"/>
                <a:gd name="T12" fmla="*/ 175 w 262"/>
                <a:gd name="T13" fmla="*/ 3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2 h 280"/>
                <a:gd name="T24" fmla="*/ 68 w 262"/>
                <a:gd name="T25" fmla="*/ 5 h 280"/>
                <a:gd name="T26" fmla="*/ 51 w 262"/>
                <a:gd name="T27" fmla="*/ 8 h 280"/>
                <a:gd name="T28" fmla="*/ 34 w 262"/>
                <a:gd name="T29" fmla="*/ 12 h 280"/>
                <a:gd name="T30" fmla="*/ 17 w 262"/>
                <a:gd name="T31" fmla="*/ 17 h 280"/>
                <a:gd name="T32" fmla="*/ 0 w 262"/>
                <a:gd name="T33" fmla="*/ 23 h 280"/>
                <a:gd name="T34" fmla="*/ 129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29" y="279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62" name="Line 164"/>
            <p:cNvSpPr>
              <a:spLocks noChangeShapeType="1"/>
            </p:cNvSpPr>
            <p:nvPr/>
          </p:nvSpPr>
          <p:spPr bwMode="auto">
            <a:xfrm>
              <a:off x="4059" y="2707"/>
              <a:ext cx="1" cy="23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63" name="Line 165"/>
            <p:cNvSpPr>
              <a:spLocks noChangeShapeType="1"/>
            </p:cNvSpPr>
            <p:nvPr/>
          </p:nvSpPr>
          <p:spPr bwMode="auto">
            <a:xfrm>
              <a:off x="2820" y="3643"/>
              <a:ext cx="229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64" name="Line 166"/>
            <p:cNvSpPr>
              <a:spLocks noChangeShapeType="1"/>
            </p:cNvSpPr>
            <p:nvPr/>
          </p:nvSpPr>
          <p:spPr bwMode="auto">
            <a:xfrm>
              <a:off x="3312" y="3643"/>
              <a:ext cx="21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65" name="Freeform 167"/>
            <p:cNvSpPr>
              <a:spLocks noChangeArrowheads="1"/>
            </p:cNvSpPr>
            <p:nvPr/>
          </p:nvSpPr>
          <p:spPr bwMode="auto">
            <a:xfrm>
              <a:off x="3015" y="3766"/>
              <a:ext cx="59" cy="63"/>
            </a:xfrm>
            <a:custGeom>
              <a:avLst/>
              <a:gdLst>
                <a:gd name="T0" fmla="*/ 129 w 262"/>
                <a:gd name="T1" fmla="*/ 279 h 280"/>
                <a:gd name="T2" fmla="*/ 261 w 262"/>
                <a:gd name="T3" fmla="*/ 24 h 280"/>
                <a:gd name="T4" fmla="*/ 244 w 262"/>
                <a:gd name="T5" fmla="*/ 18 h 280"/>
                <a:gd name="T6" fmla="*/ 227 w 262"/>
                <a:gd name="T7" fmla="*/ 13 h 280"/>
                <a:gd name="T8" fmla="*/ 210 w 262"/>
                <a:gd name="T9" fmla="*/ 9 h 280"/>
                <a:gd name="T10" fmla="*/ 193 w 262"/>
                <a:gd name="T11" fmla="*/ 5 h 280"/>
                <a:gd name="T12" fmla="*/ 175 w 262"/>
                <a:gd name="T13" fmla="*/ 3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2 h 280"/>
                <a:gd name="T24" fmla="*/ 68 w 262"/>
                <a:gd name="T25" fmla="*/ 5 h 280"/>
                <a:gd name="T26" fmla="*/ 51 w 262"/>
                <a:gd name="T27" fmla="*/ 8 h 280"/>
                <a:gd name="T28" fmla="*/ 34 w 262"/>
                <a:gd name="T29" fmla="*/ 12 h 280"/>
                <a:gd name="T30" fmla="*/ 17 w 262"/>
                <a:gd name="T31" fmla="*/ 17 h 280"/>
                <a:gd name="T32" fmla="*/ 0 w 262"/>
                <a:gd name="T33" fmla="*/ 23 h 280"/>
                <a:gd name="T34" fmla="*/ 129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29" y="279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66" name="Line 168"/>
            <p:cNvSpPr>
              <a:spLocks noChangeShapeType="1"/>
            </p:cNvSpPr>
            <p:nvPr/>
          </p:nvSpPr>
          <p:spPr bwMode="auto">
            <a:xfrm>
              <a:off x="3043" y="3647"/>
              <a:ext cx="1" cy="12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67" name="Freeform 169"/>
            <p:cNvSpPr>
              <a:spLocks noChangeArrowheads="1"/>
            </p:cNvSpPr>
            <p:nvPr/>
          </p:nvSpPr>
          <p:spPr bwMode="auto">
            <a:xfrm>
              <a:off x="3279" y="3766"/>
              <a:ext cx="59" cy="63"/>
            </a:xfrm>
            <a:custGeom>
              <a:avLst/>
              <a:gdLst>
                <a:gd name="T0" fmla="*/ 132 w 262"/>
                <a:gd name="T1" fmla="*/ 279 h 280"/>
                <a:gd name="T2" fmla="*/ 261 w 262"/>
                <a:gd name="T3" fmla="*/ 23 h 280"/>
                <a:gd name="T4" fmla="*/ 244 w 262"/>
                <a:gd name="T5" fmla="*/ 17 h 280"/>
                <a:gd name="T6" fmla="*/ 227 w 262"/>
                <a:gd name="T7" fmla="*/ 12 h 280"/>
                <a:gd name="T8" fmla="*/ 210 w 262"/>
                <a:gd name="T9" fmla="*/ 8 h 280"/>
                <a:gd name="T10" fmla="*/ 193 w 262"/>
                <a:gd name="T11" fmla="*/ 5 h 280"/>
                <a:gd name="T12" fmla="*/ 175 w 262"/>
                <a:gd name="T13" fmla="*/ 2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3 h 280"/>
                <a:gd name="T24" fmla="*/ 68 w 262"/>
                <a:gd name="T25" fmla="*/ 5 h 280"/>
                <a:gd name="T26" fmla="*/ 51 w 262"/>
                <a:gd name="T27" fmla="*/ 9 h 280"/>
                <a:gd name="T28" fmla="*/ 34 w 262"/>
                <a:gd name="T29" fmla="*/ 13 h 280"/>
                <a:gd name="T30" fmla="*/ 17 w 262"/>
                <a:gd name="T31" fmla="*/ 18 h 280"/>
                <a:gd name="T32" fmla="*/ 0 w 262"/>
                <a:gd name="T33" fmla="*/ 24 h 280"/>
                <a:gd name="T34" fmla="*/ 132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32" y="279"/>
                  </a:moveTo>
                  <a:lnTo>
                    <a:pt x="261" y="23"/>
                  </a:lnTo>
                  <a:lnTo>
                    <a:pt x="244" y="17"/>
                  </a:lnTo>
                  <a:lnTo>
                    <a:pt x="227" y="12"/>
                  </a:lnTo>
                  <a:lnTo>
                    <a:pt x="210" y="8"/>
                  </a:lnTo>
                  <a:lnTo>
                    <a:pt x="193" y="5"/>
                  </a:lnTo>
                  <a:lnTo>
                    <a:pt x="175" y="2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3"/>
                  </a:lnTo>
                  <a:lnTo>
                    <a:pt x="68" y="5"/>
                  </a:lnTo>
                  <a:lnTo>
                    <a:pt x="51" y="9"/>
                  </a:lnTo>
                  <a:lnTo>
                    <a:pt x="34" y="13"/>
                  </a:lnTo>
                  <a:lnTo>
                    <a:pt x="17" y="18"/>
                  </a:lnTo>
                  <a:lnTo>
                    <a:pt x="0" y="24"/>
                  </a:lnTo>
                  <a:lnTo>
                    <a:pt x="132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68" name="Line 170"/>
            <p:cNvSpPr>
              <a:spLocks noChangeShapeType="1"/>
            </p:cNvSpPr>
            <p:nvPr/>
          </p:nvSpPr>
          <p:spPr bwMode="auto">
            <a:xfrm>
              <a:off x="3309" y="3647"/>
              <a:ext cx="1" cy="12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69" name="Line 171"/>
            <p:cNvSpPr>
              <a:spLocks noChangeShapeType="1"/>
            </p:cNvSpPr>
            <p:nvPr/>
          </p:nvSpPr>
          <p:spPr bwMode="auto">
            <a:xfrm>
              <a:off x="2111" y="3723"/>
              <a:ext cx="703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70" name="Freeform 172"/>
            <p:cNvSpPr>
              <a:spLocks noChangeArrowheads="1"/>
            </p:cNvSpPr>
            <p:nvPr/>
          </p:nvSpPr>
          <p:spPr bwMode="auto">
            <a:xfrm>
              <a:off x="2788" y="3766"/>
              <a:ext cx="59" cy="63"/>
            </a:xfrm>
            <a:custGeom>
              <a:avLst/>
              <a:gdLst>
                <a:gd name="T0" fmla="*/ 128 w 260"/>
                <a:gd name="T1" fmla="*/ 279 h 280"/>
                <a:gd name="T2" fmla="*/ 259 w 260"/>
                <a:gd name="T3" fmla="*/ 24 h 280"/>
                <a:gd name="T4" fmla="*/ 243 w 260"/>
                <a:gd name="T5" fmla="*/ 18 h 280"/>
                <a:gd name="T6" fmla="*/ 226 w 260"/>
                <a:gd name="T7" fmla="*/ 13 h 280"/>
                <a:gd name="T8" fmla="*/ 209 w 260"/>
                <a:gd name="T9" fmla="*/ 9 h 280"/>
                <a:gd name="T10" fmla="*/ 191 w 260"/>
                <a:gd name="T11" fmla="*/ 5 h 280"/>
                <a:gd name="T12" fmla="*/ 174 w 260"/>
                <a:gd name="T13" fmla="*/ 3 h 280"/>
                <a:gd name="T14" fmla="*/ 156 w 260"/>
                <a:gd name="T15" fmla="*/ 1 h 280"/>
                <a:gd name="T16" fmla="*/ 138 w 260"/>
                <a:gd name="T17" fmla="*/ 0 h 280"/>
                <a:gd name="T18" fmla="*/ 121 w 260"/>
                <a:gd name="T19" fmla="*/ 0 h 280"/>
                <a:gd name="T20" fmla="*/ 103 w 260"/>
                <a:gd name="T21" fmla="*/ 1 h 280"/>
                <a:gd name="T22" fmla="*/ 85 w 260"/>
                <a:gd name="T23" fmla="*/ 2 h 280"/>
                <a:gd name="T24" fmla="*/ 68 w 260"/>
                <a:gd name="T25" fmla="*/ 5 h 280"/>
                <a:gd name="T26" fmla="*/ 50 w 260"/>
                <a:gd name="T27" fmla="*/ 8 h 280"/>
                <a:gd name="T28" fmla="*/ 33 w 260"/>
                <a:gd name="T29" fmla="*/ 12 h 280"/>
                <a:gd name="T30" fmla="*/ 16 w 260"/>
                <a:gd name="T31" fmla="*/ 17 h 280"/>
                <a:gd name="T32" fmla="*/ 0 w 260"/>
                <a:gd name="T33" fmla="*/ 23 h 280"/>
                <a:gd name="T34" fmla="*/ 128 w 260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0"/>
                <a:gd name="T55" fmla="*/ 0 h 280"/>
                <a:gd name="T56" fmla="*/ 260 w 260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0" h="280">
                  <a:moveTo>
                    <a:pt x="128" y="279"/>
                  </a:moveTo>
                  <a:lnTo>
                    <a:pt x="259" y="24"/>
                  </a:lnTo>
                  <a:lnTo>
                    <a:pt x="243" y="18"/>
                  </a:lnTo>
                  <a:lnTo>
                    <a:pt x="226" y="13"/>
                  </a:lnTo>
                  <a:lnTo>
                    <a:pt x="209" y="9"/>
                  </a:lnTo>
                  <a:lnTo>
                    <a:pt x="191" y="5"/>
                  </a:lnTo>
                  <a:lnTo>
                    <a:pt x="174" y="3"/>
                  </a:lnTo>
                  <a:lnTo>
                    <a:pt x="156" y="1"/>
                  </a:lnTo>
                  <a:lnTo>
                    <a:pt x="138" y="0"/>
                  </a:lnTo>
                  <a:lnTo>
                    <a:pt x="121" y="0"/>
                  </a:lnTo>
                  <a:lnTo>
                    <a:pt x="103" y="1"/>
                  </a:lnTo>
                  <a:lnTo>
                    <a:pt x="85" y="2"/>
                  </a:lnTo>
                  <a:lnTo>
                    <a:pt x="68" y="5"/>
                  </a:lnTo>
                  <a:lnTo>
                    <a:pt x="50" y="8"/>
                  </a:lnTo>
                  <a:lnTo>
                    <a:pt x="33" y="12"/>
                  </a:lnTo>
                  <a:lnTo>
                    <a:pt x="16" y="17"/>
                  </a:lnTo>
                  <a:lnTo>
                    <a:pt x="0" y="23"/>
                  </a:lnTo>
                  <a:lnTo>
                    <a:pt x="128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71" name="Line 173"/>
            <p:cNvSpPr>
              <a:spLocks noChangeShapeType="1"/>
            </p:cNvSpPr>
            <p:nvPr/>
          </p:nvSpPr>
          <p:spPr bwMode="auto">
            <a:xfrm>
              <a:off x="2816" y="3726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72" name="Freeform 174"/>
            <p:cNvSpPr>
              <a:spLocks noChangeArrowheads="1"/>
            </p:cNvSpPr>
            <p:nvPr/>
          </p:nvSpPr>
          <p:spPr bwMode="auto">
            <a:xfrm>
              <a:off x="3546" y="3766"/>
              <a:ext cx="59" cy="63"/>
            </a:xfrm>
            <a:custGeom>
              <a:avLst/>
              <a:gdLst>
                <a:gd name="T0" fmla="*/ 129 w 262"/>
                <a:gd name="T1" fmla="*/ 279 h 280"/>
                <a:gd name="T2" fmla="*/ 261 w 262"/>
                <a:gd name="T3" fmla="*/ 24 h 280"/>
                <a:gd name="T4" fmla="*/ 244 w 262"/>
                <a:gd name="T5" fmla="*/ 18 h 280"/>
                <a:gd name="T6" fmla="*/ 227 w 262"/>
                <a:gd name="T7" fmla="*/ 13 h 280"/>
                <a:gd name="T8" fmla="*/ 210 w 262"/>
                <a:gd name="T9" fmla="*/ 9 h 280"/>
                <a:gd name="T10" fmla="*/ 193 w 262"/>
                <a:gd name="T11" fmla="*/ 5 h 280"/>
                <a:gd name="T12" fmla="*/ 175 w 262"/>
                <a:gd name="T13" fmla="*/ 3 h 280"/>
                <a:gd name="T14" fmla="*/ 157 w 262"/>
                <a:gd name="T15" fmla="*/ 1 h 280"/>
                <a:gd name="T16" fmla="*/ 139 w 262"/>
                <a:gd name="T17" fmla="*/ 0 h 280"/>
                <a:gd name="T18" fmla="*/ 122 w 262"/>
                <a:gd name="T19" fmla="*/ 0 h 280"/>
                <a:gd name="T20" fmla="*/ 104 w 262"/>
                <a:gd name="T21" fmla="*/ 1 h 280"/>
                <a:gd name="T22" fmla="*/ 86 w 262"/>
                <a:gd name="T23" fmla="*/ 2 h 280"/>
                <a:gd name="T24" fmla="*/ 68 w 262"/>
                <a:gd name="T25" fmla="*/ 5 h 280"/>
                <a:gd name="T26" fmla="*/ 51 w 262"/>
                <a:gd name="T27" fmla="*/ 8 h 280"/>
                <a:gd name="T28" fmla="*/ 34 w 262"/>
                <a:gd name="T29" fmla="*/ 12 h 280"/>
                <a:gd name="T30" fmla="*/ 17 w 262"/>
                <a:gd name="T31" fmla="*/ 17 h 280"/>
                <a:gd name="T32" fmla="*/ 0 w 262"/>
                <a:gd name="T33" fmla="*/ 23 h 280"/>
                <a:gd name="T34" fmla="*/ 129 w 262"/>
                <a:gd name="T35" fmla="*/ 279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2"/>
                <a:gd name="T55" fmla="*/ 0 h 280"/>
                <a:gd name="T56" fmla="*/ 262 w 262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2" h="280">
                  <a:moveTo>
                    <a:pt x="129" y="279"/>
                  </a:moveTo>
                  <a:lnTo>
                    <a:pt x="261" y="24"/>
                  </a:lnTo>
                  <a:lnTo>
                    <a:pt x="244" y="18"/>
                  </a:lnTo>
                  <a:lnTo>
                    <a:pt x="227" y="13"/>
                  </a:lnTo>
                  <a:lnTo>
                    <a:pt x="210" y="9"/>
                  </a:lnTo>
                  <a:lnTo>
                    <a:pt x="193" y="5"/>
                  </a:lnTo>
                  <a:lnTo>
                    <a:pt x="175" y="3"/>
                  </a:lnTo>
                  <a:lnTo>
                    <a:pt x="157" y="1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4" y="1"/>
                  </a:lnTo>
                  <a:lnTo>
                    <a:pt x="86" y="2"/>
                  </a:lnTo>
                  <a:lnTo>
                    <a:pt x="68" y="5"/>
                  </a:lnTo>
                  <a:lnTo>
                    <a:pt x="51" y="8"/>
                  </a:lnTo>
                  <a:lnTo>
                    <a:pt x="34" y="12"/>
                  </a:lnTo>
                  <a:lnTo>
                    <a:pt x="17" y="17"/>
                  </a:lnTo>
                  <a:lnTo>
                    <a:pt x="0" y="23"/>
                  </a:lnTo>
                  <a:lnTo>
                    <a:pt x="129" y="27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773" name="Line 175"/>
            <p:cNvSpPr>
              <a:spLocks noChangeShapeType="1"/>
            </p:cNvSpPr>
            <p:nvPr/>
          </p:nvSpPr>
          <p:spPr bwMode="auto">
            <a:xfrm>
              <a:off x="3574" y="3726"/>
              <a:ext cx="1" cy="4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74" name="Line 176"/>
            <p:cNvSpPr>
              <a:spLocks noChangeShapeType="1"/>
            </p:cNvSpPr>
            <p:nvPr/>
          </p:nvSpPr>
          <p:spPr bwMode="auto">
            <a:xfrm>
              <a:off x="3578" y="3723"/>
              <a:ext cx="66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775" name="Text Box 177"/>
            <p:cNvSpPr txBox="1">
              <a:spLocks noChangeArrowheads="1"/>
            </p:cNvSpPr>
            <p:nvPr/>
          </p:nvSpPr>
          <p:spPr bwMode="auto">
            <a:xfrm>
              <a:off x="2891" y="3870"/>
              <a:ext cx="45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4-line bus</a:t>
              </a:r>
            </a:p>
          </p:txBody>
        </p:sp>
        <p:sp>
          <p:nvSpPr>
            <p:cNvPr id="23776" name="Text Box 178"/>
            <p:cNvSpPr txBox="1">
              <a:spLocks noChangeArrowheads="1"/>
            </p:cNvSpPr>
            <p:nvPr/>
          </p:nvSpPr>
          <p:spPr bwMode="auto">
            <a:xfrm>
              <a:off x="1476" y="3380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x</a:t>
              </a:r>
            </a:p>
          </p:txBody>
        </p:sp>
        <p:sp>
          <p:nvSpPr>
            <p:cNvPr id="23777" name="Text Box 179"/>
            <p:cNvSpPr txBox="1">
              <a:spLocks noChangeArrowheads="1"/>
            </p:cNvSpPr>
            <p:nvPr/>
          </p:nvSpPr>
          <p:spPr bwMode="auto">
            <a:xfrm>
              <a:off x="1476" y="3532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y</a:t>
              </a:r>
            </a:p>
          </p:txBody>
        </p:sp>
        <p:sp>
          <p:nvSpPr>
            <p:cNvPr id="23778" name="Text Box 180"/>
            <p:cNvSpPr txBox="1">
              <a:spLocks noChangeArrowheads="1"/>
            </p:cNvSpPr>
            <p:nvPr/>
          </p:nvSpPr>
          <p:spPr bwMode="auto">
            <a:xfrm>
              <a:off x="1428" y="3453"/>
              <a:ext cx="32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select</a:t>
              </a:r>
            </a:p>
          </p:txBody>
        </p:sp>
        <p:sp>
          <p:nvSpPr>
            <p:cNvPr id="23779" name="Text Box 181"/>
            <p:cNvSpPr txBox="1">
              <a:spLocks noChangeArrowheads="1"/>
            </p:cNvSpPr>
            <p:nvPr/>
          </p:nvSpPr>
          <p:spPr bwMode="auto">
            <a:xfrm>
              <a:off x="1827" y="3004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0</a:t>
              </a:r>
            </a:p>
          </p:txBody>
        </p:sp>
        <p:sp>
          <p:nvSpPr>
            <p:cNvPr id="23780" name="Text Box 182"/>
            <p:cNvSpPr txBox="1">
              <a:spLocks noChangeArrowheads="1"/>
            </p:cNvSpPr>
            <p:nvPr/>
          </p:nvSpPr>
          <p:spPr bwMode="auto">
            <a:xfrm>
              <a:off x="2537" y="3004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0</a:t>
              </a:r>
            </a:p>
          </p:txBody>
        </p:sp>
        <p:sp>
          <p:nvSpPr>
            <p:cNvPr id="23781" name="Text Box 183"/>
            <p:cNvSpPr txBox="1">
              <a:spLocks noChangeArrowheads="1"/>
            </p:cNvSpPr>
            <p:nvPr/>
          </p:nvSpPr>
          <p:spPr bwMode="auto">
            <a:xfrm>
              <a:off x="3241" y="3004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0</a:t>
              </a:r>
            </a:p>
          </p:txBody>
        </p:sp>
        <p:sp>
          <p:nvSpPr>
            <p:cNvPr id="23782" name="Text Box 184"/>
            <p:cNvSpPr txBox="1">
              <a:spLocks noChangeArrowheads="1"/>
            </p:cNvSpPr>
            <p:nvPr/>
          </p:nvSpPr>
          <p:spPr bwMode="auto">
            <a:xfrm>
              <a:off x="3953" y="3004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0</a:t>
              </a:r>
            </a:p>
          </p:txBody>
        </p:sp>
      </p:grpSp>
      <p:sp>
        <p:nvSpPr>
          <p:cNvPr id="232" name="TextBox 231"/>
          <p:cNvSpPr txBox="1"/>
          <p:nvPr/>
        </p:nvSpPr>
        <p:spPr>
          <a:xfrm>
            <a:off x="2160741" y="908720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can we do transfer to the registers?</a:t>
            </a:r>
            <a:endParaRPr lang="tr-TR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219075" y="234950"/>
            <a:ext cx="8810625" cy="379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 FROM BUS TO A DESTINATION  REGISTER </a:t>
            </a:r>
            <a:br>
              <a:rPr lang="en-GB" sz="2800" b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(USING THREE-STATE BUFFERS)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214438" y="2097088"/>
            <a:ext cx="2743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Three-State Bus Buffers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214438" y="3803650"/>
            <a:ext cx="3606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Bus line with three-state buffers</a:t>
            </a:r>
          </a:p>
        </p:txBody>
      </p:sp>
      <p:grpSp>
        <p:nvGrpSpPr>
          <p:cNvPr id="24581" name="Group 38"/>
          <p:cNvGrpSpPr>
            <a:grpSpLocks/>
          </p:cNvGrpSpPr>
          <p:nvPr/>
        </p:nvGrpSpPr>
        <p:grpSpPr bwMode="auto">
          <a:xfrm>
            <a:off x="4487863" y="2557463"/>
            <a:ext cx="1290637" cy="461962"/>
            <a:chOff x="2616" y="2184"/>
            <a:chExt cx="813" cy="291"/>
          </a:xfrm>
        </p:grpSpPr>
        <p:grpSp>
          <p:nvGrpSpPr>
            <p:cNvPr id="24637" name="Group 39"/>
            <p:cNvGrpSpPr>
              <a:grpSpLocks/>
            </p:cNvGrpSpPr>
            <p:nvPr/>
          </p:nvGrpSpPr>
          <p:grpSpPr bwMode="auto">
            <a:xfrm>
              <a:off x="2830" y="2184"/>
              <a:ext cx="200" cy="150"/>
              <a:chOff x="2830" y="2184"/>
              <a:chExt cx="200" cy="150"/>
            </a:xfrm>
          </p:grpSpPr>
          <p:sp>
            <p:nvSpPr>
              <p:cNvPr id="24641" name="Line 40"/>
              <p:cNvSpPr>
                <a:spLocks noChangeShapeType="1"/>
              </p:cNvSpPr>
              <p:nvPr/>
            </p:nvSpPr>
            <p:spPr bwMode="auto">
              <a:xfrm>
                <a:off x="2834" y="2190"/>
                <a:ext cx="1" cy="138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4642" name="Freeform 41"/>
              <p:cNvSpPr>
                <a:spLocks noChangeArrowheads="1"/>
              </p:cNvSpPr>
              <p:nvPr/>
            </p:nvSpPr>
            <p:spPr bwMode="auto">
              <a:xfrm>
                <a:off x="2830" y="2184"/>
                <a:ext cx="201" cy="151"/>
              </a:xfrm>
              <a:custGeom>
                <a:avLst/>
                <a:gdLst>
                  <a:gd name="T0" fmla="*/ 0 w 885"/>
                  <a:gd name="T1" fmla="*/ 0 h 666"/>
                  <a:gd name="T2" fmla="*/ 884 w 885"/>
                  <a:gd name="T3" fmla="*/ 317 h 666"/>
                  <a:gd name="T4" fmla="*/ 0 w 885"/>
                  <a:gd name="T5" fmla="*/ 665 h 666"/>
                  <a:gd name="T6" fmla="*/ 0 60000 65536"/>
                  <a:gd name="T7" fmla="*/ 0 60000 65536"/>
                  <a:gd name="T8" fmla="*/ 0 60000 65536"/>
                  <a:gd name="T9" fmla="*/ 0 w 885"/>
                  <a:gd name="T10" fmla="*/ 0 h 666"/>
                  <a:gd name="T11" fmla="*/ 885 w 885"/>
                  <a:gd name="T12" fmla="*/ 666 h 6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85" h="666">
                    <a:moveTo>
                      <a:pt x="0" y="0"/>
                    </a:moveTo>
                    <a:lnTo>
                      <a:pt x="884" y="317"/>
                    </a:lnTo>
                    <a:lnTo>
                      <a:pt x="0" y="665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4638" name="Line 42"/>
            <p:cNvSpPr>
              <a:spLocks noChangeShapeType="1"/>
            </p:cNvSpPr>
            <p:nvPr/>
          </p:nvSpPr>
          <p:spPr bwMode="auto">
            <a:xfrm>
              <a:off x="3037" y="2259"/>
              <a:ext cx="393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639" name="Line 43"/>
            <p:cNvSpPr>
              <a:spLocks noChangeShapeType="1"/>
            </p:cNvSpPr>
            <p:nvPr/>
          </p:nvSpPr>
          <p:spPr bwMode="auto">
            <a:xfrm flipH="1">
              <a:off x="2615" y="2259"/>
              <a:ext cx="223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640" name="Freeform 44"/>
            <p:cNvSpPr>
              <a:spLocks noChangeArrowheads="1"/>
            </p:cNvSpPr>
            <p:nvPr/>
          </p:nvSpPr>
          <p:spPr bwMode="auto">
            <a:xfrm>
              <a:off x="2623" y="2295"/>
              <a:ext cx="329" cy="181"/>
            </a:xfrm>
            <a:custGeom>
              <a:avLst/>
              <a:gdLst>
                <a:gd name="T0" fmla="*/ 0 w 1451"/>
                <a:gd name="T1" fmla="*/ 797 h 798"/>
                <a:gd name="T2" fmla="*/ 1450 w 1451"/>
                <a:gd name="T3" fmla="*/ 797 h 798"/>
                <a:gd name="T4" fmla="*/ 1450 w 1451"/>
                <a:gd name="T5" fmla="*/ 0 h 798"/>
                <a:gd name="T6" fmla="*/ 0 60000 65536"/>
                <a:gd name="T7" fmla="*/ 0 60000 65536"/>
                <a:gd name="T8" fmla="*/ 0 60000 65536"/>
                <a:gd name="T9" fmla="*/ 0 w 1451"/>
                <a:gd name="T10" fmla="*/ 0 h 798"/>
                <a:gd name="T11" fmla="*/ 1451 w 1451"/>
                <a:gd name="T12" fmla="*/ 798 h 7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1" h="798">
                  <a:moveTo>
                    <a:pt x="0" y="797"/>
                  </a:moveTo>
                  <a:lnTo>
                    <a:pt x="1450" y="797"/>
                  </a:lnTo>
                  <a:lnTo>
                    <a:pt x="1450" y="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4582" name="Text Box 45"/>
          <p:cNvSpPr txBox="1">
            <a:spLocks noChangeArrowheads="1"/>
          </p:cNvSpPr>
          <p:nvPr/>
        </p:nvSpPr>
        <p:spPr bwMode="auto">
          <a:xfrm>
            <a:off x="6613525" y="2307339"/>
            <a:ext cx="2422971" cy="10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Arial" charset="0"/>
              </a:rPr>
              <a:t>Y=A if C=1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 dirty="0">
              <a:latin typeface="Arial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Arial" charset="0"/>
              </a:rPr>
              <a:t>Y=High-impedance, i.e. disconnected, if C=0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 dirty="0">
              <a:latin typeface="Arial" charset="0"/>
            </a:endParaRPr>
          </a:p>
        </p:txBody>
      </p:sp>
      <p:sp>
        <p:nvSpPr>
          <p:cNvPr id="24583" name="Text Box 46"/>
          <p:cNvSpPr txBox="1">
            <a:spLocks noChangeArrowheads="1"/>
          </p:cNvSpPr>
          <p:nvPr/>
        </p:nvSpPr>
        <p:spPr bwMode="auto">
          <a:xfrm>
            <a:off x="5292080" y="2419119"/>
            <a:ext cx="934165" cy="28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Arial" charset="0"/>
              </a:rPr>
              <a:t>Output Y</a:t>
            </a:r>
          </a:p>
        </p:txBody>
      </p:sp>
      <p:sp>
        <p:nvSpPr>
          <p:cNvPr id="24584" name="Text Box 47"/>
          <p:cNvSpPr txBox="1">
            <a:spLocks noChangeArrowheads="1"/>
          </p:cNvSpPr>
          <p:nvPr/>
        </p:nvSpPr>
        <p:spPr bwMode="auto">
          <a:xfrm>
            <a:off x="2816225" y="2840038"/>
            <a:ext cx="147002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Control input C</a:t>
            </a:r>
          </a:p>
        </p:txBody>
      </p:sp>
      <p:sp>
        <p:nvSpPr>
          <p:cNvPr id="24585" name="Text Box 48"/>
          <p:cNvSpPr txBox="1">
            <a:spLocks noChangeArrowheads="1"/>
          </p:cNvSpPr>
          <p:nvPr/>
        </p:nvSpPr>
        <p:spPr bwMode="auto">
          <a:xfrm>
            <a:off x="3419872" y="5229200"/>
            <a:ext cx="703262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Select</a:t>
            </a:r>
          </a:p>
        </p:txBody>
      </p:sp>
      <p:sp>
        <p:nvSpPr>
          <p:cNvPr id="24586" name="Text Box 49"/>
          <p:cNvSpPr txBox="1">
            <a:spLocks noChangeArrowheads="1"/>
          </p:cNvSpPr>
          <p:nvPr/>
        </p:nvSpPr>
        <p:spPr bwMode="auto">
          <a:xfrm>
            <a:off x="3665984" y="5593109"/>
            <a:ext cx="7620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Arial" charset="0"/>
              </a:rPr>
              <a:t>Enable</a:t>
            </a:r>
          </a:p>
        </p:txBody>
      </p:sp>
      <p:grpSp>
        <p:nvGrpSpPr>
          <p:cNvPr id="24587" name="Group 50"/>
          <p:cNvGrpSpPr>
            <a:grpSpLocks/>
          </p:cNvGrpSpPr>
          <p:nvPr/>
        </p:nvGrpSpPr>
        <p:grpSpPr bwMode="auto">
          <a:xfrm>
            <a:off x="5364163" y="4098925"/>
            <a:ext cx="306387" cy="222250"/>
            <a:chOff x="3168" y="2944"/>
            <a:chExt cx="193" cy="140"/>
          </a:xfrm>
        </p:grpSpPr>
        <p:sp>
          <p:nvSpPr>
            <p:cNvPr id="24635" name="Line 51"/>
            <p:cNvSpPr>
              <a:spLocks noChangeShapeType="1"/>
            </p:cNvSpPr>
            <p:nvPr/>
          </p:nvSpPr>
          <p:spPr bwMode="auto">
            <a:xfrm>
              <a:off x="3172" y="2950"/>
              <a:ext cx="1" cy="12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636" name="Freeform 52"/>
            <p:cNvSpPr>
              <a:spLocks noChangeArrowheads="1"/>
            </p:cNvSpPr>
            <p:nvPr/>
          </p:nvSpPr>
          <p:spPr bwMode="auto">
            <a:xfrm>
              <a:off x="3168" y="2944"/>
              <a:ext cx="194" cy="141"/>
            </a:xfrm>
            <a:custGeom>
              <a:avLst/>
              <a:gdLst>
                <a:gd name="T0" fmla="*/ 0 w 856"/>
                <a:gd name="T1" fmla="*/ 0 h 623"/>
                <a:gd name="T2" fmla="*/ 855 w 856"/>
                <a:gd name="T3" fmla="*/ 297 h 623"/>
                <a:gd name="T4" fmla="*/ 0 w 856"/>
                <a:gd name="T5" fmla="*/ 622 h 623"/>
                <a:gd name="T6" fmla="*/ 0 60000 65536"/>
                <a:gd name="T7" fmla="*/ 0 60000 65536"/>
                <a:gd name="T8" fmla="*/ 0 60000 65536"/>
                <a:gd name="T9" fmla="*/ 0 w 856"/>
                <a:gd name="T10" fmla="*/ 0 h 623"/>
                <a:gd name="T11" fmla="*/ 856 w 856"/>
                <a:gd name="T12" fmla="*/ 623 h 6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6" h="623">
                  <a:moveTo>
                    <a:pt x="0" y="0"/>
                  </a:moveTo>
                  <a:lnTo>
                    <a:pt x="855" y="297"/>
                  </a:lnTo>
                  <a:lnTo>
                    <a:pt x="0" y="622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4588" name="Line 53"/>
          <p:cNvSpPr>
            <a:spLocks noChangeShapeType="1"/>
          </p:cNvSpPr>
          <p:nvPr/>
        </p:nvSpPr>
        <p:spPr bwMode="auto">
          <a:xfrm>
            <a:off x="4935538" y="4211638"/>
            <a:ext cx="417512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589" name="Line 54"/>
          <p:cNvSpPr>
            <a:spLocks noChangeShapeType="1"/>
          </p:cNvSpPr>
          <p:nvPr/>
        </p:nvSpPr>
        <p:spPr bwMode="auto">
          <a:xfrm>
            <a:off x="5681663" y="4211638"/>
            <a:ext cx="2028825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590" name="Line 55"/>
          <p:cNvSpPr>
            <a:spLocks noChangeShapeType="1"/>
          </p:cNvSpPr>
          <p:nvPr/>
        </p:nvSpPr>
        <p:spPr bwMode="auto">
          <a:xfrm>
            <a:off x="5554663" y="4273550"/>
            <a:ext cx="1587" cy="9112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24591" name="Group 56"/>
          <p:cNvGrpSpPr>
            <a:grpSpLocks/>
          </p:cNvGrpSpPr>
          <p:nvPr/>
        </p:nvGrpSpPr>
        <p:grpSpPr bwMode="auto">
          <a:xfrm>
            <a:off x="5670550" y="4321175"/>
            <a:ext cx="306388" cy="214313"/>
            <a:chOff x="3361" y="3084"/>
            <a:chExt cx="193" cy="135"/>
          </a:xfrm>
        </p:grpSpPr>
        <p:sp>
          <p:nvSpPr>
            <p:cNvPr id="24633" name="Line 57"/>
            <p:cNvSpPr>
              <a:spLocks noChangeShapeType="1"/>
            </p:cNvSpPr>
            <p:nvPr/>
          </p:nvSpPr>
          <p:spPr bwMode="auto">
            <a:xfrm>
              <a:off x="3365" y="3090"/>
              <a:ext cx="1" cy="12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634" name="Freeform 58"/>
            <p:cNvSpPr>
              <a:spLocks noChangeArrowheads="1"/>
            </p:cNvSpPr>
            <p:nvPr/>
          </p:nvSpPr>
          <p:spPr bwMode="auto">
            <a:xfrm>
              <a:off x="3361" y="3084"/>
              <a:ext cx="194" cy="136"/>
            </a:xfrm>
            <a:custGeom>
              <a:avLst/>
              <a:gdLst>
                <a:gd name="T0" fmla="*/ 0 w 857"/>
                <a:gd name="T1" fmla="*/ 0 h 600"/>
                <a:gd name="T2" fmla="*/ 856 w 857"/>
                <a:gd name="T3" fmla="*/ 300 h 600"/>
                <a:gd name="T4" fmla="*/ 0 w 857"/>
                <a:gd name="T5" fmla="*/ 599 h 600"/>
                <a:gd name="T6" fmla="*/ 0 60000 65536"/>
                <a:gd name="T7" fmla="*/ 0 60000 65536"/>
                <a:gd name="T8" fmla="*/ 0 60000 65536"/>
                <a:gd name="T9" fmla="*/ 0 w 857"/>
                <a:gd name="T10" fmla="*/ 0 h 600"/>
                <a:gd name="T11" fmla="*/ 857 w 857"/>
                <a:gd name="T12" fmla="*/ 600 h 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7" h="600">
                  <a:moveTo>
                    <a:pt x="0" y="0"/>
                  </a:moveTo>
                  <a:lnTo>
                    <a:pt x="856" y="300"/>
                  </a:lnTo>
                  <a:lnTo>
                    <a:pt x="0" y="599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4592" name="Line 59"/>
          <p:cNvSpPr>
            <a:spLocks noChangeShapeType="1"/>
          </p:cNvSpPr>
          <p:nvPr/>
        </p:nvSpPr>
        <p:spPr bwMode="auto">
          <a:xfrm>
            <a:off x="4935538" y="4433888"/>
            <a:ext cx="723900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593" name="Line 60"/>
          <p:cNvSpPr>
            <a:spLocks noChangeShapeType="1"/>
          </p:cNvSpPr>
          <p:nvPr/>
        </p:nvSpPr>
        <p:spPr bwMode="auto">
          <a:xfrm>
            <a:off x="5988050" y="4433888"/>
            <a:ext cx="350838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594" name="Line 61"/>
          <p:cNvSpPr>
            <a:spLocks noChangeShapeType="1"/>
          </p:cNvSpPr>
          <p:nvPr/>
        </p:nvSpPr>
        <p:spPr bwMode="auto">
          <a:xfrm>
            <a:off x="5862638" y="4495800"/>
            <a:ext cx="1587" cy="8731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24595" name="Group 62"/>
          <p:cNvGrpSpPr>
            <a:grpSpLocks/>
          </p:cNvGrpSpPr>
          <p:nvPr/>
        </p:nvGrpSpPr>
        <p:grpSpPr bwMode="auto">
          <a:xfrm>
            <a:off x="5976938" y="4535488"/>
            <a:ext cx="319087" cy="222250"/>
            <a:chOff x="3554" y="3219"/>
            <a:chExt cx="201" cy="140"/>
          </a:xfrm>
        </p:grpSpPr>
        <p:sp>
          <p:nvSpPr>
            <p:cNvPr id="24631" name="Line 63"/>
            <p:cNvSpPr>
              <a:spLocks noChangeShapeType="1"/>
            </p:cNvSpPr>
            <p:nvPr/>
          </p:nvSpPr>
          <p:spPr bwMode="auto">
            <a:xfrm>
              <a:off x="3558" y="3225"/>
              <a:ext cx="1" cy="12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632" name="Freeform 64"/>
            <p:cNvSpPr>
              <a:spLocks noChangeArrowheads="1"/>
            </p:cNvSpPr>
            <p:nvPr/>
          </p:nvSpPr>
          <p:spPr bwMode="auto">
            <a:xfrm>
              <a:off x="3554" y="3219"/>
              <a:ext cx="202" cy="141"/>
            </a:xfrm>
            <a:custGeom>
              <a:avLst/>
              <a:gdLst>
                <a:gd name="T0" fmla="*/ 0 w 892"/>
                <a:gd name="T1" fmla="*/ 0 h 623"/>
                <a:gd name="T2" fmla="*/ 891 w 892"/>
                <a:gd name="T3" fmla="*/ 324 h 623"/>
                <a:gd name="T4" fmla="*/ 0 w 892"/>
                <a:gd name="T5" fmla="*/ 622 h 623"/>
                <a:gd name="T6" fmla="*/ 0 60000 65536"/>
                <a:gd name="T7" fmla="*/ 0 60000 65536"/>
                <a:gd name="T8" fmla="*/ 0 60000 65536"/>
                <a:gd name="T9" fmla="*/ 0 w 892"/>
                <a:gd name="T10" fmla="*/ 0 h 623"/>
                <a:gd name="T11" fmla="*/ 892 w 892"/>
                <a:gd name="T12" fmla="*/ 623 h 6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2" h="623">
                  <a:moveTo>
                    <a:pt x="0" y="0"/>
                  </a:moveTo>
                  <a:lnTo>
                    <a:pt x="891" y="324"/>
                  </a:lnTo>
                  <a:lnTo>
                    <a:pt x="0" y="622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4596" name="Line 65"/>
          <p:cNvSpPr>
            <a:spLocks noChangeShapeType="1"/>
          </p:cNvSpPr>
          <p:nvPr/>
        </p:nvSpPr>
        <p:spPr bwMode="auto">
          <a:xfrm>
            <a:off x="4935538" y="4657725"/>
            <a:ext cx="1030287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24597" name="Group 66"/>
          <p:cNvGrpSpPr>
            <a:grpSpLocks/>
          </p:cNvGrpSpPr>
          <p:nvPr/>
        </p:nvGrpSpPr>
        <p:grpSpPr bwMode="auto">
          <a:xfrm>
            <a:off x="6296025" y="4759325"/>
            <a:ext cx="306388" cy="222250"/>
            <a:chOff x="3755" y="3360"/>
            <a:chExt cx="193" cy="140"/>
          </a:xfrm>
        </p:grpSpPr>
        <p:sp>
          <p:nvSpPr>
            <p:cNvPr id="24629" name="Line 67"/>
            <p:cNvSpPr>
              <a:spLocks noChangeShapeType="1"/>
            </p:cNvSpPr>
            <p:nvPr/>
          </p:nvSpPr>
          <p:spPr bwMode="auto">
            <a:xfrm>
              <a:off x="3759" y="3366"/>
              <a:ext cx="1" cy="12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630" name="Freeform 68"/>
            <p:cNvSpPr>
              <a:spLocks noChangeArrowheads="1"/>
            </p:cNvSpPr>
            <p:nvPr/>
          </p:nvSpPr>
          <p:spPr bwMode="auto">
            <a:xfrm>
              <a:off x="3755" y="3360"/>
              <a:ext cx="194" cy="141"/>
            </a:xfrm>
            <a:custGeom>
              <a:avLst/>
              <a:gdLst>
                <a:gd name="T0" fmla="*/ 0 w 856"/>
                <a:gd name="T1" fmla="*/ 0 h 622"/>
                <a:gd name="T2" fmla="*/ 855 w 856"/>
                <a:gd name="T3" fmla="*/ 297 h 622"/>
                <a:gd name="T4" fmla="*/ 0 w 856"/>
                <a:gd name="T5" fmla="*/ 621 h 622"/>
                <a:gd name="T6" fmla="*/ 0 60000 65536"/>
                <a:gd name="T7" fmla="*/ 0 60000 65536"/>
                <a:gd name="T8" fmla="*/ 0 60000 65536"/>
                <a:gd name="T9" fmla="*/ 0 w 856"/>
                <a:gd name="T10" fmla="*/ 0 h 622"/>
                <a:gd name="T11" fmla="*/ 856 w 856"/>
                <a:gd name="T12" fmla="*/ 622 h 6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6" h="622">
                  <a:moveTo>
                    <a:pt x="0" y="0"/>
                  </a:moveTo>
                  <a:lnTo>
                    <a:pt x="855" y="297"/>
                  </a:lnTo>
                  <a:lnTo>
                    <a:pt x="0" y="621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4598" name="Line 69"/>
          <p:cNvSpPr>
            <a:spLocks noChangeShapeType="1"/>
          </p:cNvSpPr>
          <p:nvPr/>
        </p:nvSpPr>
        <p:spPr bwMode="auto">
          <a:xfrm>
            <a:off x="4935538" y="4868863"/>
            <a:ext cx="1349375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599" name="Line 70"/>
          <p:cNvSpPr>
            <a:spLocks noChangeShapeType="1"/>
          </p:cNvSpPr>
          <p:nvPr/>
        </p:nvSpPr>
        <p:spPr bwMode="auto">
          <a:xfrm>
            <a:off x="6486525" y="4932363"/>
            <a:ext cx="1588" cy="747712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600" name="AutoShape 71"/>
          <p:cNvSpPr>
            <a:spLocks noChangeArrowheads="1"/>
          </p:cNvSpPr>
          <p:nvPr/>
        </p:nvSpPr>
        <p:spPr bwMode="auto">
          <a:xfrm>
            <a:off x="4683125" y="5099050"/>
            <a:ext cx="669925" cy="695325"/>
          </a:xfrm>
          <a:prstGeom prst="roundRect">
            <a:avLst>
              <a:gd name="adj" fmla="val 236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72"/>
          <p:cNvSpPr>
            <a:spLocks noChangeShapeType="1"/>
          </p:cNvSpPr>
          <p:nvPr/>
        </p:nvSpPr>
        <p:spPr bwMode="auto">
          <a:xfrm>
            <a:off x="5375275" y="5200650"/>
            <a:ext cx="185738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 sz="1800"/>
          </a:p>
        </p:txBody>
      </p:sp>
      <p:sp>
        <p:nvSpPr>
          <p:cNvPr id="24602" name="Line 73"/>
          <p:cNvSpPr>
            <a:spLocks noChangeShapeType="1"/>
          </p:cNvSpPr>
          <p:nvPr/>
        </p:nvSpPr>
        <p:spPr bwMode="auto">
          <a:xfrm>
            <a:off x="5375275" y="5364163"/>
            <a:ext cx="482600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603" name="Line 74"/>
          <p:cNvSpPr>
            <a:spLocks noChangeShapeType="1"/>
          </p:cNvSpPr>
          <p:nvPr/>
        </p:nvSpPr>
        <p:spPr bwMode="auto">
          <a:xfrm>
            <a:off x="5375275" y="5529263"/>
            <a:ext cx="793750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604" name="Line 75"/>
          <p:cNvSpPr>
            <a:spLocks noChangeShapeType="1"/>
          </p:cNvSpPr>
          <p:nvPr/>
        </p:nvSpPr>
        <p:spPr bwMode="auto">
          <a:xfrm>
            <a:off x="5375275" y="5692775"/>
            <a:ext cx="1111250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605" name="Line 76"/>
          <p:cNvSpPr>
            <a:spLocks noChangeShapeType="1"/>
          </p:cNvSpPr>
          <p:nvPr/>
        </p:nvSpPr>
        <p:spPr bwMode="auto">
          <a:xfrm>
            <a:off x="6307138" y="4657725"/>
            <a:ext cx="350837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606" name="Line 77"/>
          <p:cNvSpPr>
            <a:spLocks noChangeShapeType="1"/>
          </p:cNvSpPr>
          <p:nvPr/>
        </p:nvSpPr>
        <p:spPr bwMode="auto">
          <a:xfrm>
            <a:off x="6613525" y="4868863"/>
            <a:ext cx="350838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607" name="Line 78"/>
          <p:cNvSpPr>
            <a:spLocks noChangeShapeType="1"/>
          </p:cNvSpPr>
          <p:nvPr/>
        </p:nvSpPr>
        <p:spPr bwMode="auto">
          <a:xfrm flipV="1">
            <a:off x="6356350" y="4194175"/>
            <a:ext cx="1588" cy="246063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608" name="Line 79"/>
          <p:cNvSpPr>
            <a:spLocks noChangeShapeType="1"/>
          </p:cNvSpPr>
          <p:nvPr/>
        </p:nvSpPr>
        <p:spPr bwMode="auto">
          <a:xfrm flipV="1">
            <a:off x="6673850" y="4194175"/>
            <a:ext cx="1588" cy="468313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609" name="Line 80"/>
          <p:cNvSpPr>
            <a:spLocks noChangeShapeType="1"/>
          </p:cNvSpPr>
          <p:nvPr/>
        </p:nvSpPr>
        <p:spPr bwMode="auto">
          <a:xfrm flipV="1">
            <a:off x="6980238" y="4194175"/>
            <a:ext cx="1587" cy="68103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610" name="Text Box 81"/>
          <p:cNvSpPr txBox="1">
            <a:spLocks noChangeArrowheads="1"/>
          </p:cNvSpPr>
          <p:nvPr/>
        </p:nvSpPr>
        <p:spPr bwMode="auto">
          <a:xfrm>
            <a:off x="5116513" y="5078413"/>
            <a:ext cx="260938" cy="24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 dirty="0">
                <a:latin typeface="Arial" charset="0"/>
              </a:rPr>
              <a:t>0</a:t>
            </a:r>
          </a:p>
        </p:txBody>
      </p:sp>
      <p:sp>
        <p:nvSpPr>
          <p:cNvPr id="24611" name="Text Box 82"/>
          <p:cNvSpPr txBox="1">
            <a:spLocks noChangeArrowheads="1"/>
          </p:cNvSpPr>
          <p:nvPr/>
        </p:nvSpPr>
        <p:spPr bwMode="auto">
          <a:xfrm>
            <a:off x="5105400" y="5254625"/>
            <a:ext cx="260938" cy="24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1</a:t>
            </a:r>
          </a:p>
        </p:txBody>
      </p:sp>
      <p:sp>
        <p:nvSpPr>
          <p:cNvPr id="24612" name="Text Box 83"/>
          <p:cNvSpPr txBox="1">
            <a:spLocks noChangeArrowheads="1"/>
          </p:cNvSpPr>
          <p:nvPr/>
        </p:nvSpPr>
        <p:spPr bwMode="auto">
          <a:xfrm>
            <a:off x="5105400" y="5408613"/>
            <a:ext cx="260938" cy="24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 dirty="0">
                <a:latin typeface="Arial" charset="0"/>
              </a:rPr>
              <a:t>2</a:t>
            </a:r>
          </a:p>
        </p:txBody>
      </p:sp>
      <p:sp>
        <p:nvSpPr>
          <p:cNvPr id="24613" name="Text Box 84"/>
          <p:cNvSpPr txBox="1">
            <a:spLocks noChangeArrowheads="1"/>
          </p:cNvSpPr>
          <p:nvPr/>
        </p:nvSpPr>
        <p:spPr bwMode="auto">
          <a:xfrm>
            <a:off x="5105400" y="5573713"/>
            <a:ext cx="260938" cy="24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 dirty="0">
                <a:latin typeface="Arial" charset="0"/>
              </a:rPr>
              <a:t>3</a:t>
            </a:r>
          </a:p>
        </p:txBody>
      </p:sp>
      <p:sp>
        <p:nvSpPr>
          <p:cNvPr id="24614" name="Line 85"/>
          <p:cNvSpPr>
            <a:spLocks noChangeShapeType="1"/>
          </p:cNvSpPr>
          <p:nvPr/>
        </p:nvSpPr>
        <p:spPr bwMode="auto">
          <a:xfrm flipH="1">
            <a:off x="4352925" y="5257800"/>
            <a:ext cx="331788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615" name="Line 86"/>
          <p:cNvSpPr>
            <a:spLocks noChangeShapeType="1"/>
          </p:cNvSpPr>
          <p:nvPr/>
        </p:nvSpPr>
        <p:spPr bwMode="auto">
          <a:xfrm flipH="1">
            <a:off x="4352925" y="5480050"/>
            <a:ext cx="331788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616" name="Line 87"/>
          <p:cNvSpPr>
            <a:spLocks noChangeShapeType="1"/>
          </p:cNvSpPr>
          <p:nvPr/>
        </p:nvSpPr>
        <p:spPr bwMode="auto">
          <a:xfrm flipH="1">
            <a:off x="4352925" y="5692775"/>
            <a:ext cx="331788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617" name="Text Box 88"/>
          <p:cNvSpPr txBox="1">
            <a:spLocks noChangeArrowheads="1"/>
          </p:cNvSpPr>
          <p:nvPr/>
        </p:nvSpPr>
        <p:spPr bwMode="auto">
          <a:xfrm>
            <a:off x="4014788" y="5127625"/>
            <a:ext cx="39846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S0</a:t>
            </a:r>
          </a:p>
        </p:txBody>
      </p:sp>
      <p:sp>
        <p:nvSpPr>
          <p:cNvPr id="24618" name="Text Box 89"/>
          <p:cNvSpPr txBox="1">
            <a:spLocks noChangeArrowheads="1"/>
          </p:cNvSpPr>
          <p:nvPr/>
        </p:nvSpPr>
        <p:spPr bwMode="auto">
          <a:xfrm>
            <a:off x="4014788" y="5351463"/>
            <a:ext cx="398462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S1</a:t>
            </a:r>
          </a:p>
        </p:txBody>
      </p:sp>
      <p:sp>
        <p:nvSpPr>
          <p:cNvPr id="24619" name="Text Box 90"/>
          <p:cNvSpPr txBox="1">
            <a:spLocks noChangeArrowheads="1"/>
          </p:cNvSpPr>
          <p:nvPr/>
        </p:nvSpPr>
        <p:spPr bwMode="auto">
          <a:xfrm>
            <a:off x="4527550" y="4090988"/>
            <a:ext cx="407988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A0</a:t>
            </a:r>
          </a:p>
        </p:txBody>
      </p:sp>
      <p:sp>
        <p:nvSpPr>
          <p:cNvPr id="24620" name="Text Box 91"/>
          <p:cNvSpPr txBox="1">
            <a:spLocks noChangeArrowheads="1"/>
          </p:cNvSpPr>
          <p:nvPr/>
        </p:nvSpPr>
        <p:spPr bwMode="auto">
          <a:xfrm>
            <a:off x="4527550" y="4314825"/>
            <a:ext cx="4079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B0</a:t>
            </a:r>
          </a:p>
        </p:txBody>
      </p:sp>
      <p:sp>
        <p:nvSpPr>
          <p:cNvPr id="24621" name="Text Box 92"/>
          <p:cNvSpPr txBox="1">
            <a:spLocks noChangeArrowheads="1"/>
          </p:cNvSpPr>
          <p:nvPr/>
        </p:nvSpPr>
        <p:spPr bwMode="auto">
          <a:xfrm>
            <a:off x="4527550" y="4525963"/>
            <a:ext cx="407988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C0</a:t>
            </a:r>
          </a:p>
        </p:txBody>
      </p:sp>
      <p:sp>
        <p:nvSpPr>
          <p:cNvPr id="24622" name="Text Box 93"/>
          <p:cNvSpPr txBox="1">
            <a:spLocks noChangeArrowheads="1"/>
          </p:cNvSpPr>
          <p:nvPr/>
        </p:nvSpPr>
        <p:spPr bwMode="auto">
          <a:xfrm>
            <a:off x="4527550" y="4749800"/>
            <a:ext cx="4079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D0</a:t>
            </a:r>
          </a:p>
        </p:txBody>
      </p:sp>
      <p:sp>
        <p:nvSpPr>
          <p:cNvPr id="24623" name="Text Box 94"/>
          <p:cNvSpPr txBox="1">
            <a:spLocks noChangeArrowheads="1"/>
          </p:cNvSpPr>
          <p:nvPr/>
        </p:nvSpPr>
        <p:spPr bwMode="auto">
          <a:xfrm>
            <a:off x="5965825" y="3937000"/>
            <a:ext cx="15684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Bus line for bit 0</a:t>
            </a:r>
          </a:p>
        </p:txBody>
      </p:sp>
      <p:sp>
        <p:nvSpPr>
          <p:cNvPr id="24624" name="Oval 95"/>
          <p:cNvSpPr>
            <a:spLocks noChangeArrowheads="1"/>
          </p:cNvSpPr>
          <p:nvPr/>
        </p:nvSpPr>
        <p:spPr bwMode="auto">
          <a:xfrm>
            <a:off x="6329363" y="4186238"/>
            <a:ext cx="42862" cy="381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5" name="Oval 96"/>
          <p:cNvSpPr>
            <a:spLocks noChangeArrowheads="1"/>
          </p:cNvSpPr>
          <p:nvPr/>
        </p:nvSpPr>
        <p:spPr bwMode="auto">
          <a:xfrm>
            <a:off x="6646863" y="4186238"/>
            <a:ext cx="42862" cy="381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6" name="Oval 97"/>
          <p:cNvSpPr>
            <a:spLocks noChangeArrowheads="1"/>
          </p:cNvSpPr>
          <p:nvPr/>
        </p:nvSpPr>
        <p:spPr bwMode="auto">
          <a:xfrm>
            <a:off x="6953250" y="4186238"/>
            <a:ext cx="33338" cy="381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8" name="Line 112"/>
          <p:cNvSpPr>
            <a:spLocks noChangeShapeType="1"/>
          </p:cNvSpPr>
          <p:nvPr/>
        </p:nvSpPr>
        <p:spPr bwMode="auto">
          <a:xfrm>
            <a:off x="6157913" y="4695825"/>
            <a:ext cx="1587" cy="8255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10625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 TRANSFER  IN  RTL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1333500"/>
            <a:ext cx="7591425" cy="4049713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200" dirty="0"/>
              <a:t>Depending on whether the bus is to be mentioned explicitly or not, register transfer can be indicated as either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200" dirty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200" dirty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200" dirty="0"/>
              <a:t>    or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200" dirty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200" dirty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200" dirty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200" dirty="0"/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200" dirty="0"/>
              <a:t>In the former case, the bus is implicit, but in the latter, it is explicitly indicated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2786063" y="2643188"/>
            <a:ext cx="11620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22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chemeClr val="tx1"/>
                </a:solidFill>
                <a:latin typeface="Arial" charset="0"/>
              </a:rPr>
              <a:t>R2 </a:t>
            </a:r>
            <a:r>
              <a:rPr lang="en-GB" sz="2000" b="1">
                <a:solidFill>
                  <a:schemeClr val="tx1"/>
                </a:solidFill>
                <a:latin typeface="Symbol" pitchFamily="18" charset="2"/>
              </a:rPr>
              <a:t></a:t>
            </a:r>
            <a:r>
              <a:rPr lang="en-GB" sz="2000" b="1">
                <a:solidFill>
                  <a:schemeClr val="tx1"/>
                </a:solidFill>
                <a:latin typeface="Arial" charset="0"/>
              </a:rPr>
              <a:t>R1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2286000" y="3714750"/>
            <a:ext cx="27686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22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chemeClr val="tx1"/>
                </a:solidFill>
                <a:latin typeface="Arial" charset="0"/>
              </a:rPr>
              <a:t>BUS </a:t>
            </a:r>
            <a:r>
              <a:rPr lang="en-GB" sz="2000" b="1">
                <a:solidFill>
                  <a:schemeClr val="tx1"/>
                </a:solidFill>
                <a:latin typeface="Symbol" pitchFamily="18" charset="2"/>
              </a:rPr>
              <a:t></a:t>
            </a:r>
            <a:r>
              <a:rPr lang="en-GB" sz="2000" b="1">
                <a:solidFill>
                  <a:schemeClr val="tx1"/>
                </a:solidFill>
                <a:latin typeface="Arial" charset="0"/>
              </a:rPr>
              <a:t>R1, R2 </a:t>
            </a:r>
            <a:r>
              <a:rPr lang="en-GB" sz="2000" b="1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GB" sz="2000" b="1">
                <a:solidFill>
                  <a:schemeClr val="tx1"/>
                </a:solidFill>
                <a:latin typeface="Arial" charset="0"/>
              </a:rPr>
              <a:t> BUS</a:t>
            </a:r>
          </a:p>
          <a:p>
            <a:pPr>
              <a:lnSpc>
                <a:spcPct val="111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10625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(RAM)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990600"/>
            <a:ext cx="7591425" cy="5164138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Memory (RAM) can be thought as a sequential circuit containing some number of registers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These registers hold the </a:t>
            </a:r>
            <a:r>
              <a:rPr lang="en-GB" sz="2000" i="1" dirty="0"/>
              <a:t>words</a:t>
            </a:r>
            <a:r>
              <a:rPr lang="en-GB" sz="2000" dirty="0"/>
              <a:t> of memory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Each of the </a:t>
            </a:r>
            <a:r>
              <a:rPr lang="en-GB" sz="2000" b="1" dirty="0"/>
              <a:t>r</a:t>
            </a:r>
            <a:r>
              <a:rPr lang="en-GB" sz="2000" dirty="0"/>
              <a:t> registers is indicated by an </a:t>
            </a:r>
            <a:r>
              <a:rPr lang="en-GB" sz="2000" i="1" dirty="0"/>
              <a:t>address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These addresses range from </a:t>
            </a:r>
            <a:r>
              <a:rPr lang="en-GB" sz="2000" b="1" dirty="0"/>
              <a:t>0</a:t>
            </a:r>
            <a:r>
              <a:rPr lang="en-GB" sz="2000" dirty="0"/>
              <a:t> to </a:t>
            </a:r>
            <a:r>
              <a:rPr lang="en-GB" sz="2000" b="1" dirty="0"/>
              <a:t>r-1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Each register can hold </a:t>
            </a:r>
            <a:r>
              <a:rPr lang="en-GB" sz="2000" b="1" dirty="0"/>
              <a:t>n</a:t>
            </a:r>
            <a:r>
              <a:rPr lang="en-GB" sz="2000" dirty="0"/>
              <a:t> bits of data (</a:t>
            </a:r>
            <a:r>
              <a:rPr lang="en-GB" sz="2000" b="1" dirty="0"/>
              <a:t>a word</a:t>
            </a:r>
            <a:r>
              <a:rPr lang="en-GB" sz="2000" dirty="0"/>
              <a:t>)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Assume the RAM contains </a:t>
            </a:r>
            <a:r>
              <a:rPr lang="en-GB" sz="2000" b="1" dirty="0"/>
              <a:t>r = 2</a:t>
            </a:r>
            <a:r>
              <a:rPr lang="en-GB" sz="2000" b="1" baseline="30000" dirty="0"/>
              <a:t>k</a:t>
            </a:r>
            <a:r>
              <a:rPr lang="en-GB" sz="2000" b="1" dirty="0"/>
              <a:t> </a:t>
            </a:r>
            <a:r>
              <a:rPr lang="en-GB" sz="2000" dirty="0"/>
              <a:t>words. It needs the following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n data input lines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n data output lines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k address lines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A Read control line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A Write control line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4918101" y="3786208"/>
            <a:ext cx="3297237" cy="2643188"/>
            <a:chOff x="2925" y="2160"/>
            <a:chExt cx="2077" cy="1665"/>
          </a:xfrm>
        </p:grpSpPr>
        <p:sp>
          <p:nvSpPr>
            <p:cNvPr id="26630" name="AutoShape 5"/>
            <p:cNvSpPr>
              <a:spLocks noChangeArrowheads="1"/>
            </p:cNvSpPr>
            <p:nvPr/>
          </p:nvSpPr>
          <p:spPr bwMode="auto">
            <a:xfrm>
              <a:off x="3973" y="2753"/>
              <a:ext cx="918" cy="653"/>
            </a:xfrm>
            <a:prstGeom prst="roundRect">
              <a:avLst>
                <a:gd name="adj" fmla="val 153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Line 6"/>
            <p:cNvSpPr>
              <a:spLocks noChangeShapeType="1"/>
            </p:cNvSpPr>
            <p:nvPr/>
          </p:nvSpPr>
          <p:spPr bwMode="auto">
            <a:xfrm>
              <a:off x="4447" y="2340"/>
              <a:ext cx="1" cy="4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3968" y="2160"/>
              <a:ext cx="93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data input lines</a:t>
              </a: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4459" y="3412"/>
              <a:ext cx="1" cy="26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3996" y="3643"/>
              <a:ext cx="100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data output lines</a:t>
              </a:r>
            </a:p>
          </p:txBody>
        </p:sp>
        <p:sp>
          <p:nvSpPr>
            <p:cNvPr id="26635" name="Line 10"/>
            <p:cNvSpPr>
              <a:spLocks noChangeShapeType="1"/>
            </p:cNvSpPr>
            <p:nvPr/>
          </p:nvSpPr>
          <p:spPr bwMode="auto">
            <a:xfrm flipH="1">
              <a:off x="4422" y="2507"/>
              <a:ext cx="50" cy="7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636" name="Text Box 11"/>
            <p:cNvSpPr txBox="1">
              <a:spLocks noChangeArrowheads="1"/>
            </p:cNvSpPr>
            <p:nvPr/>
          </p:nvSpPr>
          <p:spPr bwMode="auto">
            <a:xfrm>
              <a:off x="4467" y="2436"/>
              <a:ext cx="1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n</a:t>
              </a:r>
            </a:p>
          </p:txBody>
        </p:sp>
        <p:sp>
          <p:nvSpPr>
            <p:cNvPr id="26637" name="Line 12"/>
            <p:cNvSpPr>
              <a:spLocks noChangeShapeType="1"/>
            </p:cNvSpPr>
            <p:nvPr/>
          </p:nvSpPr>
          <p:spPr bwMode="auto">
            <a:xfrm flipH="1">
              <a:off x="4432" y="3512"/>
              <a:ext cx="50" cy="7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638" name="Text Box 13"/>
            <p:cNvSpPr txBox="1">
              <a:spLocks noChangeArrowheads="1"/>
            </p:cNvSpPr>
            <p:nvPr/>
          </p:nvSpPr>
          <p:spPr bwMode="auto">
            <a:xfrm>
              <a:off x="4477" y="3439"/>
              <a:ext cx="1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n</a:t>
              </a:r>
            </a:p>
          </p:txBody>
        </p:sp>
        <p:sp>
          <p:nvSpPr>
            <p:cNvPr id="26639" name="Line 14"/>
            <p:cNvSpPr>
              <a:spLocks noChangeShapeType="1"/>
            </p:cNvSpPr>
            <p:nvPr/>
          </p:nvSpPr>
          <p:spPr bwMode="auto">
            <a:xfrm>
              <a:off x="3349" y="2867"/>
              <a:ext cx="61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640" name="Line 15"/>
            <p:cNvSpPr>
              <a:spLocks noChangeShapeType="1"/>
            </p:cNvSpPr>
            <p:nvPr/>
          </p:nvSpPr>
          <p:spPr bwMode="auto">
            <a:xfrm flipH="1">
              <a:off x="3782" y="2839"/>
              <a:ext cx="50" cy="7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641" name="Text Box 16"/>
            <p:cNvSpPr txBox="1">
              <a:spLocks noChangeArrowheads="1"/>
            </p:cNvSpPr>
            <p:nvPr/>
          </p:nvSpPr>
          <p:spPr bwMode="auto">
            <a:xfrm>
              <a:off x="3653" y="2851"/>
              <a:ext cx="17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k</a:t>
              </a:r>
            </a:p>
          </p:txBody>
        </p:sp>
        <p:sp>
          <p:nvSpPr>
            <p:cNvPr id="26642" name="Text Box 17"/>
            <p:cNvSpPr txBox="1">
              <a:spLocks noChangeArrowheads="1"/>
            </p:cNvSpPr>
            <p:nvPr/>
          </p:nvSpPr>
          <p:spPr bwMode="auto">
            <a:xfrm>
              <a:off x="2925" y="2693"/>
              <a:ext cx="82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address lines</a:t>
              </a:r>
            </a:p>
          </p:txBody>
        </p:sp>
        <p:sp>
          <p:nvSpPr>
            <p:cNvPr id="26643" name="Text Box 18"/>
            <p:cNvSpPr txBox="1">
              <a:spLocks noChangeArrowheads="1"/>
            </p:cNvSpPr>
            <p:nvPr/>
          </p:nvSpPr>
          <p:spPr bwMode="auto">
            <a:xfrm>
              <a:off x="3015" y="2992"/>
              <a:ext cx="3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Read</a:t>
              </a:r>
            </a:p>
          </p:txBody>
        </p:sp>
        <p:sp>
          <p:nvSpPr>
            <p:cNvPr id="26644" name="Text Box 19"/>
            <p:cNvSpPr txBox="1">
              <a:spLocks noChangeArrowheads="1"/>
            </p:cNvSpPr>
            <p:nvPr/>
          </p:nvSpPr>
          <p:spPr bwMode="auto">
            <a:xfrm>
              <a:off x="3015" y="3220"/>
              <a:ext cx="3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Write</a:t>
              </a:r>
            </a:p>
          </p:txBody>
        </p:sp>
        <p:sp>
          <p:nvSpPr>
            <p:cNvPr id="26645" name="Line 20"/>
            <p:cNvSpPr>
              <a:spLocks noChangeShapeType="1"/>
            </p:cNvSpPr>
            <p:nvPr/>
          </p:nvSpPr>
          <p:spPr bwMode="auto">
            <a:xfrm>
              <a:off x="3353" y="3116"/>
              <a:ext cx="61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646" name="Line 21"/>
            <p:cNvSpPr>
              <a:spLocks noChangeShapeType="1"/>
            </p:cNvSpPr>
            <p:nvPr/>
          </p:nvSpPr>
          <p:spPr bwMode="auto">
            <a:xfrm>
              <a:off x="3357" y="3336"/>
              <a:ext cx="61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647" name="Text Box 22"/>
            <p:cNvSpPr txBox="1">
              <a:spLocks noChangeArrowheads="1"/>
            </p:cNvSpPr>
            <p:nvPr/>
          </p:nvSpPr>
          <p:spPr bwMode="auto">
            <a:xfrm>
              <a:off x="4233" y="2880"/>
              <a:ext cx="444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7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Arial" charset="0"/>
                </a:rPr>
                <a:t>RAM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7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Arial" charset="0"/>
                </a:rPr>
                <a:t>unit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10625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 TRANSFER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990600"/>
            <a:ext cx="8372475" cy="3630613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spcAft>
                <a:spcPts val="600"/>
              </a:spcAft>
              <a:buSzPct val="111000"/>
              <a:buFont typeface="Wingdings" charset="2"/>
              <a:buChar char="§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Collectively, the memory is viewed at the register level as a device, M.</a:t>
            </a:r>
          </a:p>
          <a:p>
            <a:pPr marL="284163" indent="-284163">
              <a:spcBef>
                <a:spcPts val="388"/>
              </a:spcBef>
              <a:spcAft>
                <a:spcPts val="600"/>
              </a:spcAft>
              <a:buSzPct val="111000"/>
              <a:buFont typeface="Wingdings" charset="2"/>
              <a:buChar char="§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Since it contains multiple locations, we must specify which address in memory we will be using</a:t>
            </a:r>
          </a:p>
          <a:p>
            <a:pPr marL="284163" indent="-284163">
              <a:spcBef>
                <a:spcPts val="388"/>
              </a:spcBef>
              <a:spcAft>
                <a:spcPts val="600"/>
              </a:spcAft>
              <a:buSzPct val="111000"/>
              <a:buFont typeface="Wingdings" charset="2"/>
              <a:buChar char="§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This is done by indexing memory references</a:t>
            </a:r>
          </a:p>
          <a:p>
            <a:pPr marL="284163" indent="-284163">
              <a:spcBef>
                <a:spcPts val="388"/>
              </a:spcBef>
              <a:spcAft>
                <a:spcPts val="600"/>
              </a:spcAft>
              <a:buSzPct val="111000"/>
              <a:buFont typeface="Wingdings" charset="2"/>
              <a:buChar char="§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Memory is usually accessed in computer systems by putting the desired address in a special register, the </a:t>
            </a:r>
            <a:r>
              <a:rPr lang="en-GB" sz="2000" i="1" dirty="0"/>
              <a:t>Memory Address Register</a:t>
            </a:r>
            <a:r>
              <a:rPr lang="en-GB" sz="2000" dirty="0"/>
              <a:t>  (</a:t>
            </a:r>
            <a:r>
              <a:rPr lang="en-GB" sz="2000" i="1" dirty="0"/>
              <a:t>MAR</a:t>
            </a:r>
            <a:r>
              <a:rPr lang="en-GB" sz="2000" dirty="0"/>
              <a:t>, or </a:t>
            </a:r>
            <a:r>
              <a:rPr lang="en-GB" sz="2000" i="1" dirty="0"/>
              <a:t>AR</a:t>
            </a:r>
            <a:r>
              <a:rPr lang="en-GB" sz="2000" dirty="0"/>
              <a:t>)</a:t>
            </a:r>
          </a:p>
          <a:p>
            <a:pPr marL="284163" indent="-284163">
              <a:spcBef>
                <a:spcPts val="388"/>
              </a:spcBef>
              <a:spcAft>
                <a:spcPts val="600"/>
              </a:spcAft>
              <a:buSzPct val="111000"/>
              <a:buFont typeface="Wingdings" charset="2"/>
              <a:buChar char="§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When memory is accessed, the contents of the MAR get sent to the memory unit’s address lines</a:t>
            </a:r>
          </a:p>
          <a:p>
            <a:pPr marL="284163" indent="-284163">
              <a:spcBef>
                <a:spcPts val="388"/>
              </a:spcBef>
              <a:spcAft>
                <a:spcPts val="600"/>
              </a:spcAft>
              <a:buSzPct val="111000"/>
              <a:buFont typeface="Wingdings" charset="2"/>
              <a:buChar char="§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/>
          </a:p>
          <a:p>
            <a:pPr marL="284163" indent="-284163">
              <a:spcBef>
                <a:spcPts val="388"/>
              </a:spcBef>
              <a:spcAft>
                <a:spcPts val="600"/>
              </a:spcAft>
              <a:buSzPct val="111000"/>
              <a:buFont typeface="Wingdings" charset="2"/>
              <a:buChar char="§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/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2286000" y="5170489"/>
            <a:ext cx="4551363" cy="1231901"/>
            <a:chOff x="1247" y="2568"/>
            <a:chExt cx="2867" cy="776"/>
          </a:xfrm>
        </p:grpSpPr>
        <p:sp>
          <p:nvSpPr>
            <p:cNvPr id="27655" name="AutoShape 5"/>
            <p:cNvSpPr>
              <a:spLocks noChangeArrowheads="1"/>
            </p:cNvSpPr>
            <p:nvPr/>
          </p:nvSpPr>
          <p:spPr bwMode="auto">
            <a:xfrm>
              <a:off x="1247" y="2697"/>
              <a:ext cx="454" cy="122"/>
            </a:xfrm>
            <a:prstGeom prst="roundRect">
              <a:avLst>
                <a:gd name="adj" fmla="val 819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Text Box 6"/>
            <p:cNvSpPr txBox="1">
              <a:spLocks noChangeArrowheads="1"/>
            </p:cNvSpPr>
            <p:nvPr/>
          </p:nvSpPr>
          <p:spPr bwMode="auto">
            <a:xfrm>
              <a:off x="1306" y="2690"/>
              <a:ext cx="338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360" tIns="25560" rIns="63360" bIns="2556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tx1"/>
                  </a:solidFill>
                  <a:latin typeface="Arial" charset="0"/>
                </a:rPr>
                <a:t>MAR</a:t>
              </a:r>
            </a:p>
          </p:txBody>
        </p:sp>
        <p:sp>
          <p:nvSpPr>
            <p:cNvPr id="27657" name="Line 7"/>
            <p:cNvSpPr>
              <a:spLocks noChangeShapeType="1"/>
            </p:cNvSpPr>
            <p:nvPr/>
          </p:nvSpPr>
          <p:spPr bwMode="auto">
            <a:xfrm>
              <a:off x="1705" y="2751"/>
              <a:ext cx="798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7658" name="AutoShape 8"/>
            <p:cNvSpPr>
              <a:spLocks noChangeArrowheads="1"/>
            </p:cNvSpPr>
            <p:nvPr/>
          </p:nvSpPr>
          <p:spPr bwMode="auto">
            <a:xfrm>
              <a:off x="2514" y="2581"/>
              <a:ext cx="808" cy="381"/>
            </a:xfrm>
            <a:prstGeom prst="roundRect">
              <a:avLst>
                <a:gd name="adj" fmla="val 259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Text Box 9"/>
            <p:cNvSpPr txBox="1">
              <a:spLocks noChangeArrowheads="1"/>
            </p:cNvSpPr>
            <p:nvPr/>
          </p:nvSpPr>
          <p:spPr bwMode="auto">
            <a:xfrm>
              <a:off x="2669" y="2623"/>
              <a:ext cx="50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360" tIns="25560" rIns="63360" bIns="25560">
              <a:spAutoFit/>
            </a:bodyPr>
            <a:lstStyle/>
            <a:p>
              <a:pPr algn="ctr">
                <a:lnSpc>
                  <a:spcPts val="14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rial" charset="0"/>
                </a:rPr>
                <a:t>Memory</a:t>
              </a:r>
            </a:p>
            <a:p>
              <a:pPr algn="ctr">
                <a:lnSpc>
                  <a:spcPct val="101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rial" charset="0"/>
                </a:rPr>
                <a:t>unit</a:t>
              </a:r>
            </a:p>
          </p:txBody>
        </p:sp>
        <p:sp>
          <p:nvSpPr>
            <p:cNvPr id="27660" name="Line 10"/>
            <p:cNvSpPr>
              <a:spLocks noChangeShapeType="1"/>
            </p:cNvSpPr>
            <p:nvPr/>
          </p:nvSpPr>
          <p:spPr bwMode="auto">
            <a:xfrm flipH="1">
              <a:off x="3321" y="2664"/>
              <a:ext cx="368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7661" name="Line 11"/>
            <p:cNvSpPr>
              <a:spLocks noChangeShapeType="1"/>
            </p:cNvSpPr>
            <p:nvPr/>
          </p:nvSpPr>
          <p:spPr bwMode="auto">
            <a:xfrm flipH="1">
              <a:off x="3321" y="2862"/>
              <a:ext cx="368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7662" name="Text Box 12"/>
            <p:cNvSpPr txBox="1">
              <a:spLocks noChangeArrowheads="1"/>
            </p:cNvSpPr>
            <p:nvPr/>
          </p:nvSpPr>
          <p:spPr bwMode="auto">
            <a:xfrm>
              <a:off x="3732" y="2568"/>
              <a:ext cx="353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360" tIns="25560" rIns="63360" bIns="25560">
              <a:spAutoFit/>
            </a:bodyPr>
            <a:lstStyle/>
            <a:p>
              <a:pPr>
                <a:lnSpc>
                  <a:spcPts val="14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rial" charset="0"/>
                </a:rPr>
                <a:t>Read</a:t>
              </a:r>
            </a:p>
          </p:txBody>
        </p:sp>
        <p:sp>
          <p:nvSpPr>
            <p:cNvPr id="27663" name="Text Box 13"/>
            <p:cNvSpPr txBox="1">
              <a:spLocks noChangeArrowheads="1"/>
            </p:cNvSpPr>
            <p:nvPr/>
          </p:nvSpPr>
          <p:spPr bwMode="auto">
            <a:xfrm>
              <a:off x="3754" y="2801"/>
              <a:ext cx="360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360" tIns="25560" rIns="63360" bIns="25560">
              <a:spAutoFit/>
            </a:bodyPr>
            <a:lstStyle/>
            <a:p>
              <a:pPr>
                <a:lnSpc>
                  <a:spcPts val="14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rial" charset="0"/>
                </a:rPr>
                <a:t>Write</a:t>
              </a:r>
            </a:p>
          </p:txBody>
        </p:sp>
        <p:sp>
          <p:nvSpPr>
            <p:cNvPr id="27664" name="Line 14"/>
            <p:cNvSpPr>
              <a:spLocks noChangeShapeType="1"/>
            </p:cNvSpPr>
            <p:nvPr/>
          </p:nvSpPr>
          <p:spPr bwMode="auto">
            <a:xfrm>
              <a:off x="2724" y="2978"/>
              <a:ext cx="1" cy="22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7665" name="Line 15"/>
            <p:cNvSpPr>
              <a:spLocks noChangeShapeType="1"/>
            </p:cNvSpPr>
            <p:nvPr/>
          </p:nvSpPr>
          <p:spPr bwMode="auto">
            <a:xfrm flipV="1">
              <a:off x="3112" y="2960"/>
              <a:ext cx="1" cy="25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7666" name="Text Box 16"/>
            <p:cNvSpPr txBox="1">
              <a:spLocks noChangeArrowheads="1"/>
            </p:cNvSpPr>
            <p:nvPr/>
          </p:nvSpPr>
          <p:spPr bwMode="auto">
            <a:xfrm>
              <a:off x="3102" y="3162"/>
              <a:ext cx="48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rial" charset="0"/>
                </a:rPr>
                <a:t>Data in</a:t>
              </a:r>
            </a:p>
          </p:txBody>
        </p:sp>
        <p:sp>
          <p:nvSpPr>
            <p:cNvPr id="27667" name="Text Box 17"/>
            <p:cNvSpPr txBox="1">
              <a:spLocks noChangeArrowheads="1"/>
            </p:cNvSpPr>
            <p:nvPr/>
          </p:nvSpPr>
          <p:spPr bwMode="auto">
            <a:xfrm>
              <a:off x="2470" y="3162"/>
              <a:ext cx="56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chemeClr val="tx1"/>
                  </a:solidFill>
                  <a:latin typeface="Arial" charset="0"/>
                </a:rPr>
                <a:t>Data out</a:t>
              </a:r>
            </a:p>
          </p:txBody>
        </p:sp>
      </p:grpSp>
      <p:sp>
        <p:nvSpPr>
          <p:cNvPr id="27654" name="Text Box 18"/>
          <p:cNvSpPr txBox="1">
            <a:spLocks noChangeArrowheads="1"/>
          </p:cNvSpPr>
          <p:nvPr/>
        </p:nvSpPr>
        <p:spPr bwMode="auto">
          <a:xfrm>
            <a:off x="4786313" y="4783138"/>
            <a:ext cx="354012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66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Arial" charset="0"/>
              </a:rPr>
              <a:t>M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10625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 READ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214422"/>
            <a:ext cx="7938839" cy="3630613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To read a value from a location in memory and load it into a register, the register transfer language notation looks like this: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/>
          </a:p>
          <a:p>
            <a:pPr marL="284163" indent="-284163">
              <a:spcBef>
                <a:spcPts val="388"/>
              </a:spcBef>
              <a:buClr>
                <a:srgbClr val="969696"/>
              </a:buClr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>
              <a:solidFill>
                <a:srgbClr val="969696"/>
              </a:solidFill>
            </a:endParaRPr>
          </a:p>
          <a:p>
            <a:pPr marL="284163" indent="-284163">
              <a:spcBef>
                <a:spcPts val="388"/>
              </a:spcBef>
              <a:buClr>
                <a:srgbClr val="969696"/>
              </a:buClr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>
              <a:solidFill>
                <a:srgbClr val="969696"/>
              </a:solidFill>
            </a:endParaRP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This causes the following to occur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The contents of the MAR get sent to the memory address lines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A Read (= 1) gets sent to the memory unit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The contents of the specified address are put on the memory’s output data lines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These get sent over the bus to be loaded into register R1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2686049" y="2265281"/>
            <a:ext cx="1873803" cy="3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spcBef>
                <a:spcPts val="738"/>
              </a:spcBef>
              <a:buClr>
                <a:srgbClr val="3333FF"/>
              </a:buClr>
              <a:buSzPct val="83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000090"/>
                </a:solidFill>
                <a:latin typeface="Arial" charset="0"/>
              </a:rPr>
              <a:t>R1 </a:t>
            </a:r>
            <a:r>
              <a:rPr lang="en-GB" sz="2000" b="1" dirty="0" err="1">
                <a:solidFill>
                  <a:srgbClr val="000090"/>
                </a:solidFill>
                <a:latin typeface="Symbol" pitchFamily="18" charset="2"/>
              </a:rPr>
              <a:t></a:t>
            </a:r>
            <a:r>
              <a:rPr lang="en-GB" sz="2000" b="1" dirty="0">
                <a:solidFill>
                  <a:srgbClr val="000090"/>
                </a:solidFill>
                <a:latin typeface="Arial" charset="0"/>
              </a:rPr>
              <a:t> M[MAR]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10625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 WRITE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441461"/>
            <a:ext cx="8010847" cy="3630613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To write a value from a register to a location in memory looks like this in register transfer language: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/>
          </a:p>
          <a:p>
            <a:pPr marL="284163" indent="-284163">
              <a:spcBef>
                <a:spcPts val="388"/>
              </a:spcBef>
              <a:buClr>
                <a:srgbClr val="969696"/>
              </a:buClr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>
              <a:solidFill>
                <a:srgbClr val="969696"/>
              </a:solidFill>
            </a:endParaRPr>
          </a:p>
          <a:p>
            <a:pPr marL="284163" indent="-284163">
              <a:spcBef>
                <a:spcPts val="388"/>
              </a:spcBef>
              <a:buClr>
                <a:srgbClr val="969696"/>
              </a:buClr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>
              <a:solidFill>
                <a:srgbClr val="969696"/>
              </a:solidFill>
            </a:endParaRP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This causes the following to occur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The contents of the MAR get sent to the memory address lines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A Write (= 1) gets sent to the memory unit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The values in register R1 get sent over the bus to the data input lines of the memory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The values get loaded into the specified address in the memory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2724150" y="2400300"/>
            <a:ext cx="1858963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spcBef>
                <a:spcPts val="738"/>
              </a:spcBef>
              <a:buClr>
                <a:srgbClr val="3333FF"/>
              </a:buClr>
              <a:buSzPct val="83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3333FF"/>
                </a:solidFill>
                <a:latin typeface="Arial" charset="0"/>
              </a:rPr>
              <a:t>M[MAR] </a:t>
            </a:r>
            <a:r>
              <a:rPr lang="en-GB" sz="2000" b="1">
                <a:solidFill>
                  <a:srgbClr val="3333FF"/>
                </a:solidFill>
                <a:latin typeface="Symbol" pitchFamily="18" charset="2"/>
              </a:rPr>
              <a:t></a:t>
            </a:r>
            <a:r>
              <a:rPr lang="en-GB" sz="2000" b="1">
                <a:solidFill>
                  <a:srgbClr val="3333FF"/>
                </a:solidFill>
                <a:latin typeface="Arial" charset="0"/>
              </a:rPr>
              <a:t> R1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far, we have designed digital systems that serve a specific purpose.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a “computer” is a general purpose device. It is programmable.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sample program that our basic computer will be able to run: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3168352" cy="2212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330322"/>
            <a:ext cx="2154188" cy="1978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402388"/>
            <a:ext cx="2592288" cy="42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309320"/>
            <a:ext cx="363696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123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800000"/>
                </a:solidFill>
              </a:rPr>
              <a:t>SUMMARY OF R. TRANSFER MICROOPERATIONS</a:t>
            </a:r>
          </a:p>
        </p:txBody>
      </p:sp>
      <p:sp>
        <p:nvSpPr>
          <p:cNvPr id="30723" name="AutoShape 2"/>
          <p:cNvSpPr>
            <a:spLocks noChangeArrowheads="1"/>
          </p:cNvSpPr>
          <p:nvPr/>
        </p:nvSpPr>
        <p:spPr bwMode="auto">
          <a:xfrm>
            <a:off x="358775" y="1233488"/>
            <a:ext cx="8526463" cy="4510087"/>
          </a:xfrm>
          <a:prstGeom prst="roundRect">
            <a:avLst>
              <a:gd name="adj" fmla="val 32"/>
            </a:avLst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357158" y="1431383"/>
            <a:ext cx="8580437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360" tIns="44280" rIns="90360" bIns="44280">
            <a:spAutoFit/>
          </a:bodyPr>
          <a:lstStyle/>
          <a:p>
            <a:pPr>
              <a:lnSpc>
                <a:spcPts val="185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A </a:t>
            </a:r>
            <a:r>
              <a:rPr lang="en-GB" b="1" dirty="0">
                <a:solidFill>
                  <a:schemeClr val="tx1"/>
                </a:solidFill>
                <a:latin typeface="Symbol" pitchFamily="18" charset="2"/>
              </a:rPr>
              <a:t>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B	       	Transfer content of reg. B into reg. A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AR </a:t>
            </a:r>
            <a:r>
              <a:rPr lang="en-GB" b="1" dirty="0">
                <a:solidFill>
                  <a:schemeClr val="tx1"/>
                </a:solidFill>
                <a:latin typeface="Symbol" pitchFamily="18" charset="2"/>
              </a:rPr>
              <a:t>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DR(AD)	Transfer content of AD portion of reg. DR into reg. AR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A </a:t>
            </a:r>
            <a:r>
              <a:rPr lang="en-GB" b="1" dirty="0">
                <a:solidFill>
                  <a:schemeClr val="tx1"/>
                </a:solidFill>
                <a:latin typeface="Symbol" pitchFamily="18" charset="2"/>
              </a:rPr>
              <a:t>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 constant	Transfer a binary constant into reg. A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ABUS </a:t>
            </a:r>
            <a:r>
              <a:rPr lang="en-GB" sz="1800" b="1" dirty="0">
                <a:solidFill>
                  <a:schemeClr val="tx1"/>
                </a:solidFill>
                <a:latin typeface="Symbol" pitchFamily="18" charset="2"/>
              </a:rPr>
              <a:t></a:t>
            </a: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R1, R2 </a:t>
            </a:r>
            <a:r>
              <a:rPr lang="en-GB" sz="1400" b="1" dirty="0">
                <a:solidFill>
                  <a:schemeClr val="tx1"/>
                </a:solidFill>
                <a:latin typeface="Symbol" pitchFamily="18" charset="2"/>
              </a:rPr>
              <a:t></a:t>
            </a: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ABUS	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Transfer content of R1 into bus A and, at the same time, 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	                                        transfer content of bus A into R2                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AR		         	Address register (a.k.a. MAR)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DR		         	Data register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M[R]	                     	Memory word specified by reg. R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M	                      	Equivalent to M[AR]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DR </a:t>
            </a:r>
            <a:r>
              <a:rPr lang="en-GB" b="1" dirty="0">
                <a:solidFill>
                  <a:schemeClr val="tx1"/>
                </a:solidFill>
                <a:latin typeface="Symbol" pitchFamily="18" charset="2"/>
              </a:rPr>
              <a:t>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 M	     	Memory </a:t>
            </a:r>
            <a:r>
              <a:rPr lang="en-GB" sz="1800" b="1" i="1" dirty="0">
                <a:solidFill>
                  <a:schemeClr val="tx1"/>
                </a:solidFill>
                <a:latin typeface="Arial" charset="0"/>
              </a:rPr>
              <a:t>read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 operation: transfers content of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                                     	memory word specified by AR into DR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M </a:t>
            </a:r>
            <a:r>
              <a:rPr lang="en-GB" b="1" dirty="0">
                <a:solidFill>
                  <a:schemeClr val="tx1"/>
                </a:solidFill>
                <a:latin typeface="Symbol" pitchFamily="18" charset="2"/>
              </a:rPr>
              <a:t>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 DR	    	Memory </a:t>
            </a:r>
            <a:r>
              <a:rPr lang="en-GB" sz="1800" b="1" i="1" dirty="0">
                <a:solidFill>
                  <a:schemeClr val="tx1"/>
                </a:solidFill>
                <a:latin typeface="Arial" charset="0"/>
              </a:rPr>
              <a:t>write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 operation: transfers content of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                                      	DR into memory word specified by AR</a:t>
            </a:r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 flipV="1">
            <a:off x="2681288" y="1214438"/>
            <a:ext cx="1587" cy="45085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MICROOPERATIONS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544513" y="1719263"/>
            <a:ext cx="6163264" cy="31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ct val="83000"/>
              <a:buFont typeface="Times New Roman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Computer system microoperations are of four types:</a:t>
            </a:r>
          </a:p>
        </p:txBody>
      </p:sp>
      <p:sp>
        <p:nvSpPr>
          <p:cNvPr id="31748" name="AutoShape 3"/>
          <p:cNvSpPr>
            <a:spLocks noChangeArrowheads="1"/>
          </p:cNvSpPr>
          <p:nvPr/>
        </p:nvSpPr>
        <p:spPr bwMode="auto">
          <a:xfrm>
            <a:off x="1670050" y="1555750"/>
            <a:ext cx="36513" cy="158750"/>
          </a:xfrm>
          <a:prstGeom prst="roundRect">
            <a:avLst>
              <a:gd name="adj" fmla="val 454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1497013" y="2443163"/>
            <a:ext cx="6435725" cy="189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360" tIns="25560" rIns="63360" bIns="25560">
            <a:spAutoFit/>
          </a:bodyPr>
          <a:lstStyle/>
          <a:p>
            <a:pPr marL="379413" indent="-379413">
              <a:lnSpc>
                <a:spcPct val="86000"/>
              </a:lnSpc>
              <a:spcBef>
                <a:spcPts val="1013"/>
              </a:spcBef>
              <a:buClr>
                <a:srgbClr val="000000"/>
              </a:buClr>
              <a:buSzPct val="83000"/>
              <a:buFont typeface="Times New Roman" pitchFamily="18" charset="0"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Register transfer microoperations</a:t>
            </a:r>
          </a:p>
          <a:p>
            <a:pPr marL="379413" indent="-379413">
              <a:lnSpc>
                <a:spcPct val="86000"/>
              </a:lnSpc>
              <a:spcBef>
                <a:spcPts val="1013"/>
              </a:spcBef>
              <a:buClr>
                <a:srgbClr val="000000"/>
              </a:buClr>
              <a:buSzPct val="83000"/>
              <a:buFont typeface="Times New Roman" pitchFamily="18" charset="0"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Arithmetic microoperations</a:t>
            </a:r>
          </a:p>
          <a:p>
            <a:pPr marL="379413" indent="-379413">
              <a:lnSpc>
                <a:spcPct val="86000"/>
              </a:lnSpc>
              <a:spcBef>
                <a:spcPts val="1013"/>
              </a:spcBef>
              <a:buClr>
                <a:srgbClr val="000000"/>
              </a:buClr>
              <a:buSzPct val="83000"/>
              <a:buFont typeface="Times New Roman" pitchFamily="18" charset="0"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Logic microoperations</a:t>
            </a:r>
          </a:p>
          <a:p>
            <a:pPr marL="379413" indent="-379413">
              <a:lnSpc>
                <a:spcPct val="86000"/>
              </a:lnSpc>
              <a:spcBef>
                <a:spcPts val="1013"/>
              </a:spcBef>
              <a:buClr>
                <a:srgbClr val="000000"/>
              </a:buClr>
              <a:buSzPct val="83000"/>
              <a:buFont typeface="Times New Roman" pitchFamily="18" charset="0"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Shift microoperations</a:t>
            </a:r>
          </a:p>
          <a:p>
            <a:pPr marL="379413" indent="-379413">
              <a:lnSpc>
                <a:spcPct val="86000"/>
              </a:lnSpc>
              <a:spcBef>
                <a:spcPts val="1013"/>
              </a:spcBef>
              <a:buClr>
                <a:srgbClr val="000000"/>
              </a:buClr>
              <a:buSzPct val="83000"/>
              <a:buFont typeface="Times New Roman" pitchFamily="18" charset="0"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GB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 MICROOPERATIONS</a:t>
            </a:r>
          </a:p>
        </p:txBody>
      </p:sp>
      <p:sp>
        <p:nvSpPr>
          <p:cNvPr id="32771" name="AutoShape 2"/>
          <p:cNvSpPr>
            <a:spLocks noChangeArrowheads="1"/>
          </p:cNvSpPr>
          <p:nvPr/>
        </p:nvSpPr>
        <p:spPr bwMode="auto">
          <a:xfrm>
            <a:off x="5033963" y="4300538"/>
            <a:ext cx="34925" cy="368300"/>
          </a:xfrm>
          <a:prstGeom prst="roundRect">
            <a:avLst>
              <a:gd name="adj" fmla="val 454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AutoShape 3"/>
          <p:cNvSpPr>
            <a:spLocks noChangeArrowheads="1"/>
          </p:cNvSpPr>
          <p:nvPr/>
        </p:nvSpPr>
        <p:spPr bwMode="auto">
          <a:xfrm>
            <a:off x="5245100" y="4405313"/>
            <a:ext cx="34925" cy="369887"/>
          </a:xfrm>
          <a:prstGeom prst="roundRect">
            <a:avLst>
              <a:gd name="adj" fmla="val 454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1187450" y="4495800"/>
            <a:ext cx="6677025" cy="1981200"/>
          </a:xfrm>
          <a:prstGeom prst="roundRect">
            <a:avLst>
              <a:gd name="adj" fmla="val 79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AutoShape 5"/>
          <p:cNvSpPr>
            <a:spLocks noChangeArrowheads="1"/>
          </p:cNvSpPr>
          <p:nvPr/>
        </p:nvSpPr>
        <p:spPr bwMode="auto">
          <a:xfrm>
            <a:off x="5807075" y="5908675"/>
            <a:ext cx="34925" cy="193675"/>
          </a:xfrm>
          <a:prstGeom prst="roundRect">
            <a:avLst>
              <a:gd name="adj" fmla="val 454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1428728" y="4219178"/>
            <a:ext cx="60325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2025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charset="0"/>
              </a:rPr>
              <a:t>Summary of Typical Arithmetic Micro-Operations</a:t>
            </a:r>
          </a:p>
        </p:txBody>
      </p:sp>
      <p:sp>
        <p:nvSpPr>
          <p:cNvPr id="32776" name="AutoShape 7"/>
          <p:cNvSpPr>
            <a:spLocks noChangeArrowheads="1"/>
          </p:cNvSpPr>
          <p:nvPr/>
        </p:nvSpPr>
        <p:spPr bwMode="auto">
          <a:xfrm>
            <a:off x="1670050" y="1555750"/>
            <a:ext cx="36513" cy="158750"/>
          </a:xfrm>
          <a:prstGeom prst="roundRect">
            <a:avLst>
              <a:gd name="adj" fmla="val 454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692150" y="4579938"/>
            <a:ext cx="6129338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marL="569913" lvl="1">
              <a:lnSpc>
                <a:spcPct val="93000"/>
              </a:lnSpc>
              <a:spcBef>
                <a:spcPts val="475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R3 </a:t>
            </a:r>
            <a:r>
              <a:rPr lang="en-GB" sz="1400" b="1" dirty="0">
                <a:latin typeface="Symbol" pitchFamily="18" charset="2"/>
              </a:rPr>
              <a:t></a:t>
            </a:r>
            <a:r>
              <a:rPr lang="en-GB" sz="1400" b="1" dirty="0">
                <a:latin typeface="Arial" charset="0"/>
              </a:rPr>
              <a:t> R1 + R2 	Contents of R1 plus R2 transferred to R3</a:t>
            </a:r>
          </a:p>
          <a:p>
            <a:pPr marL="569913" lvl="1">
              <a:lnSpc>
                <a:spcPct val="94000"/>
              </a:lnSpc>
              <a:spcBef>
                <a:spcPts val="475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R3 </a:t>
            </a:r>
            <a:r>
              <a:rPr lang="en-GB" sz="1400" b="1" dirty="0">
                <a:latin typeface="Symbol" pitchFamily="18" charset="2"/>
              </a:rPr>
              <a:t></a:t>
            </a:r>
            <a:r>
              <a:rPr lang="en-GB" sz="1400" b="1" dirty="0">
                <a:latin typeface="Arial" charset="0"/>
              </a:rPr>
              <a:t> R1 - R2	Contents of R1 minus R2 transferred to R3</a:t>
            </a:r>
          </a:p>
          <a:p>
            <a:pPr marL="569913" lvl="1">
              <a:lnSpc>
                <a:spcPct val="94000"/>
              </a:lnSpc>
              <a:spcBef>
                <a:spcPts val="475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R2 </a:t>
            </a:r>
            <a:r>
              <a:rPr lang="en-GB" sz="1400" b="1" dirty="0">
                <a:latin typeface="Symbol" pitchFamily="18" charset="2"/>
              </a:rPr>
              <a:t></a:t>
            </a:r>
            <a:r>
              <a:rPr lang="en-GB" sz="1400" b="1" dirty="0">
                <a:latin typeface="Arial" charset="0"/>
              </a:rPr>
              <a:t> R2’		Complement the contents of R2 </a:t>
            </a:r>
          </a:p>
          <a:p>
            <a:pPr marL="569913" lvl="1">
              <a:lnSpc>
                <a:spcPct val="94000"/>
              </a:lnSpc>
              <a:spcBef>
                <a:spcPts val="475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R2 </a:t>
            </a:r>
            <a:r>
              <a:rPr lang="en-GB" sz="1400" b="1" dirty="0">
                <a:latin typeface="Symbol" pitchFamily="18" charset="2"/>
              </a:rPr>
              <a:t></a:t>
            </a:r>
            <a:r>
              <a:rPr lang="en-GB" sz="1400" b="1" dirty="0">
                <a:latin typeface="Arial" charset="0"/>
              </a:rPr>
              <a:t> R2’+ 1	2's complement the contents of R2 (negate)</a:t>
            </a:r>
          </a:p>
          <a:p>
            <a:pPr marL="569913" lvl="1">
              <a:lnSpc>
                <a:spcPct val="94000"/>
              </a:lnSpc>
              <a:spcBef>
                <a:spcPts val="475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R3 </a:t>
            </a:r>
            <a:r>
              <a:rPr lang="en-GB" sz="1400" b="1" dirty="0">
                <a:latin typeface="Symbol" pitchFamily="18" charset="2"/>
              </a:rPr>
              <a:t></a:t>
            </a:r>
            <a:r>
              <a:rPr lang="en-GB" sz="1400" b="1" dirty="0">
                <a:latin typeface="Arial" charset="0"/>
              </a:rPr>
              <a:t> R1 + R2’+ 1	subtraction</a:t>
            </a:r>
          </a:p>
          <a:p>
            <a:pPr marL="569913" lvl="1">
              <a:lnSpc>
                <a:spcPct val="94000"/>
              </a:lnSpc>
              <a:spcBef>
                <a:spcPts val="475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R1 </a:t>
            </a:r>
            <a:r>
              <a:rPr lang="en-GB" sz="1400" b="1" dirty="0">
                <a:latin typeface="Symbol" pitchFamily="18" charset="2"/>
              </a:rPr>
              <a:t></a:t>
            </a:r>
            <a:r>
              <a:rPr lang="en-GB" sz="1400" b="1" dirty="0">
                <a:latin typeface="Arial" charset="0"/>
              </a:rPr>
              <a:t> R1 + 1	Increment</a:t>
            </a:r>
          </a:p>
          <a:p>
            <a:pPr marL="569913" lvl="1">
              <a:lnSpc>
                <a:spcPct val="94000"/>
              </a:lnSpc>
              <a:spcBef>
                <a:spcPts val="475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R1 </a:t>
            </a:r>
            <a:r>
              <a:rPr lang="en-GB" sz="1400" b="1" dirty="0">
                <a:latin typeface="Symbol" pitchFamily="18" charset="2"/>
              </a:rPr>
              <a:t></a:t>
            </a:r>
            <a:r>
              <a:rPr lang="en-GB" sz="1400" b="1" dirty="0">
                <a:latin typeface="Arial" charset="0"/>
              </a:rPr>
              <a:t> R1 - 1	Decrement</a:t>
            </a:r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 flipV="1">
            <a:off x="2943225" y="4484688"/>
            <a:ext cx="1588" cy="19939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278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66725" y="1019175"/>
            <a:ext cx="7734300" cy="2552701"/>
          </a:xfrm>
        </p:spPr>
        <p:txBody>
          <a:bodyPr/>
          <a:lstStyle/>
          <a:p>
            <a:pPr marL="284163" indent="-284163">
              <a:lnSpc>
                <a:spcPct val="7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The basic arithmetic microoperations are</a:t>
            </a:r>
          </a:p>
          <a:p>
            <a:pPr marL="685800" lvl="1" indent="-228600">
              <a:lnSpc>
                <a:spcPct val="7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Addition</a:t>
            </a:r>
          </a:p>
          <a:p>
            <a:pPr marL="685800" lvl="1" indent="-228600">
              <a:lnSpc>
                <a:spcPct val="7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Subtraction</a:t>
            </a:r>
          </a:p>
          <a:p>
            <a:pPr marL="685800" lvl="1" indent="-228600">
              <a:lnSpc>
                <a:spcPct val="7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Increment</a:t>
            </a:r>
          </a:p>
          <a:p>
            <a:pPr marL="685800" lvl="1" indent="-228600">
              <a:lnSpc>
                <a:spcPct val="7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Decrement</a:t>
            </a:r>
          </a:p>
          <a:p>
            <a:pPr marL="685800" lvl="1" indent="-228600">
              <a:lnSpc>
                <a:spcPct val="70000"/>
              </a:lnSpc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/>
          </a:p>
          <a:p>
            <a:pPr marL="284163" indent="-284163">
              <a:lnSpc>
                <a:spcPct val="7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The additional arithmetic microoperations are</a:t>
            </a:r>
          </a:p>
          <a:p>
            <a:pPr marL="685800" lvl="1" indent="-228600">
              <a:lnSpc>
                <a:spcPct val="7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Add with carry</a:t>
            </a:r>
          </a:p>
          <a:p>
            <a:pPr marL="685800" lvl="1" indent="-228600">
              <a:lnSpc>
                <a:spcPct val="7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Subtract with borrow</a:t>
            </a:r>
          </a:p>
          <a:p>
            <a:pPr marL="685800" lvl="1" indent="-228600">
              <a:lnSpc>
                <a:spcPct val="7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Negation, </a:t>
            </a:r>
          </a:p>
          <a:p>
            <a:pPr marL="685800" lvl="1" indent="-228600">
              <a:lnSpc>
                <a:spcPct val="7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Transfer/Load</a:t>
            </a:r>
          </a:p>
          <a:p>
            <a:pPr marL="685800" lvl="1" indent="-228600">
              <a:lnSpc>
                <a:spcPct val="7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etc.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2" grpId="0"/>
      <p:bldP spid="32773" grpId="0" animBg="1"/>
      <p:bldP spid="32774" grpId="0"/>
      <p:bldP spid="32775" grpId="0"/>
      <p:bldP spid="32778" grpId="0"/>
      <p:bldP spid="3277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23850"/>
            <a:ext cx="9144000" cy="434975"/>
          </a:xfrm>
        </p:spPr>
        <p:txBody>
          <a:bodyPr lIns="63360" tIns="25560" rIns="63360" bIns="25560" anchor="t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/>
              <a:t>BINARY  ADDER / SUBTRACTOR / INCREMENTER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8525" y="1028700"/>
            <a:ext cx="6008688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22275" y="2425700"/>
            <a:ext cx="2794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Binary Adder-Subtractor</a:t>
            </a: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0550" y="2646363"/>
            <a:ext cx="6400800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509588" y="4676775"/>
            <a:ext cx="40624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Binary Incrementer</a:t>
            </a:r>
          </a:p>
        </p:txBody>
      </p:sp>
      <p:pic>
        <p:nvPicPr>
          <p:cNvPr id="3379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92413" y="4760913"/>
            <a:ext cx="5092700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420688" y="1255713"/>
            <a:ext cx="2763837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Binary Adder</a:t>
            </a:r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6527800" y="0"/>
            <a:ext cx="24860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Arithmetic Microoperations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10625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 CIRCUIT</a:t>
            </a:r>
          </a:p>
        </p:txBody>
      </p:sp>
      <p:grpSp>
        <p:nvGrpSpPr>
          <p:cNvPr id="34821" name="Group 163"/>
          <p:cNvGrpSpPr>
            <a:grpSpLocks/>
          </p:cNvGrpSpPr>
          <p:nvPr/>
        </p:nvGrpSpPr>
        <p:grpSpPr bwMode="auto">
          <a:xfrm>
            <a:off x="1571604" y="752475"/>
            <a:ext cx="5662633" cy="4033847"/>
            <a:chOff x="1909763" y="823913"/>
            <a:chExt cx="5080583" cy="3517055"/>
          </a:xfrm>
        </p:grpSpPr>
        <p:sp>
          <p:nvSpPr>
            <p:cNvPr id="34824" name="AutoShape 4"/>
            <p:cNvSpPr>
              <a:spLocks noChangeArrowheads="1"/>
            </p:cNvSpPr>
            <p:nvPr/>
          </p:nvSpPr>
          <p:spPr bwMode="auto">
            <a:xfrm>
              <a:off x="4062413" y="1357313"/>
              <a:ext cx="700087" cy="569912"/>
            </a:xfrm>
            <a:prstGeom prst="roundRect">
              <a:avLst>
                <a:gd name="adj" fmla="val 278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825" name="Text Box 5"/>
            <p:cNvSpPr txBox="1">
              <a:spLocks noChangeArrowheads="1"/>
            </p:cNvSpPr>
            <p:nvPr/>
          </p:nvSpPr>
          <p:spPr bwMode="auto">
            <a:xfrm>
              <a:off x="4025900" y="1339850"/>
              <a:ext cx="30912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S1</a:t>
              </a:r>
            </a:p>
          </p:txBody>
        </p:sp>
        <p:sp>
          <p:nvSpPr>
            <p:cNvPr id="34826" name="Text Box 6"/>
            <p:cNvSpPr txBox="1">
              <a:spLocks noChangeArrowheads="1"/>
            </p:cNvSpPr>
            <p:nvPr/>
          </p:nvSpPr>
          <p:spPr bwMode="auto">
            <a:xfrm>
              <a:off x="4025900" y="1428750"/>
              <a:ext cx="30912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S0</a:t>
              </a:r>
            </a:p>
          </p:txBody>
        </p:sp>
        <p:sp>
          <p:nvSpPr>
            <p:cNvPr id="34827" name="Text Box 7"/>
            <p:cNvSpPr txBox="1">
              <a:spLocks noChangeArrowheads="1"/>
            </p:cNvSpPr>
            <p:nvPr/>
          </p:nvSpPr>
          <p:spPr bwMode="auto">
            <a:xfrm>
              <a:off x="4025900" y="1541463"/>
              <a:ext cx="24019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0</a:t>
              </a:r>
            </a:p>
          </p:txBody>
        </p:sp>
        <p:sp>
          <p:nvSpPr>
            <p:cNvPr id="34828" name="Text Box 8"/>
            <p:cNvSpPr txBox="1">
              <a:spLocks noChangeArrowheads="1"/>
            </p:cNvSpPr>
            <p:nvPr/>
          </p:nvSpPr>
          <p:spPr bwMode="auto">
            <a:xfrm>
              <a:off x="4025900" y="1625600"/>
              <a:ext cx="24019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1</a:t>
              </a:r>
            </a:p>
          </p:txBody>
        </p:sp>
        <p:sp>
          <p:nvSpPr>
            <p:cNvPr id="34829" name="Text Box 9"/>
            <p:cNvSpPr txBox="1">
              <a:spLocks noChangeArrowheads="1"/>
            </p:cNvSpPr>
            <p:nvPr/>
          </p:nvSpPr>
          <p:spPr bwMode="auto">
            <a:xfrm>
              <a:off x="4025900" y="1701800"/>
              <a:ext cx="24019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2</a:t>
              </a:r>
            </a:p>
          </p:txBody>
        </p:sp>
        <p:sp>
          <p:nvSpPr>
            <p:cNvPr id="34830" name="Text Box 10"/>
            <p:cNvSpPr txBox="1">
              <a:spLocks noChangeArrowheads="1"/>
            </p:cNvSpPr>
            <p:nvPr/>
          </p:nvSpPr>
          <p:spPr bwMode="auto">
            <a:xfrm>
              <a:off x="4014788" y="1778000"/>
              <a:ext cx="24019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3</a:t>
              </a:r>
            </a:p>
          </p:txBody>
        </p:sp>
        <p:sp>
          <p:nvSpPr>
            <p:cNvPr id="34831" name="Line 11"/>
            <p:cNvSpPr>
              <a:spLocks noChangeShapeType="1"/>
            </p:cNvSpPr>
            <p:nvPr/>
          </p:nvSpPr>
          <p:spPr bwMode="auto">
            <a:xfrm flipH="1">
              <a:off x="3849688" y="1436688"/>
              <a:ext cx="211137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32" name="Line 12"/>
            <p:cNvSpPr>
              <a:spLocks noChangeShapeType="1"/>
            </p:cNvSpPr>
            <p:nvPr/>
          </p:nvSpPr>
          <p:spPr bwMode="auto">
            <a:xfrm flipH="1">
              <a:off x="3636963" y="1514475"/>
              <a:ext cx="423862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33" name="Line 13"/>
            <p:cNvSpPr>
              <a:spLocks noChangeShapeType="1"/>
            </p:cNvSpPr>
            <p:nvPr/>
          </p:nvSpPr>
          <p:spPr bwMode="auto">
            <a:xfrm flipH="1">
              <a:off x="2343150" y="1631950"/>
              <a:ext cx="171767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34" name="Line 14"/>
            <p:cNvSpPr>
              <a:spLocks noChangeShapeType="1"/>
            </p:cNvSpPr>
            <p:nvPr/>
          </p:nvSpPr>
          <p:spPr bwMode="auto">
            <a:xfrm flipH="1">
              <a:off x="3019425" y="1706563"/>
              <a:ext cx="1041400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35" name="Line 15"/>
            <p:cNvSpPr>
              <a:spLocks noChangeShapeType="1"/>
            </p:cNvSpPr>
            <p:nvPr/>
          </p:nvSpPr>
          <p:spPr bwMode="auto">
            <a:xfrm flipH="1">
              <a:off x="3235325" y="1792288"/>
              <a:ext cx="825500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36" name="Line 16"/>
            <p:cNvSpPr>
              <a:spLocks noChangeShapeType="1"/>
            </p:cNvSpPr>
            <p:nvPr/>
          </p:nvSpPr>
          <p:spPr bwMode="auto">
            <a:xfrm flipH="1">
              <a:off x="3448050" y="1868488"/>
              <a:ext cx="612775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37" name="Text Box 17"/>
            <p:cNvSpPr txBox="1">
              <a:spLocks noChangeArrowheads="1"/>
            </p:cNvSpPr>
            <p:nvPr/>
          </p:nvSpPr>
          <p:spPr bwMode="auto">
            <a:xfrm>
              <a:off x="4235450" y="1533525"/>
              <a:ext cx="374845" cy="342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1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4x1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41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900" b="1">
                <a:latin typeface="Arial" charset="0"/>
              </a:endParaRPr>
            </a:p>
          </p:txBody>
        </p:sp>
        <p:sp>
          <p:nvSpPr>
            <p:cNvPr id="34838" name="Text Box 18"/>
            <p:cNvSpPr txBox="1">
              <a:spLocks noChangeArrowheads="1"/>
            </p:cNvSpPr>
            <p:nvPr/>
          </p:nvSpPr>
          <p:spPr bwMode="auto">
            <a:xfrm>
              <a:off x="4187825" y="1636713"/>
              <a:ext cx="438965" cy="218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1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MUX</a:t>
              </a:r>
            </a:p>
          </p:txBody>
        </p:sp>
        <p:sp>
          <p:nvSpPr>
            <p:cNvPr id="34839" name="Line 19"/>
            <p:cNvSpPr>
              <a:spLocks noChangeShapeType="1"/>
            </p:cNvSpPr>
            <p:nvPr/>
          </p:nvSpPr>
          <p:spPr bwMode="auto">
            <a:xfrm>
              <a:off x="4760913" y="1631950"/>
              <a:ext cx="762000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40" name="AutoShape 20"/>
            <p:cNvSpPr>
              <a:spLocks noChangeArrowheads="1"/>
            </p:cNvSpPr>
            <p:nvPr/>
          </p:nvSpPr>
          <p:spPr bwMode="auto">
            <a:xfrm>
              <a:off x="5532438" y="1204913"/>
              <a:ext cx="711200" cy="485775"/>
            </a:xfrm>
            <a:prstGeom prst="roundRect">
              <a:avLst>
                <a:gd name="adj" fmla="val 324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841" name="Line 21"/>
            <p:cNvSpPr>
              <a:spLocks noChangeShapeType="1"/>
            </p:cNvSpPr>
            <p:nvPr/>
          </p:nvSpPr>
          <p:spPr bwMode="auto">
            <a:xfrm flipH="1">
              <a:off x="2343150" y="1277938"/>
              <a:ext cx="3187700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42" name="Text Box 22"/>
            <p:cNvSpPr txBox="1">
              <a:spLocks noChangeArrowheads="1"/>
            </p:cNvSpPr>
            <p:nvPr/>
          </p:nvSpPr>
          <p:spPr bwMode="auto">
            <a:xfrm>
              <a:off x="5470525" y="1177925"/>
              <a:ext cx="30912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X0</a:t>
              </a:r>
            </a:p>
          </p:txBody>
        </p:sp>
        <p:sp>
          <p:nvSpPr>
            <p:cNvPr id="34843" name="Text Box 23"/>
            <p:cNvSpPr txBox="1">
              <a:spLocks noChangeArrowheads="1"/>
            </p:cNvSpPr>
            <p:nvPr/>
          </p:nvSpPr>
          <p:spPr bwMode="auto">
            <a:xfrm>
              <a:off x="5470525" y="1519238"/>
              <a:ext cx="30912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Y0</a:t>
              </a:r>
            </a:p>
          </p:txBody>
        </p:sp>
        <p:sp>
          <p:nvSpPr>
            <p:cNvPr id="34844" name="Text Box 24"/>
            <p:cNvSpPr txBox="1">
              <a:spLocks noChangeArrowheads="1"/>
            </p:cNvSpPr>
            <p:nvPr/>
          </p:nvSpPr>
          <p:spPr bwMode="auto">
            <a:xfrm>
              <a:off x="5873750" y="1177925"/>
              <a:ext cx="313931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C0</a:t>
              </a:r>
            </a:p>
          </p:txBody>
        </p:sp>
        <p:sp>
          <p:nvSpPr>
            <p:cNvPr id="34845" name="Text Box 25"/>
            <p:cNvSpPr txBox="1">
              <a:spLocks noChangeArrowheads="1"/>
            </p:cNvSpPr>
            <p:nvPr/>
          </p:nvSpPr>
          <p:spPr bwMode="auto">
            <a:xfrm>
              <a:off x="5873750" y="1519238"/>
              <a:ext cx="313931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C1</a:t>
              </a:r>
            </a:p>
          </p:txBody>
        </p:sp>
        <p:sp>
          <p:nvSpPr>
            <p:cNvPr id="34846" name="Line 26"/>
            <p:cNvSpPr>
              <a:spLocks noChangeShapeType="1"/>
            </p:cNvSpPr>
            <p:nvPr/>
          </p:nvSpPr>
          <p:spPr bwMode="auto">
            <a:xfrm>
              <a:off x="6248400" y="1436688"/>
              <a:ext cx="330200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47" name="Text Box 27"/>
            <p:cNvSpPr txBox="1">
              <a:spLocks noChangeArrowheads="1"/>
            </p:cNvSpPr>
            <p:nvPr/>
          </p:nvSpPr>
          <p:spPr bwMode="auto">
            <a:xfrm>
              <a:off x="6551613" y="1331913"/>
              <a:ext cx="313931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D0</a:t>
              </a:r>
            </a:p>
          </p:txBody>
        </p:sp>
        <p:sp>
          <p:nvSpPr>
            <p:cNvPr id="34848" name="Line 28"/>
            <p:cNvSpPr>
              <a:spLocks noChangeShapeType="1"/>
            </p:cNvSpPr>
            <p:nvPr/>
          </p:nvSpPr>
          <p:spPr bwMode="auto">
            <a:xfrm flipV="1">
              <a:off x="6070600" y="906463"/>
              <a:ext cx="1588" cy="29845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49" name="Text Box 29"/>
            <p:cNvSpPr txBox="1">
              <a:spLocks noChangeArrowheads="1"/>
            </p:cNvSpPr>
            <p:nvPr/>
          </p:nvSpPr>
          <p:spPr bwMode="auto">
            <a:xfrm>
              <a:off x="5684838" y="1379538"/>
              <a:ext cx="336373" cy="218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1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FA</a:t>
              </a:r>
            </a:p>
          </p:txBody>
        </p:sp>
        <p:sp>
          <p:nvSpPr>
            <p:cNvPr id="34850" name="AutoShape 30"/>
            <p:cNvSpPr>
              <a:spLocks noChangeArrowheads="1"/>
            </p:cNvSpPr>
            <p:nvPr/>
          </p:nvSpPr>
          <p:spPr bwMode="auto">
            <a:xfrm>
              <a:off x="4062413" y="2109788"/>
              <a:ext cx="700087" cy="569912"/>
            </a:xfrm>
            <a:prstGeom prst="roundRect">
              <a:avLst>
                <a:gd name="adj" fmla="val 278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851" name="Text Box 31"/>
            <p:cNvSpPr txBox="1">
              <a:spLocks noChangeArrowheads="1"/>
            </p:cNvSpPr>
            <p:nvPr/>
          </p:nvSpPr>
          <p:spPr bwMode="auto">
            <a:xfrm>
              <a:off x="4025900" y="2090738"/>
              <a:ext cx="30912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S1</a:t>
              </a:r>
            </a:p>
          </p:txBody>
        </p:sp>
        <p:sp>
          <p:nvSpPr>
            <p:cNvPr id="34852" name="Text Box 32"/>
            <p:cNvSpPr txBox="1">
              <a:spLocks noChangeArrowheads="1"/>
            </p:cNvSpPr>
            <p:nvPr/>
          </p:nvSpPr>
          <p:spPr bwMode="auto">
            <a:xfrm>
              <a:off x="4025900" y="2179638"/>
              <a:ext cx="30912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S0</a:t>
              </a:r>
            </a:p>
          </p:txBody>
        </p:sp>
        <p:sp>
          <p:nvSpPr>
            <p:cNvPr id="34853" name="Text Box 33"/>
            <p:cNvSpPr txBox="1">
              <a:spLocks noChangeArrowheads="1"/>
            </p:cNvSpPr>
            <p:nvPr/>
          </p:nvSpPr>
          <p:spPr bwMode="auto">
            <a:xfrm>
              <a:off x="4025900" y="2293938"/>
              <a:ext cx="24019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0</a:t>
              </a:r>
            </a:p>
          </p:txBody>
        </p:sp>
        <p:sp>
          <p:nvSpPr>
            <p:cNvPr id="34854" name="Text Box 34"/>
            <p:cNvSpPr txBox="1">
              <a:spLocks noChangeArrowheads="1"/>
            </p:cNvSpPr>
            <p:nvPr/>
          </p:nvSpPr>
          <p:spPr bwMode="auto">
            <a:xfrm>
              <a:off x="4025900" y="2376488"/>
              <a:ext cx="24019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1</a:t>
              </a:r>
            </a:p>
          </p:txBody>
        </p:sp>
        <p:sp>
          <p:nvSpPr>
            <p:cNvPr id="34855" name="Text Box 35"/>
            <p:cNvSpPr txBox="1">
              <a:spLocks noChangeArrowheads="1"/>
            </p:cNvSpPr>
            <p:nvPr/>
          </p:nvSpPr>
          <p:spPr bwMode="auto">
            <a:xfrm>
              <a:off x="4025900" y="2454275"/>
              <a:ext cx="24019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2</a:t>
              </a:r>
            </a:p>
          </p:txBody>
        </p:sp>
        <p:sp>
          <p:nvSpPr>
            <p:cNvPr id="34856" name="Text Box 36"/>
            <p:cNvSpPr txBox="1">
              <a:spLocks noChangeArrowheads="1"/>
            </p:cNvSpPr>
            <p:nvPr/>
          </p:nvSpPr>
          <p:spPr bwMode="auto">
            <a:xfrm>
              <a:off x="4014788" y="2528888"/>
              <a:ext cx="24019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3</a:t>
              </a:r>
            </a:p>
          </p:txBody>
        </p:sp>
        <p:sp>
          <p:nvSpPr>
            <p:cNvPr id="34857" name="Line 37"/>
            <p:cNvSpPr>
              <a:spLocks noChangeShapeType="1"/>
            </p:cNvSpPr>
            <p:nvPr/>
          </p:nvSpPr>
          <p:spPr bwMode="auto">
            <a:xfrm flipH="1">
              <a:off x="3862388" y="2181225"/>
              <a:ext cx="198437" cy="317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58" name="Line 38"/>
            <p:cNvSpPr>
              <a:spLocks noChangeShapeType="1"/>
            </p:cNvSpPr>
            <p:nvPr/>
          </p:nvSpPr>
          <p:spPr bwMode="auto">
            <a:xfrm flipH="1">
              <a:off x="3648075" y="2263775"/>
              <a:ext cx="412750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59" name="Text Box 39"/>
            <p:cNvSpPr txBox="1">
              <a:spLocks noChangeArrowheads="1"/>
            </p:cNvSpPr>
            <p:nvPr/>
          </p:nvSpPr>
          <p:spPr bwMode="auto">
            <a:xfrm>
              <a:off x="4235450" y="2282825"/>
              <a:ext cx="374845" cy="342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1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4x1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41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900" b="1">
                <a:latin typeface="Arial" charset="0"/>
              </a:endParaRPr>
            </a:p>
          </p:txBody>
        </p:sp>
        <p:sp>
          <p:nvSpPr>
            <p:cNvPr id="34860" name="Text Box 40"/>
            <p:cNvSpPr txBox="1">
              <a:spLocks noChangeArrowheads="1"/>
            </p:cNvSpPr>
            <p:nvPr/>
          </p:nvSpPr>
          <p:spPr bwMode="auto">
            <a:xfrm>
              <a:off x="4187825" y="2387600"/>
              <a:ext cx="438965" cy="218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1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MUX</a:t>
              </a:r>
            </a:p>
          </p:txBody>
        </p:sp>
        <p:sp>
          <p:nvSpPr>
            <p:cNvPr id="34861" name="Line 41"/>
            <p:cNvSpPr>
              <a:spLocks noChangeShapeType="1"/>
            </p:cNvSpPr>
            <p:nvPr/>
          </p:nvSpPr>
          <p:spPr bwMode="auto">
            <a:xfrm>
              <a:off x="4767263" y="2382838"/>
              <a:ext cx="762000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62" name="AutoShape 42"/>
            <p:cNvSpPr>
              <a:spLocks noChangeArrowheads="1"/>
            </p:cNvSpPr>
            <p:nvPr/>
          </p:nvSpPr>
          <p:spPr bwMode="auto">
            <a:xfrm>
              <a:off x="5532438" y="1949450"/>
              <a:ext cx="711200" cy="492125"/>
            </a:xfrm>
            <a:prstGeom prst="roundRect">
              <a:avLst>
                <a:gd name="adj" fmla="val 319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863" name="Line 43"/>
            <p:cNvSpPr>
              <a:spLocks noChangeShapeType="1"/>
            </p:cNvSpPr>
            <p:nvPr/>
          </p:nvSpPr>
          <p:spPr bwMode="auto">
            <a:xfrm flipH="1">
              <a:off x="2343150" y="2028825"/>
              <a:ext cx="3187700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64" name="Text Box 44"/>
            <p:cNvSpPr txBox="1">
              <a:spLocks noChangeArrowheads="1"/>
            </p:cNvSpPr>
            <p:nvPr/>
          </p:nvSpPr>
          <p:spPr bwMode="auto">
            <a:xfrm>
              <a:off x="5470525" y="1930400"/>
              <a:ext cx="30912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X1</a:t>
              </a:r>
            </a:p>
          </p:txBody>
        </p:sp>
        <p:sp>
          <p:nvSpPr>
            <p:cNvPr id="34865" name="Text Box 45"/>
            <p:cNvSpPr txBox="1">
              <a:spLocks noChangeArrowheads="1"/>
            </p:cNvSpPr>
            <p:nvPr/>
          </p:nvSpPr>
          <p:spPr bwMode="auto">
            <a:xfrm>
              <a:off x="5470525" y="2268538"/>
              <a:ext cx="30912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Y1</a:t>
              </a:r>
            </a:p>
          </p:txBody>
        </p:sp>
        <p:sp>
          <p:nvSpPr>
            <p:cNvPr id="34866" name="Text Box 46"/>
            <p:cNvSpPr txBox="1">
              <a:spLocks noChangeArrowheads="1"/>
            </p:cNvSpPr>
            <p:nvPr/>
          </p:nvSpPr>
          <p:spPr bwMode="auto">
            <a:xfrm>
              <a:off x="5873750" y="1930400"/>
              <a:ext cx="313931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C1</a:t>
              </a:r>
            </a:p>
          </p:txBody>
        </p:sp>
        <p:sp>
          <p:nvSpPr>
            <p:cNvPr id="34867" name="Text Box 47"/>
            <p:cNvSpPr txBox="1">
              <a:spLocks noChangeArrowheads="1"/>
            </p:cNvSpPr>
            <p:nvPr/>
          </p:nvSpPr>
          <p:spPr bwMode="auto">
            <a:xfrm>
              <a:off x="5873750" y="2278063"/>
              <a:ext cx="313931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C2</a:t>
              </a:r>
            </a:p>
          </p:txBody>
        </p:sp>
        <p:sp>
          <p:nvSpPr>
            <p:cNvPr id="34868" name="Line 48"/>
            <p:cNvSpPr>
              <a:spLocks noChangeShapeType="1"/>
            </p:cNvSpPr>
            <p:nvPr/>
          </p:nvSpPr>
          <p:spPr bwMode="auto">
            <a:xfrm>
              <a:off x="6229350" y="2181225"/>
              <a:ext cx="349250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69" name="Text Box 49"/>
            <p:cNvSpPr txBox="1">
              <a:spLocks noChangeArrowheads="1"/>
            </p:cNvSpPr>
            <p:nvPr/>
          </p:nvSpPr>
          <p:spPr bwMode="auto">
            <a:xfrm>
              <a:off x="6551613" y="2082800"/>
              <a:ext cx="313931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D1</a:t>
              </a:r>
            </a:p>
          </p:txBody>
        </p:sp>
        <p:sp>
          <p:nvSpPr>
            <p:cNvPr id="34870" name="Line 50"/>
            <p:cNvSpPr>
              <a:spLocks noChangeShapeType="1"/>
            </p:cNvSpPr>
            <p:nvPr/>
          </p:nvSpPr>
          <p:spPr bwMode="auto">
            <a:xfrm flipV="1">
              <a:off x="6070600" y="1690688"/>
              <a:ext cx="1588" cy="25717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71" name="Text Box 51"/>
            <p:cNvSpPr txBox="1">
              <a:spLocks noChangeArrowheads="1"/>
            </p:cNvSpPr>
            <p:nvPr/>
          </p:nvSpPr>
          <p:spPr bwMode="auto">
            <a:xfrm>
              <a:off x="5684838" y="2125663"/>
              <a:ext cx="336373" cy="218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1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FA</a:t>
              </a:r>
            </a:p>
          </p:txBody>
        </p:sp>
        <p:sp>
          <p:nvSpPr>
            <p:cNvPr id="34872" name="AutoShape 52"/>
            <p:cNvSpPr>
              <a:spLocks noChangeArrowheads="1"/>
            </p:cNvSpPr>
            <p:nvPr/>
          </p:nvSpPr>
          <p:spPr bwMode="auto">
            <a:xfrm>
              <a:off x="4062413" y="2860675"/>
              <a:ext cx="700087" cy="569913"/>
            </a:xfrm>
            <a:prstGeom prst="roundRect">
              <a:avLst>
                <a:gd name="adj" fmla="val 278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873" name="Text Box 53"/>
            <p:cNvSpPr txBox="1">
              <a:spLocks noChangeArrowheads="1"/>
            </p:cNvSpPr>
            <p:nvPr/>
          </p:nvSpPr>
          <p:spPr bwMode="auto">
            <a:xfrm>
              <a:off x="4025900" y="2833688"/>
              <a:ext cx="30912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S1</a:t>
              </a:r>
            </a:p>
          </p:txBody>
        </p:sp>
        <p:sp>
          <p:nvSpPr>
            <p:cNvPr id="34874" name="Text Box 54"/>
            <p:cNvSpPr txBox="1">
              <a:spLocks noChangeArrowheads="1"/>
            </p:cNvSpPr>
            <p:nvPr/>
          </p:nvSpPr>
          <p:spPr bwMode="auto">
            <a:xfrm>
              <a:off x="4025900" y="2924175"/>
              <a:ext cx="30912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S0</a:t>
              </a:r>
            </a:p>
          </p:txBody>
        </p:sp>
        <p:sp>
          <p:nvSpPr>
            <p:cNvPr id="34875" name="Text Box 55"/>
            <p:cNvSpPr txBox="1">
              <a:spLocks noChangeArrowheads="1"/>
            </p:cNvSpPr>
            <p:nvPr/>
          </p:nvSpPr>
          <p:spPr bwMode="auto">
            <a:xfrm>
              <a:off x="4025900" y="3035300"/>
              <a:ext cx="24019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0</a:t>
              </a:r>
            </a:p>
          </p:txBody>
        </p:sp>
        <p:sp>
          <p:nvSpPr>
            <p:cNvPr id="34876" name="Text Box 56"/>
            <p:cNvSpPr txBox="1">
              <a:spLocks noChangeArrowheads="1"/>
            </p:cNvSpPr>
            <p:nvPr/>
          </p:nvSpPr>
          <p:spPr bwMode="auto">
            <a:xfrm>
              <a:off x="4025900" y="3121025"/>
              <a:ext cx="24019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1</a:t>
              </a:r>
            </a:p>
          </p:txBody>
        </p:sp>
        <p:sp>
          <p:nvSpPr>
            <p:cNvPr id="34877" name="Text Box 57"/>
            <p:cNvSpPr txBox="1">
              <a:spLocks noChangeArrowheads="1"/>
            </p:cNvSpPr>
            <p:nvPr/>
          </p:nvSpPr>
          <p:spPr bwMode="auto">
            <a:xfrm>
              <a:off x="4025900" y="3197225"/>
              <a:ext cx="24019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2</a:t>
              </a:r>
            </a:p>
          </p:txBody>
        </p:sp>
        <p:sp>
          <p:nvSpPr>
            <p:cNvPr id="34878" name="Text Box 58"/>
            <p:cNvSpPr txBox="1">
              <a:spLocks noChangeArrowheads="1"/>
            </p:cNvSpPr>
            <p:nvPr/>
          </p:nvSpPr>
          <p:spPr bwMode="auto">
            <a:xfrm>
              <a:off x="4014788" y="3273425"/>
              <a:ext cx="24019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3</a:t>
              </a:r>
            </a:p>
          </p:txBody>
        </p:sp>
        <p:sp>
          <p:nvSpPr>
            <p:cNvPr id="34879" name="Line 59"/>
            <p:cNvSpPr>
              <a:spLocks noChangeShapeType="1"/>
            </p:cNvSpPr>
            <p:nvPr/>
          </p:nvSpPr>
          <p:spPr bwMode="auto">
            <a:xfrm flipH="1">
              <a:off x="3844925" y="2932113"/>
              <a:ext cx="215900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80" name="Line 60"/>
            <p:cNvSpPr>
              <a:spLocks noChangeShapeType="1"/>
            </p:cNvSpPr>
            <p:nvPr/>
          </p:nvSpPr>
          <p:spPr bwMode="auto">
            <a:xfrm flipH="1">
              <a:off x="3656013" y="3008313"/>
              <a:ext cx="404812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81" name="Text Box 61"/>
            <p:cNvSpPr txBox="1">
              <a:spLocks noChangeArrowheads="1"/>
            </p:cNvSpPr>
            <p:nvPr/>
          </p:nvSpPr>
          <p:spPr bwMode="auto">
            <a:xfrm>
              <a:off x="4235450" y="3028950"/>
              <a:ext cx="374845" cy="342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1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4x1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41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900" b="1">
                <a:latin typeface="Arial" charset="0"/>
              </a:endParaRPr>
            </a:p>
          </p:txBody>
        </p:sp>
        <p:sp>
          <p:nvSpPr>
            <p:cNvPr id="34882" name="Text Box 62"/>
            <p:cNvSpPr txBox="1">
              <a:spLocks noChangeArrowheads="1"/>
            </p:cNvSpPr>
            <p:nvPr/>
          </p:nvSpPr>
          <p:spPr bwMode="auto">
            <a:xfrm>
              <a:off x="4187825" y="3132138"/>
              <a:ext cx="438965" cy="218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1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MUX</a:t>
              </a:r>
            </a:p>
          </p:txBody>
        </p:sp>
        <p:sp>
          <p:nvSpPr>
            <p:cNvPr id="34883" name="Line 63"/>
            <p:cNvSpPr>
              <a:spLocks noChangeShapeType="1"/>
            </p:cNvSpPr>
            <p:nvPr/>
          </p:nvSpPr>
          <p:spPr bwMode="auto">
            <a:xfrm>
              <a:off x="4767263" y="3133725"/>
              <a:ext cx="762000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84" name="AutoShape 64"/>
            <p:cNvSpPr>
              <a:spLocks noChangeArrowheads="1"/>
            </p:cNvSpPr>
            <p:nvPr/>
          </p:nvSpPr>
          <p:spPr bwMode="auto">
            <a:xfrm>
              <a:off x="5532438" y="2700338"/>
              <a:ext cx="711200" cy="493712"/>
            </a:xfrm>
            <a:prstGeom prst="roundRect">
              <a:avLst>
                <a:gd name="adj" fmla="val 319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885" name="Line 65"/>
            <p:cNvSpPr>
              <a:spLocks noChangeShapeType="1"/>
            </p:cNvSpPr>
            <p:nvPr/>
          </p:nvSpPr>
          <p:spPr bwMode="auto">
            <a:xfrm flipH="1">
              <a:off x="2343150" y="2771775"/>
              <a:ext cx="3187700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86" name="Text Box 66"/>
            <p:cNvSpPr txBox="1">
              <a:spLocks noChangeArrowheads="1"/>
            </p:cNvSpPr>
            <p:nvPr/>
          </p:nvSpPr>
          <p:spPr bwMode="auto">
            <a:xfrm>
              <a:off x="5470525" y="2676525"/>
              <a:ext cx="30912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X2</a:t>
              </a:r>
            </a:p>
          </p:txBody>
        </p:sp>
        <p:sp>
          <p:nvSpPr>
            <p:cNvPr id="34887" name="Text Box 67"/>
            <p:cNvSpPr txBox="1">
              <a:spLocks noChangeArrowheads="1"/>
            </p:cNvSpPr>
            <p:nvPr/>
          </p:nvSpPr>
          <p:spPr bwMode="auto">
            <a:xfrm>
              <a:off x="5476875" y="3027363"/>
              <a:ext cx="30912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Y2</a:t>
              </a:r>
            </a:p>
          </p:txBody>
        </p:sp>
        <p:sp>
          <p:nvSpPr>
            <p:cNvPr id="34888" name="Text Box 68"/>
            <p:cNvSpPr txBox="1">
              <a:spLocks noChangeArrowheads="1"/>
            </p:cNvSpPr>
            <p:nvPr/>
          </p:nvSpPr>
          <p:spPr bwMode="auto">
            <a:xfrm>
              <a:off x="5873750" y="2676525"/>
              <a:ext cx="313931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C2</a:t>
              </a:r>
            </a:p>
          </p:txBody>
        </p:sp>
        <p:sp>
          <p:nvSpPr>
            <p:cNvPr id="34889" name="Text Box 69"/>
            <p:cNvSpPr txBox="1">
              <a:spLocks noChangeArrowheads="1"/>
            </p:cNvSpPr>
            <p:nvPr/>
          </p:nvSpPr>
          <p:spPr bwMode="auto">
            <a:xfrm>
              <a:off x="5880100" y="3027363"/>
              <a:ext cx="313931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C3</a:t>
              </a:r>
            </a:p>
          </p:txBody>
        </p:sp>
        <p:sp>
          <p:nvSpPr>
            <p:cNvPr id="34890" name="Line 70"/>
            <p:cNvSpPr>
              <a:spLocks noChangeShapeType="1"/>
            </p:cNvSpPr>
            <p:nvPr/>
          </p:nvSpPr>
          <p:spPr bwMode="auto">
            <a:xfrm>
              <a:off x="6235700" y="2932113"/>
              <a:ext cx="342900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91" name="Text Box 71"/>
            <p:cNvSpPr txBox="1">
              <a:spLocks noChangeArrowheads="1"/>
            </p:cNvSpPr>
            <p:nvPr/>
          </p:nvSpPr>
          <p:spPr bwMode="auto">
            <a:xfrm>
              <a:off x="6551613" y="2833688"/>
              <a:ext cx="313931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D2</a:t>
              </a:r>
            </a:p>
          </p:txBody>
        </p:sp>
        <p:sp>
          <p:nvSpPr>
            <p:cNvPr id="34892" name="Line 72"/>
            <p:cNvSpPr>
              <a:spLocks noChangeShapeType="1"/>
            </p:cNvSpPr>
            <p:nvPr/>
          </p:nvSpPr>
          <p:spPr bwMode="auto">
            <a:xfrm flipV="1">
              <a:off x="6070600" y="2443163"/>
              <a:ext cx="1588" cy="25717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93" name="Text Box 73"/>
            <p:cNvSpPr txBox="1">
              <a:spLocks noChangeArrowheads="1"/>
            </p:cNvSpPr>
            <p:nvPr/>
          </p:nvSpPr>
          <p:spPr bwMode="auto">
            <a:xfrm>
              <a:off x="5684838" y="2874963"/>
              <a:ext cx="336373" cy="218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1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FA</a:t>
              </a:r>
            </a:p>
          </p:txBody>
        </p:sp>
        <p:sp>
          <p:nvSpPr>
            <p:cNvPr id="34894" name="AutoShape 74"/>
            <p:cNvSpPr>
              <a:spLocks noChangeArrowheads="1"/>
            </p:cNvSpPr>
            <p:nvPr/>
          </p:nvSpPr>
          <p:spPr bwMode="auto">
            <a:xfrm>
              <a:off x="4062413" y="3613150"/>
              <a:ext cx="700087" cy="568325"/>
            </a:xfrm>
            <a:prstGeom prst="roundRect">
              <a:avLst>
                <a:gd name="adj" fmla="val 278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895" name="Text Box 75"/>
            <p:cNvSpPr txBox="1">
              <a:spLocks noChangeArrowheads="1"/>
            </p:cNvSpPr>
            <p:nvPr/>
          </p:nvSpPr>
          <p:spPr bwMode="auto">
            <a:xfrm>
              <a:off x="4025900" y="3586163"/>
              <a:ext cx="30912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S1</a:t>
              </a:r>
            </a:p>
          </p:txBody>
        </p:sp>
        <p:sp>
          <p:nvSpPr>
            <p:cNvPr id="34896" name="Text Box 76"/>
            <p:cNvSpPr txBox="1">
              <a:spLocks noChangeArrowheads="1"/>
            </p:cNvSpPr>
            <p:nvPr/>
          </p:nvSpPr>
          <p:spPr bwMode="auto">
            <a:xfrm>
              <a:off x="4025900" y="3675063"/>
              <a:ext cx="30912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S0</a:t>
              </a:r>
            </a:p>
          </p:txBody>
        </p:sp>
        <p:sp>
          <p:nvSpPr>
            <p:cNvPr id="34897" name="Text Box 77"/>
            <p:cNvSpPr txBox="1">
              <a:spLocks noChangeArrowheads="1"/>
            </p:cNvSpPr>
            <p:nvPr/>
          </p:nvSpPr>
          <p:spPr bwMode="auto">
            <a:xfrm>
              <a:off x="4025900" y="3787775"/>
              <a:ext cx="24019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0</a:t>
              </a:r>
            </a:p>
          </p:txBody>
        </p:sp>
        <p:sp>
          <p:nvSpPr>
            <p:cNvPr id="34898" name="Text Box 78"/>
            <p:cNvSpPr txBox="1">
              <a:spLocks noChangeArrowheads="1"/>
            </p:cNvSpPr>
            <p:nvPr/>
          </p:nvSpPr>
          <p:spPr bwMode="auto">
            <a:xfrm>
              <a:off x="4025900" y="3871913"/>
              <a:ext cx="24019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1</a:t>
              </a:r>
            </a:p>
          </p:txBody>
        </p:sp>
        <p:sp>
          <p:nvSpPr>
            <p:cNvPr id="34899" name="Text Box 79"/>
            <p:cNvSpPr txBox="1">
              <a:spLocks noChangeArrowheads="1"/>
            </p:cNvSpPr>
            <p:nvPr/>
          </p:nvSpPr>
          <p:spPr bwMode="auto">
            <a:xfrm>
              <a:off x="4025900" y="3946525"/>
              <a:ext cx="24019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2</a:t>
              </a:r>
            </a:p>
          </p:txBody>
        </p:sp>
        <p:sp>
          <p:nvSpPr>
            <p:cNvPr id="34900" name="Text Box 80"/>
            <p:cNvSpPr txBox="1">
              <a:spLocks noChangeArrowheads="1"/>
            </p:cNvSpPr>
            <p:nvPr/>
          </p:nvSpPr>
          <p:spPr bwMode="auto">
            <a:xfrm>
              <a:off x="4014788" y="4024313"/>
              <a:ext cx="24019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3</a:t>
              </a:r>
            </a:p>
          </p:txBody>
        </p:sp>
        <p:sp>
          <p:nvSpPr>
            <p:cNvPr id="34901" name="Line 81"/>
            <p:cNvSpPr>
              <a:spLocks noChangeShapeType="1"/>
            </p:cNvSpPr>
            <p:nvPr/>
          </p:nvSpPr>
          <p:spPr bwMode="auto">
            <a:xfrm flipH="1">
              <a:off x="3844925" y="3684588"/>
              <a:ext cx="215900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02" name="Line 82"/>
            <p:cNvSpPr>
              <a:spLocks noChangeShapeType="1"/>
            </p:cNvSpPr>
            <p:nvPr/>
          </p:nvSpPr>
          <p:spPr bwMode="auto">
            <a:xfrm flipH="1">
              <a:off x="3656013" y="3760788"/>
              <a:ext cx="404812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03" name="Text Box 83"/>
            <p:cNvSpPr txBox="1">
              <a:spLocks noChangeArrowheads="1"/>
            </p:cNvSpPr>
            <p:nvPr/>
          </p:nvSpPr>
          <p:spPr bwMode="auto">
            <a:xfrm>
              <a:off x="4235450" y="3779838"/>
              <a:ext cx="374845" cy="342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1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4x1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41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900" b="1">
                <a:latin typeface="Arial" charset="0"/>
              </a:endParaRPr>
            </a:p>
          </p:txBody>
        </p:sp>
        <p:sp>
          <p:nvSpPr>
            <p:cNvPr id="34904" name="Text Box 84"/>
            <p:cNvSpPr txBox="1">
              <a:spLocks noChangeArrowheads="1"/>
            </p:cNvSpPr>
            <p:nvPr/>
          </p:nvSpPr>
          <p:spPr bwMode="auto">
            <a:xfrm>
              <a:off x="4187825" y="3883025"/>
              <a:ext cx="438965" cy="218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1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MUX</a:t>
              </a:r>
            </a:p>
          </p:txBody>
        </p:sp>
        <p:sp>
          <p:nvSpPr>
            <p:cNvPr id="34905" name="Line 85"/>
            <p:cNvSpPr>
              <a:spLocks noChangeShapeType="1"/>
            </p:cNvSpPr>
            <p:nvPr/>
          </p:nvSpPr>
          <p:spPr bwMode="auto">
            <a:xfrm>
              <a:off x="4773613" y="3878263"/>
              <a:ext cx="736600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06" name="AutoShape 86"/>
            <p:cNvSpPr>
              <a:spLocks noChangeArrowheads="1"/>
            </p:cNvSpPr>
            <p:nvPr/>
          </p:nvSpPr>
          <p:spPr bwMode="auto">
            <a:xfrm>
              <a:off x="5532438" y="3452813"/>
              <a:ext cx="711200" cy="492125"/>
            </a:xfrm>
            <a:prstGeom prst="roundRect">
              <a:avLst>
                <a:gd name="adj" fmla="val 319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907" name="Line 87"/>
            <p:cNvSpPr>
              <a:spLocks noChangeShapeType="1"/>
            </p:cNvSpPr>
            <p:nvPr/>
          </p:nvSpPr>
          <p:spPr bwMode="auto">
            <a:xfrm flipH="1">
              <a:off x="2343150" y="3524250"/>
              <a:ext cx="3187700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08" name="Text Box 88"/>
            <p:cNvSpPr txBox="1">
              <a:spLocks noChangeArrowheads="1"/>
            </p:cNvSpPr>
            <p:nvPr/>
          </p:nvSpPr>
          <p:spPr bwMode="auto">
            <a:xfrm>
              <a:off x="5470525" y="3425825"/>
              <a:ext cx="30912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X3</a:t>
              </a:r>
            </a:p>
          </p:txBody>
        </p:sp>
        <p:sp>
          <p:nvSpPr>
            <p:cNvPr id="34909" name="Text Box 89"/>
            <p:cNvSpPr txBox="1">
              <a:spLocks noChangeArrowheads="1"/>
            </p:cNvSpPr>
            <p:nvPr/>
          </p:nvSpPr>
          <p:spPr bwMode="auto">
            <a:xfrm>
              <a:off x="5476875" y="3778250"/>
              <a:ext cx="30912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Y3</a:t>
              </a:r>
            </a:p>
          </p:txBody>
        </p:sp>
        <p:sp>
          <p:nvSpPr>
            <p:cNvPr id="34910" name="Text Box 90"/>
            <p:cNvSpPr txBox="1">
              <a:spLocks noChangeArrowheads="1"/>
            </p:cNvSpPr>
            <p:nvPr/>
          </p:nvSpPr>
          <p:spPr bwMode="auto">
            <a:xfrm>
              <a:off x="5873750" y="3425825"/>
              <a:ext cx="313931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C3</a:t>
              </a:r>
            </a:p>
          </p:txBody>
        </p:sp>
        <p:sp>
          <p:nvSpPr>
            <p:cNvPr id="34911" name="Text Box 91"/>
            <p:cNvSpPr txBox="1">
              <a:spLocks noChangeArrowheads="1"/>
            </p:cNvSpPr>
            <p:nvPr/>
          </p:nvSpPr>
          <p:spPr bwMode="auto">
            <a:xfrm>
              <a:off x="5880100" y="3778250"/>
              <a:ext cx="313931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C4</a:t>
              </a:r>
            </a:p>
          </p:txBody>
        </p:sp>
        <p:sp>
          <p:nvSpPr>
            <p:cNvPr id="34912" name="Line 92"/>
            <p:cNvSpPr>
              <a:spLocks noChangeShapeType="1"/>
            </p:cNvSpPr>
            <p:nvPr/>
          </p:nvSpPr>
          <p:spPr bwMode="auto">
            <a:xfrm>
              <a:off x="6248400" y="3684588"/>
              <a:ext cx="330200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13" name="Text Box 93"/>
            <p:cNvSpPr txBox="1">
              <a:spLocks noChangeArrowheads="1"/>
            </p:cNvSpPr>
            <p:nvPr/>
          </p:nvSpPr>
          <p:spPr bwMode="auto">
            <a:xfrm>
              <a:off x="6551613" y="3579813"/>
              <a:ext cx="313931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D3</a:t>
              </a:r>
            </a:p>
          </p:txBody>
        </p:sp>
        <p:sp>
          <p:nvSpPr>
            <p:cNvPr id="34914" name="Line 94"/>
            <p:cNvSpPr>
              <a:spLocks noChangeShapeType="1"/>
            </p:cNvSpPr>
            <p:nvPr/>
          </p:nvSpPr>
          <p:spPr bwMode="auto">
            <a:xfrm flipV="1">
              <a:off x="6070600" y="3194050"/>
              <a:ext cx="1588" cy="25876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15" name="Text Box 95"/>
            <p:cNvSpPr txBox="1">
              <a:spLocks noChangeArrowheads="1"/>
            </p:cNvSpPr>
            <p:nvPr/>
          </p:nvSpPr>
          <p:spPr bwMode="auto">
            <a:xfrm>
              <a:off x="5684838" y="3625850"/>
              <a:ext cx="336373" cy="218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1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>
                  <a:latin typeface="Arial" charset="0"/>
                </a:rPr>
                <a:t>FA</a:t>
              </a:r>
            </a:p>
          </p:txBody>
        </p:sp>
        <p:sp>
          <p:nvSpPr>
            <p:cNvPr id="34916" name="Line 96"/>
            <p:cNvSpPr>
              <a:spLocks noChangeShapeType="1"/>
            </p:cNvSpPr>
            <p:nvPr/>
          </p:nvSpPr>
          <p:spPr bwMode="auto">
            <a:xfrm>
              <a:off x="3851275" y="1003300"/>
              <a:ext cx="1588" cy="267335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17" name="Line 97"/>
            <p:cNvSpPr>
              <a:spLocks noChangeShapeType="1"/>
            </p:cNvSpPr>
            <p:nvPr/>
          </p:nvSpPr>
          <p:spPr bwMode="auto">
            <a:xfrm>
              <a:off x="3649663" y="1085850"/>
              <a:ext cx="1587" cy="267017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34918" name="Group 98"/>
            <p:cNvGrpSpPr>
              <a:grpSpLocks/>
            </p:cNvGrpSpPr>
            <p:nvPr/>
          </p:nvGrpSpPr>
          <p:grpSpPr bwMode="auto">
            <a:xfrm>
              <a:off x="2855913" y="1652588"/>
              <a:ext cx="200025" cy="117475"/>
              <a:chOff x="1799" y="1041"/>
              <a:chExt cx="126" cy="74"/>
            </a:xfrm>
          </p:grpSpPr>
          <p:sp>
            <p:nvSpPr>
              <p:cNvPr id="34978" name="Line 99"/>
              <p:cNvSpPr>
                <a:spLocks noChangeShapeType="1"/>
              </p:cNvSpPr>
              <p:nvPr/>
            </p:nvSpPr>
            <p:spPr bwMode="auto">
              <a:xfrm>
                <a:off x="1799" y="1047"/>
                <a:ext cx="1" cy="6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979" name="Freeform 100"/>
              <p:cNvSpPr>
                <a:spLocks noChangeArrowheads="1"/>
              </p:cNvSpPr>
              <p:nvPr/>
            </p:nvSpPr>
            <p:spPr bwMode="auto">
              <a:xfrm>
                <a:off x="1800" y="1041"/>
                <a:ext cx="85" cy="75"/>
              </a:xfrm>
              <a:custGeom>
                <a:avLst/>
                <a:gdLst>
                  <a:gd name="T0" fmla="*/ 0 w 377"/>
                  <a:gd name="T1" fmla="*/ 0 h 331"/>
                  <a:gd name="T2" fmla="*/ 376 w 377"/>
                  <a:gd name="T3" fmla="*/ 148 h 331"/>
                  <a:gd name="T4" fmla="*/ 0 w 377"/>
                  <a:gd name="T5" fmla="*/ 330 h 331"/>
                  <a:gd name="T6" fmla="*/ 0 60000 65536"/>
                  <a:gd name="T7" fmla="*/ 0 60000 65536"/>
                  <a:gd name="T8" fmla="*/ 0 60000 65536"/>
                  <a:gd name="T9" fmla="*/ 0 w 377"/>
                  <a:gd name="T10" fmla="*/ 0 h 331"/>
                  <a:gd name="T11" fmla="*/ 377 w 377"/>
                  <a:gd name="T12" fmla="*/ 331 h 3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7" h="331">
                    <a:moveTo>
                      <a:pt x="0" y="0"/>
                    </a:moveTo>
                    <a:lnTo>
                      <a:pt x="376" y="148"/>
                    </a:lnTo>
                    <a:lnTo>
                      <a:pt x="0" y="33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980" name="Oval 101"/>
              <p:cNvSpPr>
                <a:spLocks noChangeArrowheads="1"/>
              </p:cNvSpPr>
              <p:nvPr/>
            </p:nvSpPr>
            <p:spPr bwMode="auto">
              <a:xfrm>
                <a:off x="1895" y="1067"/>
                <a:ext cx="31" cy="18"/>
              </a:xfrm>
              <a:prstGeom prst="ellipse">
                <a:avLst/>
              </a:prstGeom>
              <a:solidFill>
                <a:srgbClr val="FFFFFF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34919" name="Line 102"/>
            <p:cNvSpPr>
              <a:spLocks noChangeShapeType="1"/>
            </p:cNvSpPr>
            <p:nvPr/>
          </p:nvSpPr>
          <p:spPr bwMode="auto">
            <a:xfrm>
              <a:off x="3449638" y="1873250"/>
              <a:ext cx="1587" cy="236537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20" name="Line 103"/>
            <p:cNvSpPr>
              <a:spLocks noChangeShapeType="1"/>
            </p:cNvSpPr>
            <p:nvPr/>
          </p:nvSpPr>
          <p:spPr bwMode="auto">
            <a:xfrm flipH="1">
              <a:off x="3238500" y="1797050"/>
              <a:ext cx="11113" cy="224631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21" name="Line 104"/>
            <p:cNvSpPr>
              <a:spLocks noChangeShapeType="1"/>
            </p:cNvSpPr>
            <p:nvPr/>
          </p:nvSpPr>
          <p:spPr bwMode="auto">
            <a:xfrm flipH="1">
              <a:off x="2614613" y="1706563"/>
              <a:ext cx="233362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22" name="Line 105"/>
            <p:cNvSpPr>
              <a:spLocks noChangeShapeType="1"/>
            </p:cNvSpPr>
            <p:nvPr/>
          </p:nvSpPr>
          <p:spPr bwMode="auto">
            <a:xfrm>
              <a:off x="2628900" y="1636713"/>
              <a:ext cx="1588" cy="6985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23" name="Line 106"/>
            <p:cNvSpPr>
              <a:spLocks noChangeShapeType="1"/>
            </p:cNvSpPr>
            <p:nvPr/>
          </p:nvSpPr>
          <p:spPr bwMode="auto">
            <a:xfrm flipH="1">
              <a:off x="2343150" y="1081088"/>
              <a:ext cx="1312863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24" name="Line 107"/>
            <p:cNvSpPr>
              <a:spLocks noChangeShapeType="1"/>
            </p:cNvSpPr>
            <p:nvPr/>
          </p:nvSpPr>
          <p:spPr bwMode="auto">
            <a:xfrm flipH="1">
              <a:off x="2343150" y="996950"/>
              <a:ext cx="1512888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25" name="Line 108"/>
            <p:cNvSpPr>
              <a:spLocks noChangeShapeType="1"/>
            </p:cNvSpPr>
            <p:nvPr/>
          </p:nvSpPr>
          <p:spPr bwMode="auto">
            <a:xfrm flipH="1">
              <a:off x="2343150" y="920750"/>
              <a:ext cx="3733800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26" name="Line 109"/>
            <p:cNvSpPr>
              <a:spLocks noChangeShapeType="1"/>
            </p:cNvSpPr>
            <p:nvPr/>
          </p:nvSpPr>
          <p:spPr bwMode="auto">
            <a:xfrm flipH="1">
              <a:off x="2343150" y="2382838"/>
              <a:ext cx="1717675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27" name="Line 110"/>
            <p:cNvSpPr>
              <a:spLocks noChangeShapeType="1"/>
            </p:cNvSpPr>
            <p:nvPr/>
          </p:nvSpPr>
          <p:spPr bwMode="auto">
            <a:xfrm flipH="1">
              <a:off x="3019425" y="2459038"/>
              <a:ext cx="1041400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28" name="Line 111"/>
            <p:cNvSpPr>
              <a:spLocks noChangeShapeType="1"/>
            </p:cNvSpPr>
            <p:nvPr/>
          </p:nvSpPr>
          <p:spPr bwMode="auto">
            <a:xfrm flipH="1">
              <a:off x="3222625" y="2535238"/>
              <a:ext cx="838200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29" name="Line 112"/>
            <p:cNvSpPr>
              <a:spLocks noChangeShapeType="1"/>
            </p:cNvSpPr>
            <p:nvPr/>
          </p:nvSpPr>
          <p:spPr bwMode="auto">
            <a:xfrm flipH="1">
              <a:off x="3443288" y="2619375"/>
              <a:ext cx="617537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30" name="Line 113"/>
            <p:cNvSpPr>
              <a:spLocks noChangeShapeType="1"/>
            </p:cNvSpPr>
            <p:nvPr/>
          </p:nvSpPr>
          <p:spPr bwMode="auto">
            <a:xfrm flipH="1">
              <a:off x="2651125" y="2459038"/>
              <a:ext cx="233363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31" name="Line 114"/>
            <p:cNvSpPr>
              <a:spLocks noChangeShapeType="1"/>
            </p:cNvSpPr>
            <p:nvPr/>
          </p:nvSpPr>
          <p:spPr bwMode="auto">
            <a:xfrm>
              <a:off x="2641600" y="2387600"/>
              <a:ext cx="1588" cy="762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32" name="Line 115"/>
            <p:cNvSpPr>
              <a:spLocks noChangeShapeType="1"/>
            </p:cNvSpPr>
            <p:nvPr/>
          </p:nvSpPr>
          <p:spPr bwMode="auto">
            <a:xfrm flipH="1">
              <a:off x="2343150" y="3133725"/>
              <a:ext cx="171767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33" name="Line 116"/>
            <p:cNvSpPr>
              <a:spLocks noChangeShapeType="1"/>
            </p:cNvSpPr>
            <p:nvPr/>
          </p:nvSpPr>
          <p:spPr bwMode="auto">
            <a:xfrm flipH="1">
              <a:off x="3019425" y="3211513"/>
              <a:ext cx="1041400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34" name="Line 117"/>
            <p:cNvSpPr>
              <a:spLocks noChangeShapeType="1"/>
            </p:cNvSpPr>
            <p:nvPr/>
          </p:nvSpPr>
          <p:spPr bwMode="auto">
            <a:xfrm flipH="1">
              <a:off x="3222625" y="3286125"/>
              <a:ext cx="838200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35" name="Line 118"/>
            <p:cNvSpPr>
              <a:spLocks noChangeShapeType="1"/>
            </p:cNvSpPr>
            <p:nvPr/>
          </p:nvSpPr>
          <p:spPr bwMode="auto">
            <a:xfrm flipH="1">
              <a:off x="3436938" y="3371850"/>
              <a:ext cx="623887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36" name="Line 119"/>
            <p:cNvSpPr>
              <a:spLocks noChangeShapeType="1"/>
            </p:cNvSpPr>
            <p:nvPr/>
          </p:nvSpPr>
          <p:spPr bwMode="auto">
            <a:xfrm flipH="1">
              <a:off x="2627313" y="3211513"/>
              <a:ext cx="207962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37" name="Line 120"/>
            <p:cNvSpPr>
              <a:spLocks noChangeShapeType="1"/>
            </p:cNvSpPr>
            <p:nvPr/>
          </p:nvSpPr>
          <p:spPr bwMode="auto">
            <a:xfrm>
              <a:off x="2635250" y="3138488"/>
              <a:ext cx="1588" cy="6985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38" name="Line 121"/>
            <p:cNvSpPr>
              <a:spLocks noChangeShapeType="1"/>
            </p:cNvSpPr>
            <p:nvPr/>
          </p:nvSpPr>
          <p:spPr bwMode="auto">
            <a:xfrm flipH="1">
              <a:off x="2343150" y="3878263"/>
              <a:ext cx="1717675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39" name="Line 122"/>
            <p:cNvSpPr>
              <a:spLocks noChangeShapeType="1"/>
            </p:cNvSpPr>
            <p:nvPr/>
          </p:nvSpPr>
          <p:spPr bwMode="auto">
            <a:xfrm flipH="1">
              <a:off x="3019425" y="3962400"/>
              <a:ext cx="1041400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40" name="Line 123"/>
            <p:cNvSpPr>
              <a:spLocks noChangeShapeType="1"/>
            </p:cNvSpPr>
            <p:nvPr/>
          </p:nvSpPr>
          <p:spPr bwMode="auto">
            <a:xfrm flipH="1">
              <a:off x="2960688" y="4038600"/>
              <a:ext cx="1100137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41" name="Line 124"/>
            <p:cNvSpPr>
              <a:spLocks noChangeShapeType="1"/>
            </p:cNvSpPr>
            <p:nvPr/>
          </p:nvSpPr>
          <p:spPr bwMode="auto">
            <a:xfrm flipH="1">
              <a:off x="3443288" y="4114800"/>
              <a:ext cx="617537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42" name="Line 125"/>
            <p:cNvSpPr>
              <a:spLocks noChangeShapeType="1"/>
            </p:cNvSpPr>
            <p:nvPr/>
          </p:nvSpPr>
          <p:spPr bwMode="auto">
            <a:xfrm flipH="1">
              <a:off x="2633663" y="3962400"/>
              <a:ext cx="233362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43" name="Line 126"/>
            <p:cNvSpPr>
              <a:spLocks noChangeShapeType="1"/>
            </p:cNvSpPr>
            <p:nvPr/>
          </p:nvSpPr>
          <p:spPr bwMode="auto">
            <a:xfrm>
              <a:off x="2641600" y="3884613"/>
              <a:ext cx="1588" cy="7302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44" name="Freeform 127"/>
            <p:cNvSpPr>
              <a:spLocks noChangeArrowheads="1"/>
            </p:cNvSpPr>
            <p:nvPr/>
          </p:nvSpPr>
          <p:spPr bwMode="auto">
            <a:xfrm>
              <a:off x="6064250" y="3959225"/>
              <a:ext cx="476250" cy="150813"/>
            </a:xfrm>
            <a:custGeom>
              <a:avLst/>
              <a:gdLst>
                <a:gd name="T0" fmla="*/ 0 w 1323"/>
                <a:gd name="T1" fmla="*/ 0 h 421"/>
                <a:gd name="T2" fmla="*/ 0 w 1323"/>
                <a:gd name="T3" fmla="*/ 420 h 421"/>
                <a:gd name="T4" fmla="*/ 1322 w 1323"/>
                <a:gd name="T5" fmla="*/ 420 h 421"/>
                <a:gd name="T6" fmla="*/ 0 60000 65536"/>
                <a:gd name="T7" fmla="*/ 0 60000 65536"/>
                <a:gd name="T8" fmla="*/ 0 60000 65536"/>
                <a:gd name="T9" fmla="*/ 0 w 1323"/>
                <a:gd name="T10" fmla="*/ 0 h 421"/>
                <a:gd name="T11" fmla="*/ 1323 w 1323"/>
                <a:gd name="T12" fmla="*/ 421 h 4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3" h="421">
                  <a:moveTo>
                    <a:pt x="0" y="0"/>
                  </a:moveTo>
                  <a:lnTo>
                    <a:pt x="0" y="420"/>
                  </a:lnTo>
                  <a:lnTo>
                    <a:pt x="1322" y="42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45" name="Text Box 128"/>
            <p:cNvSpPr txBox="1">
              <a:spLocks noChangeArrowheads="1"/>
            </p:cNvSpPr>
            <p:nvPr/>
          </p:nvSpPr>
          <p:spPr bwMode="auto">
            <a:xfrm>
              <a:off x="6575425" y="4010025"/>
              <a:ext cx="414921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Cout</a:t>
              </a:r>
            </a:p>
          </p:txBody>
        </p:sp>
        <p:sp>
          <p:nvSpPr>
            <p:cNvPr id="34946" name="Text Box 129"/>
            <p:cNvSpPr txBox="1">
              <a:spLocks noChangeArrowheads="1"/>
            </p:cNvSpPr>
            <p:nvPr/>
          </p:nvSpPr>
          <p:spPr bwMode="auto">
            <a:xfrm>
              <a:off x="1909763" y="1177925"/>
              <a:ext cx="313931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A0</a:t>
              </a:r>
            </a:p>
          </p:txBody>
        </p:sp>
        <p:sp>
          <p:nvSpPr>
            <p:cNvPr id="34947" name="Text Box 130"/>
            <p:cNvSpPr txBox="1">
              <a:spLocks noChangeArrowheads="1"/>
            </p:cNvSpPr>
            <p:nvPr/>
          </p:nvSpPr>
          <p:spPr bwMode="auto">
            <a:xfrm>
              <a:off x="1909763" y="1535113"/>
              <a:ext cx="313931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B0</a:t>
              </a:r>
            </a:p>
          </p:txBody>
        </p:sp>
        <p:sp>
          <p:nvSpPr>
            <p:cNvPr id="34948" name="Text Box 131"/>
            <p:cNvSpPr txBox="1">
              <a:spLocks noChangeArrowheads="1"/>
            </p:cNvSpPr>
            <p:nvPr/>
          </p:nvSpPr>
          <p:spPr bwMode="auto">
            <a:xfrm>
              <a:off x="1909763" y="1930400"/>
              <a:ext cx="313931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A1</a:t>
              </a:r>
            </a:p>
          </p:txBody>
        </p:sp>
        <p:sp>
          <p:nvSpPr>
            <p:cNvPr id="34949" name="Text Box 132"/>
            <p:cNvSpPr txBox="1">
              <a:spLocks noChangeArrowheads="1"/>
            </p:cNvSpPr>
            <p:nvPr/>
          </p:nvSpPr>
          <p:spPr bwMode="auto">
            <a:xfrm>
              <a:off x="1909763" y="2282825"/>
              <a:ext cx="313931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B1</a:t>
              </a:r>
            </a:p>
          </p:txBody>
        </p:sp>
        <p:sp>
          <p:nvSpPr>
            <p:cNvPr id="34950" name="Text Box 133"/>
            <p:cNvSpPr txBox="1">
              <a:spLocks noChangeArrowheads="1"/>
            </p:cNvSpPr>
            <p:nvPr/>
          </p:nvSpPr>
          <p:spPr bwMode="auto">
            <a:xfrm>
              <a:off x="1909763" y="2676525"/>
              <a:ext cx="313931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A2</a:t>
              </a:r>
            </a:p>
          </p:txBody>
        </p:sp>
        <p:sp>
          <p:nvSpPr>
            <p:cNvPr id="34951" name="Text Box 134"/>
            <p:cNvSpPr txBox="1">
              <a:spLocks noChangeArrowheads="1"/>
            </p:cNvSpPr>
            <p:nvPr/>
          </p:nvSpPr>
          <p:spPr bwMode="auto">
            <a:xfrm>
              <a:off x="1909763" y="3030538"/>
              <a:ext cx="313931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B2</a:t>
              </a:r>
            </a:p>
          </p:txBody>
        </p:sp>
        <p:sp>
          <p:nvSpPr>
            <p:cNvPr id="34952" name="Text Box 135"/>
            <p:cNvSpPr txBox="1">
              <a:spLocks noChangeArrowheads="1"/>
            </p:cNvSpPr>
            <p:nvPr/>
          </p:nvSpPr>
          <p:spPr bwMode="auto">
            <a:xfrm>
              <a:off x="1909763" y="3425825"/>
              <a:ext cx="313931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A3</a:t>
              </a:r>
            </a:p>
          </p:txBody>
        </p:sp>
        <p:sp>
          <p:nvSpPr>
            <p:cNvPr id="34953" name="Text Box 136"/>
            <p:cNvSpPr txBox="1">
              <a:spLocks noChangeArrowheads="1"/>
            </p:cNvSpPr>
            <p:nvPr/>
          </p:nvSpPr>
          <p:spPr bwMode="auto">
            <a:xfrm>
              <a:off x="1909763" y="3783013"/>
              <a:ext cx="313931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B3</a:t>
              </a:r>
            </a:p>
          </p:txBody>
        </p:sp>
        <p:sp>
          <p:nvSpPr>
            <p:cNvPr id="34954" name="Line 137"/>
            <p:cNvSpPr>
              <a:spLocks noChangeShapeType="1"/>
            </p:cNvSpPr>
            <p:nvPr/>
          </p:nvSpPr>
          <p:spPr bwMode="auto">
            <a:xfrm>
              <a:off x="3255963" y="4233863"/>
              <a:ext cx="206375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55" name="Line 138"/>
            <p:cNvSpPr>
              <a:spLocks noChangeShapeType="1"/>
            </p:cNvSpPr>
            <p:nvPr/>
          </p:nvSpPr>
          <p:spPr bwMode="auto">
            <a:xfrm flipH="1">
              <a:off x="2614613" y="4233863"/>
              <a:ext cx="436562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56" name="Line 139"/>
            <p:cNvSpPr>
              <a:spLocks noChangeShapeType="1"/>
            </p:cNvSpPr>
            <p:nvPr/>
          </p:nvSpPr>
          <p:spPr bwMode="auto">
            <a:xfrm>
              <a:off x="2973388" y="4043363"/>
              <a:ext cx="1587" cy="20637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957" name="Text Box 140"/>
            <p:cNvSpPr txBox="1">
              <a:spLocks noChangeArrowheads="1"/>
            </p:cNvSpPr>
            <p:nvPr/>
          </p:nvSpPr>
          <p:spPr bwMode="auto">
            <a:xfrm>
              <a:off x="2314575" y="4137025"/>
              <a:ext cx="24019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0</a:t>
              </a:r>
            </a:p>
          </p:txBody>
        </p:sp>
        <p:sp>
          <p:nvSpPr>
            <p:cNvPr id="34958" name="Text Box 141"/>
            <p:cNvSpPr txBox="1">
              <a:spLocks noChangeArrowheads="1"/>
            </p:cNvSpPr>
            <p:nvPr/>
          </p:nvSpPr>
          <p:spPr bwMode="auto">
            <a:xfrm>
              <a:off x="3419475" y="4137025"/>
              <a:ext cx="24019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1</a:t>
              </a:r>
            </a:p>
          </p:txBody>
        </p:sp>
        <p:sp>
          <p:nvSpPr>
            <p:cNvPr id="34959" name="Text Box 142"/>
            <p:cNvSpPr txBox="1">
              <a:spLocks noChangeArrowheads="1"/>
            </p:cNvSpPr>
            <p:nvPr/>
          </p:nvSpPr>
          <p:spPr bwMode="auto">
            <a:xfrm>
              <a:off x="1909763" y="976313"/>
              <a:ext cx="30912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S0</a:t>
              </a:r>
            </a:p>
          </p:txBody>
        </p:sp>
        <p:sp>
          <p:nvSpPr>
            <p:cNvPr id="34960" name="Text Box 143"/>
            <p:cNvSpPr txBox="1">
              <a:spLocks noChangeArrowheads="1"/>
            </p:cNvSpPr>
            <p:nvPr/>
          </p:nvSpPr>
          <p:spPr bwMode="auto">
            <a:xfrm>
              <a:off x="1909763" y="901700"/>
              <a:ext cx="309123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S1</a:t>
              </a:r>
            </a:p>
          </p:txBody>
        </p:sp>
        <p:sp>
          <p:nvSpPr>
            <p:cNvPr id="34961" name="Text Box 144"/>
            <p:cNvSpPr txBox="1">
              <a:spLocks noChangeArrowheads="1"/>
            </p:cNvSpPr>
            <p:nvPr/>
          </p:nvSpPr>
          <p:spPr bwMode="auto">
            <a:xfrm>
              <a:off x="1909763" y="823913"/>
              <a:ext cx="347595" cy="20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37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800" b="1">
                  <a:latin typeface="Arial" charset="0"/>
                </a:rPr>
                <a:t>Cin</a:t>
              </a:r>
            </a:p>
          </p:txBody>
        </p:sp>
        <p:grpSp>
          <p:nvGrpSpPr>
            <p:cNvPr id="34962" name="Group 145"/>
            <p:cNvGrpSpPr>
              <a:grpSpLocks/>
            </p:cNvGrpSpPr>
            <p:nvPr/>
          </p:nvGrpSpPr>
          <p:grpSpPr bwMode="auto">
            <a:xfrm>
              <a:off x="2889250" y="2403475"/>
              <a:ext cx="198438" cy="115888"/>
              <a:chOff x="1820" y="1514"/>
              <a:chExt cx="125" cy="73"/>
            </a:xfrm>
          </p:grpSpPr>
          <p:sp>
            <p:nvSpPr>
              <p:cNvPr id="34975" name="Line 146"/>
              <p:cNvSpPr>
                <a:spLocks noChangeShapeType="1"/>
              </p:cNvSpPr>
              <p:nvPr/>
            </p:nvSpPr>
            <p:spPr bwMode="auto">
              <a:xfrm>
                <a:off x="1820" y="1520"/>
                <a:ext cx="1" cy="6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976" name="Freeform 147"/>
              <p:cNvSpPr>
                <a:spLocks noChangeArrowheads="1"/>
              </p:cNvSpPr>
              <p:nvPr/>
            </p:nvSpPr>
            <p:spPr bwMode="auto">
              <a:xfrm>
                <a:off x="1821" y="1514"/>
                <a:ext cx="85" cy="74"/>
              </a:xfrm>
              <a:custGeom>
                <a:avLst/>
                <a:gdLst>
                  <a:gd name="T0" fmla="*/ 0 w 374"/>
                  <a:gd name="T1" fmla="*/ 0 h 328"/>
                  <a:gd name="T2" fmla="*/ 373 w 374"/>
                  <a:gd name="T3" fmla="*/ 147 h 328"/>
                  <a:gd name="T4" fmla="*/ 0 w 374"/>
                  <a:gd name="T5" fmla="*/ 327 h 328"/>
                  <a:gd name="T6" fmla="*/ 0 60000 65536"/>
                  <a:gd name="T7" fmla="*/ 0 60000 65536"/>
                  <a:gd name="T8" fmla="*/ 0 60000 65536"/>
                  <a:gd name="T9" fmla="*/ 0 w 374"/>
                  <a:gd name="T10" fmla="*/ 0 h 328"/>
                  <a:gd name="T11" fmla="*/ 374 w 374"/>
                  <a:gd name="T12" fmla="*/ 328 h 3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4" h="328">
                    <a:moveTo>
                      <a:pt x="0" y="0"/>
                    </a:moveTo>
                    <a:lnTo>
                      <a:pt x="373" y="147"/>
                    </a:lnTo>
                    <a:lnTo>
                      <a:pt x="0" y="327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977" name="Oval 148"/>
              <p:cNvSpPr>
                <a:spLocks noChangeArrowheads="1"/>
              </p:cNvSpPr>
              <p:nvPr/>
            </p:nvSpPr>
            <p:spPr bwMode="auto">
              <a:xfrm>
                <a:off x="1916" y="1540"/>
                <a:ext cx="30" cy="18"/>
              </a:xfrm>
              <a:prstGeom prst="ellipse">
                <a:avLst/>
              </a:prstGeom>
              <a:solidFill>
                <a:srgbClr val="FFFFFF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grpSp>
          <p:nvGrpSpPr>
            <p:cNvPr id="34963" name="Group 149"/>
            <p:cNvGrpSpPr>
              <a:grpSpLocks/>
            </p:cNvGrpSpPr>
            <p:nvPr/>
          </p:nvGrpSpPr>
          <p:grpSpPr bwMode="auto">
            <a:xfrm>
              <a:off x="2841625" y="3143250"/>
              <a:ext cx="198438" cy="119063"/>
              <a:chOff x="1790" y="1980"/>
              <a:chExt cx="125" cy="75"/>
            </a:xfrm>
          </p:grpSpPr>
          <p:sp>
            <p:nvSpPr>
              <p:cNvPr id="34972" name="Line 150"/>
              <p:cNvSpPr>
                <a:spLocks noChangeShapeType="1"/>
              </p:cNvSpPr>
              <p:nvPr/>
            </p:nvSpPr>
            <p:spPr bwMode="auto">
              <a:xfrm>
                <a:off x="1790" y="1986"/>
                <a:ext cx="1" cy="6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973" name="Freeform 151"/>
              <p:cNvSpPr>
                <a:spLocks noChangeArrowheads="1"/>
              </p:cNvSpPr>
              <p:nvPr/>
            </p:nvSpPr>
            <p:spPr bwMode="auto">
              <a:xfrm>
                <a:off x="1791" y="1980"/>
                <a:ext cx="85" cy="76"/>
              </a:xfrm>
              <a:custGeom>
                <a:avLst/>
                <a:gdLst>
                  <a:gd name="T0" fmla="*/ 0 w 374"/>
                  <a:gd name="T1" fmla="*/ 0 h 336"/>
                  <a:gd name="T2" fmla="*/ 373 w 374"/>
                  <a:gd name="T3" fmla="*/ 150 h 336"/>
                  <a:gd name="T4" fmla="*/ 0 w 374"/>
                  <a:gd name="T5" fmla="*/ 335 h 336"/>
                  <a:gd name="T6" fmla="*/ 0 60000 65536"/>
                  <a:gd name="T7" fmla="*/ 0 60000 65536"/>
                  <a:gd name="T8" fmla="*/ 0 60000 65536"/>
                  <a:gd name="T9" fmla="*/ 0 w 374"/>
                  <a:gd name="T10" fmla="*/ 0 h 336"/>
                  <a:gd name="T11" fmla="*/ 374 w 374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4" h="336">
                    <a:moveTo>
                      <a:pt x="0" y="0"/>
                    </a:moveTo>
                    <a:lnTo>
                      <a:pt x="373" y="150"/>
                    </a:lnTo>
                    <a:lnTo>
                      <a:pt x="0" y="335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974" name="Oval 152"/>
              <p:cNvSpPr>
                <a:spLocks noChangeArrowheads="1"/>
              </p:cNvSpPr>
              <p:nvPr/>
            </p:nvSpPr>
            <p:spPr bwMode="auto">
              <a:xfrm>
                <a:off x="1886" y="2006"/>
                <a:ext cx="31" cy="18"/>
              </a:xfrm>
              <a:prstGeom prst="ellipse">
                <a:avLst/>
              </a:prstGeom>
              <a:solidFill>
                <a:srgbClr val="FFFFFF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grpSp>
          <p:nvGrpSpPr>
            <p:cNvPr id="34964" name="Group 153"/>
            <p:cNvGrpSpPr>
              <a:grpSpLocks/>
            </p:cNvGrpSpPr>
            <p:nvPr/>
          </p:nvGrpSpPr>
          <p:grpSpPr bwMode="auto">
            <a:xfrm>
              <a:off x="2873375" y="3905250"/>
              <a:ext cx="198438" cy="115888"/>
              <a:chOff x="1810" y="2460"/>
              <a:chExt cx="125" cy="73"/>
            </a:xfrm>
          </p:grpSpPr>
          <p:sp>
            <p:nvSpPr>
              <p:cNvPr id="34969" name="Line 154"/>
              <p:cNvSpPr>
                <a:spLocks noChangeShapeType="1"/>
              </p:cNvSpPr>
              <p:nvPr/>
            </p:nvSpPr>
            <p:spPr bwMode="auto">
              <a:xfrm>
                <a:off x="1810" y="2466"/>
                <a:ext cx="1" cy="6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970" name="Freeform 155"/>
              <p:cNvSpPr>
                <a:spLocks noChangeArrowheads="1"/>
              </p:cNvSpPr>
              <p:nvPr/>
            </p:nvSpPr>
            <p:spPr bwMode="auto">
              <a:xfrm>
                <a:off x="1811" y="2460"/>
                <a:ext cx="85" cy="74"/>
              </a:xfrm>
              <a:custGeom>
                <a:avLst/>
                <a:gdLst>
                  <a:gd name="T0" fmla="*/ 0 w 373"/>
                  <a:gd name="T1" fmla="*/ 0 h 327"/>
                  <a:gd name="T2" fmla="*/ 372 w 373"/>
                  <a:gd name="T3" fmla="*/ 146 h 327"/>
                  <a:gd name="T4" fmla="*/ 0 w 373"/>
                  <a:gd name="T5" fmla="*/ 326 h 327"/>
                  <a:gd name="T6" fmla="*/ 0 60000 65536"/>
                  <a:gd name="T7" fmla="*/ 0 60000 65536"/>
                  <a:gd name="T8" fmla="*/ 0 60000 65536"/>
                  <a:gd name="T9" fmla="*/ 0 w 373"/>
                  <a:gd name="T10" fmla="*/ 0 h 327"/>
                  <a:gd name="T11" fmla="*/ 373 w 373"/>
                  <a:gd name="T12" fmla="*/ 327 h 3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3" h="327">
                    <a:moveTo>
                      <a:pt x="0" y="0"/>
                    </a:moveTo>
                    <a:lnTo>
                      <a:pt x="372" y="146"/>
                    </a:lnTo>
                    <a:lnTo>
                      <a:pt x="0" y="326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971" name="Oval 156"/>
              <p:cNvSpPr>
                <a:spLocks noChangeArrowheads="1"/>
              </p:cNvSpPr>
              <p:nvPr/>
            </p:nvSpPr>
            <p:spPr bwMode="auto">
              <a:xfrm>
                <a:off x="1906" y="2486"/>
                <a:ext cx="30" cy="17"/>
              </a:xfrm>
              <a:prstGeom prst="ellipse">
                <a:avLst/>
              </a:prstGeom>
              <a:solidFill>
                <a:srgbClr val="FFFFFF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grpSp>
          <p:nvGrpSpPr>
            <p:cNvPr id="34965" name="Group 157"/>
            <p:cNvGrpSpPr>
              <a:grpSpLocks/>
            </p:cNvGrpSpPr>
            <p:nvPr/>
          </p:nvGrpSpPr>
          <p:grpSpPr bwMode="auto">
            <a:xfrm>
              <a:off x="3063875" y="4173538"/>
              <a:ext cx="200025" cy="117475"/>
              <a:chOff x="1930" y="2629"/>
              <a:chExt cx="126" cy="74"/>
            </a:xfrm>
          </p:grpSpPr>
          <p:sp>
            <p:nvSpPr>
              <p:cNvPr id="34966" name="Line 158"/>
              <p:cNvSpPr>
                <a:spLocks noChangeShapeType="1"/>
              </p:cNvSpPr>
              <p:nvPr/>
            </p:nvSpPr>
            <p:spPr bwMode="auto">
              <a:xfrm>
                <a:off x="1930" y="2635"/>
                <a:ext cx="1" cy="6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967" name="Freeform 159"/>
              <p:cNvSpPr>
                <a:spLocks noChangeArrowheads="1"/>
              </p:cNvSpPr>
              <p:nvPr/>
            </p:nvSpPr>
            <p:spPr bwMode="auto">
              <a:xfrm>
                <a:off x="1931" y="2629"/>
                <a:ext cx="85" cy="75"/>
              </a:xfrm>
              <a:custGeom>
                <a:avLst/>
                <a:gdLst>
                  <a:gd name="T0" fmla="*/ 0 w 377"/>
                  <a:gd name="T1" fmla="*/ 0 h 332"/>
                  <a:gd name="T2" fmla="*/ 376 w 377"/>
                  <a:gd name="T3" fmla="*/ 149 h 332"/>
                  <a:gd name="T4" fmla="*/ 0 w 377"/>
                  <a:gd name="T5" fmla="*/ 331 h 332"/>
                  <a:gd name="T6" fmla="*/ 0 60000 65536"/>
                  <a:gd name="T7" fmla="*/ 0 60000 65536"/>
                  <a:gd name="T8" fmla="*/ 0 60000 65536"/>
                  <a:gd name="T9" fmla="*/ 0 w 377"/>
                  <a:gd name="T10" fmla="*/ 0 h 332"/>
                  <a:gd name="T11" fmla="*/ 377 w 377"/>
                  <a:gd name="T12" fmla="*/ 332 h 3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7" h="332">
                    <a:moveTo>
                      <a:pt x="0" y="0"/>
                    </a:moveTo>
                    <a:lnTo>
                      <a:pt x="376" y="149"/>
                    </a:lnTo>
                    <a:lnTo>
                      <a:pt x="0" y="331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968" name="Oval 160"/>
              <p:cNvSpPr>
                <a:spLocks noChangeArrowheads="1"/>
              </p:cNvSpPr>
              <p:nvPr/>
            </p:nvSpPr>
            <p:spPr bwMode="auto">
              <a:xfrm>
                <a:off x="2027" y="2655"/>
                <a:ext cx="30" cy="18"/>
              </a:xfrm>
              <a:prstGeom prst="ellipse">
                <a:avLst/>
              </a:prstGeom>
              <a:solidFill>
                <a:srgbClr val="FFFFFF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1775717" y="4857760"/>
            <a:ext cx="7199313" cy="1906588"/>
            <a:chOff x="1158901" y="4657725"/>
            <a:chExt cx="7199313" cy="1906588"/>
          </a:xfrm>
        </p:grpSpPr>
        <p:sp>
          <p:nvSpPr>
            <p:cNvPr id="34819" name="AutoShape 2"/>
            <p:cNvSpPr>
              <a:spLocks noChangeArrowheads="1"/>
            </p:cNvSpPr>
            <p:nvPr/>
          </p:nvSpPr>
          <p:spPr bwMode="auto">
            <a:xfrm>
              <a:off x="1158901" y="4657725"/>
              <a:ext cx="5610225" cy="1878013"/>
            </a:xfrm>
            <a:prstGeom prst="roundRect">
              <a:avLst>
                <a:gd name="adj" fmla="val 83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0" name="Line 3"/>
            <p:cNvSpPr>
              <a:spLocks noChangeShapeType="1"/>
            </p:cNvSpPr>
            <p:nvPr/>
          </p:nvSpPr>
          <p:spPr bwMode="auto">
            <a:xfrm>
              <a:off x="1158901" y="4889500"/>
              <a:ext cx="561022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822" name="Text Box 161"/>
            <p:cNvSpPr txBox="1">
              <a:spLocks noChangeArrowheads="1"/>
            </p:cNvSpPr>
            <p:nvPr/>
          </p:nvSpPr>
          <p:spPr bwMode="auto">
            <a:xfrm>
              <a:off x="1236689" y="4672013"/>
              <a:ext cx="7121525" cy="1892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3360" tIns="25560" rIns="63360" bIns="25560">
              <a:spAutoFit/>
            </a:bodyPr>
            <a:lstStyle/>
            <a:p>
              <a:pPr>
                <a:lnSpc>
                  <a:spcPct val="93000"/>
                </a:lnSpc>
                <a:spcBef>
                  <a:spcPts val="263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366713" algn="l"/>
                  <a:tab pos="760413" algn="l"/>
                  <a:tab pos="1306513" algn="l"/>
                  <a:tab pos="1903413" algn="l"/>
                  <a:tab pos="3262313" algn="l"/>
                  <a:tab pos="3351213" algn="l"/>
                  <a:tab pos="3503613" algn="l"/>
                  <a:tab pos="3657600" algn="l"/>
                  <a:tab pos="3808413" algn="l"/>
                  <a:tab pos="3960813" algn="l"/>
                  <a:tab pos="4114800" algn="l"/>
                  <a:tab pos="4265613" algn="l"/>
                  <a:tab pos="4418013" algn="l"/>
                  <a:tab pos="4572000" algn="l"/>
                  <a:tab pos="4722813" algn="l"/>
                  <a:tab pos="4875213" algn="l"/>
                  <a:tab pos="5029200" algn="l"/>
                  <a:tab pos="5180013" algn="l"/>
                  <a:tab pos="5332413" algn="l"/>
                  <a:tab pos="5486400" algn="l"/>
                  <a:tab pos="5637213" algn="l"/>
                  <a:tab pos="5789613" algn="l"/>
                  <a:tab pos="5943600" algn="l"/>
                  <a:tab pos="6094413" algn="l"/>
                  <a:tab pos="6246813" algn="l"/>
                  <a:tab pos="65151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Arial" charset="0"/>
                </a:rPr>
                <a:t>S1	S0	</a:t>
              </a:r>
              <a:r>
                <a:rPr lang="en-GB" sz="1200" b="1" dirty="0" err="1">
                  <a:solidFill>
                    <a:schemeClr val="tx1"/>
                  </a:solidFill>
                  <a:latin typeface="Arial" charset="0"/>
                </a:rPr>
                <a:t>Cin</a:t>
              </a:r>
              <a:r>
                <a:rPr lang="en-GB" sz="1200" b="1" dirty="0">
                  <a:solidFill>
                    <a:schemeClr val="tx1"/>
                  </a:solidFill>
                  <a:latin typeface="Arial" charset="0"/>
                </a:rPr>
                <a:t>	Y	Output	</a:t>
              </a:r>
              <a:r>
                <a:rPr lang="en-GB" sz="1200" b="1" dirty="0" err="1">
                  <a:solidFill>
                    <a:schemeClr val="tx1"/>
                  </a:solidFill>
                  <a:latin typeface="Arial" charset="0"/>
                </a:rPr>
                <a:t>Microoperation</a:t>
              </a:r>
              <a:endParaRPr lang="en-GB" sz="1200" b="1" dirty="0">
                <a:solidFill>
                  <a:schemeClr val="tx1"/>
                </a:solidFill>
                <a:latin typeface="Arial" charset="0"/>
              </a:endParaRPr>
            </a:p>
            <a:p>
              <a:pPr>
                <a:lnSpc>
                  <a:spcPct val="95000"/>
                </a:lnSpc>
                <a:spcBef>
                  <a:spcPts val="263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366713" algn="l"/>
                  <a:tab pos="760413" algn="l"/>
                  <a:tab pos="1306513" algn="l"/>
                  <a:tab pos="1903413" algn="l"/>
                  <a:tab pos="3262313" algn="l"/>
                  <a:tab pos="3351213" algn="l"/>
                  <a:tab pos="3503613" algn="l"/>
                  <a:tab pos="3657600" algn="l"/>
                  <a:tab pos="3808413" algn="l"/>
                  <a:tab pos="3960813" algn="l"/>
                  <a:tab pos="4114800" algn="l"/>
                  <a:tab pos="4265613" algn="l"/>
                  <a:tab pos="4418013" algn="l"/>
                  <a:tab pos="4572000" algn="l"/>
                  <a:tab pos="4722813" algn="l"/>
                  <a:tab pos="4875213" algn="l"/>
                  <a:tab pos="5029200" algn="l"/>
                  <a:tab pos="5180013" algn="l"/>
                  <a:tab pos="5332413" algn="l"/>
                  <a:tab pos="5486400" algn="l"/>
                  <a:tab pos="5637213" algn="l"/>
                  <a:tab pos="5789613" algn="l"/>
                  <a:tab pos="5943600" algn="l"/>
                  <a:tab pos="6094413" algn="l"/>
                  <a:tab pos="6246813" algn="l"/>
                  <a:tab pos="65151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Arial" charset="0"/>
                </a:rPr>
                <a:t>0        0	0	B	D = A + B	Add</a:t>
              </a:r>
            </a:p>
            <a:p>
              <a:pPr>
                <a:lnSpc>
                  <a:spcPct val="95000"/>
                </a:lnSpc>
                <a:spcBef>
                  <a:spcPts val="263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366713" algn="l"/>
                  <a:tab pos="760413" algn="l"/>
                  <a:tab pos="1306513" algn="l"/>
                  <a:tab pos="1903413" algn="l"/>
                  <a:tab pos="3262313" algn="l"/>
                  <a:tab pos="3351213" algn="l"/>
                  <a:tab pos="3503613" algn="l"/>
                  <a:tab pos="3657600" algn="l"/>
                  <a:tab pos="3808413" algn="l"/>
                  <a:tab pos="3960813" algn="l"/>
                  <a:tab pos="4114800" algn="l"/>
                  <a:tab pos="4265613" algn="l"/>
                  <a:tab pos="4418013" algn="l"/>
                  <a:tab pos="4572000" algn="l"/>
                  <a:tab pos="4722813" algn="l"/>
                  <a:tab pos="4875213" algn="l"/>
                  <a:tab pos="5029200" algn="l"/>
                  <a:tab pos="5180013" algn="l"/>
                  <a:tab pos="5332413" algn="l"/>
                  <a:tab pos="5486400" algn="l"/>
                  <a:tab pos="5637213" algn="l"/>
                  <a:tab pos="5789613" algn="l"/>
                  <a:tab pos="5943600" algn="l"/>
                  <a:tab pos="6094413" algn="l"/>
                  <a:tab pos="6246813" algn="l"/>
                  <a:tab pos="65151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Arial" charset="0"/>
                </a:rPr>
                <a:t>0        0	1	B	D = A + B + 1	Add with carry</a:t>
              </a:r>
            </a:p>
            <a:p>
              <a:pPr>
                <a:lnSpc>
                  <a:spcPct val="95000"/>
                </a:lnSpc>
                <a:spcBef>
                  <a:spcPts val="263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366713" algn="l"/>
                  <a:tab pos="760413" algn="l"/>
                  <a:tab pos="1306513" algn="l"/>
                  <a:tab pos="1903413" algn="l"/>
                  <a:tab pos="3262313" algn="l"/>
                  <a:tab pos="3351213" algn="l"/>
                  <a:tab pos="3503613" algn="l"/>
                  <a:tab pos="3657600" algn="l"/>
                  <a:tab pos="3808413" algn="l"/>
                  <a:tab pos="3960813" algn="l"/>
                  <a:tab pos="4114800" algn="l"/>
                  <a:tab pos="4265613" algn="l"/>
                  <a:tab pos="4418013" algn="l"/>
                  <a:tab pos="4572000" algn="l"/>
                  <a:tab pos="4722813" algn="l"/>
                  <a:tab pos="4875213" algn="l"/>
                  <a:tab pos="5029200" algn="l"/>
                  <a:tab pos="5180013" algn="l"/>
                  <a:tab pos="5332413" algn="l"/>
                  <a:tab pos="5486400" algn="l"/>
                  <a:tab pos="5637213" algn="l"/>
                  <a:tab pos="5789613" algn="l"/>
                  <a:tab pos="5943600" algn="l"/>
                  <a:tab pos="6094413" algn="l"/>
                  <a:tab pos="6246813" algn="l"/>
                  <a:tab pos="65151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Arial" charset="0"/>
                </a:rPr>
                <a:t>0	 1	0	B’	D = A + B’	Subtract with borrow</a:t>
              </a:r>
            </a:p>
            <a:p>
              <a:pPr>
                <a:lnSpc>
                  <a:spcPct val="95000"/>
                </a:lnSpc>
                <a:spcBef>
                  <a:spcPts val="263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366713" algn="l"/>
                  <a:tab pos="760413" algn="l"/>
                  <a:tab pos="1306513" algn="l"/>
                  <a:tab pos="1903413" algn="l"/>
                  <a:tab pos="3262313" algn="l"/>
                  <a:tab pos="3351213" algn="l"/>
                  <a:tab pos="3503613" algn="l"/>
                  <a:tab pos="3657600" algn="l"/>
                  <a:tab pos="3808413" algn="l"/>
                  <a:tab pos="3960813" algn="l"/>
                  <a:tab pos="4114800" algn="l"/>
                  <a:tab pos="4265613" algn="l"/>
                  <a:tab pos="4418013" algn="l"/>
                  <a:tab pos="4572000" algn="l"/>
                  <a:tab pos="4722813" algn="l"/>
                  <a:tab pos="4875213" algn="l"/>
                  <a:tab pos="5029200" algn="l"/>
                  <a:tab pos="5180013" algn="l"/>
                  <a:tab pos="5332413" algn="l"/>
                  <a:tab pos="5486400" algn="l"/>
                  <a:tab pos="5637213" algn="l"/>
                  <a:tab pos="5789613" algn="l"/>
                  <a:tab pos="5943600" algn="l"/>
                  <a:tab pos="6094413" algn="l"/>
                  <a:tab pos="6246813" algn="l"/>
                  <a:tab pos="65151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Arial" charset="0"/>
                </a:rPr>
                <a:t>0        1	1	B’	D = A + B’+ 1	Subtract</a:t>
              </a:r>
            </a:p>
            <a:p>
              <a:pPr>
                <a:lnSpc>
                  <a:spcPct val="95000"/>
                </a:lnSpc>
                <a:spcBef>
                  <a:spcPts val="263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366713" algn="l"/>
                  <a:tab pos="760413" algn="l"/>
                  <a:tab pos="1306513" algn="l"/>
                  <a:tab pos="1903413" algn="l"/>
                  <a:tab pos="3262313" algn="l"/>
                  <a:tab pos="3351213" algn="l"/>
                  <a:tab pos="3503613" algn="l"/>
                  <a:tab pos="3657600" algn="l"/>
                  <a:tab pos="3808413" algn="l"/>
                  <a:tab pos="3960813" algn="l"/>
                  <a:tab pos="4114800" algn="l"/>
                  <a:tab pos="4265613" algn="l"/>
                  <a:tab pos="4418013" algn="l"/>
                  <a:tab pos="4572000" algn="l"/>
                  <a:tab pos="4722813" algn="l"/>
                  <a:tab pos="4875213" algn="l"/>
                  <a:tab pos="5029200" algn="l"/>
                  <a:tab pos="5180013" algn="l"/>
                  <a:tab pos="5332413" algn="l"/>
                  <a:tab pos="5486400" algn="l"/>
                  <a:tab pos="5637213" algn="l"/>
                  <a:tab pos="5789613" algn="l"/>
                  <a:tab pos="5943600" algn="l"/>
                  <a:tab pos="6094413" algn="l"/>
                  <a:tab pos="6246813" algn="l"/>
                  <a:tab pos="65151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Arial" charset="0"/>
                </a:rPr>
                <a:t>1        0	0	0	D = A	Transfer A                                </a:t>
              </a:r>
            </a:p>
            <a:p>
              <a:pPr>
                <a:lnSpc>
                  <a:spcPct val="95000"/>
                </a:lnSpc>
                <a:spcBef>
                  <a:spcPts val="263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366713" algn="l"/>
                  <a:tab pos="760413" algn="l"/>
                  <a:tab pos="1306513" algn="l"/>
                  <a:tab pos="1903413" algn="l"/>
                  <a:tab pos="3262313" algn="l"/>
                  <a:tab pos="3351213" algn="l"/>
                  <a:tab pos="3503613" algn="l"/>
                  <a:tab pos="3657600" algn="l"/>
                  <a:tab pos="3808413" algn="l"/>
                  <a:tab pos="3960813" algn="l"/>
                  <a:tab pos="4114800" algn="l"/>
                  <a:tab pos="4265613" algn="l"/>
                  <a:tab pos="4418013" algn="l"/>
                  <a:tab pos="4572000" algn="l"/>
                  <a:tab pos="4722813" algn="l"/>
                  <a:tab pos="4875213" algn="l"/>
                  <a:tab pos="5029200" algn="l"/>
                  <a:tab pos="5180013" algn="l"/>
                  <a:tab pos="5332413" algn="l"/>
                  <a:tab pos="5486400" algn="l"/>
                  <a:tab pos="5637213" algn="l"/>
                  <a:tab pos="5789613" algn="l"/>
                  <a:tab pos="5943600" algn="l"/>
                  <a:tab pos="6094413" algn="l"/>
                  <a:tab pos="6246813" algn="l"/>
                  <a:tab pos="65151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Arial" charset="0"/>
                </a:rPr>
                <a:t>1        0	1	0	D = A + 1	Increment A</a:t>
              </a:r>
            </a:p>
            <a:p>
              <a:pPr>
                <a:lnSpc>
                  <a:spcPct val="95000"/>
                </a:lnSpc>
                <a:spcBef>
                  <a:spcPts val="263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366713" algn="l"/>
                  <a:tab pos="760413" algn="l"/>
                  <a:tab pos="1306513" algn="l"/>
                  <a:tab pos="1903413" algn="l"/>
                  <a:tab pos="3262313" algn="l"/>
                  <a:tab pos="3351213" algn="l"/>
                  <a:tab pos="3503613" algn="l"/>
                  <a:tab pos="3657600" algn="l"/>
                  <a:tab pos="3808413" algn="l"/>
                  <a:tab pos="3960813" algn="l"/>
                  <a:tab pos="4114800" algn="l"/>
                  <a:tab pos="4265613" algn="l"/>
                  <a:tab pos="4418013" algn="l"/>
                  <a:tab pos="4572000" algn="l"/>
                  <a:tab pos="4722813" algn="l"/>
                  <a:tab pos="4875213" algn="l"/>
                  <a:tab pos="5029200" algn="l"/>
                  <a:tab pos="5180013" algn="l"/>
                  <a:tab pos="5332413" algn="l"/>
                  <a:tab pos="5486400" algn="l"/>
                  <a:tab pos="5637213" algn="l"/>
                  <a:tab pos="5789613" algn="l"/>
                  <a:tab pos="5943600" algn="l"/>
                  <a:tab pos="6094413" algn="l"/>
                  <a:tab pos="6246813" algn="l"/>
                  <a:tab pos="65151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Arial" charset="0"/>
                </a:rPr>
                <a:t>1        1	0	1	D = A - 1	Decrement A</a:t>
              </a:r>
            </a:p>
            <a:p>
              <a:pPr>
                <a:lnSpc>
                  <a:spcPct val="95000"/>
                </a:lnSpc>
                <a:spcBef>
                  <a:spcPts val="263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366713" algn="l"/>
                  <a:tab pos="760413" algn="l"/>
                  <a:tab pos="1306513" algn="l"/>
                  <a:tab pos="1903413" algn="l"/>
                  <a:tab pos="3262313" algn="l"/>
                  <a:tab pos="3351213" algn="l"/>
                  <a:tab pos="3503613" algn="l"/>
                  <a:tab pos="3657600" algn="l"/>
                  <a:tab pos="3808413" algn="l"/>
                  <a:tab pos="3960813" algn="l"/>
                  <a:tab pos="4114800" algn="l"/>
                  <a:tab pos="4265613" algn="l"/>
                  <a:tab pos="4418013" algn="l"/>
                  <a:tab pos="4572000" algn="l"/>
                  <a:tab pos="4722813" algn="l"/>
                  <a:tab pos="4875213" algn="l"/>
                  <a:tab pos="5029200" algn="l"/>
                  <a:tab pos="5180013" algn="l"/>
                  <a:tab pos="5332413" algn="l"/>
                  <a:tab pos="5486400" algn="l"/>
                  <a:tab pos="5637213" algn="l"/>
                  <a:tab pos="5789613" algn="l"/>
                  <a:tab pos="5943600" algn="l"/>
                  <a:tab pos="6094413" algn="l"/>
                  <a:tab pos="6246813" algn="l"/>
                  <a:tab pos="6515100" algn="l"/>
                </a:tabLst>
              </a:pPr>
              <a:r>
                <a:rPr lang="en-GB" sz="1200" b="1" dirty="0">
                  <a:solidFill>
                    <a:schemeClr val="tx1"/>
                  </a:solidFill>
                  <a:latin typeface="Arial" charset="0"/>
                </a:rPr>
                <a:t>1        1	1	1	D = A	Transfer A                                </a:t>
              </a:r>
            </a:p>
          </p:txBody>
        </p: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10625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 MICROOPERATIONS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019175"/>
            <a:ext cx="7886700" cy="5283200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Specify binary operations on the strings of bits in registers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>
                <a:solidFill>
                  <a:srgbClr val="FF0000"/>
                </a:solidFill>
              </a:rPr>
              <a:t>Logic microoperations are bit-wise operations, i.e., they work on the individual bits of data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useful for bit manipulations on binary data 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useful for making logical decisions based on the bit value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There are, in principle, </a:t>
            </a:r>
            <a:r>
              <a:rPr lang="en-GB" dirty="0">
                <a:solidFill>
                  <a:srgbClr val="FF0000"/>
                </a:solidFill>
              </a:rPr>
              <a:t>16 different </a:t>
            </a:r>
            <a:r>
              <a:rPr lang="en-GB" dirty="0"/>
              <a:t>logic functions that can be defined over </a:t>
            </a:r>
            <a:r>
              <a:rPr lang="en-GB" dirty="0">
                <a:solidFill>
                  <a:srgbClr val="FF0000"/>
                </a:solidFill>
              </a:rPr>
              <a:t>two binary input variables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However, most systems only implement four of these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AND (</a:t>
            </a:r>
            <a:r>
              <a:rPr lang="en-GB" dirty="0">
                <a:latin typeface="Symbol" pitchFamily="18" charset="2"/>
              </a:rPr>
              <a:t></a:t>
            </a:r>
            <a:r>
              <a:rPr lang="en-GB" dirty="0"/>
              <a:t>), OR (</a:t>
            </a:r>
            <a:r>
              <a:rPr lang="en-GB" dirty="0">
                <a:latin typeface="Symbol" pitchFamily="18" charset="2"/>
              </a:rPr>
              <a:t></a:t>
            </a:r>
            <a:r>
              <a:rPr lang="en-GB" dirty="0"/>
              <a:t>), XOR (</a:t>
            </a:r>
            <a:r>
              <a:rPr lang="en-GB" dirty="0">
                <a:latin typeface="Symbol" pitchFamily="18" charset="2"/>
              </a:rPr>
              <a:t></a:t>
            </a:r>
            <a:r>
              <a:rPr lang="en-GB" dirty="0"/>
              <a:t>), Complement/NOT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The others can be created from combination of these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</p:txBody>
      </p:sp>
      <p:grpSp>
        <p:nvGrpSpPr>
          <p:cNvPr id="35845" name="Group 4"/>
          <p:cNvGrpSpPr>
            <a:grpSpLocks/>
          </p:cNvGrpSpPr>
          <p:nvPr/>
        </p:nvGrpSpPr>
        <p:grpSpPr bwMode="auto">
          <a:xfrm>
            <a:off x="2371725" y="4937968"/>
            <a:ext cx="3770313" cy="1803400"/>
            <a:chOff x="1494" y="1984"/>
            <a:chExt cx="2375" cy="1136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1610" y="2197"/>
              <a:ext cx="2060" cy="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7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Arial" charset="0"/>
                </a:rPr>
                <a:t>0    0    0    0    0  …  1    1     1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7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Arial" charset="0"/>
                </a:rPr>
                <a:t>0    1    0    0    0  …  1    1     1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7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Arial" charset="0"/>
                </a:rPr>
                <a:t>1    0    0    0    1  …  0    1     1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7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Arial" charset="0"/>
                </a:rPr>
                <a:t>1    1    0    1    0  …  1    0     1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7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800" b="1">
                <a:latin typeface="Arial" charset="0"/>
              </a:endParaRP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1605" y="1984"/>
              <a:ext cx="2194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7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Arial" charset="0"/>
                </a:rPr>
                <a:t>A   B   F</a:t>
              </a:r>
              <a:r>
                <a:rPr lang="en-GB" sz="1800" b="1" baseline="-25000">
                  <a:latin typeface="Arial" charset="0"/>
                </a:rPr>
                <a:t>0</a:t>
              </a:r>
              <a:r>
                <a:rPr lang="en-GB" sz="1800" b="1">
                  <a:latin typeface="Arial" charset="0"/>
                </a:rPr>
                <a:t>   F</a:t>
              </a:r>
              <a:r>
                <a:rPr lang="en-GB" sz="1800" b="1" baseline="-25000">
                  <a:latin typeface="Arial" charset="0"/>
                </a:rPr>
                <a:t>1</a:t>
              </a:r>
              <a:r>
                <a:rPr lang="en-GB" sz="1800" b="1">
                  <a:latin typeface="Arial" charset="0"/>
                </a:rPr>
                <a:t>   F</a:t>
              </a:r>
              <a:r>
                <a:rPr lang="en-GB" sz="1800" b="1" baseline="-25000">
                  <a:latin typeface="Arial" charset="0"/>
                </a:rPr>
                <a:t>2</a:t>
              </a:r>
              <a:r>
                <a:rPr lang="en-GB" sz="1800" b="1">
                  <a:latin typeface="Arial" charset="0"/>
                </a:rPr>
                <a:t> … F</a:t>
              </a:r>
              <a:r>
                <a:rPr lang="en-GB" sz="1800" b="1" baseline="-25000">
                  <a:latin typeface="Arial" charset="0"/>
                </a:rPr>
                <a:t>13</a:t>
              </a:r>
              <a:r>
                <a:rPr lang="en-GB" sz="1800" b="1">
                  <a:latin typeface="Arial" charset="0"/>
                </a:rPr>
                <a:t>  F</a:t>
              </a:r>
              <a:r>
                <a:rPr lang="en-GB" sz="1800" b="1" baseline="-25000">
                  <a:latin typeface="Arial" charset="0"/>
                </a:rPr>
                <a:t>14</a:t>
              </a:r>
              <a:r>
                <a:rPr lang="en-GB" sz="1800" b="1">
                  <a:latin typeface="Arial" charset="0"/>
                </a:rPr>
                <a:t>  F</a:t>
              </a:r>
              <a:r>
                <a:rPr lang="en-GB" sz="1800" b="1" baseline="-25000">
                  <a:latin typeface="Arial" charset="0"/>
                </a:rPr>
                <a:t>15</a:t>
              </a:r>
            </a:p>
          </p:txBody>
        </p:sp>
        <p:sp>
          <p:nvSpPr>
            <p:cNvPr id="35848" name="Line 7"/>
            <p:cNvSpPr>
              <a:spLocks noChangeShapeType="1"/>
            </p:cNvSpPr>
            <p:nvPr/>
          </p:nvSpPr>
          <p:spPr bwMode="auto">
            <a:xfrm>
              <a:off x="1500" y="2208"/>
              <a:ext cx="2370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5849" name="Line 8"/>
            <p:cNvSpPr>
              <a:spLocks noChangeShapeType="1"/>
            </p:cNvSpPr>
            <p:nvPr/>
          </p:nvSpPr>
          <p:spPr bwMode="auto">
            <a:xfrm>
              <a:off x="2058" y="2004"/>
              <a:ext cx="1" cy="90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5850" name="AutoShape 9"/>
            <p:cNvSpPr>
              <a:spLocks noChangeArrowheads="1"/>
            </p:cNvSpPr>
            <p:nvPr/>
          </p:nvSpPr>
          <p:spPr bwMode="auto">
            <a:xfrm>
              <a:off x="1494" y="2004"/>
              <a:ext cx="2364" cy="900"/>
            </a:xfrm>
            <a:prstGeom prst="roundRect">
              <a:avLst>
                <a:gd name="adj" fmla="val 111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72396" y="4849996"/>
            <a:ext cx="1042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Why?</a:t>
            </a:r>
            <a:endParaRPr lang="tr-TR" sz="28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429256" y="4240396"/>
            <a:ext cx="2143140" cy="78581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2438" y="152400"/>
            <a:ext cx="8207375" cy="334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 OF  LOGIC  MICROOPERATIONS</a:t>
            </a:r>
          </a:p>
        </p:txBody>
      </p:sp>
      <p:sp>
        <p:nvSpPr>
          <p:cNvPr id="36867" name="AutoShape 2"/>
          <p:cNvSpPr>
            <a:spLocks noChangeArrowheads="1"/>
          </p:cNvSpPr>
          <p:nvPr/>
        </p:nvSpPr>
        <p:spPr bwMode="auto">
          <a:xfrm>
            <a:off x="3781425" y="1306226"/>
            <a:ext cx="34925" cy="369888"/>
          </a:xfrm>
          <a:prstGeom prst="roundRect">
            <a:avLst>
              <a:gd name="adj" fmla="val 454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AutoShape 3"/>
          <p:cNvSpPr>
            <a:spLocks noChangeArrowheads="1"/>
          </p:cNvSpPr>
          <p:nvPr/>
        </p:nvSpPr>
        <p:spPr bwMode="auto">
          <a:xfrm>
            <a:off x="1292225" y="1939639"/>
            <a:ext cx="34925" cy="122237"/>
          </a:xfrm>
          <a:prstGeom prst="roundRect">
            <a:avLst>
              <a:gd name="adj" fmla="val 454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952500" y="898239"/>
            <a:ext cx="503555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2025"/>
              </a:lnSpc>
              <a:buClr>
                <a:srgbClr val="000000"/>
              </a:buClr>
              <a:buSzPct val="83000"/>
              <a:buFont typeface="Times New Roman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charset="0"/>
              </a:rPr>
              <a:t> List of Logic Microoperations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charset="0"/>
              </a:rPr>
              <a:t>   </a:t>
            </a: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- 16 different logic operations with 2 binary vars.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    - n binary vars  →           functions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2971800" y="1541176"/>
            <a:ext cx="254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1813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3146425" y="1514189"/>
            <a:ext cx="225425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14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3292475" y="1458626"/>
            <a:ext cx="2206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chemeClr val="tx1"/>
                </a:solidFill>
                <a:latin typeface="Arial" charset="0"/>
              </a:rPr>
              <a:t>n</a:t>
            </a:r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914400" y="2023776"/>
            <a:ext cx="7843468" cy="62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2025"/>
              </a:lnSpc>
              <a:buClr>
                <a:srgbClr val="000000"/>
              </a:buClr>
              <a:buSzPct val="83000"/>
              <a:buFont typeface="Times New Roman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charset="0"/>
              </a:rPr>
              <a:t> Truth tables for 16 functions of 2 variables (1-bit each) and the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charset="0"/>
              </a:rPr>
              <a:t>   corresponding 16 logic micro-operations</a:t>
            </a: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2644775" y="2822290"/>
            <a:ext cx="8731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14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Boolean</a:t>
            </a:r>
          </a:p>
          <a:p>
            <a:pPr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Function</a:t>
            </a:r>
          </a:p>
        </p:txBody>
      </p:sp>
      <p:sp>
        <p:nvSpPr>
          <p:cNvPr id="36875" name="Text Box 10"/>
          <p:cNvSpPr txBox="1">
            <a:spLocks noChangeArrowheads="1"/>
          </p:cNvSpPr>
          <p:nvPr/>
        </p:nvSpPr>
        <p:spPr bwMode="auto">
          <a:xfrm>
            <a:off x="4108450" y="2814352"/>
            <a:ext cx="1062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14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Micro-</a:t>
            </a:r>
          </a:p>
          <a:p>
            <a:pPr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Operations</a:t>
            </a: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710237" y="2928652"/>
            <a:ext cx="611188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14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Name</a:t>
            </a:r>
          </a:p>
        </p:txBody>
      </p:sp>
      <p:sp>
        <p:nvSpPr>
          <p:cNvPr id="36877" name="Text Box 12"/>
          <p:cNvSpPr txBox="1">
            <a:spLocks noChangeArrowheads="1"/>
          </p:cNvSpPr>
          <p:nvPr/>
        </p:nvSpPr>
        <p:spPr bwMode="auto">
          <a:xfrm>
            <a:off x="1512161" y="2827415"/>
            <a:ext cx="8651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14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x  0 0 1 1</a:t>
            </a:r>
          </a:p>
          <a:p>
            <a:pPr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1"/>
                </a:solidFill>
                <a:latin typeface="Arial" charset="0"/>
              </a:rPr>
              <a:t>y  0 1 0 1</a:t>
            </a:r>
          </a:p>
        </p:txBody>
      </p:sp>
      <p:sp>
        <p:nvSpPr>
          <p:cNvPr id="36878" name="AutoShape 13"/>
          <p:cNvSpPr>
            <a:spLocks noChangeArrowheads="1"/>
          </p:cNvSpPr>
          <p:nvPr/>
        </p:nvSpPr>
        <p:spPr bwMode="auto">
          <a:xfrm>
            <a:off x="1751012" y="2777612"/>
            <a:ext cx="5233988" cy="3825875"/>
          </a:xfrm>
          <a:prstGeom prst="roundRect">
            <a:avLst>
              <a:gd name="adj" fmla="val 37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4"/>
          <p:cNvSpPr>
            <a:spLocks noChangeShapeType="1"/>
          </p:cNvSpPr>
          <p:nvPr/>
        </p:nvSpPr>
        <p:spPr bwMode="auto">
          <a:xfrm>
            <a:off x="2486025" y="2791038"/>
            <a:ext cx="1587" cy="38481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80" name="Line 15"/>
          <p:cNvSpPr>
            <a:spLocks noChangeShapeType="1"/>
          </p:cNvSpPr>
          <p:nvPr/>
        </p:nvSpPr>
        <p:spPr bwMode="auto">
          <a:xfrm>
            <a:off x="1758950" y="3287427"/>
            <a:ext cx="5216525" cy="1588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81" name="AutoShape 16"/>
          <p:cNvSpPr>
            <a:spLocks noChangeArrowheads="1"/>
          </p:cNvSpPr>
          <p:nvPr/>
        </p:nvSpPr>
        <p:spPr bwMode="auto">
          <a:xfrm>
            <a:off x="1519237" y="2830512"/>
            <a:ext cx="233363" cy="446088"/>
          </a:xfrm>
          <a:prstGeom prst="roundRect">
            <a:avLst>
              <a:gd name="adj" fmla="val 681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1146175" y="3271552"/>
            <a:ext cx="5693096" cy="358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marL="569913" lvl="1"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0 0 0 0	  F0  = 0	             F </a:t>
            </a:r>
            <a:r>
              <a:rPr lang="en-GB" sz="1400" b="1" dirty="0">
                <a:latin typeface="Symbol" pitchFamily="18" charset="2"/>
              </a:rPr>
              <a:t></a:t>
            </a:r>
            <a:r>
              <a:rPr lang="en-GB" sz="1400" b="1" dirty="0">
                <a:latin typeface="Arial" charset="0"/>
              </a:rPr>
              <a:t> 0	                Clear</a:t>
            </a:r>
          </a:p>
          <a:p>
            <a:pPr marL="569913" lvl="1">
              <a:lnSpc>
                <a:spcPct val="96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0 0 0 1	  F1  = xy             F </a:t>
            </a:r>
            <a:r>
              <a:rPr lang="en-GB" sz="1400" b="1" dirty="0">
                <a:latin typeface="Symbol" pitchFamily="18" charset="2"/>
              </a:rPr>
              <a:t></a:t>
            </a:r>
            <a:r>
              <a:rPr lang="en-GB" sz="1400" b="1" dirty="0">
                <a:latin typeface="Arial" charset="0"/>
              </a:rPr>
              <a:t> A </a:t>
            </a:r>
            <a:r>
              <a:rPr lang="en-GB" sz="1400" b="1" dirty="0">
                <a:latin typeface="Symbol" pitchFamily="18" charset="2"/>
              </a:rPr>
              <a:t></a:t>
            </a:r>
            <a:r>
              <a:rPr lang="en-GB" sz="1400" b="1" dirty="0">
                <a:latin typeface="Arial" charset="0"/>
              </a:rPr>
              <a:t> B	                AND</a:t>
            </a:r>
          </a:p>
          <a:p>
            <a:pPr marL="569913" lvl="1">
              <a:lnSpc>
                <a:spcPct val="96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0 0 1 0	  F2  = xy'            F </a:t>
            </a:r>
            <a:r>
              <a:rPr lang="en-GB" sz="1400" b="1" dirty="0">
                <a:latin typeface="Symbol" pitchFamily="18" charset="2"/>
              </a:rPr>
              <a:t></a:t>
            </a:r>
            <a:r>
              <a:rPr lang="en-GB" sz="1400" b="1" dirty="0">
                <a:latin typeface="Arial" charset="0"/>
              </a:rPr>
              <a:t> A </a:t>
            </a:r>
            <a:r>
              <a:rPr lang="en-GB" sz="1400" b="1" dirty="0">
                <a:latin typeface="Symbol" pitchFamily="18" charset="2"/>
              </a:rPr>
              <a:t></a:t>
            </a:r>
            <a:r>
              <a:rPr lang="en-GB" sz="1400" b="1" dirty="0">
                <a:latin typeface="Arial" charset="0"/>
              </a:rPr>
              <a:t> B’</a:t>
            </a:r>
          </a:p>
          <a:p>
            <a:pPr marL="569913" lvl="1">
              <a:lnSpc>
                <a:spcPct val="96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0 0 1 1	  F3  = x	             F </a:t>
            </a:r>
            <a:r>
              <a:rPr lang="en-GB" sz="1400" b="1" dirty="0">
                <a:latin typeface="Symbol" pitchFamily="18" charset="2"/>
              </a:rPr>
              <a:t></a:t>
            </a:r>
            <a:r>
              <a:rPr lang="en-GB" sz="1400" b="1" dirty="0">
                <a:latin typeface="Arial" charset="0"/>
              </a:rPr>
              <a:t> A	            Transfer A</a:t>
            </a:r>
          </a:p>
          <a:p>
            <a:pPr marL="569913" lvl="1">
              <a:lnSpc>
                <a:spcPct val="96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0 1 0 0	  F4  = x'y            F </a:t>
            </a:r>
            <a:r>
              <a:rPr lang="en-GB" sz="1400" b="1" dirty="0">
                <a:latin typeface="Symbol" pitchFamily="18" charset="2"/>
              </a:rPr>
              <a:t></a:t>
            </a:r>
            <a:r>
              <a:rPr lang="en-GB" sz="1400" b="1" dirty="0">
                <a:latin typeface="Arial" charset="0"/>
              </a:rPr>
              <a:t> A’</a:t>
            </a:r>
            <a:r>
              <a:rPr lang="en-GB" sz="1400" b="1" dirty="0">
                <a:latin typeface="Symbol" pitchFamily="18" charset="2"/>
              </a:rPr>
              <a:t></a:t>
            </a:r>
            <a:r>
              <a:rPr lang="en-GB" sz="1400" b="1" dirty="0">
                <a:latin typeface="Arial" charset="0"/>
              </a:rPr>
              <a:t> B</a:t>
            </a:r>
          </a:p>
          <a:p>
            <a:pPr marL="569913" lvl="1">
              <a:lnSpc>
                <a:spcPct val="96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0 1 0 1	  F5  = y	             F </a:t>
            </a:r>
            <a:r>
              <a:rPr lang="en-GB" sz="1400" b="1" dirty="0">
                <a:latin typeface="Symbol" pitchFamily="18" charset="2"/>
              </a:rPr>
              <a:t></a:t>
            </a:r>
            <a:r>
              <a:rPr lang="en-GB" sz="1400" b="1" dirty="0">
                <a:latin typeface="Arial" charset="0"/>
              </a:rPr>
              <a:t> B	            Transfer B</a:t>
            </a:r>
          </a:p>
          <a:p>
            <a:pPr marL="569913" lvl="1">
              <a:lnSpc>
                <a:spcPct val="96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0 1 1 0	  F6  = x </a:t>
            </a:r>
            <a:r>
              <a:rPr lang="en-GB" sz="1400" b="1" dirty="0">
                <a:latin typeface="Symbol" pitchFamily="18" charset="2"/>
              </a:rPr>
              <a:t></a:t>
            </a:r>
            <a:r>
              <a:rPr lang="en-GB" sz="1400" b="1" dirty="0">
                <a:latin typeface="Arial" charset="0"/>
              </a:rPr>
              <a:t> y         F </a:t>
            </a:r>
            <a:r>
              <a:rPr lang="en-GB" sz="1400" b="1" dirty="0">
                <a:latin typeface="Symbol" pitchFamily="18" charset="2"/>
              </a:rPr>
              <a:t></a:t>
            </a:r>
            <a:r>
              <a:rPr lang="en-GB" sz="1400" b="1" dirty="0">
                <a:latin typeface="Arial" charset="0"/>
              </a:rPr>
              <a:t> A </a:t>
            </a:r>
            <a:r>
              <a:rPr lang="en-GB" sz="1400" b="1" dirty="0">
                <a:latin typeface="Symbol" pitchFamily="18" charset="2"/>
              </a:rPr>
              <a:t></a:t>
            </a:r>
            <a:r>
              <a:rPr lang="en-GB" sz="1400" b="1" dirty="0">
                <a:latin typeface="Arial" charset="0"/>
              </a:rPr>
              <a:t> B         Exclusive-OR</a:t>
            </a:r>
          </a:p>
          <a:p>
            <a:pPr marL="569913" lvl="1">
              <a:lnSpc>
                <a:spcPct val="96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0 1 1 1	  F7  = x + y         F </a:t>
            </a:r>
            <a:r>
              <a:rPr lang="en-GB" sz="1400" b="1" dirty="0">
                <a:latin typeface="Symbol" pitchFamily="18" charset="2"/>
              </a:rPr>
              <a:t></a:t>
            </a:r>
            <a:r>
              <a:rPr lang="en-GB" sz="1400" b="1" dirty="0">
                <a:latin typeface="Arial" charset="0"/>
              </a:rPr>
              <a:t> A </a:t>
            </a:r>
            <a:r>
              <a:rPr lang="en-GB" sz="1400" b="1" dirty="0">
                <a:latin typeface="Symbol" pitchFamily="18" charset="2"/>
              </a:rPr>
              <a:t></a:t>
            </a:r>
            <a:r>
              <a:rPr lang="en-GB" sz="1400" b="1" dirty="0">
                <a:latin typeface="Arial" charset="0"/>
              </a:rPr>
              <a:t> B                OR</a:t>
            </a:r>
          </a:p>
          <a:p>
            <a:pPr marL="569913" lvl="1">
              <a:lnSpc>
                <a:spcPct val="96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1 0 0 0	  F8  = (x + y)'      F </a:t>
            </a:r>
            <a:r>
              <a:rPr lang="en-GB" sz="1400" b="1" dirty="0">
                <a:latin typeface="Symbol" pitchFamily="18" charset="2"/>
              </a:rPr>
              <a:t></a:t>
            </a:r>
            <a:r>
              <a:rPr lang="en-GB" sz="1000" b="1" dirty="0">
                <a:latin typeface="Arial" charset="0"/>
              </a:rPr>
              <a:t> </a:t>
            </a:r>
            <a:r>
              <a:rPr lang="en-GB" sz="1400" b="1" dirty="0">
                <a:latin typeface="Symbol" pitchFamily="18" charset="2"/>
              </a:rPr>
              <a:t></a:t>
            </a:r>
            <a:r>
              <a:rPr lang="en-GB" sz="1400" b="1" dirty="0">
                <a:latin typeface="Arial" charset="0"/>
              </a:rPr>
              <a:t>A </a:t>
            </a:r>
            <a:r>
              <a:rPr lang="en-GB" sz="1400" b="1" dirty="0">
                <a:latin typeface="Symbol" pitchFamily="18" charset="2"/>
              </a:rPr>
              <a:t></a:t>
            </a:r>
            <a:r>
              <a:rPr lang="en-GB" sz="1400" b="1" dirty="0">
                <a:latin typeface="Arial" charset="0"/>
              </a:rPr>
              <a:t> B)’            NOR</a:t>
            </a:r>
          </a:p>
          <a:p>
            <a:pPr marL="569913" lvl="1">
              <a:lnSpc>
                <a:spcPct val="96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1 0 0 1	  F9  = (x </a:t>
            </a:r>
            <a:r>
              <a:rPr lang="en-GB" sz="1400" b="1" dirty="0">
                <a:latin typeface="Symbol" pitchFamily="18" charset="2"/>
              </a:rPr>
              <a:t></a:t>
            </a:r>
            <a:r>
              <a:rPr lang="en-GB" sz="1400" b="1" dirty="0">
                <a:latin typeface="Arial" charset="0"/>
              </a:rPr>
              <a:t> y)'      F </a:t>
            </a:r>
            <a:r>
              <a:rPr lang="en-GB" sz="1400" b="1" dirty="0">
                <a:latin typeface="Symbol" pitchFamily="18" charset="2"/>
              </a:rPr>
              <a:t></a:t>
            </a:r>
            <a:r>
              <a:rPr lang="en-GB" sz="1400" b="1" dirty="0">
                <a:latin typeface="Arial" charset="0"/>
              </a:rPr>
              <a:t> (A </a:t>
            </a:r>
            <a:r>
              <a:rPr lang="en-GB" sz="1400" b="1" dirty="0">
                <a:latin typeface="Symbol" pitchFamily="18" charset="2"/>
              </a:rPr>
              <a:t></a:t>
            </a:r>
            <a:r>
              <a:rPr lang="en-GB" sz="1400" b="1" dirty="0">
                <a:latin typeface="Arial" charset="0"/>
              </a:rPr>
              <a:t> B)’    Exclusive-NOR</a:t>
            </a:r>
          </a:p>
          <a:p>
            <a:pPr marL="569913" lvl="1">
              <a:lnSpc>
                <a:spcPct val="96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1 0 1 0	  F10 = y'              F </a:t>
            </a:r>
            <a:r>
              <a:rPr lang="en-GB" sz="1400" b="1" dirty="0">
                <a:latin typeface="Symbol" pitchFamily="18" charset="2"/>
              </a:rPr>
              <a:t></a:t>
            </a:r>
            <a:r>
              <a:rPr lang="en-GB" sz="1400" b="1" dirty="0">
                <a:latin typeface="Arial" charset="0"/>
              </a:rPr>
              <a:t> B’             Complement B</a:t>
            </a:r>
          </a:p>
          <a:p>
            <a:pPr marL="569913" lvl="1">
              <a:lnSpc>
                <a:spcPct val="96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1 0 1 1	  F11 = x + y'        F </a:t>
            </a:r>
            <a:r>
              <a:rPr lang="en-GB" sz="1400" b="1" dirty="0">
                <a:latin typeface="Symbol" pitchFamily="18" charset="2"/>
              </a:rPr>
              <a:t></a:t>
            </a:r>
            <a:r>
              <a:rPr lang="en-GB" sz="1400" b="1" dirty="0">
                <a:latin typeface="Arial" charset="0"/>
              </a:rPr>
              <a:t> A </a:t>
            </a:r>
            <a:r>
              <a:rPr lang="en-GB" sz="1400" b="1" dirty="0">
                <a:latin typeface="Symbol" pitchFamily="18" charset="2"/>
              </a:rPr>
              <a:t></a:t>
            </a:r>
            <a:r>
              <a:rPr lang="en-GB" sz="1400" b="1" dirty="0">
                <a:latin typeface="Arial" charset="0"/>
              </a:rPr>
              <a:t> B</a:t>
            </a:r>
          </a:p>
          <a:p>
            <a:pPr marL="569913" lvl="1">
              <a:lnSpc>
                <a:spcPct val="96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1 1 0 0	  F12 = x'	              F </a:t>
            </a:r>
            <a:r>
              <a:rPr lang="en-GB" sz="1400" b="1" dirty="0">
                <a:latin typeface="Symbol" pitchFamily="18" charset="2"/>
              </a:rPr>
              <a:t></a:t>
            </a:r>
            <a:r>
              <a:rPr lang="en-GB" sz="1400" b="1" dirty="0">
                <a:latin typeface="Arial" charset="0"/>
              </a:rPr>
              <a:t> A’             Complement A</a:t>
            </a:r>
          </a:p>
          <a:p>
            <a:pPr marL="569913" lvl="1">
              <a:lnSpc>
                <a:spcPct val="96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1 1 0 1	  F13 = x' + y        F </a:t>
            </a:r>
            <a:r>
              <a:rPr lang="en-GB" sz="1400" b="1" dirty="0">
                <a:latin typeface="Symbol" pitchFamily="18" charset="2"/>
              </a:rPr>
              <a:t></a:t>
            </a:r>
            <a:r>
              <a:rPr lang="en-GB" sz="1400" b="1" dirty="0">
                <a:latin typeface="Arial" charset="0"/>
              </a:rPr>
              <a:t> A’</a:t>
            </a:r>
            <a:r>
              <a:rPr lang="en-GB" sz="1400" b="1" dirty="0">
                <a:latin typeface="Symbol" pitchFamily="18" charset="2"/>
              </a:rPr>
              <a:t></a:t>
            </a:r>
            <a:r>
              <a:rPr lang="en-GB" sz="1400" b="1" dirty="0">
                <a:latin typeface="Arial" charset="0"/>
              </a:rPr>
              <a:t> B</a:t>
            </a:r>
          </a:p>
          <a:p>
            <a:pPr marL="569913" lvl="1">
              <a:lnSpc>
                <a:spcPct val="96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1 1 1 0	  F14 = (xy)'          F </a:t>
            </a:r>
            <a:r>
              <a:rPr lang="en-GB" sz="1400" b="1" dirty="0">
                <a:latin typeface="Symbol" pitchFamily="18" charset="2"/>
              </a:rPr>
              <a:t></a:t>
            </a:r>
            <a:r>
              <a:rPr lang="en-GB" sz="1400" b="1" dirty="0">
                <a:latin typeface="Arial" charset="0"/>
              </a:rPr>
              <a:t> (A </a:t>
            </a:r>
            <a:r>
              <a:rPr lang="en-GB" sz="1400" b="1" dirty="0">
                <a:latin typeface="Symbol" pitchFamily="18" charset="2"/>
              </a:rPr>
              <a:t></a:t>
            </a:r>
            <a:r>
              <a:rPr lang="en-GB" sz="1400" b="1" dirty="0">
                <a:latin typeface="Arial" charset="0"/>
              </a:rPr>
              <a:t> B)’         NAND</a:t>
            </a:r>
          </a:p>
          <a:p>
            <a:pPr marL="569913" lvl="1">
              <a:lnSpc>
                <a:spcPct val="96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 dirty="0">
                <a:latin typeface="Arial" charset="0"/>
              </a:rPr>
              <a:t>1 1 1 1	  F15 = 1               F </a:t>
            </a:r>
            <a:r>
              <a:rPr lang="en-GB" sz="1400" b="1" dirty="0">
                <a:latin typeface="Symbol" pitchFamily="18" charset="2"/>
              </a:rPr>
              <a:t></a:t>
            </a:r>
            <a:r>
              <a:rPr lang="en-GB" sz="1400" b="1" dirty="0">
                <a:latin typeface="Arial" charset="0"/>
              </a:rPr>
              <a:t> all 1's          Set all to 1's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en-GB" sz="14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84" name="Line 19"/>
          <p:cNvSpPr>
            <a:spLocks noChangeShapeType="1"/>
          </p:cNvSpPr>
          <p:nvPr/>
        </p:nvSpPr>
        <p:spPr bwMode="auto">
          <a:xfrm>
            <a:off x="4048125" y="2800563"/>
            <a:ext cx="1587" cy="38290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885" name="Line 20"/>
          <p:cNvSpPr>
            <a:spLocks noChangeShapeType="1"/>
          </p:cNvSpPr>
          <p:nvPr/>
        </p:nvSpPr>
        <p:spPr bwMode="auto">
          <a:xfrm>
            <a:off x="5362575" y="2791038"/>
            <a:ext cx="1587" cy="384810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2438" y="283567"/>
            <a:ext cx="8207375" cy="2651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solidFill>
                  <a:srgbClr val="800000"/>
                </a:solidFill>
              </a:rPr>
              <a:t>HARDWARE  IMPLEMENTATION  OF  LOGIC MICROOPERATIONS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2453792" y="4845432"/>
            <a:ext cx="3663950" cy="138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2013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0    0     F = A </a:t>
            </a:r>
            <a:r>
              <a:rPr lang="en-GB" sz="1800" b="1" dirty="0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 B          AND</a:t>
            </a:r>
          </a:p>
          <a:p>
            <a:pPr>
              <a:lnSpc>
                <a:spcPct val="11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0    1     F = A</a:t>
            </a:r>
            <a:r>
              <a:rPr lang="en-GB" sz="1800" b="1" dirty="0">
                <a:solidFill>
                  <a:schemeClr val="tx1"/>
                </a:solidFill>
                <a:latin typeface="Symbol" pitchFamily="18" charset="2"/>
              </a:rPr>
              <a:t>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B           OR</a:t>
            </a:r>
          </a:p>
          <a:p>
            <a:pPr>
              <a:lnSpc>
                <a:spcPct val="11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1    0     F = A </a:t>
            </a:r>
            <a:r>
              <a:rPr lang="en-GB" sz="1800" b="1" dirty="0">
                <a:solidFill>
                  <a:schemeClr val="tx1"/>
                </a:solidFill>
                <a:latin typeface="Symbol" pitchFamily="18" charset="2"/>
              </a:rPr>
              <a:t>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 B          XOR</a:t>
            </a:r>
          </a:p>
          <a:p>
            <a:pPr>
              <a:lnSpc>
                <a:spcPct val="11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1    1     F = A’           Complement</a:t>
            </a:r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>
            <a:off x="2238390" y="4786830"/>
            <a:ext cx="4532313" cy="1587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>
            <a:off x="3200415" y="4549794"/>
            <a:ext cx="1588" cy="14795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7894" name="Line 5"/>
          <p:cNvSpPr>
            <a:spLocks noChangeShapeType="1"/>
          </p:cNvSpPr>
          <p:nvPr/>
        </p:nvSpPr>
        <p:spPr bwMode="auto">
          <a:xfrm>
            <a:off x="4530740" y="4530744"/>
            <a:ext cx="1588" cy="15081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2384803" y="4478855"/>
            <a:ext cx="72707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S</a:t>
            </a:r>
            <a:r>
              <a:rPr lang="en-GB" sz="1800" b="1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800" b="1" dirty="0">
                <a:solidFill>
                  <a:schemeClr val="tx1"/>
                </a:solidFill>
                <a:latin typeface="Arial" charset="0"/>
              </a:rPr>
              <a:t>  S</a:t>
            </a:r>
            <a:r>
              <a:rPr lang="en-GB" sz="1800" b="1" baseline="-25000" dirty="0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3378215" y="4518044"/>
            <a:ext cx="8763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Output</a:t>
            </a:r>
          </a:p>
        </p:txBody>
      </p:sp>
      <p:sp>
        <p:nvSpPr>
          <p:cNvPr id="37897" name="Text Box 8"/>
          <p:cNvSpPr txBox="1">
            <a:spLocks noChangeArrowheads="1"/>
          </p:cNvSpPr>
          <p:nvPr/>
        </p:nvSpPr>
        <p:spPr bwMode="auto">
          <a:xfrm>
            <a:off x="4881578" y="4473594"/>
            <a:ext cx="1376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ts val="21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Symbol" pitchFamily="18" charset="2"/>
              </a:rPr>
              <a:t></a:t>
            </a:r>
            <a:r>
              <a:rPr lang="en-GB" sz="1800" b="1">
                <a:solidFill>
                  <a:schemeClr val="tx1"/>
                </a:solidFill>
                <a:latin typeface="Arial" charset="0"/>
              </a:rPr>
              <a:t>-operation</a:t>
            </a:r>
          </a:p>
        </p:txBody>
      </p:sp>
      <p:sp>
        <p:nvSpPr>
          <p:cNvPr id="37898" name="Text Box 9"/>
          <p:cNvSpPr txBox="1">
            <a:spLocks noChangeArrowheads="1"/>
          </p:cNvSpPr>
          <p:nvPr/>
        </p:nvSpPr>
        <p:spPr bwMode="auto">
          <a:xfrm>
            <a:off x="3216281" y="3932238"/>
            <a:ext cx="214153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charset="0"/>
              </a:rPr>
              <a:t>    Function table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2798763" y="1409700"/>
            <a:ext cx="3144837" cy="2324100"/>
            <a:chOff x="2557463" y="1409700"/>
            <a:chExt cx="3144837" cy="2324100"/>
          </a:xfrm>
        </p:grpSpPr>
        <p:grpSp>
          <p:nvGrpSpPr>
            <p:cNvPr id="37900" name="Group 11"/>
            <p:cNvGrpSpPr>
              <a:grpSpLocks/>
            </p:cNvGrpSpPr>
            <p:nvPr/>
          </p:nvGrpSpPr>
          <p:grpSpPr bwMode="auto">
            <a:xfrm>
              <a:off x="3559175" y="1477962"/>
              <a:ext cx="454025" cy="334963"/>
              <a:chOff x="2242" y="664"/>
              <a:chExt cx="286" cy="211"/>
            </a:xfrm>
          </p:grpSpPr>
          <p:sp>
            <p:nvSpPr>
              <p:cNvPr id="37978" name="Line 12"/>
              <p:cNvSpPr>
                <a:spLocks noChangeShapeType="1"/>
              </p:cNvSpPr>
              <p:nvPr/>
            </p:nvSpPr>
            <p:spPr bwMode="auto">
              <a:xfrm>
                <a:off x="2242" y="667"/>
                <a:ext cx="1" cy="20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79" name="Line 13"/>
              <p:cNvSpPr>
                <a:spLocks noChangeShapeType="1"/>
              </p:cNvSpPr>
              <p:nvPr/>
            </p:nvSpPr>
            <p:spPr bwMode="auto">
              <a:xfrm>
                <a:off x="2246" y="664"/>
                <a:ext cx="168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80" name="Line 14"/>
              <p:cNvSpPr>
                <a:spLocks noChangeShapeType="1"/>
              </p:cNvSpPr>
              <p:nvPr/>
            </p:nvSpPr>
            <p:spPr bwMode="auto">
              <a:xfrm>
                <a:off x="2246" y="876"/>
                <a:ext cx="168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37981" name="Group 15"/>
              <p:cNvGrpSpPr>
                <a:grpSpLocks/>
              </p:cNvGrpSpPr>
              <p:nvPr/>
            </p:nvGrpSpPr>
            <p:grpSpPr bwMode="auto">
              <a:xfrm>
                <a:off x="2417" y="668"/>
                <a:ext cx="111" cy="99"/>
                <a:chOff x="2417" y="668"/>
                <a:chExt cx="111" cy="99"/>
              </a:xfrm>
            </p:grpSpPr>
            <p:sp>
              <p:nvSpPr>
                <p:cNvPr id="37985" name="AutoShape 16"/>
                <p:cNvSpPr>
                  <a:spLocks noChangeArrowheads="1"/>
                </p:cNvSpPr>
                <p:nvPr/>
              </p:nvSpPr>
              <p:spPr bwMode="auto">
                <a:xfrm>
                  <a:off x="2417" y="668"/>
                  <a:ext cx="112" cy="100"/>
                </a:xfrm>
                <a:prstGeom prst="roundRect">
                  <a:avLst>
                    <a:gd name="adj" fmla="val 1000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86" name="Freeform 17"/>
                <p:cNvSpPr>
                  <a:spLocks noChangeArrowheads="1"/>
                </p:cNvSpPr>
                <p:nvPr/>
              </p:nvSpPr>
              <p:spPr bwMode="auto">
                <a:xfrm>
                  <a:off x="2419" y="668"/>
                  <a:ext cx="110" cy="101"/>
                </a:xfrm>
                <a:custGeom>
                  <a:avLst/>
                  <a:gdLst>
                    <a:gd name="T0" fmla="*/ 482 w 483"/>
                    <a:gd name="T1" fmla="*/ 444 h 445"/>
                    <a:gd name="T2" fmla="*/ 482 w 483"/>
                    <a:gd name="T3" fmla="*/ 421 h 445"/>
                    <a:gd name="T4" fmla="*/ 480 w 483"/>
                    <a:gd name="T5" fmla="*/ 398 h 445"/>
                    <a:gd name="T6" fmla="*/ 477 w 483"/>
                    <a:gd name="T7" fmla="*/ 375 h 445"/>
                    <a:gd name="T8" fmla="*/ 472 w 483"/>
                    <a:gd name="T9" fmla="*/ 353 h 445"/>
                    <a:gd name="T10" fmla="*/ 467 w 483"/>
                    <a:gd name="T11" fmla="*/ 330 h 445"/>
                    <a:gd name="T12" fmla="*/ 460 w 483"/>
                    <a:gd name="T13" fmla="*/ 308 h 445"/>
                    <a:gd name="T14" fmla="*/ 451 w 483"/>
                    <a:gd name="T15" fmla="*/ 286 h 445"/>
                    <a:gd name="T16" fmla="*/ 442 w 483"/>
                    <a:gd name="T17" fmla="*/ 265 h 445"/>
                    <a:gd name="T18" fmla="*/ 431 w 483"/>
                    <a:gd name="T19" fmla="*/ 244 h 445"/>
                    <a:gd name="T20" fmla="*/ 419 w 483"/>
                    <a:gd name="T21" fmla="*/ 224 h 445"/>
                    <a:gd name="T22" fmla="*/ 406 w 483"/>
                    <a:gd name="T23" fmla="*/ 204 h 445"/>
                    <a:gd name="T24" fmla="*/ 392 w 483"/>
                    <a:gd name="T25" fmla="*/ 185 h 445"/>
                    <a:gd name="T26" fmla="*/ 377 w 483"/>
                    <a:gd name="T27" fmla="*/ 167 h 445"/>
                    <a:gd name="T28" fmla="*/ 360 w 483"/>
                    <a:gd name="T29" fmla="*/ 149 h 445"/>
                    <a:gd name="T30" fmla="*/ 343 w 483"/>
                    <a:gd name="T31" fmla="*/ 132 h 445"/>
                    <a:gd name="T32" fmla="*/ 324 w 483"/>
                    <a:gd name="T33" fmla="*/ 116 h 445"/>
                    <a:gd name="T34" fmla="*/ 305 w 483"/>
                    <a:gd name="T35" fmla="*/ 101 h 445"/>
                    <a:gd name="T36" fmla="*/ 285 w 483"/>
                    <a:gd name="T37" fmla="*/ 87 h 445"/>
                    <a:gd name="T38" fmla="*/ 264 w 483"/>
                    <a:gd name="T39" fmla="*/ 73 h 445"/>
                    <a:gd name="T40" fmla="*/ 243 w 483"/>
                    <a:gd name="T41" fmla="*/ 61 h 445"/>
                    <a:gd name="T42" fmla="*/ 220 w 483"/>
                    <a:gd name="T43" fmla="*/ 50 h 445"/>
                    <a:gd name="T44" fmla="*/ 198 w 483"/>
                    <a:gd name="T45" fmla="*/ 40 h 445"/>
                    <a:gd name="T46" fmla="*/ 174 w 483"/>
                    <a:gd name="T47" fmla="*/ 31 h 445"/>
                    <a:gd name="T48" fmla="*/ 150 w 483"/>
                    <a:gd name="T49" fmla="*/ 23 h 445"/>
                    <a:gd name="T50" fmla="*/ 126 w 483"/>
                    <a:gd name="T51" fmla="*/ 16 h 445"/>
                    <a:gd name="T52" fmla="*/ 101 w 483"/>
                    <a:gd name="T53" fmla="*/ 11 h 445"/>
                    <a:gd name="T54" fmla="*/ 76 w 483"/>
                    <a:gd name="T55" fmla="*/ 6 h 445"/>
                    <a:gd name="T56" fmla="*/ 51 w 483"/>
                    <a:gd name="T57" fmla="*/ 3 h 445"/>
                    <a:gd name="T58" fmla="*/ 25 w 483"/>
                    <a:gd name="T59" fmla="*/ 1 h 445"/>
                    <a:gd name="T60" fmla="*/ 0 w 483"/>
                    <a:gd name="T61" fmla="*/ 0 h 445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83"/>
                    <a:gd name="T94" fmla="*/ 0 h 445"/>
                    <a:gd name="T95" fmla="*/ 483 w 483"/>
                    <a:gd name="T96" fmla="*/ 445 h 445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83" h="445">
                      <a:moveTo>
                        <a:pt x="482" y="444"/>
                      </a:moveTo>
                      <a:lnTo>
                        <a:pt x="482" y="421"/>
                      </a:lnTo>
                      <a:lnTo>
                        <a:pt x="480" y="398"/>
                      </a:lnTo>
                      <a:lnTo>
                        <a:pt x="477" y="375"/>
                      </a:lnTo>
                      <a:lnTo>
                        <a:pt x="472" y="353"/>
                      </a:lnTo>
                      <a:lnTo>
                        <a:pt x="467" y="330"/>
                      </a:lnTo>
                      <a:lnTo>
                        <a:pt x="460" y="308"/>
                      </a:lnTo>
                      <a:lnTo>
                        <a:pt x="451" y="286"/>
                      </a:lnTo>
                      <a:lnTo>
                        <a:pt x="442" y="265"/>
                      </a:lnTo>
                      <a:lnTo>
                        <a:pt x="431" y="244"/>
                      </a:lnTo>
                      <a:lnTo>
                        <a:pt x="419" y="224"/>
                      </a:lnTo>
                      <a:lnTo>
                        <a:pt x="406" y="204"/>
                      </a:lnTo>
                      <a:lnTo>
                        <a:pt x="392" y="185"/>
                      </a:lnTo>
                      <a:lnTo>
                        <a:pt x="377" y="167"/>
                      </a:lnTo>
                      <a:lnTo>
                        <a:pt x="360" y="149"/>
                      </a:lnTo>
                      <a:lnTo>
                        <a:pt x="343" y="132"/>
                      </a:lnTo>
                      <a:lnTo>
                        <a:pt x="324" y="116"/>
                      </a:lnTo>
                      <a:lnTo>
                        <a:pt x="305" y="101"/>
                      </a:lnTo>
                      <a:lnTo>
                        <a:pt x="285" y="87"/>
                      </a:lnTo>
                      <a:lnTo>
                        <a:pt x="264" y="73"/>
                      </a:lnTo>
                      <a:lnTo>
                        <a:pt x="243" y="61"/>
                      </a:lnTo>
                      <a:lnTo>
                        <a:pt x="220" y="50"/>
                      </a:lnTo>
                      <a:lnTo>
                        <a:pt x="198" y="40"/>
                      </a:lnTo>
                      <a:lnTo>
                        <a:pt x="174" y="31"/>
                      </a:lnTo>
                      <a:lnTo>
                        <a:pt x="150" y="23"/>
                      </a:lnTo>
                      <a:lnTo>
                        <a:pt x="126" y="16"/>
                      </a:lnTo>
                      <a:lnTo>
                        <a:pt x="101" y="11"/>
                      </a:lnTo>
                      <a:lnTo>
                        <a:pt x="76" y="6"/>
                      </a:lnTo>
                      <a:lnTo>
                        <a:pt x="51" y="3"/>
                      </a:lnTo>
                      <a:lnTo>
                        <a:pt x="25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37982" name="Group 18"/>
              <p:cNvGrpSpPr>
                <a:grpSpLocks/>
              </p:cNvGrpSpPr>
              <p:nvPr/>
            </p:nvGrpSpPr>
            <p:grpSpPr bwMode="auto">
              <a:xfrm>
                <a:off x="2417" y="767"/>
                <a:ext cx="110" cy="99"/>
                <a:chOff x="2417" y="767"/>
                <a:chExt cx="110" cy="99"/>
              </a:xfrm>
            </p:grpSpPr>
            <p:sp>
              <p:nvSpPr>
                <p:cNvPr id="37983" name="AutoShape 19"/>
                <p:cNvSpPr>
                  <a:spLocks noChangeArrowheads="1"/>
                </p:cNvSpPr>
                <p:nvPr/>
              </p:nvSpPr>
              <p:spPr bwMode="auto">
                <a:xfrm>
                  <a:off x="2417" y="767"/>
                  <a:ext cx="111" cy="100"/>
                </a:xfrm>
                <a:prstGeom prst="roundRect">
                  <a:avLst>
                    <a:gd name="adj" fmla="val 1000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84" name="Freeform 20"/>
                <p:cNvSpPr>
                  <a:spLocks noChangeArrowheads="1"/>
                </p:cNvSpPr>
                <p:nvPr/>
              </p:nvSpPr>
              <p:spPr bwMode="auto">
                <a:xfrm>
                  <a:off x="2417" y="768"/>
                  <a:ext cx="111" cy="99"/>
                </a:xfrm>
                <a:custGeom>
                  <a:avLst/>
                  <a:gdLst>
                    <a:gd name="T0" fmla="*/ 0 w 489"/>
                    <a:gd name="T1" fmla="*/ 436 h 437"/>
                    <a:gd name="T2" fmla="*/ 25 w 489"/>
                    <a:gd name="T3" fmla="*/ 435 h 437"/>
                    <a:gd name="T4" fmla="*/ 51 w 489"/>
                    <a:gd name="T5" fmla="*/ 434 h 437"/>
                    <a:gd name="T6" fmla="*/ 76 w 489"/>
                    <a:gd name="T7" fmla="*/ 431 h 437"/>
                    <a:gd name="T8" fmla="*/ 101 w 489"/>
                    <a:gd name="T9" fmla="*/ 427 h 437"/>
                    <a:gd name="T10" fmla="*/ 126 w 489"/>
                    <a:gd name="T11" fmla="*/ 421 h 437"/>
                    <a:gd name="T12" fmla="*/ 150 w 489"/>
                    <a:gd name="T13" fmla="*/ 415 h 437"/>
                    <a:gd name="T14" fmla="*/ 174 w 489"/>
                    <a:gd name="T15" fmla="*/ 407 h 437"/>
                    <a:gd name="T16" fmla="*/ 197 w 489"/>
                    <a:gd name="T17" fmla="*/ 398 h 437"/>
                    <a:gd name="T18" fmla="*/ 220 w 489"/>
                    <a:gd name="T19" fmla="*/ 389 h 437"/>
                    <a:gd name="T20" fmla="*/ 243 w 489"/>
                    <a:gd name="T21" fmla="*/ 378 h 437"/>
                    <a:gd name="T22" fmla="*/ 264 w 489"/>
                    <a:gd name="T23" fmla="*/ 366 h 437"/>
                    <a:gd name="T24" fmla="*/ 285 w 489"/>
                    <a:gd name="T25" fmla="*/ 353 h 437"/>
                    <a:gd name="T26" fmla="*/ 305 w 489"/>
                    <a:gd name="T27" fmla="*/ 339 h 437"/>
                    <a:gd name="T28" fmla="*/ 325 w 489"/>
                    <a:gd name="T29" fmla="*/ 324 h 437"/>
                    <a:gd name="T30" fmla="*/ 343 w 489"/>
                    <a:gd name="T31" fmla="*/ 309 h 437"/>
                    <a:gd name="T32" fmla="*/ 361 w 489"/>
                    <a:gd name="T33" fmla="*/ 292 h 437"/>
                    <a:gd name="T34" fmla="*/ 378 w 489"/>
                    <a:gd name="T35" fmla="*/ 275 h 437"/>
                    <a:gd name="T36" fmla="*/ 393 w 489"/>
                    <a:gd name="T37" fmla="*/ 257 h 437"/>
                    <a:gd name="T38" fmla="*/ 408 w 489"/>
                    <a:gd name="T39" fmla="*/ 238 h 437"/>
                    <a:gd name="T40" fmla="*/ 421 w 489"/>
                    <a:gd name="T41" fmla="*/ 219 h 437"/>
                    <a:gd name="T42" fmla="*/ 433 w 489"/>
                    <a:gd name="T43" fmla="*/ 198 h 437"/>
                    <a:gd name="T44" fmla="*/ 444 w 489"/>
                    <a:gd name="T45" fmla="*/ 178 h 437"/>
                    <a:gd name="T46" fmla="*/ 454 w 489"/>
                    <a:gd name="T47" fmla="*/ 157 h 437"/>
                    <a:gd name="T48" fmla="*/ 463 w 489"/>
                    <a:gd name="T49" fmla="*/ 135 h 437"/>
                    <a:gd name="T50" fmla="*/ 470 w 489"/>
                    <a:gd name="T51" fmla="*/ 113 h 437"/>
                    <a:gd name="T52" fmla="*/ 476 w 489"/>
                    <a:gd name="T53" fmla="*/ 91 h 437"/>
                    <a:gd name="T54" fmla="*/ 481 w 489"/>
                    <a:gd name="T55" fmla="*/ 69 h 437"/>
                    <a:gd name="T56" fmla="*/ 485 w 489"/>
                    <a:gd name="T57" fmla="*/ 46 h 437"/>
                    <a:gd name="T58" fmla="*/ 487 w 489"/>
                    <a:gd name="T59" fmla="*/ 23 h 437"/>
                    <a:gd name="T60" fmla="*/ 488 w 489"/>
                    <a:gd name="T61" fmla="*/ 0 h 437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89"/>
                    <a:gd name="T94" fmla="*/ 0 h 437"/>
                    <a:gd name="T95" fmla="*/ 489 w 489"/>
                    <a:gd name="T96" fmla="*/ 437 h 437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89" h="437">
                      <a:moveTo>
                        <a:pt x="0" y="436"/>
                      </a:moveTo>
                      <a:lnTo>
                        <a:pt x="25" y="435"/>
                      </a:lnTo>
                      <a:lnTo>
                        <a:pt x="51" y="434"/>
                      </a:lnTo>
                      <a:lnTo>
                        <a:pt x="76" y="431"/>
                      </a:lnTo>
                      <a:lnTo>
                        <a:pt x="101" y="427"/>
                      </a:lnTo>
                      <a:lnTo>
                        <a:pt x="126" y="421"/>
                      </a:lnTo>
                      <a:lnTo>
                        <a:pt x="150" y="415"/>
                      </a:lnTo>
                      <a:lnTo>
                        <a:pt x="174" y="407"/>
                      </a:lnTo>
                      <a:lnTo>
                        <a:pt x="197" y="398"/>
                      </a:lnTo>
                      <a:lnTo>
                        <a:pt x="220" y="389"/>
                      </a:lnTo>
                      <a:lnTo>
                        <a:pt x="243" y="378"/>
                      </a:lnTo>
                      <a:lnTo>
                        <a:pt x="264" y="366"/>
                      </a:lnTo>
                      <a:lnTo>
                        <a:pt x="285" y="353"/>
                      </a:lnTo>
                      <a:lnTo>
                        <a:pt x="305" y="339"/>
                      </a:lnTo>
                      <a:lnTo>
                        <a:pt x="325" y="324"/>
                      </a:lnTo>
                      <a:lnTo>
                        <a:pt x="343" y="309"/>
                      </a:lnTo>
                      <a:lnTo>
                        <a:pt x="361" y="292"/>
                      </a:lnTo>
                      <a:lnTo>
                        <a:pt x="378" y="275"/>
                      </a:lnTo>
                      <a:lnTo>
                        <a:pt x="393" y="257"/>
                      </a:lnTo>
                      <a:lnTo>
                        <a:pt x="408" y="238"/>
                      </a:lnTo>
                      <a:lnTo>
                        <a:pt x="421" y="219"/>
                      </a:lnTo>
                      <a:lnTo>
                        <a:pt x="433" y="198"/>
                      </a:lnTo>
                      <a:lnTo>
                        <a:pt x="444" y="178"/>
                      </a:lnTo>
                      <a:lnTo>
                        <a:pt x="454" y="157"/>
                      </a:lnTo>
                      <a:lnTo>
                        <a:pt x="463" y="135"/>
                      </a:lnTo>
                      <a:lnTo>
                        <a:pt x="470" y="113"/>
                      </a:lnTo>
                      <a:lnTo>
                        <a:pt x="476" y="91"/>
                      </a:lnTo>
                      <a:lnTo>
                        <a:pt x="481" y="69"/>
                      </a:lnTo>
                      <a:lnTo>
                        <a:pt x="485" y="46"/>
                      </a:lnTo>
                      <a:lnTo>
                        <a:pt x="487" y="23"/>
                      </a:lnTo>
                      <a:lnTo>
                        <a:pt x="488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  <p:sp>
          <p:nvSpPr>
            <p:cNvPr id="37901" name="Line 21"/>
            <p:cNvSpPr>
              <a:spLocks noChangeShapeType="1"/>
            </p:cNvSpPr>
            <p:nvPr/>
          </p:nvSpPr>
          <p:spPr bwMode="auto">
            <a:xfrm flipH="1">
              <a:off x="2847975" y="1755775"/>
              <a:ext cx="719138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37902" name="Group 22"/>
            <p:cNvGrpSpPr>
              <a:grpSpLocks/>
            </p:cNvGrpSpPr>
            <p:nvPr/>
          </p:nvGrpSpPr>
          <p:grpSpPr bwMode="auto">
            <a:xfrm>
              <a:off x="3522663" y="1924050"/>
              <a:ext cx="490537" cy="334962"/>
              <a:chOff x="2219" y="945"/>
              <a:chExt cx="309" cy="211"/>
            </a:xfrm>
          </p:grpSpPr>
          <p:sp>
            <p:nvSpPr>
              <p:cNvPr id="37964" name="Line 23"/>
              <p:cNvSpPr>
                <a:spLocks noChangeShapeType="1"/>
              </p:cNvSpPr>
              <p:nvPr/>
            </p:nvSpPr>
            <p:spPr bwMode="auto">
              <a:xfrm>
                <a:off x="2231" y="945"/>
                <a:ext cx="84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65" name="Line 24"/>
              <p:cNvSpPr>
                <a:spLocks noChangeShapeType="1"/>
              </p:cNvSpPr>
              <p:nvPr/>
            </p:nvSpPr>
            <p:spPr bwMode="auto">
              <a:xfrm>
                <a:off x="2231" y="1157"/>
                <a:ext cx="84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37966" name="Group 25"/>
              <p:cNvGrpSpPr>
                <a:grpSpLocks/>
              </p:cNvGrpSpPr>
              <p:nvPr/>
            </p:nvGrpSpPr>
            <p:grpSpPr bwMode="auto">
              <a:xfrm>
                <a:off x="2329" y="949"/>
                <a:ext cx="199" cy="99"/>
                <a:chOff x="2329" y="949"/>
                <a:chExt cx="199" cy="99"/>
              </a:xfrm>
            </p:grpSpPr>
            <p:sp>
              <p:nvSpPr>
                <p:cNvPr id="37976" name="AutoShape 26"/>
                <p:cNvSpPr>
                  <a:spLocks noChangeArrowheads="1"/>
                </p:cNvSpPr>
                <p:nvPr/>
              </p:nvSpPr>
              <p:spPr bwMode="auto">
                <a:xfrm>
                  <a:off x="2329" y="949"/>
                  <a:ext cx="200" cy="100"/>
                </a:xfrm>
                <a:prstGeom prst="roundRect">
                  <a:avLst>
                    <a:gd name="adj" fmla="val 1000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77" name="Freeform 27"/>
                <p:cNvSpPr>
                  <a:spLocks noChangeArrowheads="1"/>
                </p:cNvSpPr>
                <p:nvPr/>
              </p:nvSpPr>
              <p:spPr bwMode="auto">
                <a:xfrm>
                  <a:off x="2330" y="949"/>
                  <a:ext cx="199" cy="100"/>
                </a:xfrm>
                <a:custGeom>
                  <a:avLst/>
                  <a:gdLst>
                    <a:gd name="T0" fmla="*/ 878 w 879"/>
                    <a:gd name="T1" fmla="*/ 440 h 441"/>
                    <a:gd name="T2" fmla="*/ 877 w 879"/>
                    <a:gd name="T3" fmla="*/ 417 h 441"/>
                    <a:gd name="T4" fmla="*/ 873 w 879"/>
                    <a:gd name="T5" fmla="*/ 394 h 441"/>
                    <a:gd name="T6" fmla="*/ 867 w 879"/>
                    <a:gd name="T7" fmla="*/ 371 h 441"/>
                    <a:gd name="T8" fmla="*/ 859 w 879"/>
                    <a:gd name="T9" fmla="*/ 349 h 441"/>
                    <a:gd name="T10" fmla="*/ 848 w 879"/>
                    <a:gd name="T11" fmla="*/ 326 h 441"/>
                    <a:gd name="T12" fmla="*/ 835 w 879"/>
                    <a:gd name="T13" fmla="*/ 304 h 441"/>
                    <a:gd name="T14" fmla="*/ 820 w 879"/>
                    <a:gd name="T15" fmla="*/ 282 h 441"/>
                    <a:gd name="T16" fmla="*/ 802 w 879"/>
                    <a:gd name="T17" fmla="*/ 261 h 441"/>
                    <a:gd name="T18" fmla="*/ 782 w 879"/>
                    <a:gd name="T19" fmla="*/ 240 h 441"/>
                    <a:gd name="T20" fmla="*/ 760 w 879"/>
                    <a:gd name="T21" fmla="*/ 220 h 441"/>
                    <a:gd name="T22" fmla="*/ 736 w 879"/>
                    <a:gd name="T23" fmla="*/ 200 h 441"/>
                    <a:gd name="T24" fmla="*/ 710 w 879"/>
                    <a:gd name="T25" fmla="*/ 181 h 441"/>
                    <a:gd name="T26" fmla="*/ 682 w 879"/>
                    <a:gd name="T27" fmla="*/ 163 h 441"/>
                    <a:gd name="T28" fmla="*/ 652 w 879"/>
                    <a:gd name="T29" fmla="*/ 146 h 441"/>
                    <a:gd name="T30" fmla="*/ 621 w 879"/>
                    <a:gd name="T31" fmla="*/ 129 h 441"/>
                    <a:gd name="T32" fmla="*/ 587 w 879"/>
                    <a:gd name="T33" fmla="*/ 113 h 441"/>
                    <a:gd name="T34" fmla="*/ 553 w 879"/>
                    <a:gd name="T35" fmla="*/ 98 h 441"/>
                    <a:gd name="T36" fmla="*/ 516 w 879"/>
                    <a:gd name="T37" fmla="*/ 84 h 441"/>
                    <a:gd name="T38" fmla="*/ 478 w 879"/>
                    <a:gd name="T39" fmla="*/ 71 h 441"/>
                    <a:gd name="T40" fmla="*/ 439 w 879"/>
                    <a:gd name="T41" fmla="*/ 59 h 441"/>
                    <a:gd name="T42" fmla="*/ 399 w 879"/>
                    <a:gd name="T43" fmla="*/ 48 h 441"/>
                    <a:gd name="T44" fmla="*/ 357 w 879"/>
                    <a:gd name="T45" fmla="*/ 38 h 441"/>
                    <a:gd name="T46" fmla="*/ 315 w 879"/>
                    <a:gd name="T47" fmla="*/ 29 h 441"/>
                    <a:gd name="T48" fmla="*/ 271 w 879"/>
                    <a:gd name="T49" fmla="*/ 22 h 441"/>
                    <a:gd name="T50" fmla="*/ 227 w 879"/>
                    <a:gd name="T51" fmla="*/ 15 h 441"/>
                    <a:gd name="T52" fmla="*/ 183 w 879"/>
                    <a:gd name="T53" fmla="*/ 10 h 441"/>
                    <a:gd name="T54" fmla="*/ 137 w 879"/>
                    <a:gd name="T55" fmla="*/ 5 h 441"/>
                    <a:gd name="T56" fmla="*/ 92 w 879"/>
                    <a:gd name="T57" fmla="*/ 2 h 441"/>
                    <a:gd name="T58" fmla="*/ 46 w 879"/>
                    <a:gd name="T59" fmla="*/ 1 h 441"/>
                    <a:gd name="T60" fmla="*/ 0 w 879"/>
                    <a:gd name="T61" fmla="*/ 0 h 44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879"/>
                    <a:gd name="T94" fmla="*/ 0 h 441"/>
                    <a:gd name="T95" fmla="*/ 879 w 879"/>
                    <a:gd name="T96" fmla="*/ 441 h 44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879" h="441">
                      <a:moveTo>
                        <a:pt x="878" y="440"/>
                      </a:moveTo>
                      <a:lnTo>
                        <a:pt x="877" y="417"/>
                      </a:lnTo>
                      <a:lnTo>
                        <a:pt x="873" y="394"/>
                      </a:lnTo>
                      <a:lnTo>
                        <a:pt x="867" y="371"/>
                      </a:lnTo>
                      <a:lnTo>
                        <a:pt x="859" y="349"/>
                      </a:lnTo>
                      <a:lnTo>
                        <a:pt x="848" y="326"/>
                      </a:lnTo>
                      <a:lnTo>
                        <a:pt x="835" y="304"/>
                      </a:lnTo>
                      <a:lnTo>
                        <a:pt x="820" y="282"/>
                      </a:lnTo>
                      <a:lnTo>
                        <a:pt x="802" y="261"/>
                      </a:lnTo>
                      <a:lnTo>
                        <a:pt x="782" y="240"/>
                      </a:lnTo>
                      <a:lnTo>
                        <a:pt x="760" y="220"/>
                      </a:lnTo>
                      <a:lnTo>
                        <a:pt x="736" y="200"/>
                      </a:lnTo>
                      <a:lnTo>
                        <a:pt x="710" y="181"/>
                      </a:lnTo>
                      <a:lnTo>
                        <a:pt x="682" y="163"/>
                      </a:lnTo>
                      <a:lnTo>
                        <a:pt x="652" y="146"/>
                      </a:lnTo>
                      <a:lnTo>
                        <a:pt x="621" y="129"/>
                      </a:lnTo>
                      <a:lnTo>
                        <a:pt x="587" y="113"/>
                      </a:lnTo>
                      <a:lnTo>
                        <a:pt x="553" y="98"/>
                      </a:lnTo>
                      <a:lnTo>
                        <a:pt x="516" y="84"/>
                      </a:lnTo>
                      <a:lnTo>
                        <a:pt x="478" y="71"/>
                      </a:lnTo>
                      <a:lnTo>
                        <a:pt x="439" y="59"/>
                      </a:lnTo>
                      <a:lnTo>
                        <a:pt x="399" y="48"/>
                      </a:lnTo>
                      <a:lnTo>
                        <a:pt x="357" y="38"/>
                      </a:lnTo>
                      <a:lnTo>
                        <a:pt x="315" y="29"/>
                      </a:lnTo>
                      <a:lnTo>
                        <a:pt x="271" y="22"/>
                      </a:lnTo>
                      <a:lnTo>
                        <a:pt x="227" y="15"/>
                      </a:lnTo>
                      <a:lnTo>
                        <a:pt x="183" y="10"/>
                      </a:lnTo>
                      <a:lnTo>
                        <a:pt x="137" y="5"/>
                      </a:lnTo>
                      <a:lnTo>
                        <a:pt x="92" y="2"/>
                      </a:lnTo>
                      <a:lnTo>
                        <a:pt x="46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37967" name="Group 28"/>
              <p:cNvGrpSpPr>
                <a:grpSpLocks/>
              </p:cNvGrpSpPr>
              <p:nvPr/>
            </p:nvGrpSpPr>
            <p:grpSpPr bwMode="auto">
              <a:xfrm>
                <a:off x="2330" y="1048"/>
                <a:ext cx="198" cy="99"/>
                <a:chOff x="2330" y="1048"/>
                <a:chExt cx="198" cy="99"/>
              </a:xfrm>
            </p:grpSpPr>
            <p:sp>
              <p:nvSpPr>
                <p:cNvPr id="37974" name="AutoShape 29"/>
                <p:cNvSpPr>
                  <a:spLocks noChangeArrowheads="1"/>
                </p:cNvSpPr>
                <p:nvPr/>
              </p:nvSpPr>
              <p:spPr bwMode="auto">
                <a:xfrm>
                  <a:off x="2330" y="1048"/>
                  <a:ext cx="199" cy="100"/>
                </a:xfrm>
                <a:prstGeom prst="roundRect">
                  <a:avLst>
                    <a:gd name="adj" fmla="val 1000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75" name="Freeform 30"/>
                <p:cNvSpPr>
                  <a:spLocks noChangeArrowheads="1"/>
                </p:cNvSpPr>
                <p:nvPr/>
              </p:nvSpPr>
              <p:spPr bwMode="auto">
                <a:xfrm>
                  <a:off x="2332" y="1048"/>
                  <a:ext cx="197" cy="100"/>
                </a:xfrm>
                <a:custGeom>
                  <a:avLst/>
                  <a:gdLst>
                    <a:gd name="T0" fmla="*/ 0 w 868"/>
                    <a:gd name="T1" fmla="*/ 440 h 441"/>
                    <a:gd name="T2" fmla="*/ 45 w 868"/>
                    <a:gd name="T3" fmla="*/ 439 h 441"/>
                    <a:gd name="T4" fmla="*/ 91 w 868"/>
                    <a:gd name="T5" fmla="*/ 437 h 441"/>
                    <a:gd name="T6" fmla="*/ 136 w 868"/>
                    <a:gd name="T7" fmla="*/ 434 h 441"/>
                    <a:gd name="T8" fmla="*/ 181 w 868"/>
                    <a:gd name="T9" fmla="*/ 430 h 441"/>
                    <a:gd name="T10" fmla="*/ 225 w 868"/>
                    <a:gd name="T11" fmla="*/ 424 h 441"/>
                    <a:gd name="T12" fmla="*/ 268 w 868"/>
                    <a:gd name="T13" fmla="*/ 417 h 441"/>
                    <a:gd name="T14" fmla="*/ 311 w 868"/>
                    <a:gd name="T15" fmla="*/ 410 h 441"/>
                    <a:gd name="T16" fmla="*/ 353 w 868"/>
                    <a:gd name="T17" fmla="*/ 401 h 441"/>
                    <a:gd name="T18" fmla="*/ 394 w 868"/>
                    <a:gd name="T19" fmla="*/ 391 h 441"/>
                    <a:gd name="T20" fmla="*/ 434 w 868"/>
                    <a:gd name="T21" fmla="*/ 380 h 441"/>
                    <a:gd name="T22" fmla="*/ 473 w 868"/>
                    <a:gd name="T23" fmla="*/ 367 h 441"/>
                    <a:gd name="T24" fmla="*/ 510 w 868"/>
                    <a:gd name="T25" fmla="*/ 354 h 441"/>
                    <a:gd name="T26" fmla="*/ 546 w 868"/>
                    <a:gd name="T27" fmla="*/ 340 h 441"/>
                    <a:gd name="T28" fmla="*/ 581 w 868"/>
                    <a:gd name="T29" fmla="*/ 325 h 441"/>
                    <a:gd name="T30" fmla="*/ 614 w 868"/>
                    <a:gd name="T31" fmla="*/ 310 h 441"/>
                    <a:gd name="T32" fmla="*/ 645 w 868"/>
                    <a:gd name="T33" fmla="*/ 293 h 441"/>
                    <a:gd name="T34" fmla="*/ 674 w 868"/>
                    <a:gd name="T35" fmla="*/ 275 h 441"/>
                    <a:gd name="T36" fmla="*/ 702 w 868"/>
                    <a:gd name="T37" fmla="*/ 257 h 441"/>
                    <a:gd name="T38" fmla="*/ 727 w 868"/>
                    <a:gd name="T39" fmla="*/ 238 h 441"/>
                    <a:gd name="T40" fmla="*/ 751 w 868"/>
                    <a:gd name="T41" fmla="*/ 219 h 441"/>
                    <a:gd name="T42" fmla="*/ 773 w 868"/>
                    <a:gd name="T43" fmla="*/ 199 h 441"/>
                    <a:gd name="T44" fmla="*/ 792 w 868"/>
                    <a:gd name="T45" fmla="*/ 178 h 441"/>
                    <a:gd name="T46" fmla="*/ 810 w 868"/>
                    <a:gd name="T47" fmla="*/ 157 h 441"/>
                    <a:gd name="T48" fmla="*/ 825 w 868"/>
                    <a:gd name="T49" fmla="*/ 135 h 441"/>
                    <a:gd name="T50" fmla="*/ 838 w 868"/>
                    <a:gd name="T51" fmla="*/ 113 h 441"/>
                    <a:gd name="T52" fmla="*/ 848 w 868"/>
                    <a:gd name="T53" fmla="*/ 91 h 441"/>
                    <a:gd name="T54" fmla="*/ 856 w 868"/>
                    <a:gd name="T55" fmla="*/ 68 h 441"/>
                    <a:gd name="T56" fmla="*/ 862 w 868"/>
                    <a:gd name="T57" fmla="*/ 46 h 441"/>
                    <a:gd name="T58" fmla="*/ 866 w 868"/>
                    <a:gd name="T59" fmla="*/ 23 h 441"/>
                    <a:gd name="T60" fmla="*/ 867 w 868"/>
                    <a:gd name="T61" fmla="*/ 0 h 44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868"/>
                    <a:gd name="T94" fmla="*/ 0 h 441"/>
                    <a:gd name="T95" fmla="*/ 868 w 868"/>
                    <a:gd name="T96" fmla="*/ 441 h 44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868" h="441">
                      <a:moveTo>
                        <a:pt x="0" y="440"/>
                      </a:moveTo>
                      <a:lnTo>
                        <a:pt x="45" y="439"/>
                      </a:lnTo>
                      <a:lnTo>
                        <a:pt x="91" y="437"/>
                      </a:lnTo>
                      <a:lnTo>
                        <a:pt x="136" y="434"/>
                      </a:lnTo>
                      <a:lnTo>
                        <a:pt x="181" y="430"/>
                      </a:lnTo>
                      <a:lnTo>
                        <a:pt x="225" y="424"/>
                      </a:lnTo>
                      <a:lnTo>
                        <a:pt x="268" y="417"/>
                      </a:lnTo>
                      <a:lnTo>
                        <a:pt x="311" y="410"/>
                      </a:lnTo>
                      <a:lnTo>
                        <a:pt x="353" y="401"/>
                      </a:lnTo>
                      <a:lnTo>
                        <a:pt x="394" y="391"/>
                      </a:lnTo>
                      <a:lnTo>
                        <a:pt x="434" y="380"/>
                      </a:lnTo>
                      <a:lnTo>
                        <a:pt x="473" y="367"/>
                      </a:lnTo>
                      <a:lnTo>
                        <a:pt x="510" y="354"/>
                      </a:lnTo>
                      <a:lnTo>
                        <a:pt x="546" y="340"/>
                      </a:lnTo>
                      <a:lnTo>
                        <a:pt x="581" y="325"/>
                      </a:lnTo>
                      <a:lnTo>
                        <a:pt x="614" y="310"/>
                      </a:lnTo>
                      <a:lnTo>
                        <a:pt x="645" y="293"/>
                      </a:lnTo>
                      <a:lnTo>
                        <a:pt x="674" y="275"/>
                      </a:lnTo>
                      <a:lnTo>
                        <a:pt x="702" y="257"/>
                      </a:lnTo>
                      <a:lnTo>
                        <a:pt x="727" y="238"/>
                      </a:lnTo>
                      <a:lnTo>
                        <a:pt x="751" y="219"/>
                      </a:lnTo>
                      <a:lnTo>
                        <a:pt x="773" y="199"/>
                      </a:lnTo>
                      <a:lnTo>
                        <a:pt x="792" y="178"/>
                      </a:lnTo>
                      <a:lnTo>
                        <a:pt x="810" y="157"/>
                      </a:lnTo>
                      <a:lnTo>
                        <a:pt x="825" y="135"/>
                      </a:lnTo>
                      <a:lnTo>
                        <a:pt x="838" y="113"/>
                      </a:lnTo>
                      <a:lnTo>
                        <a:pt x="848" y="91"/>
                      </a:lnTo>
                      <a:lnTo>
                        <a:pt x="856" y="68"/>
                      </a:lnTo>
                      <a:lnTo>
                        <a:pt x="862" y="46"/>
                      </a:lnTo>
                      <a:lnTo>
                        <a:pt x="866" y="23"/>
                      </a:lnTo>
                      <a:lnTo>
                        <a:pt x="867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37968" name="Group 31"/>
              <p:cNvGrpSpPr>
                <a:grpSpLocks/>
              </p:cNvGrpSpPr>
              <p:nvPr/>
            </p:nvGrpSpPr>
            <p:grpSpPr bwMode="auto">
              <a:xfrm>
                <a:off x="2219" y="949"/>
                <a:ext cx="27" cy="99"/>
                <a:chOff x="2219" y="949"/>
                <a:chExt cx="27" cy="99"/>
              </a:xfrm>
            </p:grpSpPr>
            <p:sp>
              <p:nvSpPr>
                <p:cNvPr id="37972" name="AutoShape 32"/>
                <p:cNvSpPr>
                  <a:spLocks noChangeArrowheads="1"/>
                </p:cNvSpPr>
                <p:nvPr/>
              </p:nvSpPr>
              <p:spPr bwMode="auto">
                <a:xfrm>
                  <a:off x="2219" y="949"/>
                  <a:ext cx="28" cy="100"/>
                </a:xfrm>
                <a:prstGeom prst="roundRect">
                  <a:avLst>
                    <a:gd name="adj" fmla="val 3569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73" name="Freeform 33"/>
                <p:cNvSpPr>
                  <a:spLocks noChangeArrowheads="1"/>
                </p:cNvSpPr>
                <p:nvPr/>
              </p:nvSpPr>
              <p:spPr bwMode="auto">
                <a:xfrm>
                  <a:off x="2219" y="949"/>
                  <a:ext cx="28" cy="100"/>
                </a:xfrm>
                <a:custGeom>
                  <a:avLst/>
                  <a:gdLst>
                    <a:gd name="T0" fmla="*/ 122 w 123"/>
                    <a:gd name="T1" fmla="*/ 440 h 441"/>
                    <a:gd name="T2" fmla="*/ 122 w 123"/>
                    <a:gd name="T3" fmla="*/ 417 h 441"/>
                    <a:gd name="T4" fmla="*/ 121 w 123"/>
                    <a:gd name="T5" fmla="*/ 395 h 441"/>
                    <a:gd name="T6" fmla="*/ 121 w 123"/>
                    <a:gd name="T7" fmla="*/ 372 h 441"/>
                    <a:gd name="T8" fmla="*/ 119 w 123"/>
                    <a:gd name="T9" fmla="*/ 350 h 441"/>
                    <a:gd name="T10" fmla="*/ 118 w 123"/>
                    <a:gd name="T11" fmla="*/ 328 h 441"/>
                    <a:gd name="T12" fmla="*/ 116 w 123"/>
                    <a:gd name="T13" fmla="*/ 306 h 441"/>
                    <a:gd name="T14" fmla="*/ 114 w 123"/>
                    <a:gd name="T15" fmla="*/ 284 h 441"/>
                    <a:gd name="T16" fmla="*/ 112 w 123"/>
                    <a:gd name="T17" fmla="*/ 263 h 441"/>
                    <a:gd name="T18" fmla="*/ 109 w 123"/>
                    <a:gd name="T19" fmla="*/ 243 h 441"/>
                    <a:gd name="T20" fmla="*/ 107 w 123"/>
                    <a:gd name="T21" fmla="*/ 223 h 441"/>
                    <a:gd name="T22" fmla="*/ 103 w 123"/>
                    <a:gd name="T23" fmla="*/ 203 h 441"/>
                    <a:gd name="T24" fmla="*/ 100 w 123"/>
                    <a:gd name="T25" fmla="*/ 184 h 441"/>
                    <a:gd name="T26" fmla="*/ 96 w 123"/>
                    <a:gd name="T27" fmla="*/ 166 h 441"/>
                    <a:gd name="T28" fmla="*/ 92 w 123"/>
                    <a:gd name="T29" fmla="*/ 149 h 441"/>
                    <a:gd name="T30" fmla="*/ 88 w 123"/>
                    <a:gd name="T31" fmla="*/ 132 h 441"/>
                    <a:gd name="T32" fmla="*/ 84 w 123"/>
                    <a:gd name="T33" fmla="*/ 116 h 441"/>
                    <a:gd name="T34" fmla="*/ 79 w 123"/>
                    <a:gd name="T35" fmla="*/ 101 h 441"/>
                    <a:gd name="T36" fmla="*/ 75 w 123"/>
                    <a:gd name="T37" fmla="*/ 87 h 441"/>
                    <a:gd name="T38" fmla="*/ 70 w 123"/>
                    <a:gd name="T39" fmla="*/ 74 h 441"/>
                    <a:gd name="T40" fmla="*/ 64 w 123"/>
                    <a:gd name="T41" fmla="*/ 62 h 441"/>
                    <a:gd name="T42" fmla="*/ 59 w 123"/>
                    <a:gd name="T43" fmla="*/ 51 h 441"/>
                    <a:gd name="T44" fmla="*/ 54 w 123"/>
                    <a:gd name="T45" fmla="*/ 41 h 441"/>
                    <a:gd name="T46" fmla="*/ 48 w 123"/>
                    <a:gd name="T47" fmla="*/ 32 h 441"/>
                    <a:gd name="T48" fmla="*/ 42 w 123"/>
                    <a:gd name="T49" fmla="*/ 24 h 441"/>
                    <a:gd name="T50" fmla="*/ 37 w 123"/>
                    <a:gd name="T51" fmla="*/ 17 h 441"/>
                    <a:gd name="T52" fmla="*/ 31 w 123"/>
                    <a:gd name="T53" fmla="*/ 11 h 441"/>
                    <a:gd name="T54" fmla="*/ 25 w 123"/>
                    <a:gd name="T55" fmla="*/ 7 h 441"/>
                    <a:gd name="T56" fmla="*/ 19 w 123"/>
                    <a:gd name="T57" fmla="*/ 3 h 441"/>
                    <a:gd name="T58" fmla="*/ 13 w 123"/>
                    <a:gd name="T59" fmla="*/ 1 h 441"/>
                    <a:gd name="T60" fmla="*/ 7 w 123"/>
                    <a:gd name="T61" fmla="*/ 0 h 441"/>
                    <a:gd name="T62" fmla="*/ 0 w 123"/>
                    <a:gd name="T63" fmla="*/ 0 h 44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23"/>
                    <a:gd name="T97" fmla="*/ 0 h 441"/>
                    <a:gd name="T98" fmla="*/ 123 w 123"/>
                    <a:gd name="T99" fmla="*/ 441 h 441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23" h="441">
                      <a:moveTo>
                        <a:pt x="122" y="440"/>
                      </a:moveTo>
                      <a:lnTo>
                        <a:pt x="122" y="417"/>
                      </a:lnTo>
                      <a:lnTo>
                        <a:pt x="121" y="395"/>
                      </a:lnTo>
                      <a:lnTo>
                        <a:pt x="121" y="372"/>
                      </a:lnTo>
                      <a:lnTo>
                        <a:pt x="119" y="350"/>
                      </a:lnTo>
                      <a:lnTo>
                        <a:pt x="118" y="328"/>
                      </a:lnTo>
                      <a:lnTo>
                        <a:pt x="116" y="306"/>
                      </a:lnTo>
                      <a:lnTo>
                        <a:pt x="114" y="284"/>
                      </a:lnTo>
                      <a:lnTo>
                        <a:pt x="112" y="263"/>
                      </a:lnTo>
                      <a:lnTo>
                        <a:pt x="109" y="243"/>
                      </a:lnTo>
                      <a:lnTo>
                        <a:pt x="107" y="223"/>
                      </a:lnTo>
                      <a:lnTo>
                        <a:pt x="103" y="203"/>
                      </a:lnTo>
                      <a:lnTo>
                        <a:pt x="100" y="184"/>
                      </a:lnTo>
                      <a:lnTo>
                        <a:pt x="96" y="166"/>
                      </a:lnTo>
                      <a:lnTo>
                        <a:pt x="92" y="149"/>
                      </a:lnTo>
                      <a:lnTo>
                        <a:pt x="88" y="132"/>
                      </a:lnTo>
                      <a:lnTo>
                        <a:pt x="84" y="116"/>
                      </a:lnTo>
                      <a:lnTo>
                        <a:pt x="79" y="101"/>
                      </a:lnTo>
                      <a:lnTo>
                        <a:pt x="75" y="87"/>
                      </a:lnTo>
                      <a:lnTo>
                        <a:pt x="70" y="74"/>
                      </a:lnTo>
                      <a:lnTo>
                        <a:pt x="64" y="62"/>
                      </a:lnTo>
                      <a:lnTo>
                        <a:pt x="59" y="51"/>
                      </a:lnTo>
                      <a:lnTo>
                        <a:pt x="54" y="41"/>
                      </a:lnTo>
                      <a:lnTo>
                        <a:pt x="48" y="32"/>
                      </a:lnTo>
                      <a:lnTo>
                        <a:pt x="42" y="24"/>
                      </a:lnTo>
                      <a:lnTo>
                        <a:pt x="37" y="17"/>
                      </a:lnTo>
                      <a:lnTo>
                        <a:pt x="31" y="11"/>
                      </a:lnTo>
                      <a:lnTo>
                        <a:pt x="25" y="7"/>
                      </a:lnTo>
                      <a:lnTo>
                        <a:pt x="19" y="3"/>
                      </a:lnTo>
                      <a:lnTo>
                        <a:pt x="13" y="1"/>
                      </a:lnTo>
                      <a:lnTo>
                        <a:pt x="7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grpSp>
            <p:nvGrpSpPr>
              <p:cNvPr id="37969" name="Group 34"/>
              <p:cNvGrpSpPr>
                <a:grpSpLocks/>
              </p:cNvGrpSpPr>
              <p:nvPr/>
            </p:nvGrpSpPr>
            <p:grpSpPr bwMode="auto">
              <a:xfrm>
                <a:off x="2219" y="1048"/>
                <a:ext cx="26" cy="99"/>
                <a:chOff x="2219" y="1048"/>
                <a:chExt cx="26" cy="99"/>
              </a:xfrm>
            </p:grpSpPr>
            <p:sp>
              <p:nvSpPr>
                <p:cNvPr id="37970" name="AutoShape 35"/>
                <p:cNvSpPr>
                  <a:spLocks noChangeArrowheads="1"/>
                </p:cNvSpPr>
                <p:nvPr/>
              </p:nvSpPr>
              <p:spPr bwMode="auto">
                <a:xfrm>
                  <a:off x="2219" y="1048"/>
                  <a:ext cx="27" cy="100"/>
                </a:xfrm>
                <a:prstGeom prst="roundRect">
                  <a:avLst>
                    <a:gd name="adj" fmla="val 3843"/>
                  </a:avLst>
                </a:prstGeom>
                <a:noFill/>
                <a:ln w="255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71" name="Freeform 36"/>
                <p:cNvSpPr>
                  <a:spLocks noChangeArrowheads="1"/>
                </p:cNvSpPr>
                <p:nvPr/>
              </p:nvSpPr>
              <p:spPr bwMode="auto">
                <a:xfrm>
                  <a:off x="2219" y="1048"/>
                  <a:ext cx="27" cy="100"/>
                </a:xfrm>
                <a:custGeom>
                  <a:avLst/>
                  <a:gdLst>
                    <a:gd name="T0" fmla="*/ 0 w 118"/>
                    <a:gd name="T1" fmla="*/ 440 h 441"/>
                    <a:gd name="T2" fmla="*/ 6 w 118"/>
                    <a:gd name="T3" fmla="*/ 439 h 441"/>
                    <a:gd name="T4" fmla="*/ 12 w 118"/>
                    <a:gd name="T5" fmla="*/ 437 h 441"/>
                    <a:gd name="T6" fmla="*/ 19 w 118"/>
                    <a:gd name="T7" fmla="*/ 434 h 441"/>
                    <a:gd name="T8" fmla="*/ 25 w 118"/>
                    <a:gd name="T9" fmla="*/ 430 h 441"/>
                    <a:gd name="T10" fmla="*/ 30 w 118"/>
                    <a:gd name="T11" fmla="*/ 424 h 441"/>
                    <a:gd name="T12" fmla="*/ 36 w 118"/>
                    <a:gd name="T13" fmla="*/ 417 h 441"/>
                    <a:gd name="T14" fmla="*/ 42 w 118"/>
                    <a:gd name="T15" fmla="*/ 410 h 441"/>
                    <a:gd name="T16" fmla="*/ 48 w 118"/>
                    <a:gd name="T17" fmla="*/ 401 h 441"/>
                    <a:gd name="T18" fmla="*/ 53 w 118"/>
                    <a:gd name="T19" fmla="*/ 391 h 441"/>
                    <a:gd name="T20" fmla="*/ 59 w 118"/>
                    <a:gd name="T21" fmla="*/ 380 h 441"/>
                    <a:gd name="T22" fmla="*/ 64 w 118"/>
                    <a:gd name="T23" fmla="*/ 367 h 441"/>
                    <a:gd name="T24" fmla="*/ 69 w 118"/>
                    <a:gd name="T25" fmla="*/ 354 h 441"/>
                    <a:gd name="T26" fmla="*/ 74 w 118"/>
                    <a:gd name="T27" fmla="*/ 340 h 441"/>
                    <a:gd name="T28" fmla="*/ 78 w 118"/>
                    <a:gd name="T29" fmla="*/ 325 h 441"/>
                    <a:gd name="T30" fmla="*/ 83 w 118"/>
                    <a:gd name="T31" fmla="*/ 310 h 441"/>
                    <a:gd name="T32" fmla="*/ 87 w 118"/>
                    <a:gd name="T33" fmla="*/ 293 h 441"/>
                    <a:gd name="T34" fmla="*/ 91 w 118"/>
                    <a:gd name="T35" fmla="*/ 275 h 441"/>
                    <a:gd name="T36" fmla="*/ 95 w 118"/>
                    <a:gd name="T37" fmla="*/ 257 h 441"/>
                    <a:gd name="T38" fmla="*/ 98 w 118"/>
                    <a:gd name="T39" fmla="*/ 238 h 441"/>
                    <a:gd name="T40" fmla="*/ 101 w 118"/>
                    <a:gd name="T41" fmla="*/ 219 h 441"/>
                    <a:gd name="T42" fmla="*/ 104 w 118"/>
                    <a:gd name="T43" fmla="*/ 199 h 441"/>
                    <a:gd name="T44" fmla="*/ 107 w 118"/>
                    <a:gd name="T45" fmla="*/ 178 h 441"/>
                    <a:gd name="T46" fmla="*/ 109 w 118"/>
                    <a:gd name="T47" fmla="*/ 157 h 441"/>
                    <a:gd name="T48" fmla="*/ 111 w 118"/>
                    <a:gd name="T49" fmla="*/ 135 h 441"/>
                    <a:gd name="T50" fmla="*/ 113 w 118"/>
                    <a:gd name="T51" fmla="*/ 113 h 441"/>
                    <a:gd name="T52" fmla="*/ 114 w 118"/>
                    <a:gd name="T53" fmla="*/ 91 h 441"/>
                    <a:gd name="T54" fmla="*/ 116 w 118"/>
                    <a:gd name="T55" fmla="*/ 68 h 441"/>
                    <a:gd name="T56" fmla="*/ 116 w 118"/>
                    <a:gd name="T57" fmla="*/ 46 h 441"/>
                    <a:gd name="T58" fmla="*/ 117 w 118"/>
                    <a:gd name="T59" fmla="*/ 23 h 441"/>
                    <a:gd name="T60" fmla="*/ 117 w 118"/>
                    <a:gd name="T61" fmla="*/ 0 h 44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18"/>
                    <a:gd name="T94" fmla="*/ 0 h 441"/>
                    <a:gd name="T95" fmla="*/ 118 w 118"/>
                    <a:gd name="T96" fmla="*/ 441 h 44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18" h="441">
                      <a:moveTo>
                        <a:pt x="0" y="440"/>
                      </a:moveTo>
                      <a:lnTo>
                        <a:pt x="6" y="439"/>
                      </a:lnTo>
                      <a:lnTo>
                        <a:pt x="12" y="437"/>
                      </a:lnTo>
                      <a:lnTo>
                        <a:pt x="19" y="434"/>
                      </a:lnTo>
                      <a:lnTo>
                        <a:pt x="25" y="430"/>
                      </a:lnTo>
                      <a:lnTo>
                        <a:pt x="30" y="424"/>
                      </a:lnTo>
                      <a:lnTo>
                        <a:pt x="36" y="417"/>
                      </a:lnTo>
                      <a:lnTo>
                        <a:pt x="42" y="410"/>
                      </a:lnTo>
                      <a:lnTo>
                        <a:pt x="48" y="401"/>
                      </a:lnTo>
                      <a:lnTo>
                        <a:pt x="53" y="391"/>
                      </a:lnTo>
                      <a:lnTo>
                        <a:pt x="59" y="380"/>
                      </a:lnTo>
                      <a:lnTo>
                        <a:pt x="64" y="367"/>
                      </a:lnTo>
                      <a:lnTo>
                        <a:pt x="69" y="354"/>
                      </a:lnTo>
                      <a:lnTo>
                        <a:pt x="74" y="340"/>
                      </a:lnTo>
                      <a:lnTo>
                        <a:pt x="78" y="325"/>
                      </a:lnTo>
                      <a:lnTo>
                        <a:pt x="83" y="310"/>
                      </a:lnTo>
                      <a:lnTo>
                        <a:pt x="87" y="293"/>
                      </a:lnTo>
                      <a:lnTo>
                        <a:pt x="91" y="275"/>
                      </a:lnTo>
                      <a:lnTo>
                        <a:pt x="95" y="257"/>
                      </a:lnTo>
                      <a:lnTo>
                        <a:pt x="98" y="238"/>
                      </a:lnTo>
                      <a:lnTo>
                        <a:pt x="101" y="219"/>
                      </a:lnTo>
                      <a:lnTo>
                        <a:pt x="104" y="199"/>
                      </a:lnTo>
                      <a:lnTo>
                        <a:pt x="107" y="178"/>
                      </a:lnTo>
                      <a:lnTo>
                        <a:pt x="109" y="157"/>
                      </a:lnTo>
                      <a:lnTo>
                        <a:pt x="111" y="135"/>
                      </a:lnTo>
                      <a:lnTo>
                        <a:pt x="113" y="113"/>
                      </a:lnTo>
                      <a:lnTo>
                        <a:pt x="114" y="91"/>
                      </a:lnTo>
                      <a:lnTo>
                        <a:pt x="116" y="68"/>
                      </a:lnTo>
                      <a:lnTo>
                        <a:pt x="116" y="46"/>
                      </a:lnTo>
                      <a:lnTo>
                        <a:pt x="117" y="23"/>
                      </a:lnTo>
                      <a:lnTo>
                        <a:pt x="117" y="0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  <p:sp>
          <p:nvSpPr>
            <p:cNvPr id="37903" name="Line 37"/>
            <p:cNvSpPr>
              <a:spLocks noChangeShapeType="1"/>
            </p:cNvSpPr>
            <p:nvPr/>
          </p:nvSpPr>
          <p:spPr bwMode="auto">
            <a:xfrm flipV="1">
              <a:off x="3270250" y="1530350"/>
              <a:ext cx="1588" cy="148113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37904" name="Group 38"/>
            <p:cNvGrpSpPr>
              <a:grpSpLocks/>
            </p:cNvGrpSpPr>
            <p:nvPr/>
          </p:nvGrpSpPr>
          <p:grpSpPr bwMode="auto">
            <a:xfrm>
              <a:off x="3600450" y="2811462"/>
              <a:ext cx="412750" cy="344488"/>
              <a:chOff x="2268" y="1504"/>
              <a:chExt cx="260" cy="217"/>
            </a:xfrm>
          </p:grpSpPr>
          <p:sp>
            <p:nvSpPr>
              <p:cNvPr id="37960" name="Line 39"/>
              <p:cNvSpPr>
                <a:spLocks noChangeShapeType="1"/>
              </p:cNvSpPr>
              <p:nvPr/>
            </p:nvSpPr>
            <p:spPr bwMode="auto">
              <a:xfrm flipH="1" flipV="1">
                <a:off x="2267" y="1503"/>
                <a:ext cx="232" cy="127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61" name="Line 40"/>
              <p:cNvSpPr>
                <a:spLocks noChangeShapeType="1"/>
              </p:cNvSpPr>
              <p:nvPr/>
            </p:nvSpPr>
            <p:spPr bwMode="auto">
              <a:xfrm flipH="1">
                <a:off x="2267" y="1622"/>
                <a:ext cx="232" cy="10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62" name="Line 41"/>
              <p:cNvSpPr>
                <a:spLocks noChangeShapeType="1"/>
              </p:cNvSpPr>
              <p:nvPr/>
            </p:nvSpPr>
            <p:spPr bwMode="auto">
              <a:xfrm>
                <a:off x="2279" y="1516"/>
                <a:ext cx="1" cy="199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63" name="Oval 42"/>
              <p:cNvSpPr>
                <a:spLocks noChangeArrowheads="1"/>
              </p:cNvSpPr>
              <p:nvPr/>
            </p:nvSpPr>
            <p:spPr bwMode="auto">
              <a:xfrm>
                <a:off x="2491" y="1597"/>
                <a:ext cx="39" cy="38"/>
              </a:xfrm>
              <a:prstGeom prst="ellips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05" name="Line 43"/>
            <p:cNvSpPr>
              <a:spLocks noChangeShapeType="1"/>
            </p:cNvSpPr>
            <p:nvPr/>
          </p:nvSpPr>
          <p:spPr bwMode="auto">
            <a:xfrm>
              <a:off x="3074988" y="1758950"/>
              <a:ext cx="1587" cy="91122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06" name="Text Box 44"/>
            <p:cNvSpPr txBox="1">
              <a:spLocks noChangeArrowheads="1"/>
            </p:cNvSpPr>
            <p:nvPr/>
          </p:nvSpPr>
          <p:spPr bwMode="auto">
            <a:xfrm>
              <a:off x="2568575" y="1638300"/>
              <a:ext cx="29210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B</a:t>
              </a:r>
            </a:p>
          </p:txBody>
        </p:sp>
        <p:sp>
          <p:nvSpPr>
            <p:cNvPr id="37907" name="Text Box 45"/>
            <p:cNvSpPr txBox="1">
              <a:spLocks noChangeArrowheads="1"/>
            </p:cNvSpPr>
            <p:nvPr/>
          </p:nvSpPr>
          <p:spPr bwMode="auto">
            <a:xfrm>
              <a:off x="2557463" y="1409700"/>
              <a:ext cx="29210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A</a:t>
              </a:r>
            </a:p>
          </p:txBody>
        </p:sp>
        <p:sp>
          <p:nvSpPr>
            <p:cNvPr id="37908" name="Text Box 46"/>
            <p:cNvSpPr txBox="1">
              <a:spLocks noChangeArrowheads="1"/>
            </p:cNvSpPr>
            <p:nvPr/>
          </p:nvSpPr>
          <p:spPr bwMode="auto">
            <a:xfrm>
              <a:off x="2568575" y="3206750"/>
              <a:ext cx="28257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S</a:t>
              </a:r>
            </a:p>
          </p:txBody>
        </p:sp>
        <p:sp>
          <p:nvSpPr>
            <p:cNvPr id="37909" name="Text Box 47"/>
            <p:cNvSpPr txBox="1">
              <a:spLocks noChangeArrowheads="1"/>
            </p:cNvSpPr>
            <p:nvPr/>
          </p:nvSpPr>
          <p:spPr bwMode="auto">
            <a:xfrm>
              <a:off x="2568575" y="3435350"/>
              <a:ext cx="28257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S</a:t>
              </a:r>
            </a:p>
          </p:txBody>
        </p:sp>
        <p:sp>
          <p:nvSpPr>
            <p:cNvPr id="37910" name="Text Box 48"/>
            <p:cNvSpPr txBox="1">
              <a:spLocks noChangeArrowheads="1"/>
            </p:cNvSpPr>
            <p:nvPr/>
          </p:nvSpPr>
          <p:spPr bwMode="auto">
            <a:xfrm>
              <a:off x="5370513" y="2144712"/>
              <a:ext cx="274637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F</a:t>
              </a:r>
            </a:p>
          </p:txBody>
        </p:sp>
        <p:sp>
          <p:nvSpPr>
            <p:cNvPr id="37911" name="Text Box 49"/>
            <p:cNvSpPr txBox="1">
              <a:spLocks noChangeArrowheads="1"/>
            </p:cNvSpPr>
            <p:nvPr/>
          </p:nvSpPr>
          <p:spPr bwMode="auto">
            <a:xfrm>
              <a:off x="2678113" y="3244850"/>
              <a:ext cx="265112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</a:t>
              </a:r>
            </a:p>
          </p:txBody>
        </p:sp>
        <p:sp>
          <p:nvSpPr>
            <p:cNvPr id="37912" name="Text Box 50"/>
            <p:cNvSpPr txBox="1">
              <a:spLocks noChangeArrowheads="1"/>
            </p:cNvSpPr>
            <p:nvPr/>
          </p:nvSpPr>
          <p:spPr bwMode="auto">
            <a:xfrm>
              <a:off x="2678113" y="3473450"/>
              <a:ext cx="265112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37913" name="Text Box 51"/>
            <p:cNvSpPr txBox="1">
              <a:spLocks noChangeArrowheads="1"/>
            </p:cNvSpPr>
            <p:nvPr/>
          </p:nvSpPr>
          <p:spPr bwMode="auto">
            <a:xfrm>
              <a:off x="5478463" y="2163762"/>
              <a:ext cx="223837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i</a:t>
              </a:r>
            </a:p>
          </p:txBody>
        </p:sp>
        <p:sp>
          <p:nvSpPr>
            <p:cNvPr id="37914" name="Text Box 52"/>
            <p:cNvSpPr txBox="1">
              <a:spLocks noChangeArrowheads="1"/>
            </p:cNvSpPr>
            <p:nvPr/>
          </p:nvSpPr>
          <p:spPr bwMode="auto">
            <a:xfrm>
              <a:off x="2678113" y="1677987"/>
              <a:ext cx="223837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i</a:t>
              </a:r>
            </a:p>
          </p:txBody>
        </p:sp>
        <p:sp>
          <p:nvSpPr>
            <p:cNvPr id="37915" name="Text Box 53"/>
            <p:cNvSpPr txBox="1">
              <a:spLocks noChangeArrowheads="1"/>
            </p:cNvSpPr>
            <p:nvPr/>
          </p:nvSpPr>
          <p:spPr bwMode="auto">
            <a:xfrm>
              <a:off x="2665413" y="1439862"/>
              <a:ext cx="223837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i</a:t>
              </a:r>
            </a:p>
          </p:txBody>
        </p:sp>
        <p:sp>
          <p:nvSpPr>
            <p:cNvPr id="37916" name="Line 54"/>
            <p:cNvSpPr>
              <a:spLocks noChangeShapeType="1"/>
            </p:cNvSpPr>
            <p:nvPr/>
          </p:nvSpPr>
          <p:spPr bwMode="auto">
            <a:xfrm flipH="1">
              <a:off x="2847975" y="1536700"/>
              <a:ext cx="719138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17" name="Line 55"/>
            <p:cNvSpPr>
              <a:spLocks noChangeShapeType="1"/>
            </p:cNvSpPr>
            <p:nvPr/>
          </p:nvSpPr>
          <p:spPr bwMode="auto">
            <a:xfrm>
              <a:off x="3541713" y="2381250"/>
              <a:ext cx="133350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18" name="Line 56"/>
            <p:cNvSpPr>
              <a:spLocks noChangeShapeType="1"/>
            </p:cNvSpPr>
            <p:nvPr/>
          </p:nvSpPr>
          <p:spPr bwMode="auto">
            <a:xfrm>
              <a:off x="3541713" y="2717800"/>
              <a:ext cx="133350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37919" name="Group 57"/>
            <p:cNvGrpSpPr>
              <a:grpSpLocks/>
            </p:cNvGrpSpPr>
            <p:nvPr/>
          </p:nvGrpSpPr>
          <p:grpSpPr bwMode="auto">
            <a:xfrm>
              <a:off x="3697288" y="2386012"/>
              <a:ext cx="315912" cy="157163"/>
              <a:chOff x="2329" y="1236"/>
              <a:chExt cx="199" cy="99"/>
            </a:xfrm>
          </p:grpSpPr>
          <p:sp>
            <p:nvSpPr>
              <p:cNvPr id="37958" name="AutoShape 58"/>
              <p:cNvSpPr>
                <a:spLocks noChangeArrowheads="1"/>
              </p:cNvSpPr>
              <p:nvPr/>
            </p:nvSpPr>
            <p:spPr bwMode="auto">
              <a:xfrm>
                <a:off x="2329" y="1236"/>
                <a:ext cx="200" cy="100"/>
              </a:xfrm>
              <a:prstGeom prst="roundRect">
                <a:avLst>
                  <a:gd name="adj" fmla="val 1000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59" name="Freeform 59"/>
              <p:cNvSpPr>
                <a:spLocks noChangeArrowheads="1"/>
              </p:cNvSpPr>
              <p:nvPr/>
            </p:nvSpPr>
            <p:spPr bwMode="auto">
              <a:xfrm>
                <a:off x="2332" y="1236"/>
                <a:ext cx="197" cy="100"/>
              </a:xfrm>
              <a:custGeom>
                <a:avLst/>
                <a:gdLst>
                  <a:gd name="T0" fmla="*/ 869 w 870"/>
                  <a:gd name="T1" fmla="*/ 441 h 442"/>
                  <a:gd name="T2" fmla="*/ 868 w 870"/>
                  <a:gd name="T3" fmla="*/ 418 h 442"/>
                  <a:gd name="T4" fmla="*/ 864 w 870"/>
                  <a:gd name="T5" fmla="*/ 395 h 442"/>
                  <a:gd name="T6" fmla="*/ 858 w 870"/>
                  <a:gd name="T7" fmla="*/ 372 h 442"/>
                  <a:gd name="T8" fmla="*/ 850 w 870"/>
                  <a:gd name="T9" fmla="*/ 350 h 442"/>
                  <a:gd name="T10" fmla="*/ 839 w 870"/>
                  <a:gd name="T11" fmla="*/ 328 h 442"/>
                  <a:gd name="T12" fmla="*/ 827 w 870"/>
                  <a:gd name="T13" fmla="*/ 306 h 442"/>
                  <a:gd name="T14" fmla="*/ 811 w 870"/>
                  <a:gd name="T15" fmla="*/ 284 h 442"/>
                  <a:gd name="T16" fmla="*/ 794 w 870"/>
                  <a:gd name="T17" fmla="*/ 263 h 442"/>
                  <a:gd name="T18" fmla="*/ 775 w 870"/>
                  <a:gd name="T19" fmla="*/ 242 h 442"/>
                  <a:gd name="T20" fmla="*/ 753 w 870"/>
                  <a:gd name="T21" fmla="*/ 222 h 442"/>
                  <a:gd name="T22" fmla="*/ 729 w 870"/>
                  <a:gd name="T23" fmla="*/ 202 h 442"/>
                  <a:gd name="T24" fmla="*/ 703 w 870"/>
                  <a:gd name="T25" fmla="*/ 183 h 442"/>
                  <a:gd name="T26" fmla="*/ 676 w 870"/>
                  <a:gd name="T27" fmla="*/ 165 h 442"/>
                  <a:gd name="T28" fmla="*/ 646 w 870"/>
                  <a:gd name="T29" fmla="*/ 147 h 442"/>
                  <a:gd name="T30" fmla="*/ 615 w 870"/>
                  <a:gd name="T31" fmla="*/ 131 h 442"/>
                  <a:gd name="T32" fmla="*/ 582 w 870"/>
                  <a:gd name="T33" fmla="*/ 115 h 442"/>
                  <a:gd name="T34" fmla="*/ 547 w 870"/>
                  <a:gd name="T35" fmla="*/ 100 h 442"/>
                  <a:gd name="T36" fmla="*/ 511 w 870"/>
                  <a:gd name="T37" fmla="*/ 86 h 442"/>
                  <a:gd name="T38" fmla="*/ 474 w 870"/>
                  <a:gd name="T39" fmla="*/ 73 h 442"/>
                  <a:gd name="T40" fmla="*/ 435 w 870"/>
                  <a:gd name="T41" fmla="*/ 61 h 442"/>
                  <a:gd name="T42" fmla="*/ 395 w 870"/>
                  <a:gd name="T43" fmla="*/ 49 h 442"/>
                  <a:gd name="T44" fmla="*/ 354 w 870"/>
                  <a:gd name="T45" fmla="*/ 39 h 442"/>
                  <a:gd name="T46" fmla="*/ 312 w 870"/>
                  <a:gd name="T47" fmla="*/ 31 h 442"/>
                  <a:gd name="T48" fmla="*/ 269 w 870"/>
                  <a:gd name="T49" fmla="*/ 23 h 442"/>
                  <a:gd name="T50" fmla="*/ 225 w 870"/>
                  <a:gd name="T51" fmla="*/ 16 h 442"/>
                  <a:gd name="T52" fmla="*/ 181 w 870"/>
                  <a:gd name="T53" fmla="*/ 10 h 442"/>
                  <a:gd name="T54" fmla="*/ 136 w 870"/>
                  <a:gd name="T55" fmla="*/ 6 h 442"/>
                  <a:gd name="T56" fmla="*/ 91 w 870"/>
                  <a:gd name="T57" fmla="*/ 3 h 442"/>
                  <a:gd name="T58" fmla="*/ 46 w 870"/>
                  <a:gd name="T59" fmla="*/ 1 h 442"/>
                  <a:gd name="T60" fmla="*/ 0 w 870"/>
                  <a:gd name="T61" fmla="*/ 0 h 44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870"/>
                  <a:gd name="T94" fmla="*/ 0 h 442"/>
                  <a:gd name="T95" fmla="*/ 870 w 870"/>
                  <a:gd name="T96" fmla="*/ 442 h 442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870" h="442">
                    <a:moveTo>
                      <a:pt x="869" y="441"/>
                    </a:moveTo>
                    <a:lnTo>
                      <a:pt x="868" y="418"/>
                    </a:lnTo>
                    <a:lnTo>
                      <a:pt x="864" y="395"/>
                    </a:lnTo>
                    <a:lnTo>
                      <a:pt x="858" y="372"/>
                    </a:lnTo>
                    <a:lnTo>
                      <a:pt x="850" y="350"/>
                    </a:lnTo>
                    <a:lnTo>
                      <a:pt x="839" y="328"/>
                    </a:lnTo>
                    <a:lnTo>
                      <a:pt x="827" y="306"/>
                    </a:lnTo>
                    <a:lnTo>
                      <a:pt x="811" y="284"/>
                    </a:lnTo>
                    <a:lnTo>
                      <a:pt x="794" y="263"/>
                    </a:lnTo>
                    <a:lnTo>
                      <a:pt x="775" y="242"/>
                    </a:lnTo>
                    <a:lnTo>
                      <a:pt x="753" y="222"/>
                    </a:lnTo>
                    <a:lnTo>
                      <a:pt x="729" y="202"/>
                    </a:lnTo>
                    <a:lnTo>
                      <a:pt x="703" y="183"/>
                    </a:lnTo>
                    <a:lnTo>
                      <a:pt x="676" y="165"/>
                    </a:lnTo>
                    <a:lnTo>
                      <a:pt x="646" y="147"/>
                    </a:lnTo>
                    <a:lnTo>
                      <a:pt x="615" y="131"/>
                    </a:lnTo>
                    <a:lnTo>
                      <a:pt x="582" y="115"/>
                    </a:lnTo>
                    <a:lnTo>
                      <a:pt x="547" y="100"/>
                    </a:lnTo>
                    <a:lnTo>
                      <a:pt x="511" y="86"/>
                    </a:lnTo>
                    <a:lnTo>
                      <a:pt x="474" y="73"/>
                    </a:lnTo>
                    <a:lnTo>
                      <a:pt x="435" y="61"/>
                    </a:lnTo>
                    <a:lnTo>
                      <a:pt x="395" y="49"/>
                    </a:lnTo>
                    <a:lnTo>
                      <a:pt x="354" y="39"/>
                    </a:lnTo>
                    <a:lnTo>
                      <a:pt x="312" y="31"/>
                    </a:lnTo>
                    <a:lnTo>
                      <a:pt x="269" y="23"/>
                    </a:lnTo>
                    <a:lnTo>
                      <a:pt x="225" y="16"/>
                    </a:lnTo>
                    <a:lnTo>
                      <a:pt x="181" y="10"/>
                    </a:lnTo>
                    <a:lnTo>
                      <a:pt x="136" y="6"/>
                    </a:lnTo>
                    <a:lnTo>
                      <a:pt x="91" y="3"/>
                    </a:lnTo>
                    <a:lnTo>
                      <a:pt x="46" y="1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37920" name="Group 60"/>
            <p:cNvGrpSpPr>
              <a:grpSpLocks/>
            </p:cNvGrpSpPr>
            <p:nvPr/>
          </p:nvGrpSpPr>
          <p:grpSpPr bwMode="auto">
            <a:xfrm>
              <a:off x="3698875" y="2543175"/>
              <a:ext cx="314325" cy="158750"/>
              <a:chOff x="2330" y="1335"/>
              <a:chExt cx="198" cy="100"/>
            </a:xfrm>
          </p:grpSpPr>
          <p:sp>
            <p:nvSpPr>
              <p:cNvPr id="37956" name="AutoShape 61"/>
              <p:cNvSpPr>
                <a:spLocks noChangeArrowheads="1"/>
              </p:cNvSpPr>
              <p:nvPr/>
            </p:nvSpPr>
            <p:spPr bwMode="auto">
              <a:xfrm>
                <a:off x="2330" y="1335"/>
                <a:ext cx="199" cy="101"/>
              </a:xfrm>
              <a:prstGeom prst="roundRect">
                <a:avLst>
                  <a:gd name="adj" fmla="val 1000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57" name="Freeform 62"/>
              <p:cNvSpPr>
                <a:spLocks noChangeArrowheads="1"/>
              </p:cNvSpPr>
              <p:nvPr/>
            </p:nvSpPr>
            <p:spPr bwMode="auto">
              <a:xfrm>
                <a:off x="2330" y="1335"/>
                <a:ext cx="199" cy="101"/>
              </a:xfrm>
              <a:custGeom>
                <a:avLst/>
                <a:gdLst>
                  <a:gd name="T0" fmla="*/ 0 w 878"/>
                  <a:gd name="T1" fmla="*/ 445 h 446"/>
                  <a:gd name="T2" fmla="*/ 46 w 878"/>
                  <a:gd name="T3" fmla="*/ 444 h 446"/>
                  <a:gd name="T4" fmla="*/ 92 w 878"/>
                  <a:gd name="T5" fmla="*/ 443 h 446"/>
                  <a:gd name="T6" fmla="*/ 137 w 878"/>
                  <a:gd name="T7" fmla="*/ 440 h 446"/>
                  <a:gd name="T8" fmla="*/ 182 w 878"/>
                  <a:gd name="T9" fmla="*/ 435 h 446"/>
                  <a:gd name="T10" fmla="*/ 227 w 878"/>
                  <a:gd name="T11" fmla="*/ 430 h 446"/>
                  <a:gd name="T12" fmla="*/ 271 w 878"/>
                  <a:gd name="T13" fmla="*/ 423 h 446"/>
                  <a:gd name="T14" fmla="*/ 314 w 878"/>
                  <a:gd name="T15" fmla="*/ 415 h 446"/>
                  <a:gd name="T16" fmla="*/ 357 w 878"/>
                  <a:gd name="T17" fmla="*/ 407 h 446"/>
                  <a:gd name="T18" fmla="*/ 398 w 878"/>
                  <a:gd name="T19" fmla="*/ 396 h 446"/>
                  <a:gd name="T20" fmla="*/ 439 w 878"/>
                  <a:gd name="T21" fmla="*/ 385 h 446"/>
                  <a:gd name="T22" fmla="*/ 478 w 878"/>
                  <a:gd name="T23" fmla="*/ 373 h 446"/>
                  <a:gd name="T24" fmla="*/ 515 w 878"/>
                  <a:gd name="T25" fmla="*/ 360 h 446"/>
                  <a:gd name="T26" fmla="*/ 552 w 878"/>
                  <a:gd name="T27" fmla="*/ 346 h 446"/>
                  <a:gd name="T28" fmla="*/ 587 w 878"/>
                  <a:gd name="T29" fmla="*/ 331 h 446"/>
                  <a:gd name="T30" fmla="*/ 620 w 878"/>
                  <a:gd name="T31" fmla="*/ 315 h 446"/>
                  <a:gd name="T32" fmla="*/ 652 w 878"/>
                  <a:gd name="T33" fmla="*/ 298 h 446"/>
                  <a:gd name="T34" fmla="*/ 682 w 878"/>
                  <a:gd name="T35" fmla="*/ 280 h 446"/>
                  <a:gd name="T36" fmla="*/ 710 w 878"/>
                  <a:gd name="T37" fmla="*/ 262 h 446"/>
                  <a:gd name="T38" fmla="*/ 736 w 878"/>
                  <a:gd name="T39" fmla="*/ 242 h 446"/>
                  <a:gd name="T40" fmla="*/ 760 w 878"/>
                  <a:gd name="T41" fmla="*/ 222 h 446"/>
                  <a:gd name="T42" fmla="*/ 781 w 878"/>
                  <a:gd name="T43" fmla="*/ 202 h 446"/>
                  <a:gd name="T44" fmla="*/ 801 w 878"/>
                  <a:gd name="T45" fmla="*/ 181 h 446"/>
                  <a:gd name="T46" fmla="*/ 819 w 878"/>
                  <a:gd name="T47" fmla="*/ 159 h 446"/>
                  <a:gd name="T48" fmla="*/ 834 w 878"/>
                  <a:gd name="T49" fmla="*/ 138 h 446"/>
                  <a:gd name="T50" fmla="*/ 847 w 878"/>
                  <a:gd name="T51" fmla="*/ 115 h 446"/>
                  <a:gd name="T52" fmla="*/ 858 w 878"/>
                  <a:gd name="T53" fmla="*/ 93 h 446"/>
                  <a:gd name="T54" fmla="*/ 866 w 878"/>
                  <a:gd name="T55" fmla="*/ 70 h 446"/>
                  <a:gd name="T56" fmla="*/ 872 w 878"/>
                  <a:gd name="T57" fmla="*/ 47 h 446"/>
                  <a:gd name="T58" fmla="*/ 876 w 878"/>
                  <a:gd name="T59" fmla="*/ 23 h 446"/>
                  <a:gd name="T60" fmla="*/ 877 w 878"/>
                  <a:gd name="T61" fmla="*/ 0 h 44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878"/>
                  <a:gd name="T94" fmla="*/ 0 h 446"/>
                  <a:gd name="T95" fmla="*/ 878 w 878"/>
                  <a:gd name="T96" fmla="*/ 446 h 44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878" h="446">
                    <a:moveTo>
                      <a:pt x="0" y="445"/>
                    </a:moveTo>
                    <a:lnTo>
                      <a:pt x="46" y="444"/>
                    </a:lnTo>
                    <a:lnTo>
                      <a:pt x="92" y="443"/>
                    </a:lnTo>
                    <a:lnTo>
                      <a:pt x="137" y="440"/>
                    </a:lnTo>
                    <a:lnTo>
                      <a:pt x="182" y="435"/>
                    </a:lnTo>
                    <a:lnTo>
                      <a:pt x="227" y="430"/>
                    </a:lnTo>
                    <a:lnTo>
                      <a:pt x="271" y="423"/>
                    </a:lnTo>
                    <a:lnTo>
                      <a:pt x="314" y="415"/>
                    </a:lnTo>
                    <a:lnTo>
                      <a:pt x="357" y="407"/>
                    </a:lnTo>
                    <a:lnTo>
                      <a:pt x="398" y="396"/>
                    </a:lnTo>
                    <a:lnTo>
                      <a:pt x="439" y="385"/>
                    </a:lnTo>
                    <a:lnTo>
                      <a:pt x="478" y="373"/>
                    </a:lnTo>
                    <a:lnTo>
                      <a:pt x="515" y="360"/>
                    </a:lnTo>
                    <a:lnTo>
                      <a:pt x="552" y="346"/>
                    </a:lnTo>
                    <a:lnTo>
                      <a:pt x="587" y="331"/>
                    </a:lnTo>
                    <a:lnTo>
                      <a:pt x="620" y="315"/>
                    </a:lnTo>
                    <a:lnTo>
                      <a:pt x="652" y="298"/>
                    </a:lnTo>
                    <a:lnTo>
                      <a:pt x="682" y="280"/>
                    </a:lnTo>
                    <a:lnTo>
                      <a:pt x="710" y="262"/>
                    </a:lnTo>
                    <a:lnTo>
                      <a:pt x="736" y="242"/>
                    </a:lnTo>
                    <a:lnTo>
                      <a:pt x="760" y="222"/>
                    </a:lnTo>
                    <a:lnTo>
                      <a:pt x="781" y="202"/>
                    </a:lnTo>
                    <a:lnTo>
                      <a:pt x="801" y="181"/>
                    </a:lnTo>
                    <a:lnTo>
                      <a:pt x="819" y="159"/>
                    </a:lnTo>
                    <a:lnTo>
                      <a:pt x="834" y="138"/>
                    </a:lnTo>
                    <a:lnTo>
                      <a:pt x="847" y="115"/>
                    </a:lnTo>
                    <a:lnTo>
                      <a:pt x="858" y="93"/>
                    </a:lnTo>
                    <a:lnTo>
                      <a:pt x="866" y="70"/>
                    </a:lnTo>
                    <a:lnTo>
                      <a:pt x="872" y="47"/>
                    </a:lnTo>
                    <a:lnTo>
                      <a:pt x="876" y="23"/>
                    </a:lnTo>
                    <a:lnTo>
                      <a:pt x="877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37921" name="Group 63"/>
            <p:cNvGrpSpPr>
              <a:grpSpLocks/>
            </p:cNvGrpSpPr>
            <p:nvPr/>
          </p:nvGrpSpPr>
          <p:grpSpPr bwMode="auto">
            <a:xfrm>
              <a:off x="3522663" y="2386012"/>
              <a:ext cx="41275" cy="157163"/>
              <a:chOff x="2219" y="1236"/>
              <a:chExt cx="26" cy="99"/>
            </a:xfrm>
          </p:grpSpPr>
          <p:sp>
            <p:nvSpPr>
              <p:cNvPr id="37954" name="AutoShape 64"/>
              <p:cNvSpPr>
                <a:spLocks noChangeArrowheads="1"/>
              </p:cNvSpPr>
              <p:nvPr/>
            </p:nvSpPr>
            <p:spPr bwMode="auto">
              <a:xfrm>
                <a:off x="2219" y="1236"/>
                <a:ext cx="27" cy="100"/>
              </a:xfrm>
              <a:prstGeom prst="roundRect">
                <a:avLst>
                  <a:gd name="adj" fmla="val 3843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55" name="Freeform 65"/>
              <p:cNvSpPr>
                <a:spLocks noChangeArrowheads="1"/>
              </p:cNvSpPr>
              <p:nvPr/>
            </p:nvSpPr>
            <p:spPr bwMode="auto">
              <a:xfrm>
                <a:off x="2219" y="1236"/>
                <a:ext cx="27" cy="100"/>
              </a:xfrm>
              <a:custGeom>
                <a:avLst/>
                <a:gdLst>
                  <a:gd name="T0" fmla="*/ 118 w 119"/>
                  <a:gd name="T1" fmla="*/ 441 h 442"/>
                  <a:gd name="T2" fmla="*/ 118 w 119"/>
                  <a:gd name="T3" fmla="*/ 418 h 442"/>
                  <a:gd name="T4" fmla="*/ 117 w 119"/>
                  <a:gd name="T5" fmla="*/ 396 h 442"/>
                  <a:gd name="T6" fmla="*/ 117 w 119"/>
                  <a:gd name="T7" fmla="*/ 373 h 442"/>
                  <a:gd name="T8" fmla="*/ 116 w 119"/>
                  <a:gd name="T9" fmla="*/ 351 h 442"/>
                  <a:gd name="T10" fmla="*/ 114 w 119"/>
                  <a:gd name="T11" fmla="*/ 328 h 442"/>
                  <a:gd name="T12" fmla="*/ 113 w 119"/>
                  <a:gd name="T13" fmla="*/ 307 h 442"/>
                  <a:gd name="T14" fmla="*/ 111 w 119"/>
                  <a:gd name="T15" fmla="*/ 285 h 442"/>
                  <a:gd name="T16" fmla="*/ 108 w 119"/>
                  <a:gd name="T17" fmla="*/ 264 h 442"/>
                  <a:gd name="T18" fmla="*/ 106 w 119"/>
                  <a:gd name="T19" fmla="*/ 243 h 442"/>
                  <a:gd name="T20" fmla="*/ 103 w 119"/>
                  <a:gd name="T21" fmla="*/ 223 h 442"/>
                  <a:gd name="T22" fmla="*/ 100 w 119"/>
                  <a:gd name="T23" fmla="*/ 204 h 442"/>
                  <a:gd name="T24" fmla="*/ 97 w 119"/>
                  <a:gd name="T25" fmla="*/ 185 h 442"/>
                  <a:gd name="T26" fmla="*/ 93 w 119"/>
                  <a:gd name="T27" fmla="*/ 167 h 442"/>
                  <a:gd name="T28" fmla="*/ 89 w 119"/>
                  <a:gd name="T29" fmla="*/ 149 h 442"/>
                  <a:gd name="T30" fmla="*/ 85 w 119"/>
                  <a:gd name="T31" fmla="*/ 133 h 442"/>
                  <a:gd name="T32" fmla="*/ 81 w 119"/>
                  <a:gd name="T33" fmla="*/ 117 h 442"/>
                  <a:gd name="T34" fmla="*/ 76 w 119"/>
                  <a:gd name="T35" fmla="*/ 102 h 442"/>
                  <a:gd name="T36" fmla="*/ 72 w 119"/>
                  <a:gd name="T37" fmla="*/ 88 h 442"/>
                  <a:gd name="T38" fmla="*/ 67 w 119"/>
                  <a:gd name="T39" fmla="*/ 74 h 442"/>
                  <a:gd name="T40" fmla="*/ 62 w 119"/>
                  <a:gd name="T41" fmla="*/ 62 h 442"/>
                  <a:gd name="T42" fmla="*/ 57 w 119"/>
                  <a:gd name="T43" fmla="*/ 51 h 442"/>
                  <a:gd name="T44" fmla="*/ 51 w 119"/>
                  <a:gd name="T45" fmla="*/ 41 h 442"/>
                  <a:gd name="T46" fmla="*/ 46 w 119"/>
                  <a:gd name="T47" fmla="*/ 32 h 442"/>
                  <a:gd name="T48" fmla="*/ 40 w 119"/>
                  <a:gd name="T49" fmla="*/ 24 h 442"/>
                  <a:gd name="T50" fmla="*/ 35 w 119"/>
                  <a:gd name="T51" fmla="*/ 17 h 442"/>
                  <a:gd name="T52" fmla="*/ 29 w 119"/>
                  <a:gd name="T53" fmla="*/ 11 h 442"/>
                  <a:gd name="T54" fmla="*/ 23 w 119"/>
                  <a:gd name="T55" fmla="*/ 7 h 442"/>
                  <a:gd name="T56" fmla="*/ 17 w 119"/>
                  <a:gd name="T57" fmla="*/ 3 h 442"/>
                  <a:gd name="T58" fmla="*/ 11 w 119"/>
                  <a:gd name="T59" fmla="*/ 1 h 442"/>
                  <a:gd name="T60" fmla="*/ 5 w 119"/>
                  <a:gd name="T61" fmla="*/ 0 h 442"/>
                  <a:gd name="T62" fmla="*/ 0 w 119"/>
                  <a:gd name="T63" fmla="*/ 0 h 44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19"/>
                  <a:gd name="T97" fmla="*/ 0 h 442"/>
                  <a:gd name="T98" fmla="*/ 119 w 119"/>
                  <a:gd name="T99" fmla="*/ 442 h 44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19" h="442">
                    <a:moveTo>
                      <a:pt x="118" y="441"/>
                    </a:moveTo>
                    <a:lnTo>
                      <a:pt x="118" y="418"/>
                    </a:lnTo>
                    <a:lnTo>
                      <a:pt x="117" y="396"/>
                    </a:lnTo>
                    <a:lnTo>
                      <a:pt x="117" y="373"/>
                    </a:lnTo>
                    <a:lnTo>
                      <a:pt x="116" y="351"/>
                    </a:lnTo>
                    <a:lnTo>
                      <a:pt x="114" y="328"/>
                    </a:lnTo>
                    <a:lnTo>
                      <a:pt x="113" y="307"/>
                    </a:lnTo>
                    <a:lnTo>
                      <a:pt x="111" y="285"/>
                    </a:lnTo>
                    <a:lnTo>
                      <a:pt x="108" y="264"/>
                    </a:lnTo>
                    <a:lnTo>
                      <a:pt x="106" y="243"/>
                    </a:lnTo>
                    <a:lnTo>
                      <a:pt x="103" y="223"/>
                    </a:lnTo>
                    <a:lnTo>
                      <a:pt x="100" y="204"/>
                    </a:lnTo>
                    <a:lnTo>
                      <a:pt x="97" y="185"/>
                    </a:lnTo>
                    <a:lnTo>
                      <a:pt x="93" y="167"/>
                    </a:lnTo>
                    <a:lnTo>
                      <a:pt x="89" y="149"/>
                    </a:lnTo>
                    <a:lnTo>
                      <a:pt x="85" y="133"/>
                    </a:lnTo>
                    <a:lnTo>
                      <a:pt x="81" y="117"/>
                    </a:lnTo>
                    <a:lnTo>
                      <a:pt x="76" y="102"/>
                    </a:lnTo>
                    <a:lnTo>
                      <a:pt x="72" y="88"/>
                    </a:lnTo>
                    <a:lnTo>
                      <a:pt x="67" y="74"/>
                    </a:lnTo>
                    <a:lnTo>
                      <a:pt x="62" y="62"/>
                    </a:lnTo>
                    <a:lnTo>
                      <a:pt x="57" y="51"/>
                    </a:lnTo>
                    <a:lnTo>
                      <a:pt x="51" y="41"/>
                    </a:lnTo>
                    <a:lnTo>
                      <a:pt x="46" y="32"/>
                    </a:lnTo>
                    <a:lnTo>
                      <a:pt x="40" y="24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23" y="7"/>
                    </a:lnTo>
                    <a:lnTo>
                      <a:pt x="17" y="3"/>
                    </a:lnTo>
                    <a:lnTo>
                      <a:pt x="11" y="1"/>
                    </a:lnTo>
                    <a:lnTo>
                      <a:pt x="5" y="0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37922" name="Group 66"/>
            <p:cNvGrpSpPr>
              <a:grpSpLocks/>
            </p:cNvGrpSpPr>
            <p:nvPr/>
          </p:nvGrpSpPr>
          <p:grpSpPr bwMode="auto">
            <a:xfrm>
              <a:off x="3522663" y="2543175"/>
              <a:ext cx="41275" cy="158750"/>
              <a:chOff x="2219" y="1335"/>
              <a:chExt cx="26" cy="100"/>
            </a:xfrm>
          </p:grpSpPr>
          <p:sp>
            <p:nvSpPr>
              <p:cNvPr id="37952" name="AutoShape 67"/>
              <p:cNvSpPr>
                <a:spLocks noChangeArrowheads="1"/>
              </p:cNvSpPr>
              <p:nvPr/>
            </p:nvSpPr>
            <p:spPr bwMode="auto">
              <a:xfrm>
                <a:off x="2219" y="1335"/>
                <a:ext cx="27" cy="101"/>
              </a:xfrm>
              <a:prstGeom prst="roundRect">
                <a:avLst>
                  <a:gd name="adj" fmla="val 3843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53" name="Freeform 68"/>
              <p:cNvSpPr>
                <a:spLocks noChangeArrowheads="1"/>
              </p:cNvSpPr>
              <p:nvPr/>
            </p:nvSpPr>
            <p:spPr bwMode="auto">
              <a:xfrm>
                <a:off x="2219" y="1335"/>
                <a:ext cx="27" cy="101"/>
              </a:xfrm>
              <a:custGeom>
                <a:avLst/>
                <a:gdLst>
                  <a:gd name="T0" fmla="*/ 0 w 120"/>
                  <a:gd name="T1" fmla="*/ 445 h 446"/>
                  <a:gd name="T2" fmla="*/ 6 w 120"/>
                  <a:gd name="T3" fmla="*/ 444 h 446"/>
                  <a:gd name="T4" fmla="*/ 12 w 120"/>
                  <a:gd name="T5" fmla="*/ 443 h 446"/>
                  <a:gd name="T6" fmla="*/ 19 w 120"/>
                  <a:gd name="T7" fmla="*/ 440 h 446"/>
                  <a:gd name="T8" fmla="*/ 25 w 120"/>
                  <a:gd name="T9" fmla="*/ 435 h 446"/>
                  <a:gd name="T10" fmla="*/ 31 w 120"/>
                  <a:gd name="T11" fmla="*/ 430 h 446"/>
                  <a:gd name="T12" fmla="*/ 37 w 120"/>
                  <a:gd name="T13" fmla="*/ 423 h 446"/>
                  <a:gd name="T14" fmla="*/ 43 w 120"/>
                  <a:gd name="T15" fmla="*/ 415 h 446"/>
                  <a:gd name="T16" fmla="*/ 48 w 120"/>
                  <a:gd name="T17" fmla="*/ 407 h 446"/>
                  <a:gd name="T18" fmla="*/ 54 w 120"/>
                  <a:gd name="T19" fmla="*/ 396 h 446"/>
                  <a:gd name="T20" fmla="*/ 60 w 120"/>
                  <a:gd name="T21" fmla="*/ 385 h 446"/>
                  <a:gd name="T22" fmla="*/ 65 w 120"/>
                  <a:gd name="T23" fmla="*/ 373 h 446"/>
                  <a:gd name="T24" fmla="*/ 70 w 120"/>
                  <a:gd name="T25" fmla="*/ 360 h 446"/>
                  <a:gd name="T26" fmla="*/ 75 w 120"/>
                  <a:gd name="T27" fmla="*/ 346 h 446"/>
                  <a:gd name="T28" fmla="*/ 80 w 120"/>
                  <a:gd name="T29" fmla="*/ 331 h 446"/>
                  <a:gd name="T30" fmla="*/ 84 w 120"/>
                  <a:gd name="T31" fmla="*/ 315 h 446"/>
                  <a:gd name="T32" fmla="*/ 88 w 120"/>
                  <a:gd name="T33" fmla="*/ 298 h 446"/>
                  <a:gd name="T34" fmla="*/ 92 w 120"/>
                  <a:gd name="T35" fmla="*/ 280 h 446"/>
                  <a:gd name="T36" fmla="*/ 96 w 120"/>
                  <a:gd name="T37" fmla="*/ 262 h 446"/>
                  <a:gd name="T38" fmla="*/ 100 w 120"/>
                  <a:gd name="T39" fmla="*/ 242 h 446"/>
                  <a:gd name="T40" fmla="*/ 103 w 120"/>
                  <a:gd name="T41" fmla="*/ 222 h 446"/>
                  <a:gd name="T42" fmla="*/ 106 w 120"/>
                  <a:gd name="T43" fmla="*/ 202 h 446"/>
                  <a:gd name="T44" fmla="*/ 109 w 120"/>
                  <a:gd name="T45" fmla="*/ 181 h 446"/>
                  <a:gd name="T46" fmla="*/ 111 w 120"/>
                  <a:gd name="T47" fmla="*/ 159 h 446"/>
                  <a:gd name="T48" fmla="*/ 113 w 120"/>
                  <a:gd name="T49" fmla="*/ 138 h 446"/>
                  <a:gd name="T50" fmla="*/ 115 w 120"/>
                  <a:gd name="T51" fmla="*/ 115 h 446"/>
                  <a:gd name="T52" fmla="*/ 116 w 120"/>
                  <a:gd name="T53" fmla="*/ 93 h 446"/>
                  <a:gd name="T54" fmla="*/ 118 w 120"/>
                  <a:gd name="T55" fmla="*/ 70 h 446"/>
                  <a:gd name="T56" fmla="*/ 118 w 120"/>
                  <a:gd name="T57" fmla="*/ 47 h 446"/>
                  <a:gd name="T58" fmla="*/ 119 w 120"/>
                  <a:gd name="T59" fmla="*/ 23 h 446"/>
                  <a:gd name="T60" fmla="*/ 119 w 120"/>
                  <a:gd name="T61" fmla="*/ 0 h 44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20"/>
                  <a:gd name="T94" fmla="*/ 0 h 446"/>
                  <a:gd name="T95" fmla="*/ 120 w 120"/>
                  <a:gd name="T96" fmla="*/ 446 h 44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20" h="446">
                    <a:moveTo>
                      <a:pt x="0" y="445"/>
                    </a:moveTo>
                    <a:lnTo>
                      <a:pt x="6" y="444"/>
                    </a:lnTo>
                    <a:lnTo>
                      <a:pt x="12" y="443"/>
                    </a:lnTo>
                    <a:lnTo>
                      <a:pt x="19" y="440"/>
                    </a:lnTo>
                    <a:lnTo>
                      <a:pt x="25" y="435"/>
                    </a:lnTo>
                    <a:lnTo>
                      <a:pt x="31" y="430"/>
                    </a:lnTo>
                    <a:lnTo>
                      <a:pt x="37" y="423"/>
                    </a:lnTo>
                    <a:lnTo>
                      <a:pt x="43" y="415"/>
                    </a:lnTo>
                    <a:lnTo>
                      <a:pt x="48" y="407"/>
                    </a:lnTo>
                    <a:lnTo>
                      <a:pt x="54" y="396"/>
                    </a:lnTo>
                    <a:lnTo>
                      <a:pt x="60" y="385"/>
                    </a:lnTo>
                    <a:lnTo>
                      <a:pt x="65" y="373"/>
                    </a:lnTo>
                    <a:lnTo>
                      <a:pt x="70" y="360"/>
                    </a:lnTo>
                    <a:lnTo>
                      <a:pt x="75" y="346"/>
                    </a:lnTo>
                    <a:lnTo>
                      <a:pt x="80" y="331"/>
                    </a:lnTo>
                    <a:lnTo>
                      <a:pt x="84" y="315"/>
                    </a:lnTo>
                    <a:lnTo>
                      <a:pt x="88" y="298"/>
                    </a:lnTo>
                    <a:lnTo>
                      <a:pt x="92" y="280"/>
                    </a:lnTo>
                    <a:lnTo>
                      <a:pt x="96" y="262"/>
                    </a:lnTo>
                    <a:lnTo>
                      <a:pt x="100" y="242"/>
                    </a:lnTo>
                    <a:lnTo>
                      <a:pt x="103" y="222"/>
                    </a:lnTo>
                    <a:lnTo>
                      <a:pt x="106" y="202"/>
                    </a:lnTo>
                    <a:lnTo>
                      <a:pt x="109" y="181"/>
                    </a:lnTo>
                    <a:lnTo>
                      <a:pt x="111" y="159"/>
                    </a:lnTo>
                    <a:lnTo>
                      <a:pt x="113" y="138"/>
                    </a:lnTo>
                    <a:lnTo>
                      <a:pt x="115" y="115"/>
                    </a:lnTo>
                    <a:lnTo>
                      <a:pt x="116" y="93"/>
                    </a:lnTo>
                    <a:lnTo>
                      <a:pt x="118" y="70"/>
                    </a:lnTo>
                    <a:lnTo>
                      <a:pt x="118" y="47"/>
                    </a:lnTo>
                    <a:lnTo>
                      <a:pt x="119" y="23"/>
                    </a:lnTo>
                    <a:lnTo>
                      <a:pt x="119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7923" name="Line 69"/>
            <p:cNvSpPr>
              <a:spLocks noChangeShapeType="1"/>
            </p:cNvSpPr>
            <p:nvPr/>
          </p:nvSpPr>
          <p:spPr bwMode="auto">
            <a:xfrm flipH="1">
              <a:off x="3073400" y="2209800"/>
              <a:ext cx="493713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24" name="Line 70"/>
            <p:cNvSpPr>
              <a:spLocks noChangeShapeType="1"/>
            </p:cNvSpPr>
            <p:nvPr/>
          </p:nvSpPr>
          <p:spPr bwMode="auto">
            <a:xfrm flipH="1">
              <a:off x="3260725" y="1982787"/>
              <a:ext cx="306388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25" name="Line 71"/>
            <p:cNvSpPr>
              <a:spLocks noChangeShapeType="1"/>
            </p:cNvSpPr>
            <p:nvPr/>
          </p:nvSpPr>
          <p:spPr bwMode="auto">
            <a:xfrm flipH="1">
              <a:off x="3054350" y="2657475"/>
              <a:ext cx="512763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26" name="Line 72"/>
            <p:cNvSpPr>
              <a:spLocks noChangeShapeType="1"/>
            </p:cNvSpPr>
            <p:nvPr/>
          </p:nvSpPr>
          <p:spPr bwMode="auto">
            <a:xfrm flipH="1">
              <a:off x="3260725" y="2428875"/>
              <a:ext cx="306388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27" name="Line 73"/>
            <p:cNvSpPr>
              <a:spLocks noChangeShapeType="1"/>
            </p:cNvSpPr>
            <p:nvPr/>
          </p:nvSpPr>
          <p:spPr bwMode="auto">
            <a:xfrm flipH="1">
              <a:off x="3260725" y="2995612"/>
              <a:ext cx="366713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28" name="Line 74"/>
            <p:cNvSpPr>
              <a:spLocks noChangeShapeType="1"/>
            </p:cNvSpPr>
            <p:nvPr/>
          </p:nvSpPr>
          <p:spPr bwMode="auto">
            <a:xfrm>
              <a:off x="4029075" y="1646237"/>
              <a:ext cx="36512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29" name="Line 75"/>
            <p:cNvSpPr>
              <a:spLocks noChangeShapeType="1"/>
            </p:cNvSpPr>
            <p:nvPr/>
          </p:nvSpPr>
          <p:spPr bwMode="auto">
            <a:xfrm>
              <a:off x="4029075" y="2092325"/>
              <a:ext cx="355600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30" name="Line 76"/>
            <p:cNvSpPr>
              <a:spLocks noChangeShapeType="1"/>
            </p:cNvSpPr>
            <p:nvPr/>
          </p:nvSpPr>
          <p:spPr bwMode="auto">
            <a:xfrm>
              <a:off x="4029075" y="2549525"/>
              <a:ext cx="346075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31" name="Line 77"/>
            <p:cNvSpPr>
              <a:spLocks noChangeShapeType="1"/>
            </p:cNvSpPr>
            <p:nvPr/>
          </p:nvSpPr>
          <p:spPr bwMode="auto">
            <a:xfrm>
              <a:off x="4038600" y="2995612"/>
              <a:ext cx="34607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37932" name="Group 78"/>
            <p:cNvGrpSpPr>
              <a:grpSpLocks/>
            </p:cNvGrpSpPr>
            <p:nvPr/>
          </p:nvGrpSpPr>
          <p:grpSpPr bwMode="auto">
            <a:xfrm>
              <a:off x="3462338" y="2386012"/>
              <a:ext cx="41275" cy="157163"/>
              <a:chOff x="2181" y="1236"/>
              <a:chExt cx="26" cy="99"/>
            </a:xfrm>
          </p:grpSpPr>
          <p:sp>
            <p:nvSpPr>
              <p:cNvPr id="37950" name="AutoShape 79"/>
              <p:cNvSpPr>
                <a:spLocks noChangeArrowheads="1"/>
              </p:cNvSpPr>
              <p:nvPr/>
            </p:nvSpPr>
            <p:spPr bwMode="auto">
              <a:xfrm>
                <a:off x="2181" y="1236"/>
                <a:ext cx="27" cy="100"/>
              </a:xfrm>
              <a:prstGeom prst="roundRect">
                <a:avLst>
                  <a:gd name="adj" fmla="val 3843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51" name="Freeform 80"/>
              <p:cNvSpPr>
                <a:spLocks noChangeArrowheads="1"/>
              </p:cNvSpPr>
              <p:nvPr/>
            </p:nvSpPr>
            <p:spPr bwMode="auto">
              <a:xfrm>
                <a:off x="2181" y="1236"/>
                <a:ext cx="27" cy="100"/>
              </a:xfrm>
              <a:custGeom>
                <a:avLst/>
                <a:gdLst>
                  <a:gd name="T0" fmla="*/ 118 w 119"/>
                  <a:gd name="T1" fmla="*/ 441 h 442"/>
                  <a:gd name="T2" fmla="*/ 118 w 119"/>
                  <a:gd name="T3" fmla="*/ 418 h 442"/>
                  <a:gd name="T4" fmla="*/ 117 w 119"/>
                  <a:gd name="T5" fmla="*/ 396 h 442"/>
                  <a:gd name="T6" fmla="*/ 117 w 119"/>
                  <a:gd name="T7" fmla="*/ 373 h 442"/>
                  <a:gd name="T8" fmla="*/ 116 w 119"/>
                  <a:gd name="T9" fmla="*/ 351 h 442"/>
                  <a:gd name="T10" fmla="*/ 114 w 119"/>
                  <a:gd name="T11" fmla="*/ 328 h 442"/>
                  <a:gd name="T12" fmla="*/ 113 w 119"/>
                  <a:gd name="T13" fmla="*/ 307 h 442"/>
                  <a:gd name="T14" fmla="*/ 111 w 119"/>
                  <a:gd name="T15" fmla="*/ 285 h 442"/>
                  <a:gd name="T16" fmla="*/ 108 w 119"/>
                  <a:gd name="T17" fmla="*/ 264 h 442"/>
                  <a:gd name="T18" fmla="*/ 106 w 119"/>
                  <a:gd name="T19" fmla="*/ 243 h 442"/>
                  <a:gd name="T20" fmla="*/ 103 w 119"/>
                  <a:gd name="T21" fmla="*/ 223 h 442"/>
                  <a:gd name="T22" fmla="*/ 100 w 119"/>
                  <a:gd name="T23" fmla="*/ 204 h 442"/>
                  <a:gd name="T24" fmla="*/ 97 w 119"/>
                  <a:gd name="T25" fmla="*/ 185 h 442"/>
                  <a:gd name="T26" fmla="*/ 93 w 119"/>
                  <a:gd name="T27" fmla="*/ 167 h 442"/>
                  <a:gd name="T28" fmla="*/ 89 w 119"/>
                  <a:gd name="T29" fmla="*/ 149 h 442"/>
                  <a:gd name="T30" fmla="*/ 85 w 119"/>
                  <a:gd name="T31" fmla="*/ 133 h 442"/>
                  <a:gd name="T32" fmla="*/ 81 w 119"/>
                  <a:gd name="T33" fmla="*/ 117 h 442"/>
                  <a:gd name="T34" fmla="*/ 76 w 119"/>
                  <a:gd name="T35" fmla="*/ 102 h 442"/>
                  <a:gd name="T36" fmla="*/ 72 w 119"/>
                  <a:gd name="T37" fmla="*/ 88 h 442"/>
                  <a:gd name="T38" fmla="*/ 67 w 119"/>
                  <a:gd name="T39" fmla="*/ 74 h 442"/>
                  <a:gd name="T40" fmla="*/ 62 w 119"/>
                  <a:gd name="T41" fmla="*/ 62 h 442"/>
                  <a:gd name="T42" fmla="*/ 57 w 119"/>
                  <a:gd name="T43" fmla="*/ 51 h 442"/>
                  <a:gd name="T44" fmla="*/ 51 w 119"/>
                  <a:gd name="T45" fmla="*/ 41 h 442"/>
                  <a:gd name="T46" fmla="*/ 46 w 119"/>
                  <a:gd name="T47" fmla="*/ 32 h 442"/>
                  <a:gd name="T48" fmla="*/ 40 w 119"/>
                  <a:gd name="T49" fmla="*/ 24 h 442"/>
                  <a:gd name="T50" fmla="*/ 35 w 119"/>
                  <a:gd name="T51" fmla="*/ 17 h 442"/>
                  <a:gd name="T52" fmla="*/ 29 w 119"/>
                  <a:gd name="T53" fmla="*/ 11 h 442"/>
                  <a:gd name="T54" fmla="*/ 23 w 119"/>
                  <a:gd name="T55" fmla="*/ 7 h 442"/>
                  <a:gd name="T56" fmla="*/ 17 w 119"/>
                  <a:gd name="T57" fmla="*/ 3 h 442"/>
                  <a:gd name="T58" fmla="*/ 11 w 119"/>
                  <a:gd name="T59" fmla="*/ 1 h 442"/>
                  <a:gd name="T60" fmla="*/ 5 w 119"/>
                  <a:gd name="T61" fmla="*/ 0 h 442"/>
                  <a:gd name="T62" fmla="*/ 0 w 119"/>
                  <a:gd name="T63" fmla="*/ 0 h 44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19"/>
                  <a:gd name="T97" fmla="*/ 0 h 442"/>
                  <a:gd name="T98" fmla="*/ 119 w 119"/>
                  <a:gd name="T99" fmla="*/ 442 h 44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19" h="442">
                    <a:moveTo>
                      <a:pt x="118" y="441"/>
                    </a:moveTo>
                    <a:lnTo>
                      <a:pt x="118" y="418"/>
                    </a:lnTo>
                    <a:lnTo>
                      <a:pt x="117" y="396"/>
                    </a:lnTo>
                    <a:lnTo>
                      <a:pt x="117" y="373"/>
                    </a:lnTo>
                    <a:lnTo>
                      <a:pt x="116" y="351"/>
                    </a:lnTo>
                    <a:lnTo>
                      <a:pt x="114" y="328"/>
                    </a:lnTo>
                    <a:lnTo>
                      <a:pt x="113" y="307"/>
                    </a:lnTo>
                    <a:lnTo>
                      <a:pt x="111" y="285"/>
                    </a:lnTo>
                    <a:lnTo>
                      <a:pt x="108" y="264"/>
                    </a:lnTo>
                    <a:lnTo>
                      <a:pt x="106" y="243"/>
                    </a:lnTo>
                    <a:lnTo>
                      <a:pt x="103" y="223"/>
                    </a:lnTo>
                    <a:lnTo>
                      <a:pt x="100" y="204"/>
                    </a:lnTo>
                    <a:lnTo>
                      <a:pt x="97" y="185"/>
                    </a:lnTo>
                    <a:lnTo>
                      <a:pt x="93" y="167"/>
                    </a:lnTo>
                    <a:lnTo>
                      <a:pt x="89" y="149"/>
                    </a:lnTo>
                    <a:lnTo>
                      <a:pt x="85" y="133"/>
                    </a:lnTo>
                    <a:lnTo>
                      <a:pt x="81" y="117"/>
                    </a:lnTo>
                    <a:lnTo>
                      <a:pt x="76" y="102"/>
                    </a:lnTo>
                    <a:lnTo>
                      <a:pt x="72" y="88"/>
                    </a:lnTo>
                    <a:lnTo>
                      <a:pt x="67" y="74"/>
                    </a:lnTo>
                    <a:lnTo>
                      <a:pt x="62" y="62"/>
                    </a:lnTo>
                    <a:lnTo>
                      <a:pt x="57" y="51"/>
                    </a:lnTo>
                    <a:lnTo>
                      <a:pt x="51" y="41"/>
                    </a:lnTo>
                    <a:lnTo>
                      <a:pt x="46" y="32"/>
                    </a:lnTo>
                    <a:lnTo>
                      <a:pt x="40" y="24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23" y="7"/>
                    </a:lnTo>
                    <a:lnTo>
                      <a:pt x="17" y="3"/>
                    </a:lnTo>
                    <a:lnTo>
                      <a:pt x="11" y="1"/>
                    </a:lnTo>
                    <a:lnTo>
                      <a:pt x="5" y="0"/>
                    </a:lnTo>
                    <a:lnTo>
                      <a:pt x="0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37933" name="Group 81"/>
            <p:cNvGrpSpPr>
              <a:grpSpLocks/>
            </p:cNvGrpSpPr>
            <p:nvPr/>
          </p:nvGrpSpPr>
          <p:grpSpPr bwMode="auto">
            <a:xfrm>
              <a:off x="3462338" y="2543175"/>
              <a:ext cx="41275" cy="158750"/>
              <a:chOff x="2181" y="1335"/>
              <a:chExt cx="26" cy="100"/>
            </a:xfrm>
          </p:grpSpPr>
          <p:sp>
            <p:nvSpPr>
              <p:cNvPr id="37948" name="AutoShape 82"/>
              <p:cNvSpPr>
                <a:spLocks noChangeArrowheads="1"/>
              </p:cNvSpPr>
              <p:nvPr/>
            </p:nvSpPr>
            <p:spPr bwMode="auto">
              <a:xfrm>
                <a:off x="2181" y="1335"/>
                <a:ext cx="27" cy="101"/>
              </a:xfrm>
              <a:prstGeom prst="roundRect">
                <a:avLst>
                  <a:gd name="adj" fmla="val 3843"/>
                </a:avLst>
              </a:prstGeom>
              <a:noFill/>
              <a:ln w="2556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9" name="Freeform 83"/>
              <p:cNvSpPr>
                <a:spLocks noChangeArrowheads="1"/>
              </p:cNvSpPr>
              <p:nvPr/>
            </p:nvSpPr>
            <p:spPr bwMode="auto">
              <a:xfrm>
                <a:off x="2181" y="1335"/>
                <a:ext cx="27" cy="101"/>
              </a:xfrm>
              <a:custGeom>
                <a:avLst/>
                <a:gdLst>
                  <a:gd name="T0" fmla="*/ 0 w 120"/>
                  <a:gd name="T1" fmla="*/ 445 h 446"/>
                  <a:gd name="T2" fmla="*/ 6 w 120"/>
                  <a:gd name="T3" fmla="*/ 444 h 446"/>
                  <a:gd name="T4" fmla="*/ 12 w 120"/>
                  <a:gd name="T5" fmla="*/ 443 h 446"/>
                  <a:gd name="T6" fmla="*/ 19 w 120"/>
                  <a:gd name="T7" fmla="*/ 440 h 446"/>
                  <a:gd name="T8" fmla="*/ 25 w 120"/>
                  <a:gd name="T9" fmla="*/ 435 h 446"/>
                  <a:gd name="T10" fmla="*/ 31 w 120"/>
                  <a:gd name="T11" fmla="*/ 430 h 446"/>
                  <a:gd name="T12" fmla="*/ 37 w 120"/>
                  <a:gd name="T13" fmla="*/ 423 h 446"/>
                  <a:gd name="T14" fmla="*/ 43 w 120"/>
                  <a:gd name="T15" fmla="*/ 415 h 446"/>
                  <a:gd name="T16" fmla="*/ 48 w 120"/>
                  <a:gd name="T17" fmla="*/ 407 h 446"/>
                  <a:gd name="T18" fmla="*/ 54 w 120"/>
                  <a:gd name="T19" fmla="*/ 396 h 446"/>
                  <a:gd name="T20" fmla="*/ 60 w 120"/>
                  <a:gd name="T21" fmla="*/ 385 h 446"/>
                  <a:gd name="T22" fmla="*/ 65 w 120"/>
                  <a:gd name="T23" fmla="*/ 373 h 446"/>
                  <a:gd name="T24" fmla="*/ 70 w 120"/>
                  <a:gd name="T25" fmla="*/ 360 h 446"/>
                  <a:gd name="T26" fmla="*/ 75 w 120"/>
                  <a:gd name="T27" fmla="*/ 346 h 446"/>
                  <a:gd name="T28" fmla="*/ 80 w 120"/>
                  <a:gd name="T29" fmla="*/ 331 h 446"/>
                  <a:gd name="T30" fmla="*/ 84 w 120"/>
                  <a:gd name="T31" fmla="*/ 315 h 446"/>
                  <a:gd name="T32" fmla="*/ 88 w 120"/>
                  <a:gd name="T33" fmla="*/ 298 h 446"/>
                  <a:gd name="T34" fmla="*/ 92 w 120"/>
                  <a:gd name="T35" fmla="*/ 280 h 446"/>
                  <a:gd name="T36" fmla="*/ 96 w 120"/>
                  <a:gd name="T37" fmla="*/ 262 h 446"/>
                  <a:gd name="T38" fmla="*/ 100 w 120"/>
                  <a:gd name="T39" fmla="*/ 242 h 446"/>
                  <a:gd name="T40" fmla="*/ 103 w 120"/>
                  <a:gd name="T41" fmla="*/ 222 h 446"/>
                  <a:gd name="T42" fmla="*/ 106 w 120"/>
                  <a:gd name="T43" fmla="*/ 202 h 446"/>
                  <a:gd name="T44" fmla="*/ 109 w 120"/>
                  <a:gd name="T45" fmla="*/ 181 h 446"/>
                  <a:gd name="T46" fmla="*/ 111 w 120"/>
                  <a:gd name="T47" fmla="*/ 159 h 446"/>
                  <a:gd name="T48" fmla="*/ 113 w 120"/>
                  <a:gd name="T49" fmla="*/ 138 h 446"/>
                  <a:gd name="T50" fmla="*/ 115 w 120"/>
                  <a:gd name="T51" fmla="*/ 115 h 446"/>
                  <a:gd name="T52" fmla="*/ 116 w 120"/>
                  <a:gd name="T53" fmla="*/ 93 h 446"/>
                  <a:gd name="T54" fmla="*/ 118 w 120"/>
                  <a:gd name="T55" fmla="*/ 70 h 446"/>
                  <a:gd name="T56" fmla="*/ 118 w 120"/>
                  <a:gd name="T57" fmla="*/ 47 h 446"/>
                  <a:gd name="T58" fmla="*/ 119 w 120"/>
                  <a:gd name="T59" fmla="*/ 23 h 446"/>
                  <a:gd name="T60" fmla="*/ 119 w 120"/>
                  <a:gd name="T61" fmla="*/ 0 h 44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20"/>
                  <a:gd name="T94" fmla="*/ 0 h 446"/>
                  <a:gd name="T95" fmla="*/ 120 w 120"/>
                  <a:gd name="T96" fmla="*/ 446 h 44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20" h="446">
                    <a:moveTo>
                      <a:pt x="0" y="445"/>
                    </a:moveTo>
                    <a:lnTo>
                      <a:pt x="6" y="444"/>
                    </a:lnTo>
                    <a:lnTo>
                      <a:pt x="12" y="443"/>
                    </a:lnTo>
                    <a:lnTo>
                      <a:pt x="19" y="440"/>
                    </a:lnTo>
                    <a:lnTo>
                      <a:pt x="25" y="435"/>
                    </a:lnTo>
                    <a:lnTo>
                      <a:pt x="31" y="430"/>
                    </a:lnTo>
                    <a:lnTo>
                      <a:pt x="37" y="423"/>
                    </a:lnTo>
                    <a:lnTo>
                      <a:pt x="43" y="415"/>
                    </a:lnTo>
                    <a:lnTo>
                      <a:pt x="48" y="407"/>
                    </a:lnTo>
                    <a:lnTo>
                      <a:pt x="54" y="396"/>
                    </a:lnTo>
                    <a:lnTo>
                      <a:pt x="60" y="385"/>
                    </a:lnTo>
                    <a:lnTo>
                      <a:pt x="65" y="373"/>
                    </a:lnTo>
                    <a:lnTo>
                      <a:pt x="70" y="360"/>
                    </a:lnTo>
                    <a:lnTo>
                      <a:pt x="75" y="346"/>
                    </a:lnTo>
                    <a:lnTo>
                      <a:pt x="80" y="331"/>
                    </a:lnTo>
                    <a:lnTo>
                      <a:pt x="84" y="315"/>
                    </a:lnTo>
                    <a:lnTo>
                      <a:pt x="88" y="298"/>
                    </a:lnTo>
                    <a:lnTo>
                      <a:pt x="92" y="280"/>
                    </a:lnTo>
                    <a:lnTo>
                      <a:pt x="96" y="262"/>
                    </a:lnTo>
                    <a:lnTo>
                      <a:pt x="100" y="242"/>
                    </a:lnTo>
                    <a:lnTo>
                      <a:pt x="103" y="222"/>
                    </a:lnTo>
                    <a:lnTo>
                      <a:pt x="106" y="202"/>
                    </a:lnTo>
                    <a:lnTo>
                      <a:pt x="109" y="181"/>
                    </a:lnTo>
                    <a:lnTo>
                      <a:pt x="111" y="159"/>
                    </a:lnTo>
                    <a:lnTo>
                      <a:pt x="113" y="138"/>
                    </a:lnTo>
                    <a:lnTo>
                      <a:pt x="115" y="115"/>
                    </a:lnTo>
                    <a:lnTo>
                      <a:pt x="116" y="93"/>
                    </a:lnTo>
                    <a:lnTo>
                      <a:pt x="118" y="70"/>
                    </a:lnTo>
                    <a:lnTo>
                      <a:pt x="118" y="47"/>
                    </a:lnTo>
                    <a:lnTo>
                      <a:pt x="119" y="23"/>
                    </a:lnTo>
                    <a:lnTo>
                      <a:pt x="119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7934" name="AutoShape 84"/>
            <p:cNvSpPr>
              <a:spLocks noChangeArrowheads="1"/>
            </p:cNvSpPr>
            <p:nvPr/>
          </p:nvSpPr>
          <p:spPr bwMode="auto">
            <a:xfrm>
              <a:off x="4389438" y="1481137"/>
              <a:ext cx="800100" cy="1668463"/>
            </a:xfrm>
            <a:prstGeom prst="roundRect">
              <a:avLst>
                <a:gd name="adj" fmla="val 194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5" name="Text Box 85"/>
            <p:cNvSpPr txBox="1">
              <a:spLocks noChangeArrowheads="1"/>
            </p:cNvSpPr>
            <p:nvPr/>
          </p:nvSpPr>
          <p:spPr bwMode="auto">
            <a:xfrm>
              <a:off x="4364038" y="1530350"/>
              <a:ext cx="265112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37936" name="Text Box 86"/>
            <p:cNvSpPr txBox="1">
              <a:spLocks noChangeArrowheads="1"/>
            </p:cNvSpPr>
            <p:nvPr/>
          </p:nvSpPr>
          <p:spPr bwMode="auto">
            <a:xfrm>
              <a:off x="4351338" y="1976437"/>
              <a:ext cx="265112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</a:t>
              </a:r>
            </a:p>
          </p:txBody>
        </p:sp>
        <p:sp>
          <p:nvSpPr>
            <p:cNvPr id="37937" name="Text Box 87"/>
            <p:cNvSpPr txBox="1">
              <a:spLocks noChangeArrowheads="1"/>
            </p:cNvSpPr>
            <p:nvPr/>
          </p:nvSpPr>
          <p:spPr bwMode="auto">
            <a:xfrm>
              <a:off x="4364038" y="2432050"/>
              <a:ext cx="265112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2</a:t>
              </a:r>
            </a:p>
          </p:txBody>
        </p:sp>
        <p:sp>
          <p:nvSpPr>
            <p:cNvPr id="37938" name="Text Box 88"/>
            <p:cNvSpPr txBox="1">
              <a:spLocks noChangeArrowheads="1"/>
            </p:cNvSpPr>
            <p:nvPr/>
          </p:nvSpPr>
          <p:spPr bwMode="auto">
            <a:xfrm>
              <a:off x="4351338" y="2878137"/>
              <a:ext cx="265112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3</a:t>
              </a:r>
            </a:p>
          </p:txBody>
        </p:sp>
        <p:sp>
          <p:nvSpPr>
            <p:cNvPr id="37939" name="Text Box 89"/>
            <p:cNvSpPr txBox="1">
              <a:spLocks noChangeArrowheads="1"/>
            </p:cNvSpPr>
            <p:nvPr/>
          </p:nvSpPr>
          <p:spPr bwMode="auto">
            <a:xfrm>
              <a:off x="4632325" y="2093912"/>
              <a:ext cx="536575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4 X 1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37940" name="Text Box 90"/>
            <p:cNvSpPr txBox="1">
              <a:spLocks noChangeArrowheads="1"/>
            </p:cNvSpPr>
            <p:nvPr/>
          </p:nvSpPr>
          <p:spPr bwMode="auto">
            <a:xfrm>
              <a:off x="4630738" y="2233612"/>
              <a:ext cx="52070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MUX</a:t>
              </a:r>
            </a:p>
          </p:txBody>
        </p:sp>
        <p:sp>
          <p:nvSpPr>
            <p:cNvPr id="37941" name="Line 91"/>
            <p:cNvSpPr>
              <a:spLocks noChangeShapeType="1"/>
            </p:cNvSpPr>
            <p:nvPr/>
          </p:nvSpPr>
          <p:spPr bwMode="auto">
            <a:xfrm>
              <a:off x="5214938" y="2260600"/>
              <a:ext cx="182562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42" name="Text Box 92"/>
            <p:cNvSpPr txBox="1">
              <a:spLocks noChangeArrowheads="1"/>
            </p:cNvSpPr>
            <p:nvPr/>
          </p:nvSpPr>
          <p:spPr bwMode="auto">
            <a:xfrm>
              <a:off x="4506913" y="2921000"/>
              <a:ext cx="630237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Select</a:t>
              </a:r>
            </a:p>
          </p:txBody>
        </p:sp>
        <p:sp>
          <p:nvSpPr>
            <p:cNvPr id="37943" name="Line 93"/>
            <p:cNvSpPr>
              <a:spLocks noChangeShapeType="1"/>
            </p:cNvSpPr>
            <p:nvPr/>
          </p:nvSpPr>
          <p:spPr bwMode="auto">
            <a:xfrm>
              <a:off x="4589463" y="3168650"/>
              <a:ext cx="1587" cy="14922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44" name="Line 94"/>
            <p:cNvSpPr>
              <a:spLocks noChangeShapeType="1"/>
            </p:cNvSpPr>
            <p:nvPr/>
          </p:nvSpPr>
          <p:spPr bwMode="auto">
            <a:xfrm>
              <a:off x="5003800" y="3168650"/>
              <a:ext cx="1588" cy="37623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45" name="Line 95"/>
            <p:cNvSpPr>
              <a:spLocks noChangeShapeType="1"/>
            </p:cNvSpPr>
            <p:nvPr/>
          </p:nvSpPr>
          <p:spPr bwMode="auto">
            <a:xfrm flipH="1">
              <a:off x="2847975" y="3332162"/>
              <a:ext cx="1751013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946" name="Line 96"/>
            <p:cNvSpPr>
              <a:spLocks noChangeShapeType="1"/>
            </p:cNvSpPr>
            <p:nvPr/>
          </p:nvSpPr>
          <p:spPr bwMode="auto">
            <a:xfrm flipH="1">
              <a:off x="2847975" y="3560762"/>
              <a:ext cx="216217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7947" name="AutoShape 97"/>
          <p:cNvSpPr>
            <a:spLocks noChangeArrowheads="1"/>
          </p:cNvSpPr>
          <p:nvPr/>
        </p:nvSpPr>
        <p:spPr bwMode="auto">
          <a:xfrm>
            <a:off x="2230453" y="4522806"/>
            <a:ext cx="4556125" cy="1514475"/>
          </a:xfrm>
          <a:prstGeom prst="roundRect">
            <a:avLst>
              <a:gd name="adj" fmla="val 102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 OF LOGIC MICROOPERATIONS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019175"/>
            <a:ext cx="7886700" cy="5440363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Logic microoperations can be used to manipulate individual bits or a portions of a word in a register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/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Consider the data in a register A. In another register, B, is bit data that will be used to modify the contents of A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/>
          </a:p>
          <a:p>
            <a:pPr marL="685800" lvl="1" indent="-228600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Selective-set	            A </a:t>
            </a:r>
            <a:r>
              <a:rPr lang="en-GB" sz="2000" dirty="0">
                <a:latin typeface="Symbol" pitchFamily="18" charset="2"/>
              </a:rPr>
              <a:t></a:t>
            </a:r>
            <a:r>
              <a:rPr lang="en-GB" sz="2000" dirty="0"/>
              <a:t> A + B</a:t>
            </a:r>
          </a:p>
          <a:p>
            <a:pPr marL="685800" lvl="1" indent="-228600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Selective-complement 	A </a:t>
            </a:r>
            <a:r>
              <a:rPr lang="en-GB" sz="2000" dirty="0">
                <a:latin typeface="Symbol" pitchFamily="18" charset="2"/>
              </a:rPr>
              <a:t></a:t>
            </a:r>
            <a:r>
              <a:rPr lang="en-GB" sz="2000" dirty="0"/>
              <a:t> A </a:t>
            </a:r>
            <a:r>
              <a:rPr lang="en-GB" sz="2000" dirty="0">
                <a:latin typeface="Symbol" pitchFamily="18" charset="2"/>
              </a:rPr>
              <a:t></a:t>
            </a:r>
            <a:r>
              <a:rPr lang="en-GB" sz="2000" dirty="0"/>
              <a:t> B	</a:t>
            </a:r>
          </a:p>
          <a:p>
            <a:pPr marL="685800" lvl="1" indent="-228600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Selective-clear 		A </a:t>
            </a:r>
            <a:r>
              <a:rPr lang="en-GB" sz="2000" dirty="0">
                <a:latin typeface="Symbol" pitchFamily="18" charset="2"/>
              </a:rPr>
              <a:t></a:t>
            </a:r>
            <a:r>
              <a:rPr lang="en-GB" sz="2000" dirty="0"/>
              <a:t> A • B’	</a:t>
            </a:r>
          </a:p>
          <a:p>
            <a:pPr marL="685800" lvl="1" indent="-228600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Mask (Delete)	 	A </a:t>
            </a:r>
            <a:r>
              <a:rPr lang="en-GB" sz="2000" dirty="0">
                <a:latin typeface="Symbol" pitchFamily="18" charset="2"/>
              </a:rPr>
              <a:t></a:t>
            </a:r>
            <a:r>
              <a:rPr lang="en-GB" sz="2000" dirty="0"/>
              <a:t> A • B</a:t>
            </a:r>
          </a:p>
          <a:p>
            <a:pPr marL="685800" lvl="1" indent="-228600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Clear			A </a:t>
            </a:r>
            <a:r>
              <a:rPr lang="en-GB" sz="2000" dirty="0">
                <a:latin typeface="Symbol" pitchFamily="18" charset="2"/>
              </a:rPr>
              <a:t></a:t>
            </a:r>
            <a:r>
              <a:rPr lang="en-GB" sz="2000" dirty="0"/>
              <a:t> A </a:t>
            </a:r>
            <a:r>
              <a:rPr lang="en-GB" sz="2000" dirty="0">
                <a:latin typeface="Symbol" pitchFamily="18" charset="2"/>
              </a:rPr>
              <a:t></a:t>
            </a:r>
            <a:r>
              <a:rPr lang="en-GB" sz="2000" dirty="0"/>
              <a:t> B</a:t>
            </a:r>
          </a:p>
          <a:p>
            <a:pPr marL="685800" lvl="1" indent="-228600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Insert	 		A </a:t>
            </a:r>
            <a:r>
              <a:rPr lang="en-GB" sz="2000" dirty="0">
                <a:latin typeface="Symbol" pitchFamily="18" charset="2"/>
              </a:rPr>
              <a:t></a:t>
            </a:r>
            <a:r>
              <a:rPr lang="en-GB" sz="2000" dirty="0"/>
              <a:t> (A • B) + C</a:t>
            </a:r>
          </a:p>
          <a:p>
            <a:pPr marL="685800" lvl="1" indent="-228600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Compare 		A </a:t>
            </a:r>
            <a:r>
              <a:rPr lang="en-GB" sz="2000" dirty="0">
                <a:latin typeface="Symbol" pitchFamily="18" charset="2"/>
              </a:rPr>
              <a:t></a:t>
            </a:r>
            <a:r>
              <a:rPr lang="en-GB" sz="2000" dirty="0"/>
              <a:t> A </a:t>
            </a:r>
            <a:r>
              <a:rPr lang="en-GB" sz="2000" dirty="0">
                <a:latin typeface="Symbol" pitchFamily="18" charset="2"/>
              </a:rPr>
              <a:t></a:t>
            </a:r>
            <a:r>
              <a:rPr lang="en-GB" sz="2000" dirty="0"/>
              <a:t> B</a:t>
            </a:r>
          </a:p>
          <a:p>
            <a:pPr marL="685800" lvl="1" indent="-228600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 . . . </a:t>
            </a:r>
          </a:p>
          <a:p>
            <a:pPr marL="284163" indent="-284163"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SELECTIVE SET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077913"/>
            <a:ext cx="7886700" cy="3971925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400" dirty="0"/>
              <a:t>In a selective set operation, the bit pattern in B is used to </a:t>
            </a:r>
            <a:r>
              <a:rPr lang="en-GB" sz="2400" i="1" dirty="0"/>
              <a:t>set</a:t>
            </a:r>
            <a:r>
              <a:rPr lang="en-GB" sz="2400" dirty="0"/>
              <a:t> certain bits in A 		</a:t>
            </a:r>
          </a:p>
          <a:p>
            <a:pPr marL="284163" indent="-284163">
              <a:spcBef>
                <a:spcPts val="338"/>
              </a:spcBef>
              <a:buSzPct val="97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en-GB" sz="2000" dirty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400" dirty="0"/>
              <a:t>			</a:t>
            </a:r>
            <a:r>
              <a:rPr lang="en-GB" sz="2400" dirty="0">
                <a:solidFill>
                  <a:srgbClr val="3333FF"/>
                </a:solidFill>
              </a:rPr>
              <a:t>1 1</a:t>
            </a:r>
            <a:r>
              <a:rPr lang="en-GB" sz="2400" dirty="0"/>
              <a:t> 0 0	A</a:t>
            </a:r>
            <a:r>
              <a:rPr lang="en-GB" sz="2400" baseline="-25000" dirty="0"/>
              <a:t>t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400" dirty="0"/>
              <a:t>			1 0 1 0	B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400" dirty="0"/>
              <a:t>			</a:t>
            </a:r>
            <a:r>
              <a:rPr lang="en-GB" sz="2400" dirty="0">
                <a:solidFill>
                  <a:srgbClr val="3333FF"/>
                </a:solidFill>
              </a:rPr>
              <a:t>1 1</a:t>
            </a:r>
            <a:r>
              <a:rPr lang="en-GB" sz="2400" dirty="0"/>
              <a:t> 1 0	A</a:t>
            </a:r>
            <a:r>
              <a:rPr lang="en-GB" sz="2400" baseline="-25000" dirty="0"/>
              <a:t>t+1	 </a:t>
            </a:r>
            <a:r>
              <a:rPr lang="en-GB" sz="2400" dirty="0"/>
              <a:t>(A </a:t>
            </a:r>
            <a:r>
              <a:rPr lang="en-GB" sz="2400" dirty="0">
                <a:latin typeface="Symbol" pitchFamily="18" charset="2"/>
              </a:rPr>
              <a:t></a:t>
            </a:r>
            <a:r>
              <a:rPr lang="en-GB" sz="2400" dirty="0"/>
              <a:t> A + B)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en-GB" sz="2400" baseline="-25000" dirty="0"/>
          </a:p>
          <a:p>
            <a:pPr marL="284163" indent="-284163">
              <a:spcBef>
                <a:spcPts val="388"/>
              </a:spcBef>
              <a:buSzPct val="111000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400" dirty="0"/>
              <a:t>If a bit in B is set to 1, that same position in A gets set to 1, otherwise that bit in A keeps its previous value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2362200" y="301625"/>
            <a:ext cx="4814888" cy="476250"/>
          </a:xfrm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buClr>
                <a:srgbClr val="FF0033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/>
              <a:t>BASIC COMPUTER  REGISTERS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484586" y="4386263"/>
            <a:ext cx="2311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List of BC Registers</a:t>
            </a:r>
          </a:p>
        </p:txBody>
      </p:sp>
      <p:sp>
        <p:nvSpPr>
          <p:cNvPr id="4100" name="AutoShape 3"/>
          <p:cNvSpPr>
            <a:spLocks noChangeArrowheads="1"/>
          </p:cNvSpPr>
          <p:nvPr/>
        </p:nvSpPr>
        <p:spPr bwMode="auto">
          <a:xfrm>
            <a:off x="1884386" y="4652963"/>
            <a:ext cx="5902325" cy="1884362"/>
          </a:xfrm>
          <a:prstGeom prst="roundRect">
            <a:avLst>
              <a:gd name="adj" fmla="val 8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1370036" y="4638675"/>
            <a:ext cx="6440488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marL="569913" lvl="1">
              <a:lnSpc>
                <a:spcPct val="93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latin typeface="Arial" charset="0"/>
              </a:rPr>
              <a:t>DR           16        Data Register	 Holds memory operand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latin typeface="Arial" charset="0"/>
              </a:rPr>
              <a:t>AR           12        Address Register         Holds address for memory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latin typeface="Arial" charset="0"/>
              </a:rPr>
              <a:t>AC           16        Accumulator	 	 Processor register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latin typeface="Arial" charset="0"/>
              </a:rPr>
              <a:t>IR	            16        Instruction Register     Holds instruction code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latin typeface="Arial" charset="0"/>
              </a:rPr>
              <a:t>PC           12        Program Counter	 Holds address of instruction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latin typeface="Arial" charset="0"/>
              </a:rPr>
              <a:t>TR           16        Temporary Register     Holds temporary data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latin typeface="Arial" charset="0"/>
              </a:rPr>
              <a:t>INPR         8         Input Register              Holds input character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latin typeface="Arial" charset="0"/>
              </a:rPr>
              <a:t>OUTR       8	         Output Register           Holds output character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en-GB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8027988" y="0"/>
            <a:ext cx="98901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Registers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1135086" y="792163"/>
            <a:ext cx="371157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Registers in the Basic Computer</a:t>
            </a:r>
          </a:p>
        </p:txBody>
      </p:sp>
      <p:sp>
        <p:nvSpPr>
          <p:cNvPr id="4104" name="AutoShape 7"/>
          <p:cNvSpPr>
            <a:spLocks noChangeArrowheads="1"/>
          </p:cNvSpPr>
          <p:nvPr/>
        </p:nvSpPr>
        <p:spPr bwMode="auto">
          <a:xfrm>
            <a:off x="2582886" y="1538288"/>
            <a:ext cx="1582738" cy="223837"/>
          </a:xfrm>
          <a:prstGeom prst="roundRect">
            <a:avLst>
              <a:gd name="adj" fmla="val 71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2452711" y="1335088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11</a:t>
            </a:r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4006874" y="1335088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3195661" y="1519238"/>
            <a:ext cx="42862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PC</a:t>
            </a:r>
          </a:p>
        </p:txBody>
      </p:sp>
      <p:sp>
        <p:nvSpPr>
          <p:cNvPr id="4108" name="AutoShape 11"/>
          <p:cNvSpPr>
            <a:spLocks noChangeArrowheads="1"/>
          </p:cNvSpPr>
          <p:nvPr/>
        </p:nvSpPr>
        <p:spPr bwMode="auto">
          <a:xfrm>
            <a:off x="2012974" y="2624138"/>
            <a:ext cx="2152650" cy="222250"/>
          </a:xfrm>
          <a:prstGeom prst="roundRect">
            <a:avLst>
              <a:gd name="adj" fmla="val 71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1897086" y="2430463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15</a:t>
            </a:r>
          </a:p>
        </p:txBody>
      </p:sp>
      <p:sp>
        <p:nvSpPr>
          <p:cNvPr id="4110" name="Text Box 13"/>
          <p:cNvSpPr txBox="1">
            <a:spLocks noChangeArrowheads="1"/>
          </p:cNvSpPr>
          <p:nvPr/>
        </p:nvSpPr>
        <p:spPr bwMode="auto">
          <a:xfrm>
            <a:off x="4006874" y="2430463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4111" name="Text Box 14"/>
          <p:cNvSpPr txBox="1">
            <a:spLocks noChangeArrowheads="1"/>
          </p:cNvSpPr>
          <p:nvPr/>
        </p:nvSpPr>
        <p:spPr bwMode="auto">
          <a:xfrm>
            <a:off x="2795611" y="2605088"/>
            <a:ext cx="3587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IR</a:t>
            </a:r>
          </a:p>
        </p:txBody>
      </p:sp>
      <p:sp>
        <p:nvSpPr>
          <p:cNvPr id="4112" name="AutoShape 15"/>
          <p:cNvSpPr>
            <a:spLocks noChangeArrowheads="1"/>
          </p:cNvSpPr>
          <p:nvPr/>
        </p:nvSpPr>
        <p:spPr bwMode="auto">
          <a:xfrm>
            <a:off x="2012974" y="3165475"/>
            <a:ext cx="2152650" cy="225425"/>
          </a:xfrm>
          <a:prstGeom prst="roundRect">
            <a:avLst>
              <a:gd name="adj" fmla="val 704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Text Box 16"/>
          <p:cNvSpPr txBox="1">
            <a:spLocks noChangeArrowheads="1"/>
          </p:cNvSpPr>
          <p:nvPr/>
        </p:nvSpPr>
        <p:spPr bwMode="auto">
          <a:xfrm>
            <a:off x="1897086" y="2952750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15</a:t>
            </a:r>
          </a:p>
        </p:txBody>
      </p:sp>
      <p:sp>
        <p:nvSpPr>
          <p:cNvPr id="4114" name="Text Box 17"/>
          <p:cNvSpPr txBox="1">
            <a:spLocks noChangeArrowheads="1"/>
          </p:cNvSpPr>
          <p:nvPr/>
        </p:nvSpPr>
        <p:spPr bwMode="auto">
          <a:xfrm>
            <a:off x="4006874" y="2952750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4115" name="Text Box 18"/>
          <p:cNvSpPr txBox="1">
            <a:spLocks noChangeArrowheads="1"/>
          </p:cNvSpPr>
          <p:nvPr/>
        </p:nvSpPr>
        <p:spPr bwMode="auto">
          <a:xfrm>
            <a:off x="2795611" y="3146425"/>
            <a:ext cx="41751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TR</a:t>
            </a:r>
          </a:p>
        </p:txBody>
      </p:sp>
      <p:sp>
        <p:nvSpPr>
          <p:cNvPr id="4116" name="AutoShape 19"/>
          <p:cNvSpPr>
            <a:spLocks noChangeArrowheads="1"/>
          </p:cNvSpPr>
          <p:nvPr/>
        </p:nvSpPr>
        <p:spPr bwMode="auto">
          <a:xfrm>
            <a:off x="2012974" y="3709988"/>
            <a:ext cx="941387" cy="222250"/>
          </a:xfrm>
          <a:prstGeom prst="roundRect">
            <a:avLst>
              <a:gd name="adj" fmla="val 71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Text Box 20"/>
          <p:cNvSpPr txBox="1">
            <a:spLocks noChangeArrowheads="1"/>
          </p:cNvSpPr>
          <p:nvPr/>
        </p:nvSpPr>
        <p:spPr bwMode="auto">
          <a:xfrm>
            <a:off x="1897086" y="3486150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7</a:t>
            </a:r>
          </a:p>
        </p:txBody>
      </p:sp>
      <p:sp>
        <p:nvSpPr>
          <p:cNvPr id="4118" name="Text Box 21"/>
          <p:cNvSpPr txBox="1">
            <a:spLocks noChangeArrowheads="1"/>
          </p:cNvSpPr>
          <p:nvPr/>
        </p:nvSpPr>
        <p:spPr bwMode="auto">
          <a:xfrm>
            <a:off x="4006874" y="3486150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4119" name="Text Box 22"/>
          <p:cNvSpPr txBox="1">
            <a:spLocks noChangeArrowheads="1"/>
          </p:cNvSpPr>
          <p:nvPr/>
        </p:nvSpPr>
        <p:spPr bwMode="auto">
          <a:xfrm>
            <a:off x="2138386" y="3687763"/>
            <a:ext cx="684213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OUTR</a:t>
            </a:r>
          </a:p>
        </p:txBody>
      </p:sp>
      <p:sp>
        <p:nvSpPr>
          <p:cNvPr id="4120" name="AutoShape 23"/>
          <p:cNvSpPr>
            <a:spLocks noChangeArrowheads="1"/>
          </p:cNvSpPr>
          <p:nvPr/>
        </p:nvSpPr>
        <p:spPr bwMode="auto">
          <a:xfrm>
            <a:off x="4922861" y="3165475"/>
            <a:ext cx="2154238" cy="225425"/>
          </a:xfrm>
          <a:prstGeom prst="roundRect">
            <a:avLst>
              <a:gd name="adj" fmla="val 704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Text Box 24"/>
          <p:cNvSpPr txBox="1">
            <a:spLocks noChangeArrowheads="1"/>
          </p:cNvSpPr>
          <p:nvPr/>
        </p:nvSpPr>
        <p:spPr bwMode="auto">
          <a:xfrm>
            <a:off x="4806974" y="2943225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15</a:t>
            </a:r>
          </a:p>
        </p:txBody>
      </p:sp>
      <p:sp>
        <p:nvSpPr>
          <p:cNvPr id="4122" name="Text Box 25"/>
          <p:cNvSpPr txBox="1">
            <a:spLocks noChangeArrowheads="1"/>
          </p:cNvSpPr>
          <p:nvPr/>
        </p:nvSpPr>
        <p:spPr bwMode="auto">
          <a:xfrm>
            <a:off x="6918349" y="2943225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4123" name="Text Box 26"/>
          <p:cNvSpPr txBox="1">
            <a:spLocks noChangeArrowheads="1"/>
          </p:cNvSpPr>
          <p:nvPr/>
        </p:nvSpPr>
        <p:spPr bwMode="auto">
          <a:xfrm>
            <a:off x="5703911" y="3146425"/>
            <a:ext cx="4381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DR</a:t>
            </a:r>
          </a:p>
        </p:txBody>
      </p:sp>
      <p:sp>
        <p:nvSpPr>
          <p:cNvPr id="4124" name="AutoShape 27"/>
          <p:cNvSpPr>
            <a:spLocks noChangeArrowheads="1"/>
          </p:cNvSpPr>
          <p:nvPr/>
        </p:nvSpPr>
        <p:spPr bwMode="auto">
          <a:xfrm>
            <a:off x="4922861" y="3709988"/>
            <a:ext cx="2154238" cy="222250"/>
          </a:xfrm>
          <a:prstGeom prst="roundRect">
            <a:avLst>
              <a:gd name="adj" fmla="val 71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Text Box 28"/>
          <p:cNvSpPr txBox="1">
            <a:spLocks noChangeArrowheads="1"/>
          </p:cNvSpPr>
          <p:nvPr/>
        </p:nvSpPr>
        <p:spPr bwMode="auto">
          <a:xfrm>
            <a:off x="4806974" y="3505200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15</a:t>
            </a:r>
          </a:p>
        </p:txBody>
      </p:sp>
      <p:sp>
        <p:nvSpPr>
          <p:cNvPr id="4126" name="Text Box 29"/>
          <p:cNvSpPr txBox="1">
            <a:spLocks noChangeArrowheads="1"/>
          </p:cNvSpPr>
          <p:nvPr/>
        </p:nvSpPr>
        <p:spPr bwMode="auto">
          <a:xfrm>
            <a:off x="6919936" y="3505200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4127" name="Text Box 30"/>
          <p:cNvSpPr txBox="1">
            <a:spLocks noChangeArrowheads="1"/>
          </p:cNvSpPr>
          <p:nvPr/>
        </p:nvSpPr>
        <p:spPr bwMode="auto">
          <a:xfrm>
            <a:off x="5703911" y="3687763"/>
            <a:ext cx="4381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AC</a:t>
            </a:r>
          </a:p>
        </p:txBody>
      </p:sp>
      <p:sp>
        <p:nvSpPr>
          <p:cNvPr id="4128" name="AutoShape 31"/>
          <p:cNvSpPr>
            <a:spLocks noChangeArrowheads="1"/>
          </p:cNvSpPr>
          <p:nvPr/>
        </p:nvSpPr>
        <p:spPr bwMode="auto">
          <a:xfrm>
            <a:off x="2582886" y="2079625"/>
            <a:ext cx="1582738" cy="225425"/>
          </a:xfrm>
          <a:prstGeom prst="roundRect">
            <a:avLst>
              <a:gd name="adj" fmla="val 704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9" name="Text Box 32"/>
          <p:cNvSpPr txBox="1">
            <a:spLocks noChangeArrowheads="1"/>
          </p:cNvSpPr>
          <p:nvPr/>
        </p:nvSpPr>
        <p:spPr bwMode="auto">
          <a:xfrm>
            <a:off x="2452711" y="1866900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11</a:t>
            </a:r>
          </a:p>
        </p:txBody>
      </p:sp>
      <p:sp>
        <p:nvSpPr>
          <p:cNvPr id="4130" name="Text Box 33"/>
          <p:cNvSpPr txBox="1">
            <a:spLocks noChangeArrowheads="1"/>
          </p:cNvSpPr>
          <p:nvPr/>
        </p:nvSpPr>
        <p:spPr bwMode="auto">
          <a:xfrm>
            <a:off x="4006874" y="1866900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4131" name="Text Box 34"/>
          <p:cNvSpPr txBox="1">
            <a:spLocks noChangeArrowheads="1"/>
          </p:cNvSpPr>
          <p:nvPr/>
        </p:nvSpPr>
        <p:spPr bwMode="auto">
          <a:xfrm>
            <a:off x="3195661" y="2060575"/>
            <a:ext cx="4381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AR</a:t>
            </a:r>
          </a:p>
        </p:txBody>
      </p:sp>
      <p:sp>
        <p:nvSpPr>
          <p:cNvPr id="4132" name="AutoShape 35"/>
          <p:cNvSpPr>
            <a:spLocks noChangeArrowheads="1"/>
          </p:cNvSpPr>
          <p:nvPr/>
        </p:nvSpPr>
        <p:spPr bwMode="auto">
          <a:xfrm>
            <a:off x="3224236" y="3709988"/>
            <a:ext cx="941388" cy="222250"/>
          </a:xfrm>
          <a:prstGeom prst="roundRect">
            <a:avLst>
              <a:gd name="adj" fmla="val 71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3" name="Text Box 36"/>
          <p:cNvSpPr txBox="1">
            <a:spLocks noChangeArrowheads="1"/>
          </p:cNvSpPr>
          <p:nvPr/>
        </p:nvSpPr>
        <p:spPr bwMode="auto">
          <a:xfrm>
            <a:off x="3279799" y="3687763"/>
            <a:ext cx="60642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INPR</a:t>
            </a:r>
          </a:p>
        </p:txBody>
      </p:sp>
      <p:sp>
        <p:nvSpPr>
          <p:cNvPr id="4134" name="Text Box 37"/>
          <p:cNvSpPr txBox="1">
            <a:spLocks noChangeArrowheads="1"/>
          </p:cNvSpPr>
          <p:nvPr/>
        </p:nvSpPr>
        <p:spPr bwMode="auto">
          <a:xfrm>
            <a:off x="2795611" y="3486150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4135" name="Text Box 38"/>
          <p:cNvSpPr txBox="1">
            <a:spLocks noChangeArrowheads="1"/>
          </p:cNvSpPr>
          <p:nvPr/>
        </p:nvSpPr>
        <p:spPr bwMode="auto">
          <a:xfrm>
            <a:off x="3108349" y="3486150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7</a:t>
            </a:r>
          </a:p>
        </p:txBody>
      </p:sp>
      <p:sp>
        <p:nvSpPr>
          <p:cNvPr id="4136" name="AutoShape 39"/>
          <p:cNvSpPr>
            <a:spLocks noChangeArrowheads="1"/>
          </p:cNvSpPr>
          <p:nvPr/>
        </p:nvSpPr>
        <p:spPr bwMode="auto">
          <a:xfrm>
            <a:off x="4922861" y="1439863"/>
            <a:ext cx="2154238" cy="1063625"/>
          </a:xfrm>
          <a:prstGeom prst="roundRect">
            <a:avLst>
              <a:gd name="adj" fmla="val 148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7" name="Text Box 40"/>
          <p:cNvSpPr txBox="1">
            <a:spLocks noChangeArrowheads="1"/>
          </p:cNvSpPr>
          <p:nvPr/>
        </p:nvSpPr>
        <p:spPr bwMode="auto">
          <a:xfrm>
            <a:off x="5476899" y="1663700"/>
            <a:ext cx="86201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Memory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latin typeface="Arial" charset="0"/>
            </a:endParaRPr>
          </a:p>
        </p:txBody>
      </p:sp>
      <p:sp>
        <p:nvSpPr>
          <p:cNvPr id="4138" name="Text Box 41"/>
          <p:cNvSpPr txBox="1">
            <a:spLocks noChangeArrowheads="1"/>
          </p:cNvSpPr>
          <p:nvPr/>
        </p:nvSpPr>
        <p:spPr bwMode="auto">
          <a:xfrm>
            <a:off x="5872186" y="2166938"/>
            <a:ext cx="1825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latin typeface="Arial" charset="0"/>
            </a:endParaRPr>
          </a:p>
          <a:p>
            <a:pPr eaLnBrk="1">
              <a:lnSpc>
                <a:spcPct val="90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latin typeface="Arial" charset="0"/>
            </a:endParaRPr>
          </a:p>
        </p:txBody>
      </p:sp>
      <p:sp>
        <p:nvSpPr>
          <p:cNvPr id="4139" name="Text Box 42"/>
          <p:cNvSpPr txBox="1">
            <a:spLocks noChangeArrowheads="1"/>
          </p:cNvSpPr>
          <p:nvPr/>
        </p:nvSpPr>
        <p:spPr bwMode="auto">
          <a:xfrm>
            <a:off x="5478486" y="1957388"/>
            <a:ext cx="9683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4096 x 16</a:t>
            </a:r>
          </a:p>
        </p:txBody>
      </p:sp>
      <p:sp>
        <p:nvSpPr>
          <p:cNvPr id="4140" name="Line 43"/>
          <p:cNvSpPr>
            <a:spLocks noChangeShapeType="1"/>
          </p:cNvSpPr>
          <p:nvPr/>
        </p:nvSpPr>
        <p:spPr bwMode="auto">
          <a:xfrm>
            <a:off x="1684361" y="1200150"/>
            <a:ext cx="1588" cy="2943225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141" name="Line 44"/>
          <p:cNvSpPr>
            <a:spLocks noChangeShapeType="1"/>
          </p:cNvSpPr>
          <p:nvPr/>
        </p:nvSpPr>
        <p:spPr bwMode="auto">
          <a:xfrm>
            <a:off x="1695474" y="4211638"/>
            <a:ext cx="5791200" cy="1587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142" name="Line 45"/>
          <p:cNvSpPr>
            <a:spLocks noChangeShapeType="1"/>
          </p:cNvSpPr>
          <p:nvPr/>
        </p:nvSpPr>
        <p:spPr bwMode="auto">
          <a:xfrm>
            <a:off x="1716111" y="1212850"/>
            <a:ext cx="2762250" cy="1588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143" name="Line 46"/>
          <p:cNvSpPr>
            <a:spLocks noChangeShapeType="1"/>
          </p:cNvSpPr>
          <p:nvPr/>
        </p:nvSpPr>
        <p:spPr bwMode="auto">
          <a:xfrm>
            <a:off x="4481536" y="1254125"/>
            <a:ext cx="1588" cy="1619250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144" name="Line 47"/>
          <p:cNvSpPr>
            <a:spLocks noChangeShapeType="1"/>
          </p:cNvSpPr>
          <p:nvPr/>
        </p:nvSpPr>
        <p:spPr bwMode="auto">
          <a:xfrm>
            <a:off x="4502174" y="2884488"/>
            <a:ext cx="2933700" cy="1587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145" name="Line 48"/>
          <p:cNvSpPr>
            <a:spLocks noChangeShapeType="1"/>
          </p:cNvSpPr>
          <p:nvPr/>
        </p:nvSpPr>
        <p:spPr bwMode="auto">
          <a:xfrm>
            <a:off x="7453336" y="2892425"/>
            <a:ext cx="1588" cy="1228725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146" name="Text Box 49"/>
          <p:cNvSpPr txBox="1">
            <a:spLocks noChangeArrowheads="1"/>
          </p:cNvSpPr>
          <p:nvPr/>
        </p:nvSpPr>
        <p:spPr bwMode="auto">
          <a:xfrm>
            <a:off x="7440636" y="2676525"/>
            <a:ext cx="5603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CPU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SELECTIVE COMPLEMENT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077913"/>
            <a:ext cx="7886700" cy="3971925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400" dirty="0"/>
              <a:t>In a selective complement operation, the bit pattern in B is used to </a:t>
            </a:r>
            <a:r>
              <a:rPr lang="en-GB" sz="2400" i="1" dirty="0"/>
              <a:t>complement</a:t>
            </a:r>
            <a:r>
              <a:rPr lang="en-GB" sz="2400" dirty="0"/>
              <a:t> certain bits in A 		</a:t>
            </a:r>
          </a:p>
          <a:p>
            <a:pPr marL="284163" indent="-284163">
              <a:spcBef>
                <a:spcPts val="338"/>
              </a:spcBef>
              <a:buSzPct val="97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en-GB" sz="2000" dirty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400" dirty="0"/>
              <a:t>			1 1 0 0	A</a:t>
            </a:r>
            <a:r>
              <a:rPr lang="en-GB" sz="2400" baseline="-25000" dirty="0"/>
              <a:t>t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400" dirty="0"/>
              <a:t>			</a:t>
            </a:r>
            <a:r>
              <a:rPr lang="en-GB" sz="2400" dirty="0">
                <a:solidFill>
                  <a:srgbClr val="3333FF"/>
                </a:solidFill>
              </a:rPr>
              <a:t>1 </a:t>
            </a:r>
            <a:r>
              <a:rPr lang="en-GB" sz="2400" dirty="0">
                <a:solidFill>
                  <a:schemeClr val="tx1"/>
                </a:solidFill>
              </a:rPr>
              <a:t>0</a:t>
            </a:r>
            <a:r>
              <a:rPr lang="en-GB" sz="2400" dirty="0"/>
              <a:t> 1 0	B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400" dirty="0"/>
              <a:t>			</a:t>
            </a:r>
            <a:r>
              <a:rPr lang="en-GB" sz="2400" dirty="0">
                <a:solidFill>
                  <a:srgbClr val="FF0033"/>
                </a:solidFill>
              </a:rPr>
              <a:t>0 </a:t>
            </a:r>
            <a:r>
              <a:rPr lang="en-GB" sz="2400" dirty="0">
                <a:solidFill>
                  <a:schemeClr val="tx1"/>
                </a:solidFill>
              </a:rPr>
              <a:t>1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1</a:t>
            </a:r>
            <a:r>
              <a:rPr lang="en-GB" sz="2400" dirty="0"/>
              <a:t> 0	A</a:t>
            </a:r>
            <a:r>
              <a:rPr lang="en-GB" sz="2400" baseline="-25000" dirty="0"/>
              <a:t>t+1	 </a:t>
            </a:r>
            <a:r>
              <a:rPr lang="en-GB" sz="2400" dirty="0"/>
              <a:t>(A </a:t>
            </a:r>
            <a:r>
              <a:rPr lang="en-GB" sz="2400" dirty="0">
                <a:latin typeface="Symbol" pitchFamily="18" charset="2"/>
              </a:rPr>
              <a:t></a:t>
            </a:r>
            <a:r>
              <a:rPr lang="en-GB" sz="2400" dirty="0"/>
              <a:t> A</a:t>
            </a:r>
            <a:r>
              <a:rPr lang="en-GB" sz="2800" dirty="0"/>
              <a:t> </a:t>
            </a:r>
            <a:r>
              <a:rPr lang="en-GB" sz="2400" dirty="0">
                <a:latin typeface="Symbol" pitchFamily="18" charset="2"/>
              </a:rPr>
              <a:t></a:t>
            </a:r>
            <a:r>
              <a:rPr lang="en-GB" sz="2800" dirty="0"/>
              <a:t> </a:t>
            </a:r>
            <a:r>
              <a:rPr lang="en-GB" sz="2400" dirty="0"/>
              <a:t>B)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en-GB" sz="2400" baseline="-25000" dirty="0"/>
          </a:p>
          <a:p>
            <a:pPr marL="284163" indent="-284163">
              <a:spcBef>
                <a:spcPts val="388"/>
              </a:spcBef>
              <a:buSzPct val="111000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400" dirty="0"/>
              <a:t>If a bit in B is set to 1, that same position in A gets complemented from its original value, otherwise it is unchanged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SELECTIVE CLEAR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077913"/>
            <a:ext cx="7886700" cy="4702175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400" dirty="0"/>
              <a:t>In a selective clear operation, the bit pattern in B is used to </a:t>
            </a:r>
            <a:r>
              <a:rPr lang="en-GB" sz="2400" i="1" dirty="0"/>
              <a:t>clear</a:t>
            </a:r>
            <a:r>
              <a:rPr lang="en-GB" sz="2400" dirty="0"/>
              <a:t> certain bits in A 		</a:t>
            </a:r>
          </a:p>
          <a:p>
            <a:pPr marL="284163" indent="-284163">
              <a:spcBef>
                <a:spcPts val="338"/>
              </a:spcBef>
              <a:buSzPct val="97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en-GB" sz="2000" dirty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400" dirty="0"/>
              <a:t>			1 1 0 0	A</a:t>
            </a:r>
            <a:r>
              <a:rPr lang="en-GB" sz="2400" baseline="-25000" dirty="0"/>
              <a:t>t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400" dirty="0"/>
              <a:t>			1 0 1 0	B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400" dirty="0"/>
              <a:t>			0 1 0 0	A</a:t>
            </a:r>
            <a:r>
              <a:rPr lang="en-GB" sz="2400" baseline="-25000" dirty="0"/>
              <a:t>t+1	 </a:t>
            </a:r>
            <a:r>
              <a:rPr lang="en-GB" sz="2400" dirty="0"/>
              <a:t>(A </a:t>
            </a:r>
            <a:r>
              <a:rPr lang="en-GB" sz="2400" dirty="0">
                <a:latin typeface="Symbol" pitchFamily="18" charset="2"/>
              </a:rPr>
              <a:t></a:t>
            </a:r>
            <a:r>
              <a:rPr lang="en-GB" sz="2400" dirty="0"/>
              <a:t> A</a:t>
            </a:r>
            <a:r>
              <a:rPr lang="en-GB" sz="2800" dirty="0"/>
              <a:t> </a:t>
            </a:r>
            <a:r>
              <a:rPr lang="en-GB" sz="2400" dirty="0">
                <a:latin typeface="Symbol" pitchFamily="18" charset="2"/>
              </a:rPr>
              <a:t></a:t>
            </a:r>
            <a:r>
              <a:rPr lang="en-GB" sz="2800" dirty="0"/>
              <a:t> </a:t>
            </a:r>
            <a:r>
              <a:rPr lang="en-GB" sz="2400" dirty="0"/>
              <a:t>B’)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en-GB" sz="2400" baseline="-25000" dirty="0"/>
          </a:p>
          <a:p>
            <a:pPr marL="284163" indent="-284163">
              <a:spcBef>
                <a:spcPts val="388"/>
              </a:spcBef>
              <a:buSzPct val="111000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400" dirty="0"/>
              <a:t>If a bit in B is set to 1, that same position in A gets set to 0, otherwise it is unchanged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en-GB" sz="2400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MASK OPERATION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077913"/>
            <a:ext cx="7886700" cy="3971925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400" dirty="0"/>
              <a:t>In a mask operation, the bit pattern in B is used to </a:t>
            </a:r>
            <a:r>
              <a:rPr lang="en-GB" sz="2400" i="1" dirty="0"/>
              <a:t>clear</a:t>
            </a:r>
            <a:r>
              <a:rPr lang="en-GB" sz="2400" dirty="0"/>
              <a:t> certain bits in A 		</a:t>
            </a:r>
          </a:p>
          <a:p>
            <a:pPr marL="284163" indent="-284163">
              <a:spcBef>
                <a:spcPts val="338"/>
              </a:spcBef>
              <a:buSzPct val="97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en-GB" sz="2000" dirty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400" dirty="0"/>
              <a:t>			1 1 0 0	A</a:t>
            </a:r>
            <a:r>
              <a:rPr lang="en-GB" sz="2400" baseline="-25000" dirty="0"/>
              <a:t>t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400" dirty="0"/>
              <a:t>			1 0 1 0	B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400" dirty="0"/>
              <a:t>			1 0 0 0	A</a:t>
            </a:r>
            <a:r>
              <a:rPr lang="en-GB" sz="2400" baseline="-25000" dirty="0"/>
              <a:t>t+1	 </a:t>
            </a:r>
            <a:r>
              <a:rPr lang="en-GB" sz="2400" dirty="0"/>
              <a:t>(A </a:t>
            </a:r>
            <a:r>
              <a:rPr lang="en-GB" sz="2400" dirty="0">
                <a:latin typeface="Symbol" pitchFamily="18" charset="2"/>
              </a:rPr>
              <a:t></a:t>
            </a:r>
            <a:r>
              <a:rPr lang="en-GB" sz="2400" dirty="0"/>
              <a:t> A</a:t>
            </a:r>
            <a:r>
              <a:rPr lang="en-GB" sz="2800" dirty="0"/>
              <a:t> </a:t>
            </a:r>
            <a:r>
              <a:rPr lang="en-GB" sz="2400" dirty="0">
                <a:latin typeface="Symbol" pitchFamily="18" charset="2"/>
              </a:rPr>
              <a:t></a:t>
            </a:r>
            <a:r>
              <a:rPr lang="en-GB" sz="2800" dirty="0"/>
              <a:t> </a:t>
            </a:r>
            <a:r>
              <a:rPr lang="en-GB" sz="2400" dirty="0"/>
              <a:t>B)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en-GB" sz="2400" baseline="-25000" dirty="0"/>
          </a:p>
          <a:p>
            <a:pPr marL="284163" indent="-284163">
              <a:spcBef>
                <a:spcPts val="388"/>
              </a:spcBef>
              <a:buSzPct val="111000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400" dirty="0"/>
              <a:t>If a bit in B is set to 0, that same position in A gets set to 0, otherwise it is unchanged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COMPLEMENT OPERATION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077913"/>
            <a:ext cx="7886700" cy="4581525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400" dirty="0"/>
              <a:t>In a clear operation, if the bits in the same position in A and B are the same, they are cleared in A, otherwise they are set in A	</a:t>
            </a:r>
          </a:p>
          <a:p>
            <a:pPr marL="284163" indent="-284163">
              <a:spcBef>
                <a:spcPts val="338"/>
              </a:spcBef>
              <a:buSzPct val="97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en-GB" sz="2000" dirty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400" dirty="0"/>
              <a:t>			1 1 0 0	A</a:t>
            </a:r>
            <a:r>
              <a:rPr lang="en-GB" sz="2400" baseline="-25000" dirty="0"/>
              <a:t>t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400" dirty="0"/>
              <a:t>			1 0 1 0	B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2400" dirty="0"/>
              <a:t>			0 1 1 0	A</a:t>
            </a:r>
            <a:r>
              <a:rPr lang="en-GB" sz="2400" baseline="-25000" dirty="0"/>
              <a:t>t+1	 </a:t>
            </a:r>
            <a:r>
              <a:rPr lang="en-GB" sz="2400" dirty="0"/>
              <a:t>(A </a:t>
            </a:r>
            <a:r>
              <a:rPr lang="en-GB" sz="2400" dirty="0">
                <a:latin typeface="Symbol" pitchFamily="18" charset="2"/>
              </a:rPr>
              <a:t></a:t>
            </a:r>
            <a:r>
              <a:rPr lang="en-GB" sz="2400" dirty="0"/>
              <a:t> A</a:t>
            </a:r>
            <a:r>
              <a:rPr lang="en-GB" sz="2800" dirty="0"/>
              <a:t> </a:t>
            </a:r>
            <a:r>
              <a:rPr lang="en-GB" sz="2400" dirty="0">
                <a:latin typeface="Symbol" pitchFamily="18" charset="2"/>
              </a:rPr>
              <a:t></a:t>
            </a:r>
            <a:r>
              <a:rPr lang="en-GB" sz="2800" dirty="0"/>
              <a:t> </a:t>
            </a:r>
            <a:r>
              <a:rPr lang="en-GB" sz="2400" dirty="0"/>
              <a:t>B)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en-GB" sz="2400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OPERATION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914400"/>
            <a:ext cx="7886700" cy="5611813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An insert operation is used to introduce a specific bit pattern into A register, leaving the other bit positions unchanged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This is done as</a:t>
            </a:r>
          </a:p>
          <a:p>
            <a:pPr marL="685800" lvl="1" indent="-228600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A mask operation to clear the desired bit positions, followed by</a:t>
            </a:r>
          </a:p>
          <a:p>
            <a:pPr marL="685800" lvl="1" indent="-228600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An OR operation to introduce the new bits into the desired positions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43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OPERATION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14400"/>
            <a:ext cx="8640960" cy="5611813"/>
          </a:xfrm>
        </p:spPr>
        <p:txBody>
          <a:bodyPr/>
          <a:lstStyle/>
          <a:p>
            <a:pPr marL="285750" indent="-228600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Example</a:t>
            </a:r>
          </a:p>
          <a:p>
            <a:pPr marL="800100" lvl="1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Suppose you wanted to introduce 1010 into the low order four bits of A:	</a:t>
            </a:r>
          </a:p>
          <a:p>
            <a:pPr marL="1485900" lvl="3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1101 1000 1011 0001 	A (Original)</a:t>
            </a:r>
          </a:p>
          <a:p>
            <a:pPr marL="1485900" lvl="3"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1101 1000 1011 1010	           A (Desired)</a:t>
            </a:r>
          </a:p>
          <a:p>
            <a:pPr marL="1143000" lvl="2"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 marL="58737" indent="0"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b="1" dirty="0">
                <a:latin typeface="Courier New" pitchFamily="49" charset="0"/>
              </a:rPr>
              <a:t>1101 1000 1011 0001		A (Original)</a:t>
            </a:r>
          </a:p>
          <a:p>
            <a:pPr marL="58737" indent="0"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b="1" dirty="0">
                <a:latin typeface="Courier New" pitchFamily="49" charset="0"/>
              </a:rPr>
              <a:t>1111</a:t>
            </a:r>
            <a:r>
              <a:rPr lang="en-GB" sz="1600" b="1" dirty="0">
                <a:latin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</a:rPr>
              <a:t>1111 1111 0000		Mask (AND op.)</a:t>
            </a:r>
          </a:p>
          <a:p>
            <a:pPr marL="58737" indent="0"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b="1" dirty="0">
                <a:latin typeface="Courier New" pitchFamily="49" charset="0"/>
              </a:rPr>
              <a:t>1101 1000 1011 0000		A (Intermediate)</a:t>
            </a:r>
          </a:p>
          <a:p>
            <a:pPr marL="58737" indent="0"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b="1" dirty="0">
                <a:latin typeface="Courier New" pitchFamily="49" charset="0"/>
              </a:rPr>
              <a:t>0000 0000 0000 1010		Added bits (OR op.)</a:t>
            </a:r>
          </a:p>
          <a:p>
            <a:pPr marL="58737" indent="0"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b="1" dirty="0">
                <a:latin typeface="Courier New" pitchFamily="49" charset="0"/>
              </a:rPr>
              <a:t>1101 1000 1011 1010		A (Desired)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1913" y="6381328"/>
            <a:ext cx="377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of logic </a:t>
            </a:r>
            <a:r>
              <a:rPr lang="en-US" dirty="0" err="1"/>
              <a:t>microoperations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73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2438" y="152400"/>
            <a:ext cx="8207375" cy="334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  MICROOPERATIONS</a:t>
            </a:r>
          </a:p>
        </p:txBody>
      </p:sp>
      <p:sp>
        <p:nvSpPr>
          <p:cNvPr id="46084" name="AutoShape 3"/>
          <p:cNvSpPr>
            <a:spLocks noChangeArrowheads="1"/>
          </p:cNvSpPr>
          <p:nvPr/>
        </p:nvSpPr>
        <p:spPr bwMode="auto">
          <a:xfrm>
            <a:off x="2411413" y="4076700"/>
            <a:ext cx="360362" cy="433388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>
            <a:off x="2771775" y="4292600"/>
            <a:ext cx="360363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6086" name="AutoShape 5"/>
          <p:cNvSpPr>
            <a:spLocks noChangeArrowheads="1"/>
          </p:cNvSpPr>
          <p:nvPr/>
        </p:nvSpPr>
        <p:spPr bwMode="auto">
          <a:xfrm>
            <a:off x="3132138" y="4076700"/>
            <a:ext cx="360362" cy="433388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Line 6"/>
          <p:cNvSpPr>
            <a:spLocks noChangeShapeType="1"/>
          </p:cNvSpPr>
          <p:nvPr/>
        </p:nvSpPr>
        <p:spPr bwMode="auto">
          <a:xfrm>
            <a:off x="3492500" y="4292600"/>
            <a:ext cx="360363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6088" name="AutoShape 7"/>
          <p:cNvSpPr>
            <a:spLocks noChangeArrowheads="1"/>
          </p:cNvSpPr>
          <p:nvPr/>
        </p:nvSpPr>
        <p:spPr bwMode="auto">
          <a:xfrm>
            <a:off x="3852863" y="4076700"/>
            <a:ext cx="360362" cy="433388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8"/>
          <p:cNvSpPr>
            <a:spLocks noChangeShapeType="1"/>
          </p:cNvSpPr>
          <p:nvPr/>
        </p:nvSpPr>
        <p:spPr bwMode="auto">
          <a:xfrm>
            <a:off x="4213225" y="4292600"/>
            <a:ext cx="360363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6090" name="AutoShape 9"/>
          <p:cNvSpPr>
            <a:spLocks noChangeArrowheads="1"/>
          </p:cNvSpPr>
          <p:nvPr/>
        </p:nvSpPr>
        <p:spPr bwMode="auto">
          <a:xfrm>
            <a:off x="4573588" y="4076700"/>
            <a:ext cx="360362" cy="433388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0"/>
          <p:cNvSpPr>
            <a:spLocks noChangeShapeType="1"/>
          </p:cNvSpPr>
          <p:nvPr/>
        </p:nvSpPr>
        <p:spPr bwMode="auto">
          <a:xfrm>
            <a:off x="4933950" y="4292600"/>
            <a:ext cx="360363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6092" name="AutoShape 11"/>
          <p:cNvSpPr>
            <a:spLocks noChangeArrowheads="1"/>
          </p:cNvSpPr>
          <p:nvPr/>
        </p:nvSpPr>
        <p:spPr bwMode="auto">
          <a:xfrm>
            <a:off x="5294313" y="4076700"/>
            <a:ext cx="360362" cy="433388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2"/>
          <p:cNvSpPr>
            <a:spLocks noChangeShapeType="1"/>
          </p:cNvSpPr>
          <p:nvPr/>
        </p:nvSpPr>
        <p:spPr bwMode="auto">
          <a:xfrm>
            <a:off x="5654675" y="4292600"/>
            <a:ext cx="360363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6094" name="AutoShape 13"/>
          <p:cNvSpPr>
            <a:spLocks noChangeArrowheads="1"/>
          </p:cNvSpPr>
          <p:nvPr/>
        </p:nvSpPr>
        <p:spPr bwMode="auto">
          <a:xfrm>
            <a:off x="6015038" y="4076700"/>
            <a:ext cx="360362" cy="433388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4"/>
          <p:cNvSpPr>
            <a:spLocks noChangeShapeType="1"/>
          </p:cNvSpPr>
          <p:nvPr/>
        </p:nvSpPr>
        <p:spPr bwMode="auto">
          <a:xfrm>
            <a:off x="6375400" y="4292600"/>
            <a:ext cx="360363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6096" name="AutoShape 15"/>
          <p:cNvSpPr>
            <a:spLocks noChangeArrowheads="1"/>
          </p:cNvSpPr>
          <p:nvPr/>
        </p:nvSpPr>
        <p:spPr bwMode="auto">
          <a:xfrm>
            <a:off x="6735763" y="4076700"/>
            <a:ext cx="360362" cy="433388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16"/>
          <p:cNvSpPr>
            <a:spLocks noChangeShapeType="1"/>
          </p:cNvSpPr>
          <p:nvPr/>
        </p:nvSpPr>
        <p:spPr bwMode="auto">
          <a:xfrm>
            <a:off x="7096125" y="4292600"/>
            <a:ext cx="360363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6098" name="AutoShape 17"/>
          <p:cNvSpPr>
            <a:spLocks noChangeArrowheads="1"/>
          </p:cNvSpPr>
          <p:nvPr/>
        </p:nvSpPr>
        <p:spPr bwMode="auto">
          <a:xfrm>
            <a:off x="7456488" y="4076700"/>
            <a:ext cx="360362" cy="433388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Line 18"/>
          <p:cNvSpPr>
            <a:spLocks noChangeShapeType="1"/>
          </p:cNvSpPr>
          <p:nvPr/>
        </p:nvSpPr>
        <p:spPr bwMode="auto">
          <a:xfrm>
            <a:off x="7816850" y="4292600"/>
            <a:ext cx="360363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6100" name="Line 19"/>
          <p:cNvSpPr>
            <a:spLocks noChangeShapeType="1"/>
          </p:cNvSpPr>
          <p:nvPr/>
        </p:nvSpPr>
        <p:spPr bwMode="auto">
          <a:xfrm>
            <a:off x="2051050" y="4292600"/>
            <a:ext cx="360363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6101" name="AutoShape 20"/>
          <p:cNvSpPr>
            <a:spLocks noChangeArrowheads="1"/>
          </p:cNvSpPr>
          <p:nvPr/>
        </p:nvSpPr>
        <p:spPr bwMode="auto">
          <a:xfrm>
            <a:off x="2408238" y="5661025"/>
            <a:ext cx="360362" cy="433388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Line 21"/>
          <p:cNvSpPr>
            <a:spLocks noChangeShapeType="1"/>
          </p:cNvSpPr>
          <p:nvPr/>
        </p:nvSpPr>
        <p:spPr bwMode="auto">
          <a:xfrm flipH="1">
            <a:off x="2767013" y="5876925"/>
            <a:ext cx="363537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6103" name="AutoShape 22"/>
          <p:cNvSpPr>
            <a:spLocks noChangeArrowheads="1"/>
          </p:cNvSpPr>
          <p:nvPr/>
        </p:nvSpPr>
        <p:spPr bwMode="auto">
          <a:xfrm>
            <a:off x="3128963" y="5661025"/>
            <a:ext cx="360362" cy="433388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Line 23"/>
          <p:cNvSpPr>
            <a:spLocks noChangeShapeType="1"/>
          </p:cNvSpPr>
          <p:nvPr/>
        </p:nvSpPr>
        <p:spPr bwMode="auto">
          <a:xfrm flipH="1">
            <a:off x="3487738" y="5876925"/>
            <a:ext cx="363537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6105" name="AutoShape 24"/>
          <p:cNvSpPr>
            <a:spLocks noChangeArrowheads="1"/>
          </p:cNvSpPr>
          <p:nvPr/>
        </p:nvSpPr>
        <p:spPr bwMode="auto">
          <a:xfrm>
            <a:off x="3849688" y="5661025"/>
            <a:ext cx="360362" cy="433388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Line 25"/>
          <p:cNvSpPr>
            <a:spLocks noChangeShapeType="1"/>
          </p:cNvSpPr>
          <p:nvPr/>
        </p:nvSpPr>
        <p:spPr bwMode="auto">
          <a:xfrm flipH="1">
            <a:off x="4208463" y="5876925"/>
            <a:ext cx="363537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6107" name="AutoShape 26"/>
          <p:cNvSpPr>
            <a:spLocks noChangeArrowheads="1"/>
          </p:cNvSpPr>
          <p:nvPr/>
        </p:nvSpPr>
        <p:spPr bwMode="auto">
          <a:xfrm>
            <a:off x="4570413" y="5661025"/>
            <a:ext cx="360362" cy="433388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Line 27"/>
          <p:cNvSpPr>
            <a:spLocks noChangeShapeType="1"/>
          </p:cNvSpPr>
          <p:nvPr/>
        </p:nvSpPr>
        <p:spPr bwMode="auto">
          <a:xfrm flipH="1">
            <a:off x="4929188" y="5876925"/>
            <a:ext cx="363537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6109" name="AutoShape 28"/>
          <p:cNvSpPr>
            <a:spLocks noChangeArrowheads="1"/>
          </p:cNvSpPr>
          <p:nvPr/>
        </p:nvSpPr>
        <p:spPr bwMode="auto">
          <a:xfrm>
            <a:off x="5291138" y="5661025"/>
            <a:ext cx="360362" cy="433388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0" name="Line 29"/>
          <p:cNvSpPr>
            <a:spLocks noChangeShapeType="1"/>
          </p:cNvSpPr>
          <p:nvPr/>
        </p:nvSpPr>
        <p:spPr bwMode="auto">
          <a:xfrm flipH="1">
            <a:off x="5649913" y="5876925"/>
            <a:ext cx="363537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6111" name="AutoShape 30"/>
          <p:cNvSpPr>
            <a:spLocks noChangeArrowheads="1"/>
          </p:cNvSpPr>
          <p:nvPr/>
        </p:nvSpPr>
        <p:spPr bwMode="auto">
          <a:xfrm>
            <a:off x="6011863" y="5661025"/>
            <a:ext cx="360362" cy="433388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Line 31"/>
          <p:cNvSpPr>
            <a:spLocks noChangeShapeType="1"/>
          </p:cNvSpPr>
          <p:nvPr/>
        </p:nvSpPr>
        <p:spPr bwMode="auto">
          <a:xfrm flipH="1">
            <a:off x="6370638" y="5876925"/>
            <a:ext cx="363537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6113" name="AutoShape 32"/>
          <p:cNvSpPr>
            <a:spLocks noChangeArrowheads="1"/>
          </p:cNvSpPr>
          <p:nvPr/>
        </p:nvSpPr>
        <p:spPr bwMode="auto">
          <a:xfrm>
            <a:off x="6732588" y="5661025"/>
            <a:ext cx="360362" cy="433388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Line 33"/>
          <p:cNvSpPr>
            <a:spLocks noChangeShapeType="1"/>
          </p:cNvSpPr>
          <p:nvPr/>
        </p:nvSpPr>
        <p:spPr bwMode="auto">
          <a:xfrm flipH="1">
            <a:off x="7091363" y="5876925"/>
            <a:ext cx="363537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6115" name="AutoShape 34"/>
          <p:cNvSpPr>
            <a:spLocks noChangeArrowheads="1"/>
          </p:cNvSpPr>
          <p:nvPr/>
        </p:nvSpPr>
        <p:spPr bwMode="auto">
          <a:xfrm>
            <a:off x="7453313" y="5661025"/>
            <a:ext cx="360362" cy="433388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Line 35"/>
          <p:cNvSpPr>
            <a:spLocks noChangeShapeType="1"/>
          </p:cNvSpPr>
          <p:nvPr/>
        </p:nvSpPr>
        <p:spPr bwMode="auto">
          <a:xfrm flipH="1">
            <a:off x="7810500" y="5876925"/>
            <a:ext cx="363538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6117" name="Line 36"/>
          <p:cNvSpPr>
            <a:spLocks noChangeShapeType="1"/>
          </p:cNvSpPr>
          <p:nvPr/>
        </p:nvSpPr>
        <p:spPr bwMode="auto">
          <a:xfrm flipH="1">
            <a:off x="2046288" y="5876925"/>
            <a:ext cx="363537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6118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476250" y="914400"/>
            <a:ext cx="7408863" cy="2370138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There are </a:t>
            </a:r>
            <a:r>
              <a:rPr lang="en-GB" sz="2000" dirty="0">
                <a:solidFill>
                  <a:srgbClr val="FF0000"/>
                </a:solidFill>
              </a:rPr>
              <a:t>three types of shifts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i="1" dirty="0"/>
              <a:t>Logical shift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i="1" dirty="0"/>
              <a:t>Circular shift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i="1" dirty="0"/>
              <a:t>Arithmetic shift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What differentiates them is </a:t>
            </a:r>
            <a:r>
              <a:rPr lang="en-GB" sz="2000" b="1" dirty="0"/>
              <a:t>the information that goes into the serial input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000" dirty="0"/>
          </a:p>
        </p:txBody>
      </p:sp>
      <p:sp>
        <p:nvSpPr>
          <p:cNvPr id="46119" name="Text Box 38"/>
          <p:cNvSpPr txBox="1">
            <a:spLocks noChangeArrowheads="1"/>
          </p:cNvSpPr>
          <p:nvPr/>
        </p:nvSpPr>
        <p:spPr bwMode="auto">
          <a:xfrm>
            <a:off x="1187450" y="3810000"/>
            <a:ext cx="738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66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Arial" charset="0"/>
              </a:rPr>
              <a:t>Serial</a:t>
            </a:r>
          </a:p>
          <a:p>
            <a:pPr algn="ctr">
              <a:lnSpc>
                <a:spcPct val="80000"/>
              </a:lnSpc>
              <a:buClr>
                <a:srgbClr val="000000"/>
              </a:buClr>
              <a:buSzPct val="66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Arial" charset="0"/>
              </a:rPr>
              <a:t>input</a:t>
            </a:r>
          </a:p>
        </p:txBody>
      </p:sp>
      <p:sp>
        <p:nvSpPr>
          <p:cNvPr id="46120" name="Line 39"/>
          <p:cNvSpPr>
            <a:spLocks noChangeShapeType="1"/>
          </p:cNvSpPr>
          <p:nvPr/>
        </p:nvSpPr>
        <p:spPr bwMode="auto">
          <a:xfrm flipH="1" flipV="1">
            <a:off x="1906588" y="4075113"/>
            <a:ext cx="146050" cy="21907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6121" name="Text Box 40"/>
          <p:cNvSpPr txBox="1">
            <a:spLocks noChangeArrowheads="1"/>
          </p:cNvSpPr>
          <p:nvPr/>
        </p:nvSpPr>
        <p:spPr bwMode="auto">
          <a:xfrm>
            <a:off x="468313" y="3284538"/>
            <a:ext cx="45720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83000"/>
              <a:buFont typeface="Times New Roman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charset="0"/>
              </a:rPr>
              <a:t> A right shift operation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83000"/>
              <a:buFont typeface="Times New Roman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charset="0"/>
              </a:rPr>
              <a:t> A left shift operation</a:t>
            </a:r>
          </a:p>
        </p:txBody>
      </p:sp>
      <p:sp>
        <p:nvSpPr>
          <p:cNvPr id="46122" name="Text Box 41"/>
          <p:cNvSpPr txBox="1">
            <a:spLocks noChangeArrowheads="1"/>
          </p:cNvSpPr>
          <p:nvPr/>
        </p:nvSpPr>
        <p:spPr bwMode="auto">
          <a:xfrm>
            <a:off x="8027988" y="5229225"/>
            <a:ext cx="738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66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Arial" charset="0"/>
              </a:rPr>
              <a:t>Serial</a:t>
            </a:r>
          </a:p>
          <a:p>
            <a:pPr algn="ctr">
              <a:lnSpc>
                <a:spcPct val="80000"/>
              </a:lnSpc>
              <a:buClr>
                <a:srgbClr val="000000"/>
              </a:buClr>
              <a:buSzPct val="66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Arial" charset="0"/>
              </a:rPr>
              <a:t>input</a:t>
            </a:r>
          </a:p>
        </p:txBody>
      </p:sp>
      <p:sp>
        <p:nvSpPr>
          <p:cNvPr id="46123" name="Line 42"/>
          <p:cNvSpPr>
            <a:spLocks noChangeShapeType="1"/>
          </p:cNvSpPr>
          <p:nvPr/>
        </p:nvSpPr>
        <p:spPr bwMode="auto">
          <a:xfrm flipV="1">
            <a:off x="8172450" y="5730875"/>
            <a:ext cx="144463" cy="14763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452438" y="152400"/>
            <a:ext cx="8207375" cy="334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SHIFT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914400"/>
            <a:ext cx="8199438" cy="5681663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In a logical shift the serial input to the shift is a 0.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A right logical shift operation: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A left logical shift operation: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In a Register Transfer Language, the following notation is used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i="1" dirty="0"/>
              <a:t>shl</a:t>
            </a:r>
            <a:r>
              <a:rPr lang="en-GB" dirty="0"/>
              <a:t>  	for a logical shift left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i="1" dirty="0"/>
              <a:t>shr</a:t>
            </a:r>
            <a:r>
              <a:rPr lang="en-GB" dirty="0"/>
              <a:t>	for a logical shift right	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Examples:</a:t>
            </a:r>
          </a:p>
          <a:p>
            <a:pPr marL="1143000" lvl="2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R2 </a:t>
            </a:r>
            <a:r>
              <a:rPr lang="en-GB" dirty="0">
                <a:latin typeface="Symbol" pitchFamily="18" charset="2"/>
              </a:rPr>
              <a:t></a:t>
            </a:r>
            <a:r>
              <a:rPr lang="en-GB" dirty="0"/>
              <a:t> </a:t>
            </a:r>
            <a:r>
              <a:rPr lang="en-GB" i="1" dirty="0"/>
              <a:t>shr</a:t>
            </a:r>
            <a:r>
              <a:rPr lang="en-GB" dirty="0"/>
              <a:t> R2</a:t>
            </a:r>
          </a:p>
          <a:p>
            <a:pPr marL="1143000" lvl="2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R3 </a:t>
            </a:r>
            <a:r>
              <a:rPr lang="en-GB" dirty="0">
                <a:latin typeface="Symbol" pitchFamily="18" charset="2"/>
              </a:rPr>
              <a:t></a:t>
            </a:r>
            <a:r>
              <a:rPr lang="en-GB" dirty="0"/>
              <a:t> </a:t>
            </a:r>
            <a:r>
              <a:rPr lang="en-GB" i="1" dirty="0"/>
              <a:t>shl</a:t>
            </a:r>
            <a:r>
              <a:rPr lang="en-GB" dirty="0"/>
              <a:t> R3</a:t>
            </a:r>
          </a:p>
          <a:p>
            <a:pPr marL="1143000" lvl="2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</p:txBody>
      </p:sp>
      <p:grpSp>
        <p:nvGrpSpPr>
          <p:cNvPr id="47109" name="Group 4"/>
          <p:cNvGrpSpPr>
            <a:grpSpLocks/>
          </p:cNvGrpSpPr>
          <p:nvPr/>
        </p:nvGrpSpPr>
        <p:grpSpPr bwMode="auto">
          <a:xfrm>
            <a:off x="1908175" y="1772816"/>
            <a:ext cx="6556375" cy="698500"/>
            <a:chOff x="1202" y="1309"/>
            <a:chExt cx="4130" cy="440"/>
          </a:xfrm>
        </p:grpSpPr>
        <p:sp>
          <p:nvSpPr>
            <p:cNvPr id="47130" name="AutoShape 5"/>
            <p:cNvSpPr>
              <a:spLocks noChangeArrowheads="1"/>
            </p:cNvSpPr>
            <p:nvPr/>
          </p:nvSpPr>
          <p:spPr bwMode="auto">
            <a:xfrm>
              <a:off x="1701" y="1477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Line 6"/>
            <p:cNvSpPr>
              <a:spLocks noChangeShapeType="1"/>
            </p:cNvSpPr>
            <p:nvPr/>
          </p:nvSpPr>
          <p:spPr bwMode="auto">
            <a:xfrm>
              <a:off x="1928" y="1613"/>
              <a:ext cx="22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7132" name="AutoShape 7"/>
            <p:cNvSpPr>
              <a:spLocks noChangeArrowheads="1"/>
            </p:cNvSpPr>
            <p:nvPr/>
          </p:nvSpPr>
          <p:spPr bwMode="auto">
            <a:xfrm>
              <a:off x="2155" y="1477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Line 8"/>
            <p:cNvSpPr>
              <a:spLocks noChangeShapeType="1"/>
            </p:cNvSpPr>
            <p:nvPr/>
          </p:nvSpPr>
          <p:spPr bwMode="auto">
            <a:xfrm>
              <a:off x="2382" y="1613"/>
              <a:ext cx="22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7134" name="AutoShape 9"/>
            <p:cNvSpPr>
              <a:spLocks noChangeArrowheads="1"/>
            </p:cNvSpPr>
            <p:nvPr/>
          </p:nvSpPr>
          <p:spPr bwMode="auto">
            <a:xfrm>
              <a:off x="2609" y="1477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Line 10"/>
            <p:cNvSpPr>
              <a:spLocks noChangeShapeType="1"/>
            </p:cNvSpPr>
            <p:nvPr/>
          </p:nvSpPr>
          <p:spPr bwMode="auto">
            <a:xfrm>
              <a:off x="2836" y="1613"/>
              <a:ext cx="22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7136" name="AutoShape 11"/>
            <p:cNvSpPr>
              <a:spLocks noChangeArrowheads="1"/>
            </p:cNvSpPr>
            <p:nvPr/>
          </p:nvSpPr>
          <p:spPr bwMode="auto">
            <a:xfrm>
              <a:off x="3063" y="1477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Line 12"/>
            <p:cNvSpPr>
              <a:spLocks noChangeShapeType="1"/>
            </p:cNvSpPr>
            <p:nvPr/>
          </p:nvSpPr>
          <p:spPr bwMode="auto">
            <a:xfrm>
              <a:off x="3290" y="1613"/>
              <a:ext cx="22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7138" name="AutoShape 13"/>
            <p:cNvSpPr>
              <a:spLocks noChangeArrowheads="1"/>
            </p:cNvSpPr>
            <p:nvPr/>
          </p:nvSpPr>
          <p:spPr bwMode="auto">
            <a:xfrm>
              <a:off x="3517" y="1477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Line 14"/>
            <p:cNvSpPr>
              <a:spLocks noChangeShapeType="1"/>
            </p:cNvSpPr>
            <p:nvPr/>
          </p:nvSpPr>
          <p:spPr bwMode="auto">
            <a:xfrm>
              <a:off x="3744" y="1613"/>
              <a:ext cx="22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7140" name="AutoShape 15"/>
            <p:cNvSpPr>
              <a:spLocks noChangeArrowheads="1"/>
            </p:cNvSpPr>
            <p:nvPr/>
          </p:nvSpPr>
          <p:spPr bwMode="auto">
            <a:xfrm>
              <a:off x="3971" y="1477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Line 16"/>
            <p:cNvSpPr>
              <a:spLocks noChangeShapeType="1"/>
            </p:cNvSpPr>
            <p:nvPr/>
          </p:nvSpPr>
          <p:spPr bwMode="auto">
            <a:xfrm>
              <a:off x="4198" y="1613"/>
              <a:ext cx="22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7142" name="AutoShape 17"/>
            <p:cNvSpPr>
              <a:spLocks noChangeArrowheads="1"/>
            </p:cNvSpPr>
            <p:nvPr/>
          </p:nvSpPr>
          <p:spPr bwMode="auto">
            <a:xfrm>
              <a:off x="4425" y="1477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Line 18"/>
            <p:cNvSpPr>
              <a:spLocks noChangeShapeType="1"/>
            </p:cNvSpPr>
            <p:nvPr/>
          </p:nvSpPr>
          <p:spPr bwMode="auto">
            <a:xfrm>
              <a:off x="4652" y="1613"/>
              <a:ext cx="22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7144" name="AutoShape 19"/>
            <p:cNvSpPr>
              <a:spLocks noChangeArrowheads="1"/>
            </p:cNvSpPr>
            <p:nvPr/>
          </p:nvSpPr>
          <p:spPr bwMode="auto">
            <a:xfrm>
              <a:off x="4879" y="1477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5" name="Line 20"/>
            <p:cNvSpPr>
              <a:spLocks noChangeShapeType="1"/>
            </p:cNvSpPr>
            <p:nvPr/>
          </p:nvSpPr>
          <p:spPr bwMode="auto">
            <a:xfrm>
              <a:off x="5106" y="1613"/>
              <a:ext cx="22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7146" name="Line 21"/>
            <p:cNvSpPr>
              <a:spLocks noChangeShapeType="1"/>
            </p:cNvSpPr>
            <p:nvPr/>
          </p:nvSpPr>
          <p:spPr bwMode="auto">
            <a:xfrm>
              <a:off x="1474" y="1613"/>
              <a:ext cx="22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7147" name="Line 22"/>
            <p:cNvSpPr>
              <a:spLocks noChangeShapeType="1"/>
            </p:cNvSpPr>
            <p:nvPr/>
          </p:nvSpPr>
          <p:spPr bwMode="auto">
            <a:xfrm flipH="1" flipV="1">
              <a:off x="1383" y="1476"/>
              <a:ext cx="92" cy="13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7148" name="Text Box 23"/>
            <p:cNvSpPr txBox="1">
              <a:spLocks noChangeArrowheads="1"/>
            </p:cNvSpPr>
            <p:nvPr/>
          </p:nvSpPr>
          <p:spPr bwMode="auto">
            <a:xfrm>
              <a:off x="1202" y="1309"/>
              <a:ext cx="19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7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Arial" charset="0"/>
                </a:rPr>
                <a:t>0</a:t>
              </a:r>
            </a:p>
          </p:txBody>
        </p:sp>
      </p:grpSp>
      <p:grpSp>
        <p:nvGrpSpPr>
          <p:cNvPr id="47110" name="Group 24"/>
          <p:cNvGrpSpPr>
            <a:grpSpLocks/>
          </p:cNvGrpSpPr>
          <p:nvPr/>
        </p:nvGrpSpPr>
        <p:grpSpPr bwMode="auto">
          <a:xfrm>
            <a:off x="2335213" y="2781870"/>
            <a:ext cx="6505575" cy="719138"/>
            <a:chOff x="1471" y="2116"/>
            <a:chExt cx="4098" cy="453"/>
          </a:xfrm>
        </p:grpSpPr>
        <p:sp>
          <p:nvSpPr>
            <p:cNvPr id="47111" name="AutoShape 25"/>
            <p:cNvSpPr>
              <a:spLocks noChangeArrowheads="1"/>
            </p:cNvSpPr>
            <p:nvPr/>
          </p:nvSpPr>
          <p:spPr bwMode="auto">
            <a:xfrm>
              <a:off x="1698" y="2297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2" name="Line 26"/>
            <p:cNvSpPr>
              <a:spLocks noChangeShapeType="1"/>
            </p:cNvSpPr>
            <p:nvPr/>
          </p:nvSpPr>
          <p:spPr bwMode="auto">
            <a:xfrm flipH="1">
              <a:off x="1924" y="2433"/>
              <a:ext cx="2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7113" name="AutoShape 27"/>
            <p:cNvSpPr>
              <a:spLocks noChangeArrowheads="1"/>
            </p:cNvSpPr>
            <p:nvPr/>
          </p:nvSpPr>
          <p:spPr bwMode="auto">
            <a:xfrm>
              <a:off x="2152" y="2297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Line 28"/>
            <p:cNvSpPr>
              <a:spLocks noChangeShapeType="1"/>
            </p:cNvSpPr>
            <p:nvPr/>
          </p:nvSpPr>
          <p:spPr bwMode="auto">
            <a:xfrm flipH="1">
              <a:off x="2378" y="2433"/>
              <a:ext cx="2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7115" name="AutoShape 29"/>
            <p:cNvSpPr>
              <a:spLocks noChangeArrowheads="1"/>
            </p:cNvSpPr>
            <p:nvPr/>
          </p:nvSpPr>
          <p:spPr bwMode="auto">
            <a:xfrm>
              <a:off x="2606" y="2297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Line 30"/>
            <p:cNvSpPr>
              <a:spLocks noChangeShapeType="1"/>
            </p:cNvSpPr>
            <p:nvPr/>
          </p:nvSpPr>
          <p:spPr bwMode="auto">
            <a:xfrm flipH="1">
              <a:off x="2832" y="2433"/>
              <a:ext cx="2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7117" name="AutoShape 31"/>
            <p:cNvSpPr>
              <a:spLocks noChangeArrowheads="1"/>
            </p:cNvSpPr>
            <p:nvPr/>
          </p:nvSpPr>
          <p:spPr bwMode="auto">
            <a:xfrm>
              <a:off x="3060" y="2297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Line 32"/>
            <p:cNvSpPr>
              <a:spLocks noChangeShapeType="1"/>
            </p:cNvSpPr>
            <p:nvPr/>
          </p:nvSpPr>
          <p:spPr bwMode="auto">
            <a:xfrm flipH="1">
              <a:off x="3286" y="2433"/>
              <a:ext cx="2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7119" name="AutoShape 33"/>
            <p:cNvSpPr>
              <a:spLocks noChangeArrowheads="1"/>
            </p:cNvSpPr>
            <p:nvPr/>
          </p:nvSpPr>
          <p:spPr bwMode="auto">
            <a:xfrm>
              <a:off x="3514" y="2297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Line 34"/>
            <p:cNvSpPr>
              <a:spLocks noChangeShapeType="1"/>
            </p:cNvSpPr>
            <p:nvPr/>
          </p:nvSpPr>
          <p:spPr bwMode="auto">
            <a:xfrm flipH="1">
              <a:off x="3740" y="2433"/>
              <a:ext cx="2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7121" name="AutoShape 35"/>
            <p:cNvSpPr>
              <a:spLocks noChangeArrowheads="1"/>
            </p:cNvSpPr>
            <p:nvPr/>
          </p:nvSpPr>
          <p:spPr bwMode="auto">
            <a:xfrm>
              <a:off x="3968" y="2297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Line 36"/>
            <p:cNvSpPr>
              <a:spLocks noChangeShapeType="1"/>
            </p:cNvSpPr>
            <p:nvPr/>
          </p:nvSpPr>
          <p:spPr bwMode="auto">
            <a:xfrm flipH="1">
              <a:off x="4194" y="2433"/>
              <a:ext cx="2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7123" name="AutoShape 37"/>
            <p:cNvSpPr>
              <a:spLocks noChangeArrowheads="1"/>
            </p:cNvSpPr>
            <p:nvPr/>
          </p:nvSpPr>
          <p:spPr bwMode="auto">
            <a:xfrm>
              <a:off x="4422" y="2297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Line 38"/>
            <p:cNvSpPr>
              <a:spLocks noChangeShapeType="1"/>
            </p:cNvSpPr>
            <p:nvPr/>
          </p:nvSpPr>
          <p:spPr bwMode="auto">
            <a:xfrm flipH="1">
              <a:off x="4648" y="2433"/>
              <a:ext cx="2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7125" name="AutoShape 39"/>
            <p:cNvSpPr>
              <a:spLocks noChangeArrowheads="1"/>
            </p:cNvSpPr>
            <p:nvPr/>
          </p:nvSpPr>
          <p:spPr bwMode="auto">
            <a:xfrm>
              <a:off x="4876" y="2297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Line 40"/>
            <p:cNvSpPr>
              <a:spLocks noChangeShapeType="1"/>
            </p:cNvSpPr>
            <p:nvPr/>
          </p:nvSpPr>
          <p:spPr bwMode="auto">
            <a:xfrm flipH="1">
              <a:off x="5101" y="2433"/>
              <a:ext cx="2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7127" name="Line 41"/>
            <p:cNvSpPr>
              <a:spLocks noChangeShapeType="1"/>
            </p:cNvSpPr>
            <p:nvPr/>
          </p:nvSpPr>
          <p:spPr bwMode="auto">
            <a:xfrm flipH="1">
              <a:off x="1470" y="2433"/>
              <a:ext cx="2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7128" name="Line 42"/>
            <p:cNvSpPr>
              <a:spLocks noChangeShapeType="1"/>
            </p:cNvSpPr>
            <p:nvPr/>
          </p:nvSpPr>
          <p:spPr bwMode="auto">
            <a:xfrm flipV="1">
              <a:off x="5329" y="2341"/>
              <a:ext cx="91" cy="9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7129" name="Text Box 43"/>
            <p:cNvSpPr txBox="1">
              <a:spLocks noChangeArrowheads="1"/>
            </p:cNvSpPr>
            <p:nvPr/>
          </p:nvSpPr>
          <p:spPr bwMode="auto">
            <a:xfrm>
              <a:off x="5374" y="2116"/>
              <a:ext cx="19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7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Arial" charset="0"/>
                </a:rPr>
                <a:t>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>
          <a:xfrm>
            <a:off x="452438" y="152400"/>
            <a:ext cx="8207375" cy="334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CIRCULAR SHIFT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914400"/>
            <a:ext cx="7989888" cy="5746750"/>
          </a:xfrm>
        </p:spPr>
        <p:txBody>
          <a:bodyPr/>
          <a:lstStyle/>
          <a:p>
            <a:pPr marL="284163" indent="-284163">
              <a:lnSpc>
                <a:spcPct val="8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In a circular shift the serial input is the bit that is shifted out of the other end of the register.</a:t>
            </a:r>
          </a:p>
          <a:p>
            <a:pPr marL="284163" indent="-284163">
              <a:lnSpc>
                <a:spcPct val="80000"/>
              </a:lnSpc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 marL="284163" indent="-284163">
              <a:lnSpc>
                <a:spcPct val="8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A right circular shift operation:</a:t>
            </a:r>
          </a:p>
          <a:p>
            <a:pPr marL="284163" indent="-284163">
              <a:lnSpc>
                <a:spcPct val="80000"/>
              </a:lnSpc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 marL="284163" indent="-284163">
              <a:lnSpc>
                <a:spcPct val="80000"/>
              </a:lnSpc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 marL="284163" indent="-284163">
              <a:lnSpc>
                <a:spcPct val="80000"/>
              </a:lnSpc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 marL="284163" indent="-284163">
              <a:lnSpc>
                <a:spcPct val="8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A left circular shift operation:</a:t>
            </a:r>
          </a:p>
          <a:p>
            <a:pPr marL="284163" indent="-284163">
              <a:lnSpc>
                <a:spcPct val="80000"/>
              </a:lnSpc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 marL="284163" indent="-284163">
              <a:lnSpc>
                <a:spcPct val="80000"/>
              </a:lnSpc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 marL="284163" indent="-284163">
              <a:lnSpc>
                <a:spcPct val="80000"/>
              </a:lnSpc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 marL="284163" indent="-284163">
              <a:lnSpc>
                <a:spcPct val="8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In a RTL, the following notation is used</a:t>
            </a:r>
          </a:p>
          <a:p>
            <a:pPr marL="685800" lvl="1" indent="-228600">
              <a:lnSpc>
                <a:spcPct val="8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i="1" dirty="0"/>
              <a:t>cil</a:t>
            </a:r>
            <a:r>
              <a:rPr lang="en-GB" dirty="0"/>
              <a:t>  	for a circular shift left</a:t>
            </a:r>
          </a:p>
          <a:p>
            <a:pPr marL="685800" lvl="1" indent="-228600">
              <a:lnSpc>
                <a:spcPct val="8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i="1" dirty="0"/>
              <a:t>cir</a:t>
            </a:r>
            <a:r>
              <a:rPr lang="en-GB" dirty="0"/>
              <a:t>	for a circular shift right	</a:t>
            </a:r>
          </a:p>
          <a:p>
            <a:pPr marL="685800" lvl="1" indent="-228600">
              <a:lnSpc>
                <a:spcPct val="8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Examples:</a:t>
            </a:r>
          </a:p>
          <a:p>
            <a:pPr marL="1143000" lvl="2">
              <a:lnSpc>
                <a:spcPct val="8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R2 </a:t>
            </a:r>
            <a:r>
              <a:rPr lang="en-GB" dirty="0">
                <a:latin typeface="Symbol" pitchFamily="18" charset="2"/>
              </a:rPr>
              <a:t></a:t>
            </a:r>
            <a:r>
              <a:rPr lang="en-GB" dirty="0"/>
              <a:t> </a:t>
            </a:r>
            <a:r>
              <a:rPr lang="en-GB" i="1" dirty="0"/>
              <a:t>cir</a:t>
            </a:r>
            <a:r>
              <a:rPr lang="en-GB" dirty="0"/>
              <a:t> R2</a:t>
            </a:r>
          </a:p>
          <a:p>
            <a:pPr marL="1143000" lvl="2">
              <a:lnSpc>
                <a:spcPct val="80000"/>
              </a:lnSpc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R3 </a:t>
            </a:r>
            <a:r>
              <a:rPr lang="en-GB" dirty="0">
                <a:latin typeface="Symbol" pitchFamily="18" charset="2"/>
              </a:rPr>
              <a:t></a:t>
            </a:r>
            <a:r>
              <a:rPr lang="en-GB" dirty="0"/>
              <a:t> </a:t>
            </a:r>
            <a:r>
              <a:rPr lang="en-GB" i="1" dirty="0"/>
              <a:t>cil</a:t>
            </a:r>
            <a:r>
              <a:rPr lang="en-GB" dirty="0"/>
              <a:t> R3</a:t>
            </a:r>
          </a:p>
          <a:p>
            <a:pPr marL="1143000" lvl="2">
              <a:lnSpc>
                <a:spcPct val="80000"/>
              </a:lnSpc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</p:txBody>
      </p:sp>
      <p:grpSp>
        <p:nvGrpSpPr>
          <p:cNvPr id="48133" name="Group 4"/>
          <p:cNvGrpSpPr>
            <a:grpSpLocks/>
          </p:cNvGrpSpPr>
          <p:nvPr/>
        </p:nvGrpSpPr>
        <p:grpSpPr bwMode="auto">
          <a:xfrm>
            <a:off x="2333625" y="2303463"/>
            <a:ext cx="6124575" cy="622300"/>
            <a:chOff x="1470" y="1451"/>
            <a:chExt cx="3858" cy="392"/>
          </a:xfrm>
        </p:grpSpPr>
        <p:sp>
          <p:nvSpPr>
            <p:cNvPr id="48155" name="AutoShape 5"/>
            <p:cNvSpPr>
              <a:spLocks noChangeArrowheads="1"/>
            </p:cNvSpPr>
            <p:nvPr/>
          </p:nvSpPr>
          <p:spPr bwMode="auto">
            <a:xfrm>
              <a:off x="1697" y="1451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6" name="Line 6"/>
            <p:cNvSpPr>
              <a:spLocks noChangeShapeType="1"/>
            </p:cNvSpPr>
            <p:nvPr/>
          </p:nvSpPr>
          <p:spPr bwMode="auto">
            <a:xfrm>
              <a:off x="1924" y="1587"/>
              <a:ext cx="22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57" name="AutoShape 7"/>
            <p:cNvSpPr>
              <a:spLocks noChangeArrowheads="1"/>
            </p:cNvSpPr>
            <p:nvPr/>
          </p:nvSpPr>
          <p:spPr bwMode="auto">
            <a:xfrm>
              <a:off x="2151" y="1451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8" name="Line 8"/>
            <p:cNvSpPr>
              <a:spLocks noChangeShapeType="1"/>
            </p:cNvSpPr>
            <p:nvPr/>
          </p:nvSpPr>
          <p:spPr bwMode="auto">
            <a:xfrm>
              <a:off x="2378" y="1587"/>
              <a:ext cx="22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59" name="AutoShape 9"/>
            <p:cNvSpPr>
              <a:spLocks noChangeArrowheads="1"/>
            </p:cNvSpPr>
            <p:nvPr/>
          </p:nvSpPr>
          <p:spPr bwMode="auto">
            <a:xfrm>
              <a:off x="2605" y="1451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0" name="Line 10"/>
            <p:cNvSpPr>
              <a:spLocks noChangeShapeType="1"/>
            </p:cNvSpPr>
            <p:nvPr/>
          </p:nvSpPr>
          <p:spPr bwMode="auto">
            <a:xfrm>
              <a:off x="2832" y="1587"/>
              <a:ext cx="22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61" name="AutoShape 11"/>
            <p:cNvSpPr>
              <a:spLocks noChangeArrowheads="1"/>
            </p:cNvSpPr>
            <p:nvPr/>
          </p:nvSpPr>
          <p:spPr bwMode="auto">
            <a:xfrm>
              <a:off x="3059" y="1451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2" name="Line 12"/>
            <p:cNvSpPr>
              <a:spLocks noChangeShapeType="1"/>
            </p:cNvSpPr>
            <p:nvPr/>
          </p:nvSpPr>
          <p:spPr bwMode="auto">
            <a:xfrm>
              <a:off x="3286" y="1587"/>
              <a:ext cx="22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63" name="AutoShape 13"/>
            <p:cNvSpPr>
              <a:spLocks noChangeArrowheads="1"/>
            </p:cNvSpPr>
            <p:nvPr/>
          </p:nvSpPr>
          <p:spPr bwMode="auto">
            <a:xfrm>
              <a:off x="3513" y="1451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4" name="Line 14"/>
            <p:cNvSpPr>
              <a:spLocks noChangeShapeType="1"/>
            </p:cNvSpPr>
            <p:nvPr/>
          </p:nvSpPr>
          <p:spPr bwMode="auto">
            <a:xfrm>
              <a:off x="3740" y="1587"/>
              <a:ext cx="22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65" name="AutoShape 15"/>
            <p:cNvSpPr>
              <a:spLocks noChangeArrowheads="1"/>
            </p:cNvSpPr>
            <p:nvPr/>
          </p:nvSpPr>
          <p:spPr bwMode="auto">
            <a:xfrm>
              <a:off x="3967" y="1451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6" name="Line 16"/>
            <p:cNvSpPr>
              <a:spLocks noChangeShapeType="1"/>
            </p:cNvSpPr>
            <p:nvPr/>
          </p:nvSpPr>
          <p:spPr bwMode="auto">
            <a:xfrm>
              <a:off x="4194" y="1587"/>
              <a:ext cx="22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67" name="AutoShape 17"/>
            <p:cNvSpPr>
              <a:spLocks noChangeArrowheads="1"/>
            </p:cNvSpPr>
            <p:nvPr/>
          </p:nvSpPr>
          <p:spPr bwMode="auto">
            <a:xfrm>
              <a:off x="4421" y="1451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8" name="Line 18"/>
            <p:cNvSpPr>
              <a:spLocks noChangeShapeType="1"/>
            </p:cNvSpPr>
            <p:nvPr/>
          </p:nvSpPr>
          <p:spPr bwMode="auto">
            <a:xfrm>
              <a:off x="4648" y="1587"/>
              <a:ext cx="22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69" name="AutoShape 19"/>
            <p:cNvSpPr>
              <a:spLocks noChangeArrowheads="1"/>
            </p:cNvSpPr>
            <p:nvPr/>
          </p:nvSpPr>
          <p:spPr bwMode="auto">
            <a:xfrm>
              <a:off x="4875" y="1451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0" name="Line 20"/>
            <p:cNvSpPr>
              <a:spLocks noChangeShapeType="1"/>
            </p:cNvSpPr>
            <p:nvPr/>
          </p:nvSpPr>
          <p:spPr bwMode="auto">
            <a:xfrm>
              <a:off x="5102" y="1587"/>
              <a:ext cx="22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71" name="Line 21"/>
            <p:cNvSpPr>
              <a:spLocks noChangeShapeType="1"/>
            </p:cNvSpPr>
            <p:nvPr/>
          </p:nvSpPr>
          <p:spPr bwMode="auto">
            <a:xfrm>
              <a:off x="1470" y="1587"/>
              <a:ext cx="22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72" name="Line 22"/>
            <p:cNvSpPr>
              <a:spLocks noChangeShapeType="1"/>
            </p:cNvSpPr>
            <p:nvPr/>
          </p:nvSpPr>
          <p:spPr bwMode="auto">
            <a:xfrm flipV="1">
              <a:off x="1474" y="1586"/>
              <a:ext cx="1" cy="25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73" name="Line 23"/>
            <p:cNvSpPr>
              <a:spLocks noChangeShapeType="1"/>
            </p:cNvSpPr>
            <p:nvPr/>
          </p:nvSpPr>
          <p:spPr bwMode="auto">
            <a:xfrm flipV="1">
              <a:off x="5325" y="1594"/>
              <a:ext cx="1" cy="25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74" name="Line 24"/>
            <p:cNvSpPr>
              <a:spLocks noChangeShapeType="1"/>
            </p:cNvSpPr>
            <p:nvPr/>
          </p:nvSpPr>
          <p:spPr bwMode="auto">
            <a:xfrm>
              <a:off x="1474" y="1844"/>
              <a:ext cx="385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8134" name="Group 25"/>
          <p:cNvGrpSpPr>
            <a:grpSpLocks/>
          </p:cNvGrpSpPr>
          <p:nvPr/>
        </p:nvGrpSpPr>
        <p:grpSpPr bwMode="auto">
          <a:xfrm>
            <a:off x="2335213" y="3656013"/>
            <a:ext cx="6129337" cy="612775"/>
            <a:chOff x="1471" y="2303"/>
            <a:chExt cx="3861" cy="386"/>
          </a:xfrm>
        </p:grpSpPr>
        <p:sp>
          <p:nvSpPr>
            <p:cNvPr id="48135" name="AutoShape 26"/>
            <p:cNvSpPr>
              <a:spLocks noChangeArrowheads="1"/>
            </p:cNvSpPr>
            <p:nvPr/>
          </p:nvSpPr>
          <p:spPr bwMode="auto">
            <a:xfrm>
              <a:off x="1698" y="2303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6" name="Line 27"/>
            <p:cNvSpPr>
              <a:spLocks noChangeShapeType="1"/>
            </p:cNvSpPr>
            <p:nvPr/>
          </p:nvSpPr>
          <p:spPr bwMode="auto">
            <a:xfrm flipH="1">
              <a:off x="1924" y="2439"/>
              <a:ext cx="2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37" name="AutoShape 28"/>
            <p:cNvSpPr>
              <a:spLocks noChangeArrowheads="1"/>
            </p:cNvSpPr>
            <p:nvPr/>
          </p:nvSpPr>
          <p:spPr bwMode="auto">
            <a:xfrm>
              <a:off x="2152" y="2303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8" name="Line 29"/>
            <p:cNvSpPr>
              <a:spLocks noChangeShapeType="1"/>
            </p:cNvSpPr>
            <p:nvPr/>
          </p:nvSpPr>
          <p:spPr bwMode="auto">
            <a:xfrm flipH="1">
              <a:off x="2378" y="2439"/>
              <a:ext cx="2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39" name="AutoShape 30"/>
            <p:cNvSpPr>
              <a:spLocks noChangeArrowheads="1"/>
            </p:cNvSpPr>
            <p:nvPr/>
          </p:nvSpPr>
          <p:spPr bwMode="auto">
            <a:xfrm>
              <a:off x="2606" y="2303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0" name="Line 31"/>
            <p:cNvSpPr>
              <a:spLocks noChangeShapeType="1"/>
            </p:cNvSpPr>
            <p:nvPr/>
          </p:nvSpPr>
          <p:spPr bwMode="auto">
            <a:xfrm flipH="1">
              <a:off x="2832" y="2439"/>
              <a:ext cx="2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41" name="AutoShape 32"/>
            <p:cNvSpPr>
              <a:spLocks noChangeArrowheads="1"/>
            </p:cNvSpPr>
            <p:nvPr/>
          </p:nvSpPr>
          <p:spPr bwMode="auto">
            <a:xfrm>
              <a:off x="3060" y="2303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2" name="Line 33"/>
            <p:cNvSpPr>
              <a:spLocks noChangeShapeType="1"/>
            </p:cNvSpPr>
            <p:nvPr/>
          </p:nvSpPr>
          <p:spPr bwMode="auto">
            <a:xfrm flipH="1">
              <a:off x="3286" y="2439"/>
              <a:ext cx="2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43" name="AutoShape 34"/>
            <p:cNvSpPr>
              <a:spLocks noChangeArrowheads="1"/>
            </p:cNvSpPr>
            <p:nvPr/>
          </p:nvSpPr>
          <p:spPr bwMode="auto">
            <a:xfrm>
              <a:off x="3514" y="2303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4" name="Line 35"/>
            <p:cNvSpPr>
              <a:spLocks noChangeShapeType="1"/>
            </p:cNvSpPr>
            <p:nvPr/>
          </p:nvSpPr>
          <p:spPr bwMode="auto">
            <a:xfrm flipH="1">
              <a:off x="3740" y="2439"/>
              <a:ext cx="2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45" name="AutoShape 36"/>
            <p:cNvSpPr>
              <a:spLocks noChangeArrowheads="1"/>
            </p:cNvSpPr>
            <p:nvPr/>
          </p:nvSpPr>
          <p:spPr bwMode="auto">
            <a:xfrm>
              <a:off x="3968" y="2303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6" name="Line 37"/>
            <p:cNvSpPr>
              <a:spLocks noChangeShapeType="1"/>
            </p:cNvSpPr>
            <p:nvPr/>
          </p:nvSpPr>
          <p:spPr bwMode="auto">
            <a:xfrm flipH="1">
              <a:off x="4194" y="2439"/>
              <a:ext cx="2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47" name="AutoShape 38"/>
            <p:cNvSpPr>
              <a:spLocks noChangeArrowheads="1"/>
            </p:cNvSpPr>
            <p:nvPr/>
          </p:nvSpPr>
          <p:spPr bwMode="auto">
            <a:xfrm>
              <a:off x="4422" y="2303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Line 39"/>
            <p:cNvSpPr>
              <a:spLocks noChangeShapeType="1"/>
            </p:cNvSpPr>
            <p:nvPr/>
          </p:nvSpPr>
          <p:spPr bwMode="auto">
            <a:xfrm flipH="1">
              <a:off x="4648" y="2439"/>
              <a:ext cx="2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49" name="AutoShape 40"/>
            <p:cNvSpPr>
              <a:spLocks noChangeArrowheads="1"/>
            </p:cNvSpPr>
            <p:nvPr/>
          </p:nvSpPr>
          <p:spPr bwMode="auto">
            <a:xfrm>
              <a:off x="4876" y="2303"/>
              <a:ext cx="227" cy="273"/>
            </a:xfrm>
            <a:prstGeom prst="roundRect">
              <a:avLst>
                <a:gd name="adj" fmla="val 440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0" name="Line 41"/>
            <p:cNvSpPr>
              <a:spLocks noChangeShapeType="1"/>
            </p:cNvSpPr>
            <p:nvPr/>
          </p:nvSpPr>
          <p:spPr bwMode="auto">
            <a:xfrm flipH="1">
              <a:off x="5101" y="2439"/>
              <a:ext cx="2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51" name="Line 42"/>
            <p:cNvSpPr>
              <a:spLocks noChangeShapeType="1"/>
            </p:cNvSpPr>
            <p:nvPr/>
          </p:nvSpPr>
          <p:spPr bwMode="auto">
            <a:xfrm flipH="1">
              <a:off x="1470" y="2439"/>
              <a:ext cx="2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52" name="Line 43"/>
            <p:cNvSpPr>
              <a:spLocks noChangeShapeType="1"/>
            </p:cNvSpPr>
            <p:nvPr/>
          </p:nvSpPr>
          <p:spPr bwMode="auto">
            <a:xfrm flipV="1">
              <a:off x="1482" y="2432"/>
              <a:ext cx="1" cy="25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53" name="Line 44"/>
            <p:cNvSpPr>
              <a:spLocks noChangeShapeType="1"/>
            </p:cNvSpPr>
            <p:nvPr/>
          </p:nvSpPr>
          <p:spPr bwMode="auto">
            <a:xfrm flipV="1">
              <a:off x="5333" y="2440"/>
              <a:ext cx="1" cy="25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154" name="Line 45"/>
            <p:cNvSpPr>
              <a:spLocks noChangeShapeType="1"/>
            </p:cNvSpPr>
            <p:nvPr/>
          </p:nvSpPr>
          <p:spPr bwMode="auto">
            <a:xfrm>
              <a:off x="1482" y="2690"/>
              <a:ext cx="385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>
          <a:xfrm>
            <a:off x="452438" y="152400"/>
            <a:ext cx="8207375" cy="334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SHIFT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914400"/>
            <a:ext cx="8560246" cy="5251450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An arithmetic shift is meant for signed binary numbers (integers)</a:t>
            </a:r>
          </a:p>
          <a:p>
            <a:pPr marL="684213" lvl="1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An arithmetic left shift </a:t>
            </a:r>
            <a:r>
              <a:rPr lang="en-GB" dirty="0">
                <a:solidFill>
                  <a:srgbClr val="3333FF"/>
                </a:solidFill>
              </a:rPr>
              <a:t>multiplies</a:t>
            </a:r>
            <a:r>
              <a:rPr lang="en-GB" dirty="0"/>
              <a:t> a signed number </a:t>
            </a:r>
            <a:r>
              <a:rPr lang="en-GB" dirty="0">
                <a:solidFill>
                  <a:srgbClr val="3333FF"/>
                </a:solidFill>
              </a:rPr>
              <a:t>by two</a:t>
            </a:r>
          </a:p>
          <a:p>
            <a:pPr marL="684213" lvl="1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An arithmetic right shift </a:t>
            </a:r>
            <a:r>
              <a:rPr lang="en-GB" dirty="0">
                <a:solidFill>
                  <a:srgbClr val="3333FF"/>
                </a:solidFill>
              </a:rPr>
              <a:t>divides</a:t>
            </a:r>
            <a:r>
              <a:rPr lang="en-GB" dirty="0"/>
              <a:t> a signed number </a:t>
            </a:r>
            <a:r>
              <a:rPr lang="en-GB" dirty="0">
                <a:solidFill>
                  <a:srgbClr val="3333FF"/>
                </a:solidFill>
              </a:rPr>
              <a:t>by two</a:t>
            </a:r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The main distinction of an arithmetic shift is that it </a:t>
            </a:r>
            <a:r>
              <a:rPr lang="en-GB" b="1" dirty="0"/>
              <a:t>must keep the sign of the number the same </a:t>
            </a:r>
            <a:r>
              <a:rPr lang="en-GB" dirty="0"/>
              <a:t>as it performs the multiplication or division</a:t>
            </a:r>
          </a:p>
          <a:p>
            <a:pPr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A right arithmetic shift operation: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A left arithmetic shift operation: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76375" y="4149080"/>
            <a:ext cx="6146800" cy="738187"/>
            <a:chOff x="1476375" y="3645024"/>
            <a:chExt cx="6146800" cy="738187"/>
          </a:xfrm>
        </p:grpSpPr>
        <p:grpSp>
          <p:nvGrpSpPr>
            <p:cNvPr id="49157" name="Group 4"/>
            <p:cNvGrpSpPr>
              <a:grpSpLocks/>
            </p:cNvGrpSpPr>
            <p:nvPr/>
          </p:nvGrpSpPr>
          <p:grpSpPr bwMode="auto">
            <a:xfrm>
              <a:off x="1476375" y="3645024"/>
              <a:ext cx="6146800" cy="738187"/>
              <a:chOff x="930" y="1933"/>
              <a:chExt cx="3872" cy="465"/>
            </a:xfrm>
          </p:grpSpPr>
          <p:sp>
            <p:nvSpPr>
              <p:cNvPr id="49182" name="AutoShape 5"/>
              <p:cNvSpPr>
                <a:spLocks noChangeArrowheads="1"/>
              </p:cNvSpPr>
              <p:nvPr/>
            </p:nvSpPr>
            <p:spPr bwMode="auto">
              <a:xfrm>
                <a:off x="1157" y="1933"/>
                <a:ext cx="227" cy="273"/>
              </a:xfrm>
              <a:prstGeom prst="roundRect">
                <a:avLst>
                  <a:gd name="adj" fmla="val 440"/>
                </a:avLst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3" name="Line 6"/>
              <p:cNvSpPr>
                <a:spLocks noChangeShapeType="1"/>
              </p:cNvSpPr>
              <p:nvPr/>
            </p:nvSpPr>
            <p:spPr bwMode="auto">
              <a:xfrm>
                <a:off x="1384" y="2069"/>
                <a:ext cx="227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184" name="AutoShape 7"/>
              <p:cNvSpPr>
                <a:spLocks noChangeArrowheads="1"/>
              </p:cNvSpPr>
              <p:nvPr/>
            </p:nvSpPr>
            <p:spPr bwMode="auto">
              <a:xfrm>
                <a:off x="1611" y="1933"/>
                <a:ext cx="227" cy="273"/>
              </a:xfrm>
              <a:prstGeom prst="roundRect">
                <a:avLst>
                  <a:gd name="adj" fmla="val 440"/>
                </a:avLst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5" name="Line 8"/>
              <p:cNvSpPr>
                <a:spLocks noChangeShapeType="1"/>
              </p:cNvSpPr>
              <p:nvPr/>
            </p:nvSpPr>
            <p:spPr bwMode="auto">
              <a:xfrm>
                <a:off x="1838" y="2069"/>
                <a:ext cx="227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186" name="AutoShape 9"/>
              <p:cNvSpPr>
                <a:spLocks noChangeArrowheads="1"/>
              </p:cNvSpPr>
              <p:nvPr/>
            </p:nvSpPr>
            <p:spPr bwMode="auto">
              <a:xfrm>
                <a:off x="2065" y="1933"/>
                <a:ext cx="227" cy="273"/>
              </a:xfrm>
              <a:prstGeom prst="roundRect">
                <a:avLst>
                  <a:gd name="adj" fmla="val 440"/>
                </a:avLst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7" name="Line 10"/>
              <p:cNvSpPr>
                <a:spLocks noChangeShapeType="1"/>
              </p:cNvSpPr>
              <p:nvPr/>
            </p:nvSpPr>
            <p:spPr bwMode="auto">
              <a:xfrm>
                <a:off x="2292" y="2069"/>
                <a:ext cx="227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188" name="AutoShape 11"/>
              <p:cNvSpPr>
                <a:spLocks noChangeArrowheads="1"/>
              </p:cNvSpPr>
              <p:nvPr/>
            </p:nvSpPr>
            <p:spPr bwMode="auto">
              <a:xfrm>
                <a:off x="2519" y="1933"/>
                <a:ext cx="227" cy="273"/>
              </a:xfrm>
              <a:prstGeom prst="roundRect">
                <a:avLst>
                  <a:gd name="adj" fmla="val 440"/>
                </a:avLst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9" name="Line 12"/>
              <p:cNvSpPr>
                <a:spLocks noChangeShapeType="1"/>
              </p:cNvSpPr>
              <p:nvPr/>
            </p:nvSpPr>
            <p:spPr bwMode="auto">
              <a:xfrm>
                <a:off x="2746" y="2069"/>
                <a:ext cx="227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190" name="AutoShape 13"/>
              <p:cNvSpPr>
                <a:spLocks noChangeArrowheads="1"/>
              </p:cNvSpPr>
              <p:nvPr/>
            </p:nvSpPr>
            <p:spPr bwMode="auto">
              <a:xfrm>
                <a:off x="2973" y="1933"/>
                <a:ext cx="227" cy="273"/>
              </a:xfrm>
              <a:prstGeom prst="roundRect">
                <a:avLst>
                  <a:gd name="adj" fmla="val 440"/>
                </a:avLst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1" name="Line 14"/>
              <p:cNvSpPr>
                <a:spLocks noChangeShapeType="1"/>
              </p:cNvSpPr>
              <p:nvPr/>
            </p:nvSpPr>
            <p:spPr bwMode="auto">
              <a:xfrm>
                <a:off x="3200" y="2069"/>
                <a:ext cx="227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192" name="AutoShape 15"/>
              <p:cNvSpPr>
                <a:spLocks noChangeArrowheads="1"/>
              </p:cNvSpPr>
              <p:nvPr/>
            </p:nvSpPr>
            <p:spPr bwMode="auto">
              <a:xfrm>
                <a:off x="3427" y="1933"/>
                <a:ext cx="227" cy="273"/>
              </a:xfrm>
              <a:prstGeom prst="roundRect">
                <a:avLst>
                  <a:gd name="adj" fmla="val 440"/>
                </a:avLst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3" name="Line 16"/>
              <p:cNvSpPr>
                <a:spLocks noChangeShapeType="1"/>
              </p:cNvSpPr>
              <p:nvPr/>
            </p:nvSpPr>
            <p:spPr bwMode="auto">
              <a:xfrm>
                <a:off x="3654" y="2069"/>
                <a:ext cx="227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194" name="AutoShape 17"/>
              <p:cNvSpPr>
                <a:spLocks noChangeArrowheads="1"/>
              </p:cNvSpPr>
              <p:nvPr/>
            </p:nvSpPr>
            <p:spPr bwMode="auto">
              <a:xfrm>
                <a:off x="3881" y="1933"/>
                <a:ext cx="227" cy="273"/>
              </a:xfrm>
              <a:prstGeom prst="roundRect">
                <a:avLst>
                  <a:gd name="adj" fmla="val 440"/>
                </a:avLst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5" name="Line 18"/>
              <p:cNvSpPr>
                <a:spLocks noChangeShapeType="1"/>
              </p:cNvSpPr>
              <p:nvPr/>
            </p:nvSpPr>
            <p:spPr bwMode="auto">
              <a:xfrm>
                <a:off x="4108" y="2069"/>
                <a:ext cx="227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196" name="AutoShape 19"/>
              <p:cNvSpPr>
                <a:spLocks noChangeArrowheads="1"/>
              </p:cNvSpPr>
              <p:nvPr/>
            </p:nvSpPr>
            <p:spPr bwMode="auto">
              <a:xfrm>
                <a:off x="4335" y="1933"/>
                <a:ext cx="227" cy="273"/>
              </a:xfrm>
              <a:prstGeom prst="roundRect">
                <a:avLst>
                  <a:gd name="adj" fmla="val 440"/>
                </a:avLst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7" name="Line 20"/>
              <p:cNvSpPr>
                <a:spLocks noChangeShapeType="1"/>
              </p:cNvSpPr>
              <p:nvPr/>
            </p:nvSpPr>
            <p:spPr bwMode="auto">
              <a:xfrm>
                <a:off x="930" y="2069"/>
                <a:ext cx="227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198" name="Line 21"/>
              <p:cNvSpPr>
                <a:spLocks noChangeShapeType="1"/>
              </p:cNvSpPr>
              <p:nvPr/>
            </p:nvSpPr>
            <p:spPr bwMode="auto">
              <a:xfrm>
                <a:off x="930" y="2069"/>
                <a:ext cx="1" cy="330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199" name="Line 22"/>
              <p:cNvSpPr>
                <a:spLocks noChangeShapeType="1"/>
              </p:cNvSpPr>
              <p:nvPr/>
            </p:nvSpPr>
            <p:spPr bwMode="auto">
              <a:xfrm>
                <a:off x="930" y="2399"/>
                <a:ext cx="345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200" name="Line 23"/>
              <p:cNvSpPr>
                <a:spLocks noChangeShapeType="1"/>
              </p:cNvSpPr>
              <p:nvPr/>
            </p:nvSpPr>
            <p:spPr bwMode="auto">
              <a:xfrm flipV="1">
                <a:off x="1275" y="2205"/>
                <a:ext cx="1" cy="195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201" name="Line 24"/>
              <p:cNvSpPr>
                <a:spLocks noChangeShapeType="1"/>
              </p:cNvSpPr>
              <p:nvPr/>
            </p:nvSpPr>
            <p:spPr bwMode="auto">
              <a:xfrm>
                <a:off x="4562" y="2069"/>
                <a:ext cx="133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202" name="Line 25"/>
              <p:cNvSpPr>
                <a:spLocks noChangeShapeType="1"/>
              </p:cNvSpPr>
              <p:nvPr/>
            </p:nvSpPr>
            <p:spPr bwMode="auto">
              <a:xfrm>
                <a:off x="4695" y="2069"/>
                <a:ext cx="108" cy="137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9158" name="Text Box 26"/>
            <p:cNvSpPr txBox="1">
              <a:spLocks noChangeArrowheads="1"/>
            </p:cNvSpPr>
            <p:nvPr/>
          </p:nvSpPr>
          <p:spPr bwMode="auto">
            <a:xfrm>
              <a:off x="1835150" y="3697305"/>
              <a:ext cx="444500" cy="37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41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b="1" dirty="0">
                  <a:latin typeface="Arial" charset="0"/>
                </a:rPr>
                <a:t>sign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41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b="1" dirty="0">
                  <a:latin typeface="Arial" charset="0"/>
                </a:rPr>
                <a:t>bit</a:t>
              </a:r>
            </a:p>
          </p:txBody>
        </p:sp>
      </p:grpSp>
      <p:grpSp>
        <p:nvGrpSpPr>
          <p:cNvPr id="49159" name="Group 27"/>
          <p:cNvGrpSpPr>
            <a:grpSpLocks/>
          </p:cNvGrpSpPr>
          <p:nvPr/>
        </p:nvGrpSpPr>
        <p:grpSpPr bwMode="auto">
          <a:xfrm>
            <a:off x="1331913" y="5210192"/>
            <a:ext cx="6632575" cy="719138"/>
            <a:chOff x="839" y="2886"/>
            <a:chExt cx="4178" cy="453"/>
          </a:xfrm>
        </p:grpSpPr>
        <p:grpSp>
          <p:nvGrpSpPr>
            <p:cNvPr id="49160" name="Group 28"/>
            <p:cNvGrpSpPr>
              <a:grpSpLocks/>
            </p:cNvGrpSpPr>
            <p:nvPr/>
          </p:nvGrpSpPr>
          <p:grpSpPr bwMode="auto">
            <a:xfrm>
              <a:off x="839" y="2886"/>
              <a:ext cx="4178" cy="453"/>
              <a:chOff x="839" y="2886"/>
              <a:chExt cx="4178" cy="453"/>
            </a:xfrm>
          </p:grpSpPr>
          <p:sp>
            <p:nvSpPr>
              <p:cNvPr id="49162" name="AutoShape 29"/>
              <p:cNvSpPr>
                <a:spLocks noChangeArrowheads="1"/>
              </p:cNvSpPr>
              <p:nvPr/>
            </p:nvSpPr>
            <p:spPr bwMode="auto">
              <a:xfrm>
                <a:off x="1146" y="3067"/>
                <a:ext cx="227" cy="273"/>
              </a:xfrm>
              <a:prstGeom prst="roundRect">
                <a:avLst>
                  <a:gd name="adj" fmla="val 440"/>
                </a:avLst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3" name="Line 30"/>
              <p:cNvSpPr>
                <a:spLocks noChangeShapeType="1"/>
              </p:cNvSpPr>
              <p:nvPr/>
            </p:nvSpPr>
            <p:spPr bwMode="auto">
              <a:xfrm flipH="1">
                <a:off x="1372" y="3203"/>
                <a:ext cx="229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164" name="AutoShape 31"/>
              <p:cNvSpPr>
                <a:spLocks noChangeArrowheads="1"/>
              </p:cNvSpPr>
              <p:nvPr/>
            </p:nvSpPr>
            <p:spPr bwMode="auto">
              <a:xfrm>
                <a:off x="1600" y="3067"/>
                <a:ext cx="227" cy="273"/>
              </a:xfrm>
              <a:prstGeom prst="roundRect">
                <a:avLst>
                  <a:gd name="adj" fmla="val 440"/>
                </a:avLst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5" name="Line 32"/>
              <p:cNvSpPr>
                <a:spLocks noChangeShapeType="1"/>
              </p:cNvSpPr>
              <p:nvPr/>
            </p:nvSpPr>
            <p:spPr bwMode="auto">
              <a:xfrm flipH="1">
                <a:off x="1826" y="3203"/>
                <a:ext cx="229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166" name="AutoShape 33"/>
              <p:cNvSpPr>
                <a:spLocks noChangeArrowheads="1"/>
              </p:cNvSpPr>
              <p:nvPr/>
            </p:nvSpPr>
            <p:spPr bwMode="auto">
              <a:xfrm>
                <a:off x="2054" y="3067"/>
                <a:ext cx="227" cy="273"/>
              </a:xfrm>
              <a:prstGeom prst="roundRect">
                <a:avLst>
                  <a:gd name="adj" fmla="val 440"/>
                </a:avLst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7" name="Line 34"/>
              <p:cNvSpPr>
                <a:spLocks noChangeShapeType="1"/>
              </p:cNvSpPr>
              <p:nvPr/>
            </p:nvSpPr>
            <p:spPr bwMode="auto">
              <a:xfrm flipH="1">
                <a:off x="2280" y="3203"/>
                <a:ext cx="229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168" name="AutoShape 35"/>
              <p:cNvSpPr>
                <a:spLocks noChangeArrowheads="1"/>
              </p:cNvSpPr>
              <p:nvPr/>
            </p:nvSpPr>
            <p:spPr bwMode="auto">
              <a:xfrm>
                <a:off x="2508" y="3067"/>
                <a:ext cx="227" cy="273"/>
              </a:xfrm>
              <a:prstGeom prst="roundRect">
                <a:avLst>
                  <a:gd name="adj" fmla="val 440"/>
                </a:avLst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9" name="Line 36"/>
              <p:cNvSpPr>
                <a:spLocks noChangeShapeType="1"/>
              </p:cNvSpPr>
              <p:nvPr/>
            </p:nvSpPr>
            <p:spPr bwMode="auto">
              <a:xfrm flipH="1">
                <a:off x="2734" y="3203"/>
                <a:ext cx="229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170" name="AutoShape 37"/>
              <p:cNvSpPr>
                <a:spLocks noChangeArrowheads="1"/>
              </p:cNvSpPr>
              <p:nvPr/>
            </p:nvSpPr>
            <p:spPr bwMode="auto">
              <a:xfrm>
                <a:off x="2962" y="3067"/>
                <a:ext cx="227" cy="273"/>
              </a:xfrm>
              <a:prstGeom prst="roundRect">
                <a:avLst>
                  <a:gd name="adj" fmla="val 440"/>
                </a:avLst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1" name="Line 38"/>
              <p:cNvSpPr>
                <a:spLocks noChangeShapeType="1"/>
              </p:cNvSpPr>
              <p:nvPr/>
            </p:nvSpPr>
            <p:spPr bwMode="auto">
              <a:xfrm flipH="1">
                <a:off x="3188" y="3203"/>
                <a:ext cx="229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172" name="AutoShape 39"/>
              <p:cNvSpPr>
                <a:spLocks noChangeArrowheads="1"/>
              </p:cNvSpPr>
              <p:nvPr/>
            </p:nvSpPr>
            <p:spPr bwMode="auto">
              <a:xfrm>
                <a:off x="3416" y="3067"/>
                <a:ext cx="227" cy="273"/>
              </a:xfrm>
              <a:prstGeom prst="roundRect">
                <a:avLst>
                  <a:gd name="adj" fmla="val 440"/>
                </a:avLst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3" name="Line 40"/>
              <p:cNvSpPr>
                <a:spLocks noChangeShapeType="1"/>
              </p:cNvSpPr>
              <p:nvPr/>
            </p:nvSpPr>
            <p:spPr bwMode="auto">
              <a:xfrm flipH="1">
                <a:off x="3642" y="3203"/>
                <a:ext cx="229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174" name="AutoShape 41"/>
              <p:cNvSpPr>
                <a:spLocks noChangeArrowheads="1"/>
              </p:cNvSpPr>
              <p:nvPr/>
            </p:nvSpPr>
            <p:spPr bwMode="auto">
              <a:xfrm>
                <a:off x="3870" y="3067"/>
                <a:ext cx="227" cy="273"/>
              </a:xfrm>
              <a:prstGeom prst="roundRect">
                <a:avLst>
                  <a:gd name="adj" fmla="val 440"/>
                </a:avLst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5" name="Line 42"/>
              <p:cNvSpPr>
                <a:spLocks noChangeShapeType="1"/>
              </p:cNvSpPr>
              <p:nvPr/>
            </p:nvSpPr>
            <p:spPr bwMode="auto">
              <a:xfrm flipH="1">
                <a:off x="4096" y="3203"/>
                <a:ext cx="229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176" name="AutoShape 43"/>
              <p:cNvSpPr>
                <a:spLocks noChangeArrowheads="1"/>
              </p:cNvSpPr>
              <p:nvPr/>
            </p:nvSpPr>
            <p:spPr bwMode="auto">
              <a:xfrm>
                <a:off x="4324" y="3067"/>
                <a:ext cx="227" cy="273"/>
              </a:xfrm>
              <a:prstGeom prst="roundRect">
                <a:avLst>
                  <a:gd name="adj" fmla="val 440"/>
                </a:avLst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7" name="Line 44"/>
              <p:cNvSpPr>
                <a:spLocks noChangeShapeType="1"/>
              </p:cNvSpPr>
              <p:nvPr/>
            </p:nvSpPr>
            <p:spPr bwMode="auto">
              <a:xfrm flipH="1">
                <a:off x="4549" y="3203"/>
                <a:ext cx="229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178" name="Line 45"/>
              <p:cNvSpPr>
                <a:spLocks noChangeShapeType="1"/>
              </p:cNvSpPr>
              <p:nvPr/>
            </p:nvSpPr>
            <p:spPr bwMode="auto">
              <a:xfrm flipV="1">
                <a:off x="4777" y="3111"/>
                <a:ext cx="91" cy="93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179" name="Text Box 46"/>
              <p:cNvSpPr txBox="1">
                <a:spLocks noChangeArrowheads="1"/>
              </p:cNvSpPr>
              <p:nvPr/>
            </p:nvSpPr>
            <p:spPr bwMode="auto">
              <a:xfrm>
                <a:off x="4822" y="2886"/>
                <a:ext cx="196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75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>
                    <a:latin typeface="Arial" charset="0"/>
                  </a:rPr>
                  <a:t>0</a:t>
                </a:r>
              </a:p>
            </p:txBody>
          </p:sp>
          <p:sp>
            <p:nvSpPr>
              <p:cNvPr id="49180" name="Line 47"/>
              <p:cNvSpPr>
                <a:spLocks noChangeShapeType="1"/>
              </p:cNvSpPr>
              <p:nvPr/>
            </p:nvSpPr>
            <p:spPr bwMode="auto">
              <a:xfrm flipH="1">
                <a:off x="925" y="3204"/>
                <a:ext cx="222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181" name="Line 48"/>
              <p:cNvSpPr>
                <a:spLocks noChangeShapeType="1"/>
              </p:cNvSpPr>
              <p:nvPr/>
            </p:nvSpPr>
            <p:spPr bwMode="auto">
              <a:xfrm flipH="1">
                <a:off x="838" y="3204"/>
                <a:ext cx="89" cy="136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9161" name="Text Box 49"/>
            <p:cNvSpPr txBox="1">
              <a:spLocks noChangeArrowheads="1"/>
            </p:cNvSpPr>
            <p:nvPr/>
          </p:nvSpPr>
          <p:spPr bwMode="auto">
            <a:xfrm>
              <a:off x="1131" y="3089"/>
              <a:ext cx="280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41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b="1">
                  <a:latin typeface="Arial" charset="0"/>
                </a:rPr>
                <a:t>sign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41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b="1">
                  <a:latin typeface="Arial" charset="0"/>
                </a:rPr>
                <a:t>bit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496" y="6413266"/>
            <a:ext cx="907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Example: Using a 5-bit two’s complement system, left-shift 00011, 11011 and 10110.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2362200" y="301625"/>
            <a:ext cx="4814888" cy="476250"/>
          </a:xfrm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buClr>
                <a:srgbClr val="FF0033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/>
              <a:t>BASIC COMPUTER  REGISTERS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484586" y="4386263"/>
            <a:ext cx="2311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List of BC Registers</a:t>
            </a:r>
          </a:p>
        </p:txBody>
      </p:sp>
      <p:sp>
        <p:nvSpPr>
          <p:cNvPr id="4100" name="AutoShape 3"/>
          <p:cNvSpPr>
            <a:spLocks noChangeArrowheads="1"/>
          </p:cNvSpPr>
          <p:nvPr/>
        </p:nvSpPr>
        <p:spPr bwMode="auto">
          <a:xfrm>
            <a:off x="1884386" y="4652963"/>
            <a:ext cx="5902325" cy="1884362"/>
          </a:xfrm>
          <a:prstGeom prst="roundRect">
            <a:avLst>
              <a:gd name="adj" fmla="val 8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1370036" y="4638675"/>
            <a:ext cx="6440488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marL="569913" lvl="1">
              <a:lnSpc>
                <a:spcPct val="93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latin typeface="Arial" charset="0"/>
              </a:rPr>
              <a:t>DR           16        Data Register	 Holds memory operand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latin typeface="Arial" charset="0"/>
              </a:rPr>
              <a:t>AR           12        Address Register         Holds address for memory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latin typeface="Arial" charset="0"/>
              </a:rPr>
              <a:t>AC           16        Accumulator	 	 Processor register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latin typeface="Arial" charset="0"/>
              </a:rPr>
              <a:t>IR	            16        Instruction Register     Holds instruction code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latin typeface="Arial" charset="0"/>
              </a:rPr>
              <a:t>PC           12        Program Counter	 Holds address of instruction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latin typeface="Arial" charset="0"/>
              </a:rPr>
              <a:t>TR           16        Temporary Register     Holds temporary data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latin typeface="Arial" charset="0"/>
              </a:rPr>
              <a:t>INPR         8         Input Register              Holds input character</a:t>
            </a:r>
          </a:p>
          <a:p>
            <a:pPr marL="569913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400" b="1">
                <a:latin typeface="Arial" charset="0"/>
              </a:rPr>
              <a:t>OUTR       8	         Output Register           Holds output character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en-GB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8027988" y="0"/>
            <a:ext cx="98901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Registers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1135086" y="792163"/>
            <a:ext cx="371157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chemeClr val="tx1"/>
                </a:solidFill>
                <a:latin typeface="Arial" charset="0"/>
              </a:rPr>
              <a:t>Registers in the Basic Computer</a:t>
            </a:r>
          </a:p>
        </p:txBody>
      </p:sp>
      <p:sp>
        <p:nvSpPr>
          <p:cNvPr id="4104" name="AutoShape 7"/>
          <p:cNvSpPr>
            <a:spLocks noChangeArrowheads="1"/>
          </p:cNvSpPr>
          <p:nvPr/>
        </p:nvSpPr>
        <p:spPr bwMode="auto">
          <a:xfrm>
            <a:off x="2582886" y="1538288"/>
            <a:ext cx="1582738" cy="223837"/>
          </a:xfrm>
          <a:prstGeom prst="roundRect">
            <a:avLst>
              <a:gd name="adj" fmla="val 71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2452711" y="1335088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11</a:t>
            </a:r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4006874" y="1335088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3195661" y="1519238"/>
            <a:ext cx="42862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PC</a:t>
            </a:r>
          </a:p>
        </p:txBody>
      </p:sp>
      <p:sp>
        <p:nvSpPr>
          <p:cNvPr id="4108" name="AutoShape 11"/>
          <p:cNvSpPr>
            <a:spLocks noChangeArrowheads="1"/>
          </p:cNvSpPr>
          <p:nvPr/>
        </p:nvSpPr>
        <p:spPr bwMode="auto">
          <a:xfrm>
            <a:off x="2012974" y="2624138"/>
            <a:ext cx="2152650" cy="222250"/>
          </a:xfrm>
          <a:prstGeom prst="roundRect">
            <a:avLst>
              <a:gd name="adj" fmla="val 71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1897086" y="2430463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15</a:t>
            </a:r>
          </a:p>
        </p:txBody>
      </p:sp>
      <p:sp>
        <p:nvSpPr>
          <p:cNvPr id="4110" name="Text Box 13"/>
          <p:cNvSpPr txBox="1">
            <a:spLocks noChangeArrowheads="1"/>
          </p:cNvSpPr>
          <p:nvPr/>
        </p:nvSpPr>
        <p:spPr bwMode="auto">
          <a:xfrm>
            <a:off x="4006874" y="2430463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4111" name="Text Box 14"/>
          <p:cNvSpPr txBox="1">
            <a:spLocks noChangeArrowheads="1"/>
          </p:cNvSpPr>
          <p:nvPr/>
        </p:nvSpPr>
        <p:spPr bwMode="auto">
          <a:xfrm>
            <a:off x="2795611" y="2605088"/>
            <a:ext cx="3587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IR</a:t>
            </a:r>
          </a:p>
        </p:txBody>
      </p:sp>
      <p:sp>
        <p:nvSpPr>
          <p:cNvPr id="4112" name="AutoShape 15"/>
          <p:cNvSpPr>
            <a:spLocks noChangeArrowheads="1"/>
          </p:cNvSpPr>
          <p:nvPr/>
        </p:nvSpPr>
        <p:spPr bwMode="auto">
          <a:xfrm>
            <a:off x="2012974" y="3165475"/>
            <a:ext cx="2152650" cy="225425"/>
          </a:xfrm>
          <a:prstGeom prst="roundRect">
            <a:avLst>
              <a:gd name="adj" fmla="val 704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Text Box 16"/>
          <p:cNvSpPr txBox="1">
            <a:spLocks noChangeArrowheads="1"/>
          </p:cNvSpPr>
          <p:nvPr/>
        </p:nvSpPr>
        <p:spPr bwMode="auto">
          <a:xfrm>
            <a:off x="1897086" y="2952750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15</a:t>
            </a:r>
          </a:p>
        </p:txBody>
      </p:sp>
      <p:sp>
        <p:nvSpPr>
          <p:cNvPr id="4114" name="Text Box 17"/>
          <p:cNvSpPr txBox="1">
            <a:spLocks noChangeArrowheads="1"/>
          </p:cNvSpPr>
          <p:nvPr/>
        </p:nvSpPr>
        <p:spPr bwMode="auto">
          <a:xfrm>
            <a:off x="4006874" y="2952750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4115" name="Text Box 18"/>
          <p:cNvSpPr txBox="1">
            <a:spLocks noChangeArrowheads="1"/>
          </p:cNvSpPr>
          <p:nvPr/>
        </p:nvSpPr>
        <p:spPr bwMode="auto">
          <a:xfrm>
            <a:off x="2795611" y="3146425"/>
            <a:ext cx="41751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TR</a:t>
            </a:r>
          </a:p>
        </p:txBody>
      </p:sp>
      <p:sp>
        <p:nvSpPr>
          <p:cNvPr id="4116" name="AutoShape 19"/>
          <p:cNvSpPr>
            <a:spLocks noChangeArrowheads="1"/>
          </p:cNvSpPr>
          <p:nvPr/>
        </p:nvSpPr>
        <p:spPr bwMode="auto">
          <a:xfrm>
            <a:off x="2012974" y="3709988"/>
            <a:ext cx="941387" cy="222250"/>
          </a:xfrm>
          <a:prstGeom prst="roundRect">
            <a:avLst>
              <a:gd name="adj" fmla="val 71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Text Box 20"/>
          <p:cNvSpPr txBox="1">
            <a:spLocks noChangeArrowheads="1"/>
          </p:cNvSpPr>
          <p:nvPr/>
        </p:nvSpPr>
        <p:spPr bwMode="auto">
          <a:xfrm>
            <a:off x="1897086" y="3486150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7</a:t>
            </a:r>
          </a:p>
        </p:txBody>
      </p:sp>
      <p:sp>
        <p:nvSpPr>
          <p:cNvPr id="4118" name="Text Box 21"/>
          <p:cNvSpPr txBox="1">
            <a:spLocks noChangeArrowheads="1"/>
          </p:cNvSpPr>
          <p:nvPr/>
        </p:nvSpPr>
        <p:spPr bwMode="auto">
          <a:xfrm>
            <a:off x="4006874" y="3486150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4119" name="Text Box 22"/>
          <p:cNvSpPr txBox="1">
            <a:spLocks noChangeArrowheads="1"/>
          </p:cNvSpPr>
          <p:nvPr/>
        </p:nvSpPr>
        <p:spPr bwMode="auto">
          <a:xfrm>
            <a:off x="2138386" y="3687763"/>
            <a:ext cx="684213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OUTR</a:t>
            </a:r>
          </a:p>
        </p:txBody>
      </p:sp>
      <p:sp>
        <p:nvSpPr>
          <p:cNvPr id="4120" name="AutoShape 23"/>
          <p:cNvSpPr>
            <a:spLocks noChangeArrowheads="1"/>
          </p:cNvSpPr>
          <p:nvPr/>
        </p:nvSpPr>
        <p:spPr bwMode="auto">
          <a:xfrm>
            <a:off x="4922861" y="3165475"/>
            <a:ext cx="2154238" cy="225425"/>
          </a:xfrm>
          <a:prstGeom prst="roundRect">
            <a:avLst>
              <a:gd name="adj" fmla="val 704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Text Box 24"/>
          <p:cNvSpPr txBox="1">
            <a:spLocks noChangeArrowheads="1"/>
          </p:cNvSpPr>
          <p:nvPr/>
        </p:nvSpPr>
        <p:spPr bwMode="auto">
          <a:xfrm>
            <a:off x="4806974" y="2943225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15</a:t>
            </a:r>
          </a:p>
        </p:txBody>
      </p:sp>
      <p:sp>
        <p:nvSpPr>
          <p:cNvPr id="4122" name="Text Box 25"/>
          <p:cNvSpPr txBox="1">
            <a:spLocks noChangeArrowheads="1"/>
          </p:cNvSpPr>
          <p:nvPr/>
        </p:nvSpPr>
        <p:spPr bwMode="auto">
          <a:xfrm>
            <a:off x="6918349" y="2943225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4123" name="Text Box 26"/>
          <p:cNvSpPr txBox="1">
            <a:spLocks noChangeArrowheads="1"/>
          </p:cNvSpPr>
          <p:nvPr/>
        </p:nvSpPr>
        <p:spPr bwMode="auto">
          <a:xfrm>
            <a:off x="5703911" y="3146425"/>
            <a:ext cx="4381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DR</a:t>
            </a:r>
          </a:p>
        </p:txBody>
      </p:sp>
      <p:sp>
        <p:nvSpPr>
          <p:cNvPr id="4124" name="AutoShape 27"/>
          <p:cNvSpPr>
            <a:spLocks noChangeArrowheads="1"/>
          </p:cNvSpPr>
          <p:nvPr/>
        </p:nvSpPr>
        <p:spPr bwMode="auto">
          <a:xfrm>
            <a:off x="4922861" y="3709988"/>
            <a:ext cx="2154238" cy="222250"/>
          </a:xfrm>
          <a:prstGeom prst="roundRect">
            <a:avLst>
              <a:gd name="adj" fmla="val 71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Text Box 28"/>
          <p:cNvSpPr txBox="1">
            <a:spLocks noChangeArrowheads="1"/>
          </p:cNvSpPr>
          <p:nvPr/>
        </p:nvSpPr>
        <p:spPr bwMode="auto">
          <a:xfrm>
            <a:off x="4806974" y="3505200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15</a:t>
            </a:r>
          </a:p>
        </p:txBody>
      </p:sp>
      <p:sp>
        <p:nvSpPr>
          <p:cNvPr id="4126" name="Text Box 29"/>
          <p:cNvSpPr txBox="1">
            <a:spLocks noChangeArrowheads="1"/>
          </p:cNvSpPr>
          <p:nvPr/>
        </p:nvSpPr>
        <p:spPr bwMode="auto">
          <a:xfrm>
            <a:off x="6919936" y="3505200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4127" name="Text Box 30"/>
          <p:cNvSpPr txBox="1">
            <a:spLocks noChangeArrowheads="1"/>
          </p:cNvSpPr>
          <p:nvPr/>
        </p:nvSpPr>
        <p:spPr bwMode="auto">
          <a:xfrm>
            <a:off x="5703911" y="3687763"/>
            <a:ext cx="4381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AC</a:t>
            </a:r>
          </a:p>
        </p:txBody>
      </p:sp>
      <p:sp>
        <p:nvSpPr>
          <p:cNvPr id="4128" name="AutoShape 31"/>
          <p:cNvSpPr>
            <a:spLocks noChangeArrowheads="1"/>
          </p:cNvSpPr>
          <p:nvPr/>
        </p:nvSpPr>
        <p:spPr bwMode="auto">
          <a:xfrm>
            <a:off x="2582886" y="2079625"/>
            <a:ext cx="1582738" cy="225425"/>
          </a:xfrm>
          <a:prstGeom prst="roundRect">
            <a:avLst>
              <a:gd name="adj" fmla="val 704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9" name="Text Box 32"/>
          <p:cNvSpPr txBox="1">
            <a:spLocks noChangeArrowheads="1"/>
          </p:cNvSpPr>
          <p:nvPr/>
        </p:nvSpPr>
        <p:spPr bwMode="auto">
          <a:xfrm>
            <a:off x="2452711" y="1866900"/>
            <a:ext cx="349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11</a:t>
            </a:r>
          </a:p>
        </p:txBody>
      </p:sp>
      <p:sp>
        <p:nvSpPr>
          <p:cNvPr id="4130" name="Text Box 33"/>
          <p:cNvSpPr txBox="1">
            <a:spLocks noChangeArrowheads="1"/>
          </p:cNvSpPr>
          <p:nvPr/>
        </p:nvSpPr>
        <p:spPr bwMode="auto">
          <a:xfrm>
            <a:off x="4006874" y="1866900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4131" name="Text Box 34"/>
          <p:cNvSpPr txBox="1">
            <a:spLocks noChangeArrowheads="1"/>
          </p:cNvSpPr>
          <p:nvPr/>
        </p:nvSpPr>
        <p:spPr bwMode="auto">
          <a:xfrm>
            <a:off x="3195661" y="2060575"/>
            <a:ext cx="4381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AR</a:t>
            </a:r>
          </a:p>
        </p:txBody>
      </p:sp>
      <p:sp>
        <p:nvSpPr>
          <p:cNvPr id="4132" name="AutoShape 35"/>
          <p:cNvSpPr>
            <a:spLocks noChangeArrowheads="1"/>
          </p:cNvSpPr>
          <p:nvPr/>
        </p:nvSpPr>
        <p:spPr bwMode="auto">
          <a:xfrm>
            <a:off x="3224236" y="3709988"/>
            <a:ext cx="941388" cy="222250"/>
          </a:xfrm>
          <a:prstGeom prst="roundRect">
            <a:avLst>
              <a:gd name="adj" fmla="val 713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3" name="Text Box 36"/>
          <p:cNvSpPr txBox="1">
            <a:spLocks noChangeArrowheads="1"/>
          </p:cNvSpPr>
          <p:nvPr/>
        </p:nvSpPr>
        <p:spPr bwMode="auto">
          <a:xfrm>
            <a:off x="3279799" y="3687763"/>
            <a:ext cx="60642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INPR</a:t>
            </a:r>
          </a:p>
        </p:txBody>
      </p:sp>
      <p:sp>
        <p:nvSpPr>
          <p:cNvPr id="4134" name="Text Box 37"/>
          <p:cNvSpPr txBox="1">
            <a:spLocks noChangeArrowheads="1"/>
          </p:cNvSpPr>
          <p:nvPr/>
        </p:nvSpPr>
        <p:spPr bwMode="auto">
          <a:xfrm>
            <a:off x="2795611" y="3486150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0</a:t>
            </a:r>
          </a:p>
        </p:txBody>
      </p:sp>
      <p:sp>
        <p:nvSpPr>
          <p:cNvPr id="4135" name="Text Box 38"/>
          <p:cNvSpPr txBox="1">
            <a:spLocks noChangeArrowheads="1"/>
          </p:cNvSpPr>
          <p:nvPr/>
        </p:nvSpPr>
        <p:spPr bwMode="auto">
          <a:xfrm>
            <a:off x="3108349" y="3486150"/>
            <a:ext cx="2651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Arial" charset="0"/>
              </a:rPr>
              <a:t>7</a:t>
            </a:r>
          </a:p>
        </p:txBody>
      </p:sp>
      <p:sp>
        <p:nvSpPr>
          <p:cNvPr id="4136" name="AutoShape 39"/>
          <p:cNvSpPr>
            <a:spLocks noChangeArrowheads="1"/>
          </p:cNvSpPr>
          <p:nvPr/>
        </p:nvSpPr>
        <p:spPr bwMode="auto">
          <a:xfrm>
            <a:off x="4922861" y="1439863"/>
            <a:ext cx="2154238" cy="1063625"/>
          </a:xfrm>
          <a:prstGeom prst="roundRect">
            <a:avLst>
              <a:gd name="adj" fmla="val 148"/>
            </a:avLst>
          </a:prstGeom>
          <a:noFill/>
          <a:ln w="255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7" name="Text Box 40"/>
          <p:cNvSpPr txBox="1">
            <a:spLocks noChangeArrowheads="1"/>
          </p:cNvSpPr>
          <p:nvPr/>
        </p:nvSpPr>
        <p:spPr bwMode="auto">
          <a:xfrm>
            <a:off x="5476899" y="1663700"/>
            <a:ext cx="86201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Memory</a:t>
            </a:r>
          </a:p>
          <a:p>
            <a:pPr eaLnBrk="1">
              <a:lnSpc>
                <a:spcPct val="90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latin typeface="Arial" charset="0"/>
            </a:endParaRPr>
          </a:p>
        </p:txBody>
      </p:sp>
      <p:sp>
        <p:nvSpPr>
          <p:cNvPr id="4138" name="Text Box 41"/>
          <p:cNvSpPr txBox="1">
            <a:spLocks noChangeArrowheads="1"/>
          </p:cNvSpPr>
          <p:nvPr/>
        </p:nvSpPr>
        <p:spPr bwMode="auto">
          <a:xfrm>
            <a:off x="5872186" y="2166938"/>
            <a:ext cx="1825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latin typeface="Arial" charset="0"/>
            </a:endParaRPr>
          </a:p>
          <a:p>
            <a:pPr eaLnBrk="1">
              <a:lnSpc>
                <a:spcPct val="90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>
              <a:latin typeface="Arial" charset="0"/>
            </a:endParaRPr>
          </a:p>
        </p:txBody>
      </p:sp>
      <p:sp>
        <p:nvSpPr>
          <p:cNvPr id="4139" name="Text Box 42"/>
          <p:cNvSpPr txBox="1">
            <a:spLocks noChangeArrowheads="1"/>
          </p:cNvSpPr>
          <p:nvPr/>
        </p:nvSpPr>
        <p:spPr bwMode="auto">
          <a:xfrm>
            <a:off x="5478486" y="1957388"/>
            <a:ext cx="9683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Arial" charset="0"/>
              </a:rPr>
              <a:t>4096 x 16</a:t>
            </a:r>
          </a:p>
        </p:txBody>
      </p:sp>
      <p:sp>
        <p:nvSpPr>
          <p:cNvPr id="4140" name="Line 43"/>
          <p:cNvSpPr>
            <a:spLocks noChangeShapeType="1"/>
          </p:cNvSpPr>
          <p:nvPr/>
        </p:nvSpPr>
        <p:spPr bwMode="auto">
          <a:xfrm>
            <a:off x="1684361" y="1200150"/>
            <a:ext cx="1588" cy="2943225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141" name="Line 44"/>
          <p:cNvSpPr>
            <a:spLocks noChangeShapeType="1"/>
          </p:cNvSpPr>
          <p:nvPr/>
        </p:nvSpPr>
        <p:spPr bwMode="auto">
          <a:xfrm>
            <a:off x="1695474" y="4211638"/>
            <a:ext cx="5791200" cy="1587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142" name="Line 45"/>
          <p:cNvSpPr>
            <a:spLocks noChangeShapeType="1"/>
          </p:cNvSpPr>
          <p:nvPr/>
        </p:nvSpPr>
        <p:spPr bwMode="auto">
          <a:xfrm>
            <a:off x="1716111" y="1212850"/>
            <a:ext cx="2762250" cy="1588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143" name="Line 46"/>
          <p:cNvSpPr>
            <a:spLocks noChangeShapeType="1"/>
          </p:cNvSpPr>
          <p:nvPr/>
        </p:nvSpPr>
        <p:spPr bwMode="auto">
          <a:xfrm>
            <a:off x="4481536" y="1254125"/>
            <a:ext cx="1588" cy="1619250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144" name="Line 47"/>
          <p:cNvSpPr>
            <a:spLocks noChangeShapeType="1"/>
          </p:cNvSpPr>
          <p:nvPr/>
        </p:nvSpPr>
        <p:spPr bwMode="auto">
          <a:xfrm>
            <a:off x="4502174" y="2884488"/>
            <a:ext cx="2933700" cy="1587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145" name="Line 48"/>
          <p:cNvSpPr>
            <a:spLocks noChangeShapeType="1"/>
          </p:cNvSpPr>
          <p:nvPr/>
        </p:nvSpPr>
        <p:spPr bwMode="auto">
          <a:xfrm>
            <a:off x="7453336" y="2892425"/>
            <a:ext cx="1588" cy="1228725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146" name="Text Box 49"/>
          <p:cNvSpPr txBox="1">
            <a:spLocks noChangeArrowheads="1"/>
          </p:cNvSpPr>
          <p:nvPr/>
        </p:nvSpPr>
        <p:spPr bwMode="auto">
          <a:xfrm>
            <a:off x="7440636" y="2676525"/>
            <a:ext cx="5603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chemeClr val="tx1"/>
                </a:solidFill>
                <a:latin typeface="Arial" charset="0"/>
              </a:rPr>
              <a:t>CPU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7918" y="4365104"/>
            <a:ext cx="801853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Question: how will the data be transferred among these registers, memory and arithmetic-logic unit (ALU) (not shown here)? </a:t>
            </a:r>
          </a:p>
          <a:p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9339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452438" y="152400"/>
            <a:ext cx="8207375" cy="334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SHIFT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914400"/>
            <a:ext cx="7989888" cy="971550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000" dirty="0"/>
              <a:t>A left arithmetic shift operation must be checked for the </a:t>
            </a:r>
            <a:r>
              <a:rPr lang="en-GB" sz="2000" dirty="0">
                <a:solidFill>
                  <a:srgbClr val="3333FF"/>
                </a:solidFill>
              </a:rPr>
              <a:t>overflow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1981200" y="1812925"/>
            <a:ext cx="360363" cy="433388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5"/>
          <p:cNvSpPr>
            <a:spLocks noChangeShapeType="1"/>
          </p:cNvSpPr>
          <p:nvPr/>
        </p:nvSpPr>
        <p:spPr bwMode="auto">
          <a:xfrm flipH="1">
            <a:off x="2339975" y="2028825"/>
            <a:ext cx="363538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2701925" y="1812925"/>
            <a:ext cx="360363" cy="433388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7"/>
          <p:cNvSpPr>
            <a:spLocks noChangeShapeType="1"/>
          </p:cNvSpPr>
          <p:nvPr/>
        </p:nvSpPr>
        <p:spPr bwMode="auto">
          <a:xfrm flipH="1">
            <a:off x="3060700" y="2028825"/>
            <a:ext cx="363538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50185" name="AutoShape 8"/>
          <p:cNvSpPr>
            <a:spLocks noChangeArrowheads="1"/>
          </p:cNvSpPr>
          <p:nvPr/>
        </p:nvSpPr>
        <p:spPr bwMode="auto">
          <a:xfrm>
            <a:off x="3422650" y="1812925"/>
            <a:ext cx="360363" cy="433388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 flipH="1">
            <a:off x="3781425" y="2028825"/>
            <a:ext cx="363538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50187" name="AutoShape 10"/>
          <p:cNvSpPr>
            <a:spLocks noChangeArrowheads="1"/>
          </p:cNvSpPr>
          <p:nvPr/>
        </p:nvSpPr>
        <p:spPr bwMode="auto">
          <a:xfrm>
            <a:off x="4143375" y="1812925"/>
            <a:ext cx="360363" cy="433388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1"/>
          <p:cNvSpPr>
            <a:spLocks noChangeShapeType="1"/>
          </p:cNvSpPr>
          <p:nvPr/>
        </p:nvSpPr>
        <p:spPr bwMode="auto">
          <a:xfrm flipH="1">
            <a:off x="4502150" y="2028825"/>
            <a:ext cx="363538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50189" name="AutoShape 12"/>
          <p:cNvSpPr>
            <a:spLocks noChangeArrowheads="1"/>
          </p:cNvSpPr>
          <p:nvPr/>
        </p:nvSpPr>
        <p:spPr bwMode="auto">
          <a:xfrm>
            <a:off x="4864100" y="1812925"/>
            <a:ext cx="360363" cy="433388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13"/>
          <p:cNvSpPr>
            <a:spLocks noChangeShapeType="1"/>
          </p:cNvSpPr>
          <p:nvPr/>
        </p:nvSpPr>
        <p:spPr bwMode="auto">
          <a:xfrm flipH="1">
            <a:off x="5222875" y="2028825"/>
            <a:ext cx="363538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50191" name="AutoShape 14"/>
          <p:cNvSpPr>
            <a:spLocks noChangeArrowheads="1"/>
          </p:cNvSpPr>
          <p:nvPr/>
        </p:nvSpPr>
        <p:spPr bwMode="auto">
          <a:xfrm>
            <a:off x="5584825" y="1812925"/>
            <a:ext cx="360363" cy="433388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Line 15"/>
          <p:cNvSpPr>
            <a:spLocks noChangeShapeType="1"/>
          </p:cNvSpPr>
          <p:nvPr/>
        </p:nvSpPr>
        <p:spPr bwMode="auto">
          <a:xfrm flipH="1">
            <a:off x="5943600" y="2028825"/>
            <a:ext cx="363538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50193" name="AutoShape 16"/>
          <p:cNvSpPr>
            <a:spLocks noChangeArrowheads="1"/>
          </p:cNvSpPr>
          <p:nvPr/>
        </p:nvSpPr>
        <p:spPr bwMode="auto">
          <a:xfrm>
            <a:off x="6305550" y="1812925"/>
            <a:ext cx="360363" cy="433388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Line 17"/>
          <p:cNvSpPr>
            <a:spLocks noChangeShapeType="1"/>
          </p:cNvSpPr>
          <p:nvPr/>
        </p:nvSpPr>
        <p:spPr bwMode="auto">
          <a:xfrm flipH="1">
            <a:off x="6664325" y="2028825"/>
            <a:ext cx="363538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50195" name="AutoShape 18"/>
          <p:cNvSpPr>
            <a:spLocks noChangeArrowheads="1"/>
          </p:cNvSpPr>
          <p:nvPr/>
        </p:nvSpPr>
        <p:spPr bwMode="auto">
          <a:xfrm>
            <a:off x="7026275" y="1812925"/>
            <a:ext cx="360363" cy="433388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Line 19"/>
          <p:cNvSpPr>
            <a:spLocks noChangeShapeType="1"/>
          </p:cNvSpPr>
          <p:nvPr/>
        </p:nvSpPr>
        <p:spPr bwMode="auto">
          <a:xfrm flipH="1">
            <a:off x="7383463" y="2028825"/>
            <a:ext cx="363537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50197" name="Line 20"/>
          <p:cNvSpPr>
            <a:spLocks noChangeShapeType="1"/>
          </p:cNvSpPr>
          <p:nvPr/>
        </p:nvSpPr>
        <p:spPr bwMode="auto">
          <a:xfrm flipV="1">
            <a:off x="7745413" y="1882775"/>
            <a:ext cx="144462" cy="14763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198" name="Text Box 21"/>
          <p:cNvSpPr txBox="1">
            <a:spLocks noChangeArrowheads="1"/>
          </p:cNvSpPr>
          <p:nvPr/>
        </p:nvSpPr>
        <p:spPr bwMode="auto">
          <a:xfrm>
            <a:off x="7816850" y="1525588"/>
            <a:ext cx="3111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Arial" charset="0"/>
              </a:rPr>
              <a:t>0</a:t>
            </a:r>
          </a:p>
        </p:txBody>
      </p:sp>
      <p:sp>
        <p:nvSpPr>
          <p:cNvPr id="50199" name="Line 22"/>
          <p:cNvSpPr>
            <a:spLocks noChangeShapeType="1"/>
          </p:cNvSpPr>
          <p:nvPr/>
        </p:nvSpPr>
        <p:spPr bwMode="auto">
          <a:xfrm flipH="1">
            <a:off x="1630363" y="2030413"/>
            <a:ext cx="352425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50200" name="Group 23"/>
          <p:cNvGrpSpPr>
            <a:grpSpLocks/>
          </p:cNvGrpSpPr>
          <p:nvPr/>
        </p:nvGrpSpPr>
        <p:grpSpPr bwMode="auto">
          <a:xfrm>
            <a:off x="3340100" y="2630488"/>
            <a:ext cx="479425" cy="201612"/>
            <a:chOff x="2104" y="1657"/>
            <a:chExt cx="302" cy="127"/>
          </a:xfrm>
        </p:grpSpPr>
        <p:sp>
          <p:nvSpPr>
            <p:cNvPr id="50228" name="AutoShape 24"/>
            <p:cNvSpPr>
              <a:spLocks noChangeArrowheads="1"/>
            </p:cNvSpPr>
            <p:nvPr/>
          </p:nvSpPr>
          <p:spPr bwMode="auto">
            <a:xfrm>
              <a:off x="2104" y="1657"/>
              <a:ext cx="303" cy="128"/>
            </a:xfrm>
            <a:prstGeom prst="roundRect">
              <a:avLst>
                <a:gd name="adj" fmla="val 778"/>
              </a:avLst>
            </a:prstGeom>
            <a:noFill/>
            <a:ln w="12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9" name="Freeform 25"/>
            <p:cNvSpPr>
              <a:spLocks noChangeArrowheads="1"/>
            </p:cNvSpPr>
            <p:nvPr/>
          </p:nvSpPr>
          <p:spPr bwMode="auto">
            <a:xfrm>
              <a:off x="2104" y="1657"/>
              <a:ext cx="303" cy="128"/>
            </a:xfrm>
            <a:custGeom>
              <a:avLst/>
              <a:gdLst>
                <a:gd name="T0" fmla="*/ 1336 w 1337"/>
                <a:gd name="T1" fmla="*/ 564 h 565"/>
                <a:gd name="T2" fmla="*/ 1334 w 1337"/>
                <a:gd name="T3" fmla="*/ 534 h 565"/>
                <a:gd name="T4" fmla="*/ 1329 w 1337"/>
                <a:gd name="T5" fmla="*/ 505 h 565"/>
                <a:gd name="T6" fmla="*/ 1320 w 1337"/>
                <a:gd name="T7" fmla="*/ 476 h 565"/>
                <a:gd name="T8" fmla="*/ 1307 w 1337"/>
                <a:gd name="T9" fmla="*/ 447 h 565"/>
                <a:gd name="T10" fmla="*/ 1290 w 1337"/>
                <a:gd name="T11" fmla="*/ 418 h 565"/>
                <a:gd name="T12" fmla="*/ 1271 w 1337"/>
                <a:gd name="T13" fmla="*/ 390 h 565"/>
                <a:gd name="T14" fmla="*/ 1247 w 1337"/>
                <a:gd name="T15" fmla="*/ 362 h 565"/>
                <a:gd name="T16" fmla="*/ 1220 w 1337"/>
                <a:gd name="T17" fmla="*/ 335 h 565"/>
                <a:gd name="T18" fmla="*/ 1190 w 1337"/>
                <a:gd name="T19" fmla="*/ 308 h 565"/>
                <a:gd name="T20" fmla="*/ 1157 w 1337"/>
                <a:gd name="T21" fmla="*/ 282 h 565"/>
                <a:gd name="T22" fmla="*/ 1120 w 1337"/>
                <a:gd name="T23" fmla="*/ 257 h 565"/>
                <a:gd name="T24" fmla="*/ 1081 w 1337"/>
                <a:gd name="T25" fmla="*/ 232 h 565"/>
                <a:gd name="T26" fmla="*/ 1038 w 1337"/>
                <a:gd name="T27" fmla="*/ 209 h 565"/>
                <a:gd name="T28" fmla="*/ 993 w 1337"/>
                <a:gd name="T29" fmla="*/ 187 h 565"/>
                <a:gd name="T30" fmla="*/ 945 w 1337"/>
                <a:gd name="T31" fmla="*/ 165 h 565"/>
                <a:gd name="T32" fmla="*/ 894 w 1337"/>
                <a:gd name="T33" fmla="*/ 145 h 565"/>
                <a:gd name="T34" fmla="*/ 841 w 1337"/>
                <a:gd name="T35" fmla="*/ 126 h 565"/>
                <a:gd name="T36" fmla="*/ 785 w 1337"/>
                <a:gd name="T37" fmla="*/ 108 h 565"/>
                <a:gd name="T38" fmla="*/ 728 w 1337"/>
                <a:gd name="T39" fmla="*/ 91 h 565"/>
                <a:gd name="T40" fmla="*/ 668 w 1337"/>
                <a:gd name="T41" fmla="*/ 76 h 565"/>
                <a:gd name="T42" fmla="*/ 607 w 1337"/>
                <a:gd name="T43" fmla="*/ 61 h 565"/>
                <a:gd name="T44" fmla="*/ 543 w 1337"/>
                <a:gd name="T45" fmla="*/ 49 h 565"/>
                <a:gd name="T46" fmla="*/ 479 w 1337"/>
                <a:gd name="T47" fmla="*/ 37 h 565"/>
                <a:gd name="T48" fmla="*/ 413 w 1337"/>
                <a:gd name="T49" fmla="*/ 28 h 565"/>
                <a:gd name="T50" fmla="*/ 346 w 1337"/>
                <a:gd name="T51" fmla="*/ 19 h 565"/>
                <a:gd name="T52" fmla="*/ 278 w 1337"/>
                <a:gd name="T53" fmla="*/ 12 h 565"/>
                <a:gd name="T54" fmla="*/ 209 w 1337"/>
                <a:gd name="T55" fmla="*/ 7 h 565"/>
                <a:gd name="T56" fmla="*/ 140 w 1337"/>
                <a:gd name="T57" fmla="*/ 3 h 565"/>
                <a:gd name="T58" fmla="*/ 70 w 1337"/>
                <a:gd name="T59" fmla="*/ 1 h 565"/>
                <a:gd name="T60" fmla="*/ 0 w 1337"/>
                <a:gd name="T61" fmla="*/ 0 h 56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337"/>
                <a:gd name="T94" fmla="*/ 0 h 565"/>
                <a:gd name="T95" fmla="*/ 1337 w 1337"/>
                <a:gd name="T96" fmla="*/ 565 h 56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337" h="565">
                  <a:moveTo>
                    <a:pt x="1336" y="564"/>
                  </a:moveTo>
                  <a:lnTo>
                    <a:pt x="1334" y="534"/>
                  </a:lnTo>
                  <a:lnTo>
                    <a:pt x="1329" y="505"/>
                  </a:lnTo>
                  <a:lnTo>
                    <a:pt x="1320" y="476"/>
                  </a:lnTo>
                  <a:lnTo>
                    <a:pt x="1307" y="447"/>
                  </a:lnTo>
                  <a:lnTo>
                    <a:pt x="1290" y="418"/>
                  </a:lnTo>
                  <a:lnTo>
                    <a:pt x="1271" y="390"/>
                  </a:lnTo>
                  <a:lnTo>
                    <a:pt x="1247" y="362"/>
                  </a:lnTo>
                  <a:lnTo>
                    <a:pt x="1220" y="335"/>
                  </a:lnTo>
                  <a:lnTo>
                    <a:pt x="1190" y="308"/>
                  </a:lnTo>
                  <a:lnTo>
                    <a:pt x="1157" y="282"/>
                  </a:lnTo>
                  <a:lnTo>
                    <a:pt x="1120" y="257"/>
                  </a:lnTo>
                  <a:lnTo>
                    <a:pt x="1081" y="232"/>
                  </a:lnTo>
                  <a:lnTo>
                    <a:pt x="1038" y="209"/>
                  </a:lnTo>
                  <a:lnTo>
                    <a:pt x="993" y="187"/>
                  </a:lnTo>
                  <a:lnTo>
                    <a:pt x="945" y="165"/>
                  </a:lnTo>
                  <a:lnTo>
                    <a:pt x="894" y="145"/>
                  </a:lnTo>
                  <a:lnTo>
                    <a:pt x="841" y="126"/>
                  </a:lnTo>
                  <a:lnTo>
                    <a:pt x="785" y="108"/>
                  </a:lnTo>
                  <a:lnTo>
                    <a:pt x="728" y="91"/>
                  </a:lnTo>
                  <a:lnTo>
                    <a:pt x="668" y="76"/>
                  </a:lnTo>
                  <a:lnTo>
                    <a:pt x="607" y="61"/>
                  </a:lnTo>
                  <a:lnTo>
                    <a:pt x="543" y="49"/>
                  </a:lnTo>
                  <a:lnTo>
                    <a:pt x="479" y="37"/>
                  </a:lnTo>
                  <a:lnTo>
                    <a:pt x="413" y="28"/>
                  </a:lnTo>
                  <a:lnTo>
                    <a:pt x="346" y="19"/>
                  </a:lnTo>
                  <a:lnTo>
                    <a:pt x="278" y="12"/>
                  </a:lnTo>
                  <a:lnTo>
                    <a:pt x="209" y="7"/>
                  </a:lnTo>
                  <a:lnTo>
                    <a:pt x="140" y="3"/>
                  </a:lnTo>
                  <a:lnTo>
                    <a:pt x="70" y="1"/>
                  </a:lnTo>
                  <a:lnTo>
                    <a:pt x="0" y="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0201" name="Group 26"/>
          <p:cNvGrpSpPr>
            <a:grpSpLocks/>
          </p:cNvGrpSpPr>
          <p:nvPr/>
        </p:nvGrpSpPr>
        <p:grpSpPr bwMode="auto">
          <a:xfrm>
            <a:off x="3340100" y="2822575"/>
            <a:ext cx="492125" cy="223838"/>
            <a:chOff x="2104" y="1778"/>
            <a:chExt cx="310" cy="141"/>
          </a:xfrm>
        </p:grpSpPr>
        <p:sp>
          <p:nvSpPr>
            <p:cNvPr id="50226" name="AutoShape 27"/>
            <p:cNvSpPr>
              <a:spLocks noChangeArrowheads="1"/>
            </p:cNvSpPr>
            <p:nvPr/>
          </p:nvSpPr>
          <p:spPr bwMode="auto">
            <a:xfrm>
              <a:off x="2104" y="1778"/>
              <a:ext cx="311" cy="142"/>
            </a:xfrm>
            <a:prstGeom prst="roundRect">
              <a:avLst>
                <a:gd name="adj" fmla="val 704"/>
              </a:avLst>
            </a:prstGeom>
            <a:noFill/>
            <a:ln w="12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7" name="Freeform 28"/>
            <p:cNvSpPr>
              <a:spLocks noChangeArrowheads="1"/>
            </p:cNvSpPr>
            <p:nvPr/>
          </p:nvSpPr>
          <p:spPr bwMode="auto">
            <a:xfrm>
              <a:off x="2104" y="1778"/>
              <a:ext cx="311" cy="142"/>
            </a:xfrm>
            <a:custGeom>
              <a:avLst/>
              <a:gdLst>
                <a:gd name="T0" fmla="*/ 0 w 1372"/>
                <a:gd name="T1" fmla="*/ 627 h 628"/>
                <a:gd name="T2" fmla="*/ 72 w 1372"/>
                <a:gd name="T3" fmla="*/ 626 h 628"/>
                <a:gd name="T4" fmla="*/ 143 w 1372"/>
                <a:gd name="T5" fmla="*/ 624 h 628"/>
                <a:gd name="T6" fmla="*/ 214 w 1372"/>
                <a:gd name="T7" fmla="*/ 619 h 628"/>
                <a:gd name="T8" fmla="*/ 285 w 1372"/>
                <a:gd name="T9" fmla="*/ 613 h 628"/>
                <a:gd name="T10" fmla="*/ 355 w 1372"/>
                <a:gd name="T11" fmla="*/ 606 h 628"/>
                <a:gd name="T12" fmla="*/ 424 w 1372"/>
                <a:gd name="T13" fmla="*/ 596 h 628"/>
                <a:gd name="T14" fmla="*/ 491 w 1372"/>
                <a:gd name="T15" fmla="*/ 585 h 628"/>
                <a:gd name="T16" fmla="*/ 558 w 1372"/>
                <a:gd name="T17" fmla="*/ 573 h 628"/>
                <a:gd name="T18" fmla="*/ 622 w 1372"/>
                <a:gd name="T19" fmla="*/ 559 h 628"/>
                <a:gd name="T20" fmla="*/ 686 w 1372"/>
                <a:gd name="T21" fmla="*/ 543 h 628"/>
                <a:gd name="T22" fmla="*/ 747 w 1372"/>
                <a:gd name="T23" fmla="*/ 526 h 628"/>
                <a:gd name="T24" fmla="*/ 806 w 1372"/>
                <a:gd name="T25" fmla="*/ 507 h 628"/>
                <a:gd name="T26" fmla="*/ 863 w 1372"/>
                <a:gd name="T27" fmla="*/ 487 h 628"/>
                <a:gd name="T28" fmla="*/ 917 w 1372"/>
                <a:gd name="T29" fmla="*/ 466 h 628"/>
                <a:gd name="T30" fmla="*/ 969 w 1372"/>
                <a:gd name="T31" fmla="*/ 443 h 628"/>
                <a:gd name="T32" fmla="*/ 1019 w 1372"/>
                <a:gd name="T33" fmla="*/ 420 h 628"/>
                <a:gd name="T34" fmla="*/ 1065 w 1372"/>
                <a:gd name="T35" fmla="*/ 395 h 628"/>
                <a:gd name="T36" fmla="*/ 1109 w 1372"/>
                <a:gd name="T37" fmla="*/ 369 h 628"/>
                <a:gd name="T38" fmla="*/ 1150 w 1372"/>
                <a:gd name="T39" fmla="*/ 341 h 628"/>
                <a:gd name="T40" fmla="*/ 1187 w 1372"/>
                <a:gd name="T41" fmla="*/ 313 h 628"/>
                <a:gd name="T42" fmla="*/ 1222 w 1372"/>
                <a:gd name="T43" fmla="*/ 285 h 628"/>
                <a:gd name="T44" fmla="*/ 1252 w 1372"/>
                <a:gd name="T45" fmla="*/ 255 h 628"/>
                <a:gd name="T46" fmla="*/ 1280 w 1372"/>
                <a:gd name="T47" fmla="*/ 225 h 628"/>
                <a:gd name="T48" fmla="*/ 1304 w 1372"/>
                <a:gd name="T49" fmla="*/ 194 h 628"/>
                <a:gd name="T50" fmla="*/ 1324 w 1372"/>
                <a:gd name="T51" fmla="*/ 162 h 628"/>
                <a:gd name="T52" fmla="*/ 1341 w 1372"/>
                <a:gd name="T53" fmla="*/ 130 h 628"/>
                <a:gd name="T54" fmla="*/ 1354 w 1372"/>
                <a:gd name="T55" fmla="*/ 98 h 628"/>
                <a:gd name="T56" fmla="*/ 1363 w 1372"/>
                <a:gd name="T57" fmla="*/ 66 h 628"/>
                <a:gd name="T58" fmla="*/ 1369 w 1372"/>
                <a:gd name="T59" fmla="*/ 33 h 628"/>
                <a:gd name="T60" fmla="*/ 1371 w 1372"/>
                <a:gd name="T61" fmla="*/ 0 h 62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372"/>
                <a:gd name="T94" fmla="*/ 0 h 628"/>
                <a:gd name="T95" fmla="*/ 1372 w 1372"/>
                <a:gd name="T96" fmla="*/ 628 h 62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372" h="628">
                  <a:moveTo>
                    <a:pt x="0" y="627"/>
                  </a:moveTo>
                  <a:lnTo>
                    <a:pt x="72" y="626"/>
                  </a:lnTo>
                  <a:lnTo>
                    <a:pt x="143" y="624"/>
                  </a:lnTo>
                  <a:lnTo>
                    <a:pt x="214" y="619"/>
                  </a:lnTo>
                  <a:lnTo>
                    <a:pt x="285" y="613"/>
                  </a:lnTo>
                  <a:lnTo>
                    <a:pt x="355" y="606"/>
                  </a:lnTo>
                  <a:lnTo>
                    <a:pt x="424" y="596"/>
                  </a:lnTo>
                  <a:lnTo>
                    <a:pt x="491" y="585"/>
                  </a:lnTo>
                  <a:lnTo>
                    <a:pt x="558" y="573"/>
                  </a:lnTo>
                  <a:lnTo>
                    <a:pt x="622" y="559"/>
                  </a:lnTo>
                  <a:lnTo>
                    <a:pt x="686" y="543"/>
                  </a:lnTo>
                  <a:lnTo>
                    <a:pt x="747" y="526"/>
                  </a:lnTo>
                  <a:lnTo>
                    <a:pt x="806" y="507"/>
                  </a:lnTo>
                  <a:lnTo>
                    <a:pt x="863" y="487"/>
                  </a:lnTo>
                  <a:lnTo>
                    <a:pt x="917" y="466"/>
                  </a:lnTo>
                  <a:lnTo>
                    <a:pt x="969" y="443"/>
                  </a:lnTo>
                  <a:lnTo>
                    <a:pt x="1019" y="420"/>
                  </a:lnTo>
                  <a:lnTo>
                    <a:pt x="1065" y="395"/>
                  </a:lnTo>
                  <a:lnTo>
                    <a:pt x="1109" y="369"/>
                  </a:lnTo>
                  <a:lnTo>
                    <a:pt x="1150" y="341"/>
                  </a:lnTo>
                  <a:lnTo>
                    <a:pt x="1187" y="313"/>
                  </a:lnTo>
                  <a:lnTo>
                    <a:pt x="1222" y="285"/>
                  </a:lnTo>
                  <a:lnTo>
                    <a:pt x="1252" y="255"/>
                  </a:lnTo>
                  <a:lnTo>
                    <a:pt x="1280" y="225"/>
                  </a:lnTo>
                  <a:lnTo>
                    <a:pt x="1304" y="194"/>
                  </a:lnTo>
                  <a:lnTo>
                    <a:pt x="1324" y="162"/>
                  </a:lnTo>
                  <a:lnTo>
                    <a:pt x="1341" y="130"/>
                  </a:lnTo>
                  <a:lnTo>
                    <a:pt x="1354" y="98"/>
                  </a:lnTo>
                  <a:lnTo>
                    <a:pt x="1363" y="66"/>
                  </a:lnTo>
                  <a:lnTo>
                    <a:pt x="1369" y="33"/>
                  </a:lnTo>
                  <a:lnTo>
                    <a:pt x="1371" y="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0202" name="Group 29"/>
          <p:cNvGrpSpPr>
            <a:grpSpLocks/>
          </p:cNvGrpSpPr>
          <p:nvPr/>
        </p:nvGrpSpPr>
        <p:grpSpPr bwMode="auto">
          <a:xfrm>
            <a:off x="3316288" y="2630488"/>
            <a:ext cx="120650" cy="234950"/>
            <a:chOff x="2089" y="1657"/>
            <a:chExt cx="76" cy="148"/>
          </a:xfrm>
        </p:grpSpPr>
        <p:sp>
          <p:nvSpPr>
            <p:cNvPr id="50224" name="AutoShape 30"/>
            <p:cNvSpPr>
              <a:spLocks noChangeArrowheads="1"/>
            </p:cNvSpPr>
            <p:nvPr/>
          </p:nvSpPr>
          <p:spPr bwMode="auto">
            <a:xfrm>
              <a:off x="2089" y="1657"/>
              <a:ext cx="77" cy="148"/>
            </a:xfrm>
            <a:prstGeom prst="roundRect">
              <a:avLst>
                <a:gd name="adj" fmla="val 1315"/>
              </a:avLst>
            </a:prstGeom>
            <a:noFill/>
            <a:ln w="12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5" name="Freeform 31"/>
            <p:cNvSpPr>
              <a:spLocks noChangeArrowheads="1"/>
            </p:cNvSpPr>
            <p:nvPr/>
          </p:nvSpPr>
          <p:spPr bwMode="auto">
            <a:xfrm>
              <a:off x="2089" y="1657"/>
              <a:ext cx="77" cy="148"/>
            </a:xfrm>
            <a:custGeom>
              <a:avLst/>
              <a:gdLst>
                <a:gd name="T0" fmla="*/ 338 w 339"/>
                <a:gd name="T1" fmla="*/ 652 h 653"/>
                <a:gd name="T2" fmla="*/ 338 w 339"/>
                <a:gd name="T3" fmla="*/ 618 h 653"/>
                <a:gd name="T4" fmla="*/ 336 w 339"/>
                <a:gd name="T5" fmla="*/ 584 h 653"/>
                <a:gd name="T6" fmla="*/ 334 w 339"/>
                <a:gd name="T7" fmla="*/ 550 h 653"/>
                <a:gd name="T8" fmla="*/ 331 w 339"/>
                <a:gd name="T9" fmla="*/ 516 h 653"/>
                <a:gd name="T10" fmla="*/ 326 w 339"/>
                <a:gd name="T11" fmla="*/ 483 h 653"/>
                <a:gd name="T12" fmla="*/ 321 w 339"/>
                <a:gd name="T13" fmla="*/ 451 h 653"/>
                <a:gd name="T14" fmla="*/ 316 w 339"/>
                <a:gd name="T15" fmla="*/ 418 h 653"/>
                <a:gd name="T16" fmla="*/ 309 w 339"/>
                <a:gd name="T17" fmla="*/ 387 h 653"/>
                <a:gd name="T18" fmla="*/ 301 w 339"/>
                <a:gd name="T19" fmla="*/ 356 h 653"/>
                <a:gd name="T20" fmla="*/ 293 w 339"/>
                <a:gd name="T21" fmla="*/ 326 h 653"/>
                <a:gd name="T22" fmla="*/ 283 w 339"/>
                <a:gd name="T23" fmla="*/ 297 h 653"/>
                <a:gd name="T24" fmla="*/ 273 w 339"/>
                <a:gd name="T25" fmla="*/ 269 h 653"/>
                <a:gd name="T26" fmla="*/ 263 w 339"/>
                <a:gd name="T27" fmla="*/ 242 h 653"/>
                <a:gd name="T28" fmla="*/ 251 w 339"/>
                <a:gd name="T29" fmla="*/ 216 h 653"/>
                <a:gd name="T30" fmla="*/ 239 w 339"/>
                <a:gd name="T31" fmla="*/ 191 h 653"/>
                <a:gd name="T32" fmla="*/ 226 w 339"/>
                <a:gd name="T33" fmla="*/ 167 h 653"/>
                <a:gd name="T34" fmla="*/ 213 w 339"/>
                <a:gd name="T35" fmla="*/ 145 h 653"/>
                <a:gd name="T36" fmla="*/ 199 w 339"/>
                <a:gd name="T37" fmla="*/ 125 h 653"/>
                <a:gd name="T38" fmla="*/ 184 w 339"/>
                <a:gd name="T39" fmla="*/ 105 h 653"/>
                <a:gd name="T40" fmla="*/ 169 w 339"/>
                <a:gd name="T41" fmla="*/ 87 h 653"/>
                <a:gd name="T42" fmla="*/ 153 w 339"/>
                <a:gd name="T43" fmla="*/ 71 h 653"/>
                <a:gd name="T44" fmla="*/ 137 w 339"/>
                <a:gd name="T45" fmla="*/ 56 h 653"/>
                <a:gd name="T46" fmla="*/ 121 w 339"/>
                <a:gd name="T47" fmla="*/ 43 h 653"/>
                <a:gd name="T48" fmla="*/ 104 w 339"/>
                <a:gd name="T49" fmla="*/ 32 h 653"/>
                <a:gd name="T50" fmla="*/ 87 w 339"/>
                <a:gd name="T51" fmla="*/ 22 h 653"/>
                <a:gd name="T52" fmla="*/ 70 w 339"/>
                <a:gd name="T53" fmla="*/ 14 h 653"/>
                <a:gd name="T54" fmla="*/ 53 w 339"/>
                <a:gd name="T55" fmla="*/ 8 h 653"/>
                <a:gd name="T56" fmla="*/ 35 w 339"/>
                <a:gd name="T57" fmla="*/ 4 h 653"/>
                <a:gd name="T58" fmla="*/ 18 w 339"/>
                <a:gd name="T59" fmla="*/ 1 h 653"/>
                <a:gd name="T60" fmla="*/ 0 w 339"/>
                <a:gd name="T61" fmla="*/ 0 h 65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39"/>
                <a:gd name="T94" fmla="*/ 0 h 653"/>
                <a:gd name="T95" fmla="*/ 339 w 339"/>
                <a:gd name="T96" fmla="*/ 653 h 65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39" h="653">
                  <a:moveTo>
                    <a:pt x="338" y="652"/>
                  </a:moveTo>
                  <a:lnTo>
                    <a:pt x="338" y="618"/>
                  </a:lnTo>
                  <a:lnTo>
                    <a:pt x="336" y="584"/>
                  </a:lnTo>
                  <a:lnTo>
                    <a:pt x="334" y="550"/>
                  </a:lnTo>
                  <a:lnTo>
                    <a:pt x="331" y="516"/>
                  </a:lnTo>
                  <a:lnTo>
                    <a:pt x="326" y="483"/>
                  </a:lnTo>
                  <a:lnTo>
                    <a:pt x="321" y="451"/>
                  </a:lnTo>
                  <a:lnTo>
                    <a:pt x="316" y="418"/>
                  </a:lnTo>
                  <a:lnTo>
                    <a:pt x="309" y="387"/>
                  </a:lnTo>
                  <a:lnTo>
                    <a:pt x="301" y="356"/>
                  </a:lnTo>
                  <a:lnTo>
                    <a:pt x="293" y="326"/>
                  </a:lnTo>
                  <a:lnTo>
                    <a:pt x="283" y="297"/>
                  </a:lnTo>
                  <a:lnTo>
                    <a:pt x="273" y="269"/>
                  </a:lnTo>
                  <a:lnTo>
                    <a:pt x="263" y="242"/>
                  </a:lnTo>
                  <a:lnTo>
                    <a:pt x="251" y="216"/>
                  </a:lnTo>
                  <a:lnTo>
                    <a:pt x="239" y="191"/>
                  </a:lnTo>
                  <a:lnTo>
                    <a:pt x="226" y="167"/>
                  </a:lnTo>
                  <a:lnTo>
                    <a:pt x="213" y="145"/>
                  </a:lnTo>
                  <a:lnTo>
                    <a:pt x="199" y="125"/>
                  </a:lnTo>
                  <a:lnTo>
                    <a:pt x="184" y="105"/>
                  </a:lnTo>
                  <a:lnTo>
                    <a:pt x="169" y="87"/>
                  </a:lnTo>
                  <a:lnTo>
                    <a:pt x="153" y="71"/>
                  </a:lnTo>
                  <a:lnTo>
                    <a:pt x="137" y="56"/>
                  </a:lnTo>
                  <a:lnTo>
                    <a:pt x="121" y="43"/>
                  </a:lnTo>
                  <a:lnTo>
                    <a:pt x="104" y="32"/>
                  </a:lnTo>
                  <a:lnTo>
                    <a:pt x="87" y="22"/>
                  </a:lnTo>
                  <a:lnTo>
                    <a:pt x="70" y="14"/>
                  </a:lnTo>
                  <a:lnTo>
                    <a:pt x="53" y="8"/>
                  </a:lnTo>
                  <a:lnTo>
                    <a:pt x="35" y="4"/>
                  </a:lnTo>
                  <a:lnTo>
                    <a:pt x="18" y="1"/>
                  </a:lnTo>
                  <a:lnTo>
                    <a:pt x="0" y="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0203" name="Group 32"/>
          <p:cNvGrpSpPr>
            <a:grpSpLocks/>
          </p:cNvGrpSpPr>
          <p:nvPr/>
        </p:nvGrpSpPr>
        <p:grpSpPr bwMode="auto">
          <a:xfrm>
            <a:off x="3327400" y="2822575"/>
            <a:ext cx="109538" cy="223838"/>
            <a:chOff x="2096" y="1778"/>
            <a:chExt cx="69" cy="141"/>
          </a:xfrm>
        </p:grpSpPr>
        <p:sp>
          <p:nvSpPr>
            <p:cNvPr id="50222" name="AutoShape 33"/>
            <p:cNvSpPr>
              <a:spLocks noChangeArrowheads="1"/>
            </p:cNvSpPr>
            <p:nvPr/>
          </p:nvSpPr>
          <p:spPr bwMode="auto">
            <a:xfrm>
              <a:off x="2096" y="1778"/>
              <a:ext cx="70" cy="142"/>
            </a:xfrm>
            <a:prstGeom prst="roundRect">
              <a:avLst>
                <a:gd name="adj" fmla="val 1426"/>
              </a:avLst>
            </a:prstGeom>
            <a:noFill/>
            <a:ln w="12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3" name="Freeform 34"/>
            <p:cNvSpPr>
              <a:spLocks noChangeArrowheads="1"/>
            </p:cNvSpPr>
            <p:nvPr/>
          </p:nvSpPr>
          <p:spPr bwMode="auto">
            <a:xfrm>
              <a:off x="2096" y="1778"/>
              <a:ext cx="70" cy="142"/>
            </a:xfrm>
            <a:custGeom>
              <a:avLst/>
              <a:gdLst>
                <a:gd name="T0" fmla="*/ 0 w 309"/>
                <a:gd name="T1" fmla="*/ 627 h 628"/>
                <a:gd name="T2" fmla="*/ 16 w 309"/>
                <a:gd name="T3" fmla="*/ 626 h 628"/>
                <a:gd name="T4" fmla="*/ 32 w 309"/>
                <a:gd name="T5" fmla="*/ 624 h 628"/>
                <a:gd name="T6" fmla="*/ 48 w 309"/>
                <a:gd name="T7" fmla="*/ 619 h 628"/>
                <a:gd name="T8" fmla="*/ 64 w 309"/>
                <a:gd name="T9" fmla="*/ 613 h 628"/>
                <a:gd name="T10" fmla="*/ 80 w 309"/>
                <a:gd name="T11" fmla="*/ 606 h 628"/>
                <a:gd name="T12" fmla="*/ 95 w 309"/>
                <a:gd name="T13" fmla="*/ 596 h 628"/>
                <a:gd name="T14" fmla="*/ 110 w 309"/>
                <a:gd name="T15" fmla="*/ 585 h 628"/>
                <a:gd name="T16" fmla="*/ 125 w 309"/>
                <a:gd name="T17" fmla="*/ 573 h 628"/>
                <a:gd name="T18" fmla="*/ 140 w 309"/>
                <a:gd name="T19" fmla="*/ 559 h 628"/>
                <a:gd name="T20" fmla="*/ 154 w 309"/>
                <a:gd name="T21" fmla="*/ 543 h 628"/>
                <a:gd name="T22" fmla="*/ 168 w 309"/>
                <a:gd name="T23" fmla="*/ 526 h 628"/>
                <a:gd name="T24" fmla="*/ 181 w 309"/>
                <a:gd name="T25" fmla="*/ 507 h 628"/>
                <a:gd name="T26" fmla="*/ 194 w 309"/>
                <a:gd name="T27" fmla="*/ 487 h 628"/>
                <a:gd name="T28" fmla="*/ 206 w 309"/>
                <a:gd name="T29" fmla="*/ 466 h 628"/>
                <a:gd name="T30" fmla="*/ 218 w 309"/>
                <a:gd name="T31" fmla="*/ 443 h 628"/>
                <a:gd name="T32" fmla="*/ 229 w 309"/>
                <a:gd name="T33" fmla="*/ 420 h 628"/>
                <a:gd name="T34" fmla="*/ 239 w 309"/>
                <a:gd name="T35" fmla="*/ 395 h 628"/>
                <a:gd name="T36" fmla="*/ 249 w 309"/>
                <a:gd name="T37" fmla="*/ 369 h 628"/>
                <a:gd name="T38" fmla="*/ 258 w 309"/>
                <a:gd name="T39" fmla="*/ 341 h 628"/>
                <a:gd name="T40" fmla="*/ 267 w 309"/>
                <a:gd name="T41" fmla="*/ 313 h 628"/>
                <a:gd name="T42" fmla="*/ 274 w 309"/>
                <a:gd name="T43" fmla="*/ 285 h 628"/>
                <a:gd name="T44" fmla="*/ 281 w 309"/>
                <a:gd name="T45" fmla="*/ 255 h 628"/>
                <a:gd name="T46" fmla="*/ 288 w 309"/>
                <a:gd name="T47" fmla="*/ 225 h 628"/>
                <a:gd name="T48" fmla="*/ 293 w 309"/>
                <a:gd name="T49" fmla="*/ 194 h 628"/>
                <a:gd name="T50" fmla="*/ 298 w 309"/>
                <a:gd name="T51" fmla="*/ 162 h 628"/>
                <a:gd name="T52" fmla="*/ 301 w 309"/>
                <a:gd name="T53" fmla="*/ 130 h 628"/>
                <a:gd name="T54" fmla="*/ 304 w 309"/>
                <a:gd name="T55" fmla="*/ 98 h 628"/>
                <a:gd name="T56" fmla="*/ 306 w 309"/>
                <a:gd name="T57" fmla="*/ 66 h 628"/>
                <a:gd name="T58" fmla="*/ 308 w 309"/>
                <a:gd name="T59" fmla="*/ 33 h 628"/>
                <a:gd name="T60" fmla="*/ 308 w 309"/>
                <a:gd name="T61" fmla="*/ 0 h 62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09"/>
                <a:gd name="T94" fmla="*/ 0 h 628"/>
                <a:gd name="T95" fmla="*/ 309 w 309"/>
                <a:gd name="T96" fmla="*/ 628 h 62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09" h="628">
                  <a:moveTo>
                    <a:pt x="0" y="627"/>
                  </a:moveTo>
                  <a:lnTo>
                    <a:pt x="16" y="626"/>
                  </a:lnTo>
                  <a:lnTo>
                    <a:pt x="32" y="624"/>
                  </a:lnTo>
                  <a:lnTo>
                    <a:pt x="48" y="619"/>
                  </a:lnTo>
                  <a:lnTo>
                    <a:pt x="64" y="613"/>
                  </a:lnTo>
                  <a:lnTo>
                    <a:pt x="80" y="606"/>
                  </a:lnTo>
                  <a:lnTo>
                    <a:pt x="95" y="596"/>
                  </a:lnTo>
                  <a:lnTo>
                    <a:pt x="110" y="585"/>
                  </a:lnTo>
                  <a:lnTo>
                    <a:pt x="125" y="573"/>
                  </a:lnTo>
                  <a:lnTo>
                    <a:pt x="140" y="559"/>
                  </a:lnTo>
                  <a:lnTo>
                    <a:pt x="154" y="543"/>
                  </a:lnTo>
                  <a:lnTo>
                    <a:pt x="168" y="526"/>
                  </a:lnTo>
                  <a:lnTo>
                    <a:pt x="181" y="507"/>
                  </a:lnTo>
                  <a:lnTo>
                    <a:pt x="194" y="487"/>
                  </a:lnTo>
                  <a:lnTo>
                    <a:pt x="206" y="466"/>
                  </a:lnTo>
                  <a:lnTo>
                    <a:pt x="218" y="443"/>
                  </a:lnTo>
                  <a:lnTo>
                    <a:pt x="229" y="420"/>
                  </a:lnTo>
                  <a:lnTo>
                    <a:pt x="239" y="395"/>
                  </a:lnTo>
                  <a:lnTo>
                    <a:pt x="249" y="369"/>
                  </a:lnTo>
                  <a:lnTo>
                    <a:pt x="258" y="341"/>
                  </a:lnTo>
                  <a:lnTo>
                    <a:pt x="267" y="313"/>
                  </a:lnTo>
                  <a:lnTo>
                    <a:pt x="274" y="285"/>
                  </a:lnTo>
                  <a:lnTo>
                    <a:pt x="281" y="255"/>
                  </a:lnTo>
                  <a:lnTo>
                    <a:pt x="288" y="225"/>
                  </a:lnTo>
                  <a:lnTo>
                    <a:pt x="293" y="194"/>
                  </a:lnTo>
                  <a:lnTo>
                    <a:pt x="298" y="162"/>
                  </a:lnTo>
                  <a:lnTo>
                    <a:pt x="301" y="130"/>
                  </a:lnTo>
                  <a:lnTo>
                    <a:pt x="304" y="98"/>
                  </a:lnTo>
                  <a:lnTo>
                    <a:pt x="306" y="66"/>
                  </a:lnTo>
                  <a:lnTo>
                    <a:pt x="308" y="33"/>
                  </a:lnTo>
                  <a:lnTo>
                    <a:pt x="308" y="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0204" name="Group 35"/>
          <p:cNvGrpSpPr>
            <a:grpSpLocks/>
          </p:cNvGrpSpPr>
          <p:nvPr/>
        </p:nvGrpSpPr>
        <p:grpSpPr bwMode="auto">
          <a:xfrm>
            <a:off x="3190875" y="2640013"/>
            <a:ext cx="123825" cy="234950"/>
            <a:chOff x="2010" y="1663"/>
            <a:chExt cx="78" cy="148"/>
          </a:xfrm>
        </p:grpSpPr>
        <p:sp>
          <p:nvSpPr>
            <p:cNvPr id="50220" name="AutoShape 36"/>
            <p:cNvSpPr>
              <a:spLocks noChangeArrowheads="1"/>
            </p:cNvSpPr>
            <p:nvPr/>
          </p:nvSpPr>
          <p:spPr bwMode="auto">
            <a:xfrm>
              <a:off x="2010" y="1663"/>
              <a:ext cx="79" cy="149"/>
            </a:xfrm>
            <a:prstGeom prst="roundRect">
              <a:avLst>
                <a:gd name="adj" fmla="val 1278"/>
              </a:avLst>
            </a:prstGeom>
            <a:noFill/>
            <a:ln w="12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1" name="Freeform 37"/>
            <p:cNvSpPr>
              <a:spLocks noChangeArrowheads="1"/>
            </p:cNvSpPr>
            <p:nvPr/>
          </p:nvSpPr>
          <p:spPr bwMode="auto">
            <a:xfrm>
              <a:off x="2010" y="1663"/>
              <a:ext cx="79" cy="149"/>
            </a:xfrm>
            <a:custGeom>
              <a:avLst/>
              <a:gdLst>
                <a:gd name="T0" fmla="*/ 348 w 349"/>
                <a:gd name="T1" fmla="*/ 656 h 657"/>
                <a:gd name="T2" fmla="*/ 348 w 349"/>
                <a:gd name="T3" fmla="*/ 622 h 657"/>
                <a:gd name="T4" fmla="*/ 346 w 349"/>
                <a:gd name="T5" fmla="*/ 587 h 657"/>
                <a:gd name="T6" fmla="*/ 344 w 349"/>
                <a:gd name="T7" fmla="*/ 553 h 657"/>
                <a:gd name="T8" fmla="*/ 340 w 349"/>
                <a:gd name="T9" fmla="*/ 520 h 657"/>
                <a:gd name="T10" fmla="*/ 336 w 349"/>
                <a:gd name="T11" fmla="*/ 486 h 657"/>
                <a:gd name="T12" fmla="*/ 331 w 349"/>
                <a:gd name="T13" fmla="*/ 453 h 657"/>
                <a:gd name="T14" fmla="*/ 325 w 349"/>
                <a:gd name="T15" fmla="*/ 421 h 657"/>
                <a:gd name="T16" fmla="*/ 318 w 349"/>
                <a:gd name="T17" fmla="*/ 389 h 657"/>
                <a:gd name="T18" fmla="*/ 310 w 349"/>
                <a:gd name="T19" fmla="*/ 358 h 657"/>
                <a:gd name="T20" fmla="*/ 301 w 349"/>
                <a:gd name="T21" fmla="*/ 328 h 657"/>
                <a:gd name="T22" fmla="*/ 292 w 349"/>
                <a:gd name="T23" fmla="*/ 299 h 657"/>
                <a:gd name="T24" fmla="*/ 282 w 349"/>
                <a:gd name="T25" fmla="*/ 270 h 657"/>
                <a:gd name="T26" fmla="*/ 270 w 349"/>
                <a:gd name="T27" fmla="*/ 243 h 657"/>
                <a:gd name="T28" fmla="*/ 259 w 349"/>
                <a:gd name="T29" fmla="*/ 217 h 657"/>
                <a:gd name="T30" fmla="*/ 246 w 349"/>
                <a:gd name="T31" fmla="*/ 192 h 657"/>
                <a:gd name="T32" fmla="*/ 233 w 349"/>
                <a:gd name="T33" fmla="*/ 168 h 657"/>
                <a:gd name="T34" fmla="*/ 219 w 349"/>
                <a:gd name="T35" fmla="*/ 146 h 657"/>
                <a:gd name="T36" fmla="*/ 205 w 349"/>
                <a:gd name="T37" fmla="*/ 125 h 657"/>
                <a:gd name="T38" fmla="*/ 190 w 349"/>
                <a:gd name="T39" fmla="*/ 106 h 657"/>
                <a:gd name="T40" fmla="*/ 174 w 349"/>
                <a:gd name="T41" fmla="*/ 88 h 657"/>
                <a:gd name="T42" fmla="*/ 158 w 349"/>
                <a:gd name="T43" fmla="*/ 71 h 657"/>
                <a:gd name="T44" fmla="*/ 142 w 349"/>
                <a:gd name="T45" fmla="*/ 57 h 657"/>
                <a:gd name="T46" fmla="*/ 125 w 349"/>
                <a:gd name="T47" fmla="*/ 44 h 657"/>
                <a:gd name="T48" fmla="*/ 108 w 349"/>
                <a:gd name="T49" fmla="*/ 32 h 657"/>
                <a:gd name="T50" fmla="*/ 90 w 349"/>
                <a:gd name="T51" fmla="*/ 22 h 657"/>
                <a:gd name="T52" fmla="*/ 72 w 349"/>
                <a:gd name="T53" fmla="*/ 14 h 657"/>
                <a:gd name="T54" fmla="*/ 54 w 349"/>
                <a:gd name="T55" fmla="*/ 8 h 657"/>
                <a:gd name="T56" fmla="*/ 36 w 349"/>
                <a:gd name="T57" fmla="*/ 4 h 657"/>
                <a:gd name="T58" fmla="*/ 18 w 349"/>
                <a:gd name="T59" fmla="*/ 1 h 657"/>
                <a:gd name="T60" fmla="*/ 0 w 349"/>
                <a:gd name="T61" fmla="*/ 0 h 65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49"/>
                <a:gd name="T94" fmla="*/ 0 h 657"/>
                <a:gd name="T95" fmla="*/ 349 w 349"/>
                <a:gd name="T96" fmla="*/ 657 h 65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49" h="657">
                  <a:moveTo>
                    <a:pt x="348" y="656"/>
                  </a:moveTo>
                  <a:lnTo>
                    <a:pt x="348" y="622"/>
                  </a:lnTo>
                  <a:lnTo>
                    <a:pt x="346" y="587"/>
                  </a:lnTo>
                  <a:lnTo>
                    <a:pt x="344" y="553"/>
                  </a:lnTo>
                  <a:lnTo>
                    <a:pt x="340" y="520"/>
                  </a:lnTo>
                  <a:lnTo>
                    <a:pt x="336" y="486"/>
                  </a:lnTo>
                  <a:lnTo>
                    <a:pt x="331" y="453"/>
                  </a:lnTo>
                  <a:lnTo>
                    <a:pt x="325" y="421"/>
                  </a:lnTo>
                  <a:lnTo>
                    <a:pt x="318" y="389"/>
                  </a:lnTo>
                  <a:lnTo>
                    <a:pt x="310" y="358"/>
                  </a:lnTo>
                  <a:lnTo>
                    <a:pt x="301" y="328"/>
                  </a:lnTo>
                  <a:lnTo>
                    <a:pt x="292" y="299"/>
                  </a:lnTo>
                  <a:lnTo>
                    <a:pt x="282" y="270"/>
                  </a:lnTo>
                  <a:lnTo>
                    <a:pt x="270" y="243"/>
                  </a:lnTo>
                  <a:lnTo>
                    <a:pt x="259" y="217"/>
                  </a:lnTo>
                  <a:lnTo>
                    <a:pt x="246" y="192"/>
                  </a:lnTo>
                  <a:lnTo>
                    <a:pt x="233" y="168"/>
                  </a:lnTo>
                  <a:lnTo>
                    <a:pt x="219" y="146"/>
                  </a:lnTo>
                  <a:lnTo>
                    <a:pt x="205" y="125"/>
                  </a:lnTo>
                  <a:lnTo>
                    <a:pt x="190" y="106"/>
                  </a:lnTo>
                  <a:lnTo>
                    <a:pt x="174" y="88"/>
                  </a:lnTo>
                  <a:lnTo>
                    <a:pt x="158" y="71"/>
                  </a:lnTo>
                  <a:lnTo>
                    <a:pt x="142" y="57"/>
                  </a:lnTo>
                  <a:lnTo>
                    <a:pt x="125" y="44"/>
                  </a:lnTo>
                  <a:lnTo>
                    <a:pt x="108" y="32"/>
                  </a:lnTo>
                  <a:lnTo>
                    <a:pt x="90" y="22"/>
                  </a:lnTo>
                  <a:lnTo>
                    <a:pt x="72" y="14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18" y="1"/>
                  </a:lnTo>
                  <a:lnTo>
                    <a:pt x="0" y="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0205" name="Group 38"/>
          <p:cNvGrpSpPr>
            <a:grpSpLocks/>
          </p:cNvGrpSpPr>
          <p:nvPr/>
        </p:nvGrpSpPr>
        <p:grpSpPr bwMode="auto">
          <a:xfrm>
            <a:off x="3203575" y="2822575"/>
            <a:ext cx="111125" cy="223838"/>
            <a:chOff x="2018" y="1778"/>
            <a:chExt cx="70" cy="141"/>
          </a:xfrm>
        </p:grpSpPr>
        <p:sp>
          <p:nvSpPr>
            <p:cNvPr id="50218" name="AutoShape 39"/>
            <p:cNvSpPr>
              <a:spLocks noChangeArrowheads="1"/>
            </p:cNvSpPr>
            <p:nvPr/>
          </p:nvSpPr>
          <p:spPr bwMode="auto">
            <a:xfrm>
              <a:off x="2018" y="1778"/>
              <a:ext cx="71" cy="142"/>
            </a:xfrm>
            <a:prstGeom prst="roundRect">
              <a:avLst>
                <a:gd name="adj" fmla="val 1426"/>
              </a:avLst>
            </a:prstGeom>
            <a:noFill/>
            <a:ln w="12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9" name="Freeform 40"/>
            <p:cNvSpPr>
              <a:spLocks noChangeArrowheads="1"/>
            </p:cNvSpPr>
            <p:nvPr/>
          </p:nvSpPr>
          <p:spPr bwMode="auto">
            <a:xfrm>
              <a:off x="2018" y="1778"/>
              <a:ext cx="71" cy="142"/>
            </a:xfrm>
            <a:custGeom>
              <a:avLst/>
              <a:gdLst>
                <a:gd name="T0" fmla="*/ 0 w 314"/>
                <a:gd name="T1" fmla="*/ 627 h 628"/>
                <a:gd name="T2" fmla="*/ 16 w 314"/>
                <a:gd name="T3" fmla="*/ 626 h 628"/>
                <a:gd name="T4" fmla="*/ 33 w 314"/>
                <a:gd name="T5" fmla="*/ 624 h 628"/>
                <a:gd name="T6" fmla="*/ 49 w 314"/>
                <a:gd name="T7" fmla="*/ 619 h 628"/>
                <a:gd name="T8" fmla="*/ 65 w 314"/>
                <a:gd name="T9" fmla="*/ 613 h 628"/>
                <a:gd name="T10" fmla="*/ 81 w 314"/>
                <a:gd name="T11" fmla="*/ 606 h 628"/>
                <a:gd name="T12" fmla="*/ 97 w 314"/>
                <a:gd name="T13" fmla="*/ 596 h 628"/>
                <a:gd name="T14" fmla="*/ 112 w 314"/>
                <a:gd name="T15" fmla="*/ 585 h 628"/>
                <a:gd name="T16" fmla="*/ 127 w 314"/>
                <a:gd name="T17" fmla="*/ 573 h 628"/>
                <a:gd name="T18" fmla="*/ 142 w 314"/>
                <a:gd name="T19" fmla="*/ 559 h 628"/>
                <a:gd name="T20" fmla="*/ 157 w 314"/>
                <a:gd name="T21" fmla="*/ 543 h 628"/>
                <a:gd name="T22" fmla="*/ 170 w 314"/>
                <a:gd name="T23" fmla="*/ 526 h 628"/>
                <a:gd name="T24" fmla="*/ 184 w 314"/>
                <a:gd name="T25" fmla="*/ 507 h 628"/>
                <a:gd name="T26" fmla="*/ 197 w 314"/>
                <a:gd name="T27" fmla="*/ 487 h 628"/>
                <a:gd name="T28" fmla="*/ 209 w 314"/>
                <a:gd name="T29" fmla="*/ 466 h 628"/>
                <a:gd name="T30" fmla="*/ 221 w 314"/>
                <a:gd name="T31" fmla="*/ 443 h 628"/>
                <a:gd name="T32" fmla="*/ 233 w 314"/>
                <a:gd name="T33" fmla="*/ 420 h 628"/>
                <a:gd name="T34" fmla="*/ 243 w 314"/>
                <a:gd name="T35" fmla="*/ 395 h 628"/>
                <a:gd name="T36" fmla="*/ 253 w 314"/>
                <a:gd name="T37" fmla="*/ 369 h 628"/>
                <a:gd name="T38" fmla="*/ 263 w 314"/>
                <a:gd name="T39" fmla="*/ 341 h 628"/>
                <a:gd name="T40" fmla="*/ 271 w 314"/>
                <a:gd name="T41" fmla="*/ 313 h 628"/>
                <a:gd name="T42" fmla="*/ 279 w 314"/>
                <a:gd name="T43" fmla="*/ 285 h 628"/>
                <a:gd name="T44" fmla="*/ 286 w 314"/>
                <a:gd name="T45" fmla="*/ 255 h 628"/>
                <a:gd name="T46" fmla="*/ 292 w 314"/>
                <a:gd name="T47" fmla="*/ 225 h 628"/>
                <a:gd name="T48" fmla="*/ 298 w 314"/>
                <a:gd name="T49" fmla="*/ 194 h 628"/>
                <a:gd name="T50" fmla="*/ 302 w 314"/>
                <a:gd name="T51" fmla="*/ 162 h 628"/>
                <a:gd name="T52" fmla="*/ 306 w 314"/>
                <a:gd name="T53" fmla="*/ 130 h 628"/>
                <a:gd name="T54" fmla="*/ 309 w 314"/>
                <a:gd name="T55" fmla="*/ 98 h 628"/>
                <a:gd name="T56" fmla="*/ 311 w 314"/>
                <a:gd name="T57" fmla="*/ 66 h 628"/>
                <a:gd name="T58" fmla="*/ 313 w 314"/>
                <a:gd name="T59" fmla="*/ 33 h 628"/>
                <a:gd name="T60" fmla="*/ 313 w 314"/>
                <a:gd name="T61" fmla="*/ 0 h 62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14"/>
                <a:gd name="T94" fmla="*/ 0 h 628"/>
                <a:gd name="T95" fmla="*/ 314 w 314"/>
                <a:gd name="T96" fmla="*/ 628 h 62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14" h="628">
                  <a:moveTo>
                    <a:pt x="0" y="627"/>
                  </a:moveTo>
                  <a:lnTo>
                    <a:pt x="16" y="626"/>
                  </a:lnTo>
                  <a:lnTo>
                    <a:pt x="33" y="624"/>
                  </a:lnTo>
                  <a:lnTo>
                    <a:pt x="49" y="619"/>
                  </a:lnTo>
                  <a:lnTo>
                    <a:pt x="65" y="613"/>
                  </a:lnTo>
                  <a:lnTo>
                    <a:pt x="81" y="606"/>
                  </a:lnTo>
                  <a:lnTo>
                    <a:pt x="97" y="596"/>
                  </a:lnTo>
                  <a:lnTo>
                    <a:pt x="112" y="585"/>
                  </a:lnTo>
                  <a:lnTo>
                    <a:pt x="127" y="573"/>
                  </a:lnTo>
                  <a:lnTo>
                    <a:pt x="142" y="559"/>
                  </a:lnTo>
                  <a:lnTo>
                    <a:pt x="157" y="543"/>
                  </a:lnTo>
                  <a:lnTo>
                    <a:pt x="170" y="526"/>
                  </a:lnTo>
                  <a:lnTo>
                    <a:pt x="184" y="507"/>
                  </a:lnTo>
                  <a:lnTo>
                    <a:pt x="197" y="487"/>
                  </a:lnTo>
                  <a:lnTo>
                    <a:pt x="209" y="466"/>
                  </a:lnTo>
                  <a:lnTo>
                    <a:pt x="221" y="443"/>
                  </a:lnTo>
                  <a:lnTo>
                    <a:pt x="233" y="420"/>
                  </a:lnTo>
                  <a:lnTo>
                    <a:pt x="243" y="395"/>
                  </a:lnTo>
                  <a:lnTo>
                    <a:pt x="253" y="369"/>
                  </a:lnTo>
                  <a:lnTo>
                    <a:pt x="263" y="341"/>
                  </a:lnTo>
                  <a:lnTo>
                    <a:pt x="271" y="313"/>
                  </a:lnTo>
                  <a:lnTo>
                    <a:pt x="279" y="285"/>
                  </a:lnTo>
                  <a:lnTo>
                    <a:pt x="286" y="255"/>
                  </a:lnTo>
                  <a:lnTo>
                    <a:pt x="292" y="225"/>
                  </a:lnTo>
                  <a:lnTo>
                    <a:pt x="298" y="194"/>
                  </a:lnTo>
                  <a:lnTo>
                    <a:pt x="302" y="162"/>
                  </a:lnTo>
                  <a:lnTo>
                    <a:pt x="306" y="130"/>
                  </a:lnTo>
                  <a:lnTo>
                    <a:pt x="309" y="98"/>
                  </a:lnTo>
                  <a:lnTo>
                    <a:pt x="311" y="66"/>
                  </a:lnTo>
                  <a:lnTo>
                    <a:pt x="313" y="33"/>
                  </a:lnTo>
                  <a:lnTo>
                    <a:pt x="313" y="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50206" name="Line 41"/>
          <p:cNvSpPr>
            <a:spLocks noChangeShapeType="1"/>
          </p:cNvSpPr>
          <p:nvPr/>
        </p:nvSpPr>
        <p:spPr bwMode="auto">
          <a:xfrm flipH="1">
            <a:off x="2892425" y="2719388"/>
            <a:ext cx="534988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07" name="Line 42"/>
          <p:cNvSpPr>
            <a:spLocks noChangeShapeType="1"/>
          </p:cNvSpPr>
          <p:nvPr/>
        </p:nvSpPr>
        <p:spPr bwMode="auto">
          <a:xfrm flipH="1">
            <a:off x="1630363" y="2967038"/>
            <a:ext cx="179705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08" name="Line 43"/>
          <p:cNvSpPr>
            <a:spLocks noChangeShapeType="1"/>
          </p:cNvSpPr>
          <p:nvPr/>
        </p:nvSpPr>
        <p:spPr bwMode="auto">
          <a:xfrm>
            <a:off x="3859213" y="2833688"/>
            <a:ext cx="284162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09" name="Line 44"/>
          <p:cNvSpPr>
            <a:spLocks noChangeShapeType="1"/>
          </p:cNvSpPr>
          <p:nvPr/>
        </p:nvSpPr>
        <p:spPr bwMode="auto">
          <a:xfrm>
            <a:off x="1631950" y="2030413"/>
            <a:ext cx="1588" cy="93662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10" name="Line 45"/>
          <p:cNvSpPr>
            <a:spLocks noChangeShapeType="1"/>
          </p:cNvSpPr>
          <p:nvPr/>
        </p:nvSpPr>
        <p:spPr bwMode="auto">
          <a:xfrm>
            <a:off x="2894013" y="2246313"/>
            <a:ext cx="1587" cy="47307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211" name="AutoShape 46"/>
          <p:cNvSpPr>
            <a:spLocks noChangeArrowheads="1"/>
          </p:cNvSpPr>
          <p:nvPr/>
        </p:nvSpPr>
        <p:spPr bwMode="auto">
          <a:xfrm>
            <a:off x="4143375" y="2605088"/>
            <a:ext cx="360363" cy="433387"/>
          </a:xfrm>
          <a:prstGeom prst="roundRect">
            <a:avLst>
              <a:gd name="adj" fmla="val 440"/>
            </a:avLst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12" name="Text Box 47"/>
          <p:cNvSpPr txBox="1">
            <a:spLocks noChangeArrowheads="1"/>
          </p:cNvSpPr>
          <p:nvPr/>
        </p:nvSpPr>
        <p:spPr bwMode="auto">
          <a:xfrm>
            <a:off x="4143375" y="2663825"/>
            <a:ext cx="3365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Arial" charset="0"/>
              </a:rPr>
              <a:t>V</a:t>
            </a:r>
          </a:p>
        </p:txBody>
      </p:sp>
      <p:sp>
        <p:nvSpPr>
          <p:cNvPr id="50213" name="Text Box 48"/>
          <p:cNvSpPr txBox="1">
            <a:spLocks noChangeArrowheads="1"/>
          </p:cNvSpPr>
          <p:nvPr/>
        </p:nvSpPr>
        <p:spPr bwMode="auto">
          <a:xfrm>
            <a:off x="4772025" y="2473325"/>
            <a:ext cx="3657068" cy="850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Before the shift, if the leftmost two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bits differ, the shift will result in an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overflow</a:t>
            </a:r>
          </a:p>
        </p:txBody>
      </p:sp>
      <p:grpSp>
        <p:nvGrpSpPr>
          <p:cNvPr id="50214" name="Group 49"/>
          <p:cNvGrpSpPr>
            <a:grpSpLocks/>
          </p:cNvGrpSpPr>
          <p:nvPr/>
        </p:nvGrpSpPr>
        <p:grpSpPr bwMode="auto">
          <a:xfrm>
            <a:off x="476250" y="3829053"/>
            <a:ext cx="7989888" cy="2174877"/>
            <a:chOff x="300" y="2412"/>
            <a:chExt cx="5033" cy="1370"/>
          </a:xfrm>
        </p:grpSpPr>
        <p:sp>
          <p:nvSpPr>
            <p:cNvPr id="50216" name="AutoShape 50"/>
            <p:cNvSpPr>
              <a:spLocks noChangeArrowheads="1"/>
            </p:cNvSpPr>
            <p:nvPr/>
          </p:nvSpPr>
          <p:spPr bwMode="auto">
            <a:xfrm>
              <a:off x="300" y="2412"/>
              <a:ext cx="5033" cy="1137"/>
            </a:xfrm>
            <a:prstGeom prst="roundRect">
              <a:avLst>
                <a:gd name="adj" fmla="val 88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7" name="Text Box 51"/>
            <p:cNvSpPr txBox="1">
              <a:spLocks noChangeArrowheads="1"/>
            </p:cNvSpPr>
            <p:nvPr/>
          </p:nvSpPr>
          <p:spPr bwMode="auto">
            <a:xfrm>
              <a:off x="300" y="2412"/>
              <a:ext cx="5033" cy="1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84163" indent="-284163">
                <a:lnSpc>
                  <a:spcPct val="80000"/>
                </a:lnSpc>
                <a:spcBef>
                  <a:spcPts val="388"/>
                </a:spcBef>
                <a:buClr>
                  <a:srgbClr val="000000"/>
                </a:buClr>
                <a:buSzPct val="111000"/>
                <a:buFont typeface="Times New Roman" pitchFamily="18" charset="0"/>
                <a:buChar char="•"/>
                <a:tabLst>
                  <a:tab pos="854075" algn="l"/>
                  <a:tab pos="1768475" algn="l"/>
                  <a:tab pos="2682875" algn="l"/>
                  <a:tab pos="3597275" algn="l"/>
                  <a:tab pos="4511675" algn="l"/>
                  <a:tab pos="5426075" algn="l"/>
                  <a:tab pos="6340475" algn="l"/>
                  <a:tab pos="7254875" algn="l"/>
                  <a:tab pos="8169275" algn="l"/>
                  <a:tab pos="9083675" algn="l"/>
                  <a:tab pos="9998075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 a RTL, the following notation is used</a:t>
              </a:r>
            </a:p>
            <a:p>
              <a:pPr marL="685800" lvl="1" indent="-228600">
                <a:lnSpc>
                  <a:spcPct val="80000"/>
                </a:lnSpc>
                <a:spcBef>
                  <a:spcPts val="388"/>
                </a:spcBef>
                <a:buClr>
                  <a:srgbClr val="000000"/>
                </a:buClr>
                <a:buSzPct val="111000"/>
                <a:buFont typeface="Times New Roman" pitchFamily="18" charset="0"/>
                <a:buChar char="–"/>
                <a:tabLst>
                  <a:tab pos="854075" algn="l"/>
                  <a:tab pos="1768475" algn="l"/>
                  <a:tab pos="2682875" algn="l"/>
                  <a:tab pos="3597275" algn="l"/>
                  <a:tab pos="4511675" algn="l"/>
                  <a:tab pos="5426075" algn="l"/>
                  <a:tab pos="6340475" algn="l"/>
                  <a:tab pos="7254875" algn="l"/>
                  <a:tab pos="8169275" algn="l"/>
                  <a:tab pos="9083675" algn="l"/>
                  <a:tab pos="9998075" algn="l"/>
                </a:tabLst>
              </a:pPr>
              <a:r>
                <a:rPr lang="en-GB" sz="20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ashl</a:t>
              </a:r>
              <a:r>
                <a:rPr lang="en-GB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	for an arithmetic shift left</a:t>
              </a:r>
            </a:p>
            <a:p>
              <a:pPr marL="685800" lvl="1" indent="-228600">
                <a:lnSpc>
                  <a:spcPct val="80000"/>
                </a:lnSpc>
                <a:spcBef>
                  <a:spcPts val="388"/>
                </a:spcBef>
                <a:buClr>
                  <a:srgbClr val="000000"/>
                </a:buClr>
                <a:buSzPct val="111000"/>
                <a:buFont typeface="Times New Roman" pitchFamily="18" charset="0"/>
                <a:buChar char="–"/>
                <a:tabLst>
                  <a:tab pos="854075" algn="l"/>
                  <a:tab pos="1768475" algn="l"/>
                  <a:tab pos="2682875" algn="l"/>
                  <a:tab pos="3597275" algn="l"/>
                  <a:tab pos="4511675" algn="l"/>
                  <a:tab pos="5426075" algn="l"/>
                  <a:tab pos="6340475" algn="l"/>
                  <a:tab pos="7254875" algn="l"/>
                  <a:tab pos="8169275" algn="l"/>
                  <a:tab pos="9083675" algn="l"/>
                  <a:tab pos="9998075" algn="l"/>
                </a:tabLst>
              </a:pPr>
              <a:r>
                <a:rPr lang="en-GB" sz="20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ashr</a:t>
              </a:r>
              <a:r>
                <a:rPr lang="en-GB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	for an arithmetic shift right	</a:t>
              </a:r>
            </a:p>
            <a:p>
              <a:pPr marL="685800" lvl="1" indent="-228600">
                <a:lnSpc>
                  <a:spcPct val="80000"/>
                </a:lnSpc>
                <a:spcBef>
                  <a:spcPts val="388"/>
                </a:spcBef>
                <a:buClr>
                  <a:srgbClr val="000000"/>
                </a:buClr>
                <a:buSzPct val="111000"/>
                <a:buFont typeface="Times New Roman" pitchFamily="18" charset="0"/>
                <a:buChar char="–"/>
                <a:tabLst>
                  <a:tab pos="854075" algn="l"/>
                  <a:tab pos="1768475" algn="l"/>
                  <a:tab pos="2682875" algn="l"/>
                  <a:tab pos="3597275" algn="l"/>
                  <a:tab pos="4511675" algn="l"/>
                  <a:tab pos="5426075" algn="l"/>
                  <a:tab pos="6340475" algn="l"/>
                  <a:tab pos="7254875" algn="l"/>
                  <a:tab pos="8169275" algn="l"/>
                  <a:tab pos="9083675" algn="l"/>
                  <a:tab pos="9998075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Examples:</a:t>
              </a:r>
            </a:p>
            <a:p>
              <a:pPr marL="1143000" lvl="2" indent="-228600">
                <a:lnSpc>
                  <a:spcPct val="80000"/>
                </a:lnSpc>
                <a:spcBef>
                  <a:spcPts val="388"/>
                </a:spcBef>
                <a:buClr>
                  <a:srgbClr val="000000"/>
                </a:buClr>
                <a:buSzPct val="111000"/>
                <a:buFont typeface="Times New Roman" pitchFamily="18" charset="0"/>
                <a:buChar char="•"/>
                <a:tabLst>
                  <a:tab pos="854075" algn="l"/>
                  <a:tab pos="1768475" algn="l"/>
                  <a:tab pos="2682875" algn="l"/>
                  <a:tab pos="3597275" algn="l"/>
                  <a:tab pos="4511675" algn="l"/>
                  <a:tab pos="5426075" algn="l"/>
                  <a:tab pos="6340475" algn="l"/>
                  <a:tab pos="7254875" algn="l"/>
                  <a:tab pos="8169275" algn="l"/>
                  <a:tab pos="9083675" algn="l"/>
                  <a:tab pos="9998075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R2 </a:t>
              </a:r>
              <a:r>
                <a:rPr lang="en-GB" sz="2000" dirty="0">
                  <a:latin typeface="Symbol" pitchFamily="18" charset="2"/>
                </a:rPr>
                <a:t></a:t>
              </a:r>
              <a:r>
                <a:rPr lang="en-GB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GB" sz="20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ashr</a:t>
              </a:r>
              <a:r>
                <a:rPr lang="en-GB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R2</a:t>
              </a:r>
            </a:p>
            <a:p>
              <a:pPr marL="1143000" lvl="2" indent="-228600">
                <a:lnSpc>
                  <a:spcPct val="80000"/>
                </a:lnSpc>
                <a:spcBef>
                  <a:spcPts val="388"/>
                </a:spcBef>
                <a:buClr>
                  <a:srgbClr val="000000"/>
                </a:buClr>
                <a:buSzPct val="111000"/>
                <a:buFont typeface="Times New Roman" pitchFamily="18" charset="0"/>
                <a:buChar char="•"/>
                <a:tabLst>
                  <a:tab pos="854075" algn="l"/>
                  <a:tab pos="1768475" algn="l"/>
                  <a:tab pos="2682875" algn="l"/>
                  <a:tab pos="3597275" algn="l"/>
                  <a:tab pos="4511675" algn="l"/>
                  <a:tab pos="5426075" algn="l"/>
                  <a:tab pos="6340475" algn="l"/>
                  <a:tab pos="7254875" algn="l"/>
                  <a:tab pos="8169275" algn="l"/>
                  <a:tab pos="9083675" algn="l"/>
                  <a:tab pos="9998075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R3 </a:t>
              </a:r>
              <a:r>
                <a:rPr lang="en-GB" sz="2000" dirty="0">
                  <a:latin typeface="Symbol" pitchFamily="18" charset="2"/>
                </a:rPr>
                <a:t></a:t>
              </a:r>
              <a:r>
                <a:rPr lang="en-GB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GB" sz="20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ashl</a:t>
              </a:r>
              <a:r>
                <a:rPr lang="en-GB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R3</a:t>
              </a:r>
            </a:p>
            <a:p>
              <a:pPr marL="1143000" lvl="2" indent="-228600">
                <a:lnSpc>
                  <a:spcPct val="80000"/>
                </a:lnSpc>
                <a:spcBef>
                  <a:spcPts val="388"/>
                </a:spcBef>
                <a:buClr>
                  <a:srgbClr val="000000"/>
                </a:buClr>
                <a:buSzPct val="111000"/>
                <a:buFont typeface="Times New Roman" pitchFamily="18" charset="0"/>
                <a:buNone/>
                <a:tabLst>
                  <a:tab pos="854075" algn="l"/>
                  <a:tab pos="1768475" algn="l"/>
                  <a:tab pos="2682875" algn="l"/>
                  <a:tab pos="3597275" algn="l"/>
                  <a:tab pos="4511675" algn="l"/>
                  <a:tab pos="5426075" algn="l"/>
                  <a:tab pos="6340475" algn="l"/>
                  <a:tab pos="7254875" algn="l"/>
                  <a:tab pos="8169275" algn="l"/>
                  <a:tab pos="9083675" algn="l"/>
                  <a:tab pos="9998075" algn="l"/>
                </a:tabLst>
              </a:pPr>
              <a:endPara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0215" name="Text Box 52"/>
          <p:cNvSpPr txBox="1">
            <a:spLocks noChangeArrowheads="1"/>
          </p:cNvSpPr>
          <p:nvPr/>
        </p:nvSpPr>
        <p:spPr bwMode="auto">
          <a:xfrm>
            <a:off x="1962150" y="1846263"/>
            <a:ext cx="4445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1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latin typeface="Arial" charset="0"/>
              </a:rPr>
              <a:t>sign</a:t>
            </a:r>
          </a:p>
          <a:p>
            <a:pPr algn="ctr">
              <a:lnSpc>
                <a:spcPct val="90000"/>
              </a:lnSpc>
              <a:buClr>
                <a:srgbClr val="000000"/>
              </a:buClr>
              <a:buSzPct val="41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latin typeface="Arial" charset="0"/>
              </a:rPr>
              <a:t>bit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10625" cy="325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 IMPLEMENTATION  OF  SHIFT  MICROOPERATIONS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67544" y="1556792"/>
            <a:ext cx="4300537" cy="4924440"/>
            <a:chOff x="1691680" y="1576394"/>
            <a:chExt cx="4300537" cy="4924440"/>
          </a:xfrm>
        </p:grpSpPr>
        <p:sp>
          <p:nvSpPr>
            <p:cNvPr id="51204" name="AutoShape 3"/>
            <p:cNvSpPr>
              <a:spLocks noChangeArrowheads="1"/>
            </p:cNvSpPr>
            <p:nvPr/>
          </p:nvSpPr>
          <p:spPr bwMode="auto">
            <a:xfrm>
              <a:off x="4184055" y="2354284"/>
              <a:ext cx="950912" cy="601662"/>
            </a:xfrm>
            <a:prstGeom prst="roundRect">
              <a:avLst>
                <a:gd name="adj" fmla="val 264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5" name="Text Box 4"/>
            <p:cNvSpPr txBox="1">
              <a:spLocks noChangeArrowheads="1"/>
            </p:cNvSpPr>
            <p:nvPr/>
          </p:nvSpPr>
          <p:spPr bwMode="auto">
            <a:xfrm>
              <a:off x="4147542" y="2341584"/>
              <a:ext cx="28257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S</a:t>
              </a:r>
            </a:p>
          </p:txBody>
        </p:sp>
        <p:sp>
          <p:nvSpPr>
            <p:cNvPr id="51206" name="Text Box 5"/>
            <p:cNvSpPr txBox="1">
              <a:spLocks noChangeArrowheads="1"/>
            </p:cNvSpPr>
            <p:nvPr/>
          </p:nvSpPr>
          <p:spPr bwMode="auto">
            <a:xfrm>
              <a:off x="4147542" y="2592409"/>
              <a:ext cx="265113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51207" name="Text Box 6"/>
            <p:cNvSpPr txBox="1">
              <a:spLocks noChangeArrowheads="1"/>
            </p:cNvSpPr>
            <p:nvPr/>
          </p:nvSpPr>
          <p:spPr bwMode="auto">
            <a:xfrm>
              <a:off x="4147542" y="2746396"/>
              <a:ext cx="265113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</a:t>
              </a:r>
            </a:p>
          </p:txBody>
        </p:sp>
        <p:sp>
          <p:nvSpPr>
            <p:cNvPr id="51208" name="Line 7"/>
            <p:cNvSpPr>
              <a:spLocks noChangeShapeType="1"/>
            </p:cNvSpPr>
            <p:nvPr/>
          </p:nvSpPr>
          <p:spPr bwMode="auto">
            <a:xfrm flipH="1">
              <a:off x="3750667" y="2479696"/>
              <a:ext cx="43497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09" name="Line 8"/>
            <p:cNvSpPr>
              <a:spLocks noChangeShapeType="1"/>
            </p:cNvSpPr>
            <p:nvPr/>
          </p:nvSpPr>
          <p:spPr bwMode="auto">
            <a:xfrm flipH="1">
              <a:off x="2575917" y="2720996"/>
              <a:ext cx="160972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10" name="Line 9"/>
            <p:cNvSpPr>
              <a:spLocks noChangeShapeType="1"/>
            </p:cNvSpPr>
            <p:nvPr/>
          </p:nvSpPr>
          <p:spPr bwMode="auto">
            <a:xfrm flipH="1">
              <a:off x="3161705" y="2906734"/>
              <a:ext cx="1023937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11" name="Line 10"/>
            <p:cNvSpPr>
              <a:spLocks noChangeShapeType="1"/>
            </p:cNvSpPr>
            <p:nvPr/>
          </p:nvSpPr>
          <p:spPr bwMode="auto">
            <a:xfrm>
              <a:off x="5150842" y="2600346"/>
              <a:ext cx="449263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12" name="Text Box 11"/>
            <p:cNvSpPr txBox="1">
              <a:spLocks noChangeArrowheads="1"/>
            </p:cNvSpPr>
            <p:nvPr/>
          </p:nvSpPr>
          <p:spPr bwMode="auto">
            <a:xfrm>
              <a:off x="5617567" y="2471759"/>
              <a:ext cx="37465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H0</a:t>
              </a:r>
            </a:p>
          </p:txBody>
        </p:sp>
        <p:sp>
          <p:nvSpPr>
            <p:cNvPr id="51213" name="Text Box 12"/>
            <p:cNvSpPr txBox="1">
              <a:spLocks noChangeArrowheads="1"/>
            </p:cNvSpPr>
            <p:nvPr/>
          </p:nvSpPr>
          <p:spPr bwMode="auto">
            <a:xfrm>
              <a:off x="4441230" y="2536846"/>
              <a:ext cx="52070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MUX</a:t>
              </a:r>
            </a:p>
          </p:txBody>
        </p:sp>
        <p:sp>
          <p:nvSpPr>
            <p:cNvPr id="51214" name="AutoShape 13"/>
            <p:cNvSpPr>
              <a:spLocks noChangeArrowheads="1"/>
            </p:cNvSpPr>
            <p:nvPr/>
          </p:nvSpPr>
          <p:spPr bwMode="auto">
            <a:xfrm>
              <a:off x="4184055" y="3284559"/>
              <a:ext cx="950912" cy="603250"/>
            </a:xfrm>
            <a:prstGeom prst="roundRect">
              <a:avLst>
                <a:gd name="adj" fmla="val 259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5" name="Text Box 14"/>
            <p:cNvSpPr txBox="1">
              <a:spLocks noChangeArrowheads="1"/>
            </p:cNvSpPr>
            <p:nvPr/>
          </p:nvSpPr>
          <p:spPr bwMode="auto">
            <a:xfrm>
              <a:off x="4149130" y="3270271"/>
              <a:ext cx="28257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S</a:t>
              </a:r>
            </a:p>
          </p:txBody>
        </p:sp>
        <p:sp>
          <p:nvSpPr>
            <p:cNvPr id="51216" name="Text Box 15"/>
            <p:cNvSpPr txBox="1">
              <a:spLocks noChangeArrowheads="1"/>
            </p:cNvSpPr>
            <p:nvPr/>
          </p:nvSpPr>
          <p:spPr bwMode="auto">
            <a:xfrm>
              <a:off x="4149130" y="3524271"/>
              <a:ext cx="265112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51217" name="Text Box 16"/>
            <p:cNvSpPr txBox="1">
              <a:spLocks noChangeArrowheads="1"/>
            </p:cNvSpPr>
            <p:nvPr/>
          </p:nvSpPr>
          <p:spPr bwMode="auto">
            <a:xfrm>
              <a:off x="4149130" y="3675084"/>
              <a:ext cx="265112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</a:t>
              </a:r>
            </a:p>
          </p:txBody>
        </p:sp>
        <p:sp>
          <p:nvSpPr>
            <p:cNvPr id="51218" name="Line 17"/>
            <p:cNvSpPr>
              <a:spLocks noChangeShapeType="1"/>
            </p:cNvSpPr>
            <p:nvPr/>
          </p:nvSpPr>
          <p:spPr bwMode="auto">
            <a:xfrm flipH="1">
              <a:off x="3750667" y="3411559"/>
              <a:ext cx="434975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19" name="Line 18"/>
            <p:cNvSpPr>
              <a:spLocks noChangeShapeType="1"/>
            </p:cNvSpPr>
            <p:nvPr/>
          </p:nvSpPr>
          <p:spPr bwMode="auto">
            <a:xfrm flipH="1">
              <a:off x="3476030" y="3652859"/>
              <a:ext cx="709612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20" name="Line 19"/>
            <p:cNvSpPr>
              <a:spLocks noChangeShapeType="1"/>
            </p:cNvSpPr>
            <p:nvPr/>
          </p:nvSpPr>
          <p:spPr bwMode="auto">
            <a:xfrm flipH="1">
              <a:off x="2194917" y="3838596"/>
              <a:ext cx="199072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21" name="Line 20"/>
            <p:cNvSpPr>
              <a:spLocks noChangeShapeType="1"/>
            </p:cNvSpPr>
            <p:nvPr/>
          </p:nvSpPr>
          <p:spPr bwMode="auto">
            <a:xfrm>
              <a:off x="5150842" y="3532209"/>
              <a:ext cx="449263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22" name="Text Box 21"/>
            <p:cNvSpPr txBox="1">
              <a:spLocks noChangeArrowheads="1"/>
            </p:cNvSpPr>
            <p:nvPr/>
          </p:nvSpPr>
          <p:spPr bwMode="auto">
            <a:xfrm>
              <a:off x="5617567" y="3403621"/>
              <a:ext cx="37465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H1</a:t>
              </a:r>
            </a:p>
          </p:txBody>
        </p:sp>
        <p:sp>
          <p:nvSpPr>
            <p:cNvPr id="51223" name="Text Box 22"/>
            <p:cNvSpPr txBox="1">
              <a:spLocks noChangeArrowheads="1"/>
            </p:cNvSpPr>
            <p:nvPr/>
          </p:nvSpPr>
          <p:spPr bwMode="auto">
            <a:xfrm>
              <a:off x="4441230" y="3468709"/>
              <a:ext cx="52070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MUX</a:t>
              </a:r>
            </a:p>
          </p:txBody>
        </p:sp>
        <p:sp>
          <p:nvSpPr>
            <p:cNvPr id="51224" name="AutoShape 23"/>
            <p:cNvSpPr>
              <a:spLocks noChangeArrowheads="1"/>
            </p:cNvSpPr>
            <p:nvPr/>
          </p:nvSpPr>
          <p:spPr bwMode="auto">
            <a:xfrm>
              <a:off x="4184055" y="4216421"/>
              <a:ext cx="950912" cy="604838"/>
            </a:xfrm>
            <a:prstGeom prst="roundRect">
              <a:avLst>
                <a:gd name="adj" fmla="val 259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5" name="Text Box 24"/>
            <p:cNvSpPr txBox="1">
              <a:spLocks noChangeArrowheads="1"/>
            </p:cNvSpPr>
            <p:nvPr/>
          </p:nvSpPr>
          <p:spPr bwMode="auto">
            <a:xfrm>
              <a:off x="4149130" y="4203721"/>
              <a:ext cx="28257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S</a:t>
              </a:r>
            </a:p>
          </p:txBody>
        </p:sp>
        <p:sp>
          <p:nvSpPr>
            <p:cNvPr id="51226" name="Text Box 25"/>
            <p:cNvSpPr txBox="1">
              <a:spLocks noChangeArrowheads="1"/>
            </p:cNvSpPr>
            <p:nvPr/>
          </p:nvSpPr>
          <p:spPr bwMode="auto">
            <a:xfrm>
              <a:off x="4149130" y="4454546"/>
              <a:ext cx="265112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51227" name="Text Box 26"/>
            <p:cNvSpPr txBox="1">
              <a:spLocks noChangeArrowheads="1"/>
            </p:cNvSpPr>
            <p:nvPr/>
          </p:nvSpPr>
          <p:spPr bwMode="auto">
            <a:xfrm>
              <a:off x="4149130" y="4608534"/>
              <a:ext cx="265112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</a:t>
              </a:r>
            </a:p>
          </p:txBody>
        </p:sp>
        <p:sp>
          <p:nvSpPr>
            <p:cNvPr id="51228" name="Line 27"/>
            <p:cNvSpPr>
              <a:spLocks noChangeShapeType="1"/>
            </p:cNvSpPr>
            <p:nvPr/>
          </p:nvSpPr>
          <p:spPr bwMode="auto">
            <a:xfrm flipH="1">
              <a:off x="3750667" y="4343421"/>
              <a:ext cx="43497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29" name="Line 28"/>
            <p:cNvSpPr>
              <a:spLocks noChangeShapeType="1"/>
            </p:cNvSpPr>
            <p:nvPr/>
          </p:nvSpPr>
          <p:spPr bwMode="auto">
            <a:xfrm flipH="1">
              <a:off x="3161705" y="4584721"/>
              <a:ext cx="1023937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30" name="Line 29"/>
            <p:cNvSpPr>
              <a:spLocks noChangeShapeType="1"/>
            </p:cNvSpPr>
            <p:nvPr/>
          </p:nvSpPr>
          <p:spPr bwMode="auto">
            <a:xfrm flipH="1">
              <a:off x="2575917" y="4772046"/>
              <a:ext cx="160972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31" name="Line 30"/>
            <p:cNvSpPr>
              <a:spLocks noChangeShapeType="1"/>
            </p:cNvSpPr>
            <p:nvPr/>
          </p:nvSpPr>
          <p:spPr bwMode="auto">
            <a:xfrm>
              <a:off x="5150842" y="4464071"/>
              <a:ext cx="449263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32" name="Text Box 31"/>
            <p:cNvSpPr txBox="1">
              <a:spLocks noChangeArrowheads="1"/>
            </p:cNvSpPr>
            <p:nvPr/>
          </p:nvSpPr>
          <p:spPr bwMode="auto">
            <a:xfrm>
              <a:off x="5617567" y="4335484"/>
              <a:ext cx="37465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H2</a:t>
              </a:r>
            </a:p>
          </p:txBody>
        </p:sp>
        <p:sp>
          <p:nvSpPr>
            <p:cNvPr id="51233" name="Text Box 32"/>
            <p:cNvSpPr txBox="1">
              <a:spLocks noChangeArrowheads="1"/>
            </p:cNvSpPr>
            <p:nvPr/>
          </p:nvSpPr>
          <p:spPr bwMode="auto">
            <a:xfrm>
              <a:off x="4441230" y="4400571"/>
              <a:ext cx="52070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MUX</a:t>
              </a:r>
            </a:p>
          </p:txBody>
        </p:sp>
        <p:sp>
          <p:nvSpPr>
            <p:cNvPr id="51234" name="AutoShape 33"/>
            <p:cNvSpPr>
              <a:spLocks noChangeArrowheads="1"/>
            </p:cNvSpPr>
            <p:nvPr/>
          </p:nvSpPr>
          <p:spPr bwMode="auto">
            <a:xfrm>
              <a:off x="4184055" y="5149871"/>
              <a:ext cx="950912" cy="601663"/>
            </a:xfrm>
            <a:prstGeom prst="roundRect">
              <a:avLst>
                <a:gd name="adj" fmla="val 264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5" name="Text Box 34"/>
            <p:cNvSpPr txBox="1">
              <a:spLocks noChangeArrowheads="1"/>
            </p:cNvSpPr>
            <p:nvPr/>
          </p:nvSpPr>
          <p:spPr bwMode="auto">
            <a:xfrm>
              <a:off x="4149130" y="5135584"/>
              <a:ext cx="28257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S</a:t>
              </a:r>
            </a:p>
          </p:txBody>
        </p:sp>
        <p:sp>
          <p:nvSpPr>
            <p:cNvPr id="51236" name="Text Box 35"/>
            <p:cNvSpPr txBox="1">
              <a:spLocks noChangeArrowheads="1"/>
            </p:cNvSpPr>
            <p:nvPr/>
          </p:nvSpPr>
          <p:spPr bwMode="auto">
            <a:xfrm>
              <a:off x="4149130" y="5386409"/>
              <a:ext cx="265112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0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51237" name="Text Box 36"/>
            <p:cNvSpPr txBox="1">
              <a:spLocks noChangeArrowheads="1"/>
            </p:cNvSpPr>
            <p:nvPr/>
          </p:nvSpPr>
          <p:spPr bwMode="auto">
            <a:xfrm>
              <a:off x="4149130" y="5538809"/>
              <a:ext cx="265112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</a:t>
              </a:r>
            </a:p>
          </p:txBody>
        </p:sp>
        <p:sp>
          <p:nvSpPr>
            <p:cNvPr id="51238" name="Line 37"/>
            <p:cNvSpPr>
              <a:spLocks noChangeShapeType="1"/>
            </p:cNvSpPr>
            <p:nvPr/>
          </p:nvSpPr>
          <p:spPr bwMode="auto">
            <a:xfrm flipH="1">
              <a:off x="3750667" y="5275284"/>
              <a:ext cx="434975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39" name="Line 38"/>
            <p:cNvSpPr>
              <a:spLocks noChangeShapeType="1"/>
            </p:cNvSpPr>
            <p:nvPr/>
          </p:nvSpPr>
          <p:spPr bwMode="auto">
            <a:xfrm flipH="1">
              <a:off x="2868017" y="5527696"/>
              <a:ext cx="131762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40" name="Line 39"/>
            <p:cNvSpPr>
              <a:spLocks noChangeShapeType="1"/>
            </p:cNvSpPr>
            <p:nvPr/>
          </p:nvSpPr>
          <p:spPr bwMode="auto">
            <a:xfrm flipH="1">
              <a:off x="2575917" y="5713434"/>
              <a:ext cx="1609725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41" name="Line 40"/>
            <p:cNvSpPr>
              <a:spLocks noChangeShapeType="1"/>
            </p:cNvSpPr>
            <p:nvPr/>
          </p:nvSpPr>
          <p:spPr bwMode="auto">
            <a:xfrm>
              <a:off x="5150842" y="5394346"/>
              <a:ext cx="449263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42" name="Text Box 41"/>
            <p:cNvSpPr txBox="1">
              <a:spLocks noChangeArrowheads="1"/>
            </p:cNvSpPr>
            <p:nvPr/>
          </p:nvSpPr>
          <p:spPr bwMode="auto">
            <a:xfrm>
              <a:off x="5617567" y="5265759"/>
              <a:ext cx="37465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H3</a:t>
              </a:r>
            </a:p>
          </p:txBody>
        </p:sp>
        <p:sp>
          <p:nvSpPr>
            <p:cNvPr id="51243" name="Text Box 42"/>
            <p:cNvSpPr txBox="1">
              <a:spLocks noChangeArrowheads="1"/>
            </p:cNvSpPr>
            <p:nvPr/>
          </p:nvSpPr>
          <p:spPr bwMode="auto">
            <a:xfrm>
              <a:off x="4441230" y="5330846"/>
              <a:ext cx="52070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MUX</a:t>
              </a:r>
            </a:p>
          </p:txBody>
        </p:sp>
        <p:sp>
          <p:nvSpPr>
            <p:cNvPr id="51244" name="Line 43"/>
            <p:cNvSpPr>
              <a:spLocks noChangeShapeType="1"/>
            </p:cNvSpPr>
            <p:nvPr/>
          </p:nvSpPr>
          <p:spPr bwMode="auto">
            <a:xfrm flipV="1">
              <a:off x="3758605" y="1901846"/>
              <a:ext cx="1587" cy="33797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45" name="Line 44"/>
            <p:cNvSpPr>
              <a:spLocks noChangeShapeType="1"/>
            </p:cNvSpPr>
            <p:nvPr/>
          </p:nvSpPr>
          <p:spPr bwMode="auto">
            <a:xfrm flipV="1">
              <a:off x="3483967" y="3149621"/>
              <a:ext cx="1588" cy="5207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46" name="Line 45"/>
            <p:cNvSpPr>
              <a:spLocks noChangeShapeType="1"/>
            </p:cNvSpPr>
            <p:nvPr/>
          </p:nvSpPr>
          <p:spPr bwMode="auto">
            <a:xfrm flipV="1">
              <a:off x="2868017" y="3830659"/>
              <a:ext cx="1588" cy="17145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47" name="Line 46"/>
            <p:cNvSpPr>
              <a:spLocks noChangeShapeType="1"/>
            </p:cNvSpPr>
            <p:nvPr/>
          </p:nvSpPr>
          <p:spPr bwMode="auto">
            <a:xfrm flipV="1">
              <a:off x="2582267" y="4203721"/>
              <a:ext cx="1588" cy="57467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48" name="Line 47"/>
            <p:cNvSpPr>
              <a:spLocks noChangeShapeType="1"/>
            </p:cNvSpPr>
            <p:nvPr/>
          </p:nvSpPr>
          <p:spPr bwMode="auto">
            <a:xfrm flipH="1">
              <a:off x="2194917" y="3160734"/>
              <a:ext cx="1300163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49" name="Line 48"/>
            <p:cNvSpPr>
              <a:spLocks noChangeShapeType="1"/>
            </p:cNvSpPr>
            <p:nvPr/>
          </p:nvSpPr>
          <p:spPr bwMode="auto">
            <a:xfrm flipH="1">
              <a:off x="2194917" y="3467121"/>
              <a:ext cx="100647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50" name="Line 49"/>
            <p:cNvSpPr>
              <a:spLocks noChangeShapeType="1"/>
            </p:cNvSpPr>
            <p:nvPr/>
          </p:nvSpPr>
          <p:spPr bwMode="auto">
            <a:xfrm flipH="1">
              <a:off x="2194917" y="4211659"/>
              <a:ext cx="407988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51" name="Line 50"/>
            <p:cNvSpPr>
              <a:spLocks noChangeShapeType="1"/>
            </p:cNvSpPr>
            <p:nvPr/>
          </p:nvSpPr>
          <p:spPr bwMode="auto">
            <a:xfrm flipV="1">
              <a:off x="2582267" y="2089171"/>
              <a:ext cx="1588" cy="63976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52" name="Line 51"/>
            <p:cNvSpPr>
              <a:spLocks noChangeShapeType="1"/>
            </p:cNvSpPr>
            <p:nvPr/>
          </p:nvSpPr>
          <p:spPr bwMode="auto">
            <a:xfrm>
              <a:off x="2582267" y="5719784"/>
              <a:ext cx="1588" cy="21907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53" name="Text Box 52"/>
            <p:cNvSpPr txBox="1">
              <a:spLocks noChangeArrowheads="1"/>
            </p:cNvSpPr>
            <p:nvPr/>
          </p:nvSpPr>
          <p:spPr bwMode="auto">
            <a:xfrm>
              <a:off x="3369667" y="1612921"/>
              <a:ext cx="63023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Select</a:t>
              </a:r>
            </a:p>
          </p:txBody>
        </p:sp>
        <p:sp>
          <p:nvSpPr>
            <p:cNvPr id="51254" name="Text Box 53"/>
            <p:cNvSpPr txBox="1">
              <a:spLocks noChangeArrowheads="1"/>
            </p:cNvSpPr>
            <p:nvPr/>
          </p:nvSpPr>
          <p:spPr bwMode="auto">
            <a:xfrm>
              <a:off x="3947510" y="1576394"/>
              <a:ext cx="1846262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 dirty="0">
                  <a:latin typeface="Arial" charset="0"/>
                </a:rPr>
                <a:t>0 for shift right (down) 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 dirty="0">
                  <a:latin typeface="Arial" charset="0"/>
                </a:rPr>
                <a:t>1 for shift left (up)</a:t>
              </a:r>
            </a:p>
          </p:txBody>
        </p:sp>
        <p:sp>
          <p:nvSpPr>
            <p:cNvPr id="51255" name="Text Box 54"/>
            <p:cNvSpPr txBox="1">
              <a:spLocks noChangeArrowheads="1"/>
            </p:cNvSpPr>
            <p:nvPr/>
          </p:nvSpPr>
          <p:spPr bwMode="auto">
            <a:xfrm>
              <a:off x="2020292" y="1630384"/>
              <a:ext cx="815975" cy="573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 dirty="0">
                  <a:latin typeface="Arial" charset="0"/>
                </a:rPr>
                <a:t>Serial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 dirty="0">
                  <a:latin typeface="Arial" charset="0"/>
                </a:rPr>
                <a:t>input (I</a:t>
              </a:r>
              <a:r>
                <a:rPr lang="en-GB" sz="1200" b="1" baseline="-25000" dirty="0">
                  <a:latin typeface="Arial" charset="0"/>
                </a:rPr>
                <a:t>R</a:t>
              </a:r>
              <a:r>
                <a:rPr lang="en-GB" sz="1200" b="1" dirty="0">
                  <a:latin typeface="Arial" charset="0"/>
                </a:rPr>
                <a:t>)</a:t>
              </a:r>
            </a:p>
            <a:p>
              <a:pPr eaLnBrk="1">
                <a:lnSpc>
                  <a:spcPct val="8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 dirty="0">
                <a:latin typeface="Arial" charset="0"/>
              </a:endParaRPr>
            </a:p>
          </p:txBody>
        </p:sp>
        <p:sp>
          <p:nvSpPr>
            <p:cNvPr id="51256" name="Text Box 55"/>
            <p:cNvSpPr txBox="1">
              <a:spLocks noChangeArrowheads="1"/>
            </p:cNvSpPr>
            <p:nvPr/>
          </p:nvSpPr>
          <p:spPr bwMode="auto">
            <a:xfrm>
              <a:off x="1691680" y="3032146"/>
              <a:ext cx="37465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A0</a:t>
              </a:r>
            </a:p>
          </p:txBody>
        </p:sp>
        <p:sp>
          <p:nvSpPr>
            <p:cNvPr id="51257" name="Text Box 56"/>
            <p:cNvSpPr txBox="1">
              <a:spLocks noChangeArrowheads="1"/>
            </p:cNvSpPr>
            <p:nvPr/>
          </p:nvSpPr>
          <p:spPr bwMode="auto">
            <a:xfrm>
              <a:off x="1691680" y="3338534"/>
              <a:ext cx="37465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A1</a:t>
              </a:r>
            </a:p>
          </p:txBody>
        </p:sp>
        <p:sp>
          <p:nvSpPr>
            <p:cNvPr id="51258" name="Text Box 57"/>
            <p:cNvSpPr txBox="1">
              <a:spLocks noChangeArrowheads="1"/>
            </p:cNvSpPr>
            <p:nvPr/>
          </p:nvSpPr>
          <p:spPr bwMode="auto">
            <a:xfrm>
              <a:off x="1691680" y="3721121"/>
              <a:ext cx="37465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A2</a:t>
              </a:r>
            </a:p>
          </p:txBody>
        </p:sp>
        <p:sp>
          <p:nvSpPr>
            <p:cNvPr id="51259" name="Text Box 58"/>
            <p:cNvSpPr txBox="1">
              <a:spLocks noChangeArrowheads="1"/>
            </p:cNvSpPr>
            <p:nvPr/>
          </p:nvSpPr>
          <p:spPr bwMode="auto">
            <a:xfrm>
              <a:off x="1691680" y="4083071"/>
              <a:ext cx="37465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A3</a:t>
              </a:r>
            </a:p>
          </p:txBody>
        </p:sp>
        <p:sp>
          <p:nvSpPr>
            <p:cNvPr id="51260" name="Text Box 59"/>
            <p:cNvSpPr txBox="1">
              <a:spLocks noChangeArrowheads="1"/>
            </p:cNvSpPr>
            <p:nvPr/>
          </p:nvSpPr>
          <p:spPr bwMode="auto">
            <a:xfrm>
              <a:off x="1986955" y="5891234"/>
              <a:ext cx="84772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Serial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input (I</a:t>
              </a:r>
              <a:r>
                <a:rPr lang="en-GB" sz="1200" b="1" baseline="-25000">
                  <a:latin typeface="Arial" charset="0"/>
                </a:rPr>
                <a:t>L</a:t>
              </a:r>
              <a:r>
                <a:rPr lang="en-GB" sz="1200" b="1">
                  <a:latin typeface="Arial" charset="0"/>
                </a:rPr>
                <a:t>) </a:t>
              </a:r>
            </a:p>
            <a:p>
              <a:pPr eaLnBrk="1"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51261" name="Line 60"/>
            <p:cNvSpPr>
              <a:spLocks noChangeShapeType="1"/>
            </p:cNvSpPr>
            <p:nvPr/>
          </p:nvSpPr>
          <p:spPr bwMode="auto">
            <a:xfrm flipV="1">
              <a:off x="3172817" y="2897209"/>
              <a:ext cx="1588" cy="17145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56176" y="1772816"/>
            <a:ext cx="21602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T-junctions are connections here!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717032"/>
            <a:ext cx="2880320" cy="205737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2438" y="152400"/>
            <a:ext cx="8207375" cy="334963"/>
          </a:xfrm>
        </p:spPr>
        <p:txBody>
          <a:bodyPr lIns="63360" tIns="25560" rIns="63360" bIns="25560" anchor="t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 LOGIC  SHIFT  UNIT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1347809" y="4017945"/>
            <a:ext cx="6296025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360" tIns="44280" rIns="90360" bIns="44280">
            <a:spAutoFit/>
          </a:bodyPr>
          <a:lstStyle/>
          <a:p>
            <a:pPr marL="569913" lvl="1">
              <a:lnSpc>
                <a:spcPct val="80000"/>
              </a:lnSpc>
              <a:spcBef>
                <a:spcPts val="138"/>
              </a:spcBef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200" b="1">
                <a:latin typeface="Arial" charset="0"/>
              </a:rPr>
              <a:t>S3    S2    S1	  S0	Cin	Operation	          Function</a:t>
            </a:r>
          </a:p>
          <a:p>
            <a:pPr marL="569913" lvl="1">
              <a:lnSpc>
                <a:spcPct val="80000"/>
              </a:lnSpc>
              <a:spcBef>
                <a:spcPts val="138"/>
              </a:spcBef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200" b="1">
                <a:latin typeface="Arial" charset="0"/>
              </a:rPr>
              <a:t>0        0     0	   0	0	F = A	         Transfer A</a:t>
            </a:r>
          </a:p>
          <a:p>
            <a:pPr marL="569913" lvl="1">
              <a:lnSpc>
                <a:spcPct val="80000"/>
              </a:lnSpc>
              <a:spcBef>
                <a:spcPts val="138"/>
              </a:spcBef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200" b="1">
                <a:latin typeface="Arial" charset="0"/>
              </a:rPr>
              <a:t>0        0     0      0	1	F = A + 1	         Increment A</a:t>
            </a:r>
          </a:p>
          <a:p>
            <a:pPr marL="569913" lvl="1">
              <a:lnSpc>
                <a:spcPct val="80000"/>
              </a:lnSpc>
              <a:spcBef>
                <a:spcPts val="138"/>
              </a:spcBef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200" b="1">
                <a:latin typeface="Arial" charset="0"/>
              </a:rPr>
              <a:t>0        0     0      1	0	F = A + B	         Addition</a:t>
            </a:r>
          </a:p>
          <a:p>
            <a:pPr marL="569913" lvl="1">
              <a:lnSpc>
                <a:spcPct val="80000"/>
              </a:lnSpc>
              <a:spcBef>
                <a:spcPts val="138"/>
              </a:spcBef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200" b="1">
                <a:latin typeface="Arial" charset="0"/>
              </a:rPr>
              <a:t>0        0     0	   1	1	F = A + B + 1     Add with carry</a:t>
            </a:r>
          </a:p>
          <a:p>
            <a:pPr marL="569913" lvl="1">
              <a:lnSpc>
                <a:spcPct val="80000"/>
              </a:lnSpc>
              <a:spcBef>
                <a:spcPts val="138"/>
              </a:spcBef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200" b="1">
                <a:latin typeface="Arial" charset="0"/>
              </a:rPr>
              <a:t>0        0     1 	   0	0	F = A + B’          Subtract with borrow</a:t>
            </a:r>
          </a:p>
          <a:p>
            <a:pPr marL="569913" lvl="1">
              <a:lnSpc>
                <a:spcPct val="80000"/>
              </a:lnSpc>
              <a:spcBef>
                <a:spcPts val="138"/>
              </a:spcBef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200" b="1">
                <a:latin typeface="Arial" charset="0"/>
              </a:rPr>
              <a:t>0        0     1	   0	1	F = A + B’+ 1     Subtraction</a:t>
            </a:r>
          </a:p>
          <a:p>
            <a:pPr marL="569913" lvl="1">
              <a:lnSpc>
                <a:spcPct val="80000"/>
              </a:lnSpc>
              <a:spcBef>
                <a:spcPts val="138"/>
              </a:spcBef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200" b="1">
                <a:latin typeface="Arial" charset="0"/>
              </a:rPr>
              <a:t>0        0     1	   1	0	F = A - 1	         Decrement A</a:t>
            </a:r>
          </a:p>
          <a:p>
            <a:pPr marL="569913" lvl="1">
              <a:lnSpc>
                <a:spcPct val="80000"/>
              </a:lnSpc>
              <a:spcBef>
                <a:spcPts val="138"/>
              </a:spcBef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200" b="1">
                <a:latin typeface="Arial" charset="0"/>
              </a:rPr>
              <a:t>0        0     1	   1	1	F = A	         TransferA</a:t>
            </a:r>
          </a:p>
          <a:p>
            <a:pPr marL="569913" lvl="1">
              <a:lnSpc>
                <a:spcPct val="80000"/>
              </a:lnSpc>
              <a:spcBef>
                <a:spcPts val="138"/>
              </a:spcBef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200" b="1">
                <a:latin typeface="Arial" charset="0"/>
              </a:rPr>
              <a:t>0        1     0	   0	X	F = A </a:t>
            </a:r>
            <a:r>
              <a:rPr lang="en-GB" sz="1200" b="1">
                <a:latin typeface="Symbol" pitchFamily="18" charset="2"/>
              </a:rPr>
              <a:t></a:t>
            </a:r>
            <a:r>
              <a:rPr lang="en-GB" sz="1200" b="1">
                <a:latin typeface="Arial" charset="0"/>
              </a:rPr>
              <a:t> B	         AND</a:t>
            </a:r>
          </a:p>
          <a:p>
            <a:pPr marL="569913" lvl="1">
              <a:lnSpc>
                <a:spcPct val="80000"/>
              </a:lnSpc>
              <a:spcBef>
                <a:spcPts val="138"/>
              </a:spcBef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200" b="1">
                <a:latin typeface="Arial" charset="0"/>
              </a:rPr>
              <a:t>0        1     0	   1	X	F = A</a:t>
            </a:r>
            <a:r>
              <a:rPr lang="en-GB" sz="1200" b="1">
                <a:latin typeface="Symbol" pitchFamily="18" charset="2"/>
              </a:rPr>
              <a:t></a:t>
            </a:r>
            <a:r>
              <a:rPr lang="en-GB" sz="1200" b="1">
                <a:latin typeface="Arial" charset="0"/>
              </a:rPr>
              <a:t> B	         OR</a:t>
            </a:r>
          </a:p>
          <a:p>
            <a:pPr marL="569913" lvl="1">
              <a:lnSpc>
                <a:spcPct val="80000"/>
              </a:lnSpc>
              <a:spcBef>
                <a:spcPts val="138"/>
              </a:spcBef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200" b="1">
                <a:latin typeface="Arial" charset="0"/>
              </a:rPr>
              <a:t>0        1     1	   0	X	F = A </a:t>
            </a:r>
            <a:r>
              <a:rPr lang="en-GB" sz="1200" b="1">
                <a:latin typeface="Symbol" pitchFamily="18" charset="2"/>
              </a:rPr>
              <a:t></a:t>
            </a:r>
            <a:r>
              <a:rPr lang="en-GB" sz="1200" b="1">
                <a:latin typeface="Arial" charset="0"/>
              </a:rPr>
              <a:t> B	         XOR</a:t>
            </a:r>
          </a:p>
          <a:p>
            <a:pPr marL="569913" lvl="1">
              <a:lnSpc>
                <a:spcPct val="80000"/>
              </a:lnSpc>
              <a:spcBef>
                <a:spcPts val="138"/>
              </a:spcBef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200" b="1">
                <a:latin typeface="Arial" charset="0"/>
              </a:rPr>
              <a:t>0        1     1	   1	X	F = A’	         Complement A</a:t>
            </a:r>
          </a:p>
          <a:p>
            <a:pPr marL="569913" lvl="1">
              <a:lnSpc>
                <a:spcPct val="80000"/>
              </a:lnSpc>
              <a:spcBef>
                <a:spcPts val="138"/>
              </a:spcBef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200" b="1">
                <a:latin typeface="Arial" charset="0"/>
              </a:rPr>
              <a:t>1        0     X	   X	X	F = shr A	         Shift right A into F</a:t>
            </a:r>
          </a:p>
          <a:p>
            <a:pPr marL="569913" lvl="1">
              <a:lnSpc>
                <a:spcPct val="80000"/>
              </a:lnSpc>
              <a:spcBef>
                <a:spcPts val="138"/>
              </a:spcBef>
              <a:buClr>
                <a:srgbClr val="000000"/>
              </a:buClr>
              <a:buSzPct val="50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200" b="1">
                <a:latin typeface="Arial" charset="0"/>
              </a:rPr>
              <a:t>1        1     X	    X	X	F = shl A	         Shift left A into F</a:t>
            </a:r>
          </a:p>
          <a:p>
            <a:pPr eaLnBrk="1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en-GB" sz="1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229" name="AutoShape 4"/>
          <p:cNvSpPr>
            <a:spLocks noChangeArrowheads="1"/>
          </p:cNvSpPr>
          <p:nvPr/>
        </p:nvSpPr>
        <p:spPr bwMode="auto">
          <a:xfrm>
            <a:off x="3602038" y="676275"/>
            <a:ext cx="20637" cy="398463"/>
          </a:xfrm>
          <a:prstGeom prst="roundRect">
            <a:avLst>
              <a:gd name="adj" fmla="val 8333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AutoShape 5"/>
          <p:cNvSpPr>
            <a:spLocks noChangeArrowheads="1"/>
          </p:cNvSpPr>
          <p:nvPr/>
        </p:nvSpPr>
        <p:spPr bwMode="auto">
          <a:xfrm>
            <a:off x="3717947" y="1443020"/>
            <a:ext cx="927100" cy="750887"/>
          </a:xfrm>
          <a:prstGeom prst="roundRect">
            <a:avLst>
              <a:gd name="adj" fmla="val 208"/>
            </a:avLst>
          </a:prstGeom>
          <a:solidFill>
            <a:srgbClr val="FFFFF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AutoShape 6"/>
          <p:cNvSpPr>
            <a:spLocks noChangeArrowheads="1"/>
          </p:cNvSpPr>
          <p:nvPr/>
        </p:nvSpPr>
        <p:spPr bwMode="auto">
          <a:xfrm>
            <a:off x="3708422" y="1547795"/>
            <a:ext cx="922337" cy="293687"/>
          </a:xfrm>
          <a:prstGeom prst="roundRect">
            <a:avLst>
              <a:gd name="adj" fmla="val 54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3671909" y="1641457"/>
            <a:ext cx="942308" cy="4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Arial" charset="0"/>
              </a:rPr>
              <a:t>Arithmetic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dirty="0">
              <a:latin typeface="Arial" charset="0"/>
            </a:endParaRPr>
          </a:p>
        </p:txBody>
      </p:sp>
      <p:sp>
        <p:nvSpPr>
          <p:cNvPr id="52233" name="Text Box 8"/>
          <p:cNvSpPr txBox="1">
            <a:spLocks noChangeArrowheads="1"/>
          </p:cNvSpPr>
          <p:nvPr/>
        </p:nvSpPr>
        <p:spPr bwMode="auto">
          <a:xfrm>
            <a:off x="3789384" y="1830370"/>
            <a:ext cx="669798" cy="45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Arial" charset="0"/>
              </a:rPr>
              <a:t>Circuit</a:t>
            </a:r>
            <a:endParaRPr lang="en-GB" sz="1400" b="1" dirty="0">
              <a:latin typeface="Arial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 dirty="0">
              <a:latin typeface="Arial" charset="0"/>
            </a:endParaRPr>
          </a:p>
        </p:txBody>
      </p:sp>
      <p:sp>
        <p:nvSpPr>
          <p:cNvPr id="52234" name="AutoShape 9"/>
          <p:cNvSpPr>
            <a:spLocks noChangeArrowheads="1"/>
          </p:cNvSpPr>
          <p:nvPr/>
        </p:nvSpPr>
        <p:spPr bwMode="auto">
          <a:xfrm>
            <a:off x="3717947" y="2736832"/>
            <a:ext cx="927100" cy="752475"/>
          </a:xfrm>
          <a:prstGeom prst="roundRect">
            <a:avLst>
              <a:gd name="adj" fmla="val 208"/>
            </a:avLst>
          </a:prstGeom>
          <a:solidFill>
            <a:srgbClr val="FFFFF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AutoShape 10"/>
          <p:cNvSpPr>
            <a:spLocks noChangeArrowheads="1"/>
          </p:cNvSpPr>
          <p:nvPr/>
        </p:nvSpPr>
        <p:spPr bwMode="auto">
          <a:xfrm>
            <a:off x="3670322" y="2843195"/>
            <a:ext cx="882650" cy="293687"/>
          </a:xfrm>
          <a:prstGeom prst="roundRect">
            <a:avLst>
              <a:gd name="adj" fmla="val 54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Text Box 11"/>
          <p:cNvSpPr txBox="1">
            <a:spLocks noChangeArrowheads="1"/>
          </p:cNvSpPr>
          <p:nvPr/>
        </p:nvSpPr>
        <p:spPr bwMode="auto">
          <a:xfrm>
            <a:off x="3932259" y="2935270"/>
            <a:ext cx="594457" cy="26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Arial" charset="0"/>
              </a:rPr>
              <a:t>Logic</a:t>
            </a:r>
          </a:p>
        </p:txBody>
      </p:sp>
      <p:sp>
        <p:nvSpPr>
          <p:cNvPr id="52237" name="Text Box 12"/>
          <p:cNvSpPr txBox="1">
            <a:spLocks noChangeArrowheads="1"/>
          </p:cNvSpPr>
          <p:nvPr/>
        </p:nvSpPr>
        <p:spPr bwMode="auto">
          <a:xfrm>
            <a:off x="3865584" y="3100370"/>
            <a:ext cx="669798" cy="45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Arial" charset="0"/>
              </a:rPr>
              <a:t>Circuit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 dirty="0">
              <a:latin typeface="Arial" charset="0"/>
            </a:endParaRPr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4024334" y="1069957"/>
            <a:ext cx="2825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C</a:t>
            </a:r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4057672" y="2374882"/>
            <a:ext cx="2825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C</a:t>
            </a:r>
          </a:p>
        </p:txBody>
      </p:sp>
      <p:sp>
        <p:nvSpPr>
          <p:cNvPr id="52240" name="Line 15"/>
          <p:cNvSpPr>
            <a:spLocks noChangeShapeType="1"/>
          </p:cNvSpPr>
          <p:nvPr/>
        </p:nvSpPr>
        <p:spPr bwMode="auto">
          <a:xfrm>
            <a:off x="3546497" y="1593832"/>
            <a:ext cx="158750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41" name="Line 16"/>
          <p:cNvSpPr>
            <a:spLocks noChangeShapeType="1"/>
          </p:cNvSpPr>
          <p:nvPr/>
        </p:nvSpPr>
        <p:spPr bwMode="auto">
          <a:xfrm>
            <a:off x="3376634" y="1747820"/>
            <a:ext cx="328613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42" name="Line 17"/>
          <p:cNvSpPr>
            <a:spLocks noChangeShapeType="1"/>
          </p:cNvSpPr>
          <p:nvPr/>
        </p:nvSpPr>
        <p:spPr bwMode="auto">
          <a:xfrm>
            <a:off x="3035322" y="1900220"/>
            <a:ext cx="669925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43" name="Line 18"/>
          <p:cNvSpPr>
            <a:spLocks noChangeShapeType="1"/>
          </p:cNvSpPr>
          <p:nvPr/>
        </p:nvSpPr>
        <p:spPr bwMode="auto">
          <a:xfrm>
            <a:off x="3205184" y="2052620"/>
            <a:ext cx="500063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44" name="Line 19"/>
          <p:cNvSpPr>
            <a:spLocks noChangeShapeType="1"/>
          </p:cNvSpPr>
          <p:nvPr/>
        </p:nvSpPr>
        <p:spPr bwMode="auto">
          <a:xfrm>
            <a:off x="3546497" y="2890820"/>
            <a:ext cx="15875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45" name="Line 20"/>
          <p:cNvSpPr>
            <a:spLocks noChangeShapeType="1"/>
          </p:cNvSpPr>
          <p:nvPr/>
        </p:nvSpPr>
        <p:spPr bwMode="auto">
          <a:xfrm>
            <a:off x="3376634" y="3043220"/>
            <a:ext cx="328613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46" name="Line 21"/>
          <p:cNvSpPr>
            <a:spLocks noChangeShapeType="1"/>
          </p:cNvSpPr>
          <p:nvPr/>
        </p:nvSpPr>
        <p:spPr bwMode="auto">
          <a:xfrm>
            <a:off x="2863872" y="3195620"/>
            <a:ext cx="841375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47" name="Line 22"/>
          <p:cNvSpPr>
            <a:spLocks noChangeShapeType="1"/>
          </p:cNvSpPr>
          <p:nvPr/>
        </p:nvSpPr>
        <p:spPr bwMode="auto">
          <a:xfrm>
            <a:off x="2863872" y="3348020"/>
            <a:ext cx="841375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48" name="Line 23"/>
          <p:cNvSpPr>
            <a:spLocks noChangeShapeType="1"/>
          </p:cNvSpPr>
          <p:nvPr/>
        </p:nvSpPr>
        <p:spPr bwMode="auto">
          <a:xfrm>
            <a:off x="4656159" y="1822432"/>
            <a:ext cx="328613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49" name="Line 24"/>
          <p:cNvSpPr>
            <a:spLocks noChangeShapeType="1"/>
          </p:cNvSpPr>
          <p:nvPr/>
        </p:nvSpPr>
        <p:spPr bwMode="auto">
          <a:xfrm>
            <a:off x="4656159" y="3117832"/>
            <a:ext cx="349250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50" name="Line 25"/>
          <p:cNvSpPr>
            <a:spLocks noChangeShapeType="1"/>
          </p:cNvSpPr>
          <p:nvPr/>
        </p:nvSpPr>
        <p:spPr bwMode="auto">
          <a:xfrm>
            <a:off x="4997472" y="1822432"/>
            <a:ext cx="1587" cy="52387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51" name="Line 26"/>
          <p:cNvSpPr>
            <a:spLocks noChangeShapeType="1"/>
          </p:cNvSpPr>
          <p:nvPr/>
        </p:nvSpPr>
        <p:spPr bwMode="auto">
          <a:xfrm>
            <a:off x="4997472" y="2508232"/>
            <a:ext cx="1587" cy="6096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52" name="Line 27"/>
          <p:cNvSpPr>
            <a:spLocks noChangeShapeType="1"/>
          </p:cNvSpPr>
          <p:nvPr/>
        </p:nvSpPr>
        <p:spPr bwMode="auto">
          <a:xfrm>
            <a:off x="4997472" y="2355832"/>
            <a:ext cx="669925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53" name="Line 28"/>
          <p:cNvSpPr>
            <a:spLocks noChangeShapeType="1"/>
          </p:cNvSpPr>
          <p:nvPr/>
        </p:nvSpPr>
        <p:spPr bwMode="auto">
          <a:xfrm>
            <a:off x="4997472" y="2508232"/>
            <a:ext cx="669925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54" name="Line 29"/>
          <p:cNvSpPr>
            <a:spLocks noChangeShapeType="1"/>
          </p:cNvSpPr>
          <p:nvPr/>
        </p:nvSpPr>
        <p:spPr bwMode="auto">
          <a:xfrm>
            <a:off x="5167334" y="2660632"/>
            <a:ext cx="500063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55" name="Line 30"/>
          <p:cNvSpPr>
            <a:spLocks noChangeShapeType="1"/>
          </p:cNvSpPr>
          <p:nvPr/>
        </p:nvSpPr>
        <p:spPr bwMode="auto">
          <a:xfrm>
            <a:off x="5338784" y="2813032"/>
            <a:ext cx="328613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56" name="Line 31"/>
          <p:cNvSpPr>
            <a:spLocks noChangeShapeType="1"/>
          </p:cNvSpPr>
          <p:nvPr/>
        </p:nvSpPr>
        <p:spPr bwMode="auto">
          <a:xfrm>
            <a:off x="5167334" y="2205020"/>
            <a:ext cx="500063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57" name="Line 32"/>
          <p:cNvSpPr>
            <a:spLocks noChangeShapeType="1"/>
          </p:cNvSpPr>
          <p:nvPr/>
        </p:nvSpPr>
        <p:spPr bwMode="auto">
          <a:xfrm>
            <a:off x="5338784" y="2052620"/>
            <a:ext cx="328613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58" name="AutoShape 33"/>
          <p:cNvSpPr>
            <a:spLocks noChangeArrowheads="1"/>
          </p:cNvSpPr>
          <p:nvPr/>
        </p:nvSpPr>
        <p:spPr bwMode="auto">
          <a:xfrm>
            <a:off x="5680097" y="1974832"/>
            <a:ext cx="669925" cy="903288"/>
          </a:xfrm>
          <a:prstGeom prst="roundRect">
            <a:avLst>
              <a:gd name="adj" fmla="val 236"/>
            </a:avLst>
          </a:prstGeom>
          <a:solidFill>
            <a:srgbClr val="FFFFF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9" name="Line 34"/>
          <p:cNvSpPr>
            <a:spLocks noChangeShapeType="1"/>
          </p:cNvSpPr>
          <p:nvPr/>
        </p:nvSpPr>
        <p:spPr bwMode="auto">
          <a:xfrm>
            <a:off x="6362722" y="2432032"/>
            <a:ext cx="244475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60" name="Text Box 35"/>
          <p:cNvSpPr txBox="1">
            <a:spLocks noChangeArrowheads="1"/>
          </p:cNvSpPr>
          <p:nvPr/>
        </p:nvSpPr>
        <p:spPr bwMode="auto">
          <a:xfrm>
            <a:off x="5821384" y="2278045"/>
            <a:ext cx="523925" cy="45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Arial" charset="0"/>
              </a:rPr>
              <a:t>4 x 1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 dirty="0">
              <a:latin typeface="Arial" charset="0"/>
            </a:endParaRPr>
          </a:p>
        </p:txBody>
      </p:sp>
      <p:sp>
        <p:nvSpPr>
          <p:cNvPr id="52261" name="Text Box 36"/>
          <p:cNvSpPr txBox="1">
            <a:spLocks noChangeArrowheads="1"/>
          </p:cNvSpPr>
          <p:nvPr/>
        </p:nvSpPr>
        <p:spPr bwMode="auto">
          <a:xfrm>
            <a:off x="5816622" y="2432032"/>
            <a:ext cx="523925" cy="26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Arial" charset="0"/>
              </a:rPr>
              <a:t>MUX</a:t>
            </a:r>
          </a:p>
        </p:txBody>
      </p:sp>
      <p:sp>
        <p:nvSpPr>
          <p:cNvPr id="52262" name="Text Box 37"/>
          <p:cNvSpPr txBox="1">
            <a:spLocks noChangeArrowheads="1"/>
          </p:cNvSpPr>
          <p:nvPr/>
        </p:nvSpPr>
        <p:spPr bwMode="auto">
          <a:xfrm>
            <a:off x="5613422" y="2024045"/>
            <a:ext cx="593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Select</a:t>
            </a:r>
          </a:p>
        </p:txBody>
      </p:sp>
      <p:sp>
        <p:nvSpPr>
          <p:cNvPr id="52263" name="Text Box 38"/>
          <p:cNvSpPr txBox="1">
            <a:spLocks noChangeArrowheads="1"/>
          </p:cNvSpPr>
          <p:nvPr/>
        </p:nvSpPr>
        <p:spPr bwMode="auto">
          <a:xfrm>
            <a:off x="5624534" y="2289157"/>
            <a:ext cx="258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0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100" b="1">
              <a:latin typeface="Arial" charset="0"/>
            </a:endParaRPr>
          </a:p>
        </p:txBody>
      </p:sp>
      <p:sp>
        <p:nvSpPr>
          <p:cNvPr id="52264" name="Text Box 39"/>
          <p:cNvSpPr txBox="1">
            <a:spLocks noChangeArrowheads="1"/>
          </p:cNvSpPr>
          <p:nvPr/>
        </p:nvSpPr>
        <p:spPr bwMode="auto">
          <a:xfrm>
            <a:off x="5624534" y="2427270"/>
            <a:ext cx="258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1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100" b="1">
              <a:latin typeface="Arial" charset="0"/>
            </a:endParaRPr>
          </a:p>
        </p:txBody>
      </p:sp>
      <p:sp>
        <p:nvSpPr>
          <p:cNvPr id="52265" name="Text Box 40"/>
          <p:cNvSpPr txBox="1">
            <a:spLocks noChangeArrowheads="1"/>
          </p:cNvSpPr>
          <p:nvPr/>
        </p:nvSpPr>
        <p:spPr bwMode="auto">
          <a:xfrm>
            <a:off x="5624534" y="2565382"/>
            <a:ext cx="258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2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100" b="1">
              <a:latin typeface="Arial" charset="0"/>
            </a:endParaRPr>
          </a:p>
        </p:txBody>
      </p:sp>
      <p:sp>
        <p:nvSpPr>
          <p:cNvPr id="52266" name="Text Box 41"/>
          <p:cNvSpPr txBox="1">
            <a:spLocks noChangeArrowheads="1"/>
          </p:cNvSpPr>
          <p:nvPr/>
        </p:nvSpPr>
        <p:spPr bwMode="auto">
          <a:xfrm>
            <a:off x="5624534" y="2698732"/>
            <a:ext cx="2587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3</a:t>
            </a:r>
          </a:p>
        </p:txBody>
      </p:sp>
      <p:sp>
        <p:nvSpPr>
          <p:cNvPr id="52267" name="Text Box 42"/>
          <p:cNvSpPr txBox="1">
            <a:spLocks noChangeArrowheads="1"/>
          </p:cNvSpPr>
          <p:nvPr/>
        </p:nvSpPr>
        <p:spPr bwMode="auto">
          <a:xfrm>
            <a:off x="6559572" y="2351070"/>
            <a:ext cx="266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F</a:t>
            </a:r>
          </a:p>
        </p:txBody>
      </p:sp>
      <p:sp>
        <p:nvSpPr>
          <p:cNvPr id="52268" name="Line 43"/>
          <p:cNvSpPr>
            <a:spLocks noChangeShapeType="1"/>
          </p:cNvSpPr>
          <p:nvPr/>
        </p:nvSpPr>
        <p:spPr bwMode="auto">
          <a:xfrm>
            <a:off x="3546497" y="1289032"/>
            <a:ext cx="1587" cy="15890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69" name="Line 44"/>
          <p:cNvSpPr>
            <a:spLocks noChangeShapeType="1"/>
          </p:cNvSpPr>
          <p:nvPr/>
        </p:nvSpPr>
        <p:spPr bwMode="auto">
          <a:xfrm>
            <a:off x="3376634" y="1430320"/>
            <a:ext cx="1588" cy="16017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70" name="Line 45"/>
          <p:cNvSpPr>
            <a:spLocks noChangeShapeType="1"/>
          </p:cNvSpPr>
          <p:nvPr/>
        </p:nvSpPr>
        <p:spPr bwMode="auto">
          <a:xfrm>
            <a:off x="3205184" y="2052620"/>
            <a:ext cx="1588" cy="12842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71" name="Line 46"/>
          <p:cNvSpPr>
            <a:spLocks noChangeShapeType="1"/>
          </p:cNvSpPr>
          <p:nvPr/>
        </p:nvSpPr>
        <p:spPr bwMode="auto">
          <a:xfrm>
            <a:off x="3035322" y="1900220"/>
            <a:ext cx="1587" cy="12827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72" name="Line 47"/>
          <p:cNvSpPr>
            <a:spLocks noChangeShapeType="1"/>
          </p:cNvSpPr>
          <p:nvPr/>
        </p:nvSpPr>
        <p:spPr bwMode="auto">
          <a:xfrm>
            <a:off x="2863872" y="1098532"/>
            <a:ext cx="2290762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73" name="Line 48"/>
          <p:cNvSpPr>
            <a:spLocks noChangeShapeType="1"/>
          </p:cNvSpPr>
          <p:nvPr/>
        </p:nvSpPr>
        <p:spPr bwMode="auto">
          <a:xfrm>
            <a:off x="2863872" y="993757"/>
            <a:ext cx="2463800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74" name="Line 49"/>
          <p:cNvSpPr>
            <a:spLocks noChangeShapeType="1"/>
          </p:cNvSpPr>
          <p:nvPr/>
        </p:nvSpPr>
        <p:spPr bwMode="auto">
          <a:xfrm>
            <a:off x="2876572" y="1289032"/>
            <a:ext cx="669925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75" name="Line 50"/>
          <p:cNvSpPr>
            <a:spLocks noChangeShapeType="1"/>
          </p:cNvSpPr>
          <p:nvPr/>
        </p:nvSpPr>
        <p:spPr bwMode="auto">
          <a:xfrm>
            <a:off x="2876572" y="1430320"/>
            <a:ext cx="500062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76" name="Line 51"/>
          <p:cNvSpPr>
            <a:spLocks noChangeShapeType="1"/>
          </p:cNvSpPr>
          <p:nvPr/>
        </p:nvSpPr>
        <p:spPr bwMode="auto">
          <a:xfrm flipV="1">
            <a:off x="5167334" y="1087420"/>
            <a:ext cx="1588" cy="1116012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77" name="Line 52"/>
          <p:cNvSpPr>
            <a:spLocks noChangeShapeType="1"/>
          </p:cNvSpPr>
          <p:nvPr/>
        </p:nvSpPr>
        <p:spPr bwMode="auto">
          <a:xfrm flipV="1">
            <a:off x="5338784" y="982645"/>
            <a:ext cx="1588" cy="106997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78" name="Line 53"/>
          <p:cNvSpPr>
            <a:spLocks noChangeShapeType="1"/>
          </p:cNvSpPr>
          <p:nvPr/>
        </p:nvSpPr>
        <p:spPr bwMode="auto">
          <a:xfrm>
            <a:off x="3035322" y="3576620"/>
            <a:ext cx="2119312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79" name="Line 54"/>
          <p:cNvSpPr>
            <a:spLocks noChangeShapeType="1"/>
          </p:cNvSpPr>
          <p:nvPr/>
        </p:nvSpPr>
        <p:spPr bwMode="auto">
          <a:xfrm>
            <a:off x="3035322" y="3727432"/>
            <a:ext cx="2292350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80" name="Line 55"/>
          <p:cNvSpPr>
            <a:spLocks noChangeShapeType="1"/>
          </p:cNvSpPr>
          <p:nvPr/>
        </p:nvSpPr>
        <p:spPr bwMode="auto">
          <a:xfrm>
            <a:off x="5167334" y="2660632"/>
            <a:ext cx="1588" cy="9032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81" name="Line 56"/>
          <p:cNvSpPr>
            <a:spLocks noChangeShapeType="1"/>
          </p:cNvSpPr>
          <p:nvPr/>
        </p:nvSpPr>
        <p:spPr bwMode="auto">
          <a:xfrm>
            <a:off x="5338784" y="2813032"/>
            <a:ext cx="1588" cy="9032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282" name="Text Box 57"/>
          <p:cNvSpPr txBox="1">
            <a:spLocks noChangeArrowheads="1"/>
          </p:cNvSpPr>
          <p:nvPr/>
        </p:nvSpPr>
        <p:spPr bwMode="auto">
          <a:xfrm>
            <a:off x="2535259" y="928670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S3</a:t>
            </a:r>
          </a:p>
        </p:txBody>
      </p:sp>
      <p:sp>
        <p:nvSpPr>
          <p:cNvPr id="52283" name="Text Box 58"/>
          <p:cNvSpPr txBox="1">
            <a:spLocks noChangeArrowheads="1"/>
          </p:cNvSpPr>
          <p:nvPr/>
        </p:nvSpPr>
        <p:spPr bwMode="auto">
          <a:xfrm>
            <a:off x="2547959" y="1062020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S2</a:t>
            </a:r>
          </a:p>
        </p:txBody>
      </p:sp>
      <p:sp>
        <p:nvSpPr>
          <p:cNvPr id="52284" name="Text Box 59"/>
          <p:cNvSpPr txBox="1">
            <a:spLocks noChangeArrowheads="1"/>
          </p:cNvSpPr>
          <p:nvPr/>
        </p:nvSpPr>
        <p:spPr bwMode="auto">
          <a:xfrm>
            <a:off x="2557484" y="1193782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S1</a:t>
            </a:r>
          </a:p>
        </p:txBody>
      </p:sp>
      <p:sp>
        <p:nvSpPr>
          <p:cNvPr id="52285" name="Text Box 60"/>
          <p:cNvSpPr txBox="1">
            <a:spLocks noChangeArrowheads="1"/>
          </p:cNvSpPr>
          <p:nvPr/>
        </p:nvSpPr>
        <p:spPr bwMode="auto">
          <a:xfrm>
            <a:off x="2557484" y="1328720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S0</a:t>
            </a:r>
          </a:p>
        </p:txBody>
      </p:sp>
      <p:sp>
        <p:nvSpPr>
          <p:cNvPr id="52286" name="Text Box 61"/>
          <p:cNvSpPr txBox="1">
            <a:spLocks noChangeArrowheads="1"/>
          </p:cNvSpPr>
          <p:nvPr/>
        </p:nvSpPr>
        <p:spPr bwMode="auto">
          <a:xfrm>
            <a:off x="2608284" y="3063857"/>
            <a:ext cx="2825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B</a:t>
            </a:r>
          </a:p>
        </p:txBody>
      </p:sp>
      <p:sp>
        <p:nvSpPr>
          <p:cNvPr id="52287" name="Text Box 62"/>
          <p:cNvSpPr txBox="1">
            <a:spLocks noChangeArrowheads="1"/>
          </p:cNvSpPr>
          <p:nvPr/>
        </p:nvSpPr>
        <p:spPr bwMode="auto">
          <a:xfrm>
            <a:off x="2608284" y="3211495"/>
            <a:ext cx="2825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A</a:t>
            </a:r>
          </a:p>
        </p:txBody>
      </p:sp>
      <p:sp>
        <p:nvSpPr>
          <p:cNvPr id="52288" name="Text Box 63"/>
          <p:cNvSpPr txBox="1">
            <a:spLocks noChangeArrowheads="1"/>
          </p:cNvSpPr>
          <p:nvPr/>
        </p:nvSpPr>
        <p:spPr bwMode="auto">
          <a:xfrm>
            <a:off x="4140222" y="1111232"/>
            <a:ext cx="2190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i</a:t>
            </a:r>
          </a:p>
        </p:txBody>
      </p:sp>
      <p:sp>
        <p:nvSpPr>
          <p:cNvPr id="52289" name="Text Box 64"/>
          <p:cNvSpPr txBox="1">
            <a:spLocks noChangeArrowheads="1"/>
          </p:cNvSpPr>
          <p:nvPr/>
        </p:nvSpPr>
        <p:spPr bwMode="auto">
          <a:xfrm>
            <a:off x="2608284" y="3444857"/>
            <a:ext cx="2825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A</a:t>
            </a:r>
          </a:p>
        </p:txBody>
      </p:sp>
      <p:sp>
        <p:nvSpPr>
          <p:cNvPr id="52290" name="Text Box 65"/>
          <p:cNvSpPr txBox="1">
            <a:spLocks noChangeArrowheads="1"/>
          </p:cNvSpPr>
          <p:nvPr/>
        </p:nvSpPr>
        <p:spPr bwMode="auto">
          <a:xfrm>
            <a:off x="4589484" y="1611295"/>
            <a:ext cx="2825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D</a:t>
            </a:r>
          </a:p>
        </p:txBody>
      </p:sp>
      <p:sp>
        <p:nvSpPr>
          <p:cNvPr id="52291" name="Text Box 66"/>
          <p:cNvSpPr txBox="1">
            <a:spLocks noChangeArrowheads="1"/>
          </p:cNvSpPr>
          <p:nvPr/>
        </p:nvSpPr>
        <p:spPr bwMode="auto">
          <a:xfrm>
            <a:off x="2608284" y="3594082"/>
            <a:ext cx="2825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A</a:t>
            </a:r>
          </a:p>
        </p:txBody>
      </p:sp>
      <p:sp>
        <p:nvSpPr>
          <p:cNvPr id="52292" name="Text Box 67"/>
          <p:cNvSpPr txBox="1">
            <a:spLocks noChangeArrowheads="1"/>
          </p:cNvSpPr>
          <p:nvPr/>
        </p:nvSpPr>
        <p:spPr bwMode="auto">
          <a:xfrm>
            <a:off x="4606947" y="2895582"/>
            <a:ext cx="27463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E</a:t>
            </a:r>
          </a:p>
        </p:txBody>
      </p:sp>
      <p:sp>
        <p:nvSpPr>
          <p:cNvPr id="52293" name="Text Box 68"/>
          <p:cNvSpPr txBox="1">
            <a:spLocks noChangeArrowheads="1"/>
          </p:cNvSpPr>
          <p:nvPr/>
        </p:nvSpPr>
        <p:spPr bwMode="auto">
          <a:xfrm>
            <a:off x="4703784" y="3376595"/>
            <a:ext cx="3984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shr</a:t>
            </a:r>
          </a:p>
        </p:txBody>
      </p:sp>
      <p:sp>
        <p:nvSpPr>
          <p:cNvPr id="52294" name="Text Box 69"/>
          <p:cNvSpPr txBox="1">
            <a:spLocks noChangeArrowheads="1"/>
          </p:cNvSpPr>
          <p:nvPr/>
        </p:nvSpPr>
        <p:spPr bwMode="auto">
          <a:xfrm>
            <a:off x="4694259" y="3540107"/>
            <a:ext cx="3825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shl</a:t>
            </a:r>
          </a:p>
        </p:txBody>
      </p:sp>
      <p:sp>
        <p:nvSpPr>
          <p:cNvPr id="52295" name="Text Box 70"/>
          <p:cNvSpPr txBox="1">
            <a:spLocks noChangeArrowheads="1"/>
          </p:cNvSpPr>
          <p:nvPr/>
        </p:nvSpPr>
        <p:spPr bwMode="auto">
          <a:xfrm>
            <a:off x="4152922" y="2411395"/>
            <a:ext cx="37941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i+1</a:t>
            </a:r>
          </a:p>
        </p:txBody>
      </p:sp>
      <p:sp>
        <p:nvSpPr>
          <p:cNvPr id="52296" name="Text Box 71"/>
          <p:cNvSpPr txBox="1">
            <a:spLocks noChangeArrowheads="1"/>
          </p:cNvSpPr>
          <p:nvPr/>
        </p:nvSpPr>
        <p:spPr bwMode="auto">
          <a:xfrm>
            <a:off x="6638947" y="2403457"/>
            <a:ext cx="2190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i</a:t>
            </a:r>
          </a:p>
        </p:txBody>
      </p:sp>
      <p:sp>
        <p:nvSpPr>
          <p:cNvPr id="52297" name="Text Box 72"/>
          <p:cNvSpPr txBox="1">
            <a:spLocks noChangeArrowheads="1"/>
          </p:cNvSpPr>
          <p:nvPr/>
        </p:nvSpPr>
        <p:spPr bwMode="auto">
          <a:xfrm>
            <a:off x="2713059" y="3103545"/>
            <a:ext cx="2190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i</a:t>
            </a:r>
          </a:p>
        </p:txBody>
      </p:sp>
      <p:sp>
        <p:nvSpPr>
          <p:cNvPr id="52298" name="Text Box 73"/>
          <p:cNvSpPr txBox="1">
            <a:spLocks noChangeArrowheads="1"/>
          </p:cNvSpPr>
          <p:nvPr/>
        </p:nvSpPr>
        <p:spPr bwMode="auto">
          <a:xfrm>
            <a:off x="2705122" y="3265470"/>
            <a:ext cx="2190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i</a:t>
            </a:r>
          </a:p>
        </p:txBody>
      </p:sp>
      <p:sp>
        <p:nvSpPr>
          <p:cNvPr id="52299" name="Text Box 74"/>
          <p:cNvSpPr txBox="1">
            <a:spLocks noChangeArrowheads="1"/>
          </p:cNvSpPr>
          <p:nvPr/>
        </p:nvSpPr>
        <p:spPr bwMode="auto">
          <a:xfrm>
            <a:off x="2706709" y="3646470"/>
            <a:ext cx="37941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i+1</a:t>
            </a:r>
          </a:p>
        </p:txBody>
      </p:sp>
      <p:sp>
        <p:nvSpPr>
          <p:cNvPr id="52300" name="Text Box 75"/>
          <p:cNvSpPr txBox="1">
            <a:spLocks noChangeArrowheads="1"/>
          </p:cNvSpPr>
          <p:nvPr/>
        </p:nvSpPr>
        <p:spPr bwMode="auto">
          <a:xfrm>
            <a:off x="2705122" y="3486132"/>
            <a:ext cx="3429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i-1</a:t>
            </a:r>
          </a:p>
        </p:txBody>
      </p:sp>
      <p:sp>
        <p:nvSpPr>
          <p:cNvPr id="52301" name="Text Box 76"/>
          <p:cNvSpPr txBox="1">
            <a:spLocks noChangeArrowheads="1"/>
          </p:cNvSpPr>
          <p:nvPr/>
        </p:nvSpPr>
        <p:spPr bwMode="auto">
          <a:xfrm>
            <a:off x="4702197" y="1654157"/>
            <a:ext cx="2190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i</a:t>
            </a:r>
          </a:p>
        </p:txBody>
      </p:sp>
      <p:sp>
        <p:nvSpPr>
          <p:cNvPr id="52302" name="Text Box 77"/>
          <p:cNvSpPr txBox="1">
            <a:spLocks noChangeArrowheads="1"/>
          </p:cNvSpPr>
          <p:nvPr/>
        </p:nvSpPr>
        <p:spPr bwMode="auto">
          <a:xfrm>
            <a:off x="4722834" y="2943207"/>
            <a:ext cx="2190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>
                <a:latin typeface="Arial" charset="0"/>
              </a:rPr>
              <a:t>i</a:t>
            </a:r>
          </a:p>
        </p:txBody>
      </p:sp>
      <p:sp>
        <p:nvSpPr>
          <p:cNvPr id="52303" name="Line 78"/>
          <p:cNvSpPr>
            <a:spLocks noChangeShapeType="1"/>
          </p:cNvSpPr>
          <p:nvPr/>
        </p:nvSpPr>
        <p:spPr bwMode="auto">
          <a:xfrm>
            <a:off x="4192609" y="1258870"/>
            <a:ext cx="1588" cy="16827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52304" name="Line 79"/>
          <p:cNvSpPr>
            <a:spLocks noChangeShapeType="1"/>
          </p:cNvSpPr>
          <p:nvPr/>
        </p:nvSpPr>
        <p:spPr bwMode="auto">
          <a:xfrm>
            <a:off x="4184672" y="2195495"/>
            <a:ext cx="1587" cy="17145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52305" name="AutoShape 80"/>
          <p:cNvSpPr>
            <a:spLocks noChangeArrowheads="1"/>
          </p:cNvSpPr>
          <p:nvPr/>
        </p:nvSpPr>
        <p:spPr bwMode="auto">
          <a:xfrm>
            <a:off x="1938359" y="4022707"/>
            <a:ext cx="5305425" cy="2533650"/>
          </a:xfrm>
          <a:prstGeom prst="roundRect">
            <a:avLst>
              <a:gd name="adj" fmla="val 6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306" name="Line 81"/>
          <p:cNvSpPr>
            <a:spLocks noChangeShapeType="1"/>
          </p:cNvSpPr>
          <p:nvPr/>
        </p:nvSpPr>
        <p:spPr bwMode="auto">
          <a:xfrm>
            <a:off x="1938359" y="4203682"/>
            <a:ext cx="530542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307" name="Line 82"/>
          <p:cNvSpPr>
            <a:spLocks noChangeShapeType="1"/>
          </p:cNvSpPr>
          <p:nvPr/>
        </p:nvSpPr>
        <p:spPr bwMode="auto">
          <a:xfrm>
            <a:off x="3500459" y="4022707"/>
            <a:ext cx="1588" cy="25336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308" name="Line 83"/>
          <p:cNvSpPr>
            <a:spLocks noChangeShapeType="1"/>
          </p:cNvSpPr>
          <p:nvPr/>
        </p:nvSpPr>
        <p:spPr bwMode="auto">
          <a:xfrm>
            <a:off x="4233884" y="4022707"/>
            <a:ext cx="1588" cy="25336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309" name="Line 84"/>
          <p:cNvSpPr>
            <a:spLocks noChangeShapeType="1"/>
          </p:cNvSpPr>
          <p:nvPr/>
        </p:nvSpPr>
        <p:spPr bwMode="auto">
          <a:xfrm>
            <a:off x="5510234" y="4022707"/>
            <a:ext cx="1588" cy="25336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2554288" y="285750"/>
            <a:ext cx="4103687" cy="334963"/>
          </a:xfrm>
        </p:spPr>
        <p:txBody>
          <a:bodyPr wrap="none" lIns="63360" tIns="25560" rIns="63360" bIns="25560" anchor="t"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/>
              <a:t>COMMON  BUS  SYSTEM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8037513" y="0"/>
            <a:ext cx="98901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>
                <a:solidFill>
                  <a:schemeClr val="tx1"/>
                </a:solidFill>
                <a:latin typeface="Arial" charset="0"/>
              </a:rPr>
              <a:t>Registers</a:t>
            </a:r>
          </a:p>
        </p:txBody>
      </p:sp>
      <p:grpSp>
        <p:nvGrpSpPr>
          <p:cNvPr id="5124" name="Group 154"/>
          <p:cNvGrpSpPr>
            <a:grpSpLocks/>
          </p:cNvGrpSpPr>
          <p:nvPr/>
        </p:nvGrpSpPr>
        <p:grpSpPr bwMode="auto">
          <a:xfrm>
            <a:off x="192088" y="784225"/>
            <a:ext cx="5308600" cy="5788025"/>
            <a:chOff x="192094" y="784247"/>
            <a:chExt cx="5308600" cy="5788025"/>
          </a:xfrm>
        </p:grpSpPr>
        <p:sp>
          <p:nvSpPr>
            <p:cNvPr id="5126" name="Freeform 3"/>
            <p:cNvSpPr>
              <a:spLocks noChangeArrowheads="1"/>
            </p:cNvSpPr>
            <p:nvPr/>
          </p:nvSpPr>
          <p:spPr bwMode="auto">
            <a:xfrm>
              <a:off x="4857757" y="850922"/>
              <a:ext cx="106362" cy="73025"/>
            </a:xfrm>
            <a:custGeom>
              <a:avLst/>
              <a:gdLst>
                <a:gd name="T0" fmla="*/ 296 w 297"/>
                <a:gd name="T1" fmla="*/ 103 h 204"/>
                <a:gd name="T2" fmla="*/ 25 w 297"/>
                <a:gd name="T3" fmla="*/ 0 h 204"/>
                <a:gd name="T4" fmla="*/ 19 w 297"/>
                <a:gd name="T5" fmla="*/ 13 h 204"/>
                <a:gd name="T6" fmla="*/ 14 w 297"/>
                <a:gd name="T7" fmla="*/ 26 h 204"/>
                <a:gd name="T8" fmla="*/ 9 w 297"/>
                <a:gd name="T9" fmla="*/ 40 h 204"/>
                <a:gd name="T10" fmla="*/ 6 w 297"/>
                <a:gd name="T11" fmla="*/ 53 h 204"/>
                <a:gd name="T12" fmla="*/ 3 w 297"/>
                <a:gd name="T13" fmla="*/ 67 h 204"/>
                <a:gd name="T14" fmla="*/ 1 w 297"/>
                <a:gd name="T15" fmla="*/ 81 h 204"/>
                <a:gd name="T16" fmla="*/ 0 w 297"/>
                <a:gd name="T17" fmla="*/ 95 h 204"/>
                <a:gd name="T18" fmla="*/ 0 w 297"/>
                <a:gd name="T19" fmla="*/ 109 h 204"/>
                <a:gd name="T20" fmla="*/ 1 w 297"/>
                <a:gd name="T21" fmla="*/ 123 h 204"/>
                <a:gd name="T22" fmla="*/ 3 w 297"/>
                <a:gd name="T23" fmla="*/ 137 h 204"/>
                <a:gd name="T24" fmla="*/ 5 w 297"/>
                <a:gd name="T25" fmla="*/ 150 h 204"/>
                <a:gd name="T26" fmla="*/ 9 w 297"/>
                <a:gd name="T27" fmla="*/ 164 h 204"/>
                <a:gd name="T28" fmla="*/ 13 w 297"/>
                <a:gd name="T29" fmla="*/ 177 h 204"/>
                <a:gd name="T30" fmla="*/ 18 w 297"/>
                <a:gd name="T31" fmla="*/ 191 h 204"/>
                <a:gd name="T32" fmla="*/ 24 w 297"/>
                <a:gd name="T33" fmla="*/ 203 h 204"/>
                <a:gd name="T34" fmla="*/ 296 w 297"/>
                <a:gd name="T35" fmla="*/ 103 h 2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7"/>
                <a:gd name="T55" fmla="*/ 0 h 204"/>
                <a:gd name="T56" fmla="*/ 297 w 297"/>
                <a:gd name="T57" fmla="*/ 204 h 2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7" h="204">
                  <a:moveTo>
                    <a:pt x="296" y="103"/>
                  </a:moveTo>
                  <a:lnTo>
                    <a:pt x="25" y="0"/>
                  </a:lnTo>
                  <a:lnTo>
                    <a:pt x="19" y="13"/>
                  </a:lnTo>
                  <a:lnTo>
                    <a:pt x="14" y="26"/>
                  </a:lnTo>
                  <a:lnTo>
                    <a:pt x="9" y="40"/>
                  </a:lnTo>
                  <a:lnTo>
                    <a:pt x="6" y="53"/>
                  </a:lnTo>
                  <a:lnTo>
                    <a:pt x="3" y="67"/>
                  </a:lnTo>
                  <a:lnTo>
                    <a:pt x="1" y="81"/>
                  </a:lnTo>
                  <a:lnTo>
                    <a:pt x="0" y="95"/>
                  </a:lnTo>
                  <a:lnTo>
                    <a:pt x="0" y="109"/>
                  </a:lnTo>
                  <a:lnTo>
                    <a:pt x="1" y="123"/>
                  </a:lnTo>
                  <a:lnTo>
                    <a:pt x="3" y="137"/>
                  </a:lnTo>
                  <a:lnTo>
                    <a:pt x="5" y="150"/>
                  </a:lnTo>
                  <a:lnTo>
                    <a:pt x="9" y="164"/>
                  </a:lnTo>
                  <a:lnTo>
                    <a:pt x="13" y="177"/>
                  </a:lnTo>
                  <a:lnTo>
                    <a:pt x="18" y="191"/>
                  </a:lnTo>
                  <a:lnTo>
                    <a:pt x="24" y="203"/>
                  </a:lnTo>
                  <a:lnTo>
                    <a:pt x="296" y="103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27" name="Line 4"/>
            <p:cNvSpPr>
              <a:spLocks noChangeShapeType="1"/>
            </p:cNvSpPr>
            <p:nvPr/>
          </p:nvSpPr>
          <p:spPr bwMode="auto">
            <a:xfrm>
              <a:off x="4714882" y="889022"/>
              <a:ext cx="147637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28" name="Freeform 5"/>
            <p:cNvSpPr>
              <a:spLocks noChangeArrowheads="1"/>
            </p:cNvSpPr>
            <p:nvPr/>
          </p:nvSpPr>
          <p:spPr bwMode="auto">
            <a:xfrm>
              <a:off x="4857757" y="963635"/>
              <a:ext cx="106362" cy="74612"/>
            </a:xfrm>
            <a:custGeom>
              <a:avLst/>
              <a:gdLst>
                <a:gd name="T0" fmla="*/ 296 w 297"/>
                <a:gd name="T1" fmla="*/ 105 h 208"/>
                <a:gd name="T2" fmla="*/ 25 w 297"/>
                <a:gd name="T3" fmla="*/ 0 h 208"/>
                <a:gd name="T4" fmla="*/ 19 w 297"/>
                <a:gd name="T5" fmla="*/ 14 h 208"/>
                <a:gd name="T6" fmla="*/ 14 w 297"/>
                <a:gd name="T7" fmla="*/ 27 h 208"/>
                <a:gd name="T8" fmla="*/ 9 w 297"/>
                <a:gd name="T9" fmla="*/ 41 h 208"/>
                <a:gd name="T10" fmla="*/ 6 w 297"/>
                <a:gd name="T11" fmla="*/ 54 h 208"/>
                <a:gd name="T12" fmla="*/ 3 w 297"/>
                <a:gd name="T13" fmla="*/ 68 h 208"/>
                <a:gd name="T14" fmla="*/ 1 w 297"/>
                <a:gd name="T15" fmla="*/ 83 h 208"/>
                <a:gd name="T16" fmla="*/ 0 w 297"/>
                <a:gd name="T17" fmla="*/ 97 h 208"/>
                <a:gd name="T18" fmla="*/ 0 w 297"/>
                <a:gd name="T19" fmla="*/ 111 h 208"/>
                <a:gd name="T20" fmla="*/ 1 w 297"/>
                <a:gd name="T21" fmla="*/ 125 h 208"/>
                <a:gd name="T22" fmla="*/ 3 w 297"/>
                <a:gd name="T23" fmla="*/ 139 h 208"/>
                <a:gd name="T24" fmla="*/ 5 w 297"/>
                <a:gd name="T25" fmla="*/ 153 h 208"/>
                <a:gd name="T26" fmla="*/ 9 w 297"/>
                <a:gd name="T27" fmla="*/ 167 h 208"/>
                <a:gd name="T28" fmla="*/ 13 w 297"/>
                <a:gd name="T29" fmla="*/ 181 h 208"/>
                <a:gd name="T30" fmla="*/ 18 w 297"/>
                <a:gd name="T31" fmla="*/ 194 h 208"/>
                <a:gd name="T32" fmla="*/ 24 w 297"/>
                <a:gd name="T33" fmla="*/ 207 h 208"/>
                <a:gd name="T34" fmla="*/ 296 w 297"/>
                <a:gd name="T35" fmla="*/ 105 h 20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7"/>
                <a:gd name="T55" fmla="*/ 0 h 208"/>
                <a:gd name="T56" fmla="*/ 297 w 297"/>
                <a:gd name="T57" fmla="*/ 208 h 20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7" h="208">
                  <a:moveTo>
                    <a:pt x="296" y="105"/>
                  </a:moveTo>
                  <a:lnTo>
                    <a:pt x="25" y="0"/>
                  </a:lnTo>
                  <a:lnTo>
                    <a:pt x="19" y="14"/>
                  </a:lnTo>
                  <a:lnTo>
                    <a:pt x="14" y="27"/>
                  </a:lnTo>
                  <a:lnTo>
                    <a:pt x="9" y="41"/>
                  </a:lnTo>
                  <a:lnTo>
                    <a:pt x="6" y="54"/>
                  </a:lnTo>
                  <a:lnTo>
                    <a:pt x="3" y="68"/>
                  </a:lnTo>
                  <a:lnTo>
                    <a:pt x="1" y="83"/>
                  </a:lnTo>
                  <a:lnTo>
                    <a:pt x="0" y="97"/>
                  </a:lnTo>
                  <a:lnTo>
                    <a:pt x="0" y="111"/>
                  </a:lnTo>
                  <a:lnTo>
                    <a:pt x="1" y="125"/>
                  </a:lnTo>
                  <a:lnTo>
                    <a:pt x="3" y="139"/>
                  </a:lnTo>
                  <a:lnTo>
                    <a:pt x="5" y="153"/>
                  </a:lnTo>
                  <a:lnTo>
                    <a:pt x="9" y="167"/>
                  </a:lnTo>
                  <a:lnTo>
                    <a:pt x="13" y="181"/>
                  </a:lnTo>
                  <a:lnTo>
                    <a:pt x="18" y="194"/>
                  </a:lnTo>
                  <a:lnTo>
                    <a:pt x="24" y="207"/>
                  </a:lnTo>
                  <a:lnTo>
                    <a:pt x="296" y="105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29" name="Line 6"/>
            <p:cNvSpPr>
              <a:spLocks noChangeShapeType="1"/>
            </p:cNvSpPr>
            <p:nvPr/>
          </p:nvSpPr>
          <p:spPr bwMode="auto">
            <a:xfrm>
              <a:off x="4714882" y="1004910"/>
              <a:ext cx="147637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30" name="Freeform 7"/>
            <p:cNvSpPr>
              <a:spLocks noChangeArrowheads="1"/>
            </p:cNvSpPr>
            <p:nvPr/>
          </p:nvSpPr>
          <p:spPr bwMode="auto">
            <a:xfrm>
              <a:off x="4857757" y="1071585"/>
              <a:ext cx="106362" cy="73025"/>
            </a:xfrm>
            <a:custGeom>
              <a:avLst/>
              <a:gdLst>
                <a:gd name="T0" fmla="*/ 296 w 297"/>
                <a:gd name="T1" fmla="*/ 101 h 205"/>
                <a:gd name="T2" fmla="*/ 24 w 297"/>
                <a:gd name="T3" fmla="*/ 0 h 205"/>
                <a:gd name="T4" fmla="*/ 18 w 297"/>
                <a:gd name="T5" fmla="*/ 13 h 205"/>
                <a:gd name="T6" fmla="*/ 13 w 297"/>
                <a:gd name="T7" fmla="*/ 26 h 205"/>
                <a:gd name="T8" fmla="*/ 9 w 297"/>
                <a:gd name="T9" fmla="*/ 40 h 205"/>
                <a:gd name="T10" fmla="*/ 5 w 297"/>
                <a:gd name="T11" fmla="*/ 54 h 205"/>
                <a:gd name="T12" fmla="*/ 3 w 297"/>
                <a:gd name="T13" fmla="*/ 67 h 205"/>
                <a:gd name="T14" fmla="*/ 1 w 297"/>
                <a:gd name="T15" fmla="*/ 81 h 205"/>
                <a:gd name="T16" fmla="*/ 0 w 297"/>
                <a:gd name="T17" fmla="*/ 95 h 205"/>
                <a:gd name="T18" fmla="*/ 0 w 297"/>
                <a:gd name="T19" fmla="*/ 109 h 205"/>
                <a:gd name="T20" fmla="*/ 1 w 297"/>
                <a:gd name="T21" fmla="*/ 123 h 205"/>
                <a:gd name="T22" fmla="*/ 3 w 297"/>
                <a:gd name="T23" fmla="*/ 137 h 205"/>
                <a:gd name="T24" fmla="*/ 6 w 297"/>
                <a:gd name="T25" fmla="*/ 151 h 205"/>
                <a:gd name="T26" fmla="*/ 9 w 297"/>
                <a:gd name="T27" fmla="*/ 164 h 205"/>
                <a:gd name="T28" fmla="*/ 14 w 297"/>
                <a:gd name="T29" fmla="*/ 178 h 205"/>
                <a:gd name="T30" fmla="*/ 19 w 297"/>
                <a:gd name="T31" fmla="*/ 191 h 205"/>
                <a:gd name="T32" fmla="*/ 25 w 297"/>
                <a:gd name="T33" fmla="*/ 204 h 205"/>
                <a:gd name="T34" fmla="*/ 296 w 297"/>
                <a:gd name="T35" fmla="*/ 101 h 20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7"/>
                <a:gd name="T55" fmla="*/ 0 h 205"/>
                <a:gd name="T56" fmla="*/ 297 w 297"/>
                <a:gd name="T57" fmla="*/ 205 h 20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7" h="205">
                  <a:moveTo>
                    <a:pt x="296" y="101"/>
                  </a:moveTo>
                  <a:lnTo>
                    <a:pt x="24" y="0"/>
                  </a:lnTo>
                  <a:lnTo>
                    <a:pt x="18" y="13"/>
                  </a:lnTo>
                  <a:lnTo>
                    <a:pt x="13" y="26"/>
                  </a:lnTo>
                  <a:lnTo>
                    <a:pt x="9" y="40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1" y="81"/>
                  </a:lnTo>
                  <a:lnTo>
                    <a:pt x="0" y="95"/>
                  </a:lnTo>
                  <a:lnTo>
                    <a:pt x="0" y="109"/>
                  </a:lnTo>
                  <a:lnTo>
                    <a:pt x="1" y="123"/>
                  </a:lnTo>
                  <a:lnTo>
                    <a:pt x="3" y="137"/>
                  </a:lnTo>
                  <a:lnTo>
                    <a:pt x="6" y="151"/>
                  </a:lnTo>
                  <a:lnTo>
                    <a:pt x="9" y="164"/>
                  </a:lnTo>
                  <a:lnTo>
                    <a:pt x="14" y="178"/>
                  </a:lnTo>
                  <a:lnTo>
                    <a:pt x="19" y="191"/>
                  </a:lnTo>
                  <a:lnTo>
                    <a:pt x="25" y="204"/>
                  </a:lnTo>
                  <a:lnTo>
                    <a:pt x="296" y="101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31" name="Line 8"/>
            <p:cNvSpPr>
              <a:spLocks noChangeShapeType="1"/>
            </p:cNvSpPr>
            <p:nvPr/>
          </p:nvSpPr>
          <p:spPr bwMode="auto">
            <a:xfrm>
              <a:off x="4714882" y="1111272"/>
              <a:ext cx="147637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32" name="Text Box 9"/>
            <p:cNvSpPr txBox="1">
              <a:spLocks noChangeArrowheads="1"/>
            </p:cNvSpPr>
            <p:nvPr/>
          </p:nvSpPr>
          <p:spPr bwMode="auto">
            <a:xfrm>
              <a:off x="4346582" y="784247"/>
              <a:ext cx="36830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S2</a:t>
              </a:r>
            </a:p>
          </p:txBody>
        </p:sp>
        <p:sp>
          <p:nvSpPr>
            <p:cNvPr id="5133" name="Text Box 10"/>
            <p:cNvSpPr txBox="1">
              <a:spLocks noChangeArrowheads="1"/>
            </p:cNvSpPr>
            <p:nvPr/>
          </p:nvSpPr>
          <p:spPr bwMode="auto">
            <a:xfrm>
              <a:off x="4346582" y="890610"/>
              <a:ext cx="36830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S1</a:t>
              </a:r>
            </a:p>
          </p:txBody>
        </p:sp>
        <p:sp>
          <p:nvSpPr>
            <p:cNvPr id="5134" name="Text Box 11"/>
            <p:cNvSpPr txBox="1">
              <a:spLocks noChangeArrowheads="1"/>
            </p:cNvSpPr>
            <p:nvPr/>
          </p:nvSpPr>
          <p:spPr bwMode="auto">
            <a:xfrm>
              <a:off x="4360869" y="998560"/>
              <a:ext cx="36830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S0</a:t>
              </a:r>
            </a:p>
          </p:txBody>
        </p:sp>
        <p:sp>
          <p:nvSpPr>
            <p:cNvPr id="5135" name="Line 12"/>
            <p:cNvSpPr>
              <a:spLocks noChangeShapeType="1"/>
            </p:cNvSpPr>
            <p:nvPr/>
          </p:nvSpPr>
          <p:spPr bwMode="auto">
            <a:xfrm>
              <a:off x="4968882" y="854097"/>
              <a:ext cx="519112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36" name="Freeform 13"/>
            <p:cNvSpPr>
              <a:spLocks noChangeArrowheads="1"/>
            </p:cNvSpPr>
            <p:nvPr/>
          </p:nvSpPr>
          <p:spPr bwMode="auto">
            <a:xfrm>
              <a:off x="4957769" y="1212872"/>
              <a:ext cx="174625" cy="5130800"/>
            </a:xfrm>
            <a:custGeom>
              <a:avLst/>
              <a:gdLst>
                <a:gd name="T0" fmla="*/ 0 w 487"/>
                <a:gd name="T1" fmla="*/ 0 h 14251"/>
                <a:gd name="T2" fmla="*/ 486 w 487"/>
                <a:gd name="T3" fmla="*/ 0 h 14251"/>
                <a:gd name="T4" fmla="*/ 486 w 487"/>
                <a:gd name="T5" fmla="*/ 14250 h 14251"/>
                <a:gd name="T6" fmla="*/ 0 60000 65536"/>
                <a:gd name="T7" fmla="*/ 0 60000 65536"/>
                <a:gd name="T8" fmla="*/ 0 60000 65536"/>
                <a:gd name="T9" fmla="*/ 0 w 487"/>
                <a:gd name="T10" fmla="*/ 0 h 14251"/>
                <a:gd name="T11" fmla="*/ 487 w 487"/>
                <a:gd name="T12" fmla="*/ 14251 h 14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7" h="14251">
                  <a:moveTo>
                    <a:pt x="0" y="0"/>
                  </a:moveTo>
                  <a:lnTo>
                    <a:pt x="486" y="0"/>
                  </a:lnTo>
                  <a:lnTo>
                    <a:pt x="486" y="1425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37" name="Line 14"/>
            <p:cNvSpPr>
              <a:spLocks noChangeShapeType="1"/>
            </p:cNvSpPr>
            <p:nvPr/>
          </p:nvSpPr>
          <p:spPr bwMode="auto">
            <a:xfrm>
              <a:off x="5346707" y="1208110"/>
              <a:ext cx="1587" cy="528955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38" name="Freeform 15"/>
            <p:cNvSpPr>
              <a:spLocks noChangeArrowheads="1"/>
            </p:cNvSpPr>
            <p:nvPr/>
          </p:nvSpPr>
          <p:spPr bwMode="auto">
            <a:xfrm>
              <a:off x="5341944" y="852510"/>
              <a:ext cx="158750" cy="349250"/>
            </a:xfrm>
            <a:custGeom>
              <a:avLst/>
              <a:gdLst>
                <a:gd name="T0" fmla="*/ 0 w 439"/>
                <a:gd name="T1" fmla="*/ 967 h 968"/>
                <a:gd name="T2" fmla="*/ 438 w 439"/>
                <a:gd name="T3" fmla="*/ 967 h 968"/>
                <a:gd name="T4" fmla="*/ 438 w 439"/>
                <a:gd name="T5" fmla="*/ 0 h 968"/>
                <a:gd name="T6" fmla="*/ 0 60000 65536"/>
                <a:gd name="T7" fmla="*/ 0 60000 65536"/>
                <a:gd name="T8" fmla="*/ 0 60000 65536"/>
                <a:gd name="T9" fmla="*/ 0 w 439"/>
                <a:gd name="T10" fmla="*/ 0 h 968"/>
                <a:gd name="T11" fmla="*/ 439 w 439"/>
                <a:gd name="T12" fmla="*/ 968 h 9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9" h="968">
                  <a:moveTo>
                    <a:pt x="0" y="967"/>
                  </a:moveTo>
                  <a:lnTo>
                    <a:pt x="438" y="967"/>
                  </a:lnTo>
                  <a:lnTo>
                    <a:pt x="438" y="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39" name="Text Box 16"/>
            <p:cNvSpPr txBox="1">
              <a:spLocks noChangeArrowheads="1"/>
            </p:cNvSpPr>
            <p:nvPr/>
          </p:nvSpPr>
          <p:spPr bwMode="auto">
            <a:xfrm>
              <a:off x="4989519" y="890610"/>
              <a:ext cx="468313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Bus</a:t>
              </a:r>
            </a:p>
          </p:txBody>
        </p:sp>
        <p:sp>
          <p:nvSpPr>
            <p:cNvPr id="5140" name="Text Box 17"/>
            <p:cNvSpPr txBox="1">
              <a:spLocks noChangeArrowheads="1"/>
            </p:cNvSpPr>
            <p:nvPr/>
          </p:nvSpPr>
          <p:spPr bwMode="auto">
            <a:xfrm>
              <a:off x="2830519" y="1220810"/>
              <a:ext cx="1087438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Memory unit</a:t>
              </a: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5141" name="Text Box 18"/>
            <p:cNvSpPr txBox="1">
              <a:spLocks noChangeArrowheads="1"/>
            </p:cNvSpPr>
            <p:nvPr/>
          </p:nvSpPr>
          <p:spPr bwMode="auto">
            <a:xfrm>
              <a:off x="2924182" y="1357335"/>
              <a:ext cx="858837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4096 x 16</a:t>
              </a:r>
            </a:p>
          </p:txBody>
        </p:sp>
        <p:sp>
          <p:nvSpPr>
            <p:cNvPr id="5142" name="AutoShape 19"/>
            <p:cNvSpPr>
              <a:spLocks noChangeArrowheads="1"/>
            </p:cNvSpPr>
            <p:nvPr/>
          </p:nvSpPr>
          <p:spPr bwMode="auto">
            <a:xfrm>
              <a:off x="2654307" y="1174772"/>
              <a:ext cx="1389062" cy="415925"/>
            </a:xfrm>
            <a:prstGeom prst="roundRect">
              <a:avLst>
                <a:gd name="adj" fmla="val 380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Text Box 20"/>
            <p:cNvSpPr txBox="1">
              <a:spLocks noChangeArrowheads="1"/>
            </p:cNvSpPr>
            <p:nvPr/>
          </p:nvSpPr>
          <p:spPr bwMode="auto">
            <a:xfrm>
              <a:off x="2743207" y="2278085"/>
              <a:ext cx="113030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LD  INR  CLR</a:t>
              </a:r>
            </a:p>
          </p:txBody>
        </p:sp>
        <p:sp>
          <p:nvSpPr>
            <p:cNvPr id="5144" name="Freeform 21"/>
            <p:cNvSpPr>
              <a:spLocks noChangeArrowheads="1"/>
            </p:cNvSpPr>
            <p:nvPr/>
          </p:nvSpPr>
          <p:spPr bwMode="auto">
            <a:xfrm>
              <a:off x="5038732" y="1289072"/>
              <a:ext cx="106362" cy="71438"/>
            </a:xfrm>
            <a:custGeom>
              <a:avLst/>
              <a:gdLst>
                <a:gd name="T0" fmla="*/ 295 w 296"/>
                <a:gd name="T1" fmla="*/ 101 h 200"/>
                <a:gd name="T2" fmla="*/ 25 w 296"/>
                <a:gd name="T3" fmla="*/ 0 h 200"/>
                <a:gd name="T4" fmla="*/ 19 w 296"/>
                <a:gd name="T5" fmla="*/ 13 h 200"/>
                <a:gd name="T6" fmla="*/ 14 w 296"/>
                <a:gd name="T7" fmla="*/ 26 h 200"/>
                <a:gd name="T8" fmla="*/ 9 w 296"/>
                <a:gd name="T9" fmla="*/ 39 h 200"/>
                <a:gd name="T10" fmla="*/ 6 w 296"/>
                <a:gd name="T11" fmla="*/ 52 h 200"/>
                <a:gd name="T12" fmla="*/ 3 w 296"/>
                <a:gd name="T13" fmla="*/ 66 h 200"/>
                <a:gd name="T14" fmla="*/ 1 w 296"/>
                <a:gd name="T15" fmla="*/ 79 h 200"/>
                <a:gd name="T16" fmla="*/ 0 w 296"/>
                <a:gd name="T17" fmla="*/ 93 h 200"/>
                <a:gd name="T18" fmla="*/ 0 w 296"/>
                <a:gd name="T19" fmla="*/ 107 h 200"/>
                <a:gd name="T20" fmla="*/ 1 w 296"/>
                <a:gd name="T21" fmla="*/ 120 h 200"/>
                <a:gd name="T22" fmla="*/ 3 w 296"/>
                <a:gd name="T23" fmla="*/ 134 h 200"/>
                <a:gd name="T24" fmla="*/ 5 w 296"/>
                <a:gd name="T25" fmla="*/ 147 h 200"/>
                <a:gd name="T26" fmla="*/ 9 w 296"/>
                <a:gd name="T27" fmla="*/ 161 h 200"/>
                <a:gd name="T28" fmla="*/ 13 w 296"/>
                <a:gd name="T29" fmla="*/ 174 h 200"/>
                <a:gd name="T30" fmla="*/ 18 w 296"/>
                <a:gd name="T31" fmla="*/ 187 h 200"/>
                <a:gd name="T32" fmla="*/ 24 w 296"/>
                <a:gd name="T33" fmla="*/ 199 h 200"/>
                <a:gd name="T34" fmla="*/ 295 w 296"/>
                <a:gd name="T35" fmla="*/ 101 h 2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6"/>
                <a:gd name="T55" fmla="*/ 0 h 200"/>
                <a:gd name="T56" fmla="*/ 296 w 296"/>
                <a:gd name="T57" fmla="*/ 200 h 2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6" h="200">
                  <a:moveTo>
                    <a:pt x="295" y="101"/>
                  </a:moveTo>
                  <a:lnTo>
                    <a:pt x="25" y="0"/>
                  </a:lnTo>
                  <a:lnTo>
                    <a:pt x="19" y="13"/>
                  </a:lnTo>
                  <a:lnTo>
                    <a:pt x="14" y="26"/>
                  </a:lnTo>
                  <a:lnTo>
                    <a:pt x="9" y="39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1" y="79"/>
                  </a:lnTo>
                  <a:lnTo>
                    <a:pt x="0" y="93"/>
                  </a:lnTo>
                  <a:lnTo>
                    <a:pt x="0" y="107"/>
                  </a:lnTo>
                  <a:lnTo>
                    <a:pt x="1" y="120"/>
                  </a:lnTo>
                  <a:lnTo>
                    <a:pt x="3" y="134"/>
                  </a:lnTo>
                  <a:lnTo>
                    <a:pt x="5" y="147"/>
                  </a:lnTo>
                  <a:lnTo>
                    <a:pt x="9" y="161"/>
                  </a:lnTo>
                  <a:lnTo>
                    <a:pt x="13" y="174"/>
                  </a:lnTo>
                  <a:lnTo>
                    <a:pt x="18" y="187"/>
                  </a:lnTo>
                  <a:lnTo>
                    <a:pt x="24" y="199"/>
                  </a:lnTo>
                  <a:lnTo>
                    <a:pt x="295" y="101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45" name="Line 22"/>
            <p:cNvSpPr>
              <a:spLocks noChangeShapeType="1"/>
            </p:cNvSpPr>
            <p:nvPr/>
          </p:nvSpPr>
          <p:spPr bwMode="auto">
            <a:xfrm>
              <a:off x="4048132" y="1333522"/>
              <a:ext cx="100012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46" name="Text Box 23"/>
            <p:cNvSpPr txBox="1">
              <a:spLocks noChangeArrowheads="1"/>
            </p:cNvSpPr>
            <p:nvPr/>
          </p:nvSpPr>
          <p:spPr bwMode="auto">
            <a:xfrm>
              <a:off x="4022732" y="1492272"/>
              <a:ext cx="79057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Address</a:t>
              </a:r>
            </a:p>
          </p:txBody>
        </p:sp>
        <p:sp>
          <p:nvSpPr>
            <p:cNvPr id="5147" name="Freeform 24"/>
            <p:cNvSpPr>
              <a:spLocks noChangeArrowheads="1"/>
            </p:cNvSpPr>
            <p:nvPr/>
          </p:nvSpPr>
          <p:spPr bwMode="auto">
            <a:xfrm>
              <a:off x="4054482" y="1460522"/>
              <a:ext cx="106362" cy="71438"/>
            </a:xfrm>
            <a:custGeom>
              <a:avLst/>
              <a:gdLst>
                <a:gd name="T0" fmla="*/ 0 w 296"/>
                <a:gd name="T1" fmla="*/ 99 h 197"/>
                <a:gd name="T2" fmla="*/ 271 w 296"/>
                <a:gd name="T3" fmla="*/ 196 h 197"/>
                <a:gd name="T4" fmla="*/ 277 w 296"/>
                <a:gd name="T5" fmla="*/ 184 h 197"/>
                <a:gd name="T6" fmla="*/ 282 w 296"/>
                <a:gd name="T7" fmla="*/ 171 h 197"/>
                <a:gd name="T8" fmla="*/ 286 w 296"/>
                <a:gd name="T9" fmla="*/ 158 h 197"/>
                <a:gd name="T10" fmla="*/ 290 w 296"/>
                <a:gd name="T11" fmla="*/ 145 h 197"/>
                <a:gd name="T12" fmla="*/ 292 w 296"/>
                <a:gd name="T13" fmla="*/ 131 h 197"/>
                <a:gd name="T14" fmla="*/ 294 w 296"/>
                <a:gd name="T15" fmla="*/ 118 h 197"/>
                <a:gd name="T16" fmla="*/ 295 w 296"/>
                <a:gd name="T17" fmla="*/ 105 h 197"/>
                <a:gd name="T18" fmla="*/ 295 w 296"/>
                <a:gd name="T19" fmla="*/ 91 h 197"/>
                <a:gd name="T20" fmla="*/ 294 w 296"/>
                <a:gd name="T21" fmla="*/ 78 h 197"/>
                <a:gd name="T22" fmla="*/ 292 w 296"/>
                <a:gd name="T23" fmla="*/ 64 h 197"/>
                <a:gd name="T24" fmla="*/ 289 w 296"/>
                <a:gd name="T25" fmla="*/ 51 h 197"/>
                <a:gd name="T26" fmla="*/ 286 w 296"/>
                <a:gd name="T27" fmla="*/ 38 h 197"/>
                <a:gd name="T28" fmla="*/ 281 w 296"/>
                <a:gd name="T29" fmla="*/ 25 h 197"/>
                <a:gd name="T30" fmla="*/ 276 w 296"/>
                <a:gd name="T31" fmla="*/ 12 h 197"/>
                <a:gd name="T32" fmla="*/ 270 w 296"/>
                <a:gd name="T33" fmla="*/ 0 h 197"/>
                <a:gd name="T34" fmla="*/ 0 w 296"/>
                <a:gd name="T35" fmla="*/ 99 h 19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6"/>
                <a:gd name="T55" fmla="*/ 0 h 197"/>
                <a:gd name="T56" fmla="*/ 296 w 296"/>
                <a:gd name="T57" fmla="*/ 197 h 19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6" h="197">
                  <a:moveTo>
                    <a:pt x="0" y="99"/>
                  </a:moveTo>
                  <a:lnTo>
                    <a:pt x="271" y="196"/>
                  </a:lnTo>
                  <a:lnTo>
                    <a:pt x="277" y="184"/>
                  </a:lnTo>
                  <a:lnTo>
                    <a:pt x="282" y="171"/>
                  </a:lnTo>
                  <a:lnTo>
                    <a:pt x="286" y="158"/>
                  </a:lnTo>
                  <a:lnTo>
                    <a:pt x="290" y="145"/>
                  </a:lnTo>
                  <a:lnTo>
                    <a:pt x="292" y="131"/>
                  </a:lnTo>
                  <a:lnTo>
                    <a:pt x="294" y="118"/>
                  </a:lnTo>
                  <a:lnTo>
                    <a:pt x="295" y="105"/>
                  </a:lnTo>
                  <a:lnTo>
                    <a:pt x="295" y="91"/>
                  </a:lnTo>
                  <a:lnTo>
                    <a:pt x="294" y="78"/>
                  </a:lnTo>
                  <a:lnTo>
                    <a:pt x="292" y="64"/>
                  </a:lnTo>
                  <a:lnTo>
                    <a:pt x="289" y="51"/>
                  </a:lnTo>
                  <a:lnTo>
                    <a:pt x="286" y="38"/>
                  </a:lnTo>
                  <a:lnTo>
                    <a:pt x="281" y="25"/>
                  </a:lnTo>
                  <a:lnTo>
                    <a:pt x="276" y="12"/>
                  </a:lnTo>
                  <a:lnTo>
                    <a:pt x="270" y="0"/>
                  </a:lnTo>
                  <a:lnTo>
                    <a:pt x="0" y="9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48" name="Freeform 25"/>
            <p:cNvSpPr>
              <a:spLocks noChangeArrowheads="1"/>
            </p:cNvSpPr>
            <p:nvPr/>
          </p:nvSpPr>
          <p:spPr bwMode="auto">
            <a:xfrm>
              <a:off x="4144969" y="1495447"/>
              <a:ext cx="611188" cy="582613"/>
            </a:xfrm>
            <a:custGeom>
              <a:avLst/>
              <a:gdLst>
                <a:gd name="T0" fmla="*/ 0 w 1696"/>
                <a:gd name="T1" fmla="*/ 0 h 1617"/>
                <a:gd name="T2" fmla="*/ 1695 w 1696"/>
                <a:gd name="T3" fmla="*/ 0 h 1617"/>
                <a:gd name="T4" fmla="*/ 1695 w 1696"/>
                <a:gd name="T5" fmla="*/ 1616 h 1617"/>
                <a:gd name="T6" fmla="*/ 0 60000 65536"/>
                <a:gd name="T7" fmla="*/ 0 60000 65536"/>
                <a:gd name="T8" fmla="*/ 0 60000 65536"/>
                <a:gd name="T9" fmla="*/ 0 w 1696"/>
                <a:gd name="T10" fmla="*/ 0 h 1617"/>
                <a:gd name="T11" fmla="*/ 1696 w 1696"/>
                <a:gd name="T12" fmla="*/ 1617 h 16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6" h="1617">
                  <a:moveTo>
                    <a:pt x="0" y="0"/>
                  </a:moveTo>
                  <a:lnTo>
                    <a:pt x="1695" y="0"/>
                  </a:lnTo>
                  <a:lnTo>
                    <a:pt x="1695" y="1616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49" name="Line 26"/>
            <p:cNvSpPr>
              <a:spLocks noChangeShapeType="1"/>
            </p:cNvSpPr>
            <p:nvPr/>
          </p:nvSpPr>
          <p:spPr bwMode="auto">
            <a:xfrm>
              <a:off x="3676657" y="1597047"/>
              <a:ext cx="1587" cy="1016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50" name="Text Box 27"/>
            <p:cNvSpPr txBox="1">
              <a:spLocks noChangeArrowheads="1"/>
            </p:cNvSpPr>
            <p:nvPr/>
          </p:nvSpPr>
          <p:spPr bwMode="auto">
            <a:xfrm>
              <a:off x="3400432" y="1716110"/>
              <a:ext cx="554037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Read</a:t>
              </a:r>
            </a:p>
          </p:txBody>
        </p:sp>
        <p:sp>
          <p:nvSpPr>
            <p:cNvPr id="5151" name="Text Box 28"/>
            <p:cNvSpPr txBox="1">
              <a:spLocks noChangeArrowheads="1"/>
            </p:cNvSpPr>
            <p:nvPr/>
          </p:nvSpPr>
          <p:spPr bwMode="auto">
            <a:xfrm>
              <a:off x="2686057" y="1716110"/>
              <a:ext cx="56197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Write</a:t>
              </a:r>
            </a:p>
          </p:txBody>
        </p:sp>
        <p:sp>
          <p:nvSpPr>
            <p:cNvPr id="5152" name="AutoShape 29"/>
            <p:cNvSpPr>
              <a:spLocks noChangeArrowheads="1"/>
            </p:cNvSpPr>
            <p:nvPr/>
          </p:nvSpPr>
          <p:spPr bwMode="auto">
            <a:xfrm>
              <a:off x="2806707" y="1982810"/>
              <a:ext cx="1252537" cy="195262"/>
            </a:xfrm>
            <a:prstGeom prst="roundRect">
              <a:avLst>
                <a:gd name="adj" fmla="val 819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30"/>
            <p:cNvSpPr>
              <a:spLocks noChangeShapeType="1"/>
            </p:cNvSpPr>
            <p:nvPr/>
          </p:nvSpPr>
          <p:spPr bwMode="auto">
            <a:xfrm>
              <a:off x="3241682" y="2182835"/>
              <a:ext cx="1587" cy="11271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54" name="Line 31"/>
            <p:cNvSpPr>
              <a:spLocks noChangeShapeType="1"/>
            </p:cNvSpPr>
            <p:nvPr/>
          </p:nvSpPr>
          <p:spPr bwMode="auto">
            <a:xfrm>
              <a:off x="3568707" y="2178072"/>
              <a:ext cx="1587" cy="11747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55" name="Freeform 32"/>
            <p:cNvSpPr>
              <a:spLocks noChangeArrowheads="1"/>
            </p:cNvSpPr>
            <p:nvPr/>
          </p:nvSpPr>
          <p:spPr bwMode="auto">
            <a:xfrm>
              <a:off x="3878269" y="2187597"/>
              <a:ext cx="498475" cy="115888"/>
            </a:xfrm>
            <a:custGeom>
              <a:avLst/>
              <a:gdLst>
                <a:gd name="T0" fmla="*/ 0 w 1383"/>
                <a:gd name="T1" fmla="*/ 0 h 324"/>
                <a:gd name="T2" fmla="*/ 0 w 1383"/>
                <a:gd name="T3" fmla="*/ 323 h 324"/>
                <a:gd name="T4" fmla="*/ 1382 w 1383"/>
                <a:gd name="T5" fmla="*/ 323 h 324"/>
                <a:gd name="T6" fmla="*/ 0 60000 65536"/>
                <a:gd name="T7" fmla="*/ 0 60000 65536"/>
                <a:gd name="T8" fmla="*/ 0 60000 65536"/>
                <a:gd name="T9" fmla="*/ 0 w 1383"/>
                <a:gd name="T10" fmla="*/ 0 h 324"/>
                <a:gd name="T11" fmla="*/ 1383 w 1383"/>
                <a:gd name="T12" fmla="*/ 324 h 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83" h="324">
                  <a:moveTo>
                    <a:pt x="0" y="0"/>
                  </a:moveTo>
                  <a:lnTo>
                    <a:pt x="0" y="323"/>
                  </a:lnTo>
                  <a:lnTo>
                    <a:pt x="1382" y="323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56" name="Freeform 33"/>
            <p:cNvSpPr>
              <a:spLocks noChangeArrowheads="1"/>
            </p:cNvSpPr>
            <p:nvPr/>
          </p:nvSpPr>
          <p:spPr bwMode="auto">
            <a:xfrm>
              <a:off x="5043494" y="2049485"/>
              <a:ext cx="107950" cy="71437"/>
            </a:xfrm>
            <a:custGeom>
              <a:avLst/>
              <a:gdLst>
                <a:gd name="T0" fmla="*/ 300 w 301"/>
                <a:gd name="T1" fmla="*/ 101 h 200"/>
                <a:gd name="T2" fmla="*/ 25 w 301"/>
                <a:gd name="T3" fmla="*/ 0 h 200"/>
                <a:gd name="T4" fmla="*/ 19 w 301"/>
                <a:gd name="T5" fmla="*/ 13 h 200"/>
                <a:gd name="T6" fmla="*/ 14 w 301"/>
                <a:gd name="T7" fmla="*/ 26 h 200"/>
                <a:gd name="T8" fmla="*/ 9 w 301"/>
                <a:gd name="T9" fmla="*/ 39 h 200"/>
                <a:gd name="T10" fmla="*/ 6 w 301"/>
                <a:gd name="T11" fmla="*/ 52 h 200"/>
                <a:gd name="T12" fmla="*/ 3 w 301"/>
                <a:gd name="T13" fmla="*/ 66 h 200"/>
                <a:gd name="T14" fmla="*/ 1 w 301"/>
                <a:gd name="T15" fmla="*/ 79 h 200"/>
                <a:gd name="T16" fmla="*/ 0 w 301"/>
                <a:gd name="T17" fmla="*/ 93 h 200"/>
                <a:gd name="T18" fmla="*/ 0 w 301"/>
                <a:gd name="T19" fmla="*/ 107 h 200"/>
                <a:gd name="T20" fmla="*/ 1 w 301"/>
                <a:gd name="T21" fmla="*/ 120 h 200"/>
                <a:gd name="T22" fmla="*/ 3 w 301"/>
                <a:gd name="T23" fmla="*/ 134 h 200"/>
                <a:gd name="T24" fmla="*/ 5 w 301"/>
                <a:gd name="T25" fmla="*/ 147 h 200"/>
                <a:gd name="T26" fmla="*/ 9 w 301"/>
                <a:gd name="T27" fmla="*/ 161 h 200"/>
                <a:gd name="T28" fmla="*/ 13 w 301"/>
                <a:gd name="T29" fmla="*/ 174 h 200"/>
                <a:gd name="T30" fmla="*/ 18 w 301"/>
                <a:gd name="T31" fmla="*/ 187 h 200"/>
                <a:gd name="T32" fmla="*/ 24 w 301"/>
                <a:gd name="T33" fmla="*/ 199 h 200"/>
                <a:gd name="T34" fmla="*/ 300 w 301"/>
                <a:gd name="T35" fmla="*/ 101 h 2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1"/>
                <a:gd name="T55" fmla="*/ 0 h 200"/>
                <a:gd name="T56" fmla="*/ 301 w 301"/>
                <a:gd name="T57" fmla="*/ 200 h 2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1" h="200">
                  <a:moveTo>
                    <a:pt x="300" y="101"/>
                  </a:moveTo>
                  <a:lnTo>
                    <a:pt x="25" y="0"/>
                  </a:lnTo>
                  <a:lnTo>
                    <a:pt x="19" y="13"/>
                  </a:lnTo>
                  <a:lnTo>
                    <a:pt x="14" y="26"/>
                  </a:lnTo>
                  <a:lnTo>
                    <a:pt x="9" y="39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1" y="79"/>
                  </a:lnTo>
                  <a:lnTo>
                    <a:pt x="0" y="93"/>
                  </a:lnTo>
                  <a:lnTo>
                    <a:pt x="0" y="107"/>
                  </a:lnTo>
                  <a:lnTo>
                    <a:pt x="1" y="120"/>
                  </a:lnTo>
                  <a:lnTo>
                    <a:pt x="3" y="134"/>
                  </a:lnTo>
                  <a:lnTo>
                    <a:pt x="5" y="147"/>
                  </a:lnTo>
                  <a:lnTo>
                    <a:pt x="9" y="161"/>
                  </a:lnTo>
                  <a:lnTo>
                    <a:pt x="13" y="174"/>
                  </a:lnTo>
                  <a:lnTo>
                    <a:pt x="18" y="187"/>
                  </a:lnTo>
                  <a:lnTo>
                    <a:pt x="24" y="199"/>
                  </a:lnTo>
                  <a:lnTo>
                    <a:pt x="300" y="101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57" name="Line 34"/>
            <p:cNvSpPr>
              <a:spLocks noChangeShapeType="1"/>
            </p:cNvSpPr>
            <p:nvPr/>
          </p:nvSpPr>
          <p:spPr bwMode="auto">
            <a:xfrm>
              <a:off x="4083057" y="2085997"/>
              <a:ext cx="98107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58" name="Text Box 35"/>
            <p:cNvSpPr txBox="1">
              <a:spLocks noChangeArrowheads="1"/>
            </p:cNvSpPr>
            <p:nvPr/>
          </p:nvSpPr>
          <p:spPr bwMode="auto">
            <a:xfrm>
              <a:off x="3224219" y="1955822"/>
              <a:ext cx="43815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AR</a:t>
              </a:r>
            </a:p>
          </p:txBody>
        </p:sp>
        <p:sp>
          <p:nvSpPr>
            <p:cNvPr id="5159" name="Freeform 36"/>
            <p:cNvSpPr>
              <a:spLocks noChangeArrowheads="1"/>
            </p:cNvSpPr>
            <p:nvPr/>
          </p:nvSpPr>
          <p:spPr bwMode="auto">
            <a:xfrm>
              <a:off x="3816357" y="2114572"/>
              <a:ext cx="138112" cy="50800"/>
            </a:xfrm>
            <a:custGeom>
              <a:avLst/>
              <a:gdLst>
                <a:gd name="T0" fmla="*/ 0 w 382"/>
                <a:gd name="T1" fmla="*/ 138 h 139"/>
                <a:gd name="T2" fmla="*/ 190 w 382"/>
                <a:gd name="T3" fmla="*/ 0 h 139"/>
                <a:gd name="T4" fmla="*/ 381 w 382"/>
                <a:gd name="T5" fmla="*/ 138 h 139"/>
                <a:gd name="T6" fmla="*/ 0 60000 65536"/>
                <a:gd name="T7" fmla="*/ 0 60000 65536"/>
                <a:gd name="T8" fmla="*/ 0 60000 65536"/>
                <a:gd name="T9" fmla="*/ 0 w 382"/>
                <a:gd name="T10" fmla="*/ 0 h 139"/>
                <a:gd name="T11" fmla="*/ 382 w 382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" h="139">
                  <a:moveTo>
                    <a:pt x="0" y="138"/>
                  </a:moveTo>
                  <a:lnTo>
                    <a:pt x="190" y="0"/>
                  </a:lnTo>
                  <a:lnTo>
                    <a:pt x="381" y="138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60" name="Text Box 37"/>
            <p:cNvSpPr txBox="1">
              <a:spLocks noChangeArrowheads="1"/>
            </p:cNvSpPr>
            <p:nvPr/>
          </p:nvSpPr>
          <p:spPr bwMode="auto">
            <a:xfrm>
              <a:off x="2755907" y="2833710"/>
              <a:ext cx="1130300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LD  INR  CLR</a:t>
              </a:r>
            </a:p>
          </p:txBody>
        </p:sp>
        <p:sp>
          <p:nvSpPr>
            <p:cNvPr id="5161" name="AutoShape 38"/>
            <p:cNvSpPr>
              <a:spLocks noChangeArrowheads="1"/>
            </p:cNvSpPr>
            <p:nvPr/>
          </p:nvSpPr>
          <p:spPr bwMode="auto">
            <a:xfrm>
              <a:off x="2806707" y="2541610"/>
              <a:ext cx="1252537" cy="203200"/>
            </a:xfrm>
            <a:prstGeom prst="roundRect">
              <a:avLst>
                <a:gd name="adj" fmla="val 778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39"/>
            <p:cNvSpPr>
              <a:spLocks noChangeShapeType="1"/>
            </p:cNvSpPr>
            <p:nvPr/>
          </p:nvSpPr>
          <p:spPr bwMode="auto">
            <a:xfrm>
              <a:off x="3241682" y="2749572"/>
              <a:ext cx="1587" cy="1016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63" name="Line 40"/>
            <p:cNvSpPr>
              <a:spLocks noChangeShapeType="1"/>
            </p:cNvSpPr>
            <p:nvPr/>
          </p:nvSpPr>
          <p:spPr bwMode="auto">
            <a:xfrm>
              <a:off x="3568707" y="2749572"/>
              <a:ext cx="1587" cy="1016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64" name="Freeform 41"/>
            <p:cNvSpPr>
              <a:spLocks noChangeArrowheads="1"/>
            </p:cNvSpPr>
            <p:nvPr/>
          </p:nvSpPr>
          <p:spPr bwMode="auto">
            <a:xfrm>
              <a:off x="3878269" y="2755922"/>
              <a:ext cx="487363" cy="104775"/>
            </a:xfrm>
            <a:custGeom>
              <a:avLst/>
              <a:gdLst>
                <a:gd name="T0" fmla="*/ 0 w 1352"/>
                <a:gd name="T1" fmla="*/ 0 h 293"/>
                <a:gd name="T2" fmla="*/ 0 w 1352"/>
                <a:gd name="T3" fmla="*/ 292 h 293"/>
                <a:gd name="T4" fmla="*/ 1351 w 1352"/>
                <a:gd name="T5" fmla="*/ 292 h 293"/>
                <a:gd name="T6" fmla="*/ 0 60000 65536"/>
                <a:gd name="T7" fmla="*/ 0 60000 65536"/>
                <a:gd name="T8" fmla="*/ 0 60000 65536"/>
                <a:gd name="T9" fmla="*/ 0 w 1352"/>
                <a:gd name="T10" fmla="*/ 0 h 293"/>
                <a:gd name="T11" fmla="*/ 1352 w 1352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2" h="293">
                  <a:moveTo>
                    <a:pt x="0" y="0"/>
                  </a:moveTo>
                  <a:lnTo>
                    <a:pt x="0" y="292"/>
                  </a:lnTo>
                  <a:lnTo>
                    <a:pt x="1351" y="292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65" name="Text Box 42"/>
            <p:cNvSpPr txBox="1">
              <a:spLocks noChangeArrowheads="1"/>
            </p:cNvSpPr>
            <p:nvPr/>
          </p:nvSpPr>
          <p:spPr bwMode="auto">
            <a:xfrm>
              <a:off x="3224219" y="2524147"/>
              <a:ext cx="428625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PC</a:t>
              </a:r>
            </a:p>
          </p:txBody>
        </p:sp>
        <p:sp>
          <p:nvSpPr>
            <p:cNvPr id="5166" name="Freeform 43"/>
            <p:cNvSpPr>
              <a:spLocks noChangeArrowheads="1"/>
            </p:cNvSpPr>
            <p:nvPr/>
          </p:nvSpPr>
          <p:spPr bwMode="auto">
            <a:xfrm>
              <a:off x="3811594" y="2681310"/>
              <a:ext cx="134938" cy="60325"/>
            </a:xfrm>
            <a:custGeom>
              <a:avLst/>
              <a:gdLst>
                <a:gd name="T0" fmla="*/ 0 w 377"/>
                <a:gd name="T1" fmla="*/ 165 h 166"/>
                <a:gd name="T2" fmla="*/ 188 w 377"/>
                <a:gd name="T3" fmla="*/ 0 h 166"/>
                <a:gd name="T4" fmla="*/ 376 w 377"/>
                <a:gd name="T5" fmla="*/ 165 h 166"/>
                <a:gd name="T6" fmla="*/ 0 60000 65536"/>
                <a:gd name="T7" fmla="*/ 0 60000 65536"/>
                <a:gd name="T8" fmla="*/ 0 60000 65536"/>
                <a:gd name="T9" fmla="*/ 0 w 377"/>
                <a:gd name="T10" fmla="*/ 0 h 166"/>
                <a:gd name="T11" fmla="*/ 377 w 377"/>
                <a:gd name="T12" fmla="*/ 166 h 1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7" h="166">
                  <a:moveTo>
                    <a:pt x="0" y="165"/>
                  </a:moveTo>
                  <a:lnTo>
                    <a:pt x="188" y="0"/>
                  </a:lnTo>
                  <a:lnTo>
                    <a:pt x="376" y="165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67" name="Text Box 44"/>
            <p:cNvSpPr txBox="1">
              <a:spLocks noChangeArrowheads="1"/>
            </p:cNvSpPr>
            <p:nvPr/>
          </p:nvSpPr>
          <p:spPr bwMode="auto">
            <a:xfrm>
              <a:off x="2632082" y="3456010"/>
              <a:ext cx="121602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LD   INR   CLR</a:t>
              </a:r>
            </a:p>
          </p:txBody>
        </p:sp>
        <p:sp>
          <p:nvSpPr>
            <p:cNvPr id="5168" name="AutoShape 45"/>
            <p:cNvSpPr>
              <a:spLocks noChangeArrowheads="1"/>
            </p:cNvSpPr>
            <p:nvPr/>
          </p:nvSpPr>
          <p:spPr bwMode="auto">
            <a:xfrm>
              <a:off x="2597157" y="3141685"/>
              <a:ext cx="1446212" cy="204787"/>
            </a:xfrm>
            <a:prstGeom prst="roundRect">
              <a:avLst>
                <a:gd name="adj" fmla="val 778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46"/>
            <p:cNvSpPr>
              <a:spLocks noChangeShapeType="1"/>
            </p:cNvSpPr>
            <p:nvPr/>
          </p:nvSpPr>
          <p:spPr bwMode="auto">
            <a:xfrm>
              <a:off x="2784482" y="3355997"/>
              <a:ext cx="1587" cy="9683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0" name="Line 47"/>
            <p:cNvSpPr>
              <a:spLocks noChangeShapeType="1"/>
            </p:cNvSpPr>
            <p:nvPr/>
          </p:nvSpPr>
          <p:spPr bwMode="auto">
            <a:xfrm>
              <a:off x="3551244" y="3351235"/>
              <a:ext cx="1588" cy="1016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1" name="Freeform 48"/>
            <p:cNvSpPr>
              <a:spLocks noChangeArrowheads="1"/>
            </p:cNvSpPr>
            <p:nvPr/>
          </p:nvSpPr>
          <p:spPr bwMode="auto">
            <a:xfrm>
              <a:off x="3862394" y="3355997"/>
              <a:ext cx="509588" cy="107950"/>
            </a:xfrm>
            <a:custGeom>
              <a:avLst/>
              <a:gdLst>
                <a:gd name="T0" fmla="*/ 0 w 1414"/>
                <a:gd name="T1" fmla="*/ 0 h 298"/>
                <a:gd name="T2" fmla="*/ 0 w 1414"/>
                <a:gd name="T3" fmla="*/ 297 h 298"/>
                <a:gd name="T4" fmla="*/ 1413 w 1414"/>
                <a:gd name="T5" fmla="*/ 297 h 298"/>
                <a:gd name="T6" fmla="*/ 0 60000 65536"/>
                <a:gd name="T7" fmla="*/ 0 60000 65536"/>
                <a:gd name="T8" fmla="*/ 0 60000 65536"/>
                <a:gd name="T9" fmla="*/ 0 w 1414"/>
                <a:gd name="T10" fmla="*/ 0 h 298"/>
                <a:gd name="T11" fmla="*/ 1414 w 1414"/>
                <a:gd name="T12" fmla="*/ 298 h 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14" h="298">
                  <a:moveTo>
                    <a:pt x="0" y="0"/>
                  </a:moveTo>
                  <a:lnTo>
                    <a:pt x="0" y="297"/>
                  </a:lnTo>
                  <a:lnTo>
                    <a:pt x="1413" y="297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2" name="Text Box 49"/>
            <p:cNvSpPr txBox="1">
              <a:spLocks noChangeArrowheads="1"/>
            </p:cNvSpPr>
            <p:nvPr/>
          </p:nvSpPr>
          <p:spPr bwMode="auto">
            <a:xfrm>
              <a:off x="3100394" y="3124222"/>
              <a:ext cx="43815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DR</a:t>
              </a:r>
            </a:p>
          </p:txBody>
        </p:sp>
        <p:sp>
          <p:nvSpPr>
            <p:cNvPr id="5173" name="Freeform 50"/>
            <p:cNvSpPr>
              <a:spLocks noChangeArrowheads="1"/>
            </p:cNvSpPr>
            <p:nvPr/>
          </p:nvSpPr>
          <p:spPr bwMode="auto">
            <a:xfrm>
              <a:off x="3794132" y="3284560"/>
              <a:ext cx="134937" cy="57150"/>
            </a:xfrm>
            <a:custGeom>
              <a:avLst/>
              <a:gdLst>
                <a:gd name="T0" fmla="*/ 0 w 377"/>
                <a:gd name="T1" fmla="*/ 156 h 157"/>
                <a:gd name="T2" fmla="*/ 188 w 377"/>
                <a:gd name="T3" fmla="*/ 0 h 157"/>
                <a:gd name="T4" fmla="*/ 376 w 377"/>
                <a:gd name="T5" fmla="*/ 156 h 157"/>
                <a:gd name="T6" fmla="*/ 0 60000 65536"/>
                <a:gd name="T7" fmla="*/ 0 60000 65536"/>
                <a:gd name="T8" fmla="*/ 0 60000 65536"/>
                <a:gd name="T9" fmla="*/ 0 w 377"/>
                <a:gd name="T10" fmla="*/ 0 h 157"/>
                <a:gd name="T11" fmla="*/ 377 w 377"/>
                <a:gd name="T12" fmla="*/ 157 h 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7" h="157">
                  <a:moveTo>
                    <a:pt x="0" y="156"/>
                  </a:moveTo>
                  <a:lnTo>
                    <a:pt x="188" y="0"/>
                  </a:lnTo>
                  <a:lnTo>
                    <a:pt x="376" y="156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4" name="Text Box 51"/>
            <p:cNvSpPr txBox="1">
              <a:spLocks noChangeArrowheads="1"/>
            </p:cNvSpPr>
            <p:nvPr/>
          </p:nvSpPr>
          <p:spPr bwMode="auto">
            <a:xfrm>
              <a:off x="2613032" y="4221185"/>
              <a:ext cx="121602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LD   INR   CLR</a:t>
              </a:r>
            </a:p>
          </p:txBody>
        </p:sp>
        <p:sp>
          <p:nvSpPr>
            <p:cNvPr id="5175" name="AutoShape 52"/>
            <p:cNvSpPr>
              <a:spLocks noChangeArrowheads="1"/>
            </p:cNvSpPr>
            <p:nvPr/>
          </p:nvSpPr>
          <p:spPr bwMode="auto">
            <a:xfrm>
              <a:off x="2579694" y="3917972"/>
              <a:ext cx="1446213" cy="204788"/>
            </a:xfrm>
            <a:prstGeom prst="roundRect">
              <a:avLst>
                <a:gd name="adj" fmla="val 778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Line 53"/>
            <p:cNvSpPr>
              <a:spLocks noChangeShapeType="1"/>
            </p:cNvSpPr>
            <p:nvPr/>
          </p:nvSpPr>
          <p:spPr bwMode="auto">
            <a:xfrm>
              <a:off x="3151194" y="4130697"/>
              <a:ext cx="1588" cy="9842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7" name="Line 54"/>
            <p:cNvSpPr>
              <a:spLocks noChangeShapeType="1"/>
            </p:cNvSpPr>
            <p:nvPr/>
          </p:nvSpPr>
          <p:spPr bwMode="auto">
            <a:xfrm>
              <a:off x="3533782" y="4122760"/>
              <a:ext cx="1587" cy="10636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8" name="Freeform 55"/>
            <p:cNvSpPr>
              <a:spLocks noChangeArrowheads="1"/>
            </p:cNvSpPr>
            <p:nvPr/>
          </p:nvSpPr>
          <p:spPr bwMode="auto">
            <a:xfrm>
              <a:off x="3844932" y="4130697"/>
              <a:ext cx="508000" cy="109538"/>
            </a:xfrm>
            <a:custGeom>
              <a:avLst/>
              <a:gdLst>
                <a:gd name="T0" fmla="*/ 0 w 1413"/>
                <a:gd name="T1" fmla="*/ 0 h 303"/>
                <a:gd name="T2" fmla="*/ 0 w 1413"/>
                <a:gd name="T3" fmla="*/ 302 h 303"/>
                <a:gd name="T4" fmla="*/ 1412 w 1413"/>
                <a:gd name="T5" fmla="*/ 302 h 303"/>
                <a:gd name="T6" fmla="*/ 0 60000 65536"/>
                <a:gd name="T7" fmla="*/ 0 60000 65536"/>
                <a:gd name="T8" fmla="*/ 0 60000 65536"/>
                <a:gd name="T9" fmla="*/ 0 w 1413"/>
                <a:gd name="T10" fmla="*/ 0 h 303"/>
                <a:gd name="T11" fmla="*/ 1413 w 1413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13" h="303">
                  <a:moveTo>
                    <a:pt x="0" y="0"/>
                  </a:moveTo>
                  <a:lnTo>
                    <a:pt x="0" y="302"/>
                  </a:lnTo>
                  <a:lnTo>
                    <a:pt x="1412" y="302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79" name="Text Box 56"/>
            <p:cNvSpPr txBox="1">
              <a:spLocks noChangeArrowheads="1"/>
            </p:cNvSpPr>
            <p:nvPr/>
          </p:nvSpPr>
          <p:spPr bwMode="auto">
            <a:xfrm>
              <a:off x="3065469" y="3900510"/>
              <a:ext cx="438150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AC</a:t>
              </a:r>
            </a:p>
          </p:txBody>
        </p:sp>
        <p:sp>
          <p:nvSpPr>
            <p:cNvPr id="5180" name="Freeform 57"/>
            <p:cNvSpPr>
              <a:spLocks noChangeArrowheads="1"/>
            </p:cNvSpPr>
            <p:nvPr/>
          </p:nvSpPr>
          <p:spPr bwMode="auto">
            <a:xfrm>
              <a:off x="3778257" y="4062435"/>
              <a:ext cx="134937" cy="58737"/>
            </a:xfrm>
            <a:custGeom>
              <a:avLst/>
              <a:gdLst>
                <a:gd name="T0" fmla="*/ 0 w 377"/>
                <a:gd name="T1" fmla="*/ 164 h 165"/>
                <a:gd name="T2" fmla="*/ 188 w 377"/>
                <a:gd name="T3" fmla="*/ 0 h 165"/>
                <a:gd name="T4" fmla="*/ 376 w 377"/>
                <a:gd name="T5" fmla="*/ 164 h 165"/>
                <a:gd name="T6" fmla="*/ 0 60000 65536"/>
                <a:gd name="T7" fmla="*/ 0 60000 65536"/>
                <a:gd name="T8" fmla="*/ 0 60000 65536"/>
                <a:gd name="T9" fmla="*/ 0 w 377"/>
                <a:gd name="T10" fmla="*/ 0 h 165"/>
                <a:gd name="T11" fmla="*/ 377 w 377"/>
                <a:gd name="T12" fmla="*/ 165 h 1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7" h="165">
                  <a:moveTo>
                    <a:pt x="0" y="164"/>
                  </a:moveTo>
                  <a:lnTo>
                    <a:pt x="188" y="0"/>
                  </a:lnTo>
                  <a:lnTo>
                    <a:pt x="376" y="164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81" name="Line 58"/>
            <p:cNvSpPr>
              <a:spLocks noChangeShapeType="1"/>
            </p:cNvSpPr>
            <p:nvPr/>
          </p:nvSpPr>
          <p:spPr bwMode="auto">
            <a:xfrm>
              <a:off x="1293819" y="3748110"/>
              <a:ext cx="3425825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82" name="Freeform 59"/>
            <p:cNvSpPr>
              <a:spLocks noChangeArrowheads="1"/>
            </p:cNvSpPr>
            <p:nvPr/>
          </p:nvSpPr>
          <p:spPr bwMode="auto">
            <a:xfrm>
              <a:off x="5043494" y="2598760"/>
              <a:ext cx="107950" cy="73025"/>
            </a:xfrm>
            <a:custGeom>
              <a:avLst/>
              <a:gdLst>
                <a:gd name="T0" fmla="*/ 300 w 301"/>
                <a:gd name="T1" fmla="*/ 103 h 204"/>
                <a:gd name="T2" fmla="*/ 25 w 301"/>
                <a:gd name="T3" fmla="*/ 0 h 204"/>
                <a:gd name="T4" fmla="*/ 19 w 301"/>
                <a:gd name="T5" fmla="*/ 13 h 204"/>
                <a:gd name="T6" fmla="*/ 14 w 301"/>
                <a:gd name="T7" fmla="*/ 26 h 204"/>
                <a:gd name="T8" fmla="*/ 9 w 301"/>
                <a:gd name="T9" fmla="*/ 40 h 204"/>
                <a:gd name="T10" fmla="*/ 6 w 301"/>
                <a:gd name="T11" fmla="*/ 53 h 204"/>
                <a:gd name="T12" fmla="*/ 3 w 301"/>
                <a:gd name="T13" fmla="*/ 67 h 204"/>
                <a:gd name="T14" fmla="*/ 1 w 301"/>
                <a:gd name="T15" fmla="*/ 81 h 204"/>
                <a:gd name="T16" fmla="*/ 0 w 301"/>
                <a:gd name="T17" fmla="*/ 95 h 204"/>
                <a:gd name="T18" fmla="*/ 0 w 301"/>
                <a:gd name="T19" fmla="*/ 109 h 204"/>
                <a:gd name="T20" fmla="*/ 1 w 301"/>
                <a:gd name="T21" fmla="*/ 123 h 204"/>
                <a:gd name="T22" fmla="*/ 3 w 301"/>
                <a:gd name="T23" fmla="*/ 137 h 204"/>
                <a:gd name="T24" fmla="*/ 5 w 301"/>
                <a:gd name="T25" fmla="*/ 150 h 204"/>
                <a:gd name="T26" fmla="*/ 9 w 301"/>
                <a:gd name="T27" fmla="*/ 164 h 204"/>
                <a:gd name="T28" fmla="*/ 13 w 301"/>
                <a:gd name="T29" fmla="*/ 177 h 204"/>
                <a:gd name="T30" fmla="*/ 18 w 301"/>
                <a:gd name="T31" fmla="*/ 191 h 204"/>
                <a:gd name="T32" fmla="*/ 24 w 301"/>
                <a:gd name="T33" fmla="*/ 203 h 204"/>
                <a:gd name="T34" fmla="*/ 300 w 301"/>
                <a:gd name="T35" fmla="*/ 103 h 2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1"/>
                <a:gd name="T55" fmla="*/ 0 h 204"/>
                <a:gd name="T56" fmla="*/ 301 w 301"/>
                <a:gd name="T57" fmla="*/ 204 h 2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1" h="204">
                  <a:moveTo>
                    <a:pt x="300" y="103"/>
                  </a:moveTo>
                  <a:lnTo>
                    <a:pt x="25" y="0"/>
                  </a:lnTo>
                  <a:lnTo>
                    <a:pt x="19" y="13"/>
                  </a:lnTo>
                  <a:lnTo>
                    <a:pt x="14" y="26"/>
                  </a:lnTo>
                  <a:lnTo>
                    <a:pt x="9" y="40"/>
                  </a:lnTo>
                  <a:lnTo>
                    <a:pt x="6" y="53"/>
                  </a:lnTo>
                  <a:lnTo>
                    <a:pt x="3" y="67"/>
                  </a:lnTo>
                  <a:lnTo>
                    <a:pt x="1" y="81"/>
                  </a:lnTo>
                  <a:lnTo>
                    <a:pt x="0" y="95"/>
                  </a:lnTo>
                  <a:lnTo>
                    <a:pt x="0" y="109"/>
                  </a:lnTo>
                  <a:lnTo>
                    <a:pt x="1" y="123"/>
                  </a:lnTo>
                  <a:lnTo>
                    <a:pt x="3" y="137"/>
                  </a:lnTo>
                  <a:lnTo>
                    <a:pt x="5" y="150"/>
                  </a:lnTo>
                  <a:lnTo>
                    <a:pt x="9" y="164"/>
                  </a:lnTo>
                  <a:lnTo>
                    <a:pt x="13" y="177"/>
                  </a:lnTo>
                  <a:lnTo>
                    <a:pt x="18" y="191"/>
                  </a:lnTo>
                  <a:lnTo>
                    <a:pt x="24" y="203"/>
                  </a:lnTo>
                  <a:lnTo>
                    <a:pt x="300" y="103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83" name="Line 60"/>
            <p:cNvSpPr>
              <a:spLocks noChangeShapeType="1"/>
            </p:cNvSpPr>
            <p:nvPr/>
          </p:nvSpPr>
          <p:spPr bwMode="auto">
            <a:xfrm>
              <a:off x="4083057" y="2643210"/>
              <a:ext cx="981075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84" name="Freeform 61"/>
            <p:cNvSpPr>
              <a:spLocks noChangeArrowheads="1"/>
            </p:cNvSpPr>
            <p:nvPr/>
          </p:nvSpPr>
          <p:spPr bwMode="auto">
            <a:xfrm>
              <a:off x="5049844" y="3209947"/>
              <a:ext cx="106363" cy="73025"/>
            </a:xfrm>
            <a:custGeom>
              <a:avLst/>
              <a:gdLst>
                <a:gd name="T0" fmla="*/ 295 w 296"/>
                <a:gd name="T1" fmla="*/ 101 h 205"/>
                <a:gd name="T2" fmla="*/ 24 w 296"/>
                <a:gd name="T3" fmla="*/ 0 h 205"/>
                <a:gd name="T4" fmla="*/ 18 w 296"/>
                <a:gd name="T5" fmla="*/ 13 h 205"/>
                <a:gd name="T6" fmla="*/ 13 w 296"/>
                <a:gd name="T7" fmla="*/ 26 h 205"/>
                <a:gd name="T8" fmla="*/ 9 w 296"/>
                <a:gd name="T9" fmla="*/ 40 h 205"/>
                <a:gd name="T10" fmla="*/ 5 w 296"/>
                <a:gd name="T11" fmla="*/ 54 h 205"/>
                <a:gd name="T12" fmla="*/ 3 w 296"/>
                <a:gd name="T13" fmla="*/ 67 h 205"/>
                <a:gd name="T14" fmla="*/ 1 w 296"/>
                <a:gd name="T15" fmla="*/ 81 h 205"/>
                <a:gd name="T16" fmla="*/ 0 w 296"/>
                <a:gd name="T17" fmla="*/ 95 h 205"/>
                <a:gd name="T18" fmla="*/ 0 w 296"/>
                <a:gd name="T19" fmla="*/ 109 h 205"/>
                <a:gd name="T20" fmla="*/ 1 w 296"/>
                <a:gd name="T21" fmla="*/ 123 h 205"/>
                <a:gd name="T22" fmla="*/ 3 w 296"/>
                <a:gd name="T23" fmla="*/ 137 h 205"/>
                <a:gd name="T24" fmla="*/ 6 w 296"/>
                <a:gd name="T25" fmla="*/ 151 h 205"/>
                <a:gd name="T26" fmla="*/ 9 w 296"/>
                <a:gd name="T27" fmla="*/ 164 h 205"/>
                <a:gd name="T28" fmla="*/ 14 w 296"/>
                <a:gd name="T29" fmla="*/ 178 h 205"/>
                <a:gd name="T30" fmla="*/ 19 w 296"/>
                <a:gd name="T31" fmla="*/ 191 h 205"/>
                <a:gd name="T32" fmla="*/ 25 w 296"/>
                <a:gd name="T33" fmla="*/ 204 h 205"/>
                <a:gd name="T34" fmla="*/ 295 w 296"/>
                <a:gd name="T35" fmla="*/ 101 h 20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6"/>
                <a:gd name="T55" fmla="*/ 0 h 205"/>
                <a:gd name="T56" fmla="*/ 296 w 296"/>
                <a:gd name="T57" fmla="*/ 205 h 20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6" h="205">
                  <a:moveTo>
                    <a:pt x="295" y="101"/>
                  </a:moveTo>
                  <a:lnTo>
                    <a:pt x="24" y="0"/>
                  </a:lnTo>
                  <a:lnTo>
                    <a:pt x="18" y="13"/>
                  </a:lnTo>
                  <a:lnTo>
                    <a:pt x="13" y="26"/>
                  </a:lnTo>
                  <a:lnTo>
                    <a:pt x="9" y="40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1" y="81"/>
                  </a:lnTo>
                  <a:lnTo>
                    <a:pt x="0" y="95"/>
                  </a:lnTo>
                  <a:lnTo>
                    <a:pt x="0" y="109"/>
                  </a:lnTo>
                  <a:lnTo>
                    <a:pt x="1" y="123"/>
                  </a:lnTo>
                  <a:lnTo>
                    <a:pt x="3" y="137"/>
                  </a:lnTo>
                  <a:lnTo>
                    <a:pt x="6" y="151"/>
                  </a:lnTo>
                  <a:lnTo>
                    <a:pt x="9" y="164"/>
                  </a:lnTo>
                  <a:lnTo>
                    <a:pt x="14" y="178"/>
                  </a:lnTo>
                  <a:lnTo>
                    <a:pt x="19" y="191"/>
                  </a:lnTo>
                  <a:lnTo>
                    <a:pt x="25" y="204"/>
                  </a:lnTo>
                  <a:lnTo>
                    <a:pt x="295" y="101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85" name="Line 62"/>
            <p:cNvSpPr>
              <a:spLocks noChangeShapeType="1"/>
            </p:cNvSpPr>
            <p:nvPr/>
          </p:nvSpPr>
          <p:spPr bwMode="auto">
            <a:xfrm>
              <a:off x="4065594" y="3254397"/>
              <a:ext cx="982663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86" name="Freeform 63"/>
            <p:cNvSpPr>
              <a:spLocks noChangeArrowheads="1"/>
            </p:cNvSpPr>
            <p:nvPr/>
          </p:nvSpPr>
          <p:spPr bwMode="auto">
            <a:xfrm>
              <a:off x="5032382" y="3979885"/>
              <a:ext cx="107950" cy="71437"/>
            </a:xfrm>
            <a:custGeom>
              <a:avLst/>
              <a:gdLst>
                <a:gd name="T0" fmla="*/ 300 w 301"/>
                <a:gd name="T1" fmla="*/ 101 h 200"/>
                <a:gd name="T2" fmla="*/ 25 w 301"/>
                <a:gd name="T3" fmla="*/ 0 h 200"/>
                <a:gd name="T4" fmla="*/ 19 w 301"/>
                <a:gd name="T5" fmla="*/ 13 h 200"/>
                <a:gd name="T6" fmla="*/ 14 w 301"/>
                <a:gd name="T7" fmla="*/ 26 h 200"/>
                <a:gd name="T8" fmla="*/ 9 w 301"/>
                <a:gd name="T9" fmla="*/ 39 h 200"/>
                <a:gd name="T10" fmla="*/ 6 w 301"/>
                <a:gd name="T11" fmla="*/ 52 h 200"/>
                <a:gd name="T12" fmla="*/ 3 w 301"/>
                <a:gd name="T13" fmla="*/ 66 h 200"/>
                <a:gd name="T14" fmla="*/ 1 w 301"/>
                <a:gd name="T15" fmla="*/ 79 h 200"/>
                <a:gd name="T16" fmla="*/ 0 w 301"/>
                <a:gd name="T17" fmla="*/ 93 h 200"/>
                <a:gd name="T18" fmla="*/ 0 w 301"/>
                <a:gd name="T19" fmla="*/ 107 h 200"/>
                <a:gd name="T20" fmla="*/ 1 w 301"/>
                <a:gd name="T21" fmla="*/ 120 h 200"/>
                <a:gd name="T22" fmla="*/ 3 w 301"/>
                <a:gd name="T23" fmla="*/ 134 h 200"/>
                <a:gd name="T24" fmla="*/ 5 w 301"/>
                <a:gd name="T25" fmla="*/ 147 h 200"/>
                <a:gd name="T26" fmla="*/ 9 w 301"/>
                <a:gd name="T27" fmla="*/ 161 h 200"/>
                <a:gd name="T28" fmla="*/ 13 w 301"/>
                <a:gd name="T29" fmla="*/ 174 h 200"/>
                <a:gd name="T30" fmla="*/ 18 w 301"/>
                <a:gd name="T31" fmla="*/ 187 h 200"/>
                <a:gd name="T32" fmla="*/ 24 w 301"/>
                <a:gd name="T33" fmla="*/ 199 h 200"/>
                <a:gd name="T34" fmla="*/ 300 w 301"/>
                <a:gd name="T35" fmla="*/ 101 h 2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1"/>
                <a:gd name="T55" fmla="*/ 0 h 200"/>
                <a:gd name="T56" fmla="*/ 301 w 301"/>
                <a:gd name="T57" fmla="*/ 200 h 2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1" h="200">
                  <a:moveTo>
                    <a:pt x="300" y="101"/>
                  </a:moveTo>
                  <a:lnTo>
                    <a:pt x="25" y="0"/>
                  </a:lnTo>
                  <a:lnTo>
                    <a:pt x="19" y="13"/>
                  </a:lnTo>
                  <a:lnTo>
                    <a:pt x="14" y="26"/>
                  </a:lnTo>
                  <a:lnTo>
                    <a:pt x="9" y="39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1" y="79"/>
                  </a:lnTo>
                  <a:lnTo>
                    <a:pt x="0" y="93"/>
                  </a:lnTo>
                  <a:lnTo>
                    <a:pt x="0" y="107"/>
                  </a:lnTo>
                  <a:lnTo>
                    <a:pt x="1" y="120"/>
                  </a:lnTo>
                  <a:lnTo>
                    <a:pt x="3" y="134"/>
                  </a:lnTo>
                  <a:lnTo>
                    <a:pt x="5" y="147"/>
                  </a:lnTo>
                  <a:lnTo>
                    <a:pt x="9" y="161"/>
                  </a:lnTo>
                  <a:lnTo>
                    <a:pt x="13" y="174"/>
                  </a:lnTo>
                  <a:lnTo>
                    <a:pt x="18" y="187"/>
                  </a:lnTo>
                  <a:lnTo>
                    <a:pt x="24" y="199"/>
                  </a:lnTo>
                  <a:lnTo>
                    <a:pt x="300" y="101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87" name="Line 64"/>
            <p:cNvSpPr>
              <a:spLocks noChangeShapeType="1"/>
            </p:cNvSpPr>
            <p:nvPr/>
          </p:nvSpPr>
          <p:spPr bwMode="auto">
            <a:xfrm>
              <a:off x="4043369" y="4019572"/>
              <a:ext cx="98742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88" name="Text Box 65"/>
            <p:cNvSpPr txBox="1">
              <a:spLocks noChangeArrowheads="1"/>
            </p:cNvSpPr>
            <p:nvPr/>
          </p:nvSpPr>
          <p:spPr bwMode="auto">
            <a:xfrm>
              <a:off x="1512894" y="3952897"/>
              <a:ext cx="493713" cy="38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7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ALU</a:t>
              </a:r>
            </a:p>
            <a:p>
              <a:pPr>
                <a:lnSpc>
                  <a:spcPct val="7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5189" name="Text Box 66"/>
            <p:cNvSpPr txBox="1">
              <a:spLocks noChangeArrowheads="1"/>
            </p:cNvSpPr>
            <p:nvPr/>
          </p:nvSpPr>
          <p:spPr bwMode="auto">
            <a:xfrm>
              <a:off x="192094" y="3811610"/>
              <a:ext cx="182563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  <a:p>
              <a:pPr>
                <a:lnSpc>
                  <a:spcPct val="90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latin typeface="Arial" charset="0"/>
              </a:endParaRPr>
            </a:p>
          </p:txBody>
        </p:sp>
        <p:sp>
          <p:nvSpPr>
            <p:cNvPr id="5190" name="AutoShape 67"/>
            <p:cNvSpPr>
              <a:spLocks noChangeArrowheads="1"/>
            </p:cNvSpPr>
            <p:nvPr/>
          </p:nvSpPr>
          <p:spPr bwMode="auto">
            <a:xfrm>
              <a:off x="1485907" y="3811610"/>
              <a:ext cx="534987" cy="533400"/>
            </a:xfrm>
            <a:prstGeom prst="roundRect">
              <a:avLst>
                <a:gd name="adj" fmla="val 296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Text Box 68"/>
            <p:cNvSpPr txBox="1">
              <a:spLocks noChangeArrowheads="1"/>
            </p:cNvSpPr>
            <p:nvPr/>
          </p:nvSpPr>
          <p:spPr bwMode="auto">
            <a:xfrm>
              <a:off x="2171707" y="3751285"/>
              <a:ext cx="28257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E</a:t>
              </a:r>
            </a:p>
          </p:txBody>
        </p:sp>
        <p:sp>
          <p:nvSpPr>
            <p:cNvPr id="5192" name="AutoShape 69"/>
            <p:cNvSpPr>
              <a:spLocks noChangeArrowheads="1"/>
            </p:cNvSpPr>
            <p:nvPr/>
          </p:nvSpPr>
          <p:spPr bwMode="auto">
            <a:xfrm>
              <a:off x="2197107" y="3783035"/>
              <a:ext cx="225425" cy="192087"/>
            </a:xfrm>
            <a:prstGeom prst="roundRect">
              <a:avLst>
                <a:gd name="adj" fmla="val 833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Freeform 70"/>
            <p:cNvSpPr>
              <a:spLocks noChangeArrowheads="1"/>
            </p:cNvSpPr>
            <p:nvPr/>
          </p:nvSpPr>
          <p:spPr bwMode="auto">
            <a:xfrm>
              <a:off x="2085982" y="3814785"/>
              <a:ext cx="109537" cy="82550"/>
            </a:xfrm>
            <a:custGeom>
              <a:avLst/>
              <a:gdLst>
                <a:gd name="T0" fmla="*/ 304 w 305"/>
                <a:gd name="T1" fmla="*/ 101 h 231"/>
                <a:gd name="T2" fmla="*/ 26 w 305"/>
                <a:gd name="T3" fmla="*/ 0 h 231"/>
                <a:gd name="T4" fmla="*/ 20 w 305"/>
                <a:gd name="T5" fmla="*/ 12 h 231"/>
                <a:gd name="T6" fmla="*/ 14 w 305"/>
                <a:gd name="T7" fmla="*/ 25 h 231"/>
                <a:gd name="T8" fmla="*/ 10 w 305"/>
                <a:gd name="T9" fmla="*/ 38 h 231"/>
                <a:gd name="T10" fmla="*/ 6 w 305"/>
                <a:gd name="T11" fmla="*/ 51 h 231"/>
                <a:gd name="T12" fmla="*/ 3 w 305"/>
                <a:gd name="T13" fmla="*/ 64 h 231"/>
                <a:gd name="T14" fmla="*/ 1 w 305"/>
                <a:gd name="T15" fmla="*/ 77 h 231"/>
                <a:gd name="T16" fmla="*/ 0 w 305"/>
                <a:gd name="T17" fmla="*/ 90 h 231"/>
                <a:gd name="T18" fmla="*/ 0 w 305"/>
                <a:gd name="T19" fmla="*/ 104 h 231"/>
                <a:gd name="T20" fmla="*/ 1 w 305"/>
                <a:gd name="T21" fmla="*/ 117 h 231"/>
                <a:gd name="T22" fmla="*/ 2 w 305"/>
                <a:gd name="T23" fmla="*/ 130 h 231"/>
                <a:gd name="T24" fmla="*/ 4 w 305"/>
                <a:gd name="T25" fmla="*/ 143 h 231"/>
                <a:gd name="T26" fmla="*/ 7 w 305"/>
                <a:gd name="T27" fmla="*/ 156 h 231"/>
                <a:gd name="T28" fmla="*/ 11 w 305"/>
                <a:gd name="T29" fmla="*/ 169 h 231"/>
                <a:gd name="T30" fmla="*/ 16 w 305"/>
                <a:gd name="T31" fmla="*/ 182 h 231"/>
                <a:gd name="T32" fmla="*/ 22 w 305"/>
                <a:gd name="T33" fmla="*/ 194 h 231"/>
                <a:gd name="T34" fmla="*/ 28 w 305"/>
                <a:gd name="T35" fmla="*/ 207 h 231"/>
                <a:gd name="T36" fmla="*/ 35 w 305"/>
                <a:gd name="T37" fmla="*/ 219 h 231"/>
                <a:gd name="T38" fmla="*/ 43 w 305"/>
                <a:gd name="T39" fmla="*/ 230 h 231"/>
                <a:gd name="T40" fmla="*/ 304 w 305"/>
                <a:gd name="T41" fmla="*/ 101 h 23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5"/>
                <a:gd name="T64" fmla="*/ 0 h 231"/>
                <a:gd name="T65" fmla="*/ 305 w 305"/>
                <a:gd name="T66" fmla="*/ 231 h 23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5" h="231">
                  <a:moveTo>
                    <a:pt x="304" y="101"/>
                  </a:moveTo>
                  <a:lnTo>
                    <a:pt x="26" y="0"/>
                  </a:lnTo>
                  <a:lnTo>
                    <a:pt x="20" y="12"/>
                  </a:lnTo>
                  <a:lnTo>
                    <a:pt x="14" y="25"/>
                  </a:lnTo>
                  <a:lnTo>
                    <a:pt x="10" y="38"/>
                  </a:lnTo>
                  <a:lnTo>
                    <a:pt x="6" y="51"/>
                  </a:lnTo>
                  <a:lnTo>
                    <a:pt x="3" y="64"/>
                  </a:lnTo>
                  <a:lnTo>
                    <a:pt x="1" y="77"/>
                  </a:lnTo>
                  <a:lnTo>
                    <a:pt x="0" y="90"/>
                  </a:lnTo>
                  <a:lnTo>
                    <a:pt x="0" y="104"/>
                  </a:lnTo>
                  <a:lnTo>
                    <a:pt x="1" y="117"/>
                  </a:lnTo>
                  <a:lnTo>
                    <a:pt x="2" y="130"/>
                  </a:lnTo>
                  <a:lnTo>
                    <a:pt x="4" y="143"/>
                  </a:lnTo>
                  <a:lnTo>
                    <a:pt x="7" y="156"/>
                  </a:lnTo>
                  <a:lnTo>
                    <a:pt x="11" y="169"/>
                  </a:lnTo>
                  <a:lnTo>
                    <a:pt x="16" y="182"/>
                  </a:lnTo>
                  <a:lnTo>
                    <a:pt x="22" y="194"/>
                  </a:lnTo>
                  <a:lnTo>
                    <a:pt x="28" y="207"/>
                  </a:lnTo>
                  <a:lnTo>
                    <a:pt x="35" y="219"/>
                  </a:lnTo>
                  <a:lnTo>
                    <a:pt x="43" y="230"/>
                  </a:lnTo>
                  <a:lnTo>
                    <a:pt x="304" y="101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94" name="Line 71"/>
            <p:cNvSpPr>
              <a:spLocks noChangeShapeType="1"/>
            </p:cNvSpPr>
            <p:nvPr/>
          </p:nvSpPr>
          <p:spPr bwMode="auto">
            <a:xfrm>
              <a:off x="2001844" y="3854472"/>
              <a:ext cx="101600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95" name="Freeform 72"/>
            <p:cNvSpPr>
              <a:spLocks noChangeArrowheads="1"/>
            </p:cNvSpPr>
            <p:nvPr/>
          </p:nvSpPr>
          <p:spPr bwMode="auto">
            <a:xfrm>
              <a:off x="2470157" y="3989410"/>
              <a:ext cx="106362" cy="71437"/>
            </a:xfrm>
            <a:custGeom>
              <a:avLst/>
              <a:gdLst>
                <a:gd name="T0" fmla="*/ 295 w 296"/>
                <a:gd name="T1" fmla="*/ 101 h 200"/>
                <a:gd name="T2" fmla="*/ 25 w 296"/>
                <a:gd name="T3" fmla="*/ 0 h 200"/>
                <a:gd name="T4" fmla="*/ 19 w 296"/>
                <a:gd name="T5" fmla="*/ 13 h 200"/>
                <a:gd name="T6" fmla="*/ 14 w 296"/>
                <a:gd name="T7" fmla="*/ 26 h 200"/>
                <a:gd name="T8" fmla="*/ 9 w 296"/>
                <a:gd name="T9" fmla="*/ 39 h 200"/>
                <a:gd name="T10" fmla="*/ 6 w 296"/>
                <a:gd name="T11" fmla="*/ 52 h 200"/>
                <a:gd name="T12" fmla="*/ 3 w 296"/>
                <a:gd name="T13" fmla="*/ 66 h 200"/>
                <a:gd name="T14" fmla="*/ 1 w 296"/>
                <a:gd name="T15" fmla="*/ 79 h 200"/>
                <a:gd name="T16" fmla="*/ 0 w 296"/>
                <a:gd name="T17" fmla="*/ 93 h 200"/>
                <a:gd name="T18" fmla="*/ 0 w 296"/>
                <a:gd name="T19" fmla="*/ 107 h 200"/>
                <a:gd name="T20" fmla="*/ 1 w 296"/>
                <a:gd name="T21" fmla="*/ 120 h 200"/>
                <a:gd name="T22" fmla="*/ 3 w 296"/>
                <a:gd name="T23" fmla="*/ 134 h 200"/>
                <a:gd name="T24" fmla="*/ 5 w 296"/>
                <a:gd name="T25" fmla="*/ 147 h 200"/>
                <a:gd name="T26" fmla="*/ 9 w 296"/>
                <a:gd name="T27" fmla="*/ 161 h 200"/>
                <a:gd name="T28" fmla="*/ 13 w 296"/>
                <a:gd name="T29" fmla="*/ 174 h 200"/>
                <a:gd name="T30" fmla="*/ 18 w 296"/>
                <a:gd name="T31" fmla="*/ 187 h 200"/>
                <a:gd name="T32" fmla="*/ 24 w 296"/>
                <a:gd name="T33" fmla="*/ 199 h 200"/>
                <a:gd name="T34" fmla="*/ 295 w 296"/>
                <a:gd name="T35" fmla="*/ 101 h 2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6"/>
                <a:gd name="T55" fmla="*/ 0 h 200"/>
                <a:gd name="T56" fmla="*/ 296 w 296"/>
                <a:gd name="T57" fmla="*/ 200 h 2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6" h="200">
                  <a:moveTo>
                    <a:pt x="295" y="101"/>
                  </a:moveTo>
                  <a:lnTo>
                    <a:pt x="25" y="0"/>
                  </a:lnTo>
                  <a:lnTo>
                    <a:pt x="19" y="13"/>
                  </a:lnTo>
                  <a:lnTo>
                    <a:pt x="14" y="26"/>
                  </a:lnTo>
                  <a:lnTo>
                    <a:pt x="9" y="39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1" y="79"/>
                  </a:lnTo>
                  <a:lnTo>
                    <a:pt x="0" y="93"/>
                  </a:lnTo>
                  <a:lnTo>
                    <a:pt x="0" y="107"/>
                  </a:lnTo>
                  <a:lnTo>
                    <a:pt x="1" y="120"/>
                  </a:lnTo>
                  <a:lnTo>
                    <a:pt x="3" y="134"/>
                  </a:lnTo>
                  <a:lnTo>
                    <a:pt x="5" y="147"/>
                  </a:lnTo>
                  <a:lnTo>
                    <a:pt x="9" y="161"/>
                  </a:lnTo>
                  <a:lnTo>
                    <a:pt x="13" y="174"/>
                  </a:lnTo>
                  <a:lnTo>
                    <a:pt x="18" y="187"/>
                  </a:lnTo>
                  <a:lnTo>
                    <a:pt x="24" y="199"/>
                  </a:lnTo>
                  <a:lnTo>
                    <a:pt x="295" y="101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96" name="Line 73"/>
            <p:cNvSpPr>
              <a:spLocks noChangeShapeType="1"/>
            </p:cNvSpPr>
            <p:nvPr/>
          </p:nvSpPr>
          <p:spPr bwMode="auto">
            <a:xfrm>
              <a:off x="2006607" y="4016397"/>
              <a:ext cx="481012" cy="317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97" name="Freeform 74"/>
            <p:cNvSpPr>
              <a:spLocks noChangeArrowheads="1"/>
            </p:cNvSpPr>
            <p:nvPr/>
          </p:nvSpPr>
          <p:spPr bwMode="auto">
            <a:xfrm>
              <a:off x="1384307" y="3876697"/>
              <a:ext cx="106362" cy="71438"/>
            </a:xfrm>
            <a:custGeom>
              <a:avLst/>
              <a:gdLst>
                <a:gd name="T0" fmla="*/ 295 w 296"/>
                <a:gd name="T1" fmla="*/ 101 h 200"/>
                <a:gd name="T2" fmla="*/ 25 w 296"/>
                <a:gd name="T3" fmla="*/ 0 h 200"/>
                <a:gd name="T4" fmla="*/ 19 w 296"/>
                <a:gd name="T5" fmla="*/ 13 h 200"/>
                <a:gd name="T6" fmla="*/ 14 w 296"/>
                <a:gd name="T7" fmla="*/ 26 h 200"/>
                <a:gd name="T8" fmla="*/ 9 w 296"/>
                <a:gd name="T9" fmla="*/ 39 h 200"/>
                <a:gd name="T10" fmla="*/ 6 w 296"/>
                <a:gd name="T11" fmla="*/ 52 h 200"/>
                <a:gd name="T12" fmla="*/ 3 w 296"/>
                <a:gd name="T13" fmla="*/ 66 h 200"/>
                <a:gd name="T14" fmla="*/ 1 w 296"/>
                <a:gd name="T15" fmla="*/ 79 h 200"/>
                <a:gd name="T16" fmla="*/ 0 w 296"/>
                <a:gd name="T17" fmla="*/ 93 h 200"/>
                <a:gd name="T18" fmla="*/ 0 w 296"/>
                <a:gd name="T19" fmla="*/ 107 h 200"/>
                <a:gd name="T20" fmla="*/ 1 w 296"/>
                <a:gd name="T21" fmla="*/ 120 h 200"/>
                <a:gd name="T22" fmla="*/ 3 w 296"/>
                <a:gd name="T23" fmla="*/ 134 h 200"/>
                <a:gd name="T24" fmla="*/ 5 w 296"/>
                <a:gd name="T25" fmla="*/ 147 h 200"/>
                <a:gd name="T26" fmla="*/ 9 w 296"/>
                <a:gd name="T27" fmla="*/ 161 h 200"/>
                <a:gd name="T28" fmla="*/ 13 w 296"/>
                <a:gd name="T29" fmla="*/ 174 h 200"/>
                <a:gd name="T30" fmla="*/ 18 w 296"/>
                <a:gd name="T31" fmla="*/ 187 h 200"/>
                <a:gd name="T32" fmla="*/ 24 w 296"/>
                <a:gd name="T33" fmla="*/ 199 h 200"/>
                <a:gd name="T34" fmla="*/ 295 w 296"/>
                <a:gd name="T35" fmla="*/ 101 h 2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6"/>
                <a:gd name="T55" fmla="*/ 0 h 200"/>
                <a:gd name="T56" fmla="*/ 296 w 296"/>
                <a:gd name="T57" fmla="*/ 200 h 2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6" h="200">
                  <a:moveTo>
                    <a:pt x="295" y="101"/>
                  </a:moveTo>
                  <a:lnTo>
                    <a:pt x="25" y="0"/>
                  </a:lnTo>
                  <a:lnTo>
                    <a:pt x="19" y="13"/>
                  </a:lnTo>
                  <a:lnTo>
                    <a:pt x="14" y="26"/>
                  </a:lnTo>
                  <a:lnTo>
                    <a:pt x="9" y="39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1" y="79"/>
                  </a:lnTo>
                  <a:lnTo>
                    <a:pt x="0" y="93"/>
                  </a:lnTo>
                  <a:lnTo>
                    <a:pt x="0" y="107"/>
                  </a:lnTo>
                  <a:lnTo>
                    <a:pt x="1" y="120"/>
                  </a:lnTo>
                  <a:lnTo>
                    <a:pt x="3" y="134"/>
                  </a:lnTo>
                  <a:lnTo>
                    <a:pt x="5" y="147"/>
                  </a:lnTo>
                  <a:lnTo>
                    <a:pt x="9" y="161"/>
                  </a:lnTo>
                  <a:lnTo>
                    <a:pt x="13" y="174"/>
                  </a:lnTo>
                  <a:lnTo>
                    <a:pt x="18" y="187"/>
                  </a:lnTo>
                  <a:lnTo>
                    <a:pt x="24" y="199"/>
                  </a:lnTo>
                  <a:lnTo>
                    <a:pt x="295" y="101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98" name="Line 75"/>
            <p:cNvSpPr>
              <a:spLocks noChangeShapeType="1"/>
            </p:cNvSpPr>
            <p:nvPr/>
          </p:nvSpPr>
          <p:spPr bwMode="auto">
            <a:xfrm>
              <a:off x="1293819" y="3914797"/>
              <a:ext cx="9842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99" name="Freeform 76"/>
            <p:cNvSpPr>
              <a:spLocks noChangeArrowheads="1"/>
            </p:cNvSpPr>
            <p:nvPr/>
          </p:nvSpPr>
          <p:spPr bwMode="auto">
            <a:xfrm>
              <a:off x="1384307" y="4043385"/>
              <a:ext cx="106362" cy="73025"/>
            </a:xfrm>
            <a:custGeom>
              <a:avLst/>
              <a:gdLst>
                <a:gd name="T0" fmla="*/ 295 w 296"/>
                <a:gd name="T1" fmla="*/ 101 h 205"/>
                <a:gd name="T2" fmla="*/ 24 w 296"/>
                <a:gd name="T3" fmla="*/ 0 h 205"/>
                <a:gd name="T4" fmla="*/ 18 w 296"/>
                <a:gd name="T5" fmla="*/ 13 h 205"/>
                <a:gd name="T6" fmla="*/ 13 w 296"/>
                <a:gd name="T7" fmla="*/ 26 h 205"/>
                <a:gd name="T8" fmla="*/ 9 w 296"/>
                <a:gd name="T9" fmla="*/ 40 h 205"/>
                <a:gd name="T10" fmla="*/ 5 w 296"/>
                <a:gd name="T11" fmla="*/ 54 h 205"/>
                <a:gd name="T12" fmla="*/ 3 w 296"/>
                <a:gd name="T13" fmla="*/ 67 h 205"/>
                <a:gd name="T14" fmla="*/ 1 w 296"/>
                <a:gd name="T15" fmla="*/ 81 h 205"/>
                <a:gd name="T16" fmla="*/ 0 w 296"/>
                <a:gd name="T17" fmla="*/ 95 h 205"/>
                <a:gd name="T18" fmla="*/ 0 w 296"/>
                <a:gd name="T19" fmla="*/ 109 h 205"/>
                <a:gd name="T20" fmla="*/ 1 w 296"/>
                <a:gd name="T21" fmla="*/ 123 h 205"/>
                <a:gd name="T22" fmla="*/ 3 w 296"/>
                <a:gd name="T23" fmla="*/ 137 h 205"/>
                <a:gd name="T24" fmla="*/ 6 w 296"/>
                <a:gd name="T25" fmla="*/ 151 h 205"/>
                <a:gd name="T26" fmla="*/ 9 w 296"/>
                <a:gd name="T27" fmla="*/ 164 h 205"/>
                <a:gd name="T28" fmla="*/ 14 w 296"/>
                <a:gd name="T29" fmla="*/ 178 h 205"/>
                <a:gd name="T30" fmla="*/ 19 w 296"/>
                <a:gd name="T31" fmla="*/ 191 h 205"/>
                <a:gd name="T32" fmla="*/ 25 w 296"/>
                <a:gd name="T33" fmla="*/ 204 h 205"/>
                <a:gd name="T34" fmla="*/ 295 w 296"/>
                <a:gd name="T35" fmla="*/ 101 h 20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6"/>
                <a:gd name="T55" fmla="*/ 0 h 205"/>
                <a:gd name="T56" fmla="*/ 296 w 296"/>
                <a:gd name="T57" fmla="*/ 205 h 20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6" h="205">
                  <a:moveTo>
                    <a:pt x="295" y="101"/>
                  </a:moveTo>
                  <a:lnTo>
                    <a:pt x="24" y="0"/>
                  </a:lnTo>
                  <a:lnTo>
                    <a:pt x="18" y="13"/>
                  </a:lnTo>
                  <a:lnTo>
                    <a:pt x="13" y="26"/>
                  </a:lnTo>
                  <a:lnTo>
                    <a:pt x="9" y="40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1" y="81"/>
                  </a:lnTo>
                  <a:lnTo>
                    <a:pt x="0" y="95"/>
                  </a:lnTo>
                  <a:lnTo>
                    <a:pt x="0" y="109"/>
                  </a:lnTo>
                  <a:lnTo>
                    <a:pt x="1" y="123"/>
                  </a:lnTo>
                  <a:lnTo>
                    <a:pt x="3" y="137"/>
                  </a:lnTo>
                  <a:lnTo>
                    <a:pt x="6" y="151"/>
                  </a:lnTo>
                  <a:lnTo>
                    <a:pt x="9" y="164"/>
                  </a:lnTo>
                  <a:lnTo>
                    <a:pt x="14" y="178"/>
                  </a:lnTo>
                  <a:lnTo>
                    <a:pt x="19" y="191"/>
                  </a:lnTo>
                  <a:lnTo>
                    <a:pt x="25" y="204"/>
                  </a:lnTo>
                  <a:lnTo>
                    <a:pt x="295" y="101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00" name="Line 77"/>
            <p:cNvSpPr>
              <a:spLocks noChangeShapeType="1"/>
            </p:cNvSpPr>
            <p:nvPr/>
          </p:nvSpPr>
          <p:spPr bwMode="auto">
            <a:xfrm flipV="1">
              <a:off x="1163644" y="4076722"/>
              <a:ext cx="228600" cy="793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01" name="Freeform 78"/>
            <p:cNvSpPr>
              <a:spLocks noChangeArrowheads="1"/>
            </p:cNvSpPr>
            <p:nvPr/>
          </p:nvSpPr>
          <p:spPr bwMode="auto">
            <a:xfrm>
              <a:off x="1384307" y="4206897"/>
              <a:ext cx="106362" cy="73025"/>
            </a:xfrm>
            <a:custGeom>
              <a:avLst/>
              <a:gdLst>
                <a:gd name="T0" fmla="*/ 295 w 296"/>
                <a:gd name="T1" fmla="*/ 103 h 204"/>
                <a:gd name="T2" fmla="*/ 25 w 296"/>
                <a:gd name="T3" fmla="*/ 0 h 204"/>
                <a:gd name="T4" fmla="*/ 19 w 296"/>
                <a:gd name="T5" fmla="*/ 13 h 204"/>
                <a:gd name="T6" fmla="*/ 14 w 296"/>
                <a:gd name="T7" fmla="*/ 26 h 204"/>
                <a:gd name="T8" fmla="*/ 9 w 296"/>
                <a:gd name="T9" fmla="*/ 40 h 204"/>
                <a:gd name="T10" fmla="*/ 6 w 296"/>
                <a:gd name="T11" fmla="*/ 53 h 204"/>
                <a:gd name="T12" fmla="*/ 3 w 296"/>
                <a:gd name="T13" fmla="*/ 67 h 204"/>
                <a:gd name="T14" fmla="*/ 1 w 296"/>
                <a:gd name="T15" fmla="*/ 81 h 204"/>
                <a:gd name="T16" fmla="*/ 0 w 296"/>
                <a:gd name="T17" fmla="*/ 95 h 204"/>
                <a:gd name="T18" fmla="*/ 0 w 296"/>
                <a:gd name="T19" fmla="*/ 109 h 204"/>
                <a:gd name="T20" fmla="*/ 1 w 296"/>
                <a:gd name="T21" fmla="*/ 123 h 204"/>
                <a:gd name="T22" fmla="*/ 3 w 296"/>
                <a:gd name="T23" fmla="*/ 137 h 204"/>
                <a:gd name="T24" fmla="*/ 5 w 296"/>
                <a:gd name="T25" fmla="*/ 150 h 204"/>
                <a:gd name="T26" fmla="*/ 9 w 296"/>
                <a:gd name="T27" fmla="*/ 164 h 204"/>
                <a:gd name="T28" fmla="*/ 13 w 296"/>
                <a:gd name="T29" fmla="*/ 177 h 204"/>
                <a:gd name="T30" fmla="*/ 18 w 296"/>
                <a:gd name="T31" fmla="*/ 191 h 204"/>
                <a:gd name="T32" fmla="*/ 24 w 296"/>
                <a:gd name="T33" fmla="*/ 203 h 204"/>
                <a:gd name="T34" fmla="*/ 295 w 296"/>
                <a:gd name="T35" fmla="*/ 103 h 2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6"/>
                <a:gd name="T55" fmla="*/ 0 h 204"/>
                <a:gd name="T56" fmla="*/ 296 w 296"/>
                <a:gd name="T57" fmla="*/ 204 h 2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6" h="204">
                  <a:moveTo>
                    <a:pt x="295" y="103"/>
                  </a:moveTo>
                  <a:lnTo>
                    <a:pt x="25" y="0"/>
                  </a:lnTo>
                  <a:lnTo>
                    <a:pt x="19" y="13"/>
                  </a:lnTo>
                  <a:lnTo>
                    <a:pt x="14" y="26"/>
                  </a:lnTo>
                  <a:lnTo>
                    <a:pt x="9" y="40"/>
                  </a:lnTo>
                  <a:lnTo>
                    <a:pt x="6" y="53"/>
                  </a:lnTo>
                  <a:lnTo>
                    <a:pt x="3" y="67"/>
                  </a:lnTo>
                  <a:lnTo>
                    <a:pt x="1" y="81"/>
                  </a:lnTo>
                  <a:lnTo>
                    <a:pt x="0" y="95"/>
                  </a:lnTo>
                  <a:lnTo>
                    <a:pt x="0" y="109"/>
                  </a:lnTo>
                  <a:lnTo>
                    <a:pt x="1" y="123"/>
                  </a:lnTo>
                  <a:lnTo>
                    <a:pt x="3" y="137"/>
                  </a:lnTo>
                  <a:lnTo>
                    <a:pt x="5" y="150"/>
                  </a:lnTo>
                  <a:lnTo>
                    <a:pt x="9" y="164"/>
                  </a:lnTo>
                  <a:lnTo>
                    <a:pt x="13" y="177"/>
                  </a:lnTo>
                  <a:lnTo>
                    <a:pt x="18" y="191"/>
                  </a:lnTo>
                  <a:lnTo>
                    <a:pt x="24" y="203"/>
                  </a:lnTo>
                  <a:lnTo>
                    <a:pt x="295" y="103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02" name="Line 79"/>
            <p:cNvSpPr>
              <a:spLocks noChangeShapeType="1"/>
            </p:cNvSpPr>
            <p:nvPr/>
          </p:nvSpPr>
          <p:spPr bwMode="auto">
            <a:xfrm>
              <a:off x="1293819" y="4243410"/>
              <a:ext cx="98425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03" name="Line 80"/>
            <p:cNvSpPr>
              <a:spLocks noChangeShapeType="1"/>
            </p:cNvSpPr>
            <p:nvPr/>
          </p:nvSpPr>
          <p:spPr bwMode="auto">
            <a:xfrm flipV="1">
              <a:off x="1282707" y="3732235"/>
              <a:ext cx="1587" cy="19843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04" name="Line 81"/>
            <p:cNvSpPr>
              <a:spLocks noChangeShapeType="1"/>
            </p:cNvSpPr>
            <p:nvPr/>
          </p:nvSpPr>
          <p:spPr bwMode="auto">
            <a:xfrm flipV="1">
              <a:off x="1282707" y="4227535"/>
              <a:ext cx="1587" cy="24447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05" name="Line 82"/>
            <p:cNvSpPr>
              <a:spLocks noChangeShapeType="1"/>
            </p:cNvSpPr>
            <p:nvPr/>
          </p:nvSpPr>
          <p:spPr bwMode="auto">
            <a:xfrm>
              <a:off x="1289057" y="4465660"/>
              <a:ext cx="3411537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06" name="Line 83"/>
            <p:cNvSpPr>
              <a:spLocks noChangeShapeType="1"/>
            </p:cNvSpPr>
            <p:nvPr/>
          </p:nvSpPr>
          <p:spPr bwMode="auto">
            <a:xfrm>
              <a:off x="4376744" y="2081235"/>
              <a:ext cx="1588" cy="41163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07" name="Line 84"/>
            <p:cNvSpPr>
              <a:spLocks noChangeShapeType="1"/>
            </p:cNvSpPr>
            <p:nvPr/>
          </p:nvSpPr>
          <p:spPr bwMode="auto">
            <a:xfrm>
              <a:off x="4708532" y="3259160"/>
              <a:ext cx="1587" cy="49371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08" name="Line 85"/>
            <p:cNvSpPr>
              <a:spLocks noChangeShapeType="1"/>
            </p:cNvSpPr>
            <p:nvPr/>
          </p:nvSpPr>
          <p:spPr bwMode="auto">
            <a:xfrm>
              <a:off x="4686307" y="4024335"/>
              <a:ext cx="1587" cy="43656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09" name="AutoShape 86"/>
            <p:cNvSpPr>
              <a:spLocks noChangeArrowheads="1"/>
            </p:cNvSpPr>
            <p:nvPr/>
          </p:nvSpPr>
          <p:spPr bwMode="auto">
            <a:xfrm>
              <a:off x="2579694" y="4578372"/>
              <a:ext cx="869950" cy="203200"/>
            </a:xfrm>
            <a:prstGeom prst="roundRect">
              <a:avLst>
                <a:gd name="adj" fmla="val 778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Text Box 87"/>
            <p:cNvSpPr txBox="1">
              <a:spLocks noChangeArrowheads="1"/>
            </p:cNvSpPr>
            <p:nvPr/>
          </p:nvSpPr>
          <p:spPr bwMode="auto">
            <a:xfrm>
              <a:off x="2751144" y="4560910"/>
              <a:ext cx="606425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INPR</a:t>
              </a:r>
            </a:p>
          </p:txBody>
        </p:sp>
        <p:sp>
          <p:nvSpPr>
            <p:cNvPr id="5211" name="AutoShape 88"/>
            <p:cNvSpPr>
              <a:spLocks noChangeArrowheads="1"/>
            </p:cNvSpPr>
            <p:nvPr/>
          </p:nvSpPr>
          <p:spPr bwMode="auto">
            <a:xfrm>
              <a:off x="2579694" y="4892697"/>
              <a:ext cx="1446213" cy="203200"/>
            </a:xfrm>
            <a:prstGeom prst="roundRect">
              <a:avLst>
                <a:gd name="adj" fmla="val 778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Freeform 89"/>
            <p:cNvSpPr>
              <a:spLocks noChangeArrowheads="1"/>
            </p:cNvSpPr>
            <p:nvPr/>
          </p:nvSpPr>
          <p:spPr bwMode="auto">
            <a:xfrm>
              <a:off x="3844932" y="5107010"/>
              <a:ext cx="519112" cy="106362"/>
            </a:xfrm>
            <a:custGeom>
              <a:avLst/>
              <a:gdLst>
                <a:gd name="T0" fmla="*/ 0 w 1444"/>
                <a:gd name="T1" fmla="*/ 0 h 294"/>
                <a:gd name="T2" fmla="*/ 0 w 1444"/>
                <a:gd name="T3" fmla="*/ 293 h 294"/>
                <a:gd name="T4" fmla="*/ 1443 w 1444"/>
                <a:gd name="T5" fmla="*/ 293 h 294"/>
                <a:gd name="T6" fmla="*/ 0 60000 65536"/>
                <a:gd name="T7" fmla="*/ 0 60000 65536"/>
                <a:gd name="T8" fmla="*/ 0 60000 65536"/>
                <a:gd name="T9" fmla="*/ 0 w 1444"/>
                <a:gd name="T10" fmla="*/ 0 h 294"/>
                <a:gd name="T11" fmla="*/ 1444 w 1444"/>
                <a:gd name="T12" fmla="*/ 294 h 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4" h="294">
                  <a:moveTo>
                    <a:pt x="0" y="0"/>
                  </a:moveTo>
                  <a:lnTo>
                    <a:pt x="0" y="293"/>
                  </a:lnTo>
                  <a:lnTo>
                    <a:pt x="1443" y="293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13" name="Text Box 90"/>
            <p:cNvSpPr txBox="1">
              <a:spLocks noChangeArrowheads="1"/>
            </p:cNvSpPr>
            <p:nvPr/>
          </p:nvSpPr>
          <p:spPr bwMode="auto">
            <a:xfrm>
              <a:off x="3065469" y="4875235"/>
              <a:ext cx="358775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IR</a:t>
              </a:r>
            </a:p>
          </p:txBody>
        </p:sp>
        <p:sp>
          <p:nvSpPr>
            <p:cNvPr id="5214" name="Freeform 91"/>
            <p:cNvSpPr>
              <a:spLocks noChangeArrowheads="1"/>
            </p:cNvSpPr>
            <p:nvPr/>
          </p:nvSpPr>
          <p:spPr bwMode="auto">
            <a:xfrm>
              <a:off x="3771907" y="5032397"/>
              <a:ext cx="134937" cy="60325"/>
            </a:xfrm>
            <a:custGeom>
              <a:avLst/>
              <a:gdLst>
                <a:gd name="T0" fmla="*/ 0 w 377"/>
                <a:gd name="T1" fmla="*/ 165 h 166"/>
                <a:gd name="T2" fmla="*/ 188 w 377"/>
                <a:gd name="T3" fmla="*/ 0 h 166"/>
                <a:gd name="T4" fmla="*/ 376 w 377"/>
                <a:gd name="T5" fmla="*/ 165 h 166"/>
                <a:gd name="T6" fmla="*/ 0 60000 65536"/>
                <a:gd name="T7" fmla="*/ 0 60000 65536"/>
                <a:gd name="T8" fmla="*/ 0 60000 65536"/>
                <a:gd name="T9" fmla="*/ 0 w 377"/>
                <a:gd name="T10" fmla="*/ 0 h 166"/>
                <a:gd name="T11" fmla="*/ 377 w 377"/>
                <a:gd name="T12" fmla="*/ 166 h 1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7" h="166">
                  <a:moveTo>
                    <a:pt x="0" y="165"/>
                  </a:moveTo>
                  <a:lnTo>
                    <a:pt x="188" y="0"/>
                  </a:lnTo>
                  <a:lnTo>
                    <a:pt x="376" y="165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15" name="Text Box 92"/>
            <p:cNvSpPr txBox="1">
              <a:spLocks noChangeArrowheads="1"/>
            </p:cNvSpPr>
            <p:nvPr/>
          </p:nvSpPr>
          <p:spPr bwMode="auto">
            <a:xfrm>
              <a:off x="2613032" y="5145110"/>
              <a:ext cx="38417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LD</a:t>
              </a:r>
            </a:p>
          </p:txBody>
        </p:sp>
        <p:sp>
          <p:nvSpPr>
            <p:cNvPr id="5216" name="Text Box 93"/>
            <p:cNvSpPr txBox="1">
              <a:spLocks noChangeArrowheads="1"/>
            </p:cNvSpPr>
            <p:nvPr/>
          </p:nvSpPr>
          <p:spPr bwMode="auto">
            <a:xfrm>
              <a:off x="2624144" y="5643585"/>
              <a:ext cx="121602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LD   INR   CLR</a:t>
              </a:r>
            </a:p>
          </p:txBody>
        </p:sp>
        <p:sp>
          <p:nvSpPr>
            <p:cNvPr id="5217" name="AutoShape 94"/>
            <p:cNvSpPr>
              <a:spLocks noChangeArrowheads="1"/>
            </p:cNvSpPr>
            <p:nvPr/>
          </p:nvSpPr>
          <p:spPr bwMode="auto">
            <a:xfrm>
              <a:off x="2597157" y="5357835"/>
              <a:ext cx="1446212" cy="195262"/>
            </a:xfrm>
            <a:prstGeom prst="roundRect">
              <a:avLst>
                <a:gd name="adj" fmla="val 819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Line 95"/>
            <p:cNvSpPr>
              <a:spLocks noChangeShapeType="1"/>
            </p:cNvSpPr>
            <p:nvPr/>
          </p:nvSpPr>
          <p:spPr bwMode="auto">
            <a:xfrm>
              <a:off x="2784482" y="5553097"/>
              <a:ext cx="1587" cy="1158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19" name="Line 96"/>
            <p:cNvSpPr>
              <a:spLocks noChangeShapeType="1"/>
            </p:cNvSpPr>
            <p:nvPr/>
          </p:nvSpPr>
          <p:spPr bwMode="auto">
            <a:xfrm>
              <a:off x="3551244" y="5556272"/>
              <a:ext cx="1588" cy="11271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20" name="Freeform 97"/>
            <p:cNvSpPr>
              <a:spLocks noChangeArrowheads="1"/>
            </p:cNvSpPr>
            <p:nvPr/>
          </p:nvSpPr>
          <p:spPr bwMode="auto">
            <a:xfrm>
              <a:off x="3862394" y="5561035"/>
              <a:ext cx="509588" cy="115887"/>
            </a:xfrm>
            <a:custGeom>
              <a:avLst/>
              <a:gdLst>
                <a:gd name="T0" fmla="*/ 0 w 1414"/>
                <a:gd name="T1" fmla="*/ 0 h 324"/>
                <a:gd name="T2" fmla="*/ 0 w 1414"/>
                <a:gd name="T3" fmla="*/ 323 h 324"/>
                <a:gd name="T4" fmla="*/ 1413 w 1414"/>
                <a:gd name="T5" fmla="*/ 323 h 324"/>
                <a:gd name="T6" fmla="*/ 0 60000 65536"/>
                <a:gd name="T7" fmla="*/ 0 60000 65536"/>
                <a:gd name="T8" fmla="*/ 0 60000 65536"/>
                <a:gd name="T9" fmla="*/ 0 w 1414"/>
                <a:gd name="T10" fmla="*/ 0 h 324"/>
                <a:gd name="T11" fmla="*/ 1414 w 1414"/>
                <a:gd name="T12" fmla="*/ 324 h 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14" h="324">
                  <a:moveTo>
                    <a:pt x="0" y="0"/>
                  </a:moveTo>
                  <a:lnTo>
                    <a:pt x="0" y="323"/>
                  </a:lnTo>
                  <a:lnTo>
                    <a:pt x="1413" y="323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21" name="Text Box 98"/>
            <p:cNvSpPr txBox="1">
              <a:spLocks noChangeArrowheads="1"/>
            </p:cNvSpPr>
            <p:nvPr/>
          </p:nvSpPr>
          <p:spPr bwMode="auto">
            <a:xfrm>
              <a:off x="3081344" y="5337197"/>
              <a:ext cx="417513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TR</a:t>
              </a:r>
            </a:p>
          </p:txBody>
        </p:sp>
        <p:sp>
          <p:nvSpPr>
            <p:cNvPr id="5222" name="Freeform 99"/>
            <p:cNvSpPr>
              <a:spLocks noChangeArrowheads="1"/>
            </p:cNvSpPr>
            <p:nvPr/>
          </p:nvSpPr>
          <p:spPr bwMode="auto">
            <a:xfrm>
              <a:off x="3794132" y="5492772"/>
              <a:ext cx="134937" cy="50800"/>
            </a:xfrm>
            <a:custGeom>
              <a:avLst/>
              <a:gdLst>
                <a:gd name="T0" fmla="*/ 0 w 377"/>
                <a:gd name="T1" fmla="*/ 138 h 139"/>
                <a:gd name="T2" fmla="*/ 188 w 377"/>
                <a:gd name="T3" fmla="*/ 0 h 139"/>
                <a:gd name="T4" fmla="*/ 376 w 377"/>
                <a:gd name="T5" fmla="*/ 138 h 139"/>
                <a:gd name="T6" fmla="*/ 0 60000 65536"/>
                <a:gd name="T7" fmla="*/ 0 60000 65536"/>
                <a:gd name="T8" fmla="*/ 0 60000 65536"/>
                <a:gd name="T9" fmla="*/ 0 w 377"/>
                <a:gd name="T10" fmla="*/ 0 h 139"/>
                <a:gd name="T11" fmla="*/ 377 w 377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7" h="139">
                  <a:moveTo>
                    <a:pt x="0" y="138"/>
                  </a:moveTo>
                  <a:lnTo>
                    <a:pt x="188" y="0"/>
                  </a:lnTo>
                  <a:lnTo>
                    <a:pt x="376" y="138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23" name="AutoShape 100"/>
            <p:cNvSpPr>
              <a:spLocks noChangeArrowheads="1"/>
            </p:cNvSpPr>
            <p:nvPr/>
          </p:nvSpPr>
          <p:spPr bwMode="auto">
            <a:xfrm>
              <a:off x="2614619" y="5886472"/>
              <a:ext cx="869950" cy="203200"/>
            </a:xfrm>
            <a:prstGeom prst="roundRect">
              <a:avLst>
                <a:gd name="adj" fmla="val 778"/>
              </a:avLst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" name="Text Box 101"/>
            <p:cNvSpPr txBox="1">
              <a:spLocks noChangeArrowheads="1"/>
            </p:cNvSpPr>
            <p:nvPr/>
          </p:nvSpPr>
          <p:spPr bwMode="auto">
            <a:xfrm>
              <a:off x="2725744" y="5867422"/>
              <a:ext cx="684213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8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Arial" charset="0"/>
                </a:rPr>
                <a:t>OUTR</a:t>
              </a:r>
            </a:p>
          </p:txBody>
        </p:sp>
        <p:sp>
          <p:nvSpPr>
            <p:cNvPr id="5225" name="Line 102"/>
            <p:cNvSpPr>
              <a:spLocks noChangeShapeType="1"/>
            </p:cNvSpPr>
            <p:nvPr/>
          </p:nvSpPr>
          <p:spPr bwMode="auto">
            <a:xfrm>
              <a:off x="2800357" y="6096022"/>
              <a:ext cx="1587" cy="1016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26" name="Text Box 103"/>
            <p:cNvSpPr txBox="1">
              <a:spLocks noChangeArrowheads="1"/>
            </p:cNvSpPr>
            <p:nvPr/>
          </p:nvSpPr>
          <p:spPr bwMode="auto">
            <a:xfrm>
              <a:off x="2624144" y="6134122"/>
              <a:ext cx="38417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LD</a:t>
              </a:r>
            </a:p>
          </p:txBody>
        </p:sp>
        <p:sp>
          <p:nvSpPr>
            <p:cNvPr id="5227" name="Freeform 104"/>
            <p:cNvSpPr>
              <a:spLocks noChangeArrowheads="1"/>
            </p:cNvSpPr>
            <p:nvPr/>
          </p:nvSpPr>
          <p:spPr bwMode="auto">
            <a:xfrm>
              <a:off x="3371857" y="6099197"/>
              <a:ext cx="1208087" cy="107950"/>
            </a:xfrm>
            <a:custGeom>
              <a:avLst/>
              <a:gdLst>
                <a:gd name="T0" fmla="*/ 0 w 3354"/>
                <a:gd name="T1" fmla="*/ 0 h 298"/>
                <a:gd name="T2" fmla="*/ 0 w 3354"/>
                <a:gd name="T3" fmla="*/ 297 h 298"/>
                <a:gd name="T4" fmla="*/ 3353 w 3354"/>
                <a:gd name="T5" fmla="*/ 297 h 298"/>
                <a:gd name="T6" fmla="*/ 0 60000 65536"/>
                <a:gd name="T7" fmla="*/ 0 60000 65536"/>
                <a:gd name="T8" fmla="*/ 0 60000 65536"/>
                <a:gd name="T9" fmla="*/ 0 w 3354"/>
                <a:gd name="T10" fmla="*/ 0 h 298"/>
                <a:gd name="T11" fmla="*/ 3354 w 3354"/>
                <a:gd name="T12" fmla="*/ 298 h 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54" h="298">
                  <a:moveTo>
                    <a:pt x="0" y="0"/>
                  </a:moveTo>
                  <a:lnTo>
                    <a:pt x="0" y="297"/>
                  </a:lnTo>
                  <a:lnTo>
                    <a:pt x="3353" y="297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28" name="Freeform 105"/>
            <p:cNvSpPr>
              <a:spLocks noChangeArrowheads="1"/>
            </p:cNvSpPr>
            <p:nvPr/>
          </p:nvSpPr>
          <p:spPr bwMode="auto">
            <a:xfrm>
              <a:off x="3303594" y="6027760"/>
              <a:ext cx="123825" cy="58737"/>
            </a:xfrm>
            <a:custGeom>
              <a:avLst/>
              <a:gdLst>
                <a:gd name="T0" fmla="*/ 0 w 346"/>
                <a:gd name="T1" fmla="*/ 160 h 161"/>
                <a:gd name="T2" fmla="*/ 188 w 346"/>
                <a:gd name="T3" fmla="*/ 0 h 161"/>
                <a:gd name="T4" fmla="*/ 345 w 346"/>
                <a:gd name="T5" fmla="*/ 160 h 161"/>
                <a:gd name="T6" fmla="*/ 0 60000 65536"/>
                <a:gd name="T7" fmla="*/ 0 60000 65536"/>
                <a:gd name="T8" fmla="*/ 0 60000 65536"/>
                <a:gd name="T9" fmla="*/ 0 w 346"/>
                <a:gd name="T10" fmla="*/ 0 h 161"/>
                <a:gd name="T11" fmla="*/ 346 w 346"/>
                <a:gd name="T12" fmla="*/ 161 h 1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6" h="161">
                  <a:moveTo>
                    <a:pt x="0" y="160"/>
                  </a:moveTo>
                  <a:lnTo>
                    <a:pt x="188" y="0"/>
                  </a:lnTo>
                  <a:lnTo>
                    <a:pt x="345" y="16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29" name="Text Box 106"/>
            <p:cNvSpPr txBox="1">
              <a:spLocks noChangeArrowheads="1"/>
            </p:cNvSpPr>
            <p:nvPr/>
          </p:nvSpPr>
          <p:spPr bwMode="auto">
            <a:xfrm>
              <a:off x="4459294" y="5991247"/>
              <a:ext cx="619125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Clock</a:t>
              </a:r>
            </a:p>
          </p:txBody>
        </p:sp>
        <p:sp>
          <p:nvSpPr>
            <p:cNvPr id="5230" name="Line 107"/>
            <p:cNvSpPr>
              <a:spLocks noChangeShapeType="1"/>
            </p:cNvSpPr>
            <p:nvPr/>
          </p:nvSpPr>
          <p:spPr bwMode="auto">
            <a:xfrm>
              <a:off x="1163644" y="4073547"/>
              <a:ext cx="1588" cy="60642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31" name="Line 108"/>
            <p:cNvSpPr>
              <a:spLocks noChangeShapeType="1"/>
            </p:cNvSpPr>
            <p:nvPr/>
          </p:nvSpPr>
          <p:spPr bwMode="auto">
            <a:xfrm flipH="1">
              <a:off x="1146182" y="4689497"/>
              <a:ext cx="1435100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32" name="Line 109"/>
            <p:cNvSpPr>
              <a:spLocks noChangeShapeType="1"/>
            </p:cNvSpPr>
            <p:nvPr/>
          </p:nvSpPr>
          <p:spPr bwMode="auto">
            <a:xfrm>
              <a:off x="993782" y="6348435"/>
              <a:ext cx="4143375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33" name="Line 110"/>
            <p:cNvSpPr>
              <a:spLocks noChangeShapeType="1"/>
            </p:cNvSpPr>
            <p:nvPr/>
          </p:nvSpPr>
          <p:spPr bwMode="auto">
            <a:xfrm>
              <a:off x="819157" y="6511947"/>
              <a:ext cx="4511675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34" name="Text Box 111"/>
            <p:cNvSpPr txBox="1">
              <a:spLocks noChangeArrowheads="1"/>
            </p:cNvSpPr>
            <p:nvPr/>
          </p:nvSpPr>
          <p:spPr bwMode="auto">
            <a:xfrm>
              <a:off x="2209807" y="6311922"/>
              <a:ext cx="1579562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16-bit common bus</a:t>
              </a:r>
            </a:p>
          </p:txBody>
        </p:sp>
        <p:sp>
          <p:nvSpPr>
            <p:cNvPr id="5235" name="Freeform 112"/>
            <p:cNvSpPr>
              <a:spLocks noChangeArrowheads="1"/>
            </p:cNvSpPr>
            <p:nvPr/>
          </p:nvSpPr>
          <p:spPr bwMode="auto">
            <a:xfrm>
              <a:off x="3862394" y="6389710"/>
              <a:ext cx="107950" cy="71437"/>
            </a:xfrm>
            <a:custGeom>
              <a:avLst/>
              <a:gdLst>
                <a:gd name="T0" fmla="*/ 0 w 301"/>
                <a:gd name="T1" fmla="*/ 99 h 197"/>
                <a:gd name="T2" fmla="*/ 276 w 301"/>
                <a:gd name="T3" fmla="*/ 196 h 197"/>
                <a:gd name="T4" fmla="*/ 282 w 301"/>
                <a:gd name="T5" fmla="*/ 184 h 197"/>
                <a:gd name="T6" fmla="*/ 287 w 301"/>
                <a:gd name="T7" fmla="*/ 171 h 197"/>
                <a:gd name="T8" fmla="*/ 291 w 301"/>
                <a:gd name="T9" fmla="*/ 158 h 197"/>
                <a:gd name="T10" fmla="*/ 295 w 301"/>
                <a:gd name="T11" fmla="*/ 145 h 197"/>
                <a:gd name="T12" fmla="*/ 297 w 301"/>
                <a:gd name="T13" fmla="*/ 131 h 197"/>
                <a:gd name="T14" fmla="*/ 299 w 301"/>
                <a:gd name="T15" fmla="*/ 118 h 197"/>
                <a:gd name="T16" fmla="*/ 300 w 301"/>
                <a:gd name="T17" fmla="*/ 105 h 197"/>
                <a:gd name="T18" fmla="*/ 300 w 301"/>
                <a:gd name="T19" fmla="*/ 91 h 197"/>
                <a:gd name="T20" fmla="*/ 299 w 301"/>
                <a:gd name="T21" fmla="*/ 78 h 197"/>
                <a:gd name="T22" fmla="*/ 297 w 301"/>
                <a:gd name="T23" fmla="*/ 64 h 197"/>
                <a:gd name="T24" fmla="*/ 294 w 301"/>
                <a:gd name="T25" fmla="*/ 51 h 197"/>
                <a:gd name="T26" fmla="*/ 291 w 301"/>
                <a:gd name="T27" fmla="*/ 38 h 197"/>
                <a:gd name="T28" fmla="*/ 286 w 301"/>
                <a:gd name="T29" fmla="*/ 25 h 197"/>
                <a:gd name="T30" fmla="*/ 281 w 301"/>
                <a:gd name="T31" fmla="*/ 12 h 197"/>
                <a:gd name="T32" fmla="*/ 275 w 301"/>
                <a:gd name="T33" fmla="*/ 0 h 197"/>
                <a:gd name="T34" fmla="*/ 0 w 301"/>
                <a:gd name="T35" fmla="*/ 99 h 19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1"/>
                <a:gd name="T55" fmla="*/ 0 h 197"/>
                <a:gd name="T56" fmla="*/ 301 w 301"/>
                <a:gd name="T57" fmla="*/ 197 h 19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1" h="197">
                  <a:moveTo>
                    <a:pt x="0" y="99"/>
                  </a:moveTo>
                  <a:lnTo>
                    <a:pt x="276" y="196"/>
                  </a:lnTo>
                  <a:lnTo>
                    <a:pt x="282" y="184"/>
                  </a:lnTo>
                  <a:lnTo>
                    <a:pt x="287" y="171"/>
                  </a:lnTo>
                  <a:lnTo>
                    <a:pt x="291" y="158"/>
                  </a:lnTo>
                  <a:lnTo>
                    <a:pt x="295" y="145"/>
                  </a:lnTo>
                  <a:lnTo>
                    <a:pt x="297" y="131"/>
                  </a:lnTo>
                  <a:lnTo>
                    <a:pt x="299" y="118"/>
                  </a:lnTo>
                  <a:lnTo>
                    <a:pt x="300" y="105"/>
                  </a:lnTo>
                  <a:lnTo>
                    <a:pt x="300" y="91"/>
                  </a:lnTo>
                  <a:lnTo>
                    <a:pt x="299" y="78"/>
                  </a:lnTo>
                  <a:lnTo>
                    <a:pt x="297" y="64"/>
                  </a:lnTo>
                  <a:lnTo>
                    <a:pt x="294" y="51"/>
                  </a:lnTo>
                  <a:lnTo>
                    <a:pt x="291" y="38"/>
                  </a:lnTo>
                  <a:lnTo>
                    <a:pt x="286" y="25"/>
                  </a:lnTo>
                  <a:lnTo>
                    <a:pt x="281" y="12"/>
                  </a:lnTo>
                  <a:lnTo>
                    <a:pt x="275" y="0"/>
                  </a:lnTo>
                  <a:lnTo>
                    <a:pt x="0" y="9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36" name="Line 113"/>
            <p:cNvSpPr>
              <a:spLocks noChangeShapeType="1"/>
            </p:cNvSpPr>
            <p:nvPr/>
          </p:nvSpPr>
          <p:spPr bwMode="auto">
            <a:xfrm>
              <a:off x="3963994" y="6424635"/>
              <a:ext cx="395288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37" name="Freeform 114"/>
            <p:cNvSpPr>
              <a:spLocks noChangeArrowheads="1"/>
            </p:cNvSpPr>
            <p:nvPr/>
          </p:nvSpPr>
          <p:spPr bwMode="auto">
            <a:xfrm>
              <a:off x="1497019" y="6389710"/>
              <a:ext cx="106363" cy="71437"/>
            </a:xfrm>
            <a:custGeom>
              <a:avLst/>
              <a:gdLst>
                <a:gd name="T0" fmla="*/ 0 w 296"/>
                <a:gd name="T1" fmla="*/ 99 h 197"/>
                <a:gd name="T2" fmla="*/ 271 w 296"/>
                <a:gd name="T3" fmla="*/ 196 h 197"/>
                <a:gd name="T4" fmla="*/ 277 w 296"/>
                <a:gd name="T5" fmla="*/ 184 h 197"/>
                <a:gd name="T6" fmla="*/ 282 w 296"/>
                <a:gd name="T7" fmla="*/ 171 h 197"/>
                <a:gd name="T8" fmla="*/ 286 w 296"/>
                <a:gd name="T9" fmla="*/ 158 h 197"/>
                <a:gd name="T10" fmla="*/ 290 w 296"/>
                <a:gd name="T11" fmla="*/ 145 h 197"/>
                <a:gd name="T12" fmla="*/ 292 w 296"/>
                <a:gd name="T13" fmla="*/ 131 h 197"/>
                <a:gd name="T14" fmla="*/ 294 w 296"/>
                <a:gd name="T15" fmla="*/ 118 h 197"/>
                <a:gd name="T16" fmla="*/ 295 w 296"/>
                <a:gd name="T17" fmla="*/ 105 h 197"/>
                <a:gd name="T18" fmla="*/ 295 w 296"/>
                <a:gd name="T19" fmla="*/ 91 h 197"/>
                <a:gd name="T20" fmla="*/ 294 w 296"/>
                <a:gd name="T21" fmla="*/ 78 h 197"/>
                <a:gd name="T22" fmla="*/ 292 w 296"/>
                <a:gd name="T23" fmla="*/ 64 h 197"/>
                <a:gd name="T24" fmla="*/ 289 w 296"/>
                <a:gd name="T25" fmla="*/ 51 h 197"/>
                <a:gd name="T26" fmla="*/ 286 w 296"/>
                <a:gd name="T27" fmla="*/ 38 h 197"/>
                <a:gd name="T28" fmla="*/ 281 w 296"/>
                <a:gd name="T29" fmla="*/ 25 h 197"/>
                <a:gd name="T30" fmla="*/ 276 w 296"/>
                <a:gd name="T31" fmla="*/ 12 h 197"/>
                <a:gd name="T32" fmla="*/ 270 w 296"/>
                <a:gd name="T33" fmla="*/ 0 h 197"/>
                <a:gd name="T34" fmla="*/ 0 w 296"/>
                <a:gd name="T35" fmla="*/ 99 h 19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6"/>
                <a:gd name="T55" fmla="*/ 0 h 197"/>
                <a:gd name="T56" fmla="*/ 296 w 296"/>
                <a:gd name="T57" fmla="*/ 197 h 19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6" h="197">
                  <a:moveTo>
                    <a:pt x="0" y="99"/>
                  </a:moveTo>
                  <a:lnTo>
                    <a:pt x="271" y="196"/>
                  </a:lnTo>
                  <a:lnTo>
                    <a:pt x="277" y="184"/>
                  </a:lnTo>
                  <a:lnTo>
                    <a:pt x="282" y="171"/>
                  </a:lnTo>
                  <a:lnTo>
                    <a:pt x="286" y="158"/>
                  </a:lnTo>
                  <a:lnTo>
                    <a:pt x="290" y="145"/>
                  </a:lnTo>
                  <a:lnTo>
                    <a:pt x="292" y="131"/>
                  </a:lnTo>
                  <a:lnTo>
                    <a:pt x="294" y="118"/>
                  </a:lnTo>
                  <a:lnTo>
                    <a:pt x="295" y="105"/>
                  </a:lnTo>
                  <a:lnTo>
                    <a:pt x="295" y="91"/>
                  </a:lnTo>
                  <a:lnTo>
                    <a:pt x="294" y="78"/>
                  </a:lnTo>
                  <a:lnTo>
                    <a:pt x="292" y="64"/>
                  </a:lnTo>
                  <a:lnTo>
                    <a:pt x="289" y="51"/>
                  </a:lnTo>
                  <a:lnTo>
                    <a:pt x="286" y="38"/>
                  </a:lnTo>
                  <a:lnTo>
                    <a:pt x="281" y="25"/>
                  </a:lnTo>
                  <a:lnTo>
                    <a:pt x="276" y="12"/>
                  </a:lnTo>
                  <a:lnTo>
                    <a:pt x="270" y="0"/>
                  </a:lnTo>
                  <a:lnTo>
                    <a:pt x="0" y="99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38" name="Line 115"/>
            <p:cNvSpPr>
              <a:spLocks noChangeShapeType="1"/>
            </p:cNvSpPr>
            <p:nvPr/>
          </p:nvSpPr>
          <p:spPr bwMode="auto">
            <a:xfrm>
              <a:off x="1592269" y="6424635"/>
              <a:ext cx="407988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39" name="Line 116"/>
            <p:cNvSpPr>
              <a:spLocks noChangeShapeType="1"/>
            </p:cNvSpPr>
            <p:nvPr/>
          </p:nvSpPr>
          <p:spPr bwMode="auto">
            <a:xfrm>
              <a:off x="819157" y="868385"/>
              <a:ext cx="3175" cy="564832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40" name="Freeform 117"/>
            <p:cNvSpPr>
              <a:spLocks noChangeArrowheads="1"/>
            </p:cNvSpPr>
            <p:nvPr/>
          </p:nvSpPr>
          <p:spPr bwMode="auto">
            <a:xfrm>
              <a:off x="2543182" y="1338285"/>
              <a:ext cx="106362" cy="73025"/>
            </a:xfrm>
            <a:custGeom>
              <a:avLst/>
              <a:gdLst>
                <a:gd name="T0" fmla="*/ 295 w 296"/>
                <a:gd name="T1" fmla="*/ 101 h 205"/>
                <a:gd name="T2" fmla="*/ 24 w 296"/>
                <a:gd name="T3" fmla="*/ 0 h 205"/>
                <a:gd name="T4" fmla="*/ 18 w 296"/>
                <a:gd name="T5" fmla="*/ 13 h 205"/>
                <a:gd name="T6" fmla="*/ 13 w 296"/>
                <a:gd name="T7" fmla="*/ 26 h 205"/>
                <a:gd name="T8" fmla="*/ 9 w 296"/>
                <a:gd name="T9" fmla="*/ 40 h 205"/>
                <a:gd name="T10" fmla="*/ 5 w 296"/>
                <a:gd name="T11" fmla="*/ 54 h 205"/>
                <a:gd name="T12" fmla="*/ 3 w 296"/>
                <a:gd name="T13" fmla="*/ 67 h 205"/>
                <a:gd name="T14" fmla="*/ 1 w 296"/>
                <a:gd name="T15" fmla="*/ 81 h 205"/>
                <a:gd name="T16" fmla="*/ 0 w 296"/>
                <a:gd name="T17" fmla="*/ 95 h 205"/>
                <a:gd name="T18" fmla="*/ 0 w 296"/>
                <a:gd name="T19" fmla="*/ 109 h 205"/>
                <a:gd name="T20" fmla="*/ 1 w 296"/>
                <a:gd name="T21" fmla="*/ 123 h 205"/>
                <a:gd name="T22" fmla="*/ 3 w 296"/>
                <a:gd name="T23" fmla="*/ 137 h 205"/>
                <a:gd name="T24" fmla="*/ 6 w 296"/>
                <a:gd name="T25" fmla="*/ 151 h 205"/>
                <a:gd name="T26" fmla="*/ 9 w 296"/>
                <a:gd name="T27" fmla="*/ 164 h 205"/>
                <a:gd name="T28" fmla="*/ 14 w 296"/>
                <a:gd name="T29" fmla="*/ 178 h 205"/>
                <a:gd name="T30" fmla="*/ 19 w 296"/>
                <a:gd name="T31" fmla="*/ 191 h 205"/>
                <a:gd name="T32" fmla="*/ 25 w 296"/>
                <a:gd name="T33" fmla="*/ 204 h 205"/>
                <a:gd name="T34" fmla="*/ 295 w 296"/>
                <a:gd name="T35" fmla="*/ 101 h 20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6"/>
                <a:gd name="T55" fmla="*/ 0 h 205"/>
                <a:gd name="T56" fmla="*/ 296 w 296"/>
                <a:gd name="T57" fmla="*/ 205 h 20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6" h="205">
                  <a:moveTo>
                    <a:pt x="295" y="101"/>
                  </a:moveTo>
                  <a:lnTo>
                    <a:pt x="24" y="0"/>
                  </a:lnTo>
                  <a:lnTo>
                    <a:pt x="18" y="13"/>
                  </a:lnTo>
                  <a:lnTo>
                    <a:pt x="13" y="26"/>
                  </a:lnTo>
                  <a:lnTo>
                    <a:pt x="9" y="40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1" y="81"/>
                  </a:lnTo>
                  <a:lnTo>
                    <a:pt x="0" y="95"/>
                  </a:lnTo>
                  <a:lnTo>
                    <a:pt x="0" y="109"/>
                  </a:lnTo>
                  <a:lnTo>
                    <a:pt x="1" y="123"/>
                  </a:lnTo>
                  <a:lnTo>
                    <a:pt x="3" y="137"/>
                  </a:lnTo>
                  <a:lnTo>
                    <a:pt x="6" y="151"/>
                  </a:lnTo>
                  <a:lnTo>
                    <a:pt x="9" y="164"/>
                  </a:lnTo>
                  <a:lnTo>
                    <a:pt x="14" y="178"/>
                  </a:lnTo>
                  <a:lnTo>
                    <a:pt x="19" y="191"/>
                  </a:lnTo>
                  <a:lnTo>
                    <a:pt x="25" y="204"/>
                  </a:lnTo>
                  <a:lnTo>
                    <a:pt x="295" y="101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41" name="Line 118"/>
            <p:cNvSpPr>
              <a:spLocks noChangeShapeType="1"/>
            </p:cNvSpPr>
            <p:nvPr/>
          </p:nvSpPr>
          <p:spPr bwMode="auto">
            <a:xfrm>
              <a:off x="993782" y="1382735"/>
              <a:ext cx="1547812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42" name="Freeform 119"/>
            <p:cNvSpPr>
              <a:spLocks noChangeArrowheads="1"/>
            </p:cNvSpPr>
            <p:nvPr/>
          </p:nvSpPr>
          <p:spPr bwMode="auto">
            <a:xfrm>
              <a:off x="2695582" y="2041547"/>
              <a:ext cx="106362" cy="71438"/>
            </a:xfrm>
            <a:custGeom>
              <a:avLst/>
              <a:gdLst>
                <a:gd name="T0" fmla="*/ 296 w 297"/>
                <a:gd name="T1" fmla="*/ 101 h 200"/>
                <a:gd name="T2" fmla="*/ 25 w 297"/>
                <a:gd name="T3" fmla="*/ 0 h 200"/>
                <a:gd name="T4" fmla="*/ 19 w 297"/>
                <a:gd name="T5" fmla="*/ 13 h 200"/>
                <a:gd name="T6" fmla="*/ 14 w 297"/>
                <a:gd name="T7" fmla="*/ 26 h 200"/>
                <a:gd name="T8" fmla="*/ 9 w 297"/>
                <a:gd name="T9" fmla="*/ 39 h 200"/>
                <a:gd name="T10" fmla="*/ 6 w 297"/>
                <a:gd name="T11" fmla="*/ 52 h 200"/>
                <a:gd name="T12" fmla="*/ 3 w 297"/>
                <a:gd name="T13" fmla="*/ 66 h 200"/>
                <a:gd name="T14" fmla="*/ 1 w 297"/>
                <a:gd name="T15" fmla="*/ 79 h 200"/>
                <a:gd name="T16" fmla="*/ 0 w 297"/>
                <a:gd name="T17" fmla="*/ 93 h 200"/>
                <a:gd name="T18" fmla="*/ 0 w 297"/>
                <a:gd name="T19" fmla="*/ 107 h 200"/>
                <a:gd name="T20" fmla="*/ 1 w 297"/>
                <a:gd name="T21" fmla="*/ 120 h 200"/>
                <a:gd name="T22" fmla="*/ 3 w 297"/>
                <a:gd name="T23" fmla="*/ 134 h 200"/>
                <a:gd name="T24" fmla="*/ 5 w 297"/>
                <a:gd name="T25" fmla="*/ 147 h 200"/>
                <a:gd name="T26" fmla="*/ 9 w 297"/>
                <a:gd name="T27" fmla="*/ 161 h 200"/>
                <a:gd name="T28" fmla="*/ 13 w 297"/>
                <a:gd name="T29" fmla="*/ 174 h 200"/>
                <a:gd name="T30" fmla="*/ 18 w 297"/>
                <a:gd name="T31" fmla="*/ 187 h 200"/>
                <a:gd name="T32" fmla="*/ 24 w 297"/>
                <a:gd name="T33" fmla="*/ 199 h 200"/>
                <a:gd name="T34" fmla="*/ 296 w 297"/>
                <a:gd name="T35" fmla="*/ 101 h 2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7"/>
                <a:gd name="T55" fmla="*/ 0 h 200"/>
                <a:gd name="T56" fmla="*/ 297 w 297"/>
                <a:gd name="T57" fmla="*/ 200 h 2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7" h="200">
                  <a:moveTo>
                    <a:pt x="296" y="101"/>
                  </a:moveTo>
                  <a:lnTo>
                    <a:pt x="25" y="0"/>
                  </a:lnTo>
                  <a:lnTo>
                    <a:pt x="19" y="13"/>
                  </a:lnTo>
                  <a:lnTo>
                    <a:pt x="14" y="26"/>
                  </a:lnTo>
                  <a:lnTo>
                    <a:pt x="9" y="39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1" y="79"/>
                  </a:lnTo>
                  <a:lnTo>
                    <a:pt x="0" y="93"/>
                  </a:lnTo>
                  <a:lnTo>
                    <a:pt x="0" y="107"/>
                  </a:lnTo>
                  <a:lnTo>
                    <a:pt x="1" y="120"/>
                  </a:lnTo>
                  <a:lnTo>
                    <a:pt x="3" y="134"/>
                  </a:lnTo>
                  <a:lnTo>
                    <a:pt x="5" y="147"/>
                  </a:lnTo>
                  <a:lnTo>
                    <a:pt x="9" y="161"/>
                  </a:lnTo>
                  <a:lnTo>
                    <a:pt x="13" y="174"/>
                  </a:lnTo>
                  <a:lnTo>
                    <a:pt x="18" y="187"/>
                  </a:lnTo>
                  <a:lnTo>
                    <a:pt x="24" y="199"/>
                  </a:lnTo>
                  <a:lnTo>
                    <a:pt x="296" y="101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43" name="Line 120"/>
            <p:cNvSpPr>
              <a:spLocks noChangeShapeType="1"/>
            </p:cNvSpPr>
            <p:nvPr/>
          </p:nvSpPr>
          <p:spPr bwMode="auto">
            <a:xfrm>
              <a:off x="1011244" y="2085997"/>
              <a:ext cx="1682750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44" name="Freeform 121"/>
            <p:cNvSpPr>
              <a:spLocks noChangeArrowheads="1"/>
            </p:cNvSpPr>
            <p:nvPr/>
          </p:nvSpPr>
          <p:spPr bwMode="auto">
            <a:xfrm>
              <a:off x="2695582" y="2598760"/>
              <a:ext cx="106362" cy="73025"/>
            </a:xfrm>
            <a:custGeom>
              <a:avLst/>
              <a:gdLst>
                <a:gd name="T0" fmla="*/ 296 w 297"/>
                <a:gd name="T1" fmla="*/ 103 h 204"/>
                <a:gd name="T2" fmla="*/ 25 w 297"/>
                <a:gd name="T3" fmla="*/ 0 h 204"/>
                <a:gd name="T4" fmla="*/ 19 w 297"/>
                <a:gd name="T5" fmla="*/ 13 h 204"/>
                <a:gd name="T6" fmla="*/ 14 w 297"/>
                <a:gd name="T7" fmla="*/ 26 h 204"/>
                <a:gd name="T8" fmla="*/ 9 w 297"/>
                <a:gd name="T9" fmla="*/ 40 h 204"/>
                <a:gd name="T10" fmla="*/ 6 w 297"/>
                <a:gd name="T11" fmla="*/ 53 h 204"/>
                <a:gd name="T12" fmla="*/ 3 w 297"/>
                <a:gd name="T13" fmla="*/ 67 h 204"/>
                <a:gd name="T14" fmla="*/ 1 w 297"/>
                <a:gd name="T15" fmla="*/ 81 h 204"/>
                <a:gd name="T16" fmla="*/ 0 w 297"/>
                <a:gd name="T17" fmla="*/ 95 h 204"/>
                <a:gd name="T18" fmla="*/ 0 w 297"/>
                <a:gd name="T19" fmla="*/ 109 h 204"/>
                <a:gd name="T20" fmla="*/ 1 w 297"/>
                <a:gd name="T21" fmla="*/ 123 h 204"/>
                <a:gd name="T22" fmla="*/ 3 w 297"/>
                <a:gd name="T23" fmla="*/ 137 h 204"/>
                <a:gd name="T24" fmla="*/ 5 w 297"/>
                <a:gd name="T25" fmla="*/ 150 h 204"/>
                <a:gd name="T26" fmla="*/ 9 w 297"/>
                <a:gd name="T27" fmla="*/ 164 h 204"/>
                <a:gd name="T28" fmla="*/ 13 w 297"/>
                <a:gd name="T29" fmla="*/ 177 h 204"/>
                <a:gd name="T30" fmla="*/ 18 w 297"/>
                <a:gd name="T31" fmla="*/ 191 h 204"/>
                <a:gd name="T32" fmla="*/ 24 w 297"/>
                <a:gd name="T33" fmla="*/ 203 h 204"/>
                <a:gd name="T34" fmla="*/ 296 w 297"/>
                <a:gd name="T35" fmla="*/ 103 h 2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7"/>
                <a:gd name="T55" fmla="*/ 0 h 204"/>
                <a:gd name="T56" fmla="*/ 297 w 297"/>
                <a:gd name="T57" fmla="*/ 204 h 2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7" h="204">
                  <a:moveTo>
                    <a:pt x="296" y="103"/>
                  </a:moveTo>
                  <a:lnTo>
                    <a:pt x="25" y="0"/>
                  </a:lnTo>
                  <a:lnTo>
                    <a:pt x="19" y="13"/>
                  </a:lnTo>
                  <a:lnTo>
                    <a:pt x="14" y="26"/>
                  </a:lnTo>
                  <a:lnTo>
                    <a:pt x="9" y="40"/>
                  </a:lnTo>
                  <a:lnTo>
                    <a:pt x="6" y="53"/>
                  </a:lnTo>
                  <a:lnTo>
                    <a:pt x="3" y="67"/>
                  </a:lnTo>
                  <a:lnTo>
                    <a:pt x="1" y="81"/>
                  </a:lnTo>
                  <a:lnTo>
                    <a:pt x="0" y="95"/>
                  </a:lnTo>
                  <a:lnTo>
                    <a:pt x="0" y="109"/>
                  </a:lnTo>
                  <a:lnTo>
                    <a:pt x="1" y="123"/>
                  </a:lnTo>
                  <a:lnTo>
                    <a:pt x="3" y="137"/>
                  </a:lnTo>
                  <a:lnTo>
                    <a:pt x="5" y="150"/>
                  </a:lnTo>
                  <a:lnTo>
                    <a:pt x="9" y="164"/>
                  </a:lnTo>
                  <a:lnTo>
                    <a:pt x="13" y="177"/>
                  </a:lnTo>
                  <a:lnTo>
                    <a:pt x="18" y="191"/>
                  </a:lnTo>
                  <a:lnTo>
                    <a:pt x="24" y="203"/>
                  </a:lnTo>
                  <a:lnTo>
                    <a:pt x="296" y="103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45" name="Line 122"/>
            <p:cNvSpPr>
              <a:spLocks noChangeShapeType="1"/>
            </p:cNvSpPr>
            <p:nvPr/>
          </p:nvSpPr>
          <p:spPr bwMode="auto">
            <a:xfrm>
              <a:off x="1011244" y="2643210"/>
              <a:ext cx="1682750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46" name="Freeform 123"/>
            <p:cNvSpPr>
              <a:spLocks noChangeArrowheads="1"/>
            </p:cNvSpPr>
            <p:nvPr/>
          </p:nvSpPr>
          <p:spPr bwMode="auto">
            <a:xfrm>
              <a:off x="2486032" y="3209947"/>
              <a:ext cx="107950" cy="73025"/>
            </a:xfrm>
            <a:custGeom>
              <a:avLst/>
              <a:gdLst>
                <a:gd name="T0" fmla="*/ 300 w 301"/>
                <a:gd name="T1" fmla="*/ 101 h 205"/>
                <a:gd name="T2" fmla="*/ 24 w 301"/>
                <a:gd name="T3" fmla="*/ 0 h 205"/>
                <a:gd name="T4" fmla="*/ 18 w 301"/>
                <a:gd name="T5" fmla="*/ 13 h 205"/>
                <a:gd name="T6" fmla="*/ 13 w 301"/>
                <a:gd name="T7" fmla="*/ 26 h 205"/>
                <a:gd name="T8" fmla="*/ 9 w 301"/>
                <a:gd name="T9" fmla="*/ 40 h 205"/>
                <a:gd name="T10" fmla="*/ 5 w 301"/>
                <a:gd name="T11" fmla="*/ 54 h 205"/>
                <a:gd name="T12" fmla="*/ 3 w 301"/>
                <a:gd name="T13" fmla="*/ 67 h 205"/>
                <a:gd name="T14" fmla="*/ 1 w 301"/>
                <a:gd name="T15" fmla="*/ 81 h 205"/>
                <a:gd name="T16" fmla="*/ 0 w 301"/>
                <a:gd name="T17" fmla="*/ 95 h 205"/>
                <a:gd name="T18" fmla="*/ 0 w 301"/>
                <a:gd name="T19" fmla="*/ 109 h 205"/>
                <a:gd name="T20" fmla="*/ 1 w 301"/>
                <a:gd name="T21" fmla="*/ 123 h 205"/>
                <a:gd name="T22" fmla="*/ 3 w 301"/>
                <a:gd name="T23" fmla="*/ 137 h 205"/>
                <a:gd name="T24" fmla="*/ 6 w 301"/>
                <a:gd name="T25" fmla="*/ 151 h 205"/>
                <a:gd name="T26" fmla="*/ 9 w 301"/>
                <a:gd name="T27" fmla="*/ 164 h 205"/>
                <a:gd name="T28" fmla="*/ 14 w 301"/>
                <a:gd name="T29" fmla="*/ 178 h 205"/>
                <a:gd name="T30" fmla="*/ 19 w 301"/>
                <a:gd name="T31" fmla="*/ 191 h 205"/>
                <a:gd name="T32" fmla="*/ 25 w 301"/>
                <a:gd name="T33" fmla="*/ 204 h 205"/>
                <a:gd name="T34" fmla="*/ 300 w 301"/>
                <a:gd name="T35" fmla="*/ 101 h 20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1"/>
                <a:gd name="T55" fmla="*/ 0 h 205"/>
                <a:gd name="T56" fmla="*/ 301 w 301"/>
                <a:gd name="T57" fmla="*/ 205 h 20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1" h="205">
                  <a:moveTo>
                    <a:pt x="300" y="101"/>
                  </a:moveTo>
                  <a:lnTo>
                    <a:pt x="24" y="0"/>
                  </a:lnTo>
                  <a:lnTo>
                    <a:pt x="18" y="13"/>
                  </a:lnTo>
                  <a:lnTo>
                    <a:pt x="13" y="26"/>
                  </a:lnTo>
                  <a:lnTo>
                    <a:pt x="9" y="40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1" y="81"/>
                  </a:lnTo>
                  <a:lnTo>
                    <a:pt x="0" y="95"/>
                  </a:lnTo>
                  <a:lnTo>
                    <a:pt x="0" y="109"/>
                  </a:lnTo>
                  <a:lnTo>
                    <a:pt x="1" y="123"/>
                  </a:lnTo>
                  <a:lnTo>
                    <a:pt x="3" y="137"/>
                  </a:lnTo>
                  <a:lnTo>
                    <a:pt x="6" y="151"/>
                  </a:lnTo>
                  <a:lnTo>
                    <a:pt x="9" y="164"/>
                  </a:lnTo>
                  <a:lnTo>
                    <a:pt x="14" y="178"/>
                  </a:lnTo>
                  <a:lnTo>
                    <a:pt x="19" y="191"/>
                  </a:lnTo>
                  <a:lnTo>
                    <a:pt x="25" y="204"/>
                  </a:lnTo>
                  <a:lnTo>
                    <a:pt x="300" y="101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47" name="Line 124"/>
            <p:cNvSpPr>
              <a:spLocks noChangeShapeType="1"/>
            </p:cNvSpPr>
            <p:nvPr/>
          </p:nvSpPr>
          <p:spPr bwMode="auto">
            <a:xfrm>
              <a:off x="993782" y="3254397"/>
              <a:ext cx="1490662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48" name="Freeform 125"/>
            <p:cNvSpPr>
              <a:spLocks noChangeArrowheads="1"/>
            </p:cNvSpPr>
            <p:nvPr/>
          </p:nvSpPr>
          <p:spPr bwMode="auto">
            <a:xfrm>
              <a:off x="2470157" y="4949847"/>
              <a:ext cx="106362" cy="73025"/>
            </a:xfrm>
            <a:custGeom>
              <a:avLst/>
              <a:gdLst>
                <a:gd name="T0" fmla="*/ 295 w 296"/>
                <a:gd name="T1" fmla="*/ 101 h 205"/>
                <a:gd name="T2" fmla="*/ 24 w 296"/>
                <a:gd name="T3" fmla="*/ 0 h 205"/>
                <a:gd name="T4" fmla="*/ 18 w 296"/>
                <a:gd name="T5" fmla="*/ 13 h 205"/>
                <a:gd name="T6" fmla="*/ 13 w 296"/>
                <a:gd name="T7" fmla="*/ 26 h 205"/>
                <a:gd name="T8" fmla="*/ 9 w 296"/>
                <a:gd name="T9" fmla="*/ 40 h 205"/>
                <a:gd name="T10" fmla="*/ 5 w 296"/>
                <a:gd name="T11" fmla="*/ 54 h 205"/>
                <a:gd name="T12" fmla="*/ 3 w 296"/>
                <a:gd name="T13" fmla="*/ 67 h 205"/>
                <a:gd name="T14" fmla="*/ 1 w 296"/>
                <a:gd name="T15" fmla="*/ 81 h 205"/>
                <a:gd name="T16" fmla="*/ 0 w 296"/>
                <a:gd name="T17" fmla="*/ 95 h 205"/>
                <a:gd name="T18" fmla="*/ 0 w 296"/>
                <a:gd name="T19" fmla="*/ 109 h 205"/>
                <a:gd name="T20" fmla="*/ 1 w 296"/>
                <a:gd name="T21" fmla="*/ 123 h 205"/>
                <a:gd name="T22" fmla="*/ 3 w 296"/>
                <a:gd name="T23" fmla="*/ 137 h 205"/>
                <a:gd name="T24" fmla="*/ 6 w 296"/>
                <a:gd name="T25" fmla="*/ 151 h 205"/>
                <a:gd name="T26" fmla="*/ 9 w 296"/>
                <a:gd name="T27" fmla="*/ 164 h 205"/>
                <a:gd name="T28" fmla="*/ 14 w 296"/>
                <a:gd name="T29" fmla="*/ 178 h 205"/>
                <a:gd name="T30" fmla="*/ 19 w 296"/>
                <a:gd name="T31" fmla="*/ 191 h 205"/>
                <a:gd name="T32" fmla="*/ 25 w 296"/>
                <a:gd name="T33" fmla="*/ 204 h 205"/>
                <a:gd name="T34" fmla="*/ 295 w 296"/>
                <a:gd name="T35" fmla="*/ 101 h 20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6"/>
                <a:gd name="T55" fmla="*/ 0 h 205"/>
                <a:gd name="T56" fmla="*/ 296 w 296"/>
                <a:gd name="T57" fmla="*/ 205 h 20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6" h="205">
                  <a:moveTo>
                    <a:pt x="295" y="101"/>
                  </a:moveTo>
                  <a:lnTo>
                    <a:pt x="24" y="0"/>
                  </a:lnTo>
                  <a:lnTo>
                    <a:pt x="18" y="13"/>
                  </a:lnTo>
                  <a:lnTo>
                    <a:pt x="13" y="26"/>
                  </a:lnTo>
                  <a:lnTo>
                    <a:pt x="9" y="40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1" y="81"/>
                  </a:lnTo>
                  <a:lnTo>
                    <a:pt x="0" y="95"/>
                  </a:lnTo>
                  <a:lnTo>
                    <a:pt x="0" y="109"/>
                  </a:lnTo>
                  <a:lnTo>
                    <a:pt x="1" y="123"/>
                  </a:lnTo>
                  <a:lnTo>
                    <a:pt x="3" y="137"/>
                  </a:lnTo>
                  <a:lnTo>
                    <a:pt x="6" y="151"/>
                  </a:lnTo>
                  <a:lnTo>
                    <a:pt x="9" y="164"/>
                  </a:lnTo>
                  <a:lnTo>
                    <a:pt x="14" y="178"/>
                  </a:lnTo>
                  <a:lnTo>
                    <a:pt x="19" y="191"/>
                  </a:lnTo>
                  <a:lnTo>
                    <a:pt x="25" y="204"/>
                  </a:lnTo>
                  <a:lnTo>
                    <a:pt x="295" y="101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49" name="Line 126"/>
            <p:cNvSpPr>
              <a:spLocks noChangeShapeType="1"/>
            </p:cNvSpPr>
            <p:nvPr/>
          </p:nvSpPr>
          <p:spPr bwMode="auto">
            <a:xfrm>
              <a:off x="993782" y="4994297"/>
              <a:ext cx="1474787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50" name="Freeform 127"/>
            <p:cNvSpPr>
              <a:spLocks noChangeArrowheads="1"/>
            </p:cNvSpPr>
            <p:nvPr/>
          </p:nvSpPr>
          <p:spPr bwMode="auto">
            <a:xfrm>
              <a:off x="2486032" y="5414985"/>
              <a:ext cx="107950" cy="71437"/>
            </a:xfrm>
            <a:custGeom>
              <a:avLst/>
              <a:gdLst>
                <a:gd name="T0" fmla="*/ 300 w 301"/>
                <a:gd name="T1" fmla="*/ 101 h 200"/>
                <a:gd name="T2" fmla="*/ 25 w 301"/>
                <a:gd name="T3" fmla="*/ 0 h 200"/>
                <a:gd name="T4" fmla="*/ 19 w 301"/>
                <a:gd name="T5" fmla="*/ 13 h 200"/>
                <a:gd name="T6" fmla="*/ 14 w 301"/>
                <a:gd name="T7" fmla="*/ 26 h 200"/>
                <a:gd name="T8" fmla="*/ 9 w 301"/>
                <a:gd name="T9" fmla="*/ 39 h 200"/>
                <a:gd name="T10" fmla="*/ 6 w 301"/>
                <a:gd name="T11" fmla="*/ 52 h 200"/>
                <a:gd name="T12" fmla="*/ 3 w 301"/>
                <a:gd name="T13" fmla="*/ 66 h 200"/>
                <a:gd name="T14" fmla="*/ 1 w 301"/>
                <a:gd name="T15" fmla="*/ 79 h 200"/>
                <a:gd name="T16" fmla="*/ 0 w 301"/>
                <a:gd name="T17" fmla="*/ 93 h 200"/>
                <a:gd name="T18" fmla="*/ 0 w 301"/>
                <a:gd name="T19" fmla="*/ 107 h 200"/>
                <a:gd name="T20" fmla="*/ 1 w 301"/>
                <a:gd name="T21" fmla="*/ 120 h 200"/>
                <a:gd name="T22" fmla="*/ 3 w 301"/>
                <a:gd name="T23" fmla="*/ 134 h 200"/>
                <a:gd name="T24" fmla="*/ 5 w 301"/>
                <a:gd name="T25" fmla="*/ 147 h 200"/>
                <a:gd name="T26" fmla="*/ 9 w 301"/>
                <a:gd name="T27" fmla="*/ 161 h 200"/>
                <a:gd name="T28" fmla="*/ 13 w 301"/>
                <a:gd name="T29" fmla="*/ 174 h 200"/>
                <a:gd name="T30" fmla="*/ 18 w 301"/>
                <a:gd name="T31" fmla="*/ 187 h 200"/>
                <a:gd name="T32" fmla="*/ 24 w 301"/>
                <a:gd name="T33" fmla="*/ 199 h 200"/>
                <a:gd name="T34" fmla="*/ 300 w 301"/>
                <a:gd name="T35" fmla="*/ 101 h 2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1"/>
                <a:gd name="T55" fmla="*/ 0 h 200"/>
                <a:gd name="T56" fmla="*/ 301 w 301"/>
                <a:gd name="T57" fmla="*/ 200 h 2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1" h="200">
                  <a:moveTo>
                    <a:pt x="300" y="101"/>
                  </a:moveTo>
                  <a:lnTo>
                    <a:pt x="25" y="0"/>
                  </a:lnTo>
                  <a:lnTo>
                    <a:pt x="19" y="13"/>
                  </a:lnTo>
                  <a:lnTo>
                    <a:pt x="14" y="26"/>
                  </a:lnTo>
                  <a:lnTo>
                    <a:pt x="9" y="39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1" y="79"/>
                  </a:lnTo>
                  <a:lnTo>
                    <a:pt x="0" y="93"/>
                  </a:lnTo>
                  <a:lnTo>
                    <a:pt x="0" y="107"/>
                  </a:lnTo>
                  <a:lnTo>
                    <a:pt x="1" y="120"/>
                  </a:lnTo>
                  <a:lnTo>
                    <a:pt x="3" y="134"/>
                  </a:lnTo>
                  <a:lnTo>
                    <a:pt x="5" y="147"/>
                  </a:lnTo>
                  <a:lnTo>
                    <a:pt x="9" y="161"/>
                  </a:lnTo>
                  <a:lnTo>
                    <a:pt x="13" y="174"/>
                  </a:lnTo>
                  <a:lnTo>
                    <a:pt x="18" y="187"/>
                  </a:lnTo>
                  <a:lnTo>
                    <a:pt x="24" y="199"/>
                  </a:lnTo>
                  <a:lnTo>
                    <a:pt x="300" y="101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51" name="Line 128"/>
            <p:cNvSpPr>
              <a:spLocks noChangeShapeType="1"/>
            </p:cNvSpPr>
            <p:nvPr/>
          </p:nvSpPr>
          <p:spPr bwMode="auto">
            <a:xfrm>
              <a:off x="993782" y="5459435"/>
              <a:ext cx="1490662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52" name="Freeform 129"/>
            <p:cNvSpPr>
              <a:spLocks noChangeArrowheads="1"/>
            </p:cNvSpPr>
            <p:nvPr/>
          </p:nvSpPr>
          <p:spPr bwMode="auto">
            <a:xfrm>
              <a:off x="2520957" y="5970610"/>
              <a:ext cx="106362" cy="73025"/>
            </a:xfrm>
            <a:custGeom>
              <a:avLst/>
              <a:gdLst>
                <a:gd name="T0" fmla="*/ 296 w 297"/>
                <a:gd name="T1" fmla="*/ 103 h 204"/>
                <a:gd name="T2" fmla="*/ 25 w 297"/>
                <a:gd name="T3" fmla="*/ 0 h 204"/>
                <a:gd name="T4" fmla="*/ 19 w 297"/>
                <a:gd name="T5" fmla="*/ 13 h 204"/>
                <a:gd name="T6" fmla="*/ 14 w 297"/>
                <a:gd name="T7" fmla="*/ 26 h 204"/>
                <a:gd name="T8" fmla="*/ 9 w 297"/>
                <a:gd name="T9" fmla="*/ 40 h 204"/>
                <a:gd name="T10" fmla="*/ 6 w 297"/>
                <a:gd name="T11" fmla="*/ 53 h 204"/>
                <a:gd name="T12" fmla="*/ 3 w 297"/>
                <a:gd name="T13" fmla="*/ 67 h 204"/>
                <a:gd name="T14" fmla="*/ 1 w 297"/>
                <a:gd name="T15" fmla="*/ 81 h 204"/>
                <a:gd name="T16" fmla="*/ 0 w 297"/>
                <a:gd name="T17" fmla="*/ 95 h 204"/>
                <a:gd name="T18" fmla="*/ 0 w 297"/>
                <a:gd name="T19" fmla="*/ 109 h 204"/>
                <a:gd name="T20" fmla="*/ 1 w 297"/>
                <a:gd name="T21" fmla="*/ 123 h 204"/>
                <a:gd name="T22" fmla="*/ 3 w 297"/>
                <a:gd name="T23" fmla="*/ 137 h 204"/>
                <a:gd name="T24" fmla="*/ 5 w 297"/>
                <a:gd name="T25" fmla="*/ 150 h 204"/>
                <a:gd name="T26" fmla="*/ 9 w 297"/>
                <a:gd name="T27" fmla="*/ 164 h 204"/>
                <a:gd name="T28" fmla="*/ 13 w 297"/>
                <a:gd name="T29" fmla="*/ 177 h 204"/>
                <a:gd name="T30" fmla="*/ 18 w 297"/>
                <a:gd name="T31" fmla="*/ 191 h 204"/>
                <a:gd name="T32" fmla="*/ 24 w 297"/>
                <a:gd name="T33" fmla="*/ 203 h 204"/>
                <a:gd name="T34" fmla="*/ 296 w 297"/>
                <a:gd name="T35" fmla="*/ 103 h 2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7"/>
                <a:gd name="T55" fmla="*/ 0 h 204"/>
                <a:gd name="T56" fmla="*/ 297 w 297"/>
                <a:gd name="T57" fmla="*/ 204 h 2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7" h="204">
                  <a:moveTo>
                    <a:pt x="296" y="103"/>
                  </a:moveTo>
                  <a:lnTo>
                    <a:pt x="25" y="0"/>
                  </a:lnTo>
                  <a:lnTo>
                    <a:pt x="19" y="13"/>
                  </a:lnTo>
                  <a:lnTo>
                    <a:pt x="14" y="26"/>
                  </a:lnTo>
                  <a:lnTo>
                    <a:pt x="9" y="40"/>
                  </a:lnTo>
                  <a:lnTo>
                    <a:pt x="6" y="53"/>
                  </a:lnTo>
                  <a:lnTo>
                    <a:pt x="3" y="67"/>
                  </a:lnTo>
                  <a:lnTo>
                    <a:pt x="1" y="81"/>
                  </a:lnTo>
                  <a:lnTo>
                    <a:pt x="0" y="95"/>
                  </a:lnTo>
                  <a:lnTo>
                    <a:pt x="0" y="109"/>
                  </a:lnTo>
                  <a:lnTo>
                    <a:pt x="1" y="123"/>
                  </a:lnTo>
                  <a:lnTo>
                    <a:pt x="3" y="137"/>
                  </a:lnTo>
                  <a:lnTo>
                    <a:pt x="5" y="150"/>
                  </a:lnTo>
                  <a:lnTo>
                    <a:pt x="9" y="164"/>
                  </a:lnTo>
                  <a:lnTo>
                    <a:pt x="13" y="177"/>
                  </a:lnTo>
                  <a:lnTo>
                    <a:pt x="18" y="191"/>
                  </a:lnTo>
                  <a:lnTo>
                    <a:pt x="24" y="203"/>
                  </a:lnTo>
                  <a:lnTo>
                    <a:pt x="296" y="103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53" name="Line 130"/>
            <p:cNvSpPr>
              <a:spLocks noChangeShapeType="1"/>
            </p:cNvSpPr>
            <p:nvPr/>
          </p:nvSpPr>
          <p:spPr bwMode="auto">
            <a:xfrm>
              <a:off x="1011244" y="6013472"/>
              <a:ext cx="1512888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54" name="Text Box 131"/>
            <p:cNvSpPr txBox="1">
              <a:spLocks noChangeArrowheads="1"/>
            </p:cNvSpPr>
            <p:nvPr/>
          </p:nvSpPr>
          <p:spPr bwMode="auto">
            <a:xfrm>
              <a:off x="5106994" y="1220810"/>
              <a:ext cx="265113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7</a:t>
              </a:r>
            </a:p>
          </p:txBody>
        </p:sp>
        <p:sp>
          <p:nvSpPr>
            <p:cNvPr id="5255" name="Text Box 132"/>
            <p:cNvSpPr txBox="1">
              <a:spLocks noChangeArrowheads="1"/>
            </p:cNvSpPr>
            <p:nvPr/>
          </p:nvSpPr>
          <p:spPr bwMode="auto">
            <a:xfrm>
              <a:off x="5106994" y="1971697"/>
              <a:ext cx="265113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1</a:t>
              </a:r>
            </a:p>
          </p:txBody>
        </p:sp>
        <p:sp>
          <p:nvSpPr>
            <p:cNvPr id="5256" name="Text Box 133"/>
            <p:cNvSpPr txBox="1">
              <a:spLocks noChangeArrowheads="1"/>
            </p:cNvSpPr>
            <p:nvPr/>
          </p:nvSpPr>
          <p:spPr bwMode="auto">
            <a:xfrm>
              <a:off x="5106994" y="2528910"/>
              <a:ext cx="265113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2</a:t>
              </a:r>
            </a:p>
          </p:txBody>
        </p:sp>
        <p:sp>
          <p:nvSpPr>
            <p:cNvPr id="5257" name="Text Box 134"/>
            <p:cNvSpPr txBox="1">
              <a:spLocks noChangeArrowheads="1"/>
            </p:cNvSpPr>
            <p:nvPr/>
          </p:nvSpPr>
          <p:spPr bwMode="auto">
            <a:xfrm>
              <a:off x="5106994" y="3140097"/>
              <a:ext cx="265113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3</a:t>
              </a:r>
            </a:p>
          </p:txBody>
        </p:sp>
        <p:sp>
          <p:nvSpPr>
            <p:cNvPr id="5258" name="Text Box 135"/>
            <p:cNvSpPr txBox="1">
              <a:spLocks noChangeArrowheads="1"/>
            </p:cNvSpPr>
            <p:nvPr/>
          </p:nvSpPr>
          <p:spPr bwMode="auto">
            <a:xfrm>
              <a:off x="5106994" y="3916385"/>
              <a:ext cx="265113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4</a:t>
              </a:r>
            </a:p>
          </p:txBody>
        </p:sp>
        <p:sp>
          <p:nvSpPr>
            <p:cNvPr id="5259" name="Freeform 136"/>
            <p:cNvSpPr>
              <a:spLocks noChangeArrowheads="1"/>
            </p:cNvSpPr>
            <p:nvPr/>
          </p:nvSpPr>
          <p:spPr bwMode="auto">
            <a:xfrm>
              <a:off x="5032382" y="4949847"/>
              <a:ext cx="107950" cy="73025"/>
            </a:xfrm>
            <a:custGeom>
              <a:avLst/>
              <a:gdLst>
                <a:gd name="T0" fmla="*/ 300 w 301"/>
                <a:gd name="T1" fmla="*/ 101 h 205"/>
                <a:gd name="T2" fmla="*/ 24 w 301"/>
                <a:gd name="T3" fmla="*/ 0 h 205"/>
                <a:gd name="T4" fmla="*/ 18 w 301"/>
                <a:gd name="T5" fmla="*/ 13 h 205"/>
                <a:gd name="T6" fmla="*/ 13 w 301"/>
                <a:gd name="T7" fmla="*/ 26 h 205"/>
                <a:gd name="T8" fmla="*/ 9 w 301"/>
                <a:gd name="T9" fmla="*/ 40 h 205"/>
                <a:gd name="T10" fmla="*/ 5 w 301"/>
                <a:gd name="T11" fmla="*/ 54 h 205"/>
                <a:gd name="T12" fmla="*/ 3 w 301"/>
                <a:gd name="T13" fmla="*/ 67 h 205"/>
                <a:gd name="T14" fmla="*/ 1 w 301"/>
                <a:gd name="T15" fmla="*/ 81 h 205"/>
                <a:gd name="T16" fmla="*/ 0 w 301"/>
                <a:gd name="T17" fmla="*/ 95 h 205"/>
                <a:gd name="T18" fmla="*/ 0 w 301"/>
                <a:gd name="T19" fmla="*/ 109 h 205"/>
                <a:gd name="T20" fmla="*/ 1 w 301"/>
                <a:gd name="T21" fmla="*/ 123 h 205"/>
                <a:gd name="T22" fmla="*/ 3 w 301"/>
                <a:gd name="T23" fmla="*/ 137 h 205"/>
                <a:gd name="T24" fmla="*/ 6 w 301"/>
                <a:gd name="T25" fmla="*/ 151 h 205"/>
                <a:gd name="T26" fmla="*/ 9 w 301"/>
                <a:gd name="T27" fmla="*/ 164 h 205"/>
                <a:gd name="T28" fmla="*/ 14 w 301"/>
                <a:gd name="T29" fmla="*/ 178 h 205"/>
                <a:gd name="T30" fmla="*/ 19 w 301"/>
                <a:gd name="T31" fmla="*/ 191 h 205"/>
                <a:gd name="T32" fmla="*/ 25 w 301"/>
                <a:gd name="T33" fmla="*/ 204 h 205"/>
                <a:gd name="T34" fmla="*/ 300 w 301"/>
                <a:gd name="T35" fmla="*/ 101 h 20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1"/>
                <a:gd name="T55" fmla="*/ 0 h 205"/>
                <a:gd name="T56" fmla="*/ 301 w 301"/>
                <a:gd name="T57" fmla="*/ 205 h 20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1" h="205">
                  <a:moveTo>
                    <a:pt x="300" y="101"/>
                  </a:moveTo>
                  <a:lnTo>
                    <a:pt x="24" y="0"/>
                  </a:lnTo>
                  <a:lnTo>
                    <a:pt x="18" y="13"/>
                  </a:lnTo>
                  <a:lnTo>
                    <a:pt x="13" y="26"/>
                  </a:lnTo>
                  <a:lnTo>
                    <a:pt x="9" y="40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1" y="81"/>
                  </a:lnTo>
                  <a:lnTo>
                    <a:pt x="0" y="95"/>
                  </a:lnTo>
                  <a:lnTo>
                    <a:pt x="0" y="109"/>
                  </a:lnTo>
                  <a:lnTo>
                    <a:pt x="1" y="123"/>
                  </a:lnTo>
                  <a:lnTo>
                    <a:pt x="3" y="137"/>
                  </a:lnTo>
                  <a:lnTo>
                    <a:pt x="6" y="151"/>
                  </a:lnTo>
                  <a:lnTo>
                    <a:pt x="9" y="164"/>
                  </a:lnTo>
                  <a:lnTo>
                    <a:pt x="14" y="178"/>
                  </a:lnTo>
                  <a:lnTo>
                    <a:pt x="19" y="191"/>
                  </a:lnTo>
                  <a:lnTo>
                    <a:pt x="25" y="204"/>
                  </a:lnTo>
                  <a:lnTo>
                    <a:pt x="300" y="101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60" name="Line 137"/>
            <p:cNvSpPr>
              <a:spLocks noChangeShapeType="1"/>
            </p:cNvSpPr>
            <p:nvPr/>
          </p:nvSpPr>
          <p:spPr bwMode="auto">
            <a:xfrm>
              <a:off x="4032257" y="4994297"/>
              <a:ext cx="998537" cy="15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61" name="Freeform 138"/>
            <p:cNvSpPr>
              <a:spLocks noChangeArrowheads="1"/>
            </p:cNvSpPr>
            <p:nvPr/>
          </p:nvSpPr>
          <p:spPr bwMode="auto">
            <a:xfrm>
              <a:off x="5043494" y="5419747"/>
              <a:ext cx="107950" cy="73025"/>
            </a:xfrm>
            <a:custGeom>
              <a:avLst/>
              <a:gdLst>
                <a:gd name="T0" fmla="*/ 300 w 301"/>
                <a:gd name="T1" fmla="*/ 103 h 204"/>
                <a:gd name="T2" fmla="*/ 25 w 301"/>
                <a:gd name="T3" fmla="*/ 0 h 204"/>
                <a:gd name="T4" fmla="*/ 19 w 301"/>
                <a:gd name="T5" fmla="*/ 13 h 204"/>
                <a:gd name="T6" fmla="*/ 14 w 301"/>
                <a:gd name="T7" fmla="*/ 26 h 204"/>
                <a:gd name="T8" fmla="*/ 9 w 301"/>
                <a:gd name="T9" fmla="*/ 40 h 204"/>
                <a:gd name="T10" fmla="*/ 6 w 301"/>
                <a:gd name="T11" fmla="*/ 53 h 204"/>
                <a:gd name="T12" fmla="*/ 3 w 301"/>
                <a:gd name="T13" fmla="*/ 67 h 204"/>
                <a:gd name="T14" fmla="*/ 1 w 301"/>
                <a:gd name="T15" fmla="*/ 81 h 204"/>
                <a:gd name="T16" fmla="*/ 0 w 301"/>
                <a:gd name="T17" fmla="*/ 95 h 204"/>
                <a:gd name="T18" fmla="*/ 0 w 301"/>
                <a:gd name="T19" fmla="*/ 109 h 204"/>
                <a:gd name="T20" fmla="*/ 1 w 301"/>
                <a:gd name="T21" fmla="*/ 123 h 204"/>
                <a:gd name="T22" fmla="*/ 3 w 301"/>
                <a:gd name="T23" fmla="*/ 137 h 204"/>
                <a:gd name="T24" fmla="*/ 5 w 301"/>
                <a:gd name="T25" fmla="*/ 150 h 204"/>
                <a:gd name="T26" fmla="*/ 9 w 301"/>
                <a:gd name="T27" fmla="*/ 164 h 204"/>
                <a:gd name="T28" fmla="*/ 13 w 301"/>
                <a:gd name="T29" fmla="*/ 177 h 204"/>
                <a:gd name="T30" fmla="*/ 18 w 301"/>
                <a:gd name="T31" fmla="*/ 191 h 204"/>
                <a:gd name="T32" fmla="*/ 24 w 301"/>
                <a:gd name="T33" fmla="*/ 203 h 204"/>
                <a:gd name="T34" fmla="*/ 300 w 301"/>
                <a:gd name="T35" fmla="*/ 103 h 2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1"/>
                <a:gd name="T55" fmla="*/ 0 h 204"/>
                <a:gd name="T56" fmla="*/ 301 w 301"/>
                <a:gd name="T57" fmla="*/ 204 h 2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1" h="204">
                  <a:moveTo>
                    <a:pt x="300" y="103"/>
                  </a:moveTo>
                  <a:lnTo>
                    <a:pt x="25" y="0"/>
                  </a:lnTo>
                  <a:lnTo>
                    <a:pt x="19" y="13"/>
                  </a:lnTo>
                  <a:lnTo>
                    <a:pt x="14" y="26"/>
                  </a:lnTo>
                  <a:lnTo>
                    <a:pt x="9" y="40"/>
                  </a:lnTo>
                  <a:lnTo>
                    <a:pt x="6" y="53"/>
                  </a:lnTo>
                  <a:lnTo>
                    <a:pt x="3" y="67"/>
                  </a:lnTo>
                  <a:lnTo>
                    <a:pt x="1" y="81"/>
                  </a:lnTo>
                  <a:lnTo>
                    <a:pt x="0" y="95"/>
                  </a:lnTo>
                  <a:lnTo>
                    <a:pt x="0" y="109"/>
                  </a:lnTo>
                  <a:lnTo>
                    <a:pt x="1" y="123"/>
                  </a:lnTo>
                  <a:lnTo>
                    <a:pt x="3" y="137"/>
                  </a:lnTo>
                  <a:lnTo>
                    <a:pt x="5" y="150"/>
                  </a:lnTo>
                  <a:lnTo>
                    <a:pt x="9" y="164"/>
                  </a:lnTo>
                  <a:lnTo>
                    <a:pt x="13" y="177"/>
                  </a:lnTo>
                  <a:lnTo>
                    <a:pt x="18" y="191"/>
                  </a:lnTo>
                  <a:lnTo>
                    <a:pt x="24" y="203"/>
                  </a:lnTo>
                  <a:lnTo>
                    <a:pt x="300" y="103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62" name="Line 139"/>
            <p:cNvSpPr>
              <a:spLocks noChangeShapeType="1"/>
            </p:cNvSpPr>
            <p:nvPr/>
          </p:nvSpPr>
          <p:spPr bwMode="auto">
            <a:xfrm>
              <a:off x="4043369" y="5459435"/>
              <a:ext cx="1004888" cy="1587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63" name="Text Box 140"/>
            <p:cNvSpPr txBox="1">
              <a:spLocks noChangeArrowheads="1"/>
            </p:cNvSpPr>
            <p:nvPr/>
          </p:nvSpPr>
          <p:spPr bwMode="auto">
            <a:xfrm>
              <a:off x="5106994" y="4879997"/>
              <a:ext cx="265113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5</a:t>
              </a:r>
            </a:p>
          </p:txBody>
        </p:sp>
        <p:sp>
          <p:nvSpPr>
            <p:cNvPr id="5264" name="Text Box 141"/>
            <p:cNvSpPr txBox="1">
              <a:spLocks noChangeArrowheads="1"/>
            </p:cNvSpPr>
            <p:nvPr/>
          </p:nvSpPr>
          <p:spPr bwMode="auto">
            <a:xfrm>
              <a:off x="5106994" y="5346722"/>
              <a:ext cx="265113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5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latin typeface="Arial" charset="0"/>
                </a:rPr>
                <a:t>6</a:t>
              </a:r>
            </a:p>
          </p:txBody>
        </p:sp>
        <p:sp>
          <p:nvSpPr>
            <p:cNvPr id="5265" name="Oval 142"/>
            <p:cNvSpPr>
              <a:spLocks noChangeArrowheads="1"/>
            </p:cNvSpPr>
            <p:nvPr/>
          </p:nvSpPr>
          <p:spPr bwMode="auto">
            <a:xfrm>
              <a:off x="825507" y="846160"/>
              <a:ext cx="157162" cy="55562"/>
            </a:xfrm>
            <a:prstGeom prst="ellips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6" name="Line 143"/>
            <p:cNvSpPr>
              <a:spLocks noChangeShapeType="1"/>
            </p:cNvSpPr>
            <p:nvPr/>
          </p:nvSpPr>
          <p:spPr bwMode="auto">
            <a:xfrm>
              <a:off x="981082" y="887435"/>
              <a:ext cx="3175" cy="547687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67" name="Line 144"/>
            <p:cNvSpPr>
              <a:spLocks noChangeShapeType="1"/>
            </p:cNvSpPr>
            <p:nvPr/>
          </p:nvSpPr>
          <p:spPr bwMode="auto">
            <a:xfrm>
              <a:off x="4960944" y="847747"/>
              <a:ext cx="1588" cy="36195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68" name="Line 145"/>
            <p:cNvSpPr>
              <a:spLocks noChangeShapeType="1"/>
            </p:cNvSpPr>
            <p:nvPr/>
          </p:nvSpPr>
          <p:spPr bwMode="auto">
            <a:xfrm>
              <a:off x="2936882" y="2755922"/>
              <a:ext cx="1587" cy="1016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69" name="Line 146"/>
            <p:cNvSpPr>
              <a:spLocks noChangeShapeType="1"/>
            </p:cNvSpPr>
            <p:nvPr/>
          </p:nvSpPr>
          <p:spPr bwMode="auto">
            <a:xfrm>
              <a:off x="2930532" y="2182835"/>
              <a:ext cx="1587" cy="11271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70" name="Line 147"/>
            <p:cNvSpPr>
              <a:spLocks noChangeShapeType="1"/>
            </p:cNvSpPr>
            <p:nvPr/>
          </p:nvSpPr>
          <p:spPr bwMode="auto">
            <a:xfrm>
              <a:off x="2971807" y="1603397"/>
              <a:ext cx="1587" cy="1016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71" name="Line 148"/>
            <p:cNvSpPr>
              <a:spLocks noChangeShapeType="1"/>
            </p:cNvSpPr>
            <p:nvPr/>
          </p:nvSpPr>
          <p:spPr bwMode="auto">
            <a:xfrm>
              <a:off x="3171832" y="5559447"/>
              <a:ext cx="1587" cy="1158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72" name="Line 149"/>
            <p:cNvSpPr>
              <a:spLocks noChangeShapeType="1"/>
            </p:cNvSpPr>
            <p:nvPr/>
          </p:nvSpPr>
          <p:spPr bwMode="auto">
            <a:xfrm>
              <a:off x="2782894" y="4137047"/>
              <a:ext cx="1588" cy="98425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73" name="Line 150"/>
            <p:cNvSpPr>
              <a:spLocks noChangeShapeType="1"/>
            </p:cNvSpPr>
            <p:nvPr/>
          </p:nvSpPr>
          <p:spPr bwMode="auto">
            <a:xfrm>
              <a:off x="2771782" y="5095897"/>
              <a:ext cx="1587" cy="11588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74" name="Line 151"/>
            <p:cNvSpPr>
              <a:spLocks noChangeShapeType="1"/>
            </p:cNvSpPr>
            <p:nvPr/>
          </p:nvSpPr>
          <p:spPr bwMode="auto">
            <a:xfrm>
              <a:off x="3140082" y="3349647"/>
              <a:ext cx="1587" cy="96838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6143625" y="3429000"/>
            <a:ext cx="2786063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360" tIns="44280" rIns="90360" bIns="44280">
            <a:spAutoFit/>
          </a:bodyPr>
          <a:lstStyle/>
          <a:p>
            <a:pPr marL="0" lvl="1">
              <a:lnSpc>
                <a:spcPct val="93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100" b="1">
                <a:latin typeface="Arial" charset="0"/>
              </a:rPr>
              <a:t>DR           16        Data Register	</a:t>
            </a:r>
          </a:p>
          <a:p>
            <a:pPr marL="0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100" b="1">
                <a:latin typeface="Arial" charset="0"/>
              </a:rPr>
              <a:t>AR           12        Address Register</a:t>
            </a:r>
          </a:p>
          <a:p>
            <a:pPr marL="0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100" b="1">
                <a:latin typeface="Arial" charset="0"/>
              </a:rPr>
              <a:t>AC           16        Accumulator	 </a:t>
            </a:r>
          </a:p>
          <a:p>
            <a:pPr marL="0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100" b="1">
                <a:latin typeface="Arial" charset="0"/>
              </a:rPr>
              <a:t>IR            16        Instruction Register</a:t>
            </a:r>
          </a:p>
          <a:p>
            <a:pPr marL="0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100" b="1">
                <a:latin typeface="Arial" charset="0"/>
              </a:rPr>
              <a:t>PC           12        Program Counter	</a:t>
            </a:r>
          </a:p>
          <a:p>
            <a:pPr marL="0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100" b="1">
                <a:latin typeface="Arial" charset="0"/>
              </a:rPr>
              <a:t>TR           16        Temporary Register</a:t>
            </a:r>
          </a:p>
          <a:p>
            <a:pPr marL="0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100" b="1">
                <a:latin typeface="Arial" charset="0"/>
              </a:rPr>
              <a:t>INPR         8         Input Register</a:t>
            </a:r>
          </a:p>
          <a:p>
            <a:pPr marL="0" lvl="1">
              <a:lnSpc>
                <a:spcPct val="91000"/>
              </a:lnSpc>
              <a:spcBef>
                <a:spcPts val="300"/>
              </a:spcBef>
              <a:buClr>
                <a:srgbClr val="000000"/>
              </a:buClr>
              <a:buSzPct val="58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GB" sz="1100" b="1">
                <a:latin typeface="Arial" charset="0"/>
              </a:rPr>
              <a:t>OUTR       8	        Output Register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en-GB" sz="1100" b="1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1544638" y="317500"/>
            <a:ext cx="6022975" cy="371475"/>
          </a:xfrm>
        </p:spPr>
        <p:txBody>
          <a:bodyPr wrap="none" lIns="63360" tIns="25560" rIns="63360" bIns="25560" anchor="t"/>
          <a:lstStyle/>
          <a:p>
            <a:pPr>
              <a:lnSpc>
                <a:spcPct val="85000"/>
              </a:lnSpc>
              <a:buClr>
                <a:srgbClr val="FF0033"/>
              </a:buClr>
              <a:buSzPct val="7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/>
              <a:t>REGISTER  TRANSFER  AND  MICROOPERATIONS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331640" y="1988840"/>
            <a:ext cx="6515100" cy="3037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360" tIns="25560" rIns="63360" bIns="2556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• Register Transfer Language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• Register Transfer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• Bus and Memory Transfers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• Arithmetic </a:t>
            </a:r>
            <a:r>
              <a:rPr lang="en-GB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Microoperations</a:t>
            </a:r>
            <a:endParaRPr lang="en-GB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• Logic </a:t>
            </a:r>
            <a:r>
              <a:rPr lang="en-GB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Microoperations</a:t>
            </a:r>
            <a:endParaRPr lang="en-GB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• Shift </a:t>
            </a:r>
            <a:r>
              <a:rPr lang="en-GB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Microoperations</a:t>
            </a:r>
            <a:endParaRPr lang="en-GB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• Arithmetic Logic Shift Unit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2438" y="222250"/>
            <a:ext cx="8207375" cy="442913"/>
          </a:xfrm>
        </p:spPr>
        <p:txBody>
          <a:bodyPr/>
          <a:lstStyle/>
          <a:p>
            <a:pPr>
              <a:buClr>
                <a:srgbClr val="FF0033"/>
              </a:buClr>
              <a:buSzPct val="83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dirty="0"/>
              <a:t>SIMPLE DIGITAL SYSTEMS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5275" y="1314450"/>
            <a:ext cx="8563005" cy="4525963"/>
          </a:xfrm>
        </p:spPr>
        <p:txBody>
          <a:bodyPr/>
          <a:lstStyle/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Combinational and sequential circuits can be used to create simple digital systems.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These are the low-level building blocks of a digital computer.</a:t>
            </a:r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 marL="284163" indent="-284163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Simple digital systems are frequently characterized in terms of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the registers they contain, and</a:t>
            </a:r>
          </a:p>
          <a:p>
            <a:pPr marL="685800" lvl="1" indent="-228600">
              <a:spcBef>
                <a:spcPts val="388"/>
              </a:spcBef>
              <a:buSzPct val="111000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dirty="0"/>
              <a:t>the operations that they perform.</a:t>
            </a:r>
          </a:p>
          <a:p>
            <a:pPr marL="685800" lvl="1" indent="-228600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  <a:p>
            <a:pPr marL="284163" indent="-284163">
              <a:spcBef>
                <a:spcPts val="388"/>
              </a:spcBef>
              <a:buSzPct val="111000"/>
              <a:buFont typeface="Times New Roman" pitchFamily="18" charset="0"/>
              <a:buNone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895350" y="198438"/>
            <a:ext cx="7392988" cy="334962"/>
          </a:xfrm>
        </p:spPr>
        <p:txBody>
          <a:bodyPr lIns="63360" tIns="25560" rIns="63360" bIns="25560" anchor="t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MICROOPERATIONS (1)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1381125"/>
            <a:ext cx="7572375" cy="4525963"/>
          </a:xfrm>
        </p:spPr>
        <p:txBody>
          <a:bodyPr/>
          <a:lstStyle/>
          <a:p>
            <a:pPr marL="354013" indent="-354013">
              <a:spcBef>
                <a:spcPts val="388"/>
              </a:spcBef>
              <a:buClr>
                <a:schemeClr val="accent2">
                  <a:lumMod val="50000"/>
                </a:schemeClr>
              </a:buClr>
              <a:buSzPct val="85000"/>
              <a:buFont typeface="Wingdings" charset="2"/>
              <a:buChar char="q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800" dirty="0"/>
              <a:t>The operations on the data in registers are called </a:t>
            </a:r>
            <a:r>
              <a:rPr lang="en-GB" sz="2800" i="1" dirty="0"/>
              <a:t>“</a:t>
            </a:r>
            <a:r>
              <a:rPr lang="en-GB" sz="2800" i="1" dirty="0" err="1"/>
              <a:t>microoperations</a:t>
            </a:r>
            <a:r>
              <a:rPr lang="en-GB" sz="2800" i="1" dirty="0"/>
              <a:t>”</a:t>
            </a:r>
            <a:r>
              <a:rPr lang="en-GB" sz="2800" dirty="0"/>
              <a:t>.</a:t>
            </a:r>
          </a:p>
          <a:p>
            <a:pPr marL="354013" indent="-354013">
              <a:spcBef>
                <a:spcPts val="388"/>
              </a:spcBef>
              <a:buClr>
                <a:schemeClr val="accent2">
                  <a:lumMod val="50000"/>
                </a:schemeClr>
              </a:buClr>
              <a:buSzPct val="85000"/>
              <a:buFont typeface="Wingdings" charset="2"/>
              <a:buChar char="q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endParaRPr lang="en-GB" sz="2800" dirty="0"/>
          </a:p>
          <a:p>
            <a:pPr marL="354013" indent="-354013">
              <a:spcBef>
                <a:spcPts val="388"/>
              </a:spcBef>
              <a:buClr>
                <a:schemeClr val="accent2">
                  <a:lumMod val="50000"/>
                </a:schemeClr>
              </a:buClr>
              <a:buSzPct val="85000"/>
              <a:buFont typeface="Wingdings" charset="2"/>
              <a:buChar char="q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800" dirty="0"/>
              <a:t>The functions built into registers are examples of microoperations</a:t>
            </a:r>
          </a:p>
          <a:p>
            <a:pPr marL="811213" lvl="1" indent="-354013">
              <a:spcBef>
                <a:spcPts val="388"/>
              </a:spcBef>
              <a:buSzPct val="90000"/>
              <a:buFont typeface="Wingdings" charset="2"/>
              <a:buChar char="§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800" dirty="0"/>
              <a:t>Shift</a:t>
            </a:r>
          </a:p>
          <a:p>
            <a:pPr marL="811213" lvl="1" indent="-354013">
              <a:spcBef>
                <a:spcPts val="388"/>
              </a:spcBef>
              <a:buSzPct val="90000"/>
              <a:buFont typeface="Wingdings" charset="2"/>
              <a:buChar char="§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800" dirty="0"/>
              <a:t>Load</a:t>
            </a:r>
          </a:p>
          <a:p>
            <a:pPr marL="811213" lvl="1" indent="-354013">
              <a:spcBef>
                <a:spcPts val="388"/>
              </a:spcBef>
              <a:buSzPct val="90000"/>
              <a:buFont typeface="Wingdings" charset="2"/>
              <a:buChar char="§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800" dirty="0"/>
              <a:t>Clear</a:t>
            </a:r>
          </a:p>
          <a:p>
            <a:pPr marL="811213" lvl="1" indent="-354013">
              <a:spcBef>
                <a:spcPts val="388"/>
              </a:spcBef>
              <a:buSzPct val="90000"/>
              <a:buFont typeface="Wingdings" charset="2"/>
              <a:buChar char="§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800" dirty="0"/>
              <a:t>Increment</a:t>
            </a:r>
          </a:p>
          <a:p>
            <a:pPr marL="811213" lvl="1" indent="-354013">
              <a:spcBef>
                <a:spcPts val="388"/>
              </a:spcBef>
              <a:buSzPct val="90000"/>
              <a:buFont typeface="Wingdings" charset="2"/>
              <a:buChar char="§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en-GB" sz="2800" dirty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4847</TotalTime>
  <Words>4916</Words>
  <Application>Microsoft Macintosh PowerPoint</Application>
  <PresentationFormat>On-screen Show (4:3)</PresentationFormat>
  <Paragraphs>998</Paragraphs>
  <Slides>52</Slides>
  <Notes>50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Arial Black</vt:lpstr>
      <vt:lpstr>Comic Sans MS</vt:lpstr>
      <vt:lpstr>Courier New</vt:lpstr>
      <vt:lpstr>Symbol</vt:lpstr>
      <vt:lpstr>Times New Roman</vt:lpstr>
      <vt:lpstr>Wingdings</vt:lpstr>
      <vt:lpstr>Default Design</vt:lpstr>
      <vt:lpstr>Register Transfer and Microoperations</vt:lpstr>
      <vt:lpstr>Register transfer level (RTL)</vt:lpstr>
      <vt:lpstr>PowerPoint Presentation</vt:lpstr>
      <vt:lpstr>BASIC COMPUTER  REGISTERS</vt:lpstr>
      <vt:lpstr>BASIC COMPUTER  REGISTERS</vt:lpstr>
      <vt:lpstr>COMMON  BUS  SYSTEM</vt:lpstr>
      <vt:lpstr>REGISTER  TRANSFER  AND  MICROOPERATIONS</vt:lpstr>
      <vt:lpstr>SIMPLE DIGITAL SYSTEMS</vt:lpstr>
      <vt:lpstr>MICROOPERATIONS (1)</vt:lpstr>
      <vt:lpstr>MICROOPERATIONS (2)</vt:lpstr>
      <vt:lpstr>Register Transfer Level (RTL)</vt:lpstr>
      <vt:lpstr>REGISTER  TRANSFER  LANGUAGE</vt:lpstr>
      <vt:lpstr>DESIGNATION OF REGISTERS</vt:lpstr>
      <vt:lpstr>DESIGNATION OF REGISTERS</vt:lpstr>
      <vt:lpstr>REGISTER  TRANSFER</vt:lpstr>
      <vt:lpstr>REGISTER  TRANSFER</vt:lpstr>
      <vt:lpstr>CONTROL FUNCTIONS</vt:lpstr>
      <vt:lpstr>HARDWARE  IMPLEMENTATION  OF  CONTROLLED TRANSFERS</vt:lpstr>
      <vt:lpstr>SIMULTANEOUS OPERATIONS</vt:lpstr>
      <vt:lpstr>BASIC SYMBOLS FOR REGISTER TRANSFERS</vt:lpstr>
      <vt:lpstr>CONNECTING REGISTERS</vt:lpstr>
      <vt:lpstr>BUS AND BUS TRANSFER</vt:lpstr>
      <vt:lpstr>TRANSFER  FROM  BUS  TO  A  DESTINATION  REGISTER</vt:lpstr>
      <vt:lpstr>TRANSFER FROM BUS TO A DESTINATION  REGISTER  (USING THREE-STATE BUFFERS)</vt:lpstr>
      <vt:lpstr>BUS  TRANSFER  IN  RTL</vt:lpstr>
      <vt:lpstr>MEMORY (RAM)</vt:lpstr>
      <vt:lpstr>MEMORY  TRANSFER</vt:lpstr>
      <vt:lpstr>MEMORY  READ</vt:lpstr>
      <vt:lpstr>MEMORY  WRITE</vt:lpstr>
      <vt:lpstr>SUMMARY OF R. TRANSFER MICROOPERATIONS</vt:lpstr>
      <vt:lpstr>MICROOPERATIONS</vt:lpstr>
      <vt:lpstr>ARITHMETIC  MICROOPERATIONS</vt:lpstr>
      <vt:lpstr>BINARY  ADDER / SUBTRACTOR / INCREMENTER</vt:lpstr>
      <vt:lpstr>ARITHMETIC  CIRCUIT</vt:lpstr>
      <vt:lpstr>LOGIC  MICROOPERATIONS</vt:lpstr>
      <vt:lpstr>LIST  OF  LOGIC  MICROOPERATIONS</vt:lpstr>
      <vt:lpstr>HARDWARE  IMPLEMENTATION  OF  LOGIC MICROOPERATIONS</vt:lpstr>
      <vt:lpstr>APPLICATIONS OF LOGIC MICROOPERATIONS</vt:lpstr>
      <vt:lpstr>SELECTIVE SET</vt:lpstr>
      <vt:lpstr>SELECTIVE COMPLEMENT</vt:lpstr>
      <vt:lpstr>SELECTIVE CLEAR</vt:lpstr>
      <vt:lpstr>MASK OPERATION</vt:lpstr>
      <vt:lpstr>COMPLEMENT OPERATION</vt:lpstr>
      <vt:lpstr>INSERT OPERATION</vt:lpstr>
      <vt:lpstr>INSERT OPERATION</vt:lpstr>
      <vt:lpstr>SHIFT  MICROOPERATIONS</vt:lpstr>
      <vt:lpstr>LOGICAL SHIFT</vt:lpstr>
      <vt:lpstr>CIRCULAR SHIFT</vt:lpstr>
      <vt:lpstr>ARITHMETIC SHIFT</vt:lpstr>
      <vt:lpstr>ARITHMETIC SHIFT</vt:lpstr>
      <vt:lpstr>HARDWARE  IMPLEMENTATION  OF  SHIFT  MICROOPERATIONS</vt:lpstr>
      <vt:lpstr>ARITHMETIC  LOGIC  SHIFT  UNIT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 Transfer and Microoperations</dc:title>
  <cp:lastModifiedBy>Microsoft Office User</cp:lastModifiedBy>
  <cp:revision>137</cp:revision>
  <cp:lastPrinted>2012-05-07T12:25:02Z</cp:lastPrinted>
  <dcterms:created xsi:type="dcterms:W3CDTF">2015-05-07T06:19:22Z</dcterms:created>
  <dcterms:modified xsi:type="dcterms:W3CDTF">2022-06-07T10:06:06Z</dcterms:modified>
</cp:coreProperties>
</file>