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305" r:id="rId2"/>
    <p:sldId id="374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64" r:id="rId13"/>
    <p:sldId id="315" r:id="rId14"/>
    <p:sldId id="316" r:id="rId15"/>
    <p:sldId id="317" r:id="rId16"/>
    <p:sldId id="318" r:id="rId17"/>
    <p:sldId id="365" r:id="rId18"/>
    <p:sldId id="319" r:id="rId19"/>
    <p:sldId id="320" r:id="rId20"/>
    <p:sldId id="321" r:id="rId21"/>
    <p:sldId id="322" r:id="rId22"/>
    <p:sldId id="323" r:id="rId23"/>
    <p:sldId id="324" r:id="rId24"/>
    <p:sldId id="366" r:id="rId25"/>
    <p:sldId id="325" r:id="rId26"/>
    <p:sldId id="326" r:id="rId27"/>
    <p:sldId id="327" r:id="rId28"/>
    <p:sldId id="328" r:id="rId29"/>
    <p:sldId id="375" r:id="rId30"/>
    <p:sldId id="329" r:id="rId31"/>
    <p:sldId id="330" r:id="rId32"/>
    <p:sldId id="331" r:id="rId33"/>
    <p:sldId id="332" r:id="rId34"/>
    <p:sldId id="353" r:id="rId35"/>
    <p:sldId id="333" r:id="rId36"/>
    <p:sldId id="334" r:id="rId37"/>
    <p:sldId id="335" r:id="rId38"/>
    <p:sldId id="367" r:id="rId39"/>
    <p:sldId id="336" r:id="rId40"/>
    <p:sldId id="337" r:id="rId41"/>
    <p:sldId id="338" r:id="rId42"/>
    <p:sldId id="339" r:id="rId43"/>
    <p:sldId id="340" r:id="rId44"/>
    <p:sldId id="341" r:id="rId45"/>
    <p:sldId id="363" r:id="rId46"/>
    <p:sldId id="360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68" r:id="rId58"/>
    <p:sldId id="369" r:id="rId59"/>
    <p:sldId id="370" r:id="rId60"/>
    <p:sldId id="371" r:id="rId61"/>
    <p:sldId id="373" r:id="rId62"/>
    <p:sldId id="372" r:id="rId63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41" autoAdjust="0"/>
  </p:normalViewPr>
  <p:slideViewPr>
    <p:cSldViewPr>
      <p:cViewPr>
        <p:scale>
          <a:sx n="103" d="100"/>
          <a:sy n="103" d="100"/>
        </p:scale>
        <p:origin x="-2608" y="-3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EBBDE96-5D5C-4EE7-A011-4A9B777AD8F2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2233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227013"/>
            <a:ext cx="1588" cy="1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1513" y="3236913"/>
            <a:ext cx="7808912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7799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47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SPA: skip next instruction</a:t>
            </a:r>
            <a:r>
              <a:rPr lang="en-US" baseline="0" dirty="0" smtClean="0"/>
              <a:t> if AC positive; SNA: negative; SZA: AC zero</a:t>
            </a:r>
          </a:p>
          <a:p>
            <a:endParaRPr lang="tr-T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BSA: branch and save return address</a:t>
            </a:r>
          </a:p>
          <a:p>
            <a:r>
              <a:rPr lang="en-US" dirty="0" smtClean="0"/>
              <a:t>ISZ: increment and skip</a:t>
            </a:r>
            <a:r>
              <a:rPr lang="en-US" baseline="0" dirty="0" smtClean="0"/>
              <a:t> if zero </a:t>
            </a:r>
            <a:endParaRPr lang="tr-TR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463550" y="844550"/>
            <a:ext cx="8216900" cy="63500"/>
          </a:xfrm>
          <a:prstGeom prst="roundRect">
            <a:avLst>
              <a:gd name="adj" fmla="val 2500"/>
            </a:avLst>
          </a:prstGeom>
          <a:gradFill rotWithShape="0">
            <a:gsLst>
              <a:gs pos="0">
                <a:srgbClr val="969696"/>
              </a:gs>
              <a:gs pos="50000">
                <a:srgbClr val="3333CC"/>
              </a:gs>
              <a:gs pos="100000">
                <a:srgbClr val="969696"/>
              </a:gs>
            </a:gsLst>
            <a:lin ang="16200000" scaled="1"/>
          </a:gra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0025"/>
            <a:ext cx="2055813" cy="5818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0025"/>
            <a:ext cx="6019800" cy="5818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70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38200"/>
            <a:ext cx="40386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7432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63550" y="692150"/>
            <a:ext cx="8216900" cy="63500"/>
          </a:xfrm>
          <a:prstGeom prst="roundRect">
            <a:avLst>
              <a:gd name="adj" fmla="val 2500"/>
            </a:avLst>
          </a:prstGeom>
          <a:gradFill rotWithShape="0">
            <a:gsLst>
              <a:gs pos="0">
                <a:srgbClr val="969696"/>
              </a:gs>
              <a:gs pos="50000">
                <a:srgbClr val="3333CC"/>
              </a:gs>
              <a:gs pos="100000">
                <a:srgbClr val="969696"/>
              </a:gs>
            </a:gsLst>
            <a:lin ang="16200000" scaled="1"/>
          </a:gra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0025"/>
            <a:ext cx="8228013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28013" cy="518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 b="1">
          <a:solidFill>
            <a:srgbClr val="C00000"/>
          </a:solidFill>
          <a:latin typeface="Arial Black" pitchFamily="34" charset="0"/>
          <a:ea typeface="+mj-ea"/>
          <a:cs typeface="Arial" pitchFamily="34" charset="0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5pPr>
      <a:lvl6pPr marL="4572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6pPr>
      <a:lvl7pPr marL="9144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7pPr>
      <a:lvl8pPr marL="1371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8pPr>
      <a:lvl9pPr marL="18288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9pPr>
    </p:titleStyle>
    <p:bodyStyle>
      <a:lvl1pPr marL="341313" indent="-341313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25000"/>
        <a:buFont typeface="Times New Roman" pitchFamily="18" charset="0"/>
        <a:buChar char="•"/>
        <a:defRPr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1363" indent="-284163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25000"/>
        <a:buFont typeface="Times New Roman" pitchFamily="18" charset="0"/>
        <a:buChar char="–"/>
        <a:defRPr>
          <a:solidFill>
            <a:srgbClr val="000000"/>
          </a:solidFill>
          <a:latin typeface="Arial" pitchFamily="34" charset="0"/>
          <a:cs typeface="Arial" pitchFamily="34" charset="0"/>
        </a:defRPr>
      </a:lvl2pPr>
      <a:lvl3pPr marL="1084263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25000"/>
        <a:buFont typeface="Times New Roman" pitchFamily="18" charset="0"/>
        <a:buChar char="•"/>
        <a:defRPr>
          <a:solidFill>
            <a:srgbClr val="000000"/>
          </a:solidFill>
          <a:latin typeface="Arial" pitchFamily="34" charset="0"/>
          <a:cs typeface="Arial" pitchFamily="34" charset="0"/>
        </a:defRPr>
      </a:lvl3pPr>
      <a:lvl4pPr marL="1427163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25000"/>
        <a:buFont typeface="Times New Roman" pitchFamily="18" charset="0"/>
        <a:buChar char="–"/>
        <a:defRPr>
          <a:solidFill>
            <a:srgbClr val="000000"/>
          </a:solidFill>
          <a:latin typeface="Arial" pitchFamily="34" charset="0"/>
          <a:cs typeface="Arial" pitchFamily="34" charset="0"/>
        </a:defRPr>
      </a:lvl4pPr>
      <a:lvl5pPr marL="1770063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25000"/>
        <a:buFont typeface="Times New Roman" pitchFamily="18" charset="0"/>
        <a:buChar char="•"/>
        <a:defRPr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2227263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25000"/>
        <a:buFont typeface="Times New Roman" pitchFamily="18" charset="0"/>
        <a:buChar char="•"/>
        <a:defRPr>
          <a:solidFill>
            <a:srgbClr val="000000"/>
          </a:solidFill>
          <a:latin typeface="+mn-lt"/>
        </a:defRPr>
      </a:lvl6pPr>
      <a:lvl7pPr marL="2684463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25000"/>
        <a:buFont typeface="Times New Roman" pitchFamily="18" charset="0"/>
        <a:buChar char="•"/>
        <a:defRPr>
          <a:solidFill>
            <a:srgbClr val="000000"/>
          </a:solidFill>
          <a:latin typeface="+mn-lt"/>
        </a:defRPr>
      </a:lvl7pPr>
      <a:lvl8pPr marL="3141663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25000"/>
        <a:buFont typeface="Times New Roman" pitchFamily="18" charset="0"/>
        <a:buChar char="•"/>
        <a:defRPr>
          <a:solidFill>
            <a:srgbClr val="000000"/>
          </a:solidFill>
          <a:latin typeface="+mn-lt"/>
        </a:defRPr>
      </a:lvl8pPr>
      <a:lvl9pPr marL="3598863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25000"/>
        <a:buFont typeface="Times New Roman" pitchFamily="18" charset="0"/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295400"/>
            <a:ext cx="8229600" cy="1219200"/>
          </a:xfrm>
          <a:ln/>
        </p:spPr>
        <p:txBody>
          <a:bodyPr/>
          <a:lstStyle/>
          <a:p>
            <a:pPr>
              <a:spcAft>
                <a:spcPts val="2400"/>
              </a:spcAft>
              <a:buClr>
                <a:srgbClr val="FF0033"/>
              </a:buClr>
              <a:buSzPct val="133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0" dirty="0">
                <a:solidFill>
                  <a:srgbClr val="002060"/>
                </a:solidFill>
              </a:rPr>
              <a:t>Basic Computer </a:t>
            </a:r>
            <a:r>
              <a:rPr lang="en-GB" sz="3600" b="0" dirty="0" smtClean="0">
                <a:solidFill>
                  <a:srgbClr val="002060"/>
                </a:solidFill>
              </a:rPr>
              <a:t>Organization</a:t>
            </a:r>
            <a:br>
              <a:rPr lang="en-GB" sz="3600" b="0" dirty="0" smtClean="0">
                <a:solidFill>
                  <a:srgbClr val="002060"/>
                </a:solidFill>
              </a:rPr>
            </a:br>
            <a:r>
              <a:rPr lang="en-GB" sz="3600" b="0" dirty="0" smtClean="0">
                <a:solidFill>
                  <a:srgbClr val="002060"/>
                </a:solidFill>
              </a:rPr>
              <a:t/>
            </a:r>
            <a:br>
              <a:rPr lang="en-GB" sz="3600" b="0" dirty="0" smtClean="0">
                <a:solidFill>
                  <a:srgbClr val="002060"/>
                </a:solidFill>
              </a:rPr>
            </a:br>
            <a:r>
              <a:rPr lang="en-GB" sz="3600" b="0" dirty="0" smtClean="0">
                <a:solidFill>
                  <a:srgbClr val="002060"/>
                </a:solidFill>
              </a:rPr>
              <a:t>Designing </a:t>
            </a:r>
            <a:r>
              <a:rPr lang="en-GB" sz="3600" b="0" dirty="0">
                <a:solidFill>
                  <a:srgbClr val="002060"/>
                </a:solidFill>
              </a:rPr>
              <a:t>your first computer</a:t>
            </a:r>
          </a:p>
        </p:txBody>
      </p:sp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250825" y="5680080"/>
            <a:ext cx="8570913" cy="542925"/>
            <a:chOff x="158" y="3578"/>
            <a:chExt cx="5399" cy="342"/>
          </a:xfrm>
        </p:grpSpPr>
        <p:grpSp>
          <p:nvGrpSpPr>
            <p:cNvPr id="54276" name="Group 4"/>
            <p:cNvGrpSpPr>
              <a:grpSpLocks/>
            </p:cNvGrpSpPr>
            <p:nvPr/>
          </p:nvGrpSpPr>
          <p:grpSpPr bwMode="auto">
            <a:xfrm>
              <a:off x="519" y="3578"/>
              <a:ext cx="5038" cy="341"/>
              <a:chOff x="519" y="3578"/>
              <a:chExt cx="5038" cy="341"/>
            </a:xfrm>
          </p:grpSpPr>
          <p:sp>
            <p:nvSpPr>
              <p:cNvPr id="54277" name="AutoShape 5"/>
              <p:cNvSpPr>
                <a:spLocks noChangeArrowheads="1"/>
              </p:cNvSpPr>
              <p:nvPr/>
            </p:nvSpPr>
            <p:spPr bwMode="auto">
              <a:xfrm>
                <a:off x="519" y="3578"/>
                <a:ext cx="5038" cy="341"/>
              </a:xfrm>
              <a:prstGeom prst="roundRect">
                <a:avLst>
                  <a:gd name="adj" fmla="val 292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4278" name="Text Box 6"/>
              <p:cNvSpPr txBox="1">
                <a:spLocks noChangeArrowheads="1"/>
              </p:cNvSpPr>
              <p:nvPr/>
            </p:nvSpPr>
            <p:spPr bwMode="auto">
              <a:xfrm>
                <a:off x="519" y="3642"/>
                <a:ext cx="5038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buClr>
                    <a:srgbClr val="000000"/>
                  </a:buClr>
                  <a:buSzPct val="125000"/>
                  <a:buFont typeface="Times New Roman" pitchFamily="18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 sz="1600" dirty="0">
                    <a:latin typeface="Arial" pitchFamily="34" charset="0"/>
                    <a:cs typeface="Arial" pitchFamily="34" charset="0"/>
                  </a:rPr>
                  <a:t>Acknowledgment: Most of the slides are adapted from Prof. </a:t>
                </a:r>
                <a:r>
                  <a:rPr lang="en-GB" sz="1600" dirty="0" err="1">
                    <a:latin typeface="Arial" pitchFamily="34" charset="0"/>
                    <a:cs typeface="Arial" pitchFamily="34" charset="0"/>
                  </a:rPr>
                  <a:t>Hyunsoo</a:t>
                </a:r>
                <a:r>
                  <a:rPr lang="en-GB" sz="1600" dirty="0">
                    <a:latin typeface="Arial" pitchFamily="34" charset="0"/>
                    <a:cs typeface="Arial" pitchFamily="34" charset="0"/>
                  </a:rPr>
                  <a:t> Yoon’s slides.</a:t>
                </a:r>
              </a:p>
            </p:txBody>
          </p:sp>
        </p:grp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158" y="3578"/>
              <a:ext cx="361" cy="341"/>
            </a:xfrm>
            <a:prstGeom prst="roundRect">
              <a:avLst>
                <a:gd name="adj" fmla="val 29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158" y="3578"/>
              <a:ext cx="53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>
              <a:off x="158" y="3919"/>
              <a:ext cx="53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158" y="3578"/>
              <a:ext cx="1" cy="34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>
              <a:off x="5556" y="3578"/>
              <a:ext cx="1" cy="34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pic>
        <p:nvPicPr>
          <p:cNvPr id="54286" name="Picture 14" descr="The image “http://omnitechs.com/pctimage/image/image/jpeg/image_id/615/full/Computer%20Reading.JPG” cannot be displayed, because it contains error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190557"/>
            <a:ext cx="2813050" cy="237204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xfrm>
            <a:off x="2514600" y="290513"/>
            <a:ext cx="4248150" cy="334962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PROCESSOR REGISTERS</a:t>
            </a: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7366000" y="0"/>
            <a:ext cx="165576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Instruction codes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1" y="836712"/>
            <a:ext cx="8770242" cy="5551388"/>
          </a:xfrm>
          <a:ln/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A processor has many registers to hold instructions, addresses, data, etc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The processor has a register, the </a:t>
            </a:r>
            <a:r>
              <a:rPr lang="en-GB" sz="2000" b="1" i="1" dirty="0"/>
              <a:t>Program Counter</a:t>
            </a:r>
            <a:r>
              <a:rPr lang="en-GB" sz="2000" b="1" dirty="0"/>
              <a:t> </a:t>
            </a:r>
            <a:r>
              <a:rPr lang="en-GB" sz="2000" dirty="0"/>
              <a:t>(PC) that holds the memory address of the next instruction to get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Since the memory in the Basic Computer only has 4096 locations, the PC only needs 12 bits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In a direct or indirect addressing, the processor needs to keep track of what locations in memory it is addressing: The </a:t>
            </a:r>
            <a:r>
              <a:rPr lang="en-GB" sz="2000" b="1" i="1" dirty="0"/>
              <a:t>Address Register</a:t>
            </a:r>
            <a:r>
              <a:rPr lang="en-GB" sz="2000" b="1" dirty="0"/>
              <a:t> </a:t>
            </a:r>
            <a:r>
              <a:rPr lang="en-GB" sz="2000" dirty="0"/>
              <a:t>(AR) is used for this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The AR is a 12 bit register in the Basic Computer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When an operand is found, using either direct or indirect addressing, it is placed in the </a:t>
            </a:r>
            <a:r>
              <a:rPr lang="en-GB" sz="2000" b="1" i="1" dirty="0"/>
              <a:t>Data Register</a:t>
            </a:r>
            <a:r>
              <a:rPr lang="en-GB" sz="2000" b="1" dirty="0"/>
              <a:t> </a:t>
            </a:r>
            <a:r>
              <a:rPr lang="en-GB" sz="2000" dirty="0"/>
              <a:t>(DR). The processor then uses this value as data for its operation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The Basic Computer has a single </a:t>
            </a:r>
            <a:r>
              <a:rPr lang="en-GB" sz="2000" i="1" dirty="0"/>
              <a:t>general purpose register</a:t>
            </a:r>
            <a:r>
              <a:rPr lang="en-GB" sz="2000" dirty="0"/>
              <a:t> – the </a:t>
            </a:r>
            <a:r>
              <a:rPr lang="en-GB" sz="2000" b="1" i="1" dirty="0"/>
              <a:t>Accumulator</a:t>
            </a:r>
            <a:r>
              <a:rPr lang="en-GB" sz="2000" dirty="0"/>
              <a:t> (AC)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xfrm>
            <a:off x="2514600" y="290513"/>
            <a:ext cx="4248150" cy="334962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PROCESSOR REGISTERS</a:t>
            </a: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7366000" y="0"/>
            <a:ext cx="165576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Instruction codes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08720"/>
            <a:ext cx="8626226" cy="5162426"/>
          </a:xfrm>
          <a:ln/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The significance of a general purpose register is that it can be referred to in instructions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e.g. load AC with the contents of a specific memory location; store the contents of AC into a specified memory location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Often a processor will need a scratch register to store intermediate results or other temporary data; in the Basic Computer this is the </a:t>
            </a:r>
            <a:r>
              <a:rPr lang="en-GB" sz="2400" b="1" i="1" dirty="0"/>
              <a:t>Temporary Register</a:t>
            </a:r>
            <a:r>
              <a:rPr lang="en-GB" sz="2400" b="1" dirty="0"/>
              <a:t> </a:t>
            </a:r>
            <a:r>
              <a:rPr lang="en-GB" sz="2400" dirty="0"/>
              <a:t>(TR</a:t>
            </a:r>
            <a:r>
              <a:rPr lang="en-GB" sz="2400" dirty="0" smtClean="0"/>
              <a:t>)</a:t>
            </a:r>
            <a:endParaRPr lang="en-GB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xfrm>
            <a:off x="2514600" y="290513"/>
            <a:ext cx="4248150" cy="334962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PROCESSOR REGISTERS</a:t>
            </a: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7366000" y="0"/>
            <a:ext cx="165576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Instruction codes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8554218" cy="5162426"/>
          </a:xfrm>
          <a:ln/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 smtClean="0"/>
              <a:t>The </a:t>
            </a:r>
            <a:r>
              <a:rPr lang="en-GB" sz="2400" dirty="0"/>
              <a:t>Basic Computer uses a very simple model of input/output (I/O) operations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Input devices are considered to send 8 bits of character data to the processor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The processor can send 8 bits of character data to output devices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The </a:t>
            </a:r>
            <a:r>
              <a:rPr lang="en-GB" sz="2400" b="1" i="1" dirty="0"/>
              <a:t>Input Register</a:t>
            </a:r>
            <a:r>
              <a:rPr lang="en-GB" sz="2400" b="1" dirty="0"/>
              <a:t> </a:t>
            </a:r>
            <a:r>
              <a:rPr lang="en-GB" sz="2400" dirty="0"/>
              <a:t>(INPR) holds an 8 bit character gotten from an input device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The </a:t>
            </a:r>
            <a:r>
              <a:rPr lang="en-GB" sz="2400" b="1" i="1" dirty="0"/>
              <a:t>Output Register</a:t>
            </a:r>
            <a:r>
              <a:rPr lang="en-GB" sz="2400" b="1" dirty="0"/>
              <a:t> </a:t>
            </a:r>
            <a:r>
              <a:rPr lang="en-GB" sz="2400" dirty="0"/>
              <a:t>(OUTR) holds an 8 bit character to be send to an output device</a:t>
            </a:r>
          </a:p>
        </p:txBody>
      </p:sp>
    </p:spTree>
    <p:extLst>
      <p:ext uri="{BB962C8B-B14F-4D97-AF65-F5344CB8AC3E}">
        <p14:creationId xmlns:p14="http://schemas.microsoft.com/office/powerpoint/2010/main" val="3043701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>
          <a:xfrm>
            <a:off x="2146300" y="301625"/>
            <a:ext cx="5246688" cy="334963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BASIC COMPUTER  REGISTERS</a:t>
            </a: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971800" y="4386263"/>
            <a:ext cx="2311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List of BC Registers</a:t>
            </a:r>
          </a:p>
        </p:txBody>
      </p:sp>
      <p:sp>
        <p:nvSpPr>
          <p:cNvPr id="64515" name="AutoShape 3"/>
          <p:cNvSpPr>
            <a:spLocks noChangeArrowheads="1"/>
          </p:cNvSpPr>
          <p:nvPr/>
        </p:nvSpPr>
        <p:spPr bwMode="auto">
          <a:xfrm>
            <a:off x="1371600" y="4652963"/>
            <a:ext cx="5902325" cy="1884362"/>
          </a:xfrm>
          <a:prstGeom prst="roundRect">
            <a:avLst>
              <a:gd name="adj" fmla="val 8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857250" y="4638675"/>
            <a:ext cx="6440488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marL="569913" lvl="1">
              <a:lnSpc>
                <a:spcPct val="93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DR           16        Data Register	 Holds memory operand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AR           12        Address Register         Holds address for memory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AC           16        Accumulator	 	 Processor register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IR	            16        Instruction Register     Holds instruction code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PC           12        Program Counter	 Holds address of instruction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TR           16        Temporary Register     Holds temporary data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INPR         8         Input Register              Holds input character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OUTR       8	         Output Register           Holds output character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en-GB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8027988" y="0"/>
            <a:ext cx="98901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Registers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622300" y="792163"/>
            <a:ext cx="37115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Registers in the Basic Computer</a:t>
            </a:r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auto">
          <a:xfrm>
            <a:off x="2070100" y="1538288"/>
            <a:ext cx="1582738" cy="223837"/>
          </a:xfrm>
          <a:prstGeom prst="roundRect">
            <a:avLst>
              <a:gd name="adj" fmla="val 71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1939925" y="1335088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11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3494088" y="1335088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2682875" y="1519238"/>
            <a:ext cx="42862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PC</a:t>
            </a:r>
          </a:p>
        </p:txBody>
      </p:sp>
      <p:sp>
        <p:nvSpPr>
          <p:cNvPr id="64523" name="AutoShape 11"/>
          <p:cNvSpPr>
            <a:spLocks noChangeArrowheads="1"/>
          </p:cNvSpPr>
          <p:nvPr/>
        </p:nvSpPr>
        <p:spPr bwMode="auto">
          <a:xfrm>
            <a:off x="1500188" y="2624138"/>
            <a:ext cx="2152650" cy="222250"/>
          </a:xfrm>
          <a:prstGeom prst="roundRect">
            <a:avLst>
              <a:gd name="adj" fmla="val 71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1384300" y="2430463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15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3494088" y="2430463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2282825" y="2605088"/>
            <a:ext cx="3587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IR</a:t>
            </a:r>
          </a:p>
        </p:txBody>
      </p:sp>
      <p:sp>
        <p:nvSpPr>
          <p:cNvPr id="64527" name="AutoShape 15"/>
          <p:cNvSpPr>
            <a:spLocks noChangeArrowheads="1"/>
          </p:cNvSpPr>
          <p:nvPr/>
        </p:nvSpPr>
        <p:spPr bwMode="auto">
          <a:xfrm>
            <a:off x="1500188" y="3165475"/>
            <a:ext cx="2152650" cy="225425"/>
          </a:xfrm>
          <a:prstGeom prst="roundRect">
            <a:avLst>
              <a:gd name="adj" fmla="val 704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1384300" y="2952750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15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3494088" y="2952750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2282825" y="3146425"/>
            <a:ext cx="41751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TR</a:t>
            </a:r>
          </a:p>
        </p:txBody>
      </p:sp>
      <p:sp>
        <p:nvSpPr>
          <p:cNvPr id="64531" name="AutoShape 19"/>
          <p:cNvSpPr>
            <a:spLocks noChangeArrowheads="1"/>
          </p:cNvSpPr>
          <p:nvPr/>
        </p:nvSpPr>
        <p:spPr bwMode="auto">
          <a:xfrm>
            <a:off x="1500188" y="3709988"/>
            <a:ext cx="941387" cy="222250"/>
          </a:xfrm>
          <a:prstGeom prst="roundRect">
            <a:avLst>
              <a:gd name="adj" fmla="val 71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1384300" y="348615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7</a:t>
            </a: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3494088" y="3486150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1625600" y="3687763"/>
            <a:ext cx="684213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OUTR</a:t>
            </a:r>
          </a:p>
        </p:txBody>
      </p:sp>
      <p:sp>
        <p:nvSpPr>
          <p:cNvPr id="64535" name="AutoShape 23"/>
          <p:cNvSpPr>
            <a:spLocks noChangeArrowheads="1"/>
          </p:cNvSpPr>
          <p:nvPr/>
        </p:nvSpPr>
        <p:spPr bwMode="auto">
          <a:xfrm>
            <a:off x="4410075" y="3165475"/>
            <a:ext cx="2154238" cy="225425"/>
          </a:xfrm>
          <a:prstGeom prst="roundRect">
            <a:avLst>
              <a:gd name="adj" fmla="val 704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4294188" y="2943225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15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6405563" y="2943225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5191125" y="3146425"/>
            <a:ext cx="4381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DR</a:t>
            </a:r>
          </a:p>
        </p:txBody>
      </p:sp>
      <p:sp>
        <p:nvSpPr>
          <p:cNvPr id="64539" name="AutoShape 27"/>
          <p:cNvSpPr>
            <a:spLocks noChangeArrowheads="1"/>
          </p:cNvSpPr>
          <p:nvPr/>
        </p:nvSpPr>
        <p:spPr bwMode="auto">
          <a:xfrm>
            <a:off x="4410075" y="3709988"/>
            <a:ext cx="2154238" cy="222250"/>
          </a:xfrm>
          <a:prstGeom prst="roundRect">
            <a:avLst>
              <a:gd name="adj" fmla="val 71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4294188" y="3505200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15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6407150" y="350520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5191125" y="3687763"/>
            <a:ext cx="4381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AC</a:t>
            </a:r>
          </a:p>
        </p:txBody>
      </p:sp>
      <p:sp>
        <p:nvSpPr>
          <p:cNvPr id="64543" name="AutoShape 31"/>
          <p:cNvSpPr>
            <a:spLocks noChangeArrowheads="1"/>
          </p:cNvSpPr>
          <p:nvPr/>
        </p:nvSpPr>
        <p:spPr bwMode="auto">
          <a:xfrm>
            <a:off x="2070100" y="2079625"/>
            <a:ext cx="1582738" cy="225425"/>
          </a:xfrm>
          <a:prstGeom prst="roundRect">
            <a:avLst>
              <a:gd name="adj" fmla="val 704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1939925" y="1866900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11</a:t>
            </a: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3494088" y="1866900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2682875" y="2060575"/>
            <a:ext cx="4381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AR</a:t>
            </a:r>
          </a:p>
        </p:txBody>
      </p:sp>
      <p:sp>
        <p:nvSpPr>
          <p:cNvPr id="64547" name="AutoShape 35"/>
          <p:cNvSpPr>
            <a:spLocks noChangeArrowheads="1"/>
          </p:cNvSpPr>
          <p:nvPr/>
        </p:nvSpPr>
        <p:spPr bwMode="auto">
          <a:xfrm>
            <a:off x="2711450" y="3709988"/>
            <a:ext cx="941388" cy="222250"/>
          </a:xfrm>
          <a:prstGeom prst="roundRect">
            <a:avLst>
              <a:gd name="adj" fmla="val 71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2767013" y="3687763"/>
            <a:ext cx="60642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INPR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2282825" y="348615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2595563" y="3486150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7</a:t>
            </a:r>
          </a:p>
        </p:txBody>
      </p:sp>
      <p:sp>
        <p:nvSpPr>
          <p:cNvPr id="64551" name="AutoShape 39"/>
          <p:cNvSpPr>
            <a:spLocks noChangeArrowheads="1"/>
          </p:cNvSpPr>
          <p:nvPr/>
        </p:nvSpPr>
        <p:spPr bwMode="auto">
          <a:xfrm>
            <a:off x="4410075" y="1439863"/>
            <a:ext cx="2154238" cy="1063625"/>
          </a:xfrm>
          <a:prstGeom prst="roundRect">
            <a:avLst>
              <a:gd name="adj" fmla="val 148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4964113" y="1663700"/>
            <a:ext cx="86201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Memory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latin typeface="Arial" charset="0"/>
            </a:endParaRPr>
          </a:p>
        </p:txBody>
      </p:sp>
      <p:sp>
        <p:nvSpPr>
          <p:cNvPr id="64553" name="Text Box 41"/>
          <p:cNvSpPr txBox="1">
            <a:spLocks noChangeArrowheads="1"/>
          </p:cNvSpPr>
          <p:nvPr/>
        </p:nvSpPr>
        <p:spPr bwMode="auto">
          <a:xfrm>
            <a:off x="5359400" y="2166938"/>
            <a:ext cx="1825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latin typeface="Arial" charset="0"/>
            </a:endParaRPr>
          </a:p>
          <a:p>
            <a:pPr eaLnBrk="1"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latin typeface="Arial" charset="0"/>
            </a:endParaRPr>
          </a:p>
        </p:txBody>
      </p:sp>
      <p:sp>
        <p:nvSpPr>
          <p:cNvPr id="64554" name="Text Box 42"/>
          <p:cNvSpPr txBox="1">
            <a:spLocks noChangeArrowheads="1"/>
          </p:cNvSpPr>
          <p:nvPr/>
        </p:nvSpPr>
        <p:spPr bwMode="auto">
          <a:xfrm>
            <a:off x="4965700" y="1957388"/>
            <a:ext cx="9683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4096 x 16</a:t>
            </a:r>
          </a:p>
        </p:txBody>
      </p:sp>
      <p:sp>
        <p:nvSpPr>
          <p:cNvPr id="64555" name="Line 43"/>
          <p:cNvSpPr>
            <a:spLocks noChangeShapeType="1"/>
          </p:cNvSpPr>
          <p:nvPr/>
        </p:nvSpPr>
        <p:spPr bwMode="auto">
          <a:xfrm>
            <a:off x="1171575" y="1200150"/>
            <a:ext cx="1588" cy="2943225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56" name="Line 44"/>
          <p:cNvSpPr>
            <a:spLocks noChangeShapeType="1"/>
          </p:cNvSpPr>
          <p:nvPr/>
        </p:nvSpPr>
        <p:spPr bwMode="auto">
          <a:xfrm>
            <a:off x="1182688" y="4211638"/>
            <a:ext cx="5791200" cy="1587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57" name="Line 45"/>
          <p:cNvSpPr>
            <a:spLocks noChangeShapeType="1"/>
          </p:cNvSpPr>
          <p:nvPr/>
        </p:nvSpPr>
        <p:spPr bwMode="auto">
          <a:xfrm>
            <a:off x="1203325" y="1212850"/>
            <a:ext cx="2762250" cy="1588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58" name="Line 46"/>
          <p:cNvSpPr>
            <a:spLocks noChangeShapeType="1"/>
          </p:cNvSpPr>
          <p:nvPr/>
        </p:nvSpPr>
        <p:spPr bwMode="auto">
          <a:xfrm>
            <a:off x="3968750" y="1254125"/>
            <a:ext cx="1588" cy="1619250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59" name="Line 47"/>
          <p:cNvSpPr>
            <a:spLocks noChangeShapeType="1"/>
          </p:cNvSpPr>
          <p:nvPr/>
        </p:nvSpPr>
        <p:spPr bwMode="auto">
          <a:xfrm>
            <a:off x="3989388" y="2884488"/>
            <a:ext cx="2933700" cy="1587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60" name="Line 48"/>
          <p:cNvSpPr>
            <a:spLocks noChangeShapeType="1"/>
          </p:cNvSpPr>
          <p:nvPr/>
        </p:nvSpPr>
        <p:spPr bwMode="auto">
          <a:xfrm>
            <a:off x="6940550" y="2892425"/>
            <a:ext cx="1588" cy="1228725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561" name="Text Box 49"/>
          <p:cNvSpPr txBox="1">
            <a:spLocks noChangeArrowheads="1"/>
          </p:cNvSpPr>
          <p:nvPr/>
        </p:nvSpPr>
        <p:spPr bwMode="auto">
          <a:xfrm>
            <a:off x="6927850" y="2676525"/>
            <a:ext cx="5603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CPU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>
          <a:xfrm>
            <a:off x="2554288" y="285750"/>
            <a:ext cx="4103687" cy="334963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COMMON  BUS  SYSTEM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8037513" y="0"/>
            <a:ext cx="98901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Registers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17600"/>
            <a:ext cx="7656512" cy="1944688"/>
          </a:xfrm>
          <a:ln/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800" dirty="0"/>
              <a:t>The registers in the Basic Computer are connected using a bus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800" dirty="0"/>
              <a:t>This gives a savings in circuitry over complete connections between registers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>
          <a:xfrm>
            <a:off x="2554288" y="285750"/>
            <a:ext cx="4103687" cy="334963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COMMON  BUS  SYSTEM</a:t>
            </a: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8037513" y="0"/>
            <a:ext cx="98901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Registers</a:t>
            </a:r>
          </a:p>
        </p:txBody>
      </p:sp>
      <p:sp>
        <p:nvSpPr>
          <p:cNvPr id="66563" name="Freeform 3"/>
          <p:cNvSpPr>
            <a:spLocks noChangeArrowheads="1"/>
          </p:cNvSpPr>
          <p:nvPr/>
        </p:nvSpPr>
        <p:spPr bwMode="auto">
          <a:xfrm>
            <a:off x="5649913" y="828675"/>
            <a:ext cx="106362" cy="73025"/>
          </a:xfrm>
          <a:custGeom>
            <a:avLst/>
            <a:gdLst/>
            <a:ahLst/>
            <a:cxnLst>
              <a:cxn ang="0">
                <a:pos x="296" y="103"/>
              </a:cxn>
              <a:cxn ang="0">
                <a:pos x="25" y="0"/>
              </a:cxn>
              <a:cxn ang="0">
                <a:pos x="19" y="13"/>
              </a:cxn>
              <a:cxn ang="0">
                <a:pos x="14" y="26"/>
              </a:cxn>
              <a:cxn ang="0">
                <a:pos x="9" y="40"/>
              </a:cxn>
              <a:cxn ang="0">
                <a:pos x="6" y="53"/>
              </a:cxn>
              <a:cxn ang="0">
                <a:pos x="3" y="67"/>
              </a:cxn>
              <a:cxn ang="0">
                <a:pos x="1" y="81"/>
              </a:cxn>
              <a:cxn ang="0">
                <a:pos x="0" y="95"/>
              </a:cxn>
              <a:cxn ang="0">
                <a:pos x="0" y="109"/>
              </a:cxn>
              <a:cxn ang="0">
                <a:pos x="1" y="123"/>
              </a:cxn>
              <a:cxn ang="0">
                <a:pos x="3" y="137"/>
              </a:cxn>
              <a:cxn ang="0">
                <a:pos x="5" y="150"/>
              </a:cxn>
              <a:cxn ang="0">
                <a:pos x="9" y="164"/>
              </a:cxn>
              <a:cxn ang="0">
                <a:pos x="13" y="177"/>
              </a:cxn>
              <a:cxn ang="0">
                <a:pos x="18" y="191"/>
              </a:cxn>
              <a:cxn ang="0">
                <a:pos x="24" y="203"/>
              </a:cxn>
              <a:cxn ang="0">
                <a:pos x="296" y="103"/>
              </a:cxn>
            </a:cxnLst>
            <a:rect l="0" t="0" r="r" b="b"/>
            <a:pathLst>
              <a:path w="297" h="204">
                <a:moveTo>
                  <a:pt x="296" y="103"/>
                </a:moveTo>
                <a:lnTo>
                  <a:pt x="25" y="0"/>
                </a:lnTo>
                <a:lnTo>
                  <a:pt x="19" y="13"/>
                </a:lnTo>
                <a:lnTo>
                  <a:pt x="14" y="26"/>
                </a:lnTo>
                <a:lnTo>
                  <a:pt x="9" y="40"/>
                </a:lnTo>
                <a:lnTo>
                  <a:pt x="6" y="53"/>
                </a:lnTo>
                <a:lnTo>
                  <a:pt x="3" y="67"/>
                </a:lnTo>
                <a:lnTo>
                  <a:pt x="1" y="81"/>
                </a:lnTo>
                <a:lnTo>
                  <a:pt x="0" y="95"/>
                </a:lnTo>
                <a:lnTo>
                  <a:pt x="0" y="109"/>
                </a:lnTo>
                <a:lnTo>
                  <a:pt x="1" y="123"/>
                </a:lnTo>
                <a:lnTo>
                  <a:pt x="3" y="137"/>
                </a:lnTo>
                <a:lnTo>
                  <a:pt x="5" y="150"/>
                </a:lnTo>
                <a:lnTo>
                  <a:pt x="9" y="164"/>
                </a:lnTo>
                <a:lnTo>
                  <a:pt x="13" y="177"/>
                </a:lnTo>
                <a:lnTo>
                  <a:pt x="18" y="191"/>
                </a:lnTo>
                <a:lnTo>
                  <a:pt x="24" y="203"/>
                </a:lnTo>
                <a:lnTo>
                  <a:pt x="296" y="103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5507038" y="866775"/>
            <a:ext cx="147637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565" name="Freeform 5"/>
          <p:cNvSpPr>
            <a:spLocks noChangeArrowheads="1"/>
          </p:cNvSpPr>
          <p:nvPr/>
        </p:nvSpPr>
        <p:spPr bwMode="auto">
          <a:xfrm>
            <a:off x="5649913" y="941388"/>
            <a:ext cx="106362" cy="74612"/>
          </a:xfrm>
          <a:custGeom>
            <a:avLst/>
            <a:gdLst/>
            <a:ahLst/>
            <a:cxnLst>
              <a:cxn ang="0">
                <a:pos x="296" y="105"/>
              </a:cxn>
              <a:cxn ang="0">
                <a:pos x="25" y="0"/>
              </a:cxn>
              <a:cxn ang="0">
                <a:pos x="19" y="14"/>
              </a:cxn>
              <a:cxn ang="0">
                <a:pos x="14" y="27"/>
              </a:cxn>
              <a:cxn ang="0">
                <a:pos x="9" y="41"/>
              </a:cxn>
              <a:cxn ang="0">
                <a:pos x="6" y="54"/>
              </a:cxn>
              <a:cxn ang="0">
                <a:pos x="3" y="68"/>
              </a:cxn>
              <a:cxn ang="0">
                <a:pos x="1" y="83"/>
              </a:cxn>
              <a:cxn ang="0">
                <a:pos x="0" y="97"/>
              </a:cxn>
              <a:cxn ang="0">
                <a:pos x="0" y="111"/>
              </a:cxn>
              <a:cxn ang="0">
                <a:pos x="1" y="125"/>
              </a:cxn>
              <a:cxn ang="0">
                <a:pos x="3" y="139"/>
              </a:cxn>
              <a:cxn ang="0">
                <a:pos x="5" y="153"/>
              </a:cxn>
              <a:cxn ang="0">
                <a:pos x="9" y="167"/>
              </a:cxn>
              <a:cxn ang="0">
                <a:pos x="13" y="181"/>
              </a:cxn>
              <a:cxn ang="0">
                <a:pos x="18" y="194"/>
              </a:cxn>
              <a:cxn ang="0">
                <a:pos x="24" y="207"/>
              </a:cxn>
              <a:cxn ang="0">
                <a:pos x="296" y="105"/>
              </a:cxn>
            </a:cxnLst>
            <a:rect l="0" t="0" r="r" b="b"/>
            <a:pathLst>
              <a:path w="297" h="208">
                <a:moveTo>
                  <a:pt x="296" y="105"/>
                </a:moveTo>
                <a:lnTo>
                  <a:pt x="25" y="0"/>
                </a:lnTo>
                <a:lnTo>
                  <a:pt x="19" y="14"/>
                </a:lnTo>
                <a:lnTo>
                  <a:pt x="14" y="27"/>
                </a:lnTo>
                <a:lnTo>
                  <a:pt x="9" y="41"/>
                </a:lnTo>
                <a:lnTo>
                  <a:pt x="6" y="54"/>
                </a:lnTo>
                <a:lnTo>
                  <a:pt x="3" y="68"/>
                </a:lnTo>
                <a:lnTo>
                  <a:pt x="1" y="83"/>
                </a:lnTo>
                <a:lnTo>
                  <a:pt x="0" y="97"/>
                </a:lnTo>
                <a:lnTo>
                  <a:pt x="0" y="111"/>
                </a:lnTo>
                <a:lnTo>
                  <a:pt x="1" y="125"/>
                </a:lnTo>
                <a:lnTo>
                  <a:pt x="3" y="139"/>
                </a:lnTo>
                <a:lnTo>
                  <a:pt x="5" y="153"/>
                </a:lnTo>
                <a:lnTo>
                  <a:pt x="9" y="167"/>
                </a:lnTo>
                <a:lnTo>
                  <a:pt x="13" y="181"/>
                </a:lnTo>
                <a:lnTo>
                  <a:pt x="18" y="194"/>
                </a:lnTo>
                <a:lnTo>
                  <a:pt x="24" y="207"/>
                </a:lnTo>
                <a:lnTo>
                  <a:pt x="296" y="10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5507038" y="982663"/>
            <a:ext cx="147637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567" name="Freeform 7"/>
          <p:cNvSpPr>
            <a:spLocks noChangeArrowheads="1"/>
          </p:cNvSpPr>
          <p:nvPr/>
        </p:nvSpPr>
        <p:spPr bwMode="auto">
          <a:xfrm>
            <a:off x="5649913" y="1049338"/>
            <a:ext cx="106362" cy="73025"/>
          </a:xfrm>
          <a:custGeom>
            <a:avLst/>
            <a:gdLst/>
            <a:ahLst/>
            <a:cxnLst>
              <a:cxn ang="0">
                <a:pos x="296" y="101"/>
              </a:cxn>
              <a:cxn ang="0">
                <a:pos x="24" y="0"/>
              </a:cxn>
              <a:cxn ang="0">
                <a:pos x="18" y="13"/>
              </a:cxn>
              <a:cxn ang="0">
                <a:pos x="13" y="26"/>
              </a:cxn>
              <a:cxn ang="0">
                <a:pos x="9" y="40"/>
              </a:cxn>
              <a:cxn ang="0">
                <a:pos x="5" y="54"/>
              </a:cxn>
              <a:cxn ang="0">
                <a:pos x="3" y="67"/>
              </a:cxn>
              <a:cxn ang="0">
                <a:pos x="1" y="81"/>
              </a:cxn>
              <a:cxn ang="0">
                <a:pos x="0" y="95"/>
              </a:cxn>
              <a:cxn ang="0">
                <a:pos x="0" y="109"/>
              </a:cxn>
              <a:cxn ang="0">
                <a:pos x="1" y="123"/>
              </a:cxn>
              <a:cxn ang="0">
                <a:pos x="3" y="137"/>
              </a:cxn>
              <a:cxn ang="0">
                <a:pos x="6" y="151"/>
              </a:cxn>
              <a:cxn ang="0">
                <a:pos x="9" y="164"/>
              </a:cxn>
              <a:cxn ang="0">
                <a:pos x="14" y="178"/>
              </a:cxn>
              <a:cxn ang="0">
                <a:pos x="19" y="191"/>
              </a:cxn>
              <a:cxn ang="0">
                <a:pos x="25" y="204"/>
              </a:cxn>
              <a:cxn ang="0">
                <a:pos x="296" y="101"/>
              </a:cxn>
            </a:cxnLst>
            <a:rect l="0" t="0" r="r" b="b"/>
            <a:pathLst>
              <a:path w="297" h="205">
                <a:moveTo>
                  <a:pt x="296" y="101"/>
                </a:moveTo>
                <a:lnTo>
                  <a:pt x="24" y="0"/>
                </a:lnTo>
                <a:lnTo>
                  <a:pt x="18" y="13"/>
                </a:lnTo>
                <a:lnTo>
                  <a:pt x="13" y="26"/>
                </a:lnTo>
                <a:lnTo>
                  <a:pt x="9" y="40"/>
                </a:lnTo>
                <a:lnTo>
                  <a:pt x="5" y="54"/>
                </a:lnTo>
                <a:lnTo>
                  <a:pt x="3" y="67"/>
                </a:lnTo>
                <a:lnTo>
                  <a:pt x="1" y="81"/>
                </a:lnTo>
                <a:lnTo>
                  <a:pt x="0" y="95"/>
                </a:lnTo>
                <a:lnTo>
                  <a:pt x="0" y="109"/>
                </a:lnTo>
                <a:lnTo>
                  <a:pt x="1" y="123"/>
                </a:lnTo>
                <a:lnTo>
                  <a:pt x="3" y="137"/>
                </a:lnTo>
                <a:lnTo>
                  <a:pt x="6" y="151"/>
                </a:lnTo>
                <a:lnTo>
                  <a:pt x="9" y="164"/>
                </a:lnTo>
                <a:lnTo>
                  <a:pt x="14" y="178"/>
                </a:lnTo>
                <a:lnTo>
                  <a:pt x="19" y="191"/>
                </a:lnTo>
                <a:lnTo>
                  <a:pt x="25" y="204"/>
                </a:lnTo>
                <a:lnTo>
                  <a:pt x="296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5507038" y="1089025"/>
            <a:ext cx="147637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5138738" y="762000"/>
            <a:ext cx="3683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S2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5138738" y="868363"/>
            <a:ext cx="3683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S1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5153025" y="976313"/>
            <a:ext cx="3683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S0</a:t>
            </a:r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5761038" y="831850"/>
            <a:ext cx="519112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573" name="Freeform 13"/>
          <p:cNvSpPr>
            <a:spLocks noChangeArrowheads="1"/>
          </p:cNvSpPr>
          <p:nvPr/>
        </p:nvSpPr>
        <p:spPr bwMode="auto">
          <a:xfrm>
            <a:off x="5749925" y="1190625"/>
            <a:ext cx="174625" cy="513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6" y="0"/>
              </a:cxn>
              <a:cxn ang="0">
                <a:pos x="486" y="14250"/>
              </a:cxn>
            </a:cxnLst>
            <a:rect l="0" t="0" r="r" b="b"/>
            <a:pathLst>
              <a:path w="487" h="14251">
                <a:moveTo>
                  <a:pt x="0" y="0"/>
                </a:moveTo>
                <a:lnTo>
                  <a:pt x="486" y="0"/>
                </a:lnTo>
                <a:lnTo>
                  <a:pt x="486" y="1425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6138863" y="1185863"/>
            <a:ext cx="1587" cy="52895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575" name="Freeform 15"/>
          <p:cNvSpPr>
            <a:spLocks noChangeArrowheads="1"/>
          </p:cNvSpPr>
          <p:nvPr/>
        </p:nvSpPr>
        <p:spPr bwMode="auto">
          <a:xfrm>
            <a:off x="6134100" y="830263"/>
            <a:ext cx="158750" cy="349250"/>
          </a:xfrm>
          <a:custGeom>
            <a:avLst/>
            <a:gdLst/>
            <a:ahLst/>
            <a:cxnLst>
              <a:cxn ang="0">
                <a:pos x="0" y="967"/>
              </a:cxn>
              <a:cxn ang="0">
                <a:pos x="438" y="967"/>
              </a:cxn>
              <a:cxn ang="0">
                <a:pos x="438" y="0"/>
              </a:cxn>
            </a:cxnLst>
            <a:rect l="0" t="0" r="r" b="b"/>
            <a:pathLst>
              <a:path w="439" h="968">
                <a:moveTo>
                  <a:pt x="0" y="967"/>
                </a:moveTo>
                <a:lnTo>
                  <a:pt x="438" y="967"/>
                </a:lnTo>
                <a:lnTo>
                  <a:pt x="438" y="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5781675" y="868363"/>
            <a:ext cx="4683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Bus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3622675" y="1198563"/>
            <a:ext cx="1087438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Memory unit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3716338" y="1335088"/>
            <a:ext cx="858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4096 x 16</a:t>
            </a:r>
          </a:p>
        </p:txBody>
      </p:sp>
      <p:sp>
        <p:nvSpPr>
          <p:cNvPr id="66579" name="AutoShape 19"/>
          <p:cNvSpPr>
            <a:spLocks noChangeArrowheads="1"/>
          </p:cNvSpPr>
          <p:nvPr/>
        </p:nvSpPr>
        <p:spPr bwMode="auto">
          <a:xfrm>
            <a:off x="3446463" y="1152525"/>
            <a:ext cx="1389062" cy="415925"/>
          </a:xfrm>
          <a:prstGeom prst="roundRect">
            <a:avLst>
              <a:gd name="adj" fmla="val 380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3535363" y="2255838"/>
            <a:ext cx="11303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LD  INR  CLR</a:t>
            </a:r>
          </a:p>
        </p:txBody>
      </p:sp>
      <p:sp>
        <p:nvSpPr>
          <p:cNvPr id="66581" name="Freeform 21"/>
          <p:cNvSpPr>
            <a:spLocks noChangeArrowheads="1"/>
          </p:cNvSpPr>
          <p:nvPr/>
        </p:nvSpPr>
        <p:spPr bwMode="auto">
          <a:xfrm>
            <a:off x="5830888" y="1266825"/>
            <a:ext cx="106362" cy="71438"/>
          </a:xfrm>
          <a:custGeom>
            <a:avLst/>
            <a:gdLst/>
            <a:ahLst/>
            <a:cxnLst>
              <a:cxn ang="0">
                <a:pos x="295" y="101"/>
              </a:cxn>
              <a:cxn ang="0">
                <a:pos x="25" y="0"/>
              </a:cxn>
              <a:cxn ang="0">
                <a:pos x="19" y="13"/>
              </a:cxn>
              <a:cxn ang="0">
                <a:pos x="14" y="26"/>
              </a:cxn>
              <a:cxn ang="0">
                <a:pos x="9" y="39"/>
              </a:cxn>
              <a:cxn ang="0">
                <a:pos x="6" y="52"/>
              </a:cxn>
              <a:cxn ang="0">
                <a:pos x="3" y="66"/>
              </a:cxn>
              <a:cxn ang="0">
                <a:pos x="1" y="79"/>
              </a:cxn>
              <a:cxn ang="0">
                <a:pos x="0" y="93"/>
              </a:cxn>
              <a:cxn ang="0">
                <a:pos x="0" y="107"/>
              </a:cxn>
              <a:cxn ang="0">
                <a:pos x="1" y="120"/>
              </a:cxn>
              <a:cxn ang="0">
                <a:pos x="3" y="134"/>
              </a:cxn>
              <a:cxn ang="0">
                <a:pos x="5" y="147"/>
              </a:cxn>
              <a:cxn ang="0">
                <a:pos x="9" y="161"/>
              </a:cxn>
              <a:cxn ang="0">
                <a:pos x="13" y="174"/>
              </a:cxn>
              <a:cxn ang="0">
                <a:pos x="18" y="187"/>
              </a:cxn>
              <a:cxn ang="0">
                <a:pos x="24" y="199"/>
              </a:cxn>
              <a:cxn ang="0">
                <a:pos x="295" y="101"/>
              </a:cxn>
            </a:cxnLst>
            <a:rect l="0" t="0" r="r" b="b"/>
            <a:pathLst>
              <a:path w="296" h="200">
                <a:moveTo>
                  <a:pt x="295" y="101"/>
                </a:moveTo>
                <a:lnTo>
                  <a:pt x="25" y="0"/>
                </a:lnTo>
                <a:lnTo>
                  <a:pt x="19" y="13"/>
                </a:lnTo>
                <a:lnTo>
                  <a:pt x="14" y="26"/>
                </a:lnTo>
                <a:lnTo>
                  <a:pt x="9" y="39"/>
                </a:lnTo>
                <a:lnTo>
                  <a:pt x="6" y="52"/>
                </a:lnTo>
                <a:lnTo>
                  <a:pt x="3" y="66"/>
                </a:lnTo>
                <a:lnTo>
                  <a:pt x="1" y="79"/>
                </a:lnTo>
                <a:lnTo>
                  <a:pt x="0" y="93"/>
                </a:lnTo>
                <a:lnTo>
                  <a:pt x="0" y="107"/>
                </a:lnTo>
                <a:lnTo>
                  <a:pt x="1" y="120"/>
                </a:lnTo>
                <a:lnTo>
                  <a:pt x="3" y="134"/>
                </a:lnTo>
                <a:lnTo>
                  <a:pt x="5" y="147"/>
                </a:lnTo>
                <a:lnTo>
                  <a:pt x="9" y="161"/>
                </a:lnTo>
                <a:lnTo>
                  <a:pt x="13" y="174"/>
                </a:lnTo>
                <a:lnTo>
                  <a:pt x="18" y="187"/>
                </a:lnTo>
                <a:lnTo>
                  <a:pt x="24" y="199"/>
                </a:lnTo>
                <a:lnTo>
                  <a:pt x="295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>
            <a:off x="4840288" y="1311275"/>
            <a:ext cx="1000125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4814888" y="1470025"/>
            <a:ext cx="7905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Address</a:t>
            </a:r>
          </a:p>
        </p:txBody>
      </p:sp>
      <p:sp>
        <p:nvSpPr>
          <p:cNvPr id="66584" name="Freeform 24"/>
          <p:cNvSpPr>
            <a:spLocks noChangeArrowheads="1"/>
          </p:cNvSpPr>
          <p:nvPr/>
        </p:nvSpPr>
        <p:spPr bwMode="auto">
          <a:xfrm>
            <a:off x="4846638" y="1438275"/>
            <a:ext cx="106362" cy="71438"/>
          </a:xfrm>
          <a:custGeom>
            <a:avLst/>
            <a:gdLst/>
            <a:ahLst/>
            <a:cxnLst>
              <a:cxn ang="0">
                <a:pos x="0" y="99"/>
              </a:cxn>
              <a:cxn ang="0">
                <a:pos x="271" y="196"/>
              </a:cxn>
              <a:cxn ang="0">
                <a:pos x="277" y="184"/>
              </a:cxn>
              <a:cxn ang="0">
                <a:pos x="282" y="171"/>
              </a:cxn>
              <a:cxn ang="0">
                <a:pos x="286" y="158"/>
              </a:cxn>
              <a:cxn ang="0">
                <a:pos x="290" y="145"/>
              </a:cxn>
              <a:cxn ang="0">
                <a:pos x="292" y="131"/>
              </a:cxn>
              <a:cxn ang="0">
                <a:pos x="294" y="118"/>
              </a:cxn>
              <a:cxn ang="0">
                <a:pos x="295" y="105"/>
              </a:cxn>
              <a:cxn ang="0">
                <a:pos x="295" y="91"/>
              </a:cxn>
              <a:cxn ang="0">
                <a:pos x="294" y="78"/>
              </a:cxn>
              <a:cxn ang="0">
                <a:pos x="292" y="64"/>
              </a:cxn>
              <a:cxn ang="0">
                <a:pos x="289" y="51"/>
              </a:cxn>
              <a:cxn ang="0">
                <a:pos x="286" y="38"/>
              </a:cxn>
              <a:cxn ang="0">
                <a:pos x="281" y="25"/>
              </a:cxn>
              <a:cxn ang="0">
                <a:pos x="276" y="12"/>
              </a:cxn>
              <a:cxn ang="0">
                <a:pos x="270" y="0"/>
              </a:cxn>
              <a:cxn ang="0">
                <a:pos x="0" y="99"/>
              </a:cxn>
            </a:cxnLst>
            <a:rect l="0" t="0" r="r" b="b"/>
            <a:pathLst>
              <a:path w="296" h="197">
                <a:moveTo>
                  <a:pt x="0" y="99"/>
                </a:moveTo>
                <a:lnTo>
                  <a:pt x="271" y="196"/>
                </a:lnTo>
                <a:lnTo>
                  <a:pt x="277" y="184"/>
                </a:lnTo>
                <a:lnTo>
                  <a:pt x="282" y="171"/>
                </a:lnTo>
                <a:lnTo>
                  <a:pt x="286" y="158"/>
                </a:lnTo>
                <a:lnTo>
                  <a:pt x="290" y="145"/>
                </a:lnTo>
                <a:lnTo>
                  <a:pt x="292" y="131"/>
                </a:lnTo>
                <a:lnTo>
                  <a:pt x="294" y="118"/>
                </a:lnTo>
                <a:lnTo>
                  <a:pt x="295" y="105"/>
                </a:lnTo>
                <a:lnTo>
                  <a:pt x="295" y="91"/>
                </a:lnTo>
                <a:lnTo>
                  <a:pt x="294" y="78"/>
                </a:lnTo>
                <a:lnTo>
                  <a:pt x="292" y="64"/>
                </a:lnTo>
                <a:lnTo>
                  <a:pt x="289" y="51"/>
                </a:lnTo>
                <a:lnTo>
                  <a:pt x="286" y="38"/>
                </a:lnTo>
                <a:lnTo>
                  <a:pt x="281" y="25"/>
                </a:lnTo>
                <a:lnTo>
                  <a:pt x="276" y="12"/>
                </a:lnTo>
                <a:lnTo>
                  <a:pt x="270" y="0"/>
                </a:lnTo>
                <a:lnTo>
                  <a:pt x="0" y="9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585" name="Freeform 25"/>
          <p:cNvSpPr>
            <a:spLocks noChangeArrowheads="1"/>
          </p:cNvSpPr>
          <p:nvPr/>
        </p:nvSpPr>
        <p:spPr bwMode="auto">
          <a:xfrm>
            <a:off x="4937125" y="1473200"/>
            <a:ext cx="611188" cy="582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5" y="0"/>
              </a:cxn>
              <a:cxn ang="0">
                <a:pos x="1695" y="1616"/>
              </a:cxn>
            </a:cxnLst>
            <a:rect l="0" t="0" r="r" b="b"/>
            <a:pathLst>
              <a:path w="1696" h="1617">
                <a:moveTo>
                  <a:pt x="0" y="0"/>
                </a:moveTo>
                <a:lnTo>
                  <a:pt x="1695" y="0"/>
                </a:lnTo>
                <a:lnTo>
                  <a:pt x="1695" y="1616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586" name="Line 26"/>
          <p:cNvSpPr>
            <a:spLocks noChangeShapeType="1"/>
          </p:cNvSpPr>
          <p:nvPr/>
        </p:nvSpPr>
        <p:spPr bwMode="auto">
          <a:xfrm>
            <a:off x="4468813" y="1574800"/>
            <a:ext cx="1587" cy="1016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4192588" y="1693863"/>
            <a:ext cx="5540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Read</a:t>
            </a: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3478213" y="1693863"/>
            <a:ext cx="5619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Write</a:t>
            </a:r>
          </a:p>
        </p:txBody>
      </p:sp>
      <p:sp>
        <p:nvSpPr>
          <p:cNvPr id="66589" name="AutoShape 29"/>
          <p:cNvSpPr>
            <a:spLocks noChangeArrowheads="1"/>
          </p:cNvSpPr>
          <p:nvPr/>
        </p:nvSpPr>
        <p:spPr bwMode="auto">
          <a:xfrm>
            <a:off x="3598863" y="1960563"/>
            <a:ext cx="1252537" cy="195262"/>
          </a:xfrm>
          <a:prstGeom prst="roundRect">
            <a:avLst>
              <a:gd name="adj" fmla="val 819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>
            <a:off x="4033838" y="2160588"/>
            <a:ext cx="1587" cy="112712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>
            <a:off x="4360863" y="2155825"/>
            <a:ext cx="1587" cy="1174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592" name="Freeform 32"/>
          <p:cNvSpPr>
            <a:spLocks noChangeArrowheads="1"/>
          </p:cNvSpPr>
          <p:nvPr/>
        </p:nvSpPr>
        <p:spPr bwMode="auto">
          <a:xfrm>
            <a:off x="4670425" y="2165350"/>
            <a:ext cx="498475" cy="11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3"/>
              </a:cxn>
              <a:cxn ang="0">
                <a:pos x="1382" y="323"/>
              </a:cxn>
            </a:cxnLst>
            <a:rect l="0" t="0" r="r" b="b"/>
            <a:pathLst>
              <a:path w="1383" h="324">
                <a:moveTo>
                  <a:pt x="0" y="0"/>
                </a:moveTo>
                <a:lnTo>
                  <a:pt x="0" y="323"/>
                </a:lnTo>
                <a:lnTo>
                  <a:pt x="1382" y="323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593" name="Freeform 33"/>
          <p:cNvSpPr>
            <a:spLocks noChangeArrowheads="1"/>
          </p:cNvSpPr>
          <p:nvPr/>
        </p:nvSpPr>
        <p:spPr bwMode="auto">
          <a:xfrm>
            <a:off x="5835650" y="2027238"/>
            <a:ext cx="107950" cy="71437"/>
          </a:xfrm>
          <a:custGeom>
            <a:avLst/>
            <a:gdLst/>
            <a:ahLst/>
            <a:cxnLst>
              <a:cxn ang="0">
                <a:pos x="300" y="101"/>
              </a:cxn>
              <a:cxn ang="0">
                <a:pos x="25" y="0"/>
              </a:cxn>
              <a:cxn ang="0">
                <a:pos x="19" y="13"/>
              </a:cxn>
              <a:cxn ang="0">
                <a:pos x="14" y="26"/>
              </a:cxn>
              <a:cxn ang="0">
                <a:pos x="9" y="39"/>
              </a:cxn>
              <a:cxn ang="0">
                <a:pos x="6" y="52"/>
              </a:cxn>
              <a:cxn ang="0">
                <a:pos x="3" y="66"/>
              </a:cxn>
              <a:cxn ang="0">
                <a:pos x="1" y="79"/>
              </a:cxn>
              <a:cxn ang="0">
                <a:pos x="0" y="93"/>
              </a:cxn>
              <a:cxn ang="0">
                <a:pos x="0" y="107"/>
              </a:cxn>
              <a:cxn ang="0">
                <a:pos x="1" y="120"/>
              </a:cxn>
              <a:cxn ang="0">
                <a:pos x="3" y="134"/>
              </a:cxn>
              <a:cxn ang="0">
                <a:pos x="5" y="147"/>
              </a:cxn>
              <a:cxn ang="0">
                <a:pos x="9" y="161"/>
              </a:cxn>
              <a:cxn ang="0">
                <a:pos x="13" y="174"/>
              </a:cxn>
              <a:cxn ang="0">
                <a:pos x="18" y="187"/>
              </a:cxn>
              <a:cxn ang="0">
                <a:pos x="24" y="199"/>
              </a:cxn>
              <a:cxn ang="0">
                <a:pos x="300" y="101"/>
              </a:cxn>
            </a:cxnLst>
            <a:rect l="0" t="0" r="r" b="b"/>
            <a:pathLst>
              <a:path w="301" h="200">
                <a:moveTo>
                  <a:pt x="300" y="101"/>
                </a:moveTo>
                <a:lnTo>
                  <a:pt x="25" y="0"/>
                </a:lnTo>
                <a:lnTo>
                  <a:pt x="19" y="13"/>
                </a:lnTo>
                <a:lnTo>
                  <a:pt x="14" y="26"/>
                </a:lnTo>
                <a:lnTo>
                  <a:pt x="9" y="39"/>
                </a:lnTo>
                <a:lnTo>
                  <a:pt x="6" y="52"/>
                </a:lnTo>
                <a:lnTo>
                  <a:pt x="3" y="66"/>
                </a:lnTo>
                <a:lnTo>
                  <a:pt x="1" y="79"/>
                </a:lnTo>
                <a:lnTo>
                  <a:pt x="0" y="93"/>
                </a:lnTo>
                <a:lnTo>
                  <a:pt x="0" y="107"/>
                </a:lnTo>
                <a:lnTo>
                  <a:pt x="1" y="120"/>
                </a:lnTo>
                <a:lnTo>
                  <a:pt x="3" y="134"/>
                </a:lnTo>
                <a:lnTo>
                  <a:pt x="5" y="147"/>
                </a:lnTo>
                <a:lnTo>
                  <a:pt x="9" y="161"/>
                </a:lnTo>
                <a:lnTo>
                  <a:pt x="13" y="174"/>
                </a:lnTo>
                <a:lnTo>
                  <a:pt x="18" y="187"/>
                </a:lnTo>
                <a:lnTo>
                  <a:pt x="24" y="199"/>
                </a:lnTo>
                <a:lnTo>
                  <a:pt x="300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594" name="Line 34"/>
          <p:cNvSpPr>
            <a:spLocks noChangeShapeType="1"/>
          </p:cNvSpPr>
          <p:nvPr/>
        </p:nvSpPr>
        <p:spPr bwMode="auto">
          <a:xfrm>
            <a:off x="4875213" y="2063750"/>
            <a:ext cx="981075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4016375" y="1933575"/>
            <a:ext cx="4381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AR</a:t>
            </a:r>
          </a:p>
        </p:txBody>
      </p:sp>
      <p:sp>
        <p:nvSpPr>
          <p:cNvPr id="66596" name="Freeform 36"/>
          <p:cNvSpPr>
            <a:spLocks noChangeArrowheads="1"/>
          </p:cNvSpPr>
          <p:nvPr/>
        </p:nvSpPr>
        <p:spPr bwMode="auto">
          <a:xfrm>
            <a:off x="4608513" y="2092325"/>
            <a:ext cx="138112" cy="50800"/>
          </a:xfrm>
          <a:custGeom>
            <a:avLst/>
            <a:gdLst/>
            <a:ahLst/>
            <a:cxnLst>
              <a:cxn ang="0">
                <a:pos x="0" y="138"/>
              </a:cxn>
              <a:cxn ang="0">
                <a:pos x="190" y="0"/>
              </a:cxn>
              <a:cxn ang="0">
                <a:pos x="381" y="138"/>
              </a:cxn>
            </a:cxnLst>
            <a:rect l="0" t="0" r="r" b="b"/>
            <a:pathLst>
              <a:path w="382" h="139">
                <a:moveTo>
                  <a:pt x="0" y="138"/>
                </a:moveTo>
                <a:lnTo>
                  <a:pt x="190" y="0"/>
                </a:lnTo>
                <a:lnTo>
                  <a:pt x="381" y="138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3548063" y="2811463"/>
            <a:ext cx="11303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LD  INR  CLR</a:t>
            </a:r>
          </a:p>
        </p:txBody>
      </p:sp>
      <p:sp>
        <p:nvSpPr>
          <p:cNvPr id="66598" name="AutoShape 38"/>
          <p:cNvSpPr>
            <a:spLocks noChangeArrowheads="1"/>
          </p:cNvSpPr>
          <p:nvPr/>
        </p:nvSpPr>
        <p:spPr bwMode="auto">
          <a:xfrm>
            <a:off x="3598863" y="2519363"/>
            <a:ext cx="1252537" cy="203200"/>
          </a:xfrm>
          <a:prstGeom prst="roundRect">
            <a:avLst>
              <a:gd name="adj" fmla="val 778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599" name="Line 39"/>
          <p:cNvSpPr>
            <a:spLocks noChangeShapeType="1"/>
          </p:cNvSpPr>
          <p:nvPr/>
        </p:nvSpPr>
        <p:spPr bwMode="auto">
          <a:xfrm>
            <a:off x="4033838" y="2727325"/>
            <a:ext cx="1587" cy="1016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00" name="Line 40"/>
          <p:cNvSpPr>
            <a:spLocks noChangeShapeType="1"/>
          </p:cNvSpPr>
          <p:nvPr/>
        </p:nvSpPr>
        <p:spPr bwMode="auto">
          <a:xfrm>
            <a:off x="4360863" y="2727325"/>
            <a:ext cx="1587" cy="1016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01" name="Freeform 41"/>
          <p:cNvSpPr>
            <a:spLocks noChangeArrowheads="1"/>
          </p:cNvSpPr>
          <p:nvPr/>
        </p:nvSpPr>
        <p:spPr bwMode="auto">
          <a:xfrm>
            <a:off x="4670425" y="2733675"/>
            <a:ext cx="487363" cy="10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1351" y="292"/>
              </a:cxn>
            </a:cxnLst>
            <a:rect l="0" t="0" r="r" b="b"/>
            <a:pathLst>
              <a:path w="1352" h="293">
                <a:moveTo>
                  <a:pt x="0" y="0"/>
                </a:moveTo>
                <a:lnTo>
                  <a:pt x="0" y="292"/>
                </a:lnTo>
                <a:lnTo>
                  <a:pt x="1351" y="292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02" name="Text Box 42"/>
          <p:cNvSpPr txBox="1">
            <a:spLocks noChangeArrowheads="1"/>
          </p:cNvSpPr>
          <p:nvPr/>
        </p:nvSpPr>
        <p:spPr bwMode="auto">
          <a:xfrm>
            <a:off x="4016375" y="2501900"/>
            <a:ext cx="4286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PC</a:t>
            </a:r>
          </a:p>
        </p:txBody>
      </p:sp>
      <p:sp>
        <p:nvSpPr>
          <p:cNvPr id="66603" name="Freeform 43"/>
          <p:cNvSpPr>
            <a:spLocks noChangeArrowheads="1"/>
          </p:cNvSpPr>
          <p:nvPr/>
        </p:nvSpPr>
        <p:spPr bwMode="auto">
          <a:xfrm>
            <a:off x="4603750" y="2659063"/>
            <a:ext cx="134938" cy="60325"/>
          </a:xfrm>
          <a:custGeom>
            <a:avLst/>
            <a:gdLst/>
            <a:ahLst/>
            <a:cxnLst>
              <a:cxn ang="0">
                <a:pos x="0" y="165"/>
              </a:cxn>
              <a:cxn ang="0">
                <a:pos x="188" y="0"/>
              </a:cxn>
              <a:cxn ang="0">
                <a:pos x="376" y="165"/>
              </a:cxn>
            </a:cxnLst>
            <a:rect l="0" t="0" r="r" b="b"/>
            <a:pathLst>
              <a:path w="377" h="166">
                <a:moveTo>
                  <a:pt x="0" y="165"/>
                </a:moveTo>
                <a:lnTo>
                  <a:pt x="188" y="0"/>
                </a:lnTo>
                <a:lnTo>
                  <a:pt x="376" y="165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04" name="Text Box 44"/>
          <p:cNvSpPr txBox="1">
            <a:spLocks noChangeArrowheads="1"/>
          </p:cNvSpPr>
          <p:nvPr/>
        </p:nvSpPr>
        <p:spPr bwMode="auto">
          <a:xfrm>
            <a:off x="3424238" y="3433763"/>
            <a:ext cx="12160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LD   INR   CLR</a:t>
            </a:r>
          </a:p>
        </p:txBody>
      </p:sp>
      <p:sp>
        <p:nvSpPr>
          <p:cNvPr id="66605" name="AutoShape 45"/>
          <p:cNvSpPr>
            <a:spLocks noChangeArrowheads="1"/>
          </p:cNvSpPr>
          <p:nvPr/>
        </p:nvSpPr>
        <p:spPr bwMode="auto">
          <a:xfrm>
            <a:off x="3389313" y="3119438"/>
            <a:ext cx="1446212" cy="204787"/>
          </a:xfrm>
          <a:prstGeom prst="roundRect">
            <a:avLst>
              <a:gd name="adj" fmla="val 778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06" name="Line 46"/>
          <p:cNvSpPr>
            <a:spLocks noChangeShapeType="1"/>
          </p:cNvSpPr>
          <p:nvPr/>
        </p:nvSpPr>
        <p:spPr bwMode="auto">
          <a:xfrm>
            <a:off x="3576638" y="3333750"/>
            <a:ext cx="1587" cy="9683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07" name="Line 47"/>
          <p:cNvSpPr>
            <a:spLocks noChangeShapeType="1"/>
          </p:cNvSpPr>
          <p:nvPr/>
        </p:nvSpPr>
        <p:spPr bwMode="auto">
          <a:xfrm>
            <a:off x="4343400" y="3328988"/>
            <a:ext cx="1588" cy="1016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08" name="Freeform 48"/>
          <p:cNvSpPr>
            <a:spLocks noChangeArrowheads="1"/>
          </p:cNvSpPr>
          <p:nvPr/>
        </p:nvSpPr>
        <p:spPr bwMode="auto">
          <a:xfrm>
            <a:off x="4654550" y="3333750"/>
            <a:ext cx="509588" cy="107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7"/>
              </a:cxn>
              <a:cxn ang="0">
                <a:pos x="1413" y="297"/>
              </a:cxn>
            </a:cxnLst>
            <a:rect l="0" t="0" r="r" b="b"/>
            <a:pathLst>
              <a:path w="1414" h="298">
                <a:moveTo>
                  <a:pt x="0" y="0"/>
                </a:moveTo>
                <a:lnTo>
                  <a:pt x="0" y="297"/>
                </a:lnTo>
                <a:lnTo>
                  <a:pt x="1413" y="297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3892550" y="3101975"/>
            <a:ext cx="4381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DR</a:t>
            </a:r>
          </a:p>
        </p:txBody>
      </p:sp>
      <p:sp>
        <p:nvSpPr>
          <p:cNvPr id="66610" name="Freeform 50"/>
          <p:cNvSpPr>
            <a:spLocks noChangeArrowheads="1"/>
          </p:cNvSpPr>
          <p:nvPr/>
        </p:nvSpPr>
        <p:spPr bwMode="auto">
          <a:xfrm>
            <a:off x="4586288" y="3262313"/>
            <a:ext cx="134937" cy="57150"/>
          </a:xfrm>
          <a:custGeom>
            <a:avLst/>
            <a:gdLst/>
            <a:ahLst/>
            <a:cxnLst>
              <a:cxn ang="0">
                <a:pos x="0" y="156"/>
              </a:cxn>
              <a:cxn ang="0">
                <a:pos x="188" y="0"/>
              </a:cxn>
              <a:cxn ang="0">
                <a:pos x="376" y="156"/>
              </a:cxn>
            </a:cxnLst>
            <a:rect l="0" t="0" r="r" b="b"/>
            <a:pathLst>
              <a:path w="377" h="157">
                <a:moveTo>
                  <a:pt x="0" y="156"/>
                </a:moveTo>
                <a:lnTo>
                  <a:pt x="188" y="0"/>
                </a:lnTo>
                <a:lnTo>
                  <a:pt x="376" y="156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11" name="Text Box 51"/>
          <p:cNvSpPr txBox="1">
            <a:spLocks noChangeArrowheads="1"/>
          </p:cNvSpPr>
          <p:nvPr/>
        </p:nvSpPr>
        <p:spPr bwMode="auto">
          <a:xfrm>
            <a:off x="3405188" y="4198938"/>
            <a:ext cx="12160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LD   INR   CLR</a:t>
            </a:r>
          </a:p>
        </p:txBody>
      </p:sp>
      <p:sp>
        <p:nvSpPr>
          <p:cNvPr id="66612" name="AutoShape 52"/>
          <p:cNvSpPr>
            <a:spLocks noChangeArrowheads="1"/>
          </p:cNvSpPr>
          <p:nvPr/>
        </p:nvSpPr>
        <p:spPr bwMode="auto">
          <a:xfrm>
            <a:off x="3371850" y="3895725"/>
            <a:ext cx="1446213" cy="204788"/>
          </a:xfrm>
          <a:prstGeom prst="roundRect">
            <a:avLst>
              <a:gd name="adj" fmla="val 778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13" name="Line 53"/>
          <p:cNvSpPr>
            <a:spLocks noChangeShapeType="1"/>
          </p:cNvSpPr>
          <p:nvPr/>
        </p:nvSpPr>
        <p:spPr bwMode="auto">
          <a:xfrm>
            <a:off x="3943350" y="4108450"/>
            <a:ext cx="1588" cy="984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14" name="Line 54"/>
          <p:cNvSpPr>
            <a:spLocks noChangeShapeType="1"/>
          </p:cNvSpPr>
          <p:nvPr/>
        </p:nvSpPr>
        <p:spPr bwMode="auto">
          <a:xfrm>
            <a:off x="4325938" y="4100513"/>
            <a:ext cx="1587" cy="106362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15" name="Freeform 55"/>
          <p:cNvSpPr>
            <a:spLocks noChangeArrowheads="1"/>
          </p:cNvSpPr>
          <p:nvPr/>
        </p:nvSpPr>
        <p:spPr bwMode="auto">
          <a:xfrm>
            <a:off x="4637088" y="4108450"/>
            <a:ext cx="5080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2"/>
              </a:cxn>
              <a:cxn ang="0">
                <a:pos x="1412" y="302"/>
              </a:cxn>
            </a:cxnLst>
            <a:rect l="0" t="0" r="r" b="b"/>
            <a:pathLst>
              <a:path w="1413" h="303">
                <a:moveTo>
                  <a:pt x="0" y="0"/>
                </a:moveTo>
                <a:lnTo>
                  <a:pt x="0" y="302"/>
                </a:lnTo>
                <a:lnTo>
                  <a:pt x="1412" y="302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16" name="Text Box 56"/>
          <p:cNvSpPr txBox="1">
            <a:spLocks noChangeArrowheads="1"/>
          </p:cNvSpPr>
          <p:nvPr/>
        </p:nvSpPr>
        <p:spPr bwMode="auto">
          <a:xfrm>
            <a:off x="3857625" y="3878263"/>
            <a:ext cx="4381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AC</a:t>
            </a:r>
          </a:p>
        </p:txBody>
      </p:sp>
      <p:sp>
        <p:nvSpPr>
          <p:cNvPr id="66617" name="Freeform 57"/>
          <p:cNvSpPr>
            <a:spLocks noChangeArrowheads="1"/>
          </p:cNvSpPr>
          <p:nvPr/>
        </p:nvSpPr>
        <p:spPr bwMode="auto">
          <a:xfrm>
            <a:off x="4570413" y="4040188"/>
            <a:ext cx="134937" cy="58737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188" y="0"/>
              </a:cxn>
              <a:cxn ang="0">
                <a:pos x="376" y="164"/>
              </a:cxn>
            </a:cxnLst>
            <a:rect l="0" t="0" r="r" b="b"/>
            <a:pathLst>
              <a:path w="377" h="165">
                <a:moveTo>
                  <a:pt x="0" y="164"/>
                </a:moveTo>
                <a:lnTo>
                  <a:pt x="188" y="0"/>
                </a:lnTo>
                <a:lnTo>
                  <a:pt x="376" y="164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18" name="Line 58"/>
          <p:cNvSpPr>
            <a:spLocks noChangeShapeType="1"/>
          </p:cNvSpPr>
          <p:nvPr/>
        </p:nvSpPr>
        <p:spPr bwMode="auto">
          <a:xfrm>
            <a:off x="2085975" y="3725863"/>
            <a:ext cx="3425825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19" name="Freeform 59"/>
          <p:cNvSpPr>
            <a:spLocks noChangeArrowheads="1"/>
          </p:cNvSpPr>
          <p:nvPr/>
        </p:nvSpPr>
        <p:spPr bwMode="auto">
          <a:xfrm>
            <a:off x="5835650" y="2576513"/>
            <a:ext cx="107950" cy="73025"/>
          </a:xfrm>
          <a:custGeom>
            <a:avLst/>
            <a:gdLst/>
            <a:ahLst/>
            <a:cxnLst>
              <a:cxn ang="0">
                <a:pos x="300" y="103"/>
              </a:cxn>
              <a:cxn ang="0">
                <a:pos x="25" y="0"/>
              </a:cxn>
              <a:cxn ang="0">
                <a:pos x="19" y="13"/>
              </a:cxn>
              <a:cxn ang="0">
                <a:pos x="14" y="26"/>
              </a:cxn>
              <a:cxn ang="0">
                <a:pos x="9" y="40"/>
              </a:cxn>
              <a:cxn ang="0">
                <a:pos x="6" y="53"/>
              </a:cxn>
              <a:cxn ang="0">
                <a:pos x="3" y="67"/>
              </a:cxn>
              <a:cxn ang="0">
                <a:pos x="1" y="81"/>
              </a:cxn>
              <a:cxn ang="0">
                <a:pos x="0" y="95"/>
              </a:cxn>
              <a:cxn ang="0">
                <a:pos x="0" y="109"/>
              </a:cxn>
              <a:cxn ang="0">
                <a:pos x="1" y="123"/>
              </a:cxn>
              <a:cxn ang="0">
                <a:pos x="3" y="137"/>
              </a:cxn>
              <a:cxn ang="0">
                <a:pos x="5" y="150"/>
              </a:cxn>
              <a:cxn ang="0">
                <a:pos x="9" y="164"/>
              </a:cxn>
              <a:cxn ang="0">
                <a:pos x="13" y="177"/>
              </a:cxn>
              <a:cxn ang="0">
                <a:pos x="18" y="191"/>
              </a:cxn>
              <a:cxn ang="0">
                <a:pos x="24" y="203"/>
              </a:cxn>
              <a:cxn ang="0">
                <a:pos x="300" y="103"/>
              </a:cxn>
            </a:cxnLst>
            <a:rect l="0" t="0" r="r" b="b"/>
            <a:pathLst>
              <a:path w="301" h="204">
                <a:moveTo>
                  <a:pt x="300" y="103"/>
                </a:moveTo>
                <a:lnTo>
                  <a:pt x="25" y="0"/>
                </a:lnTo>
                <a:lnTo>
                  <a:pt x="19" y="13"/>
                </a:lnTo>
                <a:lnTo>
                  <a:pt x="14" y="26"/>
                </a:lnTo>
                <a:lnTo>
                  <a:pt x="9" y="40"/>
                </a:lnTo>
                <a:lnTo>
                  <a:pt x="6" y="53"/>
                </a:lnTo>
                <a:lnTo>
                  <a:pt x="3" y="67"/>
                </a:lnTo>
                <a:lnTo>
                  <a:pt x="1" y="81"/>
                </a:lnTo>
                <a:lnTo>
                  <a:pt x="0" y="95"/>
                </a:lnTo>
                <a:lnTo>
                  <a:pt x="0" y="109"/>
                </a:lnTo>
                <a:lnTo>
                  <a:pt x="1" y="123"/>
                </a:lnTo>
                <a:lnTo>
                  <a:pt x="3" y="137"/>
                </a:lnTo>
                <a:lnTo>
                  <a:pt x="5" y="150"/>
                </a:lnTo>
                <a:lnTo>
                  <a:pt x="9" y="164"/>
                </a:lnTo>
                <a:lnTo>
                  <a:pt x="13" y="177"/>
                </a:lnTo>
                <a:lnTo>
                  <a:pt x="18" y="191"/>
                </a:lnTo>
                <a:lnTo>
                  <a:pt x="24" y="203"/>
                </a:lnTo>
                <a:lnTo>
                  <a:pt x="300" y="103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20" name="Line 60"/>
          <p:cNvSpPr>
            <a:spLocks noChangeShapeType="1"/>
          </p:cNvSpPr>
          <p:nvPr/>
        </p:nvSpPr>
        <p:spPr bwMode="auto">
          <a:xfrm>
            <a:off x="4875213" y="2620963"/>
            <a:ext cx="981075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21" name="Freeform 61"/>
          <p:cNvSpPr>
            <a:spLocks noChangeArrowheads="1"/>
          </p:cNvSpPr>
          <p:nvPr/>
        </p:nvSpPr>
        <p:spPr bwMode="auto">
          <a:xfrm>
            <a:off x="5842000" y="3187700"/>
            <a:ext cx="106363" cy="73025"/>
          </a:xfrm>
          <a:custGeom>
            <a:avLst/>
            <a:gdLst/>
            <a:ahLst/>
            <a:cxnLst>
              <a:cxn ang="0">
                <a:pos x="295" y="101"/>
              </a:cxn>
              <a:cxn ang="0">
                <a:pos x="24" y="0"/>
              </a:cxn>
              <a:cxn ang="0">
                <a:pos x="18" y="13"/>
              </a:cxn>
              <a:cxn ang="0">
                <a:pos x="13" y="26"/>
              </a:cxn>
              <a:cxn ang="0">
                <a:pos x="9" y="40"/>
              </a:cxn>
              <a:cxn ang="0">
                <a:pos x="5" y="54"/>
              </a:cxn>
              <a:cxn ang="0">
                <a:pos x="3" y="67"/>
              </a:cxn>
              <a:cxn ang="0">
                <a:pos x="1" y="81"/>
              </a:cxn>
              <a:cxn ang="0">
                <a:pos x="0" y="95"/>
              </a:cxn>
              <a:cxn ang="0">
                <a:pos x="0" y="109"/>
              </a:cxn>
              <a:cxn ang="0">
                <a:pos x="1" y="123"/>
              </a:cxn>
              <a:cxn ang="0">
                <a:pos x="3" y="137"/>
              </a:cxn>
              <a:cxn ang="0">
                <a:pos x="6" y="151"/>
              </a:cxn>
              <a:cxn ang="0">
                <a:pos x="9" y="164"/>
              </a:cxn>
              <a:cxn ang="0">
                <a:pos x="14" y="178"/>
              </a:cxn>
              <a:cxn ang="0">
                <a:pos x="19" y="191"/>
              </a:cxn>
              <a:cxn ang="0">
                <a:pos x="25" y="204"/>
              </a:cxn>
              <a:cxn ang="0">
                <a:pos x="295" y="101"/>
              </a:cxn>
            </a:cxnLst>
            <a:rect l="0" t="0" r="r" b="b"/>
            <a:pathLst>
              <a:path w="296" h="205">
                <a:moveTo>
                  <a:pt x="295" y="101"/>
                </a:moveTo>
                <a:lnTo>
                  <a:pt x="24" y="0"/>
                </a:lnTo>
                <a:lnTo>
                  <a:pt x="18" y="13"/>
                </a:lnTo>
                <a:lnTo>
                  <a:pt x="13" y="26"/>
                </a:lnTo>
                <a:lnTo>
                  <a:pt x="9" y="40"/>
                </a:lnTo>
                <a:lnTo>
                  <a:pt x="5" y="54"/>
                </a:lnTo>
                <a:lnTo>
                  <a:pt x="3" y="67"/>
                </a:lnTo>
                <a:lnTo>
                  <a:pt x="1" y="81"/>
                </a:lnTo>
                <a:lnTo>
                  <a:pt x="0" y="95"/>
                </a:lnTo>
                <a:lnTo>
                  <a:pt x="0" y="109"/>
                </a:lnTo>
                <a:lnTo>
                  <a:pt x="1" y="123"/>
                </a:lnTo>
                <a:lnTo>
                  <a:pt x="3" y="137"/>
                </a:lnTo>
                <a:lnTo>
                  <a:pt x="6" y="151"/>
                </a:lnTo>
                <a:lnTo>
                  <a:pt x="9" y="164"/>
                </a:lnTo>
                <a:lnTo>
                  <a:pt x="14" y="178"/>
                </a:lnTo>
                <a:lnTo>
                  <a:pt x="19" y="191"/>
                </a:lnTo>
                <a:lnTo>
                  <a:pt x="25" y="204"/>
                </a:lnTo>
                <a:lnTo>
                  <a:pt x="295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22" name="Line 62"/>
          <p:cNvSpPr>
            <a:spLocks noChangeShapeType="1"/>
          </p:cNvSpPr>
          <p:nvPr/>
        </p:nvSpPr>
        <p:spPr bwMode="auto">
          <a:xfrm>
            <a:off x="4857750" y="3232150"/>
            <a:ext cx="982663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23" name="Freeform 63"/>
          <p:cNvSpPr>
            <a:spLocks noChangeArrowheads="1"/>
          </p:cNvSpPr>
          <p:nvPr/>
        </p:nvSpPr>
        <p:spPr bwMode="auto">
          <a:xfrm>
            <a:off x="5824538" y="3957638"/>
            <a:ext cx="107950" cy="71437"/>
          </a:xfrm>
          <a:custGeom>
            <a:avLst/>
            <a:gdLst/>
            <a:ahLst/>
            <a:cxnLst>
              <a:cxn ang="0">
                <a:pos x="300" y="101"/>
              </a:cxn>
              <a:cxn ang="0">
                <a:pos x="25" y="0"/>
              </a:cxn>
              <a:cxn ang="0">
                <a:pos x="19" y="13"/>
              </a:cxn>
              <a:cxn ang="0">
                <a:pos x="14" y="26"/>
              </a:cxn>
              <a:cxn ang="0">
                <a:pos x="9" y="39"/>
              </a:cxn>
              <a:cxn ang="0">
                <a:pos x="6" y="52"/>
              </a:cxn>
              <a:cxn ang="0">
                <a:pos x="3" y="66"/>
              </a:cxn>
              <a:cxn ang="0">
                <a:pos x="1" y="79"/>
              </a:cxn>
              <a:cxn ang="0">
                <a:pos x="0" y="93"/>
              </a:cxn>
              <a:cxn ang="0">
                <a:pos x="0" y="107"/>
              </a:cxn>
              <a:cxn ang="0">
                <a:pos x="1" y="120"/>
              </a:cxn>
              <a:cxn ang="0">
                <a:pos x="3" y="134"/>
              </a:cxn>
              <a:cxn ang="0">
                <a:pos x="5" y="147"/>
              </a:cxn>
              <a:cxn ang="0">
                <a:pos x="9" y="161"/>
              </a:cxn>
              <a:cxn ang="0">
                <a:pos x="13" y="174"/>
              </a:cxn>
              <a:cxn ang="0">
                <a:pos x="18" y="187"/>
              </a:cxn>
              <a:cxn ang="0">
                <a:pos x="24" y="199"/>
              </a:cxn>
              <a:cxn ang="0">
                <a:pos x="300" y="101"/>
              </a:cxn>
            </a:cxnLst>
            <a:rect l="0" t="0" r="r" b="b"/>
            <a:pathLst>
              <a:path w="301" h="200">
                <a:moveTo>
                  <a:pt x="300" y="101"/>
                </a:moveTo>
                <a:lnTo>
                  <a:pt x="25" y="0"/>
                </a:lnTo>
                <a:lnTo>
                  <a:pt x="19" y="13"/>
                </a:lnTo>
                <a:lnTo>
                  <a:pt x="14" y="26"/>
                </a:lnTo>
                <a:lnTo>
                  <a:pt x="9" y="39"/>
                </a:lnTo>
                <a:lnTo>
                  <a:pt x="6" y="52"/>
                </a:lnTo>
                <a:lnTo>
                  <a:pt x="3" y="66"/>
                </a:lnTo>
                <a:lnTo>
                  <a:pt x="1" y="79"/>
                </a:lnTo>
                <a:lnTo>
                  <a:pt x="0" y="93"/>
                </a:lnTo>
                <a:lnTo>
                  <a:pt x="0" y="107"/>
                </a:lnTo>
                <a:lnTo>
                  <a:pt x="1" y="120"/>
                </a:lnTo>
                <a:lnTo>
                  <a:pt x="3" y="134"/>
                </a:lnTo>
                <a:lnTo>
                  <a:pt x="5" y="147"/>
                </a:lnTo>
                <a:lnTo>
                  <a:pt x="9" y="161"/>
                </a:lnTo>
                <a:lnTo>
                  <a:pt x="13" y="174"/>
                </a:lnTo>
                <a:lnTo>
                  <a:pt x="18" y="187"/>
                </a:lnTo>
                <a:lnTo>
                  <a:pt x="24" y="199"/>
                </a:lnTo>
                <a:lnTo>
                  <a:pt x="300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24" name="Line 64"/>
          <p:cNvSpPr>
            <a:spLocks noChangeShapeType="1"/>
          </p:cNvSpPr>
          <p:nvPr/>
        </p:nvSpPr>
        <p:spPr bwMode="auto">
          <a:xfrm>
            <a:off x="4835525" y="3997325"/>
            <a:ext cx="987425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25" name="Text Box 65"/>
          <p:cNvSpPr txBox="1">
            <a:spLocks noChangeArrowheads="1"/>
          </p:cNvSpPr>
          <p:nvPr/>
        </p:nvSpPr>
        <p:spPr bwMode="auto">
          <a:xfrm>
            <a:off x="2305050" y="3930650"/>
            <a:ext cx="4937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7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ALU</a:t>
            </a:r>
          </a:p>
          <a:p>
            <a:pPr>
              <a:lnSpc>
                <a:spcPct val="7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66626" name="Text Box 66"/>
          <p:cNvSpPr txBox="1">
            <a:spLocks noChangeArrowheads="1"/>
          </p:cNvSpPr>
          <p:nvPr/>
        </p:nvSpPr>
        <p:spPr bwMode="auto">
          <a:xfrm>
            <a:off x="984250" y="3789363"/>
            <a:ext cx="182563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66627" name="AutoShape 67"/>
          <p:cNvSpPr>
            <a:spLocks noChangeArrowheads="1"/>
          </p:cNvSpPr>
          <p:nvPr/>
        </p:nvSpPr>
        <p:spPr bwMode="auto">
          <a:xfrm>
            <a:off x="2278063" y="3789363"/>
            <a:ext cx="534987" cy="533400"/>
          </a:xfrm>
          <a:prstGeom prst="roundRect">
            <a:avLst>
              <a:gd name="adj" fmla="val 296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28" name="Text Box 68"/>
          <p:cNvSpPr txBox="1">
            <a:spLocks noChangeArrowheads="1"/>
          </p:cNvSpPr>
          <p:nvPr/>
        </p:nvSpPr>
        <p:spPr bwMode="auto">
          <a:xfrm>
            <a:off x="2963863" y="3729038"/>
            <a:ext cx="2825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E</a:t>
            </a:r>
          </a:p>
        </p:txBody>
      </p:sp>
      <p:sp>
        <p:nvSpPr>
          <p:cNvPr id="66629" name="AutoShape 69"/>
          <p:cNvSpPr>
            <a:spLocks noChangeArrowheads="1"/>
          </p:cNvSpPr>
          <p:nvPr/>
        </p:nvSpPr>
        <p:spPr bwMode="auto">
          <a:xfrm>
            <a:off x="2989263" y="3760788"/>
            <a:ext cx="225425" cy="192087"/>
          </a:xfrm>
          <a:prstGeom prst="roundRect">
            <a:avLst>
              <a:gd name="adj" fmla="val 83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30" name="Freeform 70"/>
          <p:cNvSpPr>
            <a:spLocks noChangeArrowheads="1"/>
          </p:cNvSpPr>
          <p:nvPr/>
        </p:nvSpPr>
        <p:spPr bwMode="auto">
          <a:xfrm>
            <a:off x="2878138" y="3792538"/>
            <a:ext cx="109537" cy="82550"/>
          </a:xfrm>
          <a:custGeom>
            <a:avLst/>
            <a:gdLst/>
            <a:ahLst/>
            <a:cxnLst>
              <a:cxn ang="0">
                <a:pos x="304" y="101"/>
              </a:cxn>
              <a:cxn ang="0">
                <a:pos x="26" y="0"/>
              </a:cxn>
              <a:cxn ang="0">
                <a:pos x="20" y="12"/>
              </a:cxn>
              <a:cxn ang="0">
                <a:pos x="14" y="25"/>
              </a:cxn>
              <a:cxn ang="0">
                <a:pos x="10" y="38"/>
              </a:cxn>
              <a:cxn ang="0">
                <a:pos x="6" y="51"/>
              </a:cxn>
              <a:cxn ang="0">
                <a:pos x="3" y="64"/>
              </a:cxn>
              <a:cxn ang="0">
                <a:pos x="1" y="77"/>
              </a:cxn>
              <a:cxn ang="0">
                <a:pos x="0" y="90"/>
              </a:cxn>
              <a:cxn ang="0">
                <a:pos x="0" y="104"/>
              </a:cxn>
              <a:cxn ang="0">
                <a:pos x="1" y="117"/>
              </a:cxn>
              <a:cxn ang="0">
                <a:pos x="2" y="130"/>
              </a:cxn>
              <a:cxn ang="0">
                <a:pos x="4" y="143"/>
              </a:cxn>
              <a:cxn ang="0">
                <a:pos x="7" y="156"/>
              </a:cxn>
              <a:cxn ang="0">
                <a:pos x="11" y="169"/>
              </a:cxn>
              <a:cxn ang="0">
                <a:pos x="16" y="182"/>
              </a:cxn>
              <a:cxn ang="0">
                <a:pos x="22" y="194"/>
              </a:cxn>
              <a:cxn ang="0">
                <a:pos x="28" y="207"/>
              </a:cxn>
              <a:cxn ang="0">
                <a:pos x="35" y="219"/>
              </a:cxn>
              <a:cxn ang="0">
                <a:pos x="43" y="230"/>
              </a:cxn>
              <a:cxn ang="0">
                <a:pos x="304" y="101"/>
              </a:cxn>
            </a:cxnLst>
            <a:rect l="0" t="0" r="r" b="b"/>
            <a:pathLst>
              <a:path w="305" h="231">
                <a:moveTo>
                  <a:pt x="304" y="101"/>
                </a:moveTo>
                <a:lnTo>
                  <a:pt x="26" y="0"/>
                </a:lnTo>
                <a:lnTo>
                  <a:pt x="20" y="12"/>
                </a:lnTo>
                <a:lnTo>
                  <a:pt x="14" y="25"/>
                </a:lnTo>
                <a:lnTo>
                  <a:pt x="10" y="38"/>
                </a:lnTo>
                <a:lnTo>
                  <a:pt x="6" y="51"/>
                </a:lnTo>
                <a:lnTo>
                  <a:pt x="3" y="64"/>
                </a:lnTo>
                <a:lnTo>
                  <a:pt x="1" y="77"/>
                </a:lnTo>
                <a:lnTo>
                  <a:pt x="0" y="90"/>
                </a:lnTo>
                <a:lnTo>
                  <a:pt x="0" y="104"/>
                </a:lnTo>
                <a:lnTo>
                  <a:pt x="1" y="117"/>
                </a:lnTo>
                <a:lnTo>
                  <a:pt x="2" y="130"/>
                </a:lnTo>
                <a:lnTo>
                  <a:pt x="4" y="143"/>
                </a:lnTo>
                <a:lnTo>
                  <a:pt x="7" y="156"/>
                </a:lnTo>
                <a:lnTo>
                  <a:pt x="11" y="169"/>
                </a:lnTo>
                <a:lnTo>
                  <a:pt x="16" y="182"/>
                </a:lnTo>
                <a:lnTo>
                  <a:pt x="22" y="194"/>
                </a:lnTo>
                <a:lnTo>
                  <a:pt x="28" y="207"/>
                </a:lnTo>
                <a:lnTo>
                  <a:pt x="35" y="219"/>
                </a:lnTo>
                <a:lnTo>
                  <a:pt x="43" y="230"/>
                </a:lnTo>
                <a:lnTo>
                  <a:pt x="304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31" name="Line 71"/>
          <p:cNvSpPr>
            <a:spLocks noChangeShapeType="1"/>
          </p:cNvSpPr>
          <p:nvPr/>
        </p:nvSpPr>
        <p:spPr bwMode="auto">
          <a:xfrm>
            <a:off x="2794000" y="3832225"/>
            <a:ext cx="101600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32" name="Freeform 72"/>
          <p:cNvSpPr>
            <a:spLocks noChangeArrowheads="1"/>
          </p:cNvSpPr>
          <p:nvPr/>
        </p:nvSpPr>
        <p:spPr bwMode="auto">
          <a:xfrm>
            <a:off x="3262313" y="3967163"/>
            <a:ext cx="106362" cy="71437"/>
          </a:xfrm>
          <a:custGeom>
            <a:avLst/>
            <a:gdLst/>
            <a:ahLst/>
            <a:cxnLst>
              <a:cxn ang="0">
                <a:pos x="295" y="101"/>
              </a:cxn>
              <a:cxn ang="0">
                <a:pos x="25" y="0"/>
              </a:cxn>
              <a:cxn ang="0">
                <a:pos x="19" y="13"/>
              </a:cxn>
              <a:cxn ang="0">
                <a:pos x="14" y="26"/>
              </a:cxn>
              <a:cxn ang="0">
                <a:pos x="9" y="39"/>
              </a:cxn>
              <a:cxn ang="0">
                <a:pos x="6" y="52"/>
              </a:cxn>
              <a:cxn ang="0">
                <a:pos x="3" y="66"/>
              </a:cxn>
              <a:cxn ang="0">
                <a:pos x="1" y="79"/>
              </a:cxn>
              <a:cxn ang="0">
                <a:pos x="0" y="93"/>
              </a:cxn>
              <a:cxn ang="0">
                <a:pos x="0" y="107"/>
              </a:cxn>
              <a:cxn ang="0">
                <a:pos x="1" y="120"/>
              </a:cxn>
              <a:cxn ang="0">
                <a:pos x="3" y="134"/>
              </a:cxn>
              <a:cxn ang="0">
                <a:pos x="5" y="147"/>
              </a:cxn>
              <a:cxn ang="0">
                <a:pos x="9" y="161"/>
              </a:cxn>
              <a:cxn ang="0">
                <a:pos x="13" y="174"/>
              </a:cxn>
              <a:cxn ang="0">
                <a:pos x="18" y="187"/>
              </a:cxn>
              <a:cxn ang="0">
                <a:pos x="24" y="199"/>
              </a:cxn>
              <a:cxn ang="0">
                <a:pos x="295" y="101"/>
              </a:cxn>
            </a:cxnLst>
            <a:rect l="0" t="0" r="r" b="b"/>
            <a:pathLst>
              <a:path w="296" h="200">
                <a:moveTo>
                  <a:pt x="295" y="101"/>
                </a:moveTo>
                <a:lnTo>
                  <a:pt x="25" y="0"/>
                </a:lnTo>
                <a:lnTo>
                  <a:pt x="19" y="13"/>
                </a:lnTo>
                <a:lnTo>
                  <a:pt x="14" y="26"/>
                </a:lnTo>
                <a:lnTo>
                  <a:pt x="9" y="39"/>
                </a:lnTo>
                <a:lnTo>
                  <a:pt x="6" y="52"/>
                </a:lnTo>
                <a:lnTo>
                  <a:pt x="3" y="66"/>
                </a:lnTo>
                <a:lnTo>
                  <a:pt x="1" y="79"/>
                </a:lnTo>
                <a:lnTo>
                  <a:pt x="0" y="93"/>
                </a:lnTo>
                <a:lnTo>
                  <a:pt x="0" y="107"/>
                </a:lnTo>
                <a:lnTo>
                  <a:pt x="1" y="120"/>
                </a:lnTo>
                <a:lnTo>
                  <a:pt x="3" y="134"/>
                </a:lnTo>
                <a:lnTo>
                  <a:pt x="5" y="147"/>
                </a:lnTo>
                <a:lnTo>
                  <a:pt x="9" y="161"/>
                </a:lnTo>
                <a:lnTo>
                  <a:pt x="13" y="174"/>
                </a:lnTo>
                <a:lnTo>
                  <a:pt x="18" y="187"/>
                </a:lnTo>
                <a:lnTo>
                  <a:pt x="24" y="199"/>
                </a:lnTo>
                <a:lnTo>
                  <a:pt x="295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33" name="Line 73"/>
          <p:cNvSpPr>
            <a:spLocks noChangeShapeType="1"/>
          </p:cNvSpPr>
          <p:nvPr/>
        </p:nvSpPr>
        <p:spPr bwMode="auto">
          <a:xfrm>
            <a:off x="2798763" y="3994150"/>
            <a:ext cx="481012" cy="31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34" name="Freeform 74"/>
          <p:cNvSpPr>
            <a:spLocks noChangeArrowheads="1"/>
          </p:cNvSpPr>
          <p:nvPr/>
        </p:nvSpPr>
        <p:spPr bwMode="auto">
          <a:xfrm>
            <a:off x="2176463" y="3854450"/>
            <a:ext cx="106362" cy="71438"/>
          </a:xfrm>
          <a:custGeom>
            <a:avLst/>
            <a:gdLst/>
            <a:ahLst/>
            <a:cxnLst>
              <a:cxn ang="0">
                <a:pos x="295" y="101"/>
              </a:cxn>
              <a:cxn ang="0">
                <a:pos x="25" y="0"/>
              </a:cxn>
              <a:cxn ang="0">
                <a:pos x="19" y="13"/>
              </a:cxn>
              <a:cxn ang="0">
                <a:pos x="14" y="26"/>
              </a:cxn>
              <a:cxn ang="0">
                <a:pos x="9" y="39"/>
              </a:cxn>
              <a:cxn ang="0">
                <a:pos x="6" y="52"/>
              </a:cxn>
              <a:cxn ang="0">
                <a:pos x="3" y="66"/>
              </a:cxn>
              <a:cxn ang="0">
                <a:pos x="1" y="79"/>
              </a:cxn>
              <a:cxn ang="0">
                <a:pos x="0" y="93"/>
              </a:cxn>
              <a:cxn ang="0">
                <a:pos x="0" y="107"/>
              </a:cxn>
              <a:cxn ang="0">
                <a:pos x="1" y="120"/>
              </a:cxn>
              <a:cxn ang="0">
                <a:pos x="3" y="134"/>
              </a:cxn>
              <a:cxn ang="0">
                <a:pos x="5" y="147"/>
              </a:cxn>
              <a:cxn ang="0">
                <a:pos x="9" y="161"/>
              </a:cxn>
              <a:cxn ang="0">
                <a:pos x="13" y="174"/>
              </a:cxn>
              <a:cxn ang="0">
                <a:pos x="18" y="187"/>
              </a:cxn>
              <a:cxn ang="0">
                <a:pos x="24" y="199"/>
              </a:cxn>
              <a:cxn ang="0">
                <a:pos x="295" y="101"/>
              </a:cxn>
            </a:cxnLst>
            <a:rect l="0" t="0" r="r" b="b"/>
            <a:pathLst>
              <a:path w="296" h="200">
                <a:moveTo>
                  <a:pt x="295" y="101"/>
                </a:moveTo>
                <a:lnTo>
                  <a:pt x="25" y="0"/>
                </a:lnTo>
                <a:lnTo>
                  <a:pt x="19" y="13"/>
                </a:lnTo>
                <a:lnTo>
                  <a:pt x="14" y="26"/>
                </a:lnTo>
                <a:lnTo>
                  <a:pt x="9" y="39"/>
                </a:lnTo>
                <a:lnTo>
                  <a:pt x="6" y="52"/>
                </a:lnTo>
                <a:lnTo>
                  <a:pt x="3" y="66"/>
                </a:lnTo>
                <a:lnTo>
                  <a:pt x="1" y="79"/>
                </a:lnTo>
                <a:lnTo>
                  <a:pt x="0" y="93"/>
                </a:lnTo>
                <a:lnTo>
                  <a:pt x="0" y="107"/>
                </a:lnTo>
                <a:lnTo>
                  <a:pt x="1" y="120"/>
                </a:lnTo>
                <a:lnTo>
                  <a:pt x="3" y="134"/>
                </a:lnTo>
                <a:lnTo>
                  <a:pt x="5" y="147"/>
                </a:lnTo>
                <a:lnTo>
                  <a:pt x="9" y="161"/>
                </a:lnTo>
                <a:lnTo>
                  <a:pt x="13" y="174"/>
                </a:lnTo>
                <a:lnTo>
                  <a:pt x="18" y="187"/>
                </a:lnTo>
                <a:lnTo>
                  <a:pt x="24" y="199"/>
                </a:lnTo>
                <a:lnTo>
                  <a:pt x="295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35" name="Line 75"/>
          <p:cNvSpPr>
            <a:spLocks noChangeShapeType="1"/>
          </p:cNvSpPr>
          <p:nvPr/>
        </p:nvSpPr>
        <p:spPr bwMode="auto">
          <a:xfrm>
            <a:off x="2085975" y="3892550"/>
            <a:ext cx="98425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36" name="Freeform 76"/>
          <p:cNvSpPr>
            <a:spLocks noChangeArrowheads="1"/>
          </p:cNvSpPr>
          <p:nvPr/>
        </p:nvSpPr>
        <p:spPr bwMode="auto">
          <a:xfrm>
            <a:off x="2176463" y="4021138"/>
            <a:ext cx="106362" cy="73025"/>
          </a:xfrm>
          <a:custGeom>
            <a:avLst/>
            <a:gdLst/>
            <a:ahLst/>
            <a:cxnLst>
              <a:cxn ang="0">
                <a:pos x="295" y="101"/>
              </a:cxn>
              <a:cxn ang="0">
                <a:pos x="24" y="0"/>
              </a:cxn>
              <a:cxn ang="0">
                <a:pos x="18" y="13"/>
              </a:cxn>
              <a:cxn ang="0">
                <a:pos x="13" y="26"/>
              </a:cxn>
              <a:cxn ang="0">
                <a:pos x="9" y="40"/>
              </a:cxn>
              <a:cxn ang="0">
                <a:pos x="5" y="54"/>
              </a:cxn>
              <a:cxn ang="0">
                <a:pos x="3" y="67"/>
              </a:cxn>
              <a:cxn ang="0">
                <a:pos x="1" y="81"/>
              </a:cxn>
              <a:cxn ang="0">
                <a:pos x="0" y="95"/>
              </a:cxn>
              <a:cxn ang="0">
                <a:pos x="0" y="109"/>
              </a:cxn>
              <a:cxn ang="0">
                <a:pos x="1" y="123"/>
              </a:cxn>
              <a:cxn ang="0">
                <a:pos x="3" y="137"/>
              </a:cxn>
              <a:cxn ang="0">
                <a:pos x="6" y="151"/>
              </a:cxn>
              <a:cxn ang="0">
                <a:pos x="9" y="164"/>
              </a:cxn>
              <a:cxn ang="0">
                <a:pos x="14" y="178"/>
              </a:cxn>
              <a:cxn ang="0">
                <a:pos x="19" y="191"/>
              </a:cxn>
              <a:cxn ang="0">
                <a:pos x="25" y="204"/>
              </a:cxn>
              <a:cxn ang="0">
                <a:pos x="295" y="101"/>
              </a:cxn>
            </a:cxnLst>
            <a:rect l="0" t="0" r="r" b="b"/>
            <a:pathLst>
              <a:path w="296" h="205">
                <a:moveTo>
                  <a:pt x="295" y="101"/>
                </a:moveTo>
                <a:lnTo>
                  <a:pt x="24" y="0"/>
                </a:lnTo>
                <a:lnTo>
                  <a:pt x="18" y="13"/>
                </a:lnTo>
                <a:lnTo>
                  <a:pt x="13" y="26"/>
                </a:lnTo>
                <a:lnTo>
                  <a:pt x="9" y="40"/>
                </a:lnTo>
                <a:lnTo>
                  <a:pt x="5" y="54"/>
                </a:lnTo>
                <a:lnTo>
                  <a:pt x="3" y="67"/>
                </a:lnTo>
                <a:lnTo>
                  <a:pt x="1" y="81"/>
                </a:lnTo>
                <a:lnTo>
                  <a:pt x="0" y="95"/>
                </a:lnTo>
                <a:lnTo>
                  <a:pt x="0" y="109"/>
                </a:lnTo>
                <a:lnTo>
                  <a:pt x="1" y="123"/>
                </a:lnTo>
                <a:lnTo>
                  <a:pt x="3" y="137"/>
                </a:lnTo>
                <a:lnTo>
                  <a:pt x="6" y="151"/>
                </a:lnTo>
                <a:lnTo>
                  <a:pt x="9" y="164"/>
                </a:lnTo>
                <a:lnTo>
                  <a:pt x="14" y="178"/>
                </a:lnTo>
                <a:lnTo>
                  <a:pt x="19" y="191"/>
                </a:lnTo>
                <a:lnTo>
                  <a:pt x="25" y="204"/>
                </a:lnTo>
                <a:lnTo>
                  <a:pt x="295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37" name="Line 77"/>
          <p:cNvSpPr>
            <a:spLocks noChangeShapeType="1"/>
          </p:cNvSpPr>
          <p:nvPr/>
        </p:nvSpPr>
        <p:spPr bwMode="auto">
          <a:xfrm flipV="1">
            <a:off x="1955800" y="4054475"/>
            <a:ext cx="228600" cy="793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38" name="Freeform 78"/>
          <p:cNvSpPr>
            <a:spLocks noChangeArrowheads="1"/>
          </p:cNvSpPr>
          <p:nvPr/>
        </p:nvSpPr>
        <p:spPr bwMode="auto">
          <a:xfrm>
            <a:off x="2176463" y="4184650"/>
            <a:ext cx="106362" cy="73025"/>
          </a:xfrm>
          <a:custGeom>
            <a:avLst/>
            <a:gdLst/>
            <a:ahLst/>
            <a:cxnLst>
              <a:cxn ang="0">
                <a:pos x="295" y="103"/>
              </a:cxn>
              <a:cxn ang="0">
                <a:pos x="25" y="0"/>
              </a:cxn>
              <a:cxn ang="0">
                <a:pos x="19" y="13"/>
              </a:cxn>
              <a:cxn ang="0">
                <a:pos x="14" y="26"/>
              </a:cxn>
              <a:cxn ang="0">
                <a:pos x="9" y="40"/>
              </a:cxn>
              <a:cxn ang="0">
                <a:pos x="6" y="53"/>
              </a:cxn>
              <a:cxn ang="0">
                <a:pos x="3" y="67"/>
              </a:cxn>
              <a:cxn ang="0">
                <a:pos x="1" y="81"/>
              </a:cxn>
              <a:cxn ang="0">
                <a:pos x="0" y="95"/>
              </a:cxn>
              <a:cxn ang="0">
                <a:pos x="0" y="109"/>
              </a:cxn>
              <a:cxn ang="0">
                <a:pos x="1" y="123"/>
              </a:cxn>
              <a:cxn ang="0">
                <a:pos x="3" y="137"/>
              </a:cxn>
              <a:cxn ang="0">
                <a:pos x="5" y="150"/>
              </a:cxn>
              <a:cxn ang="0">
                <a:pos x="9" y="164"/>
              </a:cxn>
              <a:cxn ang="0">
                <a:pos x="13" y="177"/>
              </a:cxn>
              <a:cxn ang="0">
                <a:pos x="18" y="191"/>
              </a:cxn>
              <a:cxn ang="0">
                <a:pos x="24" y="203"/>
              </a:cxn>
              <a:cxn ang="0">
                <a:pos x="295" y="103"/>
              </a:cxn>
            </a:cxnLst>
            <a:rect l="0" t="0" r="r" b="b"/>
            <a:pathLst>
              <a:path w="296" h="204">
                <a:moveTo>
                  <a:pt x="295" y="103"/>
                </a:moveTo>
                <a:lnTo>
                  <a:pt x="25" y="0"/>
                </a:lnTo>
                <a:lnTo>
                  <a:pt x="19" y="13"/>
                </a:lnTo>
                <a:lnTo>
                  <a:pt x="14" y="26"/>
                </a:lnTo>
                <a:lnTo>
                  <a:pt x="9" y="40"/>
                </a:lnTo>
                <a:lnTo>
                  <a:pt x="6" y="53"/>
                </a:lnTo>
                <a:lnTo>
                  <a:pt x="3" y="67"/>
                </a:lnTo>
                <a:lnTo>
                  <a:pt x="1" y="81"/>
                </a:lnTo>
                <a:lnTo>
                  <a:pt x="0" y="95"/>
                </a:lnTo>
                <a:lnTo>
                  <a:pt x="0" y="109"/>
                </a:lnTo>
                <a:lnTo>
                  <a:pt x="1" y="123"/>
                </a:lnTo>
                <a:lnTo>
                  <a:pt x="3" y="137"/>
                </a:lnTo>
                <a:lnTo>
                  <a:pt x="5" y="150"/>
                </a:lnTo>
                <a:lnTo>
                  <a:pt x="9" y="164"/>
                </a:lnTo>
                <a:lnTo>
                  <a:pt x="13" y="177"/>
                </a:lnTo>
                <a:lnTo>
                  <a:pt x="18" y="191"/>
                </a:lnTo>
                <a:lnTo>
                  <a:pt x="24" y="203"/>
                </a:lnTo>
                <a:lnTo>
                  <a:pt x="295" y="103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39" name="Line 79"/>
          <p:cNvSpPr>
            <a:spLocks noChangeShapeType="1"/>
          </p:cNvSpPr>
          <p:nvPr/>
        </p:nvSpPr>
        <p:spPr bwMode="auto">
          <a:xfrm>
            <a:off x="2085975" y="4221163"/>
            <a:ext cx="98425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40" name="Line 80"/>
          <p:cNvSpPr>
            <a:spLocks noChangeShapeType="1"/>
          </p:cNvSpPr>
          <p:nvPr/>
        </p:nvSpPr>
        <p:spPr bwMode="auto">
          <a:xfrm flipV="1">
            <a:off x="2074863" y="3709988"/>
            <a:ext cx="1587" cy="1984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41" name="Line 81"/>
          <p:cNvSpPr>
            <a:spLocks noChangeShapeType="1"/>
          </p:cNvSpPr>
          <p:nvPr/>
        </p:nvSpPr>
        <p:spPr bwMode="auto">
          <a:xfrm flipV="1">
            <a:off x="2074863" y="4205288"/>
            <a:ext cx="1587" cy="2444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42" name="Line 82"/>
          <p:cNvSpPr>
            <a:spLocks noChangeShapeType="1"/>
          </p:cNvSpPr>
          <p:nvPr/>
        </p:nvSpPr>
        <p:spPr bwMode="auto">
          <a:xfrm>
            <a:off x="2081213" y="4443413"/>
            <a:ext cx="3411537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43" name="Line 83"/>
          <p:cNvSpPr>
            <a:spLocks noChangeShapeType="1"/>
          </p:cNvSpPr>
          <p:nvPr/>
        </p:nvSpPr>
        <p:spPr bwMode="auto">
          <a:xfrm>
            <a:off x="5168900" y="2058988"/>
            <a:ext cx="1588" cy="41163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44" name="Line 84"/>
          <p:cNvSpPr>
            <a:spLocks noChangeShapeType="1"/>
          </p:cNvSpPr>
          <p:nvPr/>
        </p:nvSpPr>
        <p:spPr bwMode="auto">
          <a:xfrm>
            <a:off x="5500688" y="3236913"/>
            <a:ext cx="1587" cy="493712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45" name="Line 85"/>
          <p:cNvSpPr>
            <a:spLocks noChangeShapeType="1"/>
          </p:cNvSpPr>
          <p:nvPr/>
        </p:nvSpPr>
        <p:spPr bwMode="auto">
          <a:xfrm>
            <a:off x="5478463" y="4002088"/>
            <a:ext cx="1587" cy="436562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46" name="AutoShape 86"/>
          <p:cNvSpPr>
            <a:spLocks noChangeArrowheads="1"/>
          </p:cNvSpPr>
          <p:nvPr/>
        </p:nvSpPr>
        <p:spPr bwMode="auto">
          <a:xfrm>
            <a:off x="3371850" y="4556125"/>
            <a:ext cx="869950" cy="203200"/>
          </a:xfrm>
          <a:prstGeom prst="roundRect">
            <a:avLst>
              <a:gd name="adj" fmla="val 778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47" name="Text Box 87"/>
          <p:cNvSpPr txBox="1">
            <a:spLocks noChangeArrowheads="1"/>
          </p:cNvSpPr>
          <p:nvPr/>
        </p:nvSpPr>
        <p:spPr bwMode="auto">
          <a:xfrm>
            <a:off x="3543300" y="4538663"/>
            <a:ext cx="60642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INPR</a:t>
            </a:r>
          </a:p>
        </p:txBody>
      </p:sp>
      <p:sp>
        <p:nvSpPr>
          <p:cNvPr id="66648" name="AutoShape 88"/>
          <p:cNvSpPr>
            <a:spLocks noChangeArrowheads="1"/>
          </p:cNvSpPr>
          <p:nvPr/>
        </p:nvSpPr>
        <p:spPr bwMode="auto">
          <a:xfrm>
            <a:off x="3371850" y="4870450"/>
            <a:ext cx="1446213" cy="203200"/>
          </a:xfrm>
          <a:prstGeom prst="roundRect">
            <a:avLst>
              <a:gd name="adj" fmla="val 778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49" name="Freeform 89"/>
          <p:cNvSpPr>
            <a:spLocks noChangeArrowheads="1"/>
          </p:cNvSpPr>
          <p:nvPr/>
        </p:nvSpPr>
        <p:spPr bwMode="auto">
          <a:xfrm>
            <a:off x="4637088" y="5084763"/>
            <a:ext cx="519112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3"/>
              </a:cxn>
              <a:cxn ang="0">
                <a:pos x="1443" y="293"/>
              </a:cxn>
            </a:cxnLst>
            <a:rect l="0" t="0" r="r" b="b"/>
            <a:pathLst>
              <a:path w="1444" h="294">
                <a:moveTo>
                  <a:pt x="0" y="0"/>
                </a:moveTo>
                <a:lnTo>
                  <a:pt x="0" y="293"/>
                </a:lnTo>
                <a:lnTo>
                  <a:pt x="1443" y="293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50" name="Text Box 90"/>
          <p:cNvSpPr txBox="1">
            <a:spLocks noChangeArrowheads="1"/>
          </p:cNvSpPr>
          <p:nvPr/>
        </p:nvSpPr>
        <p:spPr bwMode="auto">
          <a:xfrm>
            <a:off x="3857625" y="4852988"/>
            <a:ext cx="3587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IR</a:t>
            </a:r>
          </a:p>
        </p:txBody>
      </p:sp>
      <p:sp>
        <p:nvSpPr>
          <p:cNvPr id="66651" name="Freeform 91"/>
          <p:cNvSpPr>
            <a:spLocks noChangeArrowheads="1"/>
          </p:cNvSpPr>
          <p:nvPr/>
        </p:nvSpPr>
        <p:spPr bwMode="auto">
          <a:xfrm>
            <a:off x="4564063" y="5010150"/>
            <a:ext cx="134937" cy="60325"/>
          </a:xfrm>
          <a:custGeom>
            <a:avLst/>
            <a:gdLst/>
            <a:ahLst/>
            <a:cxnLst>
              <a:cxn ang="0">
                <a:pos x="0" y="165"/>
              </a:cxn>
              <a:cxn ang="0">
                <a:pos x="188" y="0"/>
              </a:cxn>
              <a:cxn ang="0">
                <a:pos x="376" y="165"/>
              </a:cxn>
            </a:cxnLst>
            <a:rect l="0" t="0" r="r" b="b"/>
            <a:pathLst>
              <a:path w="377" h="166">
                <a:moveTo>
                  <a:pt x="0" y="165"/>
                </a:moveTo>
                <a:lnTo>
                  <a:pt x="188" y="0"/>
                </a:lnTo>
                <a:lnTo>
                  <a:pt x="376" y="165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52" name="Text Box 92"/>
          <p:cNvSpPr txBox="1">
            <a:spLocks noChangeArrowheads="1"/>
          </p:cNvSpPr>
          <p:nvPr/>
        </p:nvSpPr>
        <p:spPr bwMode="auto">
          <a:xfrm>
            <a:off x="3405188" y="5122863"/>
            <a:ext cx="384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LD</a:t>
            </a:r>
          </a:p>
        </p:txBody>
      </p:sp>
      <p:sp>
        <p:nvSpPr>
          <p:cNvPr id="66653" name="Text Box 93"/>
          <p:cNvSpPr txBox="1">
            <a:spLocks noChangeArrowheads="1"/>
          </p:cNvSpPr>
          <p:nvPr/>
        </p:nvSpPr>
        <p:spPr bwMode="auto">
          <a:xfrm>
            <a:off x="3416300" y="5621338"/>
            <a:ext cx="12160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LD   INR   CLR</a:t>
            </a:r>
          </a:p>
        </p:txBody>
      </p:sp>
      <p:sp>
        <p:nvSpPr>
          <p:cNvPr id="66654" name="AutoShape 94"/>
          <p:cNvSpPr>
            <a:spLocks noChangeArrowheads="1"/>
          </p:cNvSpPr>
          <p:nvPr/>
        </p:nvSpPr>
        <p:spPr bwMode="auto">
          <a:xfrm>
            <a:off x="3389313" y="5335588"/>
            <a:ext cx="1446212" cy="195262"/>
          </a:xfrm>
          <a:prstGeom prst="roundRect">
            <a:avLst>
              <a:gd name="adj" fmla="val 819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55" name="Line 95"/>
          <p:cNvSpPr>
            <a:spLocks noChangeShapeType="1"/>
          </p:cNvSpPr>
          <p:nvPr/>
        </p:nvSpPr>
        <p:spPr bwMode="auto">
          <a:xfrm>
            <a:off x="3576638" y="5530850"/>
            <a:ext cx="1587" cy="1158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56" name="Line 96"/>
          <p:cNvSpPr>
            <a:spLocks noChangeShapeType="1"/>
          </p:cNvSpPr>
          <p:nvPr/>
        </p:nvSpPr>
        <p:spPr bwMode="auto">
          <a:xfrm>
            <a:off x="4343400" y="5534025"/>
            <a:ext cx="1588" cy="112713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57" name="Freeform 97"/>
          <p:cNvSpPr>
            <a:spLocks noChangeArrowheads="1"/>
          </p:cNvSpPr>
          <p:nvPr/>
        </p:nvSpPr>
        <p:spPr bwMode="auto">
          <a:xfrm>
            <a:off x="4654550" y="5538788"/>
            <a:ext cx="509588" cy="115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3"/>
              </a:cxn>
              <a:cxn ang="0">
                <a:pos x="1413" y="323"/>
              </a:cxn>
            </a:cxnLst>
            <a:rect l="0" t="0" r="r" b="b"/>
            <a:pathLst>
              <a:path w="1414" h="324">
                <a:moveTo>
                  <a:pt x="0" y="0"/>
                </a:moveTo>
                <a:lnTo>
                  <a:pt x="0" y="323"/>
                </a:lnTo>
                <a:lnTo>
                  <a:pt x="1413" y="323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58" name="Text Box 98"/>
          <p:cNvSpPr txBox="1">
            <a:spLocks noChangeArrowheads="1"/>
          </p:cNvSpPr>
          <p:nvPr/>
        </p:nvSpPr>
        <p:spPr bwMode="auto">
          <a:xfrm>
            <a:off x="3873500" y="5314950"/>
            <a:ext cx="41751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TR</a:t>
            </a:r>
          </a:p>
        </p:txBody>
      </p:sp>
      <p:sp>
        <p:nvSpPr>
          <p:cNvPr id="66659" name="Freeform 99"/>
          <p:cNvSpPr>
            <a:spLocks noChangeArrowheads="1"/>
          </p:cNvSpPr>
          <p:nvPr/>
        </p:nvSpPr>
        <p:spPr bwMode="auto">
          <a:xfrm>
            <a:off x="4586288" y="5470525"/>
            <a:ext cx="134937" cy="50800"/>
          </a:xfrm>
          <a:custGeom>
            <a:avLst/>
            <a:gdLst/>
            <a:ahLst/>
            <a:cxnLst>
              <a:cxn ang="0">
                <a:pos x="0" y="138"/>
              </a:cxn>
              <a:cxn ang="0">
                <a:pos x="188" y="0"/>
              </a:cxn>
              <a:cxn ang="0">
                <a:pos x="376" y="138"/>
              </a:cxn>
            </a:cxnLst>
            <a:rect l="0" t="0" r="r" b="b"/>
            <a:pathLst>
              <a:path w="377" h="139">
                <a:moveTo>
                  <a:pt x="0" y="138"/>
                </a:moveTo>
                <a:lnTo>
                  <a:pt x="188" y="0"/>
                </a:lnTo>
                <a:lnTo>
                  <a:pt x="376" y="138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60" name="AutoShape 100"/>
          <p:cNvSpPr>
            <a:spLocks noChangeArrowheads="1"/>
          </p:cNvSpPr>
          <p:nvPr/>
        </p:nvSpPr>
        <p:spPr bwMode="auto">
          <a:xfrm>
            <a:off x="3406775" y="5864225"/>
            <a:ext cx="869950" cy="203200"/>
          </a:xfrm>
          <a:prstGeom prst="roundRect">
            <a:avLst>
              <a:gd name="adj" fmla="val 778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61" name="Text Box 101"/>
          <p:cNvSpPr txBox="1">
            <a:spLocks noChangeArrowheads="1"/>
          </p:cNvSpPr>
          <p:nvPr/>
        </p:nvSpPr>
        <p:spPr bwMode="auto">
          <a:xfrm>
            <a:off x="3517900" y="5845175"/>
            <a:ext cx="68421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OUTR</a:t>
            </a:r>
          </a:p>
        </p:txBody>
      </p:sp>
      <p:sp>
        <p:nvSpPr>
          <p:cNvPr id="66662" name="Line 102"/>
          <p:cNvSpPr>
            <a:spLocks noChangeShapeType="1"/>
          </p:cNvSpPr>
          <p:nvPr/>
        </p:nvSpPr>
        <p:spPr bwMode="auto">
          <a:xfrm>
            <a:off x="3592513" y="6073775"/>
            <a:ext cx="1587" cy="1016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63" name="Text Box 103"/>
          <p:cNvSpPr txBox="1">
            <a:spLocks noChangeArrowheads="1"/>
          </p:cNvSpPr>
          <p:nvPr/>
        </p:nvSpPr>
        <p:spPr bwMode="auto">
          <a:xfrm>
            <a:off x="3416300" y="6111875"/>
            <a:ext cx="384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LD</a:t>
            </a:r>
          </a:p>
        </p:txBody>
      </p:sp>
      <p:sp>
        <p:nvSpPr>
          <p:cNvPr id="66664" name="Freeform 104"/>
          <p:cNvSpPr>
            <a:spLocks noChangeArrowheads="1"/>
          </p:cNvSpPr>
          <p:nvPr/>
        </p:nvSpPr>
        <p:spPr bwMode="auto">
          <a:xfrm>
            <a:off x="4164013" y="6076950"/>
            <a:ext cx="1208087" cy="107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7"/>
              </a:cxn>
              <a:cxn ang="0">
                <a:pos x="3353" y="297"/>
              </a:cxn>
            </a:cxnLst>
            <a:rect l="0" t="0" r="r" b="b"/>
            <a:pathLst>
              <a:path w="3354" h="298">
                <a:moveTo>
                  <a:pt x="0" y="0"/>
                </a:moveTo>
                <a:lnTo>
                  <a:pt x="0" y="297"/>
                </a:lnTo>
                <a:lnTo>
                  <a:pt x="3353" y="297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65" name="Freeform 105"/>
          <p:cNvSpPr>
            <a:spLocks noChangeArrowheads="1"/>
          </p:cNvSpPr>
          <p:nvPr/>
        </p:nvSpPr>
        <p:spPr bwMode="auto">
          <a:xfrm>
            <a:off x="4095750" y="6005513"/>
            <a:ext cx="123825" cy="58737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88" y="0"/>
              </a:cxn>
              <a:cxn ang="0">
                <a:pos x="345" y="160"/>
              </a:cxn>
            </a:cxnLst>
            <a:rect l="0" t="0" r="r" b="b"/>
            <a:pathLst>
              <a:path w="346" h="161">
                <a:moveTo>
                  <a:pt x="0" y="160"/>
                </a:moveTo>
                <a:lnTo>
                  <a:pt x="188" y="0"/>
                </a:lnTo>
                <a:lnTo>
                  <a:pt x="345" y="16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66" name="Text Box 106"/>
          <p:cNvSpPr txBox="1">
            <a:spLocks noChangeArrowheads="1"/>
          </p:cNvSpPr>
          <p:nvPr/>
        </p:nvSpPr>
        <p:spPr bwMode="auto">
          <a:xfrm>
            <a:off x="5251450" y="5969000"/>
            <a:ext cx="6191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Clock</a:t>
            </a:r>
          </a:p>
        </p:txBody>
      </p:sp>
      <p:sp>
        <p:nvSpPr>
          <p:cNvPr id="66667" name="Line 107"/>
          <p:cNvSpPr>
            <a:spLocks noChangeShapeType="1"/>
          </p:cNvSpPr>
          <p:nvPr/>
        </p:nvSpPr>
        <p:spPr bwMode="auto">
          <a:xfrm>
            <a:off x="1955800" y="4051300"/>
            <a:ext cx="1588" cy="6064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68" name="Line 108"/>
          <p:cNvSpPr>
            <a:spLocks noChangeShapeType="1"/>
          </p:cNvSpPr>
          <p:nvPr/>
        </p:nvSpPr>
        <p:spPr bwMode="auto">
          <a:xfrm flipH="1">
            <a:off x="1938338" y="4667250"/>
            <a:ext cx="1435100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69" name="Line 109"/>
          <p:cNvSpPr>
            <a:spLocks noChangeShapeType="1"/>
          </p:cNvSpPr>
          <p:nvPr/>
        </p:nvSpPr>
        <p:spPr bwMode="auto">
          <a:xfrm>
            <a:off x="1785938" y="6326188"/>
            <a:ext cx="4143375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70" name="Line 110"/>
          <p:cNvSpPr>
            <a:spLocks noChangeShapeType="1"/>
          </p:cNvSpPr>
          <p:nvPr/>
        </p:nvSpPr>
        <p:spPr bwMode="auto">
          <a:xfrm>
            <a:off x="1611313" y="6489700"/>
            <a:ext cx="4511675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71" name="Text Box 111"/>
          <p:cNvSpPr txBox="1">
            <a:spLocks noChangeArrowheads="1"/>
          </p:cNvSpPr>
          <p:nvPr/>
        </p:nvSpPr>
        <p:spPr bwMode="auto">
          <a:xfrm>
            <a:off x="3001963" y="6289675"/>
            <a:ext cx="157956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16-bit common bus</a:t>
            </a:r>
          </a:p>
        </p:txBody>
      </p:sp>
      <p:sp>
        <p:nvSpPr>
          <p:cNvPr id="66672" name="Freeform 112"/>
          <p:cNvSpPr>
            <a:spLocks noChangeArrowheads="1"/>
          </p:cNvSpPr>
          <p:nvPr/>
        </p:nvSpPr>
        <p:spPr bwMode="auto">
          <a:xfrm>
            <a:off x="4654550" y="6367463"/>
            <a:ext cx="107950" cy="71437"/>
          </a:xfrm>
          <a:custGeom>
            <a:avLst/>
            <a:gdLst/>
            <a:ahLst/>
            <a:cxnLst>
              <a:cxn ang="0">
                <a:pos x="0" y="99"/>
              </a:cxn>
              <a:cxn ang="0">
                <a:pos x="276" y="196"/>
              </a:cxn>
              <a:cxn ang="0">
                <a:pos x="282" y="184"/>
              </a:cxn>
              <a:cxn ang="0">
                <a:pos x="287" y="171"/>
              </a:cxn>
              <a:cxn ang="0">
                <a:pos x="291" y="158"/>
              </a:cxn>
              <a:cxn ang="0">
                <a:pos x="295" y="145"/>
              </a:cxn>
              <a:cxn ang="0">
                <a:pos x="297" y="131"/>
              </a:cxn>
              <a:cxn ang="0">
                <a:pos x="299" y="118"/>
              </a:cxn>
              <a:cxn ang="0">
                <a:pos x="300" y="105"/>
              </a:cxn>
              <a:cxn ang="0">
                <a:pos x="300" y="91"/>
              </a:cxn>
              <a:cxn ang="0">
                <a:pos x="299" y="78"/>
              </a:cxn>
              <a:cxn ang="0">
                <a:pos x="297" y="64"/>
              </a:cxn>
              <a:cxn ang="0">
                <a:pos x="294" y="51"/>
              </a:cxn>
              <a:cxn ang="0">
                <a:pos x="291" y="38"/>
              </a:cxn>
              <a:cxn ang="0">
                <a:pos x="286" y="25"/>
              </a:cxn>
              <a:cxn ang="0">
                <a:pos x="281" y="12"/>
              </a:cxn>
              <a:cxn ang="0">
                <a:pos x="275" y="0"/>
              </a:cxn>
              <a:cxn ang="0">
                <a:pos x="0" y="99"/>
              </a:cxn>
            </a:cxnLst>
            <a:rect l="0" t="0" r="r" b="b"/>
            <a:pathLst>
              <a:path w="301" h="197">
                <a:moveTo>
                  <a:pt x="0" y="99"/>
                </a:moveTo>
                <a:lnTo>
                  <a:pt x="276" y="196"/>
                </a:lnTo>
                <a:lnTo>
                  <a:pt x="282" y="184"/>
                </a:lnTo>
                <a:lnTo>
                  <a:pt x="287" y="171"/>
                </a:lnTo>
                <a:lnTo>
                  <a:pt x="291" y="158"/>
                </a:lnTo>
                <a:lnTo>
                  <a:pt x="295" y="145"/>
                </a:lnTo>
                <a:lnTo>
                  <a:pt x="297" y="131"/>
                </a:lnTo>
                <a:lnTo>
                  <a:pt x="299" y="118"/>
                </a:lnTo>
                <a:lnTo>
                  <a:pt x="300" y="105"/>
                </a:lnTo>
                <a:lnTo>
                  <a:pt x="300" y="91"/>
                </a:lnTo>
                <a:lnTo>
                  <a:pt x="299" y="78"/>
                </a:lnTo>
                <a:lnTo>
                  <a:pt x="297" y="64"/>
                </a:lnTo>
                <a:lnTo>
                  <a:pt x="294" y="51"/>
                </a:lnTo>
                <a:lnTo>
                  <a:pt x="291" y="38"/>
                </a:lnTo>
                <a:lnTo>
                  <a:pt x="286" y="25"/>
                </a:lnTo>
                <a:lnTo>
                  <a:pt x="281" y="12"/>
                </a:lnTo>
                <a:lnTo>
                  <a:pt x="275" y="0"/>
                </a:lnTo>
                <a:lnTo>
                  <a:pt x="0" y="9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73" name="Line 113"/>
          <p:cNvSpPr>
            <a:spLocks noChangeShapeType="1"/>
          </p:cNvSpPr>
          <p:nvPr/>
        </p:nvSpPr>
        <p:spPr bwMode="auto">
          <a:xfrm>
            <a:off x="4756150" y="6402388"/>
            <a:ext cx="395288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74" name="Freeform 114"/>
          <p:cNvSpPr>
            <a:spLocks noChangeArrowheads="1"/>
          </p:cNvSpPr>
          <p:nvPr/>
        </p:nvSpPr>
        <p:spPr bwMode="auto">
          <a:xfrm>
            <a:off x="2289175" y="6367463"/>
            <a:ext cx="106363" cy="71437"/>
          </a:xfrm>
          <a:custGeom>
            <a:avLst/>
            <a:gdLst/>
            <a:ahLst/>
            <a:cxnLst>
              <a:cxn ang="0">
                <a:pos x="0" y="99"/>
              </a:cxn>
              <a:cxn ang="0">
                <a:pos x="271" y="196"/>
              </a:cxn>
              <a:cxn ang="0">
                <a:pos x="277" y="184"/>
              </a:cxn>
              <a:cxn ang="0">
                <a:pos x="282" y="171"/>
              </a:cxn>
              <a:cxn ang="0">
                <a:pos x="286" y="158"/>
              </a:cxn>
              <a:cxn ang="0">
                <a:pos x="290" y="145"/>
              </a:cxn>
              <a:cxn ang="0">
                <a:pos x="292" y="131"/>
              </a:cxn>
              <a:cxn ang="0">
                <a:pos x="294" y="118"/>
              </a:cxn>
              <a:cxn ang="0">
                <a:pos x="295" y="105"/>
              </a:cxn>
              <a:cxn ang="0">
                <a:pos x="295" y="91"/>
              </a:cxn>
              <a:cxn ang="0">
                <a:pos x="294" y="78"/>
              </a:cxn>
              <a:cxn ang="0">
                <a:pos x="292" y="64"/>
              </a:cxn>
              <a:cxn ang="0">
                <a:pos x="289" y="51"/>
              </a:cxn>
              <a:cxn ang="0">
                <a:pos x="286" y="38"/>
              </a:cxn>
              <a:cxn ang="0">
                <a:pos x="281" y="25"/>
              </a:cxn>
              <a:cxn ang="0">
                <a:pos x="276" y="12"/>
              </a:cxn>
              <a:cxn ang="0">
                <a:pos x="270" y="0"/>
              </a:cxn>
              <a:cxn ang="0">
                <a:pos x="0" y="99"/>
              </a:cxn>
            </a:cxnLst>
            <a:rect l="0" t="0" r="r" b="b"/>
            <a:pathLst>
              <a:path w="296" h="197">
                <a:moveTo>
                  <a:pt x="0" y="99"/>
                </a:moveTo>
                <a:lnTo>
                  <a:pt x="271" y="196"/>
                </a:lnTo>
                <a:lnTo>
                  <a:pt x="277" y="184"/>
                </a:lnTo>
                <a:lnTo>
                  <a:pt x="282" y="171"/>
                </a:lnTo>
                <a:lnTo>
                  <a:pt x="286" y="158"/>
                </a:lnTo>
                <a:lnTo>
                  <a:pt x="290" y="145"/>
                </a:lnTo>
                <a:lnTo>
                  <a:pt x="292" y="131"/>
                </a:lnTo>
                <a:lnTo>
                  <a:pt x="294" y="118"/>
                </a:lnTo>
                <a:lnTo>
                  <a:pt x="295" y="105"/>
                </a:lnTo>
                <a:lnTo>
                  <a:pt x="295" y="91"/>
                </a:lnTo>
                <a:lnTo>
                  <a:pt x="294" y="78"/>
                </a:lnTo>
                <a:lnTo>
                  <a:pt x="292" y="64"/>
                </a:lnTo>
                <a:lnTo>
                  <a:pt x="289" y="51"/>
                </a:lnTo>
                <a:lnTo>
                  <a:pt x="286" y="38"/>
                </a:lnTo>
                <a:lnTo>
                  <a:pt x="281" y="25"/>
                </a:lnTo>
                <a:lnTo>
                  <a:pt x="276" y="12"/>
                </a:lnTo>
                <a:lnTo>
                  <a:pt x="270" y="0"/>
                </a:lnTo>
                <a:lnTo>
                  <a:pt x="0" y="9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75" name="Line 115"/>
          <p:cNvSpPr>
            <a:spLocks noChangeShapeType="1"/>
          </p:cNvSpPr>
          <p:nvPr/>
        </p:nvSpPr>
        <p:spPr bwMode="auto">
          <a:xfrm>
            <a:off x="2384425" y="6402388"/>
            <a:ext cx="407988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76" name="Line 116"/>
          <p:cNvSpPr>
            <a:spLocks noChangeShapeType="1"/>
          </p:cNvSpPr>
          <p:nvPr/>
        </p:nvSpPr>
        <p:spPr bwMode="auto">
          <a:xfrm>
            <a:off x="1611313" y="846138"/>
            <a:ext cx="3175" cy="56483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77" name="Freeform 117"/>
          <p:cNvSpPr>
            <a:spLocks noChangeArrowheads="1"/>
          </p:cNvSpPr>
          <p:nvPr/>
        </p:nvSpPr>
        <p:spPr bwMode="auto">
          <a:xfrm>
            <a:off x="3335338" y="1316038"/>
            <a:ext cx="106362" cy="73025"/>
          </a:xfrm>
          <a:custGeom>
            <a:avLst/>
            <a:gdLst/>
            <a:ahLst/>
            <a:cxnLst>
              <a:cxn ang="0">
                <a:pos x="295" y="101"/>
              </a:cxn>
              <a:cxn ang="0">
                <a:pos x="24" y="0"/>
              </a:cxn>
              <a:cxn ang="0">
                <a:pos x="18" y="13"/>
              </a:cxn>
              <a:cxn ang="0">
                <a:pos x="13" y="26"/>
              </a:cxn>
              <a:cxn ang="0">
                <a:pos x="9" y="40"/>
              </a:cxn>
              <a:cxn ang="0">
                <a:pos x="5" y="54"/>
              </a:cxn>
              <a:cxn ang="0">
                <a:pos x="3" y="67"/>
              </a:cxn>
              <a:cxn ang="0">
                <a:pos x="1" y="81"/>
              </a:cxn>
              <a:cxn ang="0">
                <a:pos x="0" y="95"/>
              </a:cxn>
              <a:cxn ang="0">
                <a:pos x="0" y="109"/>
              </a:cxn>
              <a:cxn ang="0">
                <a:pos x="1" y="123"/>
              </a:cxn>
              <a:cxn ang="0">
                <a:pos x="3" y="137"/>
              </a:cxn>
              <a:cxn ang="0">
                <a:pos x="6" y="151"/>
              </a:cxn>
              <a:cxn ang="0">
                <a:pos x="9" y="164"/>
              </a:cxn>
              <a:cxn ang="0">
                <a:pos x="14" y="178"/>
              </a:cxn>
              <a:cxn ang="0">
                <a:pos x="19" y="191"/>
              </a:cxn>
              <a:cxn ang="0">
                <a:pos x="25" y="204"/>
              </a:cxn>
              <a:cxn ang="0">
                <a:pos x="295" y="101"/>
              </a:cxn>
            </a:cxnLst>
            <a:rect l="0" t="0" r="r" b="b"/>
            <a:pathLst>
              <a:path w="296" h="205">
                <a:moveTo>
                  <a:pt x="295" y="101"/>
                </a:moveTo>
                <a:lnTo>
                  <a:pt x="24" y="0"/>
                </a:lnTo>
                <a:lnTo>
                  <a:pt x="18" y="13"/>
                </a:lnTo>
                <a:lnTo>
                  <a:pt x="13" y="26"/>
                </a:lnTo>
                <a:lnTo>
                  <a:pt x="9" y="40"/>
                </a:lnTo>
                <a:lnTo>
                  <a:pt x="5" y="54"/>
                </a:lnTo>
                <a:lnTo>
                  <a:pt x="3" y="67"/>
                </a:lnTo>
                <a:lnTo>
                  <a:pt x="1" y="81"/>
                </a:lnTo>
                <a:lnTo>
                  <a:pt x="0" y="95"/>
                </a:lnTo>
                <a:lnTo>
                  <a:pt x="0" y="109"/>
                </a:lnTo>
                <a:lnTo>
                  <a:pt x="1" y="123"/>
                </a:lnTo>
                <a:lnTo>
                  <a:pt x="3" y="137"/>
                </a:lnTo>
                <a:lnTo>
                  <a:pt x="6" y="151"/>
                </a:lnTo>
                <a:lnTo>
                  <a:pt x="9" y="164"/>
                </a:lnTo>
                <a:lnTo>
                  <a:pt x="14" y="178"/>
                </a:lnTo>
                <a:lnTo>
                  <a:pt x="19" y="191"/>
                </a:lnTo>
                <a:lnTo>
                  <a:pt x="25" y="204"/>
                </a:lnTo>
                <a:lnTo>
                  <a:pt x="295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78" name="Line 118"/>
          <p:cNvSpPr>
            <a:spLocks noChangeShapeType="1"/>
          </p:cNvSpPr>
          <p:nvPr/>
        </p:nvSpPr>
        <p:spPr bwMode="auto">
          <a:xfrm>
            <a:off x="1785938" y="1360488"/>
            <a:ext cx="1547812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79" name="Freeform 119"/>
          <p:cNvSpPr>
            <a:spLocks noChangeArrowheads="1"/>
          </p:cNvSpPr>
          <p:nvPr/>
        </p:nvSpPr>
        <p:spPr bwMode="auto">
          <a:xfrm>
            <a:off x="3487738" y="2019300"/>
            <a:ext cx="106362" cy="71438"/>
          </a:xfrm>
          <a:custGeom>
            <a:avLst/>
            <a:gdLst/>
            <a:ahLst/>
            <a:cxnLst>
              <a:cxn ang="0">
                <a:pos x="296" y="101"/>
              </a:cxn>
              <a:cxn ang="0">
                <a:pos x="25" y="0"/>
              </a:cxn>
              <a:cxn ang="0">
                <a:pos x="19" y="13"/>
              </a:cxn>
              <a:cxn ang="0">
                <a:pos x="14" y="26"/>
              </a:cxn>
              <a:cxn ang="0">
                <a:pos x="9" y="39"/>
              </a:cxn>
              <a:cxn ang="0">
                <a:pos x="6" y="52"/>
              </a:cxn>
              <a:cxn ang="0">
                <a:pos x="3" y="66"/>
              </a:cxn>
              <a:cxn ang="0">
                <a:pos x="1" y="79"/>
              </a:cxn>
              <a:cxn ang="0">
                <a:pos x="0" y="93"/>
              </a:cxn>
              <a:cxn ang="0">
                <a:pos x="0" y="107"/>
              </a:cxn>
              <a:cxn ang="0">
                <a:pos x="1" y="120"/>
              </a:cxn>
              <a:cxn ang="0">
                <a:pos x="3" y="134"/>
              </a:cxn>
              <a:cxn ang="0">
                <a:pos x="5" y="147"/>
              </a:cxn>
              <a:cxn ang="0">
                <a:pos x="9" y="161"/>
              </a:cxn>
              <a:cxn ang="0">
                <a:pos x="13" y="174"/>
              </a:cxn>
              <a:cxn ang="0">
                <a:pos x="18" y="187"/>
              </a:cxn>
              <a:cxn ang="0">
                <a:pos x="24" y="199"/>
              </a:cxn>
              <a:cxn ang="0">
                <a:pos x="296" y="101"/>
              </a:cxn>
            </a:cxnLst>
            <a:rect l="0" t="0" r="r" b="b"/>
            <a:pathLst>
              <a:path w="297" h="200">
                <a:moveTo>
                  <a:pt x="296" y="101"/>
                </a:moveTo>
                <a:lnTo>
                  <a:pt x="25" y="0"/>
                </a:lnTo>
                <a:lnTo>
                  <a:pt x="19" y="13"/>
                </a:lnTo>
                <a:lnTo>
                  <a:pt x="14" y="26"/>
                </a:lnTo>
                <a:lnTo>
                  <a:pt x="9" y="39"/>
                </a:lnTo>
                <a:lnTo>
                  <a:pt x="6" y="52"/>
                </a:lnTo>
                <a:lnTo>
                  <a:pt x="3" y="66"/>
                </a:lnTo>
                <a:lnTo>
                  <a:pt x="1" y="79"/>
                </a:lnTo>
                <a:lnTo>
                  <a:pt x="0" y="93"/>
                </a:lnTo>
                <a:lnTo>
                  <a:pt x="0" y="107"/>
                </a:lnTo>
                <a:lnTo>
                  <a:pt x="1" y="120"/>
                </a:lnTo>
                <a:lnTo>
                  <a:pt x="3" y="134"/>
                </a:lnTo>
                <a:lnTo>
                  <a:pt x="5" y="147"/>
                </a:lnTo>
                <a:lnTo>
                  <a:pt x="9" y="161"/>
                </a:lnTo>
                <a:lnTo>
                  <a:pt x="13" y="174"/>
                </a:lnTo>
                <a:lnTo>
                  <a:pt x="18" y="187"/>
                </a:lnTo>
                <a:lnTo>
                  <a:pt x="24" y="199"/>
                </a:lnTo>
                <a:lnTo>
                  <a:pt x="296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80" name="Line 120"/>
          <p:cNvSpPr>
            <a:spLocks noChangeShapeType="1"/>
          </p:cNvSpPr>
          <p:nvPr/>
        </p:nvSpPr>
        <p:spPr bwMode="auto">
          <a:xfrm>
            <a:off x="1803400" y="2063750"/>
            <a:ext cx="1682750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81" name="Freeform 121"/>
          <p:cNvSpPr>
            <a:spLocks noChangeArrowheads="1"/>
          </p:cNvSpPr>
          <p:nvPr/>
        </p:nvSpPr>
        <p:spPr bwMode="auto">
          <a:xfrm>
            <a:off x="3487738" y="2576513"/>
            <a:ext cx="106362" cy="73025"/>
          </a:xfrm>
          <a:custGeom>
            <a:avLst/>
            <a:gdLst/>
            <a:ahLst/>
            <a:cxnLst>
              <a:cxn ang="0">
                <a:pos x="296" y="103"/>
              </a:cxn>
              <a:cxn ang="0">
                <a:pos x="25" y="0"/>
              </a:cxn>
              <a:cxn ang="0">
                <a:pos x="19" y="13"/>
              </a:cxn>
              <a:cxn ang="0">
                <a:pos x="14" y="26"/>
              </a:cxn>
              <a:cxn ang="0">
                <a:pos x="9" y="40"/>
              </a:cxn>
              <a:cxn ang="0">
                <a:pos x="6" y="53"/>
              </a:cxn>
              <a:cxn ang="0">
                <a:pos x="3" y="67"/>
              </a:cxn>
              <a:cxn ang="0">
                <a:pos x="1" y="81"/>
              </a:cxn>
              <a:cxn ang="0">
                <a:pos x="0" y="95"/>
              </a:cxn>
              <a:cxn ang="0">
                <a:pos x="0" y="109"/>
              </a:cxn>
              <a:cxn ang="0">
                <a:pos x="1" y="123"/>
              </a:cxn>
              <a:cxn ang="0">
                <a:pos x="3" y="137"/>
              </a:cxn>
              <a:cxn ang="0">
                <a:pos x="5" y="150"/>
              </a:cxn>
              <a:cxn ang="0">
                <a:pos x="9" y="164"/>
              </a:cxn>
              <a:cxn ang="0">
                <a:pos x="13" y="177"/>
              </a:cxn>
              <a:cxn ang="0">
                <a:pos x="18" y="191"/>
              </a:cxn>
              <a:cxn ang="0">
                <a:pos x="24" y="203"/>
              </a:cxn>
              <a:cxn ang="0">
                <a:pos x="296" y="103"/>
              </a:cxn>
            </a:cxnLst>
            <a:rect l="0" t="0" r="r" b="b"/>
            <a:pathLst>
              <a:path w="297" h="204">
                <a:moveTo>
                  <a:pt x="296" y="103"/>
                </a:moveTo>
                <a:lnTo>
                  <a:pt x="25" y="0"/>
                </a:lnTo>
                <a:lnTo>
                  <a:pt x="19" y="13"/>
                </a:lnTo>
                <a:lnTo>
                  <a:pt x="14" y="26"/>
                </a:lnTo>
                <a:lnTo>
                  <a:pt x="9" y="40"/>
                </a:lnTo>
                <a:lnTo>
                  <a:pt x="6" y="53"/>
                </a:lnTo>
                <a:lnTo>
                  <a:pt x="3" y="67"/>
                </a:lnTo>
                <a:lnTo>
                  <a:pt x="1" y="81"/>
                </a:lnTo>
                <a:lnTo>
                  <a:pt x="0" y="95"/>
                </a:lnTo>
                <a:lnTo>
                  <a:pt x="0" y="109"/>
                </a:lnTo>
                <a:lnTo>
                  <a:pt x="1" y="123"/>
                </a:lnTo>
                <a:lnTo>
                  <a:pt x="3" y="137"/>
                </a:lnTo>
                <a:lnTo>
                  <a:pt x="5" y="150"/>
                </a:lnTo>
                <a:lnTo>
                  <a:pt x="9" y="164"/>
                </a:lnTo>
                <a:lnTo>
                  <a:pt x="13" y="177"/>
                </a:lnTo>
                <a:lnTo>
                  <a:pt x="18" y="191"/>
                </a:lnTo>
                <a:lnTo>
                  <a:pt x="24" y="203"/>
                </a:lnTo>
                <a:lnTo>
                  <a:pt x="296" y="103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82" name="Line 122"/>
          <p:cNvSpPr>
            <a:spLocks noChangeShapeType="1"/>
          </p:cNvSpPr>
          <p:nvPr/>
        </p:nvSpPr>
        <p:spPr bwMode="auto">
          <a:xfrm>
            <a:off x="1803400" y="2620963"/>
            <a:ext cx="1682750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83" name="Freeform 123"/>
          <p:cNvSpPr>
            <a:spLocks noChangeArrowheads="1"/>
          </p:cNvSpPr>
          <p:nvPr/>
        </p:nvSpPr>
        <p:spPr bwMode="auto">
          <a:xfrm>
            <a:off x="3278188" y="3187700"/>
            <a:ext cx="107950" cy="73025"/>
          </a:xfrm>
          <a:custGeom>
            <a:avLst/>
            <a:gdLst/>
            <a:ahLst/>
            <a:cxnLst>
              <a:cxn ang="0">
                <a:pos x="300" y="101"/>
              </a:cxn>
              <a:cxn ang="0">
                <a:pos x="24" y="0"/>
              </a:cxn>
              <a:cxn ang="0">
                <a:pos x="18" y="13"/>
              </a:cxn>
              <a:cxn ang="0">
                <a:pos x="13" y="26"/>
              </a:cxn>
              <a:cxn ang="0">
                <a:pos x="9" y="40"/>
              </a:cxn>
              <a:cxn ang="0">
                <a:pos x="5" y="54"/>
              </a:cxn>
              <a:cxn ang="0">
                <a:pos x="3" y="67"/>
              </a:cxn>
              <a:cxn ang="0">
                <a:pos x="1" y="81"/>
              </a:cxn>
              <a:cxn ang="0">
                <a:pos x="0" y="95"/>
              </a:cxn>
              <a:cxn ang="0">
                <a:pos x="0" y="109"/>
              </a:cxn>
              <a:cxn ang="0">
                <a:pos x="1" y="123"/>
              </a:cxn>
              <a:cxn ang="0">
                <a:pos x="3" y="137"/>
              </a:cxn>
              <a:cxn ang="0">
                <a:pos x="6" y="151"/>
              </a:cxn>
              <a:cxn ang="0">
                <a:pos x="9" y="164"/>
              </a:cxn>
              <a:cxn ang="0">
                <a:pos x="14" y="178"/>
              </a:cxn>
              <a:cxn ang="0">
                <a:pos x="19" y="191"/>
              </a:cxn>
              <a:cxn ang="0">
                <a:pos x="25" y="204"/>
              </a:cxn>
              <a:cxn ang="0">
                <a:pos x="300" y="101"/>
              </a:cxn>
            </a:cxnLst>
            <a:rect l="0" t="0" r="r" b="b"/>
            <a:pathLst>
              <a:path w="301" h="205">
                <a:moveTo>
                  <a:pt x="300" y="101"/>
                </a:moveTo>
                <a:lnTo>
                  <a:pt x="24" y="0"/>
                </a:lnTo>
                <a:lnTo>
                  <a:pt x="18" y="13"/>
                </a:lnTo>
                <a:lnTo>
                  <a:pt x="13" y="26"/>
                </a:lnTo>
                <a:lnTo>
                  <a:pt x="9" y="40"/>
                </a:lnTo>
                <a:lnTo>
                  <a:pt x="5" y="54"/>
                </a:lnTo>
                <a:lnTo>
                  <a:pt x="3" y="67"/>
                </a:lnTo>
                <a:lnTo>
                  <a:pt x="1" y="81"/>
                </a:lnTo>
                <a:lnTo>
                  <a:pt x="0" y="95"/>
                </a:lnTo>
                <a:lnTo>
                  <a:pt x="0" y="109"/>
                </a:lnTo>
                <a:lnTo>
                  <a:pt x="1" y="123"/>
                </a:lnTo>
                <a:lnTo>
                  <a:pt x="3" y="137"/>
                </a:lnTo>
                <a:lnTo>
                  <a:pt x="6" y="151"/>
                </a:lnTo>
                <a:lnTo>
                  <a:pt x="9" y="164"/>
                </a:lnTo>
                <a:lnTo>
                  <a:pt x="14" y="178"/>
                </a:lnTo>
                <a:lnTo>
                  <a:pt x="19" y="191"/>
                </a:lnTo>
                <a:lnTo>
                  <a:pt x="25" y="204"/>
                </a:lnTo>
                <a:lnTo>
                  <a:pt x="300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84" name="Line 124"/>
          <p:cNvSpPr>
            <a:spLocks noChangeShapeType="1"/>
          </p:cNvSpPr>
          <p:nvPr/>
        </p:nvSpPr>
        <p:spPr bwMode="auto">
          <a:xfrm>
            <a:off x="1785938" y="3232150"/>
            <a:ext cx="1490662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85" name="Freeform 125"/>
          <p:cNvSpPr>
            <a:spLocks noChangeArrowheads="1"/>
          </p:cNvSpPr>
          <p:nvPr/>
        </p:nvSpPr>
        <p:spPr bwMode="auto">
          <a:xfrm>
            <a:off x="3262313" y="4927600"/>
            <a:ext cx="106362" cy="73025"/>
          </a:xfrm>
          <a:custGeom>
            <a:avLst/>
            <a:gdLst/>
            <a:ahLst/>
            <a:cxnLst>
              <a:cxn ang="0">
                <a:pos x="295" y="101"/>
              </a:cxn>
              <a:cxn ang="0">
                <a:pos x="24" y="0"/>
              </a:cxn>
              <a:cxn ang="0">
                <a:pos x="18" y="13"/>
              </a:cxn>
              <a:cxn ang="0">
                <a:pos x="13" y="26"/>
              </a:cxn>
              <a:cxn ang="0">
                <a:pos x="9" y="40"/>
              </a:cxn>
              <a:cxn ang="0">
                <a:pos x="5" y="54"/>
              </a:cxn>
              <a:cxn ang="0">
                <a:pos x="3" y="67"/>
              </a:cxn>
              <a:cxn ang="0">
                <a:pos x="1" y="81"/>
              </a:cxn>
              <a:cxn ang="0">
                <a:pos x="0" y="95"/>
              </a:cxn>
              <a:cxn ang="0">
                <a:pos x="0" y="109"/>
              </a:cxn>
              <a:cxn ang="0">
                <a:pos x="1" y="123"/>
              </a:cxn>
              <a:cxn ang="0">
                <a:pos x="3" y="137"/>
              </a:cxn>
              <a:cxn ang="0">
                <a:pos x="6" y="151"/>
              </a:cxn>
              <a:cxn ang="0">
                <a:pos x="9" y="164"/>
              </a:cxn>
              <a:cxn ang="0">
                <a:pos x="14" y="178"/>
              </a:cxn>
              <a:cxn ang="0">
                <a:pos x="19" y="191"/>
              </a:cxn>
              <a:cxn ang="0">
                <a:pos x="25" y="204"/>
              </a:cxn>
              <a:cxn ang="0">
                <a:pos x="295" y="101"/>
              </a:cxn>
            </a:cxnLst>
            <a:rect l="0" t="0" r="r" b="b"/>
            <a:pathLst>
              <a:path w="296" h="205">
                <a:moveTo>
                  <a:pt x="295" y="101"/>
                </a:moveTo>
                <a:lnTo>
                  <a:pt x="24" y="0"/>
                </a:lnTo>
                <a:lnTo>
                  <a:pt x="18" y="13"/>
                </a:lnTo>
                <a:lnTo>
                  <a:pt x="13" y="26"/>
                </a:lnTo>
                <a:lnTo>
                  <a:pt x="9" y="40"/>
                </a:lnTo>
                <a:lnTo>
                  <a:pt x="5" y="54"/>
                </a:lnTo>
                <a:lnTo>
                  <a:pt x="3" y="67"/>
                </a:lnTo>
                <a:lnTo>
                  <a:pt x="1" y="81"/>
                </a:lnTo>
                <a:lnTo>
                  <a:pt x="0" y="95"/>
                </a:lnTo>
                <a:lnTo>
                  <a:pt x="0" y="109"/>
                </a:lnTo>
                <a:lnTo>
                  <a:pt x="1" y="123"/>
                </a:lnTo>
                <a:lnTo>
                  <a:pt x="3" y="137"/>
                </a:lnTo>
                <a:lnTo>
                  <a:pt x="6" y="151"/>
                </a:lnTo>
                <a:lnTo>
                  <a:pt x="9" y="164"/>
                </a:lnTo>
                <a:lnTo>
                  <a:pt x="14" y="178"/>
                </a:lnTo>
                <a:lnTo>
                  <a:pt x="19" y="191"/>
                </a:lnTo>
                <a:lnTo>
                  <a:pt x="25" y="204"/>
                </a:lnTo>
                <a:lnTo>
                  <a:pt x="295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86" name="Line 126"/>
          <p:cNvSpPr>
            <a:spLocks noChangeShapeType="1"/>
          </p:cNvSpPr>
          <p:nvPr/>
        </p:nvSpPr>
        <p:spPr bwMode="auto">
          <a:xfrm>
            <a:off x="1785938" y="4972050"/>
            <a:ext cx="1474787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87" name="Freeform 127"/>
          <p:cNvSpPr>
            <a:spLocks noChangeArrowheads="1"/>
          </p:cNvSpPr>
          <p:nvPr/>
        </p:nvSpPr>
        <p:spPr bwMode="auto">
          <a:xfrm>
            <a:off x="3278188" y="5392738"/>
            <a:ext cx="107950" cy="71437"/>
          </a:xfrm>
          <a:custGeom>
            <a:avLst/>
            <a:gdLst/>
            <a:ahLst/>
            <a:cxnLst>
              <a:cxn ang="0">
                <a:pos x="300" y="101"/>
              </a:cxn>
              <a:cxn ang="0">
                <a:pos x="25" y="0"/>
              </a:cxn>
              <a:cxn ang="0">
                <a:pos x="19" y="13"/>
              </a:cxn>
              <a:cxn ang="0">
                <a:pos x="14" y="26"/>
              </a:cxn>
              <a:cxn ang="0">
                <a:pos x="9" y="39"/>
              </a:cxn>
              <a:cxn ang="0">
                <a:pos x="6" y="52"/>
              </a:cxn>
              <a:cxn ang="0">
                <a:pos x="3" y="66"/>
              </a:cxn>
              <a:cxn ang="0">
                <a:pos x="1" y="79"/>
              </a:cxn>
              <a:cxn ang="0">
                <a:pos x="0" y="93"/>
              </a:cxn>
              <a:cxn ang="0">
                <a:pos x="0" y="107"/>
              </a:cxn>
              <a:cxn ang="0">
                <a:pos x="1" y="120"/>
              </a:cxn>
              <a:cxn ang="0">
                <a:pos x="3" y="134"/>
              </a:cxn>
              <a:cxn ang="0">
                <a:pos x="5" y="147"/>
              </a:cxn>
              <a:cxn ang="0">
                <a:pos x="9" y="161"/>
              </a:cxn>
              <a:cxn ang="0">
                <a:pos x="13" y="174"/>
              </a:cxn>
              <a:cxn ang="0">
                <a:pos x="18" y="187"/>
              </a:cxn>
              <a:cxn ang="0">
                <a:pos x="24" y="199"/>
              </a:cxn>
              <a:cxn ang="0">
                <a:pos x="300" y="101"/>
              </a:cxn>
            </a:cxnLst>
            <a:rect l="0" t="0" r="r" b="b"/>
            <a:pathLst>
              <a:path w="301" h="200">
                <a:moveTo>
                  <a:pt x="300" y="101"/>
                </a:moveTo>
                <a:lnTo>
                  <a:pt x="25" y="0"/>
                </a:lnTo>
                <a:lnTo>
                  <a:pt x="19" y="13"/>
                </a:lnTo>
                <a:lnTo>
                  <a:pt x="14" y="26"/>
                </a:lnTo>
                <a:lnTo>
                  <a:pt x="9" y="39"/>
                </a:lnTo>
                <a:lnTo>
                  <a:pt x="6" y="52"/>
                </a:lnTo>
                <a:lnTo>
                  <a:pt x="3" y="66"/>
                </a:lnTo>
                <a:lnTo>
                  <a:pt x="1" y="79"/>
                </a:lnTo>
                <a:lnTo>
                  <a:pt x="0" y="93"/>
                </a:lnTo>
                <a:lnTo>
                  <a:pt x="0" y="107"/>
                </a:lnTo>
                <a:lnTo>
                  <a:pt x="1" y="120"/>
                </a:lnTo>
                <a:lnTo>
                  <a:pt x="3" y="134"/>
                </a:lnTo>
                <a:lnTo>
                  <a:pt x="5" y="147"/>
                </a:lnTo>
                <a:lnTo>
                  <a:pt x="9" y="161"/>
                </a:lnTo>
                <a:lnTo>
                  <a:pt x="13" y="174"/>
                </a:lnTo>
                <a:lnTo>
                  <a:pt x="18" y="187"/>
                </a:lnTo>
                <a:lnTo>
                  <a:pt x="24" y="199"/>
                </a:lnTo>
                <a:lnTo>
                  <a:pt x="300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88" name="Line 128"/>
          <p:cNvSpPr>
            <a:spLocks noChangeShapeType="1"/>
          </p:cNvSpPr>
          <p:nvPr/>
        </p:nvSpPr>
        <p:spPr bwMode="auto">
          <a:xfrm>
            <a:off x="1785938" y="5437188"/>
            <a:ext cx="1490662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89" name="Freeform 129"/>
          <p:cNvSpPr>
            <a:spLocks noChangeArrowheads="1"/>
          </p:cNvSpPr>
          <p:nvPr/>
        </p:nvSpPr>
        <p:spPr bwMode="auto">
          <a:xfrm>
            <a:off x="3313113" y="5948363"/>
            <a:ext cx="106362" cy="73025"/>
          </a:xfrm>
          <a:custGeom>
            <a:avLst/>
            <a:gdLst/>
            <a:ahLst/>
            <a:cxnLst>
              <a:cxn ang="0">
                <a:pos x="296" y="103"/>
              </a:cxn>
              <a:cxn ang="0">
                <a:pos x="25" y="0"/>
              </a:cxn>
              <a:cxn ang="0">
                <a:pos x="19" y="13"/>
              </a:cxn>
              <a:cxn ang="0">
                <a:pos x="14" y="26"/>
              </a:cxn>
              <a:cxn ang="0">
                <a:pos x="9" y="40"/>
              </a:cxn>
              <a:cxn ang="0">
                <a:pos x="6" y="53"/>
              </a:cxn>
              <a:cxn ang="0">
                <a:pos x="3" y="67"/>
              </a:cxn>
              <a:cxn ang="0">
                <a:pos x="1" y="81"/>
              </a:cxn>
              <a:cxn ang="0">
                <a:pos x="0" y="95"/>
              </a:cxn>
              <a:cxn ang="0">
                <a:pos x="0" y="109"/>
              </a:cxn>
              <a:cxn ang="0">
                <a:pos x="1" y="123"/>
              </a:cxn>
              <a:cxn ang="0">
                <a:pos x="3" y="137"/>
              </a:cxn>
              <a:cxn ang="0">
                <a:pos x="5" y="150"/>
              </a:cxn>
              <a:cxn ang="0">
                <a:pos x="9" y="164"/>
              </a:cxn>
              <a:cxn ang="0">
                <a:pos x="13" y="177"/>
              </a:cxn>
              <a:cxn ang="0">
                <a:pos x="18" y="191"/>
              </a:cxn>
              <a:cxn ang="0">
                <a:pos x="24" y="203"/>
              </a:cxn>
              <a:cxn ang="0">
                <a:pos x="296" y="103"/>
              </a:cxn>
            </a:cxnLst>
            <a:rect l="0" t="0" r="r" b="b"/>
            <a:pathLst>
              <a:path w="297" h="204">
                <a:moveTo>
                  <a:pt x="296" y="103"/>
                </a:moveTo>
                <a:lnTo>
                  <a:pt x="25" y="0"/>
                </a:lnTo>
                <a:lnTo>
                  <a:pt x="19" y="13"/>
                </a:lnTo>
                <a:lnTo>
                  <a:pt x="14" y="26"/>
                </a:lnTo>
                <a:lnTo>
                  <a:pt x="9" y="40"/>
                </a:lnTo>
                <a:lnTo>
                  <a:pt x="6" y="53"/>
                </a:lnTo>
                <a:lnTo>
                  <a:pt x="3" y="67"/>
                </a:lnTo>
                <a:lnTo>
                  <a:pt x="1" y="81"/>
                </a:lnTo>
                <a:lnTo>
                  <a:pt x="0" y="95"/>
                </a:lnTo>
                <a:lnTo>
                  <a:pt x="0" y="109"/>
                </a:lnTo>
                <a:lnTo>
                  <a:pt x="1" y="123"/>
                </a:lnTo>
                <a:lnTo>
                  <a:pt x="3" y="137"/>
                </a:lnTo>
                <a:lnTo>
                  <a:pt x="5" y="150"/>
                </a:lnTo>
                <a:lnTo>
                  <a:pt x="9" y="164"/>
                </a:lnTo>
                <a:lnTo>
                  <a:pt x="13" y="177"/>
                </a:lnTo>
                <a:lnTo>
                  <a:pt x="18" y="191"/>
                </a:lnTo>
                <a:lnTo>
                  <a:pt x="24" y="203"/>
                </a:lnTo>
                <a:lnTo>
                  <a:pt x="296" y="103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90" name="Line 130"/>
          <p:cNvSpPr>
            <a:spLocks noChangeShapeType="1"/>
          </p:cNvSpPr>
          <p:nvPr/>
        </p:nvSpPr>
        <p:spPr bwMode="auto">
          <a:xfrm>
            <a:off x="1803400" y="5991225"/>
            <a:ext cx="1512888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91" name="Text Box 131"/>
          <p:cNvSpPr txBox="1">
            <a:spLocks noChangeArrowheads="1"/>
          </p:cNvSpPr>
          <p:nvPr/>
        </p:nvSpPr>
        <p:spPr bwMode="auto">
          <a:xfrm>
            <a:off x="5899150" y="1198563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7</a:t>
            </a:r>
          </a:p>
        </p:txBody>
      </p:sp>
      <p:sp>
        <p:nvSpPr>
          <p:cNvPr id="66692" name="Text Box 132"/>
          <p:cNvSpPr txBox="1">
            <a:spLocks noChangeArrowheads="1"/>
          </p:cNvSpPr>
          <p:nvPr/>
        </p:nvSpPr>
        <p:spPr bwMode="auto">
          <a:xfrm>
            <a:off x="5899150" y="194945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</a:t>
            </a:r>
          </a:p>
        </p:txBody>
      </p:sp>
      <p:sp>
        <p:nvSpPr>
          <p:cNvPr id="66693" name="Text Box 133"/>
          <p:cNvSpPr txBox="1">
            <a:spLocks noChangeArrowheads="1"/>
          </p:cNvSpPr>
          <p:nvPr/>
        </p:nvSpPr>
        <p:spPr bwMode="auto">
          <a:xfrm>
            <a:off x="5899150" y="2506663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2</a:t>
            </a:r>
          </a:p>
        </p:txBody>
      </p:sp>
      <p:sp>
        <p:nvSpPr>
          <p:cNvPr id="66694" name="Text Box 134"/>
          <p:cNvSpPr txBox="1">
            <a:spLocks noChangeArrowheads="1"/>
          </p:cNvSpPr>
          <p:nvPr/>
        </p:nvSpPr>
        <p:spPr bwMode="auto">
          <a:xfrm>
            <a:off x="5899150" y="311785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3</a:t>
            </a:r>
          </a:p>
        </p:txBody>
      </p:sp>
      <p:sp>
        <p:nvSpPr>
          <p:cNvPr id="66695" name="Text Box 135"/>
          <p:cNvSpPr txBox="1">
            <a:spLocks noChangeArrowheads="1"/>
          </p:cNvSpPr>
          <p:nvPr/>
        </p:nvSpPr>
        <p:spPr bwMode="auto">
          <a:xfrm>
            <a:off x="5899150" y="3894138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4</a:t>
            </a:r>
          </a:p>
        </p:txBody>
      </p:sp>
      <p:sp>
        <p:nvSpPr>
          <p:cNvPr id="66696" name="Freeform 136"/>
          <p:cNvSpPr>
            <a:spLocks noChangeArrowheads="1"/>
          </p:cNvSpPr>
          <p:nvPr/>
        </p:nvSpPr>
        <p:spPr bwMode="auto">
          <a:xfrm>
            <a:off x="5824538" y="4927600"/>
            <a:ext cx="107950" cy="73025"/>
          </a:xfrm>
          <a:custGeom>
            <a:avLst/>
            <a:gdLst/>
            <a:ahLst/>
            <a:cxnLst>
              <a:cxn ang="0">
                <a:pos x="300" y="101"/>
              </a:cxn>
              <a:cxn ang="0">
                <a:pos x="24" y="0"/>
              </a:cxn>
              <a:cxn ang="0">
                <a:pos x="18" y="13"/>
              </a:cxn>
              <a:cxn ang="0">
                <a:pos x="13" y="26"/>
              </a:cxn>
              <a:cxn ang="0">
                <a:pos x="9" y="40"/>
              </a:cxn>
              <a:cxn ang="0">
                <a:pos x="5" y="54"/>
              </a:cxn>
              <a:cxn ang="0">
                <a:pos x="3" y="67"/>
              </a:cxn>
              <a:cxn ang="0">
                <a:pos x="1" y="81"/>
              </a:cxn>
              <a:cxn ang="0">
                <a:pos x="0" y="95"/>
              </a:cxn>
              <a:cxn ang="0">
                <a:pos x="0" y="109"/>
              </a:cxn>
              <a:cxn ang="0">
                <a:pos x="1" y="123"/>
              </a:cxn>
              <a:cxn ang="0">
                <a:pos x="3" y="137"/>
              </a:cxn>
              <a:cxn ang="0">
                <a:pos x="6" y="151"/>
              </a:cxn>
              <a:cxn ang="0">
                <a:pos x="9" y="164"/>
              </a:cxn>
              <a:cxn ang="0">
                <a:pos x="14" y="178"/>
              </a:cxn>
              <a:cxn ang="0">
                <a:pos x="19" y="191"/>
              </a:cxn>
              <a:cxn ang="0">
                <a:pos x="25" y="204"/>
              </a:cxn>
              <a:cxn ang="0">
                <a:pos x="300" y="101"/>
              </a:cxn>
            </a:cxnLst>
            <a:rect l="0" t="0" r="r" b="b"/>
            <a:pathLst>
              <a:path w="301" h="205">
                <a:moveTo>
                  <a:pt x="300" y="101"/>
                </a:moveTo>
                <a:lnTo>
                  <a:pt x="24" y="0"/>
                </a:lnTo>
                <a:lnTo>
                  <a:pt x="18" y="13"/>
                </a:lnTo>
                <a:lnTo>
                  <a:pt x="13" y="26"/>
                </a:lnTo>
                <a:lnTo>
                  <a:pt x="9" y="40"/>
                </a:lnTo>
                <a:lnTo>
                  <a:pt x="5" y="54"/>
                </a:lnTo>
                <a:lnTo>
                  <a:pt x="3" y="67"/>
                </a:lnTo>
                <a:lnTo>
                  <a:pt x="1" y="81"/>
                </a:lnTo>
                <a:lnTo>
                  <a:pt x="0" y="95"/>
                </a:lnTo>
                <a:lnTo>
                  <a:pt x="0" y="109"/>
                </a:lnTo>
                <a:lnTo>
                  <a:pt x="1" y="123"/>
                </a:lnTo>
                <a:lnTo>
                  <a:pt x="3" y="137"/>
                </a:lnTo>
                <a:lnTo>
                  <a:pt x="6" y="151"/>
                </a:lnTo>
                <a:lnTo>
                  <a:pt x="9" y="164"/>
                </a:lnTo>
                <a:lnTo>
                  <a:pt x="14" y="178"/>
                </a:lnTo>
                <a:lnTo>
                  <a:pt x="19" y="191"/>
                </a:lnTo>
                <a:lnTo>
                  <a:pt x="25" y="204"/>
                </a:lnTo>
                <a:lnTo>
                  <a:pt x="300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97" name="Line 137"/>
          <p:cNvSpPr>
            <a:spLocks noChangeShapeType="1"/>
          </p:cNvSpPr>
          <p:nvPr/>
        </p:nvSpPr>
        <p:spPr bwMode="auto">
          <a:xfrm>
            <a:off x="4824413" y="4972050"/>
            <a:ext cx="998537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698" name="Freeform 138"/>
          <p:cNvSpPr>
            <a:spLocks noChangeArrowheads="1"/>
          </p:cNvSpPr>
          <p:nvPr/>
        </p:nvSpPr>
        <p:spPr bwMode="auto">
          <a:xfrm>
            <a:off x="5835650" y="5397500"/>
            <a:ext cx="107950" cy="73025"/>
          </a:xfrm>
          <a:custGeom>
            <a:avLst/>
            <a:gdLst/>
            <a:ahLst/>
            <a:cxnLst>
              <a:cxn ang="0">
                <a:pos x="300" y="103"/>
              </a:cxn>
              <a:cxn ang="0">
                <a:pos x="25" y="0"/>
              </a:cxn>
              <a:cxn ang="0">
                <a:pos x="19" y="13"/>
              </a:cxn>
              <a:cxn ang="0">
                <a:pos x="14" y="26"/>
              </a:cxn>
              <a:cxn ang="0">
                <a:pos x="9" y="40"/>
              </a:cxn>
              <a:cxn ang="0">
                <a:pos x="6" y="53"/>
              </a:cxn>
              <a:cxn ang="0">
                <a:pos x="3" y="67"/>
              </a:cxn>
              <a:cxn ang="0">
                <a:pos x="1" y="81"/>
              </a:cxn>
              <a:cxn ang="0">
                <a:pos x="0" y="95"/>
              </a:cxn>
              <a:cxn ang="0">
                <a:pos x="0" y="109"/>
              </a:cxn>
              <a:cxn ang="0">
                <a:pos x="1" y="123"/>
              </a:cxn>
              <a:cxn ang="0">
                <a:pos x="3" y="137"/>
              </a:cxn>
              <a:cxn ang="0">
                <a:pos x="5" y="150"/>
              </a:cxn>
              <a:cxn ang="0">
                <a:pos x="9" y="164"/>
              </a:cxn>
              <a:cxn ang="0">
                <a:pos x="13" y="177"/>
              </a:cxn>
              <a:cxn ang="0">
                <a:pos x="18" y="191"/>
              </a:cxn>
              <a:cxn ang="0">
                <a:pos x="24" y="203"/>
              </a:cxn>
              <a:cxn ang="0">
                <a:pos x="300" y="103"/>
              </a:cxn>
            </a:cxnLst>
            <a:rect l="0" t="0" r="r" b="b"/>
            <a:pathLst>
              <a:path w="301" h="204">
                <a:moveTo>
                  <a:pt x="300" y="103"/>
                </a:moveTo>
                <a:lnTo>
                  <a:pt x="25" y="0"/>
                </a:lnTo>
                <a:lnTo>
                  <a:pt x="19" y="13"/>
                </a:lnTo>
                <a:lnTo>
                  <a:pt x="14" y="26"/>
                </a:lnTo>
                <a:lnTo>
                  <a:pt x="9" y="40"/>
                </a:lnTo>
                <a:lnTo>
                  <a:pt x="6" y="53"/>
                </a:lnTo>
                <a:lnTo>
                  <a:pt x="3" y="67"/>
                </a:lnTo>
                <a:lnTo>
                  <a:pt x="1" y="81"/>
                </a:lnTo>
                <a:lnTo>
                  <a:pt x="0" y="95"/>
                </a:lnTo>
                <a:lnTo>
                  <a:pt x="0" y="109"/>
                </a:lnTo>
                <a:lnTo>
                  <a:pt x="1" y="123"/>
                </a:lnTo>
                <a:lnTo>
                  <a:pt x="3" y="137"/>
                </a:lnTo>
                <a:lnTo>
                  <a:pt x="5" y="150"/>
                </a:lnTo>
                <a:lnTo>
                  <a:pt x="9" y="164"/>
                </a:lnTo>
                <a:lnTo>
                  <a:pt x="13" y="177"/>
                </a:lnTo>
                <a:lnTo>
                  <a:pt x="18" y="191"/>
                </a:lnTo>
                <a:lnTo>
                  <a:pt x="24" y="203"/>
                </a:lnTo>
                <a:lnTo>
                  <a:pt x="300" y="103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699" name="Line 139"/>
          <p:cNvSpPr>
            <a:spLocks noChangeShapeType="1"/>
          </p:cNvSpPr>
          <p:nvPr/>
        </p:nvSpPr>
        <p:spPr bwMode="auto">
          <a:xfrm>
            <a:off x="4835525" y="5437188"/>
            <a:ext cx="1004888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700" name="Text Box 140"/>
          <p:cNvSpPr txBox="1">
            <a:spLocks noChangeArrowheads="1"/>
          </p:cNvSpPr>
          <p:nvPr/>
        </p:nvSpPr>
        <p:spPr bwMode="auto">
          <a:xfrm>
            <a:off x="5899150" y="485775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5</a:t>
            </a:r>
          </a:p>
        </p:txBody>
      </p:sp>
      <p:sp>
        <p:nvSpPr>
          <p:cNvPr id="66701" name="Text Box 141"/>
          <p:cNvSpPr txBox="1">
            <a:spLocks noChangeArrowheads="1"/>
          </p:cNvSpPr>
          <p:nvPr/>
        </p:nvSpPr>
        <p:spPr bwMode="auto">
          <a:xfrm>
            <a:off x="5899150" y="5324475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6</a:t>
            </a:r>
          </a:p>
        </p:txBody>
      </p:sp>
      <p:sp>
        <p:nvSpPr>
          <p:cNvPr id="66702" name="Oval 142"/>
          <p:cNvSpPr>
            <a:spLocks noChangeArrowheads="1"/>
          </p:cNvSpPr>
          <p:nvPr/>
        </p:nvSpPr>
        <p:spPr bwMode="auto">
          <a:xfrm>
            <a:off x="1617663" y="823913"/>
            <a:ext cx="157162" cy="55562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703" name="Line 143"/>
          <p:cNvSpPr>
            <a:spLocks noChangeShapeType="1"/>
          </p:cNvSpPr>
          <p:nvPr/>
        </p:nvSpPr>
        <p:spPr bwMode="auto">
          <a:xfrm>
            <a:off x="1773238" y="865188"/>
            <a:ext cx="3175" cy="54768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704" name="Line 144"/>
          <p:cNvSpPr>
            <a:spLocks noChangeShapeType="1"/>
          </p:cNvSpPr>
          <p:nvPr/>
        </p:nvSpPr>
        <p:spPr bwMode="auto">
          <a:xfrm>
            <a:off x="5753100" y="825500"/>
            <a:ext cx="1588" cy="3619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705" name="Line 145"/>
          <p:cNvSpPr>
            <a:spLocks noChangeShapeType="1"/>
          </p:cNvSpPr>
          <p:nvPr/>
        </p:nvSpPr>
        <p:spPr bwMode="auto">
          <a:xfrm>
            <a:off x="3729038" y="2733675"/>
            <a:ext cx="1587" cy="1016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706" name="Line 146"/>
          <p:cNvSpPr>
            <a:spLocks noChangeShapeType="1"/>
          </p:cNvSpPr>
          <p:nvPr/>
        </p:nvSpPr>
        <p:spPr bwMode="auto">
          <a:xfrm>
            <a:off x="3722688" y="2160588"/>
            <a:ext cx="1587" cy="112712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707" name="Line 147"/>
          <p:cNvSpPr>
            <a:spLocks noChangeShapeType="1"/>
          </p:cNvSpPr>
          <p:nvPr/>
        </p:nvSpPr>
        <p:spPr bwMode="auto">
          <a:xfrm>
            <a:off x="3763963" y="1581150"/>
            <a:ext cx="1587" cy="1016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708" name="Line 148"/>
          <p:cNvSpPr>
            <a:spLocks noChangeShapeType="1"/>
          </p:cNvSpPr>
          <p:nvPr/>
        </p:nvSpPr>
        <p:spPr bwMode="auto">
          <a:xfrm>
            <a:off x="3963988" y="5537200"/>
            <a:ext cx="1587" cy="1158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709" name="Line 149"/>
          <p:cNvSpPr>
            <a:spLocks noChangeShapeType="1"/>
          </p:cNvSpPr>
          <p:nvPr/>
        </p:nvSpPr>
        <p:spPr bwMode="auto">
          <a:xfrm>
            <a:off x="3575050" y="4114800"/>
            <a:ext cx="1588" cy="984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710" name="Line 150"/>
          <p:cNvSpPr>
            <a:spLocks noChangeShapeType="1"/>
          </p:cNvSpPr>
          <p:nvPr/>
        </p:nvSpPr>
        <p:spPr bwMode="auto">
          <a:xfrm>
            <a:off x="3563938" y="5073650"/>
            <a:ext cx="1587" cy="1158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711" name="Line 151"/>
          <p:cNvSpPr>
            <a:spLocks noChangeShapeType="1"/>
          </p:cNvSpPr>
          <p:nvPr/>
        </p:nvSpPr>
        <p:spPr bwMode="auto">
          <a:xfrm>
            <a:off x="3932238" y="3327400"/>
            <a:ext cx="1587" cy="9683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>
          <a:xfrm>
            <a:off x="2554288" y="285750"/>
            <a:ext cx="4103687" cy="334963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COMMON  BUS  SYSTEM</a:t>
            </a: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8037513" y="0"/>
            <a:ext cx="98901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Registers</a:t>
            </a:r>
          </a:p>
        </p:txBody>
      </p:sp>
      <p:grpSp>
        <p:nvGrpSpPr>
          <p:cNvPr id="67587" name="Group 3"/>
          <p:cNvGrpSpPr>
            <a:grpSpLocks/>
          </p:cNvGrpSpPr>
          <p:nvPr/>
        </p:nvGrpSpPr>
        <p:grpSpPr bwMode="auto">
          <a:xfrm>
            <a:off x="395288" y="1123950"/>
            <a:ext cx="8423275" cy="4994275"/>
            <a:chOff x="249" y="708"/>
            <a:chExt cx="5306" cy="3146"/>
          </a:xfrm>
        </p:grpSpPr>
        <p:sp>
          <p:nvSpPr>
            <p:cNvPr id="67588" name="AutoShape 4"/>
            <p:cNvSpPr>
              <a:spLocks noChangeArrowheads="1"/>
            </p:cNvSpPr>
            <p:nvPr/>
          </p:nvSpPr>
          <p:spPr bwMode="auto">
            <a:xfrm>
              <a:off x="249" y="3470"/>
              <a:ext cx="5307" cy="182"/>
            </a:xfrm>
            <a:prstGeom prst="roundRect">
              <a:avLst>
                <a:gd name="adj" fmla="val 546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7589" name="AutoShape 5"/>
            <p:cNvSpPr>
              <a:spLocks noChangeArrowheads="1"/>
            </p:cNvSpPr>
            <p:nvPr/>
          </p:nvSpPr>
          <p:spPr bwMode="auto">
            <a:xfrm>
              <a:off x="1020" y="2972"/>
              <a:ext cx="726" cy="181"/>
            </a:xfrm>
            <a:prstGeom prst="roundRect">
              <a:avLst>
                <a:gd name="adj" fmla="val 556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7590" name="Text Box 6"/>
            <p:cNvSpPr txBox="1">
              <a:spLocks noChangeArrowheads="1"/>
            </p:cNvSpPr>
            <p:nvPr/>
          </p:nvSpPr>
          <p:spPr bwMode="auto">
            <a:xfrm>
              <a:off x="1189" y="2981"/>
              <a:ext cx="27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rial" charset="0"/>
                </a:rPr>
                <a:t>AR</a:t>
              </a:r>
            </a:p>
          </p:txBody>
        </p:sp>
        <p:sp>
          <p:nvSpPr>
            <p:cNvPr id="67591" name="AutoShape 7"/>
            <p:cNvSpPr>
              <a:spLocks noChangeArrowheads="1"/>
            </p:cNvSpPr>
            <p:nvPr/>
          </p:nvSpPr>
          <p:spPr bwMode="auto">
            <a:xfrm>
              <a:off x="1564" y="2699"/>
              <a:ext cx="680" cy="181"/>
            </a:xfrm>
            <a:prstGeom prst="roundRect">
              <a:avLst>
                <a:gd name="adj" fmla="val 556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7592" name="Text Box 8"/>
            <p:cNvSpPr txBox="1">
              <a:spLocks noChangeArrowheads="1"/>
            </p:cNvSpPr>
            <p:nvPr/>
          </p:nvSpPr>
          <p:spPr bwMode="auto">
            <a:xfrm>
              <a:off x="1733" y="2709"/>
              <a:ext cx="27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rial" charset="0"/>
                </a:rPr>
                <a:t>PC</a:t>
              </a:r>
            </a:p>
          </p:txBody>
        </p:sp>
        <p:sp>
          <p:nvSpPr>
            <p:cNvPr id="67593" name="AutoShape 9"/>
            <p:cNvSpPr>
              <a:spLocks noChangeArrowheads="1"/>
            </p:cNvSpPr>
            <p:nvPr/>
          </p:nvSpPr>
          <p:spPr bwMode="auto">
            <a:xfrm>
              <a:off x="2109" y="2428"/>
              <a:ext cx="816" cy="181"/>
            </a:xfrm>
            <a:prstGeom prst="roundRect">
              <a:avLst>
                <a:gd name="adj" fmla="val 556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7594" name="Text Box 10"/>
            <p:cNvSpPr txBox="1">
              <a:spLocks noChangeArrowheads="1"/>
            </p:cNvSpPr>
            <p:nvPr/>
          </p:nvSpPr>
          <p:spPr bwMode="auto">
            <a:xfrm>
              <a:off x="2426" y="2416"/>
              <a:ext cx="27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rial" charset="0"/>
                </a:rPr>
                <a:t>DR</a:t>
              </a:r>
            </a:p>
          </p:txBody>
        </p:sp>
        <p:sp>
          <p:nvSpPr>
            <p:cNvPr id="67595" name="Line 11"/>
            <p:cNvSpPr>
              <a:spLocks noChangeShapeType="1"/>
            </p:cNvSpPr>
            <p:nvPr/>
          </p:nvSpPr>
          <p:spPr bwMode="auto">
            <a:xfrm>
              <a:off x="1337" y="3152"/>
              <a:ext cx="1" cy="31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>
              <a:off x="1882" y="2881"/>
              <a:ext cx="1" cy="5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597" name="Line 13"/>
            <p:cNvSpPr>
              <a:spLocks noChangeShapeType="1"/>
            </p:cNvSpPr>
            <p:nvPr/>
          </p:nvSpPr>
          <p:spPr bwMode="auto">
            <a:xfrm>
              <a:off x="1428" y="3152"/>
              <a:ext cx="1" cy="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598" name="Line 14"/>
            <p:cNvSpPr>
              <a:spLocks noChangeShapeType="1"/>
            </p:cNvSpPr>
            <p:nvPr/>
          </p:nvSpPr>
          <p:spPr bwMode="auto">
            <a:xfrm>
              <a:off x="1564" y="3152"/>
              <a:ext cx="1" cy="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>
              <a:off x="1700" y="3152"/>
              <a:ext cx="1" cy="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00" name="Text Box 16"/>
            <p:cNvSpPr txBox="1">
              <a:spLocks noChangeArrowheads="1"/>
            </p:cNvSpPr>
            <p:nvPr/>
          </p:nvSpPr>
          <p:spPr bwMode="auto">
            <a:xfrm>
              <a:off x="1337" y="3226"/>
              <a:ext cx="17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L</a:t>
              </a:r>
            </a:p>
          </p:txBody>
        </p:sp>
        <p:sp>
          <p:nvSpPr>
            <p:cNvPr id="67601" name="Text Box 17"/>
            <p:cNvSpPr txBox="1">
              <a:spLocks noChangeArrowheads="1"/>
            </p:cNvSpPr>
            <p:nvPr/>
          </p:nvSpPr>
          <p:spPr bwMode="auto">
            <a:xfrm>
              <a:off x="1474" y="3226"/>
              <a:ext cx="14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67602" name="Text Box 18"/>
            <p:cNvSpPr txBox="1">
              <a:spLocks noChangeArrowheads="1"/>
            </p:cNvSpPr>
            <p:nvPr/>
          </p:nvSpPr>
          <p:spPr bwMode="auto">
            <a:xfrm>
              <a:off x="1610" y="3226"/>
              <a:ext cx="18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1610" y="2609"/>
              <a:ext cx="1" cy="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04" name="Line 20"/>
            <p:cNvSpPr>
              <a:spLocks noChangeShapeType="1"/>
            </p:cNvSpPr>
            <p:nvPr/>
          </p:nvSpPr>
          <p:spPr bwMode="auto">
            <a:xfrm>
              <a:off x="1746" y="2609"/>
              <a:ext cx="1" cy="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05" name="Line 21"/>
            <p:cNvSpPr>
              <a:spLocks noChangeShapeType="1"/>
            </p:cNvSpPr>
            <p:nvPr/>
          </p:nvSpPr>
          <p:spPr bwMode="auto">
            <a:xfrm>
              <a:off x="1882" y="2609"/>
              <a:ext cx="1" cy="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06" name="Text Box 22"/>
            <p:cNvSpPr txBox="1">
              <a:spLocks noChangeArrowheads="1"/>
            </p:cNvSpPr>
            <p:nvPr/>
          </p:nvSpPr>
          <p:spPr bwMode="auto">
            <a:xfrm>
              <a:off x="1518" y="2474"/>
              <a:ext cx="17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L</a:t>
              </a:r>
            </a:p>
          </p:txBody>
        </p:sp>
        <p:sp>
          <p:nvSpPr>
            <p:cNvPr id="67607" name="Text Box 23"/>
            <p:cNvSpPr txBox="1">
              <a:spLocks noChangeArrowheads="1"/>
            </p:cNvSpPr>
            <p:nvPr/>
          </p:nvSpPr>
          <p:spPr bwMode="auto">
            <a:xfrm>
              <a:off x="1655" y="2474"/>
              <a:ext cx="14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67608" name="Text Box 24"/>
            <p:cNvSpPr txBox="1">
              <a:spLocks noChangeArrowheads="1"/>
            </p:cNvSpPr>
            <p:nvPr/>
          </p:nvSpPr>
          <p:spPr bwMode="auto">
            <a:xfrm>
              <a:off x="1791" y="2474"/>
              <a:ext cx="18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67609" name="Line 25"/>
            <p:cNvSpPr>
              <a:spLocks noChangeShapeType="1"/>
            </p:cNvSpPr>
            <p:nvPr/>
          </p:nvSpPr>
          <p:spPr bwMode="auto">
            <a:xfrm>
              <a:off x="2517" y="2609"/>
              <a:ext cx="1" cy="86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10" name="Line 26"/>
            <p:cNvSpPr>
              <a:spLocks noChangeShapeType="1"/>
            </p:cNvSpPr>
            <p:nvPr/>
          </p:nvSpPr>
          <p:spPr bwMode="auto">
            <a:xfrm>
              <a:off x="2154" y="2338"/>
              <a:ext cx="1" cy="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11" name="Line 27"/>
            <p:cNvSpPr>
              <a:spLocks noChangeShapeType="1"/>
            </p:cNvSpPr>
            <p:nvPr/>
          </p:nvSpPr>
          <p:spPr bwMode="auto">
            <a:xfrm>
              <a:off x="2290" y="2338"/>
              <a:ext cx="1" cy="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12" name="Line 28"/>
            <p:cNvSpPr>
              <a:spLocks noChangeShapeType="1"/>
            </p:cNvSpPr>
            <p:nvPr/>
          </p:nvSpPr>
          <p:spPr bwMode="auto">
            <a:xfrm>
              <a:off x="2426" y="2338"/>
              <a:ext cx="1" cy="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13" name="Text Box 29"/>
            <p:cNvSpPr txBox="1">
              <a:spLocks noChangeArrowheads="1"/>
            </p:cNvSpPr>
            <p:nvPr/>
          </p:nvSpPr>
          <p:spPr bwMode="auto">
            <a:xfrm>
              <a:off x="2062" y="2202"/>
              <a:ext cx="17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L</a:t>
              </a:r>
            </a:p>
          </p:txBody>
        </p:sp>
        <p:sp>
          <p:nvSpPr>
            <p:cNvPr id="67614" name="Text Box 30"/>
            <p:cNvSpPr txBox="1">
              <a:spLocks noChangeArrowheads="1"/>
            </p:cNvSpPr>
            <p:nvPr/>
          </p:nvSpPr>
          <p:spPr bwMode="auto">
            <a:xfrm>
              <a:off x="2199" y="2202"/>
              <a:ext cx="14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67615" name="Text Box 31"/>
            <p:cNvSpPr txBox="1">
              <a:spLocks noChangeArrowheads="1"/>
            </p:cNvSpPr>
            <p:nvPr/>
          </p:nvSpPr>
          <p:spPr bwMode="auto">
            <a:xfrm>
              <a:off x="2335" y="2202"/>
              <a:ext cx="18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67616" name="AutoShape 32"/>
            <p:cNvSpPr>
              <a:spLocks noChangeArrowheads="1"/>
            </p:cNvSpPr>
            <p:nvPr/>
          </p:nvSpPr>
          <p:spPr bwMode="auto">
            <a:xfrm>
              <a:off x="2647" y="1749"/>
              <a:ext cx="870" cy="181"/>
            </a:xfrm>
            <a:prstGeom prst="roundRect">
              <a:avLst>
                <a:gd name="adj" fmla="val 556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7617" name="Text Box 33"/>
            <p:cNvSpPr txBox="1">
              <a:spLocks noChangeArrowheads="1"/>
            </p:cNvSpPr>
            <p:nvPr/>
          </p:nvSpPr>
          <p:spPr bwMode="auto">
            <a:xfrm>
              <a:off x="2919" y="1749"/>
              <a:ext cx="27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rial" charset="0"/>
                </a:rPr>
                <a:t>AC</a:t>
              </a:r>
            </a:p>
          </p:txBody>
        </p:sp>
        <p:sp>
          <p:nvSpPr>
            <p:cNvPr id="67618" name="Line 34"/>
            <p:cNvSpPr>
              <a:spLocks noChangeShapeType="1"/>
            </p:cNvSpPr>
            <p:nvPr/>
          </p:nvSpPr>
          <p:spPr bwMode="auto">
            <a:xfrm>
              <a:off x="2698" y="1935"/>
              <a:ext cx="1" cy="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19" name="Line 35"/>
            <p:cNvSpPr>
              <a:spLocks noChangeShapeType="1"/>
            </p:cNvSpPr>
            <p:nvPr/>
          </p:nvSpPr>
          <p:spPr bwMode="auto">
            <a:xfrm>
              <a:off x="2834" y="1935"/>
              <a:ext cx="1" cy="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20" name="Line 36"/>
            <p:cNvSpPr>
              <a:spLocks noChangeShapeType="1"/>
            </p:cNvSpPr>
            <p:nvPr/>
          </p:nvSpPr>
          <p:spPr bwMode="auto">
            <a:xfrm>
              <a:off x="2970" y="1935"/>
              <a:ext cx="1" cy="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21" name="Text Box 37"/>
            <p:cNvSpPr txBox="1">
              <a:spLocks noChangeArrowheads="1"/>
            </p:cNvSpPr>
            <p:nvPr/>
          </p:nvSpPr>
          <p:spPr bwMode="auto">
            <a:xfrm>
              <a:off x="2607" y="2009"/>
              <a:ext cx="17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L</a:t>
              </a:r>
            </a:p>
          </p:txBody>
        </p:sp>
        <p:sp>
          <p:nvSpPr>
            <p:cNvPr id="67622" name="Text Box 38"/>
            <p:cNvSpPr txBox="1">
              <a:spLocks noChangeArrowheads="1"/>
            </p:cNvSpPr>
            <p:nvPr/>
          </p:nvSpPr>
          <p:spPr bwMode="auto">
            <a:xfrm>
              <a:off x="2744" y="2009"/>
              <a:ext cx="14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67623" name="Text Box 39"/>
            <p:cNvSpPr txBox="1">
              <a:spLocks noChangeArrowheads="1"/>
            </p:cNvSpPr>
            <p:nvPr/>
          </p:nvSpPr>
          <p:spPr bwMode="auto">
            <a:xfrm>
              <a:off x="2880" y="2009"/>
              <a:ext cx="18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67624" name="Line 40"/>
            <p:cNvSpPr>
              <a:spLocks noChangeShapeType="1"/>
            </p:cNvSpPr>
            <p:nvPr/>
          </p:nvSpPr>
          <p:spPr bwMode="auto">
            <a:xfrm>
              <a:off x="3106" y="1927"/>
              <a:ext cx="1" cy="153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67625" name="Group 41"/>
            <p:cNvGrpSpPr>
              <a:grpSpLocks/>
            </p:cNvGrpSpPr>
            <p:nvPr/>
          </p:nvGrpSpPr>
          <p:grpSpPr bwMode="auto">
            <a:xfrm>
              <a:off x="2744" y="1160"/>
              <a:ext cx="680" cy="316"/>
              <a:chOff x="2744" y="1160"/>
              <a:chExt cx="680" cy="316"/>
            </a:xfrm>
          </p:grpSpPr>
          <p:sp>
            <p:nvSpPr>
              <p:cNvPr id="67626" name="Line 42"/>
              <p:cNvSpPr>
                <a:spLocks noChangeShapeType="1"/>
              </p:cNvSpPr>
              <p:nvPr/>
            </p:nvSpPr>
            <p:spPr bwMode="auto">
              <a:xfrm>
                <a:off x="2744" y="1160"/>
                <a:ext cx="170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7627" name="Line 43"/>
              <p:cNvSpPr>
                <a:spLocks noChangeShapeType="1"/>
              </p:cNvSpPr>
              <p:nvPr/>
            </p:nvSpPr>
            <p:spPr bwMode="auto">
              <a:xfrm>
                <a:off x="2914" y="1160"/>
                <a:ext cx="171" cy="105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7628" name="Line 44"/>
              <p:cNvSpPr>
                <a:spLocks noChangeShapeType="1"/>
              </p:cNvSpPr>
              <p:nvPr/>
            </p:nvSpPr>
            <p:spPr bwMode="auto">
              <a:xfrm flipV="1">
                <a:off x="3085" y="1160"/>
                <a:ext cx="170" cy="107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7629" name="Line 45"/>
              <p:cNvSpPr>
                <a:spLocks noChangeShapeType="1"/>
              </p:cNvSpPr>
              <p:nvPr/>
            </p:nvSpPr>
            <p:spPr bwMode="auto">
              <a:xfrm>
                <a:off x="3255" y="1160"/>
                <a:ext cx="170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7630" name="Line 46"/>
              <p:cNvSpPr>
                <a:spLocks noChangeShapeType="1"/>
              </p:cNvSpPr>
              <p:nvPr/>
            </p:nvSpPr>
            <p:spPr bwMode="auto">
              <a:xfrm>
                <a:off x="2914" y="1477"/>
                <a:ext cx="341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7631" name="Line 47"/>
              <p:cNvSpPr>
                <a:spLocks noChangeShapeType="1"/>
              </p:cNvSpPr>
              <p:nvPr/>
            </p:nvSpPr>
            <p:spPr bwMode="auto">
              <a:xfrm>
                <a:off x="2744" y="1160"/>
                <a:ext cx="170" cy="316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7632" name="Line 48"/>
              <p:cNvSpPr>
                <a:spLocks noChangeShapeType="1"/>
              </p:cNvSpPr>
              <p:nvPr/>
            </p:nvSpPr>
            <p:spPr bwMode="auto">
              <a:xfrm flipH="1">
                <a:off x="3254" y="1160"/>
                <a:ext cx="172" cy="316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7633" name="Line 49"/>
            <p:cNvSpPr>
              <a:spLocks noChangeShapeType="1"/>
            </p:cNvSpPr>
            <p:nvPr/>
          </p:nvSpPr>
          <p:spPr bwMode="auto">
            <a:xfrm>
              <a:off x="3106" y="1477"/>
              <a:ext cx="1" cy="27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925" y="1251"/>
              <a:ext cx="34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rial" charset="0"/>
                </a:rPr>
                <a:t>ALU</a:t>
              </a:r>
            </a:p>
          </p:txBody>
        </p:sp>
        <p:sp>
          <p:nvSpPr>
            <p:cNvPr id="67635" name="Line 51"/>
            <p:cNvSpPr>
              <a:spLocks noChangeShapeType="1"/>
            </p:cNvSpPr>
            <p:nvPr/>
          </p:nvSpPr>
          <p:spPr bwMode="auto">
            <a:xfrm flipV="1">
              <a:off x="2517" y="888"/>
              <a:ext cx="1" cy="154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36" name="Line 52"/>
            <p:cNvSpPr>
              <a:spLocks noChangeShapeType="1"/>
            </p:cNvSpPr>
            <p:nvPr/>
          </p:nvSpPr>
          <p:spPr bwMode="auto">
            <a:xfrm>
              <a:off x="2517" y="888"/>
              <a:ext cx="317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37" name="Line 53"/>
            <p:cNvSpPr>
              <a:spLocks noChangeShapeType="1"/>
            </p:cNvSpPr>
            <p:nvPr/>
          </p:nvSpPr>
          <p:spPr bwMode="auto">
            <a:xfrm>
              <a:off x="2834" y="888"/>
              <a:ext cx="1" cy="2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38" name="Line 54"/>
            <p:cNvSpPr>
              <a:spLocks noChangeShapeType="1"/>
            </p:cNvSpPr>
            <p:nvPr/>
          </p:nvSpPr>
          <p:spPr bwMode="auto">
            <a:xfrm>
              <a:off x="3106" y="2156"/>
              <a:ext cx="59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39" name="Line 55"/>
            <p:cNvSpPr>
              <a:spLocks noChangeShapeType="1"/>
            </p:cNvSpPr>
            <p:nvPr/>
          </p:nvSpPr>
          <p:spPr bwMode="auto">
            <a:xfrm flipV="1">
              <a:off x="3696" y="887"/>
              <a:ext cx="1" cy="127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40" name="Line 56"/>
            <p:cNvSpPr>
              <a:spLocks noChangeShapeType="1"/>
            </p:cNvSpPr>
            <p:nvPr/>
          </p:nvSpPr>
          <p:spPr bwMode="auto">
            <a:xfrm>
              <a:off x="3379" y="888"/>
              <a:ext cx="317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41" name="Line 57"/>
            <p:cNvSpPr>
              <a:spLocks noChangeShapeType="1"/>
            </p:cNvSpPr>
            <p:nvPr/>
          </p:nvSpPr>
          <p:spPr bwMode="auto">
            <a:xfrm>
              <a:off x="3379" y="888"/>
              <a:ext cx="1" cy="2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42" name="Text Box 58"/>
            <p:cNvSpPr txBox="1">
              <a:spLocks noChangeArrowheads="1"/>
            </p:cNvSpPr>
            <p:nvPr/>
          </p:nvSpPr>
          <p:spPr bwMode="auto">
            <a:xfrm>
              <a:off x="2562" y="1296"/>
              <a:ext cx="1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67643" name="AutoShape 59"/>
            <p:cNvSpPr>
              <a:spLocks noChangeArrowheads="1"/>
            </p:cNvSpPr>
            <p:nvPr/>
          </p:nvSpPr>
          <p:spPr bwMode="auto">
            <a:xfrm>
              <a:off x="2562" y="1296"/>
              <a:ext cx="182" cy="182"/>
            </a:xfrm>
            <a:prstGeom prst="roundRect">
              <a:avLst>
                <a:gd name="adj" fmla="val 546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7644" name="Line 60"/>
            <p:cNvSpPr>
              <a:spLocks noChangeShapeType="1"/>
            </p:cNvSpPr>
            <p:nvPr/>
          </p:nvSpPr>
          <p:spPr bwMode="auto">
            <a:xfrm flipH="1">
              <a:off x="2743" y="1387"/>
              <a:ext cx="13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45" name="AutoShape 61"/>
            <p:cNvSpPr>
              <a:spLocks noChangeArrowheads="1"/>
            </p:cNvSpPr>
            <p:nvPr/>
          </p:nvSpPr>
          <p:spPr bwMode="auto">
            <a:xfrm>
              <a:off x="3379" y="2428"/>
              <a:ext cx="816" cy="181"/>
            </a:xfrm>
            <a:prstGeom prst="roundRect">
              <a:avLst>
                <a:gd name="adj" fmla="val 556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7646" name="Text Box 62"/>
            <p:cNvSpPr txBox="1">
              <a:spLocks noChangeArrowheads="1"/>
            </p:cNvSpPr>
            <p:nvPr/>
          </p:nvSpPr>
          <p:spPr bwMode="auto">
            <a:xfrm>
              <a:off x="3696" y="2416"/>
              <a:ext cx="22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rial" charset="0"/>
                </a:rPr>
                <a:t>IR</a:t>
              </a:r>
            </a:p>
          </p:txBody>
        </p:sp>
        <p:sp>
          <p:nvSpPr>
            <p:cNvPr id="67647" name="Line 63"/>
            <p:cNvSpPr>
              <a:spLocks noChangeShapeType="1"/>
            </p:cNvSpPr>
            <p:nvPr/>
          </p:nvSpPr>
          <p:spPr bwMode="auto">
            <a:xfrm>
              <a:off x="3787" y="2609"/>
              <a:ext cx="1" cy="86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48" name="Line 64"/>
            <p:cNvSpPr>
              <a:spLocks noChangeShapeType="1"/>
            </p:cNvSpPr>
            <p:nvPr/>
          </p:nvSpPr>
          <p:spPr bwMode="auto">
            <a:xfrm>
              <a:off x="4106" y="2338"/>
              <a:ext cx="1" cy="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49" name="Text Box 65"/>
            <p:cNvSpPr txBox="1">
              <a:spLocks noChangeArrowheads="1"/>
            </p:cNvSpPr>
            <p:nvPr/>
          </p:nvSpPr>
          <p:spPr bwMode="auto">
            <a:xfrm>
              <a:off x="4014" y="2202"/>
              <a:ext cx="17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L</a:t>
              </a:r>
            </a:p>
          </p:txBody>
        </p:sp>
        <p:sp>
          <p:nvSpPr>
            <p:cNvPr id="67650" name="AutoShape 66"/>
            <p:cNvSpPr>
              <a:spLocks noChangeArrowheads="1"/>
            </p:cNvSpPr>
            <p:nvPr/>
          </p:nvSpPr>
          <p:spPr bwMode="auto">
            <a:xfrm>
              <a:off x="4013" y="2699"/>
              <a:ext cx="680" cy="181"/>
            </a:xfrm>
            <a:prstGeom prst="roundRect">
              <a:avLst>
                <a:gd name="adj" fmla="val 556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7651" name="Text Box 67"/>
            <p:cNvSpPr txBox="1">
              <a:spLocks noChangeArrowheads="1"/>
            </p:cNvSpPr>
            <p:nvPr/>
          </p:nvSpPr>
          <p:spPr bwMode="auto">
            <a:xfrm>
              <a:off x="4195" y="2699"/>
              <a:ext cx="26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rial" charset="0"/>
                </a:rPr>
                <a:t>TR</a:t>
              </a:r>
            </a:p>
          </p:txBody>
        </p:sp>
        <p:sp>
          <p:nvSpPr>
            <p:cNvPr id="67652" name="Line 68"/>
            <p:cNvSpPr>
              <a:spLocks noChangeShapeType="1"/>
            </p:cNvSpPr>
            <p:nvPr/>
          </p:nvSpPr>
          <p:spPr bwMode="auto">
            <a:xfrm>
              <a:off x="4331" y="2881"/>
              <a:ext cx="1" cy="58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53" name="Line 69"/>
            <p:cNvSpPr>
              <a:spLocks noChangeShapeType="1"/>
            </p:cNvSpPr>
            <p:nvPr/>
          </p:nvSpPr>
          <p:spPr bwMode="auto">
            <a:xfrm>
              <a:off x="4377" y="2609"/>
              <a:ext cx="1" cy="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54" name="Line 70"/>
            <p:cNvSpPr>
              <a:spLocks noChangeShapeType="1"/>
            </p:cNvSpPr>
            <p:nvPr/>
          </p:nvSpPr>
          <p:spPr bwMode="auto">
            <a:xfrm>
              <a:off x="4513" y="2609"/>
              <a:ext cx="1" cy="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55" name="Line 71"/>
            <p:cNvSpPr>
              <a:spLocks noChangeShapeType="1"/>
            </p:cNvSpPr>
            <p:nvPr/>
          </p:nvSpPr>
          <p:spPr bwMode="auto">
            <a:xfrm>
              <a:off x="4649" y="2609"/>
              <a:ext cx="1" cy="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56" name="Text Box 72"/>
            <p:cNvSpPr txBox="1">
              <a:spLocks noChangeArrowheads="1"/>
            </p:cNvSpPr>
            <p:nvPr/>
          </p:nvSpPr>
          <p:spPr bwMode="auto">
            <a:xfrm>
              <a:off x="4285" y="2474"/>
              <a:ext cx="17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L</a:t>
              </a:r>
            </a:p>
          </p:txBody>
        </p:sp>
        <p:sp>
          <p:nvSpPr>
            <p:cNvPr id="67657" name="Text Box 73"/>
            <p:cNvSpPr txBox="1">
              <a:spLocks noChangeArrowheads="1"/>
            </p:cNvSpPr>
            <p:nvPr/>
          </p:nvSpPr>
          <p:spPr bwMode="auto">
            <a:xfrm>
              <a:off x="4422" y="2474"/>
              <a:ext cx="14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67658" name="Text Box 74"/>
            <p:cNvSpPr txBox="1">
              <a:spLocks noChangeArrowheads="1"/>
            </p:cNvSpPr>
            <p:nvPr/>
          </p:nvSpPr>
          <p:spPr bwMode="auto">
            <a:xfrm>
              <a:off x="4558" y="2474"/>
              <a:ext cx="18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67659" name="AutoShape 75"/>
            <p:cNvSpPr>
              <a:spLocks noChangeArrowheads="1"/>
            </p:cNvSpPr>
            <p:nvPr/>
          </p:nvSpPr>
          <p:spPr bwMode="auto">
            <a:xfrm>
              <a:off x="4604" y="2972"/>
              <a:ext cx="498" cy="181"/>
            </a:xfrm>
            <a:prstGeom prst="roundRect">
              <a:avLst>
                <a:gd name="adj" fmla="val 556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7660" name="Text Box 76"/>
            <p:cNvSpPr txBox="1">
              <a:spLocks noChangeArrowheads="1"/>
            </p:cNvSpPr>
            <p:nvPr/>
          </p:nvSpPr>
          <p:spPr bwMode="auto">
            <a:xfrm>
              <a:off x="4649" y="2972"/>
              <a:ext cx="43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rial" charset="0"/>
                </a:rPr>
                <a:t>OUTR</a:t>
              </a:r>
            </a:p>
          </p:txBody>
        </p:sp>
        <p:sp>
          <p:nvSpPr>
            <p:cNvPr id="67661" name="Line 77"/>
            <p:cNvSpPr>
              <a:spLocks noChangeShapeType="1"/>
            </p:cNvSpPr>
            <p:nvPr/>
          </p:nvSpPr>
          <p:spPr bwMode="auto">
            <a:xfrm flipV="1">
              <a:off x="4875" y="3151"/>
              <a:ext cx="1" cy="31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62" name="Line 78"/>
            <p:cNvSpPr>
              <a:spLocks noChangeShapeType="1"/>
            </p:cNvSpPr>
            <p:nvPr/>
          </p:nvSpPr>
          <p:spPr bwMode="auto">
            <a:xfrm>
              <a:off x="5102" y="3061"/>
              <a:ext cx="4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63" name="Text Box 79"/>
            <p:cNvSpPr txBox="1">
              <a:spLocks noChangeArrowheads="1"/>
            </p:cNvSpPr>
            <p:nvPr/>
          </p:nvSpPr>
          <p:spPr bwMode="auto">
            <a:xfrm>
              <a:off x="5148" y="2972"/>
              <a:ext cx="24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LD</a:t>
              </a:r>
            </a:p>
          </p:txBody>
        </p:sp>
        <p:sp>
          <p:nvSpPr>
            <p:cNvPr id="67664" name="AutoShape 80"/>
            <p:cNvSpPr>
              <a:spLocks noChangeArrowheads="1"/>
            </p:cNvSpPr>
            <p:nvPr/>
          </p:nvSpPr>
          <p:spPr bwMode="auto">
            <a:xfrm>
              <a:off x="3878" y="888"/>
              <a:ext cx="498" cy="181"/>
            </a:xfrm>
            <a:prstGeom prst="roundRect">
              <a:avLst>
                <a:gd name="adj" fmla="val 556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7665" name="Text Box 81"/>
            <p:cNvSpPr txBox="1">
              <a:spLocks noChangeArrowheads="1"/>
            </p:cNvSpPr>
            <p:nvPr/>
          </p:nvSpPr>
          <p:spPr bwMode="auto">
            <a:xfrm>
              <a:off x="3923" y="888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rial" charset="0"/>
                </a:rPr>
                <a:t>INPR</a:t>
              </a:r>
            </a:p>
          </p:txBody>
        </p:sp>
        <p:sp>
          <p:nvSpPr>
            <p:cNvPr id="67666" name="Line 82"/>
            <p:cNvSpPr>
              <a:spLocks noChangeShapeType="1"/>
            </p:cNvSpPr>
            <p:nvPr/>
          </p:nvSpPr>
          <p:spPr bwMode="auto">
            <a:xfrm>
              <a:off x="3288" y="708"/>
              <a:ext cx="1" cy="45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67" name="Line 83"/>
            <p:cNvSpPr>
              <a:spLocks noChangeShapeType="1"/>
            </p:cNvSpPr>
            <p:nvPr/>
          </p:nvSpPr>
          <p:spPr bwMode="auto">
            <a:xfrm>
              <a:off x="3288" y="708"/>
              <a:ext cx="86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68" name="Line 84"/>
            <p:cNvSpPr>
              <a:spLocks noChangeShapeType="1"/>
            </p:cNvSpPr>
            <p:nvPr/>
          </p:nvSpPr>
          <p:spPr bwMode="auto">
            <a:xfrm>
              <a:off x="4150" y="708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69" name="Text Box 85"/>
            <p:cNvSpPr txBox="1">
              <a:spLocks noChangeArrowheads="1"/>
            </p:cNvSpPr>
            <p:nvPr/>
          </p:nvSpPr>
          <p:spPr bwMode="auto">
            <a:xfrm>
              <a:off x="463" y="1046"/>
              <a:ext cx="541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Memory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4096 x 16</a:t>
              </a:r>
            </a:p>
          </p:txBody>
        </p:sp>
        <p:sp>
          <p:nvSpPr>
            <p:cNvPr id="67670" name="AutoShape 86"/>
            <p:cNvSpPr>
              <a:spLocks noChangeArrowheads="1"/>
            </p:cNvSpPr>
            <p:nvPr/>
          </p:nvSpPr>
          <p:spPr bwMode="auto">
            <a:xfrm>
              <a:off x="430" y="888"/>
              <a:ext cx="590" cy="725"/>
            </a:xfrm>
            <a:prstGeom prst="roundRect">
              <a:avLst>
                <a:gd name="adj" fmla="val 167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7671" name="Line 87"/>
            <p:cNvSpPr>
              <a:spLocks noChangeShapeType="1"/>
            </p:cNvSpPr>
            <p:nvPr/>
          </p:nvSpPr>
          <p:spPr bwMode="auto">
            <a:xfrm>
              <a:off x="702" y="1613"/>
              <a:ext cx="1" cy="18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72" name="Line 88"/>
            <p:cNvSpPr>
              <a:spLocks noChangeShapeType="1"/>
            </p:cNvSpPr>
            <p:nvPr/>
          </p:nvSpPr>
          <p:spPr bwMode="auto">
            <a:xfrm flipV="1">
              <a:off x="1337" y="1476"/>
              <a:ext cx="1" cy="149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73" name="Line 89"/>
            <p:cNvSpPr>
              <a:spLocks noChangeShapeType="1"/>
            </p:cNvSpPr>
            <p:nvPr/>
          </p:nvSpPr>
          <p:spPr bwMode="auto">
            <a:xfrm flipH="1">
              <a:off x="1019" y="1477"/>
              <a:ext cx="319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74" name="Text Box 90"/>
            <p:cNvSpPr txBox="1">
              <a:spLocks noChangeArrowheads="1"/>
            </p:cNvSpPr>
            <p:nvPr/>
          </p:nvSpPr>
          <p:spPr bwMode="auto">
            <a:xfrm>
              <a:off x="1053" y="1318"/>
              <a:ext cx="499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Address</a:t>
              </a:r>
            </a:p>
          </p:txBody>
        </p:sp>
        <p:sp>
          <p:nvSpPr>
            <p:cNvPr id="67675" name="Line 91"/>
            <p:cNvSpPr>
              <a:spLocks noChangeShapeType="1"/>
            </p:cNvSpPr>
            <p:nvPr/>
          </p:nvSpPr>
          <p:spPr bwMode="auto">
            <a:xfrm>
              <a:off x="1020" y="980"/>
              <a:ext cx="181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76" name="Line 92"/>
            <p:cNvSpPr>
              <a:spLocks noChangeShapeType="1"/>
            </p:cNvSpPr>
            <p:nvPr/>
          </p:nvSpPr>
          <p:spPr bwMode="auto">
            <a:xfrm>
              <a:off x="1020" y="1115"/>
              <a:ext cx="181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677" name="Text Box 93"/>
            <p:cNvSpPr txBox="1">
              <a:spLocks noChangeArrowheads="1"/>
            </p:cNvSpPr>
            <p:nvPr/>
          </p:nvSpPr>
          <p:spPr bwMode="auto">
            <a:xfrm>
              <a:off x="1156" y="844"/>
              <a:ext cx="350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Read</a:t>
              </a:r>
            </a:p>
          </p:txBody>
        </p:sp>
        <p:sp>
          <p:nvSpPr>
            <p:cNvPr id="67678" name="Text Box 94"/>
            <p:cNvSpPr txBox="1">
              <a:spLocks noChangeArrowheads="1"/>
            </p:cNvSpPr>
            <p:nvPr/>
          </p:nvSpPr>
          <p:spPr bwMode="auto">
            <a:xfrm>
              <a:off x="1156" y="1024"/>
              <a:ext cx="356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Write</a:t>
              </a:r>
            </a:p>
          </p:txBody>
        </p:sp>
        <p:sp>
          <p:nvSpPr>
            <p:cNvPr id="67679" name="Text Box 95"/>
            <p:cNvSpPr txBox="1">
              <a:spLocks noChangeArrowheads="1"/>
            </p:cNvSpPr>
            <p:nvPr/>
          </p:nvSpPr>
          <p:spPr bwMode="auto">
            <a:xfrm>
              <a:off x="2154" y="3651"/>
              <a:ext cx="1328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solidFill>
                    <a:schemeClr val="tx1"/>
                  </a:solidFill>
                  <a:latin typeface="Arial" charset="0"/>
                </a:rPr>
                <a:t>16-bit Common Bus</a:t>
              </a:r>
            </a:p>
          </p:txBody>
        </p:sp>
        <p:sp>
          <p:nvSpPr>
            <p:cNvPr id="67680" name="Text Box 96"/>
            <p:cNvSpPr txBox="1">
              <a:spLocks noChangeArrowheads="1"/>
            </p:cNvSpPr>
            <p:nvPr/>
          </p:nvSpPr>
          <p:spPr bwMode="auto">
            <a:xfrm>
              <a:off x="612" y="3470"/>
              <a:ext cx="169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67681" name="Text Box 97"/>
            <p:cNvSpPr txBox="1">
              <a:spLocks noChangeArrowheads="1"/>
            </p:cNvSpPr>
            <p:nvPr/>
          </p:nvSpPr>
          <p:spPr bwMode="auto">
            <a:xfrm>
              <a:off x="1247" y="3470"/>
              <a:ext cx="169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67682" name="Text Box 98"/>
            <p:cNvSpPr txBox="1">
              <a:spLocks noChangeArrowheads="1"/>
            </p:cNvSpPr>
            <p:nvPr/>
          </p:nvSpPr>
          <p:spPr bwMode="auto">
            <a:xfrm>
              <a:off x="1792" y="3470"/>
              <a:ext cx="169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67683" name="Text Box 99"/>
            <p:cNvSpPr txBox="1">
              <a:spLocks noChangeArrowheads="1"/>
            </p:cNvSpPr>
            <p:nvPr/>
          </p:nvSpPr>
          <p:spPr bwMode="auto">
            <a:xfrm>
              <a:off x="2427" y="3470"/>
              <a:ext cx="169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67684" name="Text Box 100"/>
            <p:cNvSpPr txBox="1">
              <a:spLocks noChangeArrowheads="1"/>
            </p:cNvSpPr>
            <p:nvPr/>
          </p:nvSpPr>
          <p:spPr bwMode="auto">
            <a:xfrm>
              <a:off x="3016" y="3470"/>
              <a:ext cx="169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67685" name="Text Box 101"/>
            <p:cNvSpPr txBox="1">
              <a:spLocks noChangeArrowheads="1"/>
            </p:cNvSpPr>
            <p:nvPr/>
          </p:nvSpPr>
          <p:spPr bwMode="auto">
            <a:xfrm>
              <a:off x="3651" y="3470"/>
              <a:ext cx="169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67686" name="Text Box 102"/>
            <p:cNvSpPr txBox="1">
              <a:spLocks noChangeArrowheads="1"/>
            </p:cNvSpPr>
            <p:nvPr/>
          </p:nvSpPr>
          <p:spPr bwMode="auto">
            <a:xfrm>
              <a:off x="4241" y="3470"/>
              <a:ext cx="169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6</a:t>
              </a:r>
            </a:p>
          </p:txBody>
        </p:sp>
      </p:grpSp>
      <p:sp>
        <p:nvSpPr>
          <p:cNvPr id="67687" name="Line 103"/>
          <p:cNvSpPr>
            <a:spLocks noChangeShapeType="1"/>
          </p:cNvSpPr>
          <p:nvPr/>
        </p:nvSpPr>
        <p:spPr bwMode="auto">
          <a:xfrm flipV="1">
            <a:off x="8027988" y="5803900"/>
            <a:ext cx="1587" cy="36353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7885113" y="6165850"/>
            <a:ext cx="342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chemeClr val="tx1"/>
                </a:solidFill>
                <a:latin typeface="Arial" charset="0"/>
              </a:rPr>
              <a:t>S</a:t>
            </a:r>
            <a:r>
              <a:rPr lang="en-GB" sz="1200" b="1" baseline="-25000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 flipV="1">
            <a:off x="8315325" y="5803900"/>
            <a:ext cx="1588" cy="36353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67690" name="Text Box 106"/>
          <p:cNvSpPr txBox="1">
            <a:spLocks noChangeArrowheads="1"/>
          </p:cNvSpPr>
          <p:nvPr/>
        </p:nvSpPr>
        <p:spPr bwMode="auto">
          <a:xfrm>
            <a:off x="8172450" y="6165850"/>
            <a:ext cx="342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chemeClr val="tx1"/>
                </a:solidFill>
                <a:latin typeface="Arial" charset="0"/>
              </a:rPr>
              <a:t>S</a:t>
            </a:r>
            <a:r>
              <a:rPr lang="en-GB" sz="1200" b="1" baseline="-2500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 flipV="1">
            <a:off x="8602663" y="5803900"/>
            <a:ext cx="1587" cy="36353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67692" name="Text Box 108"/>
          <p:cNvSpPr txBox="1">
            <a:spLocks noChangeArrowheads="1"/>
          </p:cNvSpPr>
          <p:nvPr/>
        </p:nvSpPr>
        <p:spPr bwMode="auto">
          <a:xfrm>
            <a:off x="8459788" y="6165850"/>
            <a:ext cx="342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chemeClr val="tx1"/>
                </a:solidFill>
                <a:latin typeface="Arial" charset="0"/>
              </a:rPr>
              <a:t>S</a:t>
            </a:r>
            <a:r>
              <a:rPr lang="en-GB" sz="1200" b="1" baseline="-2500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219075" y="306388"/>
            <a:ext cx="8810625" cy="3794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dirty="0" smtClean="0"/>
              <a:t>COMMUNICATION OVER THE BUS</a:t>
            </a:r>
          </a:p>
        </p:txBody>
      </p:sp>
      <p:grpSp>
        <p:nvGrpSpPr>
          <p:cNvPr id="231" name="Group 230"/>
          <p:cNvGrpSpPr/>
          <p:nvPr/>
        </p:nvGrpSpPr>
        <p:grpSpPr>
          <a:xfrm>
            <a:off x="3778696" y="4237441"/>
            <a:ext cx="5257800" cy="2575935"/>
            <a:chOff x="2511425" y="942975"/>
            <a:chExt cx="4692650" cy="1925638"/>
          </a:xfrm>
        </p:grpSpPr>
        <p:sp>
          <p:nvSpPr>
            <p:cNvPr id="23555" name="AutoShape 4"/>
            <p:cNvSpPr>
              <a:spLocks noChangeArrowheads="1"/>
            </p:cNvSpPr>
            <p:nvPr/>
          </p:nvSpPr>
          <p:spPr bwMode="auto">
            <a:xfrm>
              <a:off x="2549525" y="1495425"/>
              <a:ext cx="728663" cy="206375"/>
            </a:xfrm>
            <a:prstGeom prst="roundRect">
              <a:avLst>
                <a:gd name="adj" fmla="val 769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6" name="Text Box 5"/>
            <p:cNvSpPr txBox="1">
              <a:spLocks noChangeArrowheads="1"/>
            </p:cNvSpPr>
            <p:nvPr/>
          </p:nvSpPr>
          <p:spPr bwMode="auto">
            <a:xfrm>
              <a:off x="2582863" y="1476375"/>
              <a:ext cx="749300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Reg. R0</a:t>
              </a:r>
            </a:p>
          </p:txBody>
        </p:sp>
        <p:sp>
          <p:nvSpPr>
            <p:cNvPr id="23557" name="AutoShape 6"/>
            <p:cNvSpPr>
              <a:spLocks noChangeArrowheads="1"/>
            </p:cNvSpPr>
            <p:nvPr/>
          </p:nvSpPr>
          <p:spPr bwMode="auto">
            <a:xfrm>
              <a:off x="3652838" y="1495425"/>
              <a:ext cx="728662" cy="206375"/>
            </a:xfrm>
            <a:prstGeom prst="roundRect">
              <a:avLst>
                <a:gd name="adj" fmla="val 769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8" name="Text Box 7"/>
            <p:cNvSpPr txBox="1">
              <a:spLocks noChangeArrowheads="1"/>
            </p:cNvSpPr>
            <p:nvPr/>
          </p:nvSpPr>
          <p:spPr bwMode="auto">
            <a:xfrm>
              <a:off x="3686175" y="1476375"/>
              <a:ext cx="749300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Reg. R1</a:t>
              </a:r>
            </a:p>
          </p:txBody>
        </p:sp>
        <p:sp>
          <p:nvSpPr>
            <p:cNvPr id="23559" name="AutoShape 8"/>
            <p:cNvSpPr>
              <a:spLocks noChangeArrowheads="1"/>
            </p:cNvSpPr>
            <p:nvPr/>
          </p:nvSpPr>
          <p:spPr bwMode="auto">
            <a:xfrm>
              <a:off x="4745038" y="1495425"/>
              <a:ext cx="741362" cy="206375"/>
            </a:xfrm>
            <a:prstGeom prst="roundRect">
              <a:avLst>
                <a:gd name="adj" fmla="val 769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Text Box 9"/>
            <p:cNvSpPr txBox="1">
              <a:spLocks noChangeArrowheads="1"/>
            </p:cNvSpPr>
            <p:nvPr/>
          </p:nvSpPr>
          <p:spPr bwMode="auto">
            <a:xfrm>
              <a:off x="4791075" y="1476375"/>
              <a:ext cx="749300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Reg. R2</a:t>
              </a:r>
            </a:p>
          </p:txBody>
        </p:sp>
        <p:sp>
          <p:nvSpPr>
            <p:cNvPr id="23561" name="AutoShape 10"/>
            <p:cNvSpPr>
              <a:spLocks noChangeArrowheads="1"/>
            </p:cNvSpPr>
            <p:nvPr/>
          </p:nvSpPr>
          <p:spPr bwMode="auto">
            <a:xfrm>
              <a:off x="5848350" y="1495425"/>
              <a:ext cx="728663" cy="206375"/>
            </a:xfrm>
            <a:prstGeom prst="roundRect">
              <a:avLst>
                <a:gd name="adj" fmla="val 769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Text Box 11"/>
            <p:cNvSpPr txBox="1">
              <a:spLocks noChangeArrowheads="1"/>
            </p:cNvSpPr>
            <p:nvPr/>
          </p:nvSpPr>
          <p:spPr bwMode="auto">
            <a:xfrm>
              <a:off x="5886450" y="1476375"/>
              <a:ext cx="749300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Reg. R3</a:t>
              </a:r>
            </a:p>
          </p:txBody>
        </p:sp>
        <p:sp>
          <p:nvSpPr>
            <p:cNvPr id="23563" name="Line 12"/>
            <p:cNvSpPr>
              <a:spLocks noChangeShapeType="1"/>
            </p:cNvSpPr>
            <p:nvPr/>
          </p:nvSpPr>
          <p:spPr bwMode="auto">
            <a:xfrm>
              <a:off x="2549525" y="1185863"/>
              <a:ext cx="3687763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64" name="Text Box 13"/>
            <p:cNvSpPr txBox="1">
              <a:spLocks noChangeArrowheads="1"/>
            </p:cNvSpPr>
            <p:nvPr/>
          </p:nvSpPr>
          <p:spPr bwMode="auto">
            <a:xfrm>
              <a:off x="2511425" y="942975"/>
              <a:ext cx="858838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Bus lines</a:t>
              </a:r>
            </a:p>
          </p:txBody>
        </p:sp>
        <p:sp>
          <p:nvSpPr>
            <p:cNvPr id="23565" name="AutoShape 14"/>
            <p:cNvSpPr>
              <a:spLocks noChangeArrowheads="1"/>
            </p:cNvSpPr>
            <p:nvPr/>
          </p:nvSpPr>
          <p:spPr bwMode="auto">
            <a:xfrm>
              <a:off x="4065588" y="2195513"/>
              <a:ext cx="1420812" cy="673100"/>
            </a:xfrm>
            <a:prstGeom prst="roundRect">
              <a:avLst>
                <a:gd name="adj" fmla="val 231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Text Box 15"/>
            <p:cNvSpPr txBox="1">
              <a:spLocks noChangeArrowheads="1"/>
            </p:cNvSpPr>
            <p:nvPr/>
          </p:nvSpPr>
          <p:spPr bwMode="auto">
            <a:xfrm>
              <a:off x="4527550" y="2425700"/>
              <a:ext cx="520700" cy="321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2 x 4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23567" name="Text Box 16"/>
            <p:cNvSpPr txBox="1">
              <a:spLocks noChangeArrowheads="1"/>
            </p:cNvSpPr>
            <p:nvPr/>
          </p:nvSpPr>
          <p:spPr bwMode="auto">
            <a:xfrm>
              <a:off x="4405313" y="2619375"/>
              <a:ext cx="790575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Decoder</a:t>
              </a:r>
            </a:p>
          </p:txBody>
        </p:sp>
        <p:sp>
          <p:nvSpPr>
            <p:cNvPr id="23568" name="Line 17"/>
            <p:cNvSpPr>
              <a:spLocks noChangeShapeType="1"/>
            </p:cNvSpPr>
            <p:nvPr/>
          </p:nvSpPr>
          <p:spPr bwMode="auto">
            <a:xfrm flipV="1">
              <a:off x="4265613" y="1882775"/>
              <a:ext cx="1587" cy="3143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69" name="Line 18"/>
            <p:cNvSpPr>
              <a:spLocks noChangeShapeType="1"/>
            </p:cNvSpPr>
            <p:nvPr/>
          </p:nvSpPr>
          <p:spPr bwMode="auto">
            <a:xfrm flipV="1">
              <a:off x="4945063" y="1863725"/>
              <a:ext cx="1587" cy="33337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70" name="Line 19"/>
            <p:cNvSpPr>
              <a:spLocks noChangeShapeType="1"/>
            </p:cNvSpPr>
            <p:nvPr/>
          </p:nvSpPr>
          <p:spPr bwMode="auto">
            <a:xfrm flipV="1">
              <a:off x="5297488" y="2014538"/>
              <a:ext cx="1587" cy="18256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71" name="Line 20"/>
            <p:cNvSpPr>
              <a:spLocks noChangeShapeType="1"/>
            </p:cNvSpPr>
            <p:nvPr/>
          </p:nvSpPr>
          <p:spPr bwMode="auto">
            <a:xfrm>
              <a:off x="4951413" y="1887538"/>
              <a:ext cx="768350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72" name="Line 21"/>
            <p:cNvSpPr>
              <a:spLocks noChangeShapeType="1"/>
            </p:cNvSpPr>
            <p:nvPr/>
          </p:nvSpPr>
          <p:spPr bwMode="auto">
            <a:xfrm flipH="1">
              <a:off x="3481388" y="1887538"/>
              <a:ext cx="792162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73" name="Line 22"/>
            <p:cNvSpPr>
              <a:spLocks noChangeShapeType="1"/>
            </p:cNvSpPr>
            <p:nvPr/>
          </p:nvSpPr>
          <p:spPr bwMode="auto">
            <a:xfrm>
              <a:off x="3502025" y="1573213"/>
              <a:ext cx="1588" cy="31115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74" name="Line 23"/>
            <p:cNvSpPr>
              <a:spLocks noChangeShapeType="1"/>
            </p:cNvSpPr>
            <p:nvPr/>
          </p:nvSpPr>
          <p:spPr bwMode="auto">
            <a:xfrm>
              <a:off x="5303838" y="2038350"/>
              <a:ext cx="1581150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75" name="Line 24"/>
            <p:cNvSpPr>
              <a:spLocks noChangeShapeType="1"/>
            </p:cNvSpPr>
            <p:nvPr/>
          </p:nvSpPr>
          <p:spPr bwMode="auto">
            <a:xfrm>
              <a:off x="6873875" y="1573213"/>
              <a:ext cx="1588" cy="46196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76" name="Text Box 25"/>
            <p:cNvSpPr txBox="1">
              <a:spLocks noChangeArrowheads="1"/>
            </p:cNvSpPr>
            <p:nvPr/>
          </p:nvSpPr>
          <p:spPr bwMode="auto">
            <a:xfrm>
              <a:off x="6657975" y="1343025"/>
              <a:ext cx="546100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Load</a:t>
              </a:r>
            </a:p>
          </p:txBody>
        </p:sp>
        <p:sp>
          <p:nvSpPr>
            <p:cNvPr id="23577" name="Text Box 26"/>
            <p:cNvSpPr txBox="1">
              <a:spLocks noChangeArrowheads="1"/>
            </p:cNvSpPr>
            <p:nvPr/>
          </p:nvSpPr>
          <p:spPr bwMode="auto">
            <a:xfrm>
              <a:off x="4102100" y="2192338"/>
              <a:ext cx="292100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D</a:t>
              </a:r>
            </a:p>
          </p:txBody>
        </p:sp>
        <p:sp>
          <p:nvSpPr>
            <p:cNvPr id="23578" name="Text Box 27"/>
            <p:cNvSpPr txBox="1">
              <a:spLocks noChangeArrowheads="1"/>
            </p:cNvSpPr>
            <p:nvPr/>
          </p:nvSpPr>
          <p:spPr bwMode="auto">
            <a:xfrm>
              <a:off x="4222750" y="2235200"/>
              <a:ext cx="265113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23579" name="Text Box 28"/>
            <p:cNvSpPr txBox="1">
              <a:spLocks noChangeArrowheads="1"/>
            </p:cNvSpPr>
            <p:nvPr/>
          </p:nvSpPr>
          <p:spPr bwMode="auto">
            <a:xfrm>
              <a:off x="4452938" y="2192338"/>
              <a:ext cx="292100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D</a:t>
              </a:r>
            </a:p>
          </p:txBody>
        </p:sp>
        <p:sp>
          <p:nvSpPr>
            <p:cNvPr id="23580" name="Text Box 29"/>
            <p:cNvSpPr txBox="1">
              <a:spLocks noChangeArrowheads="1"/>
            </p:cNvSpPr>
            <p:nvPr/>
          </p:nvSpPr>
          <p:spPr bwMode="auto">
            <a:xfrm>
              <a:off x="4559300" y="2235200"/>
              <a:ext cx="265113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</a:t>
              </a:r>
            </a:p>
          </p:txBody>
        </p:sp>
        <p:sp>
          <p:nvSpPr>
            <p:cNvPr id="23581" name="Text Box 30"/>
            <p:cNvSpPr txBox="1">
              <a:spLocks noChangeArrowheads="1"/>
            </p:cNvSpPr>
            <p:nvPr/>
          </p:nvSpPr>
          <p:spPr bwMode="auto">
            <a:xfrm>
              <a:off x="4791075" y="2192338"/>
              <a:ext cx="292100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D</a:t>
              </a:r>
            </a:p>
          </p:txBody>
        </p:sp>
        <p:sp>
          <p:nvSpPr>
            <p:cNvPr id="23582" name="Text Box 31"/>
            <p:cNvSpPr txBox="1">
              <a:spLocks noChangeArrowheads="1"/>
            </p:cNvSpPr>
            <p:nvPr/>
          </p:nvSpPr>
          <p:spPr bwMode="auto">
            <a:xfrm>
              <a:off x="4903788" y="2235200"/>
              <a:ext cx="265112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2</a:t>
              </a:r>
            </a:p>
          </p:txBody>
        </p:sp>
        <p:sp>
          <p:nvSpPr>
            <p:cNvPr id="23583" name="Text Box 32"/>
            <p:cNvSpPr txBox="1">
              <a:spLocks noChangeArrowheads="1"/>
            </p:cNvSpPr>
            <p:nvPr/>
          </p:nvSpPr>
          <p:spPr bwMode="auto">
            <a:xfrm>
              <a:off x="5132388" y="2192338"/>
              <a:ext cx="292100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D</a:t>
              </a:r>
            </a:p>
          </p:txBody>
        </p:sp>
        <p:sp>
          <p:nvSpPr>
            <p:cNvPr id="23584" name="Text Box 33"/>
            <p:cNvSpPr txBox="1">
              <a:spLocks noChangeArrowheads="1"/>
            </p:cNvSpPr>
            <p:nvPr/>
          </p:nvSpPr>
          <p:spPr bwMode="auto">
            <a:xfrm>
              <a:off x="5254625" y="2235200"/>
              <a:ext cx="265113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3</a:t>
              </a:r>
            </a:p>
          </p:txBody>
        </p:sp>
        <p:sp>
          <p:nvSpPr>
            <p:cNvPr id="23585" name="Text Box 34"/>
            <p:cNvSpPr txBox="1">
              <a:spLocks noChangeArrowheads="1"/>
            </p:cNvSpPr>
            <p:nvPr/>
          </p:nvSpPr>
          <p:spPr bwMode="auto">
            <a:xfrm>
              <a:off x="3495675" y="2301875"/>
              <a:ext cx="258763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z</a:t>
              </a:r>
            </a:p>
          </p:txBody>
        </p:sp>
        <p:sp>
          <p:nvSpPr>
            <p:cNvPr id="23586" name="Text Box 35"/>
            <p:cNvSpPr txBox="1">
              <a:spLocks noChangeArrowheads="1"/>
            </p:cNvSpPr>
            <p:nvPr/>
          </p:nvSpPr>
          <p:spPr bwMode="auto">
            <a:xfrm>
              <a:off x="3494088" y="2522538"/>
              <a:ext cx="300037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w</a:t>
              </a:r>
            </a:p>
          </p:txBody>
        </p:sp>
        <p:sp>
          <p:nvSpPr>
            <p:cNvPr id="23587" name="Text Box 36"/>
            <p:cNvSpPr txBox="1">
              <a:spLocks noChangeArrowheads="1"/>
            </p:cNvSpPr>
            <p:nvPr/>
          </p:nvSpPr>
          <p:spPr bwMode="auto">
            <a:xfrm>
              <a:off x="2984500" y="2398713"/>
              <a:ext cx="630238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Select</a:t>
              </a:r>
            </a:p>
          </p:txBody>
        </p:sp>
        <p:sp>
          <p:nvSpPr>
            <p:cNvPr id="23588" name="Text Box 37"/>
            <p:cNvSpPr txBox="1">
              <a:spLocks noChangeArrowheads="1"/>
            </p:cNvSpPr>
            <p:nvPr/>
          </p:nvSpPr>
          <p:spPr bwMode="auto">
            <a:xfrm>
              <a:off x="5886450" y="2355850"/>
              <a:ext cx="909638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E (enable)</a:t>
              </a:r>
            </a:p>
          </p:txBody>
        </p:sp>
        <p:sp>
          <p:nvSpPr>
            <p:cNvPr id="23590" name="Line 99"/>
            <p:cNvSpPr>
              <a:spLocks noChangeShapeType="1"/>
            </p:cNvSpPr>
            <p:nvPr/>
          </p:nvSpPr>
          <p:spPr bwMode="auto">
            <a:xfrm flipH="1">
              <a:off x="3275013" y="1581150"/>
              <a:ext cx="23177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1" name="Line 100"/>
            <p:cNvSpPr>
              <a:spLocks noChangeShapeType="1"/>
            </p:cNvSpPr>
            <p:nvPr/>
          </p:nvSpPr>
          <p:spPr bwMode="auto">
            <a:xfrm flipH="1">
              <a:off x="4370388" y="1600200"/>
              <a:ext cx="23177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2" name="Line 101"/>
            <p:cNvSpPr>
              <a:spLocks noChangeShapeType="1"/>
            </p:cNvSpPr>
            <p:nvPr/>
          </p:nvSpPr>
          <p:spPr bwMode="auto">
            <a:xfrm flipH="1">
              <a:off x="5494338" y="1590675"/>
              <a:ext cx="23177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3" name="Line 102"/>
            <p:cNvSpPr>
              <a:spLocks noChangeShapeType="1"/>
            </p:cNvSpPr>
            <p:nvPr/>
          </p:nvSpPr>
          <p:spPr bwMode="auto">
            <a:xfrm flipH="1">
              <a:off x="6580188" y="1581150"/>
              <a:ext cx="30797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4" name="Line 103"/>
            <p:cNvSpPr>
              <a:spLocks noChangeShapeType="1"/>
            </p:cNvSpPr>
            <p:nvPr/>
          </p:nvSpPr>
          <p:spPr bwMode="auto">
            <a:xfrm flipV="1">
              <a:off x="4608513" y="1597025"/>
              <a:ext cx="1587" cy="6096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5" name="Line 104"/>
            <p:cNvSpPr>
              <a:spLocks noChangeShapeType="1"/>
            </p:cNvSpPr>
            <p:nvPr/>
          </p:nvSpPr>
          <p:spPr bwMode="auto">
            <a:xfrm flipV="1">
              <a:off x="5722938" y="1577975"/>
              <a:ext cx="1587" cy="3143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6" name="Line 105"/>
            <p:cNvSpPr>
              <a:spLocks noChangeShapeType="1"/>
            </p:cNvSpPr>
            <p:nvPr/>
          </p:nvSpPr>
          <p:spPr bwMode="auto">
            <a:xfrm flipH="1">
              <a:off x="5484813" y="2505075"/>
              <a:ext cx="46037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7" name="Line 106"/>
            <p:cNvSpPr>
              <a:spLocks noChangeShapeType="1"/>
            </p:cNvSpPr>
            <p:nvPr/>
          </p:nvSpPr>
          <p:spPr bwMode="auto">
            <a:xfrm>
              <a:off x="3781425" y="2438400"/>
              <a:ext cx="27622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8" name="Line 107"/>
            <p:cNvSpPr>
              <a:spLocks noChangeShapeType="1"/>
            </p:cNvSpPr>
            <p:nvPr/>
          </p:nvSpPr>
          <p:spPr bwMode="auto">
            <a:xfrm>
              <a:off x="3781425" y="2667000"/>
              <a:ext cx="27622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9" name="Line 108"/>
            <p:cNvSpPr>
              <a:spLocks noChangeShapeType="1"/>
            </p:cNvSpPr>
            <p:nvPr/>
          </p:nvSpPr>
          <p:spPr bwMode="auto">
            <a:xfrm>
              <a:off x="2933700" y="1181100"/>
              <a:ext cx="1588" cy="3048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00" name="Line 109"/>
            <p:cNvSpPr>
              <a:spLocks noChangeShapeType="1"/>
            </p:cNvSpPr>
            <p:nvPr/>
          </p:nvSpPr>
          <p:spPr bwMode="auto">
            <a:xfrm>
              <a:off x="4019550" y="1200150"/>
              <a:ext cx="1588" cy="3048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01" name="Line 110"/>
            <p:cNvSpPr>
              <a:spLocks noChangeShapeType="1"/>
            </p:cNvSpPr>
            <p:nvPr/>
          </p:nvSpPr>
          <p:spPr bwMode="auto">
            <a:xfrm>
              <a:off x="5143500" y="1190625"/>
              <a:ext cx="1588" cy="3048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02" name="Line 111"/>
            <p:cNvSpPr>
              <a:spLocks noChangeShapeType="1"/>
            </p:cNvSpPr>
            <p:nvPr/>
          </p:nvSpPr>
          <p:spPr bwMode="auto">
            <a:xfrm>
              <a:off x="6229350" y="1190625"/>
              <a:ext cx="1588" cy="3048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3603" name="Group 5"/>
          <p:cNvGrpSpPr>
            <a:grpSpLocks/>
          </p:cNvGrpSpPr>
          <p:nvPr/>
        </p:nvGrpSpPr>
        <p:grpSpPr bwMode="auto">
          <a:xfrm>
            <a:off x="-36512" y="1149443"/>
            <a:ext cx="5334000" cy="2927629"/>
            <a:chOff x="1428" y="2329"/>
            <a:chExt cx="3175" cy="1657"/>
          </a:xfrm>
        </p:grpSpPr>
        <p:sp>
          <p:nvSpPr>
            <p:cNvPr id="23604" name="AutoShape 6"/>
            <p:cNvSpPr>
              <a:spLocks noChangeArrowheads="1"/>
            </p:cNvSpPr>
            <p:nvPr/>
          </p:nvSpPr>
          <p:spPr bwMode="auto">
            <a:xfrm>
              <a:off x="1851" y="2450"/>
              <a:ext cx="118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05" name="Text Box 7"/>
            <p:cNvSpPr txBox="1">
              <a:spLocks noChangeArrowheads="1"/>
            </p:cNvSpPr>
            <p:nvPr/>
          </p:nvSpPr>
          <p:spPr bwMode="auto">
            <a:xfrm>
              <a:off x="1827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1</a:t>
              </a:r>
            </a:p>
          </p:txBody>
        </p:sp>
        <p:sp>
          <p:nvSpPr>
            <p:cNvPr id="23606" name="AutoShape 8"/>
            <p:cNvSpPr>
              <a:spLocks noChangeArrowheads="1"/>
            </p:cNvSpPr>
            <p:nvPr/>
          </p:nvSpPr>
          <p:spPr bwMode="auto">
            <a:xfrm>
              <a:off x="1984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07" name="Text Box 9"/>
            <p:cNvSpPr txBox="1">
              <a:spLocks noChangeArrowheads="1"/>
            </p:cNvSpPr>
            <p:nvPr/>
          </p:nvSpPr>
          <p:spPr bwMode="auto">
            <a:xfrm>
              <a:off x="1960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2</a:t>
              </a:r>
            </a:p>
          </p:txBody>
        </p:sp>
        <p:sp>
          <p:nvSpPr>
            <p:cNvPr id="23608" name="AutoShape 10"/>
            <p:cNvSpPr>
              <a:spLocks noChangeArrowheads="1"/>
            </p:cNvSpPr>
            <p:nvPr/>
          </p:nvSpPr>
          <p:spPr bwMode="auto">
            <a:xfrm>
              <a:off x="2117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09" name="Text Box 11"/>
            <p:cNvSpPr txBox="1">
              <a:spLocks noChangeArrowheads="1"/>
            </p:cNvSpPr>
            <p:nvPr/>
          </p:nvSpPr>
          <p:spPr bwMode="auto">
            <a:xfrm>
              <a:off x="2093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3</a:t>
              </a:r>
            </a:p>
          </p:txBody>
        </p:sp>
        <p:sp>
          <p:nvSpPr>
            <p:cNvPr id="23610" name="AutoShape 12"/>
            <p:cNvSpPr>
              <a:spLocks noChangeArrowheads="1"/>
            </p:cNvSpPr>
            <p:nvPr/>
          </p:nvSpPr>
          <p:spPr bwMode="auto">
            <a:xfrm>
              <a:off x="2249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11" name="Text Box 13"/>
            <p:cNvSpPr txBox="1">
              <a:spLocks noChangeArrowheads="1"/>
            </p:cNvSpPr>
            <p:nvPr/>
          </p:nvSpPr>
          <p:spPr bwMode="auto">
            <a:xfrm>
              <a:off x="2226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</a:t>
              </a:r>
            </a:p>
          </p:txBody>
        </p:sp>
        <p:sp>
          <p:nvSpPr>
            <p:cNvPr id="23612" name="AutoShape 14"/>
            <p:cNvSpPr>
              <a:spLocks noChangeArrowheads="1"/>
            </p:cNvSpPr>
            <p:nvPr/>
          </p:nvSpPr>
          <p:spPr bwMode="auto">
            <a:xfrm>
              <a:off x="2554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13" name="Text Box 15"/>
            <p:cNvSpPr txBox="1">
              <a:spLocks noChangeArrowheads="1"/>
            </p:cNvSpPr>
            <p:nvPr/>
          </p:nvSpPr>
          <p:spPr bwMode="auto">
            <a:xfrm>
              <a:off x="2537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1</a:t>
              </a:r>
            </a:p>
          </p:txBody>
        </p:sp>
        <p:sp>
          <p:nvSpPr>
            <p:cNvPr id="23614" name="AutoShape 16"/>
            <p:cNvSpPr>
              <a:spLocks noChangeArrowheads="1"/>
            </p:cNvSpPr>
            <p:nvPr/>
          </p:nvSpPr>
          <p:spPr bwMode="auto">
            <a:xfrm>
              <a:off x="2687" y="2450"/>
              <a:ext cx="118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15" name="Text Box 17"/>
            <p:cNvSpPr txBox="1">
              <a:spLocks noChangeArrowheads="1"/>
            </p:cNvSpPr>
            <p:nvPr/>
          </p:nvSpPr>
          <p:spPr bwMode="auto">
            <a:xfrm>
              <a:off x="2671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2</a:t>
              </a:r>
            </a:p>
          </p:txBody>
        </p:sp>
        <p:sp>
          <p:nvSpPr>
            <p:cNvPr id="23616" name="AutoShape 18"/>
            <p:cNvSpPr>
              <a:spLocks noChangeArrowheads="1"/>
            </p:cNvSpPr>
            <p:nvPr/>
          </p:nvSpPr>
          <p:spPr bwMode="auto">
            <a:xfrm>
              <a:off x="2820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17" name="Text Box 19"/>
            <p:cNvSpPr txBox="1">
              <a:spLocks noChangeArrowheads="1"/>
            </p:cNvSpPr>
            <p:nvPr/>
          </p:nvSpPr>
          <p:spPr bwMode="auto">
            <a:xfrm>
              <a:off x="2805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3</a:t>
              </a:r>
            </a:p>
          </p:txBody>
        </p:sp>
        <p:sp>
          <p:nvSpPr>
            <p:cNvPr id="23618" name="AutoShape 20"/>
            <p:cNvSpPr>
              <a:spLocks noChangeArrowheads="1"/>
            </p:cNvSpPr>
            <p:nvPr/>
          </p:nvSpPr>
          <p:spPr bwMode="auto">
            <a:xfrm>
              <a:off x="2953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19" name="Text Box 21"/>
            <p:cNvSpPr txBox="1">
              <a:spLocks noChangeArrowheads="1"/>
            </p:cNvSpPr>
            <p:nvPr/>
          </p:nvSpPr>
          <p:spPr bwMode="auto">
            <a:xfrm>
              <a:off x="2938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</a:t>
              </a:r>
            </a:p>
          </p:txBody>
        </p:sp>
        <p:sp>
          <p:nvSpPr>
            <p:cNvPr id="23620" name="AutoShape 22"/>
            <p:cNvSpPr>
              <a:spLocks noChangeArrowheads="1"/>
            </p:cNvSpPr>
            <p:nvPr/>
          </p:nvSpPr>
          <p:spPr bwMode="auto">
            <a:xfrm>
              <a:off x="3265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21" name="Text Box 23"/>
            <p:cNvSpPr txBox="1">
              <a:spLocks noChangeArrowheads="1"/>
            </p:cNvSpPr>
            <p:nvPr/>
          </p:nvSpPr>
          <p:spPr bwMode="auto">
            <a:xfrm>
              <a:off x="3241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1</a:t>
              </a:r>
            </a:p>
          </p:txBody>
        </p:sp>
        <p:sp>
          <p:nvSpPr>
            <p:cNvPr id="23622" name="AutoShape 24"/>
            <p:cNvSpPr>
              <a:spLocks noChangeArrowheads="1"/>
            </p:cNvSpPr>
            <p:nvPr/>
          </p:nvSpPr>
          <p:spPr bwMode="auto">
            <a:xfrm>
              <a:off x="3398" y="2450"/>
              <a:ext cx="118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23" name="Text Box 25"/>
            <p:cNvSpPr txBox="1">
              <a:spLocks noChangeArrowheads="1"/>
            </p:cNvSpPr>
            <p:nvPr/>
          </p:nvSpPr>
          <p:spPr bwMode="auto">
            <a:xfrm>
              <a:off x="3374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2</a:t>
              </a:r>
            </a:p>
          </p:txBody>
        </p:sp>
        <p:sp>
          <p:nvSpPr>
            <p:cNvPr id="23624" name="AutoShape 26"/>
            <p:cNvSpPr>
              <a:spLocks noChangeArrowheads="1"/>
            </p:cNvSpPr>
            <p:nvPr/>
          </p:nvSpPr>
          <p:spPr bwMode="auto">
            <a:xfrm>
              <a:off x="3531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25" name="Text Box 27"/>
            <p:cNvSpPr txBox="1">
              <a:spLocks noChangeArrowheads="1"/>
            </p:cNvSpPr>
            <p:nvPr/>
          </p:nvSpPr>
          <p:spPr bwMode="auto">
            <a:xfrm>
              <a:off x="3506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 dirty="0">
                  <a:latin typeface="Arial" charset="0"/>
                </a:rPr>
                <a:t>3</a:t>
              </a:r>
            </a:p>
          </p:txBody>
        </p:sp>
        <p:sp>
          <p:nvSpPr>
            <p:cNvPr id="23626" name="AutoShape 28"/>
            <p:cNvSpPr>
              <a:spLocks noChangeArrowheads="1"/>
            </p:cNvSpPr>
            <p:nvPr/>
          </p:nvSpPr>
          <p:spPr bwMode="auto">
            <a:xfrm>
              <a:off x="3664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27" name="Text Box 29"/>
            <p:cNvSpPr txBox="1">
              <a:spLocks noChangeArrowheads="1"/>
            </p:cNvSpPr>
            <p:nvPr/>
          </p:nvSpPr>
          <p:spPr bwMode="auto">
            <a:xfrm>
              <a:off x="3639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</a:t>
              </a:r>
            </a:p>
          </p:txBody>
        </p:sp>
        <p:sp>
          <p:nvSpPr>
            <p:cNvPr id="23628" name="AutoShape 30"/>
            <p:cNvSpPr>
              <a:spLocks noChangeArrowheads="1"/>
            </p:cNvSpPr>
            <p:nvPr/>
          </p:nvSpPr>
          <p:spPr bwMode="auto">
            <a:xfrm>
              <a:off x="3976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29" name="Text Box 31"/>
            <p:cNvSpPr txBox="1">
              <a:spLocks noChangeArrowheads="1"/>
            </p:cNvSpPr>
            <p:nvPr/>
          </p:nvSpPr>
          <p:spPr bwMode="auto">
            <a:xfrm>
              <a:off x="3952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1</a:t>
              </a:r>
            </a:p>
          </p:txBody>
        </p:sp>
        <p:sp>
          <p:nvSpPr>
            <p:cNvPr id="23630" name="AutoShape 32"/>
            <p:cNvSpPr>
              <a:spLocks noChangeArrowheads="1"/>
            </p:cNvSpPr>
            <p:nvPr/>
          </p:nvSpPr>
          <p:spPr bwMode="auto">
            <a:xfrm>
              <a:off x="4110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31" name="Text Box 33"/>
            <p:cNvSpPr txBox="1">
              <a:spLocks noChangeArrowheads="1"/>
            </p:cNvSpPr>
            <p:nvPr/>
          </p:nvSpPr>
          <p:spPr bwMode="auto">
            <a:xfrm>
              <a:off x="4086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2</a:t>
              </a:r>
            </a:p>
          </p:txBody>
        </p:sp>
        <p:sp>
          <p:nvSpPr>
            <p:cNvPr id="23632" name="AutoShape 34"/>
            <p:cNvSpPr>
              <a:spLocks noChangeArrowheads="1"/>
            </p:cNvSpPr>
            <p:nvPr/>
          </p:nvSpPr>
          <p:spPr bwMode="auto">
            <a:xfrm>
              <a:off x="4242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33" name="Text Box 35"/>
            <p:cNvSpPr txBox="1">
              <a:spLocks noChangeArrowheads="1"/>
            </p:cNvSpPr>
            <p:nvPr/>
          </p:nvSpPr>
          <p:spPr bwMode="auto">
            <a:xfrm>
              <a:off x="4217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3</a:t>
              </a:r>
            </a:p>
          </p:txBody>
        </p:sp>
        <p:sp>
          <p:nvSpPr>
            <p:cNvPr id="23634" name="AutoShape 36"/>
            <p:cNvSpPr>
              <a:spLocks noChangeArrowheads="1"/>
            </p:cNvSpPr>
            <p:nvPr/>
          </p:nvSpPr>
          <p:spPr bwMode="auto">
            <a:xfrm>
              <a:off x="4375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35" name="Text Box 37"/>
            <p:cNvSpPr txBox="1">
              <a:spLocks noChangeArrowheads="1"/>
            </p:cNvSpPr>
            <p:nvPr/>
          </p:nvSpPr>
          <p:spPr bwMode="auto">
            <a:xfrm>
              <a:off x="4350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</a:t>
              </a:r>
            </a:p>
          </p:txBody>
        </p:sp>
        <p:sp>
          <p:nvSpPr>
            <p:cNvPr id="23636" name="AutoShape 38"/>
            <p:cNvSpPr>
              <a:spLocks noChangeArrowheads="1"/>
            </p:cNvSpPr>
            <p:nvPr/>
          </p:nvSpPr>
          <p:spPr bwMode="auto">
            <a:xfrm>
              <a:off x="1851" y="3012"/>
              <a:ext cx="516" cy="325"/>
            </a:xfrm>
            <a:prstGeom prst="roundRect">
              <a:avLst>
                <a:gd name="adj" fmla="val 306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37" name="Freeform 39"/>
            <p:cNvSpPr>
              <a:spLocks noChangeArrowheads="1"/>
            </p:cNvSpPr>
            <p:nvPr/>
          </p:nvSpPr>
          <p:spPr bwMode="auto">
            <a:xfrm>
              <a:off x="1904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638" name="Line 40"/>
            <p:cNvSpPr>
              <a:spLocks noChangeShapeType="1"/>
            </p:cNvSpPr>
            <p:nvPr/>
          </p:nvSpPr>
          <p:spPr bwMode="auto">
            <a:xfrm>
              <a:off x="1933" y="2563"/>
              <a:ext cx="1" cy="38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39" name="Freeform 41"/>
            <p:cNvSpPr>
              <a:spLocks noChangeArrowheads="1"/>
            </p:cNvSpPr>
            <p:nvPr/>
          </p:nvSpPr>
          <p:spPr bwMode="auto">
            <a:xfrm>
              <a:off x="2038" y="2940"/>
              <a:ext cx="59" cy="63"/>
            </a:xfrm>
            <a:custGeom>
              <a:avLst/>
              <a:gdLst>
                <a:gd name="T0" fmla="*/ 128 w 260"/>
                <a:gd name="T1" fmla="*/ 279 h 280"/>
                <a:gd name="T2" fmla="*/ 259 w 260"/>
                <a:gd name="T3" fmla="*/ 24 h 280"/>
                <a:gd name="T4" fmla="*/ 243 w 260"/>
                <a:gd name="T5" fmla="*/ 18 h 280"/>
                <a:gd name="T6" fmla="*/ 226 w 260"/>
                <a:gd name="T7" fmla="*/ 13 h 280"/>
                <a:gd name="T8" fmla="*/ 209 w 260"/>
                <a:gd name="T9" fmla="*/ 9 h 280"/>
                <a:gd name="T10" fmla="*/ 191 w 260"/>
                <a:gd name="T11" fmla="*/ 5 h 280"/>
                <a:gd name="T12" fmla="*/ 174 w 260"/>
                <a:gd name="T13" fmla="*/ 3 h 280"/>
                <a:gd name="T14" fmla="*/ 156 w 260"/>
                <a:gd name="T15" fmla="*/ 1 h 280"/>
                <a:gd name="T16" fmla="*/ 138 w 260"/>
                <a:gd name="T17" fmla="*/ 0 h 280"/>
                <a:gd name="T18" fmla="*/ 121 w 260"/>
                <a:gd name="T19" fmla="*/ 0 h 280"/>
                <a:gd name="T20" fmla="*/ 103 w 260"/>
                <a:gd name="T21" fmla="*/ 1 h 280"/>
                <a:gd name="T22" fmla="*/ 85 w 260"/>
                <a:gd name="T23" fmla="*/ 2 h 280"/>
                <a:gd name="T24" fmla="*/ 68 w 260"/>
                <a:gd name="T25" fmla="*/ 5 h 280"/>
                <a:gd name="T26" fmla="*/ 50 w 260"/>
                <a:gd name="T27" fmla="*/ 8 h 280"/>
                <a:gd name="T28" fmla="*/ 33 w 260"/>
                <a:gd name="T29" fmla="*/ 12 h 280"/>
                <a:gd name="T30" fmla="*/ 16 w 260"/>
                <a:gd name="T31" fmla="*/ 17 h 280"/>
                <a:gd name="T32" fmla="*/ 0 w 260"/>
                <a:gd name="T33" fmla="*/ 23 h 280"/>
                <a:gd name="T34" fmla="*/ 128 w 260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0"/>
                <a:gd name="T55" fmla="*/ 0 h 280"/>
                <a:gd name="T56" fmla="*/ 260 w 260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0" h="280">
                  <a:moveTo>
                    <a:pt x="128" y="279"/>
                  </a:moveTo>
                  <a:lnTo>
                    <a:pt x="259" y="24"/>
                  </a:lnTo>
                  <a:lnTo>
                    <a:pt x="243" y="18"/>
                  </a:lnTo>
                  <a:lnTo>
                    <a:pt x="226" y="13"/>
                  </a:lnTo>
                  <a:lnTo>
                    <a:pt x="209" y="9"/>
                  </a:lnTo>
                  <a:lnTo>
                    <a:pt x="191" y="5"/>
                  </a:lnTo>
                  <a:lnTo>
                    <a:pt x="174" y="3"/>
                  </a:lnTo>
                  <a:lnTo>
                    <a:pt x="156" y="1"/>
                  </a:lnTo>
                  <a:lnTo>
                    <a:pt x="138" y="0"/>
                  </a:lnTo>
                  <a:lnTo>
                    <a:pt x="121" y="0"/>
                  </a:lnTo>
                  <a:lnTo>
                    <a:pt x="103" y="1"/>
                  </a:lnTo>
                  <a:lnTo>
                    <a:pt x="85" y="2"/>
                  </a:lnTo>
                  <a:lnTo>
                    <a:pt x="68" y="5"/>
                  </a:lnTo>
                  <a:lnTo>
                    <a:pt x="50" y="8"/>
                  </a:lnTo>
                  <a:lnTo>
                    <a:pt x="33" y="12"/>
                  </a:lnTo>
                  <a:lnTo>
                    <a:pt x="16" y="17"/>
                  </a:lnTo>
                  <a:lnTo>
                    <a:pt x="0" y="23"/>
                  </a:lnTo>
                  <a:lnTo>
                    <a:pt x="128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640" name="Line 42"/>
            <p:cNvSpPr>
              <a:spLocks noChangeShapeType="1"/>
            </p:cNvSpPr>
            <p:nvPr/>
          </p:nvSpPr>
          <p:spPr bwMode="auto">
            <a:xfrm>
              <a:off x="2066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41" name="Freeform 43"/>
            <p:cNvSpPr>
              <a:spLocks noChangeArrowheads="1"/>
            </p:cNvSpPr>
            <p:nvPr/>
          </p:nvSpPr>
          <p:spPr bwMode="auto">
            <a:xfrm>
              <a:off x="2170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642" name="Line 44"/>
            <p:cNvSpPr>
              <a:spLocks noChangeShapeType="1"/>
            </p:cNvSpPr>
            <p:nvPr/>
          </p:nvSpPr>
          <p:spPr bwMode="auto">
            <a:xfrm>
              <a:off x="2199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43" name="Freeform 45"/>
            <p:cNvSpPr>
              <a:spLocks noChangeArrowheads="1"/>
            </p:cNvSpPr>
            <p:nvPr/>
          </p:nvSpPr>
          <p:spPr bwMode="auto">
            <a:xfrm>
              <a:off x="2303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644" name="Line 46"/>
            <p:cNvSpPr>
              <a:spLocks noChangeShapeType="1"/>
            </p:cNvSpPr>
            <p:nvPr/>
          </p:nvSpPr>
          <p:spPr bwMode="auto">
            <a:xfrm>
              <a:off x="2332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45" name="Text Box 47"/>
            <p:cNvSpPr txBox="1">
              <a:spLocks noChangeArrowheads="1"/>
            </p:cNvSpPr>
            <p:nvPr/>
          </p:nvSpPr>
          <p:spPr bwMode="auto">
            <a:xfrm>
              <a:off x="1834" y="2329"/>
              <a:ext cx="48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Register A</a:t>
              </a:r>
            </a:p>
          </p:txBody>
        </p:sp>
        <p:sp>
          <p:nvSpPr>
            <p:cNvPr id="23646" name="Text Box 48"/>
            <p:cNvSpPr txBox="1">
              <a:spLocks noChangeArrowheads="1"/>
            </p:cNvSpPr>
            <p:nvPr/>
          </p:nvSpPr>
          <p:spPr bwMode="auto">
            <a:xfrm>
              <a:off x="2537" y="2329"/>
              <a:ext cx="48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 dirty="0">
                  <a:latin typeface="Arial" charset="0"/>
                </a:rPr>
                <a:t>Register B</a:t>
              </a:r>
            </a:p>
          </p:txBody>
        </p:sp>
        <p:sp>
          <p:nvSpPr>
            <p:cNvPr id="23647" name="Text Box 49"/>
            <p:cNvSpPr txBox="1">
              <a:spLocks noChangeArrowheads="1"/>
            </p:cNvSpPr>
            <p:nvPr/>
          </p:nvSpPr>
          <p:spPr bwMode="auto">
            <a:xfrm>
              <a:off x="3249" y="2329"/>
              <a:ext cx="48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Register C</a:t>
              </a:r>
            </a:p>
          </p:txBody>
        </p:sp>
        <p:sp>
          <p:nvSpPr>
            <p:cNvPr id="23648" name="Text Box 50"/>
            <p:cNvSpPr txBox="1">
              <a:spLocks noChangeArrowheads="1"/>
            </p:cNvSpPr>
            <p:nvPr/>
          </p:nvSpPr>
          <p:spPr bwMode="auto">
            <a:xfrm>
              <a:off x="3961" y="2329"/>
              <a:ext cx="48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Register D</a:t>
              </a:r>
            </a:p>
          </p:txBody>
        </p:sp>
        <p:sp>
          <p:nvSpPr>
            <p:cNvPr id="23649" name="Text Box 51"/>
            <p:cNvSpPr txBox="1">
              <a:spLocks noChangeArrowheads="1"/>
            </p:cNvSpPr>
            <p:nvPr/>
          </p:nvSpPr>
          <p:spPr bwMode="auto">
            <a:xfrm>
              <a:off x="1960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B</a:t>
              </a:r>
            </a:p>
          </p:txBody>
        </p:sp>
        <p:sp>
          <p:nvSpPr>
            <p:cNvPr id="23650" name="Text Box 52"/>
            <p:cNvSpPr txBox="1">
              <a:spLocks noChangeArrowheads="1"/>
            </p:cNvSpPr>
            <p:nvPr/>
          </p:nvSpPr>
          <p:spPr bwMode="auto">
            <a:xfrm>
              <a:off x="2093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C</a:t>
              </a:r>
            </a:p>
          </p:txBody>
        </p:sp>
        <p:sp>
          <p:nvSpPr>
            <p:cNvPr id="23651" name="Text Box 53"/>
            <p:cNvSpPr txBox="1">
              <a:spLocks noChangeArrowheads="1"/>
            </p:cNvSpPr>
            <p:nvPr/>
          </p:nvSpPr>
          <p:spPr bwMode="auto">
            <a:xfrm>
              <a:off x="2233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D</a:t>
              </a:r>
            </a:p>
          </p:txBody>
        </p:sp>
        <p:sp>
          <p:nvSpPr>
            <p:cNvPr id="23652" name="Text Box 54"/>
            <p:cNvSpPr txBox="1">
              <a:spLocks noChangeArrowheads="1"/>
            </p:cNvSpPr>
            <p:nvPr/>
          </p:nvSpPr>
          <p:spPr bwMode="auto">
            <a:xfrm>
              <a:off x="2024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1</a:t>
              </a:r>
            </a:p>
          </p:txBody>
        </p:sp>
        <p:sp>
          <p:nvSpPr>
            <p:cNvPr id="23653" name="Text Box 55"/>
            <p:cNvSpPr txBox="1">
              <a:spLocks noChangeArrowheads="1"/>
            </p:cNvSpPr>
            <p:nvPr/>
          </p:nvSpPr>
          <p:spPr bwMode="auto">
            <a:xfrm>
              <a:off x="2164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1</a:t>
              </a:r>
            </a:p>
          </p:txBody>
        </p:sp>
        <p:sp>
          <p:nvSpPr>
            <p:cNvPr id="23654" name="Text Box 56"/>
            <p:cNvSpPr txBox="1">
              <a:spLocks noChangeArrowheads="1"/>
            </p:cNvSpPr>
            <p:nvPr/>
          </p:nvSpPr>
          <p:spPr bwMode="auto">
            <a:xfrm>
              <a:off x="2310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1</a:t>
              </a:r>
            </a:p>
          </p:txBody>
        </p:sp>
        <p:sp>
          <p:nvSpPr>
            <p:cNvPr id="23655" name="Text Box 57"/>
            <p:cNvSpPr txBox="1">
              <a:spLocks noChangeArrowheads="1"/>
            </p:cNvSpPr>
            <p:nvPr/>
          </p:nvSpPr>
          <p:spPr bwMode="auto">
            <a:xfrm>
              <a:off x="1960" y="3051"/>
              <a:ext cx="26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 x1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800" b="1">
                <a:latin typeface="Arial" charset="0"/>
              </a:endParaRPr>
            </a:p>
          </p:txBody>
        </p:sp>
        <p:sp>
          <p:nvSpPr>
            <p:cNvPr id="23656" name="Text Box 58"/>
            <p:cNvSpPr txBox="1">
              <a:spLocks noChangeArrowheads="1"/>
            </p:cNvSpPr>
            <p:nvPr/>
          </p:nvSpPr>
          <p:spPr bwMode="auto">
            <a:xfrm>
              <a:off x="1960" y="3143"/>
              <a:ext cx="28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MUX</a:t>
              </a:r>
            </a:p>
          </p:txBody>
        </p:sp>
        <p:sp>
          <p:nvSpPr>
            <p:cNvPr id="23657" name="Line 59"/>
            <p:cNvSpPr>
              <a:spLocks noChangeShapeType="1"/>
            </p:cNvSpPr>
            <p:nvPr/>
          </p:nvSpPr>
          <p:spPr bwMode="auto">
            <a:xfrm>
              <a:off x="1757" y="3081"/>
              <a:ext cx="7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58" name="Line 60"/>
            <p:cNvSpPr>
              <a:spLocks noChangeShapeType="1"/>
            </p:cNvSpPr>
            <p:nvPr/>
          </p:nvSpPr>
          <p:spPr bwMode="auto">
            <a:xfrm>
              <a:off x="1804" y="3234"/>
              <a:ext cx="3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59" name="Line 61"/>
            <p:cNvSpPr>
              <a:spLocks noChangeShapeType="1"/>
            </p:cNvSpPr>
            <p:nvPr/>
          </p:nvSpPr>
          <p:spPr bwMode="auto">
            <a:xfrm>
              <a:off x="1800" y="3237"/>
              <a:ext cx="1" cy="32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60" name="Line 62"/>
            <p:cNvSpPr>
              <a:spLocks noChangeShapeType="1"/>
            </p:cNvSpPr>
            <p:nvPr/>
          </p:nvSpPr>
          <p:spPr bwMode="auto">
            <a:xfrm>
              <a:off x="1753" y="3085"/>
              <a:ext cx="1" cy="364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61" name="Line 63"/>
            <p:cNvSpPr>
              <a:spLocks noChangeShapeType="1"/>
            </p:cNvSpPr>
            <p:nvPr/>
          </p:nvSpPr>
          <p:spPr bwMode="auto">
            <a:xfrm>
              <a:off x="1625" y="3458"/>
              <a:ext cx="225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62" name="Line 64"/>
            <p:cNvSpPr>
              <a:spLocks noChangeShapeType="1"/>
            </p:cNvSpPr>
            <p:nvPr/>
          </p:nvSpPr>
          <p:spPr bwMode="auto">
            <a:xfrm flipV="1">
              <a:off x="1625" y="3567"/>
              <a:ext cx="2301" cy="4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63" name="Line 65"/>
            <p:cNvSpPr>
              <a:spLocks noChangeShapeType="1"/>
            </p:cNvSpPr>
            <p:nvPr/>
          </p:nvSpPr>
          <p:spPr bwMode="auto">
            <a:xfrm>
              <a:off x="2113" y="3345"/>
              <a:ext cx="1" cy="38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64" name="Oval 66"/>
            <p:cNvSpPr>
              <a:spLocks noChangeArrowheads="1"/>
            </p:cNvSpPr>
            <p:nvPr/>
          </p:nvSpPr>
          <p:spPr bwMode="auto">
            <a:xfrm>
              <a:off x="1781" y="3554"/>
              <a:ext cx="24" cy="28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65" name="Oval 67"/>
            <p:cNvSpPr>
              <a:spLocks noChangeArrowheads="1"/>
            </p:cNvSpPr>
            <p:nvPr/>
          </p:nvSpPr>
          <p:spPr bwMode="auto">
            <a:xfrm>
              <a:off x="1734" y="3441"/>
              <a:ext cx="23" cy="27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66" name="AutoShape 68"/>
            <p:cNvSpPr>
              <a:spLocks noChangeArrowheads="1"/>
            </p:cNvSpPr>
            <p:nvPr/>
          </p:nvSpPr>
          <p:spPr bwMode="auto">
            <a:xfrm>
              <a:off x="2554" y="3012"/>
              <a:ext cx="516" cy="325"/>
            </a:xfrm>
            <a:prstGeom prst="roundRect">
              <a:avLst>
                <a:gd name="adj" fmla="val 306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67" name="Freeform 69"/>
            <p:cNvSpPr>
              <a:spLocks noChangeArrowheads="1"/>
            </p:cNvSpPr>
            <p:nvPr/>
          </p:nvSpPr>
          <p:spPr bwMode="auto">
            <a:xfrm>
              <a:off x="2749" y="2940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668" name="Line 70"/>
            <p:cNvSpPr>
              <a:spLocks noChangeShapeType="1"/>
            </p:cNvSpPr>
            <p:nvPr/>
          </p:nvSpPr>
          <p:spPr bwMode="auto">
            <a:xfrm>
              <a:off x="2777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69" name="Freeform 71"/>
            <p:cNvSpPr>
              <a:spLocks noChangeArrowheads="1"/>
            </p:cNvSpPr>
            <p:nvPr/>
          </p:nvSpPr>
          <p:spPr bwMode="auto">
            <a:xfrm>
              <a:off x="2881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670" name="Line 72"/>
            <p:cNvSpPr>
              <a:spLocks noChangeShapeType="1"/>
            </p:cNvSpPr>
            <p:nvPr/>
          </p:nvSpPr>
          <p:spPr bwMode="auto">
            <a:xfrm>
              <a:off x="2910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71" name="Freeform 73"/>
            <p:cNvSpPr>
              <a:spLocks noChangeArrowheads="1"/>
            </p:cNvSpPr>
            <p:nvPr/>
          </p:nvSpPr>
          <p:spPr bwMode="auto">
            <a:xfrm>
              <a:off x="3015" y="2940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672" name="Line 74"/>
            <p:cNvSpPr>
              <a:spLocks noChangeShapeType="1"/>
            </p:cNvSpPr>
            <p:nvPr/>
          </p:nvSpPr>
          <p:spPr bwMode="auto">
            <a:xfrm>
              <a:off x="3043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73" name="Text Box 75"/>
            <p:cNvSpPr txBox="1">
              <a:spLocks noChangeArrowheads="1"/>
            </p:cNvSpPr>
            <p:nvPr/>
          </p:nvSpPr>
          <p:spPr bwMode="auto">
            <a:xfrm>
              <a:off x="2671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B</a:t>
              </a:r>
            </a:p>
          </p:txBody>
        </p:sp>
        <p:sp>
          <p:nvSpPr>
            <p:cNvPr id="23674" name="Text Box 76"/>
            <p:cNvSpPr txBox="1">
              <a:spLocks noChangeArrowheads="1"/>
            </p:cNvSpPr>
            <p:nvPr/>
          </p:nvSpPr>
          <p:spPr bwMode="auto">
            <a:xfrm>
              <a:off x="2805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C</a:t>
              </a:r>
            </a:p>
          </p:txBody>
        </p:sp>
        <p:sp>
          <p:nvSpPr>
            <p:cNvPr id="23675" name="Text Box 77"/>
            <p:cNvSpPr txBox="1">
              <a:spLocks noChangeArrowheads="1"/>
            </p:cNvSpPr>
            <p:nvPr/>
          </p:nvSpPr>
          <p:spPr bwMode="auto">
            <a:xfrm>
              <a:off x="2938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D</a:t>
              </a:r>
            </a:p>
          </p:txBody>
        </p:sp>
        <p:sp>
          <p:nvSpPr>
            <p:cNvPr id="23676" name="Text Box 78"/>
            <p:cNvSpPr txBox="1">
              <a:spLocks noChangeArrowheads="1"/>
            </p:cNvSpPr>
            <p:nvPr/>
          </p:nvSpPr>
          <p:spPr bwMode="auto">
            <a:xfrm>
              <a:off x="2725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2</a:t>
              </a:r>
            </a:p>
          </p:txBody>
        </p:sp>
        <p:sp>
          <p:nvSpPr>
            <p:cNvPr id="23677" name="Text Box 79"/>
            <p:cNvSpPr txBox="1">
              <a:spLocks noChangeArrowheads="1"/>
            </p:cNvSpPr>
            <p:nvPr/>
          </p:nvSpPr>
          <p:spPr bwMode="auto">
            <a:xfrm>
              <a:off x="2866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2</a:t>
              </a:r>
            </a:p>
          </p:txBody>
        </p:sp>
        <p:sp>
          <p:nvSpPr>
            <p:cNvPr id="23678" name="Text Box 80"/>
            <p:cNvSpPr txBox="1">
              <a:spLocks noChangeArrowheads="1"/>
            </p:cNvSpPr>
            <p:nvPr/>
          </p:nvSpPr>
          <p:spPr bwMode="auto">
            <a:xfrm>
              <a:off x="3015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2</a:t>
              </a:r>
            </a:p>
          </p:txBody>
        </p:sp>
        <p:sp>
          <p:nvSpPr>
            <p:cNvPr id="23679" name="Text Box 81"/>
            <p:cNvSpPr txBox="1">
              <a:spLocks noChangeArrowheads="1"/>
            </p:cNvSpPr>
            <p:nvPr/>
          </p:nvSpPr>
          <p:spPr bwMode="auto">
            <a:xfrm>
              <a:off x="2671" y="3051"/>
              <a:ext cx="26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 x1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800" b="1">
                <a:latin typeface="Arial" charset="0"/>
              </a:endParaRPr>
            </a:p>
          </p:txBody>
        </p:sp>
        <p:sp>
          <p:nvSpPr>
            <p:cNvPr id="23680" name="Text Box 82"/>
            <p:cNvSpPr txBox="1">
              <a:spLocks noChangeArrowheads="1"/>
            </p:cNvSpPr>
            <p:nvPr/>
          </p:nvSpPr>
          <p:spPr bwMode="auto">
            <a:xfrm>
              <a:off x="2671" y="3143"/>
              <a:ext cx="28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MUX</a:t>
              </a:r>
            </a:p>
          </p:txBody>
        </p:sp>
        <p:sp>
          <p:nvSpPr>
            <p:cNvPr id="23681" name="Line 83"/>
            <p:cNvSpPr>
              <a:spLocks noChangeShapeType="1"/>
            </p:cNvSpPr>
            <p:nvPr/>
          </p:nvSpPr>
          <p:spPr bwMode="auto">
            <a:xfrm>
              <a:off x="2468" y="3081"/>
              <a:ext cx="7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82" name="Line 84"/>
            <p:cNvSpPr>
              <a:spLocks noChangeShapeType="1"/>
            </p:cNvSpPr>
            <p:nvPr/>
          </p:nvSpPr>
          <p:spPr bwMode="auto">
            <a:xfrm>
              <a:off x="2515" y="3234"/>
              <a:ext cx="2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83" name="Line 85"/>
            <p:cNvSpPr>
              <a:spLocks noChangeShapeType="1"/>
            </p:cNvSpPr>
            <p:nvPr/>
          </p:nvSpPr>
          <p:spPr bwMode="auto">
            <a:xfrm>
              <a:off x="2511" y="3237"/>
              <a:ext cx="1" cy="32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84" name="Line 86"/>
            <p:cNvSpPr>
              <a:spLocks noChangeShapeType="1"/>
            </p:cNvSpPr>
            <p:nvPr/>
          </p:nvSpPr>
          <p:spPr bwMode="auto">
            <a:xfrm>
              <a:off x="2465" y="3085"/>
              <a:ext cx="1" cy="364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85" name="Line 87"/>
            <p:cNvSpPr>
              <a:spLocks noChangeShapeType="1"/>
            </p:cNvSpPr>
            <p:nvPr/>
          </p:nvSpPr>
          <p:spPr bwMode="auto">
            <a:xfrm>
              <a:off x="2816" y="3336"/>
              <a:ext cx="1" cy="30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86" name="Oval 88"/>
            <p:cNvSpPr>
              <a:spLocks noChangeArrowheads="1"/>
            </p:cNvSpPr>
            <p:nvPr/>
          </p:nvSpPr>
          <p:spPr bwMode="auto">
            <a:xfrm>
              <a:off x="2484" y="3554"/>
              <a:ext cx="32" cy="28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87" name="Oval 89"/>
            <p:cNvSpPr>
              <a:spLocks noChangeArrowheads="1"/>
            </p:cNvSpPr>
            <p:nvPr/>
          </p:nvSpPr>
          <p:spPr bwMode="auto">
            <a:xfrm>
              <a:off x="2438" y="3441"/>
              <a:ext cx="31" cy="27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88" name="AutoShape 90"/>
            <p:cNvSpPr>
              <a:spLocks noChangeArrowheads="1"/>
            </p:cNvSpPr>
            <p:nvPr/>
          </p:nvSpPr>
          <p:spPr bwMode="auto">
            <a:xfrm>
              <a:off x="3265" y="3012"/>
              <a:ext cx="516" cy="325"/>
            </a:xfrm>
            <a:prstGeom prst="roundRect">
              <a:avLst>
                <a:gd name="adj" fmla="val 306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89" name="Freeform 91"/>
            <p:cNvSpPr>
              <a:spLocks noChangeArrowheads="1"/>
            </p:cNvSpPr>
            <p:nvPr/>
          </p:nvSpPr>
          <p:spPr bwMode="auto">
            <a:xfrm>
              <a:off x="3452" y="2940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690" name="Line 92"/>
            <p:cNvSpPr>
              <a:spLocks noChangeShapeType="1"/>
            </p:cNvSpPr>
            <p:nvPr/>
          </p:nvSpPr>
          <p:spPr bwMode="auto">
            <a:xfrm>
              <a:off x="3480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91" name="Freeform 93"/>
            <p:cNvSpPr>
              <a:spLocks noChangeArrowheads="1"/>
            </p:cNvSpPr>
            <p:nvPr/>
          </p:nvSpPr>
          <p:spPr bwMode="auto">
            <a:xfrm>
              <a:off x="3584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692" name="Line 94"/>
            <p:cNvSpPr>
              <a:spLocks noChangeShapeType="1"/>
            </p:cNvSpPr>
            <p:nvPr/>
          </p:nvSpPr>
          <p:spPr bwMode="auto">
            <a:xfrm>
              <a:off x="3613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93" name="Freeform 95"/>
            <p:cNvSpPr>
              <a:spLocks noChangeArrowheads="1"/>
            </p:cNvSpPr>
            <p:nvPr/>
          </p:nvSpPr>
          <p:spPr bwMode="auto">
            <a:xfrm>
              <a:off x="3717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694" name="Line 96"/>
            <p:cNvSpPr>
              <a:spLocks noChangeShapeType="1"/>
            </p:cNvSpPr>
            <p:nvPr/>
          </p:nvSpPr>
          <p:spPr bwMode="auto">
            <a:xfrm>
              <a:off x="3746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95" name="Text Box 97"/>
            <p:cNvSpPr txBox="1">
              <a:spLocks noChangeArrowheads="1"/>
            </p:cNvSpPr>
            <p:nvPr/>
          </p:nvSpPr>
          <p:spPr bwMode="auto">
            <a:xfrm>
              <a:off x="3374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B</a:t>
              </a:r>
            </a:p>
          </p:txBody>
        </p:sp>
        <p:sp>
          <p:nvSpPr>
            <p:cNvPr id="23696" name="Text Box 98"/>
            <p:cNvSpPr txBox="1">
              <a:spLocks noChangeArrowheads="1"/>
            </p:cNvSpPr>
            <p:nvPr/>
          </p:nvSpPr>
          <p:spPr bwMode="auto">
            <a:xfrm>
              <a:off x="3506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C</a:t>
              </a:r>
            </a:p>
          </p:txBody>
        </p:sp>
        <p:sp>
          <p:nvSpPr>
            <p:cNvPr id="23697" name="Text Box 99"/>
            <p:cNvSpPr txBox="1">
              <a:spLocks noChangeArrowheads="1"/>
            </p:cNvSpPr>
            <p:nvPr/>
          </p:nvSpPr>
          <p:spPr bwMode="auto">
            <a:xfrm>
              <a:off x="3647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D</a:t>
              </a:r>
            </a:p>
          </p:txBody>
        </p:sp>
        <p:sp>
          <p:nvSpPr>
            <p:cNvPr id="23698" name="Text Box 100"/>
            <p:cNvSpPr txBox="1">
              <a:spLocks noChangeArrowheads="1"/>
            </p:cNvSpPr>
            <p:nvPr/>
          </p:nvSpPr>
          <p:spPr bwMode="auto">
            <a:xfrm>
              <a:off x="3436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3</a:t>
              </a:r>
            </a:p>
          </p:txBody>
        </p:sp>
        <p:sp>
          <p:nvSpPr>
            <p:cNvPr id="23699" name="Text Box 101"/>
            <p:cNvSpPr txBox="1">
              <a:spLocks noChangeArrowheads="1"/>
            </p:cNvSpPr>
            <p:nvPr/>
          </p:nvSpPr>
          <p:spPr bwMode="auto">
            <a:xfrm>
              <a:off x="3576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3</a:t>
              </a:r>
            </a:p>
          </p:txBody>
        </p:sp>
        <p:sp>
          <p:nvSpPr>
            <p:cNvPr id="23700" name="Text Box 102"/>
            <p:cNvSpPr txBox="1">
              <a:spLocks noChangeArrowheads="1"/>
            </p:cNvSpPr>
            <p:nvPr/>
          </p:nvSpPr>
          <p:spPr bwMode="auto">
            <a:xfrm>
              <a:off x="3725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3</a:t>
              </a:r>
            </a:p>
          </p:txBody>
        </p:sp>
        <p:sp>
          <p:nvSpPr>
            <p:cNvPr id="23701" name="Text Box 103"/>
            <p:cNvSpPr txBox="1">
              <a:spLocks noChangeArrowheads="1"/>
            </p:cNvSpPr>
            <p:nvPr/>
          </p:nvSpPr>
          <p:spPr bwMode="auto">
            <a:xfrm>
              <a:off x="3374" y="3051"/>
              <a:ext cx="26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 x1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800" b="1">
                <a:latin typeface="Arial" charset="0"/>
              </a:endParaRPr>
            </a:p>
          </p:txBody>
        </p:sp>
        <p:sp>
          <p:nvSpPr>
            <p:cNvPr id="23702" name="Text Box 104"/>
            <p:cNvSpPr txBox="1">
              <a:spLocks noChangeArrowheads="1"/>
            </p:cNvSpPr>
            <p:nvPr/>
          </p:nvSpPr>
          <p:spPr bwMode="auto">
            <a:xfrm>
              <a:off x="3374" y="3143"/>
              <a:ext cx="28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MUX</a:t>
              </a:r>
            </a:p>
          </p:txBody>
        </p:sp>
        <p:sp>
          <p:nvSpPr>
            <p:cNvPr id="23703" name="Line 105"/>
            <p:cNvSpPr>
              <a:spLocks noChangeShapeType="1"/>
            </p:cNvSpPr>
            <p:nvPr/>
          </p:nvSpPr>
          <p:spPr bwMode="auto">
            <a:xfrm>
              <a:off x="3179" y="3081"/>
              <a:ext cx="7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04" name="Line 106"/>
            <p:cNvSpPr>
              <a:spLocks noChangeShapeType="1"/>
            </p:cNvSpPr>
            <p:nvPr/>
          </p:nvSpPr>
          <p:spPr bwMode="auto">
            <a:xfrm>
              <a:off x="3219" y="3234"/>
              <a:ext cx="3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05" name="Line 107"/>
            <p:cNvSpPr>
              <a:spLocks noChangeShapeType="1"/>
            </p:cNvSpPr>
            <p:nvPr/>
          </p:nvSpPr>
          <p:spPr bwMode="auto">
            <a:xfrm>
              <a:off x="3214" y="3237"/>
              <a:ext cx="1" cy="32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06" name="Line 108"/>
            <p:cNvSpPr>
              <a:spLocks noChangeShapeType="1"/>
            </p:cNvSpPr>
            <p:nvPr/>
          </p:nvSpPr>
          <p:spPr bwMode="auto">
            <a:xfrm>
              <a:off x="3176" y="3085"/>
              <a:ext cx="1" cy="364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07" name="Line 109"/>
            <p:cNvSpPr>
              <a:spLocks noChangeShapeType="1"/>
            </p:cNvSpPr>
            <p:nvPr/>
          </p:nvSpPr>
          <p:spPr bwMode="auto">
            <a:xfrm>
              <a:off x="3527" y="3349"/>
              <a:ext cx="1" cy="29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08" name="Oval 110"/>
            <p:cNvSpPr>
              <a:spLocks noChangeArrowheads="1"/>
            </p:cNvSpPr>
            <p:nvPr/>
          </p:nvSpPr>
          <p:spPr bwMode="auto">
            <a:xfrm>
              <a:off x="3195" y="3554"/>
              <a:ext cx="32" cy="28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709" name="Oval 111"/>
            <p:cNvSpPr>
              <a:spLocks noChangeArrowheads="1"/>
            </p:cNvSpPr>
            <p:nvPr/>
          </p:nvSpPr>
          <p:spPr bwMode="auto">
            <a:xfrm>
              <a:off x="3149" y="3441"/>
              <a:ext cx="31" cy="27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710" name="AutoShape 112"/>
            <p:cNvSpPr>
              <a:spLocks noChangeArrowheads="1"/>
            </p:cNvSpPr>
            <p:nvPr/>
          </p:nvSpPr>
          <p:spPr bwMode="auto">
            <a:xfrm>
              <a:off x="3976" y="3012"/>
              <a:ext cx="516" cy="325"/>
            </a:xfrm>
            <a:prstGeom prst="roundRect">
              <a:avLst>
                <a:gd name="adj" fmla="val 306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711" name="Freeform 113"/>
            <p:cNvSpPr>
              <a:spLocks noChangeArrowheads="1"/>
            </p:cNvSpPr>
            <p:nvPr/>
          </p:nvSpPr>
          <p:spPr bwMode="auto">
            <a:xfrm>
              <a:off x="4163" y="2940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12" name="Line 114"/>
            <p:cNvSpPr>
              <a:spLocks noChangeShapeType="1"/>
            </p:cNvSpPr>
            <p:nvPr/>
          </p:nvSpPr>
          <p:spPr bwMode="auto">
            <a:xfrm>
              <a:off x="4191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13" name="Freeform 115"/>
            <p:cNvSpPr>
              <a:spLocks noChangeArrowheads="1"/>
            </p:cNvSpPr>
            <p:nvPr/>
          </p:nvSpPr>
          <p:spPr bwMode="auto">
            <a:xfrm>
              <a:off x="4295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14" name="Line 116"/>
            <p:cNvSpPr>
              <a:spLocks noChangeShapeType="1"/>
            </p:cNvSpPr>
            <p:nvPr/>
          </p:nvSpPr>
          <p:spPr bwMode="auto">
            <a:xfrm>
              <a:off x="4325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15" name="Freeform 117"/>
            <p:cNvSpPr>
              <a:spLocks noChangeArrowheads="1"/>
            </p:cNvSpPr>
            <p:nvPr/>
          </p:nvSpPr>
          <p:spPr bwMode="auto">
            <a:xfrm>
              <a:off x="4428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16" name="Line 118"/>
            <p:cNvSpPr>
              <a:spLocks noChangeShapeType="1"/>
            </p:cNvSpPr>
            <p:nvPr/>
          </p:nvSpPr>
          <p:spPr bwMode="auto">
            <a:xfrm>
              <a:off x="4457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17" name="Text Box 119"/>
            <p:cNvSpPr txBox="1">
              <a:spLocks noChangeArrowheads="1"/>
            </p:cNvSpPr>
            <p:nvPr/>
          </p:nvSpPr>
          <p:spPr bwMode="auto">
            <a:xfrm>
              <a:off x="4086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B</a:t>
              </a:r>
            </a:p>
          </p:txBody>
        </p:sp>
        <p:sp>
          <p:nvSpPr>
            <p:cNvPr id="23718" name="Text Box 120"/>
            <p:cNvSpPr txBox="1">
              <a:spLocks noChangeArrowheads="1"/>
            </p:cNvSpPr>
            <p:nvPr/>
          </p:nvSpPr>
          <p:spPr bwMode="auto">
            <a:xfrm>
              <a:off x="4217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C</a:t>
              </a:r>
            </a:p>
          </p:txBody>
        </p:sp>
        <p:sp>
          <p:nvSpPr>
            <p:cNvPr id="23719" name="Text Box 121"/>
            <p:cNvSpPr txBox="1">
              <a:spLocks noChangeArrowheads="1"/>
            </p:cNvSpPr>
            <p:nvPr/>
          </p:nvSpPr>
          <p:spPr bwMode="auto">
            <a:xfrm>
              <a:off x="4358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D</a:t>
              </a:r>
            </a:p>
          </p:txBody>
        </p:sp>
        <p:sp>
          <p:nvSpPr>
            <p:cNvPr id="23720" name="Text Box 122"/>
            <p:cNvSpPr txBox="1">
              <a:spLocks noChangeArrowheads="1"/>
            </p:cNvSpPr>
            <p:nvPr/>
          </p:nvSpPr>
          <p:spPr bwMode="auto">
            <a:xfrm>
              <a:off x="4147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</a:t>
              </a:r>
            </a:p>
          </p:txBody>
        </p:sp>
        <p:sp>
          <p:nvSpPr>
            <p:cNvPr id="23721" name="Text Box 123"/>
            <p:cNvSpPr txBox="1">
              <a:spLocks noChangeArrowheads="1"/>
            </p:cNvSpPr>
            <p:nvPr/>
          </p:nvSpPr>
          <p:spPr bwMode="auto">
            <a:xfrm>
              <a:off x="4289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</a:t>
              </a:r>
            </a:p>
          </p:txBody>
        </p:sp>
        <p:sp>
          <p:nvSpPr>
            <p:cNvPr id="23722" name="Text Box 124"/>
            <p:cNvSpPr txBox="1">
              <a:spLocks noChangeArrowheads="1"/>
            </p:cNvSpPr>
            <p:nvPr/>
          </p:nvSpPr>
          <p:spPr bwMode="auto">
            <a:xfrm>
              <a:off x="4437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</a:t>
              </a:r>
            </a:p>
          </p:txBody>
        </p:sp>
        <p:sp>
          <p:nvSpPr>
            <p:cNvPr id="23723" name="Text Box 125"/>
            <p:cNvSpPr txBox="1">
              <a:spLocks noChangeArrowheads="1"/>
            </p:cNvSpPr>
            <p:nvPr/>
          </p:nvSpPr>
          <p:spPr bwMode="auto">
            <a:xfrm>
              <a:off x="4085" y="3051"/>
              <a:ext cx="26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 x1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800" b="1">
                <a:latin typeface="Arial" charset="0"/>
              </a:endParaRPr>
            </a:p>
          </p:txBody>
        </p:sp>
        <p:sp>
          <p:nvSpPr>
            <p:cNvPr id="23724" name="Text Box 126"/>
            <p:cNvSpPr txBox="1">
              <a:spLocks noChangeArrowheads="1"/>
            </p:cNvSpPr>
            <p:nvPr/>
          </p:nvSpPr>
          <p:spPr bwMode="auto">
            <a:xfrm>
              <a:off x="4085" y="3143"/>
              <a:ext cx="28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MUX</a:t>
              </a:r>
            </a:p>
          </p:txBody>
        </p:sp>
        <p:sp>
          <p:nvSpPr>
            <p:cNvPr id="23725" name="Line 127"/>
            <p:cNvSpPr>
              <a:spLocks noChangeShapeType="1"/>
            </p:cNvSpPr>
            <p:nvPr/>
          </p:nvSpPr>
          <p:spPr bwMode="auto">
            <a:xfrm>
              <a:off x="3883" y="3081"/>
              <a:ext cx="7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26" name="Line 128"/>
            <p:cNvSpPr>
              <a:spLocks noChangeShapeType="1"/>
            </p:cNvSpPr>
            <p:nvPr/>
          </p:nvSpPr>
          <p:spPr bwMode="auto">
            <a:xfrm>
              <a:off x="3930" y="3234"/>
              <a:ext cx="3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27" name="Line 129"/>
            <p:cNvSpPr>
              <a:spLocks noChangeShapeType="1"/>
            </p:cNvSpPr>
            <p:nvPr/>
          </p:nvSpPr>
          <p:spPr bwMode="auto">
            <a:xfrm>
              <a:off x="3926" y="3237"/>
              <a:ext cx="1" cy="33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28" name="Line 130"/>
            <p:cNvSpPr>
              <a:spLocks noChangeShapeType="1"/>
            </p:cNvSpPr>
            <p:nvPr/>
          </p:nvSpPr>
          <p:spPr bwMode="auto">
            <a:xfrm>
              <a:off x="3879" y="3085"/>
              <a:ext cx="1" cy="37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29" name="Line 131"/>
            <p:cNvSpPr>
              <a:spLocks noChangeShapeType="1"/>
            </p:cNvSpPr>
            <p:nvPr/>
          </p:nvSpPr>
          <p:spPr bwMode="auto">
            <a:xfrm>
              <a:off x="4239" y="3349"/>
              <a:ext cx="1" cy="38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30" name="Freeform 132"/>
            <p:cNvSpPr>
              <a:spLocks noChangeArrowheads="1"/>
            </p:cNvSpPr>
            <p:nvPr/>
          </p:nvSpPr>
          <p:spPr bwMode="auto">
            <a:xfrm>
              <a:off x="2616" y="2603"/>
              <a:ext cx="59" cy="62"/>
            </a:xfrm>
            <a:custGeom>
              <a:avLst/>
              <a:gdLst>
                <a:gd name="T0" fmla="*/ 129 w 262"/>
                <a:gd name="T1" fmla="*/ 274 h 275"/>
                <a:gd name="T2" fmla="*/ 261 w 262"/>
                <a:gd name="T3" fmla="*/ 24 h 275"/>
                <a:gd name="T4" fmla="*/ 244 w 262"/>
                <a:gd name="T5" fmla="*/ 18 h 275"/>
                <a:gd name="T6" fmla="*/ 227 w 262"/>
                <a:gd name="T7" fmla="*/ 13 h 275"/>
                <a:gd name="T8" fmla="*/ 210 w 262"/>
                <a:gd name="T9" fmla="*/ 9 h 275"/>
                <a:gd name="T10" fmla="*/ 193 w 262"/>
                <a:gd name="T11" fmla="*/ 5 h 275"/>
                <a:gd name="T12" fmla="*/ 175 w 262"/>
                <a:gd name="T13" fmla="*/ 3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2 h 275"/>
                <a:gd name="T24" fmla="*/ 68 w 262"/>
                <a:gd name="T25" fmla="*/ 5 h 275"/>
                <a:gd name="T26" fmla="*/ 51 w 262"/>
                <a:gd name="T27" fmla="*/ 8 h 275"/>
                <a:gd name="T28" fmla="*/ 34 w 262"/>
                <a:gd name="T29" fmla="*/ 12 h 275"/>
                <a:gd name="T30" fmla="*/ 17 w 262"/>
                <a:gd name="T31" fmla="*/ 17 h 275"/>
                <a:gd name="T32" fmla="*/ 0 w 262"/>
                <a:gd name="T33" fmla="*/ 23 h 275"/>
                <a:gd name="T34" fmla="*/ 129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29" y="274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31" name="Line 133"/>
            <p:cNvSpPr>
              <a:spLocks noChangeShapeType="1"/>
            </p:cNvSpPr>
            <p:nvPr/>
          </p:nvSpPr>
          <p:spPr bwMode="auto">
            <a:xfrm>
              <a:off x="2645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32" name="Freeform 134"/>
            <p:cNvSpPr>
              <a:spLocks noChangeArrowheads="1"/>
            </p:cNvSpPr>
            <p:nvPr/>
          </p:nvSpPr>
          <p:spPr bwMode="auto">
            <a:xfrm>
              <a:off x="2749" y="2603"/>
              <a:ext cx="59" cy="62"/>
            </a:xfrm>
            <a:custGeom>
              <a:avLst/>
              <a:gdLst>
                <a:gd name="T0" fmla="*/ 129 w 262"/>
                <a:gd name="T1" fmla="*/ 274 h 275"/>
                <a:gd name="T2" fmla="*/ 261 w 262"/>
                <a:gd name="T3" fmla="*/ 24 h 275"/>
                <a:gd name="T4" fmla="*/ 244 w 262"/>
                <a:gd name="T5" fmla="*/ 18 h 275"/>
                <a:gd name="T6" fmla="*/ 227 w 262"/>
                <a:gd name="T7" fmla="*/ 13 h 275"/>
                <a:gd name="T8" fmla="*/ 210 w 262"/>
                <a:gd name="T9" fmla="*/ 9 h 275"/>
                <a:gd name="T10" fmla="*/ 193 w 262"/>
                <a:gd name="T11" fmla="*/ 5 h 275"/>
                <a:gd name="T12" fmla="*/ 175 w 262"/>
                <a:gd name="T13" fmla="*/ 3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2 h 275"/>
                <a:gd name="T24" fmla="*/ 68 w 262"/>
                <a:gd name="T25" fmla="*/ 5 h 275"/>
                <a:gd name="T26" fmla="*/ 51 w 262"/>
                <a:gd name="T27" fmla="*/ 8 h 275"/>
                <a:gd name="T28" fmla="*/ 34 w 262"/>
                <a:gd name="T29" fmla="*/ 12 h 275"/>
                <a:gd name="T30" fmla="*/ 17 w 262"/>
                <a:gd name="T31" fmla="*/ 17 h 275"/>
                <a:gd name="T32" fmla="*/ 0 w 262"/>
                <a:gd name="T33" fmla="*/ 23 h 275"/>
                <a:gd name="T34" fmla="*/ 129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29" y="274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33" name="Line 135"/>
            <p:cNvSpPr>
              <a:spLocks noChangeShapeType="1"/>
            </p:cNvSpPr>
            <p:nvPr/>
          </p:nvSpPr>
          <p:spPr bwMode="auto">
            <a:xfrm>
              <a:off x="2777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34" name="Freeform 136"/>
            <p:cNvSpPr>
              <a:spLocks noChangeArrowheads="1"/>
            </p:cNvSpPr>
            <p:nvPr/>
          </p:nvSpPr>
          <p:spPr bwMode="auto">
            <a:xfrm>
              <a:off x="2881" y="2603"/>
              <a:ext cx="59" cy="62"/>
            </a:xfrm>
            <a:custGeom>
              <a:avLst/>
              <a:gdLst>
                <a:gd name="T0" fmla="*/ 132 w 262"/>
                <a:gd name="T1" fmla="*/ 274 h 275"/>
                <a:gd name="T2" fmla="*/ 261 w 262"/>
                <a:gd name="T3" fmla="*/ 23 h 275"/>
                <a:gd name="T4" fmla="*/ 244 w 262"/>
                <a:gd name="T5" fmla="*/ 17 h 275"/>
                <a:gd name="T6" fmla="*/ 227 w 262"/>
                <a:gd name="T7" fmla="*/ 12 h 275"/>
                <a:gd name="T8" fmla="*/ 210 w 262"/>
                <a:gd name="T9" fmla="*/ 8 h 275"/>
                <a:gd name="T10" fmla="*/ 193 w 262"/>
                <a:gd name="T11" fmla="*/ 5 h 275"/>
                <a:gd name="T12" fmla="*/ 175 w 262"/>
                <a:gd name="T13" fmla="*/ 2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3 h 275"/>
                <a:gd name="T24" fmla="*/ 68 w 262"/>
                <a:gd name="T25" fmla="*/ 5 h 275"/>
                <a:gd name="T26" fmla="*/ 51 w 262"/>
                <a:gd name="T27" fmla="*/ 9 h 275"/>
                <a:gd name="T28" fmla="*/ 34 w 262"/>
                <a:gd name="T29" fmla="*/ 13 h 275"/>
                <a:gd name="T30" fmla="*/ 17 w 262"/>
                <a:gd name="T31" fmla="*/ 18 h 275"/>
                <a:gd name="T32" fmla="*/ 0 w 262"/>
                <a:gd name="T33" fmla="*/ 24 h 275"/>
                <a:gd name="T34" fmla="*/ 132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32" y="274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35" name="Line 137"/>
            <p:cNvSpPr>
              <a:spLocks noChangeShapeType="1"/>
            </p:cNvSpPr>
            <p:nvPr/>
          </p:nvSpPr>
          <p:spPr bwMode="auto">
            <a:xfrm>
              <a:off x="2910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36" name="Freeform 138"/>
            <p:cNvSpPr>
              <a:spLocks noChangeArrowheads="1"/>
            </p:cNvSpPr>
            <p:nvPr/>
          </p:nvSpPr>
          <p:spPr bwMode="auto">
            <a:xfrm>
              <a:off x="3015" y="2603"/>
              <a:ext cx="59" cy="62"/>
            </a:xfrm>
            <a:custGeom>
              <a:avLst/>
              <a:gdLst>
                <a:gd name="T0" fmla="*/ 129 w 262"/>
                <a:gd name="T1" fmla="*/ 274 h 275"/>
                <a:gd name="T2" fmla="*/ 261 w 262"/>
                <a:gd name="T3" fmla="*/ 24 h 275"/>
                <a:gd name="T4" fmla="*/ 244 w 262"/>
                <a:gd name="T5" fmla="*/ 18 h 275"/>
                <a:gd name="T6" fmla="*/ 227 w 262"/>
                <a:gd name="T7" fmla="*/ 13 h 275"/>
                <a:gd name="T8" fmla="*/ 210 w 262"/>
                <a:gd name="T9" fmla="*/ 9 h 275"/>
                <a:gd name="T10" fmla="*/ 193 w 262"/>
                <a:gd name="T11" fmla="*/ 5 h 275"/>
                <a:gd name="T12" fmla="*/ 175 w 262"/>
                <a:gd name="T13" fmla="*/ 3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2 h 275"/>
                <a:gd name="T24" fmla="*/ 68 w 262"/>
                <a:gd name="T25" fmla="*/ 5 h 275"/>
                <a:gd name="T26" fmla="*/ 51 w 262"/>
                <a:gd name="T27" fmla="*/ 8 h 275"/>
                <a:gd name="T28" fmla="*/ 34 w 262"/>
                <a:gd name="T29" fmla="*/ 12 h 275"/>
                <a:gd name="T30" fmla="*/ 17 w 262"/>
                <a:gd name="T31" fmla="*/ 17 h 275"/>
                <a:gd name="T32" fmla="*/ 0 w 262"/>
                <a:gd name="T33" fmla="*/ 23 h 275"/>
                <a:gd name="T34" fmla="*/ 129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29" y="274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37" name="Line 139"/>
            <p:cNvSpPr>
              <a:spLocks noChangeShapeType="1"/>
            </p:cNvSpPr>
            <p:nvPr/>
          </p:nvSpPr>
          <p:spPr bwMode="auto">
            <a:xfrm>
              <a:off x="3043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38" name="Freeform 140"/>
            <p:cNvSpPr>
              <a:spLocks noChangeArrowheads="1"/>
            </p:cNvSpPr>
            <p:nvPr/>
          </p:nvSpPr>
          <p:spPr bwMode="auto">
            <a:xfrm>
              <a:off x="3319" y="2603"/>
              <a:ext cx="59" cy="62"/>
            </a:xfrm>
            <a:custGeom>
              <a:avLst/>
              <a:gdLst>
                <a:gd name="T0" fmla="*/ 132 w 262"/>
                <a:gd name="T1" fmla="*/ 274 h 275"/>
                <a:gd name="T2" fmla="*/ 261 w 262"/>
                <a:gd name="T3" fmla="*/ 23 h 275"/>
                <a:gd name="T4" fmla="*/ 244 w 262"/>
                <a:gd name="T5" fmla="*/ 17 h 275"/>
                <a:gd name="T6" fmla="*/ 227 w 262"/>
                <a:gd name="T7" fmla="*/ 12 h 275"/>
                <a:gd name="T8" fmla="*/ 210 w 262"/>
                <a:gd name="T9" fmla="*/ 8 h 275"/>
                <a:gd name="T10" fmla="*/ 193 w 262"/>
                <a:gd name="T11" fmla="*/ 5 h 275"/>
                <a:gd name="T12" fmla="*/ 175 w 262"/>
                <a:gd name="T13" fmla="*/ 2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3 h 275"/>
                <a:gd name="T24" fmla="*/ 68 w 262"/>
                <a:gd name="T25" fmla="*/ 5 h 275"/>
                <a:gd name="T26" fmla="*/ 51 w 262"/>
                <a:gd name="T27" fmla="*/ 9 h 275"/>
                <a:gd name="T28" fmla="*/ 34 w 262"/>
                <a:gd name="T29" fmla="*/ 13 h 275"/>
                <a:gd name="T30" fmla="*/ 17 w 262"/>
                <a:gd name="T31" fmla="*/ 18 h 275"/>
                <a:gd name="T32" fmla="*/ 0 w 262"/>
                <a:gd name="T33" fmla="*/ 24 h 275"/>
                <a:gd name="T34" fmla="*/ 132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32" y="274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39" name="Line 141"/>
            <p:cNvSpPr>
              <a:spLocks noChangeShapeType="1"/>
            </p:cNvSpPr>
            <p:nvPr/>
          </p:nvSpPr>
          <p:spPr bwMode="auto">
            <a:xfrm>
              <a:off x="3348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40" name="Freeform 142"/>
            <p:cNvSpPr>
              <a:spLocks noChangeArrowheads="1"/>
            </p:cNvSpPr>
            <p:nvPr/>
          </p:nvSpPr>
          <p:spPr bwMode="auto">
            <a:xfrm>
              <a:off x="3452" y="2603"/>
              <a:ext cx="59" cy="62"/>
            </a:xfrm>
            <a:custGeom>
              <a:avLst/>
              <a:gdLst>
                <a:gd name="T0" fmla="*/ 129 w 262"/>
                <a:gd name="T1" fmla="*/ 274 h 275"/>
                <a:gd name="T2" fmla="*/ 261 w 262"/>
                <a:gd name="T3" fmla="*/ 24 h 275"/>
                <a:gd name="T4" fmla="*/ 244 w 262"/>
                <a:gd name="T5" fmla="*/ 18 h 275"/>
                <a:gd name="T6" fmla="*/ 227 w 262"/>
                <a:gd name="T7" fmla="*/ 13 h 275"/>
                <a:gd name="T8" fmla="*/ 210 w 262"/>
                <a:gd name="T9" fmla="*/ 9 h 275"/>
                <a:gd name="T10" fmla="*/ 193 w 262"/>
                <a:gd name="T11" fmla="*/ 5 h 275"/>
                <a:gd name="T12" fmla="*/ 175 w 262"/>
                <a:gd name="T13" fmla="*/ 3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2 h 275"/>
                <a:gd name="T24" fmla="*/ 68 w 262"/>
                <a:gd name="T25" fmla="*/ 5 h 275"/>
                <a:gd name="T26" fmla="*/ 51 w 262"/>
                <a:gd name="T27" fmla="*/ 8 h 275"/>
                <a:gd name="T28" fmla="*/ 34 w 262"/>
                <a:gd name="T29" fmla="*/ 12 h 275"/>
                <a:gd name="T30" fmla="*/ 17 w 262"/>
                <a:gd name="T31" fmla="*/ 17 h 275"/>
                <a:gd name="T32" fmla="*/ 0 w 262"/>
                <a:gd name="T33" fmla="*/ 23 h 275"/>
                <a:gd name="T34" fmla="*/ 129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29" y="274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41" name="Line 143"/>
            <p:cNvSpPr>
              <a:spLocks noChangeShapeType="1"/>
            </p:cNvSpPr>
            <p:nvPr/>
          </p:nvSpPr>
          <p:spPr bwMode="auto">
            <a:xfrm>
              <a:off x="3480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42" name="Freeform 144"/>
            <p:cNvSpPr>
              <a:spLocks noChangeArrowheads="1"/>
            </p:cNvSpPr>
            <p:nvPr/>
          </p:nvSpPr>
          <p:spPr bwMode="auto">
            <a:xfrm>
              <a:off x="3584" y="2603"/>
              <a:ext cx="59" cy="62"/>
            </a:xfrm>
            <a:custGeom>
              <a:avLst/>
              <a:gdLst>
                <a:gd name="T0" fmla="*/ 132 w 262"/>
                <a:gd name="T1" fmla="*/ 274 h 275"/>
                <a:gd name="T2" fmla="*/ 261 w 262"/>
                <a:gd name="T3" fmla="*/ 23 h 275"/>
                <a:gd name="T4" fmla="*/ 244 w 262"/>
                <a:gd name="T5" fmla="*/ 17 h 275"/>
                <a:gd name="T6" fmla="*/ 227 w 262"/>
                <a:gd name="T7" fmla="*/ 12 h 275"/>
                <a:gd name="T8" fmla="*/ 210 w 262"/>
                <a:gd name="T9" fmla="*/ 8 h 275"/>
                <a:gd name="T10" fmla="*/ 193 w 262"/>
                <a:gd name="T11" fmla="*/ 5 h 275"/>
                <a:gd name="T12" fmla="*/ 175 w 262"/>
                <a:gd name="T13" fmla="*/ 2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3 h 275"/>
                <a:gd name="T24" fmla="*/ 68 w 262"/>
                <a:gd name="T25" fmla="*/ 5 h 275"/>
                <a:gd name="T26" fmla="*/ 51 w 262"/>
                <a:gd name="T27" fmla="*/ 9 h 275"/>
                <a:gd name="T28" fmla="*/ 34 w 262"/>
                <a:gd name="T29" fmla="*/ 13 h 275"/>
                <a:gd name="T30" fmla="*/ 17 w 262"/>
                <a:gd name="T31" fmla="*/ 18 h 275"/>
                <a:gd name="T32" fmla="*/ 0 w 262"/>
                <a:gd name="T33" fmla="*/ 24 h 275"/>
                <a:gd name="T34" fmla="*/ 132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32" y="274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43" name="Line 145"/>
            <p:cNvSpPr>
              <a:spLocks noChangeShapeType="1"/>
            </p:cNvSpPr>
            <p:nvPr/>
          </p:nvSpPr>
          <p:spPr bwMode="auto">
            <a:xfrm>
              <a:off x="3613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44" name="Freeform 146"/>
            <p:cNvSpPr>
              <a:spLocks noChangeArrowheads="1"/>
            </p:cNvSpPr>
            <p:nvPr/>
          </p:nvSpPr>
          <p:spPr bwMode="auto">
            <a:xfrm>
              <a:off x="3717" y="2603"/>
              <a:ext cx="59" cy="62"/>
            </a:xfrm>
            <a:custGeom>
              <a:avLst/>
              <a:gdLst>
                <a:gd name="T0" fmla="*/ 132 w 262"/>
                <a:gd name="T1" fmla="*/ 274 h 275"/>
                <a:gd name="T2" fmla="*/ 261 w 262"/>
                <a:gd name="T3" fmla="*/ 23 h 275"/>
                <a:gd name="T4" fmla="*/ 244 w 262"/>
                <a:gd name="T5" fmla="*/ 17 h 275"/>
                <a:gd name="T6" fmla="*/ 227 w 262"/>
                <a:gd name="T7" fmla="*/ 12 h 275"/>
                <a:gd name="T8" fmla="*/ 210 w 262"/>
                <a:gd name="T9" fmla="*/ 8 h 275"/>
                <a:gd name="T10" fmla="*/ 193 w 262"/>
                <a:gd name="T11" fmla="*/ 5 h 275"/>
                <a:gd name="T12" fmla="*/ 175 w 262"/>
                <a:gd name="T13" fmla="*/ 2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3 h 275"/>
                <a:gd name="T24" fmla="*/ 68 w 262"/>
                <a:gd name="T25" fmla="*/ 5 h 275"/>
                <a:gd name="T26" fmla="*/ 51 w 262"/>
                <a:gd name="T27" fmla="*/ 9 h 275"/>
                <a:gd name="T28" fmla="*/ 34 w 262"/>
                <a:gd name="T29" fmla="*/ 13 h 275"/>
                <a:gd name="T30" fmla="*/ 17 w 262"/>
                <a:gd name="T31" fmla="*/ 18 h 275"/>
                <a:gd name="T32" fmla="*/ 0 w 262"/>
                <a:gd name="T33" fmla="*/ 24 h 275"/>
                <a:gd name="T34" fmla="*/ 132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32" y="274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45" name="Line 147"/>
            <p:cNvSpPr>
              <a:spLocks noChangeShapeType="1"/>
            </p:cNvSpPr>
            <p:nvPr/>
          </p:nvSpPr>
          <p:spPr bwMode="auto">
            <a:xfrm>
              <a:off x="3746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46" name="Freeform 148"/>
            <p:cNvSpPr>
              <a:spLocks noChangeArrowheads="1"/>
            </p:cNvSpPr>
            <p:nvPr/>
          </p:nvSpPr>
          <p:spPr bwMode="auto">
            <a:xfrm>
              <a:off x="4031" y="2603"/>
              <a:ext cx="59" cy="62"/>
            </a:xfrm>
            <a:custGeom>
              <a:avLst/>
              <a:gdLst>
                <a:gd name="T0" fmla="*/ 129 w 262"/>
                <a:gd name="T1" fmla="*/ 274 h 275"/>
                <a:gd name="T2" fmla="*/ 261 w 262"/>
                <a:gd name="T3" fmla="*/ 24 h 275"/>
                <a:gd name="T4" fmla="*/ 244 w 262"/>
                <a:gd name="T5" fmla="*/ 18 h 275"/>
                <a:gd name="T6" fmla="*/ 227 w 262"/>
                <a:gd name="T7" fmla="*/ 13 h 275"/>
                <a:gd name="T8" fmla="*/ 210 w 262"/>
                <a:gd name="T9" fmla="*/ 9 h 275"/>
                <a:gd name="T10" fmla="*/ 193 w 262"/>
                <a:gd name="T11" fmla="*/ 5 h 275"/>
                <a:gd name="T12" fmla="*/ 175 w 262"/>
                <a:gd name="T13" fmla="*/ 3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2 h 275"/>
                <a:gd name="T24" fmla="*/ 68 w 262"/>
                <a:gd name="T25" fmla="*/ 5 h 275"/>
                <a:gd name="T26" fmla="*/ 51 w 262"/>
                <a:gd name="T27" fmla="*/ 8 h 275"/>
                <a:gd name="T28" fmla="*/ 34 w 262"/>
                <a:gd name="T29" fmla="*/ 12 h 275"/>
                <a:gd name="T30" fmla="*/ 17 w 262"/>
                <a:gd name="T31" fmla="*/ 17 h 275"/>
                <a:gd name="T32" fmla="*/ 0 w 262"/>
                <a:gd name="T33" fmla="*/ 23 h 275"/>
                <a:gd name="T34" fmla="*/ 129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29" y="274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47" name="Line 149"/>
            <p:cNvSpPr>
              <a:spLocks noChangeShapeType="1"/>
            </p:cNvSpPr>
            <p:nvPr/>
          </p:nvSpPr>
          <p:spPr bwMode="auto">
            <a:xfrm>
              <a:off x="4059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48" name="Freeform 150"/>
            <p:cNvSpPr>
              <a:spLocks noChangeArrowheads="1"/>
            </p:cNvSpPr>
            <p:nvPr/>
          </p:nvSpPr>
          <p:spPr bwMode="auto">
            <a:xfrm>
              <a:off x="4163" y="2603"/>
              <a:ext cx="59" cy="62"/>
            </a:xfrm>
            <a:custGeom>
              <a:avLst/>
              <a:gdLst>
                <a:gd name="T0" fmla="*/ 129 w 262"/>
                <a:gd name="T1" fmla="*/ 274 h 275"/>
                <a:gd name="T2" fmla="*/ 261 w 262"/>
                <a:gd name="T3" fmla="*/ 24 h 275"/>
                <a:gd name="T4" fmla="*/ 244 w 262"/>
                <a:gd name="T5" fmla="*/ 18 h 275"/>
                <a:gd name="T6" fmla="*/ 227 w 262"/>
                <a:gd name="T7" fmla="*/ 13 h 275"/>
                <a:gd name="T8" fmla="*/ 210 w 262"/>
                <a:gd name="T9" fmla="*/ 9 h 275"/>
                <a:gd name="T10" fmla="*/ 193 w 262"/>
                <a:gd name="T11" fmla="*/ 5 h 275"/>
                <a:gd name="T12" fmla="*/ 175 w 262"/>
                <a:gd name="T13" fmla="*/ 3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2 h 275"/>
                <a:gd name="T24" fmla="*/ 68 w 262"/>
                <a:gd name="T25" fmla="*/ 5 h 275"/>
                <a:gd name="T26" fmla="*/ 51 w 262"/>
                <a:gd name="T27" fmla="*/ 8 h 275"/>
                <a:gd name="T28" fmla="*/ 34 w 262"/>
                <a:gd name="T29" fmla="*/ 12 h 275"/>
                <a:gd name="T30" fmla="*/ 17 w 262"/>
                <a:gd name="T31" fmla="*/ 17 h 275"/>
                <a:gd name="T32" fmla="*/ 0 w 262"/>
                <a:gd name="T33" fmla="*/ 23 h 275"/>
                <a:gd name="T34" fmla="*/ 129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29" y="274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49" name="Line 151"/>
            <p:cNvSpPr>
              <a:spLocks noChangeShapeType="1"/>
            </p:cNvSpPr>
            <p:nvPr/>
          </p:nvSpPr>
          <p:spPr bwMode="auto">
            <a:xfrm>
              <a:off x="4191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50" name="Freeform 152"/>
            <p:cNvSpPr>
              <a:spLocks noChangeArrowheads="1"/>
            </p:cNvSpPr>
            <p:nvPr/>
          </p:nvSpPr>
          <p:spPr bwMode="auto">
            <a:xfrm>
              <a:off x="4295" y="2603"/>
              <a:ext cx="59" cy="62"/>
            </a:xfrm>
            <a:custGeom>
              <a:avLst/>
              <a:gdLst>
                <a:gd name="T0" fmla="*/ 132 w 262"/>
                <a:gd name="T1" fmla="*/ 274 h 275"/>
                <a:gd name="T2" fmla="*/ 261 w 262"/>
                <a:gd name="T3" fmla="*/ 23 h 275"/>
                <a:gd name="T4" fmla="*/ 244 w 262"/>
                <a:gd name="T5" fmla="*/ 17 h 275"/>
                <a:gd name="T6" fmla="*/ 227 w 262"/>
                <a:gd name="T7" fmla="*/ 12 h 275"/>
                <a:gd name="T8" fmla="*/ 210 w 262"/>
                <a:gd name="T9" fmla="*/ 8 h 275"/>
                <a:gd name="T10" fmla="*/ 193 w 262"/>
                <a:gd name="T11" fmla="*/ 5 h 275"/>
                <a:gd name="T12" fmla="*/ 175 w 262"/>
                <a:gd name="T13" fmla="*/ 2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3 h 275"/>
                <a:gd name="T24" fmla="*/ 68 w 262"/>
                <a:gd name="T25" fmla="*/ 5 h 275"/>
                <a:gd name="T26" fmla="*/ 51 w 262"/>
                <a:gd name="T27" fmla="*/ 9 h 275"/>
                <a:gd name="T28" fmla="*/ 34 w 262"/>
                <a:gd name="T29" fmla="*/ 13 h 275"/>
                <a:gd name="T30" fmla="*/ 17 w 262"/>
                <a:gd name="T31" fmla="*/ 18 h 275"/>
                <a:gd name="T32" fmla="*/ 0 w 262"/>
                <a:gd name="T33" fmla="*/ 24 h 275"/>
                <a:gd name="T34" fmla="*/ 132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32" y="274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51" name="Line 153"/>
            <p:cNvSpPr>
              <a:spLocks noChangeShapeType="1"/>
            </p:cNvSpPr>
            <p:nvPr/>
          </p:nvSpPr>
          <p:spPr bwMode="auto">
            <a:xfrm>
              <a:off x="4325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52" name="Freeform 154"/>
            <p:cNvSpPr>
              <a:spLocks noChangeArrowheads="1"/>
            </p:cNvSpPr>
            <p:nvPr/>
          </p:nvSpPr>
          <p:spPr bwMode="auto">
            <a:xfrm>
              <a:off x="4428" y="2603"/>
              <a:ext cx="59" cy="62"/>
            </a:xfrm>
            <a:custGeom>
              <a:avLst/>
              <a:gdLst>
                <a:gd name="T0" fmla="*/ 132 w 262"/>
                <a:gd name="T1" fmla="*/ 274 h 275"/>
                <a:gd name="T2" fmla="*/ 261 w 262"/>
                <a:gd name="T3" fmla="*/ 23 h 275"/>
                <a:gd name="T4" fmla="*/ 244 w 262"/>
                <a:gd name="T5" fmla="*/ 17 h 275"/>
                <a:gd name="T6" fmla="*/ 227 w 262"/>
                <a:gd name="T7" fmla="*/ 12 h 275"/>
                <a:gd name="T8" fmla="*/ 210 w 262"/>
                <a:gd name="T9" fmla="*/ 8 h 275"/>
                <a:gd name="T10" fmla="*/ 193 w 262"/>
                <a:gd name="T11" fmla="*/ 5 h 275"/>
                <a:gd name="T12" fmla="*/ 175 w 262"/>
                <a:gd name="T13" fmla="*/ 2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3 h 275"/>
                <a:gd name="T24" fmla="*/ 68 w 262"/>
                <a:gd name="T25" fmla="*/ 5 h 275"/>
                <a:gd name="T26" fmla="*/ 51 w 262"/>
                <a:gd name="T27" fmla="*/ 9 h 275"/>
                <a:gd name="T28" fmla="*/ 34 w 262"/>
                <a:gd name="T29" fmla="*/ 13 h 275"/>
                <a:gd name="T30" fmla="*/ 17 w 262"/>
                <a:gd name="T31" fmla="*/ 18 h 275"/>
                <a:gd name="T32" fmla="*/ 0 w 262"/>
                <a:gd name="T33" fmla="*/ 24 h 275"/>
                <a:gd name="T34" fmla="*/ 132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32" y="274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53" name="Line 155"/>
            <p:cNvSpPr>
              <a:spLocks noChangeShapeType="1"/>
            </p:cNvSpPr>
            <p:nvPr/>
          </p:nvSpPr>
          <p:spPr bwMode="auto">
            <a:xfrm>
              <a:off x="4457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54" name="Freeform 156"/>
            <p:cNvSpPr>
              <a:spLocks noChangeArrowheads="1"/>
            </p:cNvSpPr>
            <p:nvPr/>
          </p:nvSpPr>
          <p:spPr bwMode="auto">
            <a:xfrm>
              <a:off x="2616" y="2940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55" name="Line 157"/>
            <p:cNvSpPr>
              <a:spLocks noChangeShapeType="1"/>
            </p:cNvSpPr>
            <p:nvPr/>
          </p:nvSpPr>
          <p:spPr bwMode="auto">
            <a:xfrm>
              <a:off x="2645" y="2787"/>
              <a:ext cx="1" cy="15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56" name="Freeform 158"/>
            <p:cNvSpPr>
              <a:spLocks noChangeArrowheads="1"/>
            </p:cNvSpPr>
            <p:nvPr/>
          </p:nvSpPr>
          <p:spPr bwMode="auto">
            <a:xfrm>
              <a:off x="2062" y="2556"/>
              <a:ext cx="579" cy="225"/>
            </a:xfrm>
            <a:custGeom>
              <a:avLst/>
              <a:gdLst>
                <a:gd name="T0" fmla="*/ 2551 w 2552"/>
                <a:gd name="T1" fmla="*/ 991 h 992"/>
                <a:gd name="T2" fmla="*/ 0 w 2552"/>
                <a:gd name="T3" fmla="*/ 991 h 992"/>
                <a:gd name="T4" fmla="*/ 0 w 2552"/>
                <a:gd name="T5" fmla="*/ 0 h 992"/>
                <a:gd name="T6" fmla="*/ 0 60000 65536"/>
                <a:gd name="T7" fmla="*/ 0 60000 65536"/>
                <a:gd name="T8" fmla="*/ 0 60000 65536"/>
                <a:gd name="T9" fmla="*/ 0 w 2552"/>
                <a:gd name="T10" fmla="*/ 0 h 992"/>
                <a:gd name="T11" fmla="*/ 2552 w 2552"/>
                <a:gd name="T12" fmla="*/ 992 h 9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52" h="992">
                  <a:moveTo>
                    <a:pt x="2551" y="991"/>
                  </a:moveTo>
                  <a:lnTo>
                    <a:pt x="0" y="991"/>
                  </a:lnTo>
                  <a:lnTo>
                    <a:pt x="0" y="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57" name="Freeform 159"/>
            <p:cNvSpPr>
              <a:spLocks noChangeArrowheads="1"/>
            </p:cNvSpPr>
            <p:nvPr/>
          </p:nvSpPr>
          <p:spPr bwMode="auto">
            <a:xfrm>
              <a:off x="2195" y="2556"/>
              <a:ext cx="1150" cy="186"/>
            </a:xfrm>
            <a:custGeom>
              <a:avLst/>
              <a:gdLst>
                <a:gd name="T0" fmla="*/ 0 w 5069"/>
                <a:gd name="T1" fmla="*/ 0 h 819"/>
                <a:gd name="T2" fmla="*/ 0 w 5069"/>
                <a:gd name="T3" fmla="*/ 818 h 819"/>
                <a:gd name="T4" fmla="*/ 5068 w 5069"/>
                <a:gd name="T5" fmla="*/ 818 h 819"/>
                <a:gd name="T6" fmla="*/ 0 60000 65536"/>
                <a:gd name="T7" fmla="*/ 0 60000 65536"/>
                <a:gd name="T8" fmla="*/ 0 60000 65536"/>
                <a:gd name="T9" fmla="*/ 0 w 5069"/>
                <a:gd name="T10" fmla="*/ 0 h 819"/>
                <a:gd name="T11" fmla="*/ 5069 w 5069"/>
                <a:gd name="T12" fmla="*/ 819 h 8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69" h="819">
                  <a:moveTo>
                    <a:pt x="0" y="0"/>
                  </a:moveTo>
                  <a:lnTo>
                    <a:pt x="0" y="818"/>
                  </a:lnTo>
                  <a:lnTo>
                    <a:pt x="5068" y="818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58" name="Freeform 160"/>
            <p:cNvSpPr>
              <a:spLocks noChangeArrowheads="1"/>
            </p:cNvSpPr>
            <p:nvPr/>
          </p:nvSpPr>
          <p:spPr bwMode="auto">
            <a:xfrm>
              <a:off x="3319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59" name="Line 161"/>
            <p:cNvSpPr>
              <a:spLocks noChangeShapeType="1"/>
            </p:cNvSpPr>
            <p:nvPr/>
          </p:nvSpPr>
          <p:spPr bwMode="auto">
            <a:xfrm>
              <a:off x="3348" y="2748"/>
              <a:ext cx="1" cy="19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60" name="Freeform 162"/>
            <p:cNvSpPr>
              <a:spLocks noChangeArrowheads="1"/>
            </p:cNvSpPr>
            <p:nvPr/>
          </p:nvSpPr>
          <p:spPr bwMode="auto">
            <a:xfrm>
              <a:off x="2328" y="2556"/>
              <a:ext cx="1728" cy="146"/>
            </a:xfrm>
            <a:custGeom>
              <a:avLst/>
              <a:gdLst>
                <a:gd name="T0" fmla="*/ 0 w 7619"/>
                <a:gd name="T1" fmla="*/ 0 h 645"/>
                <a:gd name="T2" fmla="*/ 0 w 7619"/>
                <a:gd name="T3" fmla="*/ 644 h 645"/>
                <a:gd name="T4" fmla="*/ 7618 w 7619"/>
                <a:gd name="T5" fmla="*/ 644 h 645"/>
                <a:gd name="T6" fmla="*/ 0 60000 65536"/>
                <a:gd name="T7" fmla="*/ 0 60000 65536"/>
                <a:gd name="T8" fmla="*/ 0 60000 65536"/>
                <a:gd name="T9" fmla="*/ 0 w 7619"/>
                <a:gd name="T10" fmla="*/ 0 h 645"/>
                <a:gd name="T11" fmla="*/ 7619 w 7619"/>
                <a:gd name="T12" fmla="*/ 645 h 6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19" h="645">
                  <a:moveTo>
                    <a:pt x="0" y="0"/>
                  </a:moveTo>
                  <a:lnTo>
                    <a:pt x="0" y="644"/>
                  </a:lnTo>
                  <a:lnTo>
                    <a:pt x="7618" y="644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61" name="Freeform 163"/>
            <p:cNvSpPr>
              <a:spLocks noChangeArrowheads="1"/>
            </p:cNvSpPr>
            <p:nvPr/>
          </p:nvSpPr>
          <p:spPr bwMode="auto">
            <a:xfrm>
              <a:off x="4031" y="2940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62" name="Line 164"/>
            <p:cNvSpPr>
              <a:spLocks noChangeShapeType="1"/>
            </p:cNvSpPr>
            <p:nvPr/>
          </p:nvSpPr>
          <p:spPr bwMode="auto">
            <a:xfrm>
              <a:off x="4059" y="2707"/>
              <a:ext cx="1" cy="23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63" name="Line 165"/>
            <p:cNvSpPr>
              <a:spLocks noChangeShapeType="1"/>
            </p:cNvSpPr>
            <p:nvPr/>
          </p:nvSpPr>
          <p:spPr bwMode="auto">
            <a:xfrm>
              <a:off x="2820" y="3643"/>
              <a:ext cx="229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64" name="Line 166"/>
            <p:cNvSpPr>
              <a:spLocks noChangeShapeType="1"/>
            </p:cNvSpPr>
            <p:nvPr/>
          </p:nvSpPr>
          <p:spPr bwMode="auto">
            <a:xfrm>
              <a:off x="3312" y="3643"/>
              <a:ext cx="21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65" name="Freeform 167"/>
            <p:cNvSpPr>
              <a:spLocks noChangeArrowheads="1"/>
            </p:cNvSpPr>
            <p:nvPr/>
          </p:nvSpPr>
          <p:spPr bwMode="auto">
            <a:xfrm>
              <a:off x="3015" y="3766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66" name="Line 168"/>
            <p:cNvSpPr>
              <a:spLocks noChangeShapeType="1"/>
            </p:cNvSpPr>
            <p:nvPr/>
          </p:nvSpPr>
          <p:spPr bwMode="auto">
            <a:xfrm>
              <a:off x="3043" y="3647"/>
              <a:ext cx="1" cy="1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67" name="Freeform 169"/>
            <p:cNvSpPr>
              <a:spLocks noChangeArrowheads="1"/>
            </p:cNvSpPr>
            <p:nvPr/>
          </p:nvSpPr>
          <p:spPr bwMode="auto">
            <a:xfrm>
              <a:off x="3279" y="3766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68" name="Line 170"/>
            <p:cNvSpPr>
              <a:spLocks noChangeShapeType="1"/>
            </p:cNvSpPr>
            <p:nvPr/>
          </p:nvSpPr>
          <p:spPr bwMode="auto">
            <a:xfrm>
              <a:off x="3309" y="3647"/>
              <a:ext cx="1" cy="1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69" name="Line 171"/>
            <p:cNvSpPr>
              <a:spLocks noChangeShapeType="1"/>
            </p:cNvSpPr>
            <p:nvPr/>
          </p:nvSpPr>
          <p:spPr bwMode="auto">
            <a:xfrm>
              <a:off x="2111" y="3723"/>
              <a:ext cx="703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70" name="Freeform 172"/>
            <p:cNvSpPr>
              <a:spLocks noChangeArrowheads="1"/>
            </p:cNvSpPr>
            <p:nvPr/>
          </p:nvSpPr>
          <p:spPr bwMode="auto">
            <a:xfrm>
              <a:off x="2788" y="3766"/>
              <a:ext cx="59" cy="63"/>
            </a:xfrm>
            <a:custGeom>
              <a:avLst/>
              <a:gdLst>
                <a:gd name="T0" fmla="*/ 128 w 260"/>
                <a:gd name="T1" fmla="*/ 279 h 280"/>
                <a:gd name="T2" fmla="*/ 259 w 260"/>
                <a:gd name="T3" fmla="*/ 24 h 280"/>
                <a:gd name="T4" fmla="*/ 243 w 260"/>
                <a:gd name="T5" fmla="*/ 18 h 280"/>
                <a:gd name="T6" fmla="*/ 226 w 260"/>
                <a:gd name="T7" fmla="*/ 13 h 280"/>
                <a:gd name="T8" fmla="*/ 209 w 260"/>
                <a:gd name="T9" fmla="*/ 9 h 280"/>
                <a:gd name="T10" fmla="*/ 191 w 260"/>
                <a:gd name="T11" fmla="*/ 5 h 280"/>
                <a:gd name="T12" fmla="*/ 174 w 260"/>
                <a:gd name="T13" fmla="*/ 3 h 280"/>
                <a:gd name="T14" fmla="*/ 156 w 260"/>
                <a:gd name="T15" fmla="*/ 1 h 280"/>
                <a:gd name="T16" fmla="*/ 138 w 260"/>
                <a:gd name="T17" fmla="*/ 0 h 280"/>
                <a:gd name="T18" fmla="*/ 121 w 260"/>
                <a:gd name="T19" fmla="*/ 0 h 280"/>
                <a:gd name="T20" fmla="*/ 103 w 260"/>
                <a:gd name="T21" fmla="*/ 1 h 280"/>
                <a:gd name="T22" fmla="*/ 85 w 260"/>
                <a:gd name="T23" fmla="*/ 2 h 280"/>
                <a:gd name="T24" fmla="*/ 68 w 260"/>
                <a:gd name="T25" fmla="*/ 5 h 280"/>
                <a:gd name="T26" fmla="*/ 50 w 260"/>
                <a:gd name="T27" fmla="*/ 8 h 280"/>
                <a:gd name="T28" fmla="*/ 33 w 260"/>
                <a:gd name="T29" fmla="*/ 12 h 280"/>
                <a:gd name="T30" fmla="*/ 16 w 260"/>
                <a:gd name="T31" fmla="*/ 17 h 280"/>
                <a:gd name="T32" fmla="*/ 0 w 260"/>
                <a:gd name="T33" fmla="*/ 23 h 280"/>
                <a:gd name="T34" fmla="*/ 128 w 260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0"/>
                <a:gd name="T55" fmla="*/ 0 h 280"/>
                <a:gd name="T56" fmla="*/ 260 w 260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0" h="280">
                  <a:moveTo>
                    <a:pt x="128" y="279"/>
                  </a:moveTo>
                  <a:lnTo>
                    <a:pt x="259" y="24"/>
                  </a:lnTo>
                  <a:lnTo>
                    <a:pt x="243" y="18"/>
                  </a:lnTo>
                  <a:lnTo>
                    <a:pt x="226" y="13"/>
                  </a:lnTo>
                  <a:lnTo>
                    <a:pt x="209" y="9"/>
                  </a:lnTo>
                  <a:lnTo>
                    <a:pt x="191" y="5"/>
                  </a:lnTo>
                  <a:lnTo>
                    <a:pt x="174" y="3"/>
                  </a:lnTo>
                  <a:lnTo>
                    <a:pt x="156" y="1"/>
                  </a:lnTo>
                  <a:lnTo>
                    <a:pt x="138" y="0"/>
                  </a:lnTo>
                  <a:lnTo>
                    <a:pt x="121" y="0"/>
                  </a:lnTo>
                  <a:lnTo>
                    <a:pt x="103" y="1"/>
                  </a:lnTo>
                  <a:lnTo>
                    <a:pt x="85" y="2"/>
                  </a:lnTo>
                  <a:lnTo>
                    <a:pt x="68" y="5"/>
                  </a:lnTo>
                  <a:lnTo>
                    <a:pt x="50" y="8"/>
                  </a:lnTo>
                  <a:lnTo>
                    <a:pt x="33" y="12"/>
                  </a:lnTo>
                  <a:lnTo>
                    <a:pt x="16" y="17"/>
                  </a:lnTo>
                  <a:lnTo>
                    <a:pt x="0" y="23"/>
                  </a:lnTo>
                  <a:lnTo>
                    <a:pt x="128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71" name="Line 173"/>
            <p:cNvSpPr>
              <a:spLocks noChangeShapeType="1"/>
            </p:cNvSpPr>
            <p:nvPr/>
          </p:nvSpPr>
          <p:spPr bwMode="auto">
            <a:xfrm>
              <a:off x="2816" y="3726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72" name="Freeform 174"/>
            <p:cNvSpPr>
              <a:spLocks noChangeArrowheads="1"/>
            </p:cNvSpPr>
            <p:nvPr/>
          </p:nvSpPr>
          <p:spPr bwMode="auto">
            <a:xfrm>
              <a:off x="3546" y="3766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73" name="Line 175"/>
            <p:cNvSpPr>
              <a:spLocks noChangeShapeType="1"/>
            </p:cNvSpPr>
            <p:nvPr/>
          </p:nvSpPr>
          <p:spPr bwMode="auto">
            <a:xfrm>
              <a:off x="3574" y="3726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74" name="Line 176"/>
            <p:cNvSpPr>
              <a:spLocks noChangeShapeType="1"/>
            </p:cNvSpPr>
            <p:nvPr/>
          </p:nvSpPr>
          <p:spPr bwMode="auto">
            <a:xfrm>
              <a:off x="3578" y="3723"/>
              <a:ext cx="66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75" name="Text Box 177"/>
            <p:cNvSpPr txBox="1">
              <a:spLocks noChangeArrowheads="1"/>
            </p:cNvSpPr>
            <p:nvPr/>
          </p:nvSpPr>
          <p:spPr bwMode="auto">
            <a:xfrm>
              <a:off x="2891" y="3870"/>
              <a:ext cx="45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4-line bus</a:t>
              </a:r>
            </a:p>
          </p:txBody>
        </p:sp>
        <p:sp>
          <p:nvSpPr>
            <p:cNvPr id="23776" name="Text Box 178"/>
            <p:cNvSpPr txBox="1">
              <a:spLocks noChangeArrowheads="1"/>
            </p:cNvSpPr>
            <p:nvPr/>
          </p:nvSpPr>
          <p:spPr bwMode="auto">
            <a:xfrm>
              <a:off x="1476" y="3380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x</a:t>
              </a:r>
            </a:p>
          </p:txBody>
        </p:sp>
        <p:sp>
          <p:nvSpPr>
            <p:cNvPr id="23777" name="Text Box 179"/>
            <p:cNvSpPr txBox="1">
              <a:spLocks noChangeArrowheads="1"/>
            </p:cNvSpPr>
            <p:nvPr/>
          </p:nvSpPr>
          <p:spPr bwMode="auto">
            <a:xfrm>
              <a:off x="1476" y="353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y</a:t>
              </a:r>
            </a:p>
          </p:txBody>
        </p:sp>
        <p:sp>
          <p:nvSpPr>
            <p:cNvPr id="23778" name="Text Box 180"/>
            <p:cNvSpPr txBox="1">
              <a:spLocks noChangeArrowheads="1"/>
            </p:cNvSpPr>
            <p:nvPr/>
          </p:nvSpPr>
          <p:spPr bwMode="auto">
            <a:xfrm>
              <a:off x="1428" y="3453"/>
              <a:ext cx="32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select</a:t>
              </a:r>
            </a:p>
          </p:txBody>
        </p:sp>
        <p:sp>
          <p:nvSpPr>
            <p:cNvPr id="23779" name="Text Box 181"/>
            <p:cNvSpPr txBox="1">
              <a:spLocks noChangeArrowheads="1"/>
            </p:cNvSpPr>
            <p:nvPr/>
          </p:nvSpPr>
          <p:spPr bwMode="auto">
            <a:xfrm>
              <a:off x="1827" y="3004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0</a:t>
              </a:r>
            </a:p>
          </p:txBody>
        </p:sp>
        <p:sp>
          <p:nvSpPr>
            <p:cNvPr id="23780" name="Text Box 182"/>
            <p:cNvSpPr txBox="1">
              <a:spLocks noChangeArrowheads="1"/>
            </p:cNvSpPr>
            <p:nvPr/>
          </p:nvSpPr>
          <p:spPr bwMode="auto">
            <a:xfrm>
              <a:off x="2537" y="3004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0</a:t>
              </a:r>
            </a:p>
          </p:txBody>
        </p:sp>
        <p:sp>
          <p:nvSpPr>
            <p:cNvPr id="23781" name="Text Box 183"/>
            <p:cNvSpPr txBox="1">
              <a:spLocks noChangeArrowheads="1"/>
            </p:cNvSpPr>
            <p:nvPr/>
          </p:nvSpPr>
          <p:spPr bwMode="auto">
            <a:xfrm>
              <a:off x="3241" y="3004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0</a:t>
              </a:r>
            </a:p>
          </p:txBody>
        </p:sp>
        <p:sp>
          <p:nvSpPr>
            <p:cNvPr id="23782" name="Text Box 184"/>
            <p:cNvSpPr txBox="1">
              <a:spLocks noChangeArrowheads="1"/>
            </p:cNvSpPr>
            <p:nvPr/>
          </p:nvSpPr>
          <p:spPr bwMode="auto">
            <a:xfrm>
              <a:off x="3953" y="3004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0</a:t>
              </a:r>
            </a:p>
          </p:txBody>
        </p:sp>
      </p:grpSp>
      <p:sp>
        <p:nvSpPr>
          <p:cNvPr id="232" name="TextBox 231"/>
          <p:cNvSpPr txBox="1"/>
          <p:nvPr/>
        </p:nvSpPr>
        <p:spPr>
          <a:xfrm>
            <a:off x="2490119" y="692696"/>
            <a:ext cx="4386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from our previous lecture: </a:t>
            </a:r>
            <a:endParaRPr lang="tr-TR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7665" y="1273151"/>
            <a:ext cx="3242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MUX select lines choose which register is input to the bus. </a:t>
            </a:r>
            <a:endParaRPr lang="en-US" dirty="0"/>
          </a:p>
        </p:txBody>
      </p:sp>
      <p:sp>
        <p:nvSpPr>
          <p:cNvPr id="233" name="TextBox 232"/>
          <p:cNvSpPr txBox="1"/>
          <p:nvPr/>
        </p:nvSpPr>
        <p:spPr>
          <a:xfrm>
            <a:off x="148084" y="4688461"/>
            <a:ext cx="34862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Decoder(s) in the control unit decide which register accepts input from the bus (by setting the </a:t>
            </a:r>
            <a:r>
              <a:rPr lang="en-US" b="1" dirty="0" smtClean="0"/>
              <a:t>Load </a:t>
            </a:r>
            <a:r>
              <a:rPr lang="en-US" dirty="0" smtClean="0"/>
              <a:t>input).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916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/>
          </p:nvPr>
        </p:nvSpPr>
        <p:spPr>
          <a:xfrm>
            <a:off x="2554288" y="285750"/>
            <a:ext cx="4103687" cy="334963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COMMON  BUS  SYSTEM</a:t>
            </a: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8037513" y="0"/>
            <a:ext cx="98901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Registers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838200"/>
            <a:ext cx="8294687" cy="5329237"/>
          </a:xfrm>
          <a:ln/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Three control lines, S</a:t>
            </a:r>
            <a:r>
              <a:rPr lang="en-GB" sz="2000" baseline="-25000" dirty="0"/>
              <a:t>2</a:t>
            </a:r>
            <a:r>
              <a:rPr lang="en-GB" sz="2000" dirty="0"/>
              <a:t>, S</a:t>
            </a:r>
            <a:r>
              <a:rPr lang="en-GB" sz="2000" baseline="-25000" dirty="0"/>
              <a:t>1</a:t>
            </a:r>
            <a:r>
              <a:rPr lang="en-GB" sz="2000" dirty="0"/>
              <a:t>, and S</a:t>
            </a:r>
            <a:r>
              <a:rPr lang="en-GB" sz="2000" baseline="-25000" dirty="0"/>
              <a:t>0</a:t>
            </a:r>
            <a:r>
              <a:rPr lang="en-GB" sz="2000" dirty="0"/>
              <a:t> control which register the bus selects as its input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 smtClean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 smtClean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 smtClean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 smtClean="0"/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Either one of the registers will have its load signal activated, or the memory will have its </a:t>
            </a:r>
            <a:r>
              <a:rPr lang="en-GB" sz="2000" strike="sngStrike" dirty="0" smtClean="0"/>
              <a:t>read</a:t>
            </a:r>
            <a:r>
              <a:rPr lang="en-GB" sz="2000" dirty="0" smtClean="0"/>
              <a:t> write </a:t>
            </a:r>
            <a:r>
              <a:rPr lang="en-GB" sz="2000" dirty="0"/>
              <a:t>signal activated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Will determine where the data from the bus gets loaded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The 12-bit registers, AR and PC, have 0’s loaded onto the bus in the high order 4 bit positions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When the 8-bit register OUTR is loaded from the bus, the data comes from the low order 8 bits on the bus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567112" y="1985963"/>
            <a:ext cx="1779588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457200" indent="-457200"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0   0   0	</a:t>
            </a:r>
            <a:r>
              <a:rPr lang="en-GB" sz="1400" b="1" dirty="0" err="1">
                <a:solidFill>
                  <a:schemeClr val="tx1"/>
                </a:solidFill>
                <a:latin typeface="Arial" charset="0"/>
              </a:rPr>
              <a:t>x</a:t>
            </a:r>
            <a:endParaRPr lang="en-GB" sz="1400" b="1" dirty="0">
              <a:solidFill>
                <a:schemeClr val="tx1"/>
              </a:solidFill>
              <a:latin typeface="Arial" charset="0"/>
            </a:endParaRPr>
          </a:p>
          <a:p>
            <a:pPr marL="457200" indent="-457200"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0   0   1	AR</a:t>
            </a:r>
          </a:p>
          <a:p>
            <a:pPr marL="457200" indent="-457200"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0   1   0	PC</a:t>
            </a:r>
          </a:p>
          <a:p>
            <a:pPr marL="457200" indent="-457200"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0   1   1	DR</a:t>
            </a:r>
          </a:p>
          <a:p>
            <a:pPr marL="457200" indent="-457200"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1   0   0	AC</a:t>
            </a:r>
          </a:p>
          <a:p>
            <a:pPr marL="457200" indent="-457200"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1   0   1	IR</a:t>
            </a:r>
          </a:p>
          <a:p>
            <a:pPr marL="457200" indent="-457200"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1   1   0	TR</a:t>
            </a:r>
          </a:p>
          <a:p>
            <a:pPr marL="457200" indent="-457200"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1   1   1	Memory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3514725" y="1754188"/>
            <a:ext cx="180816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S</a:t>
            </a:r>
            <a:r>
              <a:rPr lang="en-GB" sz="1400" b="1" baseline="-2500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 S</a:t>
            </a:r>
            <a:r>
              <a:rPr lang="en-GB" sz="1400" b="1" baseline="-2500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 S</a:t>
            </a:r>
            <a:r>
              <a:rPr lang="en-GB" sz="1400" b="1" baseline="-25000">
                <a:solidFill>
                  <a:schemeClr val="tx1"/>
                </a:solidFill>
                <a:latin typeface="Arial" charset="0"/>
              </a:rPr>
              <a:t>0 	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Register</a:t>
            </a: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3351212" y="2024063"/>
            <a:ext cx="2058988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4378325" y="1754188"/>
            <a:ext cx="1587" cy="1854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8616" name="AutoShape 8"/>
          <p:cNvSpPr>
            <a:spLocks noChangeArrowheads="1"/>
          </p:cNvSpPr>
          <p:nvPr/>
        </p:nvSpPr>
        <p:spPr bwMode="auto">
          <a:xfrm>
            <a:off x="3341687" y="1752600"/>
            <a:ext cx="2066925" cy="1857375"/>
          </a:xfrm>
          <a:prstGeom prst="roundRect">
            <a:avLst>
              <a:gd name="adj" fmla="val 83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ChangeArrowheads="1"/>
          </p:cNvSpPr>
          <p:nvPr>
            <p:ph type="title"/>
          </p:nvPr>
        </p:nvSpPr>
        <p:spPr>
          <a:xfrm>
            <a:off x="1738313" y="288925"/>
            <a:ext cx="5821362" cy="334963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BASIC COMPUTER  INSTRUCTIONS</a:t>
            </a: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813675" y="0"/>
            <a:ext cx="11938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Instructions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39738" y="1233488"/>
            <a:ext cx="6762787" cy="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2025"/>
              </a:lnSpc>
              <a:buClr>
                <a:srgbClr val="000000"/>
              </a:buClr>
              <a:buSzPct val="83000"/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 are three type of instructions in our basic computer:</a:t>
            </a:r>
            <a:endParaRPr lang="en-GB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1895475" y="2754313"/>
            <a:ext cx="3586163" cy="206375"/>
          </a:xfrm>
          <a:prstGeom prst="roundRect">
            <a:avLst>
              <a:gd name="adj" fmla="val 769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2301875" y="2754313"/>
            <a:ext cx="1588" cy="2063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3097213" y="2754313"/>
            <a:ext cx="1587" cy="2063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1858963" y="2528888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15     14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2776538" y="2528888"/>
            <a:ext cx="5619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12 11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5178425" y="2528888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1973263" y="2749550"/>
            <a:ext cx="223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2347913" y="2736850"/>
            <a:ext cx="7493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Opcode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3697288" y="2740025"/>
            <a:ext cx="7905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Address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860425" y="2097088"/>
            <a:ext cx="6413678" cy="59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b="1" dirty="0">
                <a:latin typeface="Arial" pitchFamily="34" charset="0"/>
                <a:cs typeface="Arial" pitchFamily="34" charset="0"/>
              </a:rPr>
              <a:t>Memory-Reference Instructions 	(OP-code = 000 ~ 110)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endParaRPr lang="en-GB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860425" y="3273425"/>
            <a:ext cx="6336734" cy="59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b="1" dirty="0">
                <a:latin typeface="Arial" pitchFamily="34" charset="0"/>
                <a:cs typeface="Arial" pitchFamily="34" charset="0"/>
              </a:rPr>
              <a:t>Register-Reference Instructions 	(OP-code = 111, I = 0)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endParaRPr lang="en-GB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877888" y="4443413"/>
            <a:ext cx="6225293" cy="34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b="1" dirty="0">
                <a:latin typeface="Arial" pitchFamily="34" charset="0"/>
                <a:cs typeface="Arial" pitchFamily="34" charset="0"/>
              </a:rPr>
              <a:t> Input-Output Instructions		(OP-code =111, I = 1)</a:t>
            </a:r>
          </a:p>
        </p:txBody>
      </p:sp>
      <p:grpSp>
        <p:nvGrpSpPr>
          <p:cNvPr id="69648" name="Group 16"/>
          <p:cNvGrpSpPr>
            <a:grpSpLocks/>
          </p:cNvGrpSpPr>
          <p:nvPr/>
        </p:nvGrpSpPr>
        <p:grpSpPr bwMode="auto">
          <a:xfrm>
            <a:off x="1868488" y="3649663"/>
            <a:ext cx="3621087" cy="474662"/>
            <a:chOff x="1177" y="2299"/>
            <a:chExt cx="2281" cy="299"/>
          </a:xfrm>
        </p:grpSpPr>
        <p:sp>
          <p:nvSpPr>
            <p:cNvPr id="69649" name="AutoShape 17"/>
            <p:cNvSpPr>
              <a:spLocks noChangeArrowheads="1"/>
            </p:cNvSpPr>
            <p:nvPr/>
          </p:nvSpPr>
          <p:spPr bwMode="auto">
            <a:xfrm>
              <a:off x="1200" y="2438"/>
              <a:ext cx="2259" cy="129"/>
            </a:xfrm>
            <a:prstGeom prst="roundRect">
              <a:avLst>
                <a:gd name="adj" fmla="val 778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9650" name="Line 18"/>
            <p:cNvSpPr>
              <a:spLocks noChangeShapeType="1"/>
            </p:cNvSpPr>
            <p:nvPr/>
          </p:nvSpPr>
          <p:spPr bwMode="auto">
            <a:xfrm>
              <a:off x="1952" y="2432"/>
              <a:ext cx="1" cy="12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9651" name="Text Box 19"/>
            <p:cNvSpPr txBox="1">
              <a:spLocks noChangeArrowheads="1"/>
            </p:cNvSpPr>
            <p:nvPr/>
          </p:nvSpPr>
          <p:spPr bwMode="auto">
            <a:xfrm>
              <a:off x="1177" y="2299"/>
              <a:ext cx="24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15 </a:t>
              </a:r>
            </a:p>
          </p:txBody>
        </p:sp>
        <p:sp>
          <p:nvSpPr>
            <p:cNvPr id="69652" name="Text Box 20"/>
            <p:cNvSpPr txBox="1">
              <a:spLocks noChangeArrowheads="1"/>
            </p:cNvSpPr>
            <p:nvPr/>
          </p:nvSpPr>
          <p:spPr bwMode="auto">
            <a:xfrm>
              <a:off x="1756" y="2299"/>
              <a:ext cx="35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12 11</a:t>
              </a:r>
            </a:p>
          </p:txBody>
        </p:sp>
        <p:sp>
          <p:nvSpPr>
            <p:cNvPr id="69653" name="Text Box 21"/>
            <p:cNvSpPr txBox="1">
              <a:spLocks noChangeArrowheads="1"/>
            </p:cNvSpPr>
            <p:nvPr/>
          </p:nvSpPr>
          <p:spPr bwMode="auto">
            <a:xfrm>
              <a:off x="3268" y="2299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69654" name="Text Box 22"/>
            <p:cNvSpPr txBox="1">
              <a:spLocks noChangeArrowheads="1"/>
            </p:cNvSpPr>
            <p:nvPr/>
          </p:nvSpPr>
          <p:spPr bwMode="auto">
            <a:xfrm>
              <a:off x="2060" y="2429"/>
              <a:ext cx="96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Register operation</a:t>
              </a:r>
            </a:p>
          </p:txBody>
        </p:sp>
        <p:sp>
          <p:nvSpPr>
            <p:cNvPr id="69655" name="Text Box 23"/>
            <p:cNvSpPr txBox="1">
              <a:spLocks noChangeArrowheads="1"/>
            </p:cNvSpPr>
            <p:nvPr/>
          </p:nvSpPr>
          <p:spPr bwMode="auto">
            <a:xfrm>
              <a:off x="1237" y="2435"/>
              <a:ext cx="65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0    1    1    1</a:t>
              </a:r>
            </a:p>
          </p:txBody>
        </p:sp>
      </p:grpSp>
      <p:grpSp>
        <p:nvGrpSpPr>
          <p:cNvPr id="69656" name="Group 24"/>
          <p:cNvGrpSpPr>
            <a:grpSpLocks/>
          </p:cNvGrpSpPr>
          <p:nvPr/>
        </p:nvGrpSpPr>
        <p:grpSpPr bwMode="auto">
          <a:xfrm>
            <a:off x="1868488" y="4845050"/>
            <a:ext cx="3622675" cy="476250"/>
            <a:chOff x="1177" y="3052"/>
            <a:chExt cx="2282" cy="300"/>
          </a:xfrm>
        </p:grpSpPr>
        <p:sp>
          <p:nvSpPr>
            <p:cNvPr id="69657" name="AutoShape 25"/>
            <p:cNvSpPr>
              <a:spLocks noChangeArrowheads="1"/>
            </p:cNvSpPr>
            <p:nvPr/>
          </p:nvSpPr>
          <p:spPr bwMode="auto">
            <a:xfrm>
              <a:off x="1201" y="3190"/>
              <a:ext cx="2259" cy="131"/>
            </a:xfrm>
            <a:prstGeom prst="roundRect">
              <a:avLst>
                <a:gd name="adj" fmla="val 769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9658" name="Text Box 26"/>
            <p:cNvSpPr txBox="1">
              <a:spLocks noChangeArrowheads="1"/>
            </p:cNvSpPr>
            <p:nvPr/>
          </p:nvSpPr>
          <p:spPr bwMode="auto">
            <a:xfrm>
              <a:off x="1177" y="3052"/>
              <a:ext cx="24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15 </a:t>
              </a:r>
            </a:p>
          </p:txBody>
        </p:sp>
        <p:sp>
          <p:nvSpPr>
            <p:cNvPr id="69659" name="Text Box 27"/>
            <p:cNvSpPr txBox="1">
              <a:spLocks noChangeArrowheads="1"/>
            </p:cNvSpPr>
            <p:nvPr/>
          </p:nvSpPr>
          <p:spPr bwMode="auto">
            <a:xfrm>
              <a:off x="1756" y="3052"/>
              <a:ext cx="35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12 11</a:t>
              </a:r>
            </a:p>
          </p:txBody>
        </p:sp>
        <p:sp>
          <p:nvSpPr>
            <p:cNvPr id="69660" name="Text Box 28"/>
            <p:cNvSpPr txBox="1">
              <a:spLocks noChangeArrowheads="1"/>
            </p:cNvSpPr>
            <p:nvPr/>
          </p:nvSpPr>
          <p:spPr bwMode="auto">
            <a:xfrm>
              <a:off x="3270" y="3052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69661" name="Text Box 29"/>
            <p:cNvSpPr txBox="1">
              <a:spLocks noChangeArrowheads="1"/>
            </p:cNvSpPr>
            <p:nvPr/>
          </p:nvSpPr>
          <p:spPr bwMode="auto">
            <a:xfrm>
              <a:off x="2240" y="3178"/>
              <a:ext cx="70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I/O operation</a:t>
              </a:r>
            </a:p>
          </p:txBody>
        </p:sp>
        <p:sp>
          <p:nvSpPr>
            <p:cNvPr id="69662" name="Text Box 30"/>
            <p:cNvSpPr txBox="1">
              <a:spLocks noChangeArrowheads="1"/>
            </p:cNvSpPr>
            <p:nvPr/>
          </p:nvSpPr>
          <p:spPr bwMode="auto">
            <a:xfrm>
              <a:off x="1209" y="3189"/>
              <a:ext cx="65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1    1    1    1</a:t>
              </a:r>
            </a:p>
          </p:txBody>
        </p:sp>
        <p:sp>
          <p:nvSpPr>
            <p:cNvPr id="69663" name="Line 31"/>
            <p:cNvSpPr>
              <a:spLocks noChangeShapeType="1"/>
            </p:cNvSpPr>
            <p:nvPr/>
          </p:nvSpPr>
          <p:spPr bwMode="auto">
            <a:xfrm>
              <a:off x="1942" y="3197"/>
              <a:ext cx="1" cy="12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sample program that our basic computer will be able to run: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3168352" cy="221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924944"/>
            <a:ext cx="2154188" cy="1978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106244"/>
            <a:ext cx="2592288" cy="42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903942"/>
            <a:ext cx="363696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12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ChangeArrowheads="1"/>
          </p:cNvSpPr>
          <p:nvPr>
            <p:ph type="title"/>
          </p:nvPr>
        </p:nvSpPr>
        <p:spPr>
          <a:xfrm>
            <a:off x="1663700" y="288925"/>
            <a:ext cx="5911850" cy="334963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dirty="0"/>
              <a:t>BASIC </a:t>
            </a:r>
            <a:r>
              <a:rPr lang="en-GB" sz="2000" b="0" dirty="0" smtClean="0"/>
              <a:t>COMPUTER  </a:t>
            </a:r>
            <a:r>
              <a:rPr lang="en-GB" sz="2000" b="0" dirty="0"/>
              <a:t>INSTRUCTIONS</a:t>
            </a: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095375" y="808038"/>
            <a:ext cx="386873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                    Hex Code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Symbol    I = 0       I = 1                  Description</a:t>
            </a:r>
          </a:p>
        </p:txBody>
      </p:sp>
      <p:sp>
        <p:nvSpPr>
          <p:cNvPr id="70659" name="AutoShape 3"/>
          <p:cNvSpPr>
            <a:spLocks noChangeArrowheads="1"/>
          </p:cNvSpPr>
          <p:nvPr/>
        </p:nvSpPr>
        <p:spPr bwMode="auto">
          <a:xfrm>
            <a:off x="1046163" y="847724"/>
            <a:ext cx="5413375" cy="5749627"/>
          </a:xfrm>
          <a:prstGeom prst="roundRect">
            <a:avLst>
              <a:gd name="adj" fmla="val 28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1906588" y="1019175"/>
            <a:ext cx="1320800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046163" y="1230313"/>
            <a:ext cx="540385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560388" y="1223963"/>
            <a:ext cx="5808640" cy="5582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AND        0xxx     8xxx       AND memory word to AC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ADD        1xxx     9xxx       Add memory word to AC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LDA         2xxx     </a:t>
            </a:r>
            <a:r>
              <a:rPr lang="en-GB" sz="1400" b="1" dirty="0" err="1">
                <a:latin typeface="Arial" charset="0"/>
              </a:rPr>
              <a:t>Axxx</a:t>
            </a:r>
            <a:r>
              <a:rPr lang="en-GB" sz="1400" b="1" dirty="0">
                <a:latin typeface="Arial" charset="0"/>
              </a:rPr>
              <a:t>      Load AC from memory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STA         3xxx     </a:t>
            </a:r>
            <a:r>
              <a:rPr lang="en-GB" sz="1400" b="1" dirty="0" err="1">
                <a:latin typeface="Arial" charset="0"/>
              </a:rPr>
              <a:t>Bxxx</a:t>
            </a:r>
            <a:r>
              <a:rPr lang="en-GB" sz="1400" b="1" dirty="0">
                <a:latin typeface="Arial" charset="0"/>
              </a:rPr>
              <a:t>      Store content of AC into memory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BUN        4xxx     </a:t>
            </a:r>
            <a:r>
              <a:rPr lang="en-GB" sz="1400" b="1" dirty="0" err="1">
                <a:latin typeface="Arial" charset="0"/>
              </a:rPr>
              <a:t>Cxxx</a:t>
            </a:r>
            <a:r>
              <a:rPr lang="en-GB" sz="1400" b="1" dirty="0">
                <a:latin typeface="Arial" charset="0"/>
              </a:rPr>
              <a:t>       Branch unconditionally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BSA        5xxx      </a:t>
            </a:r>
            <a:r>
              <a:rPr lang="en-GB" sz="1400" b="1" dirty="0" err="1">
                <a:latin typeface="Arial" charset="0"/>
              </a:rPr>
              <a:t>Dxxx</a:t>
            </a:r>
            <a:r>
              <a:rPr lang="en-GB" sz="1400" b="1" dirty="0">
                <a:latin typeface="Arial" charset="0"/>
              </a:rPr>
              <a:t>      Branch and save return address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ISZ          6xxx      </a:t>
            </a:r>
            <a:r>
              <a:rPr lang="en-GB" sz="1400" b="1" dirty="0" err="1">
                <a:latin typeface="Arial" charset="0"/>
              </a:rPr>
              <a:t>Exxx</a:t>
            </a:r>
            <a:r>
              <a:rPr lang="en-GB" sz="1400" b="1" dirty="0">
                <a:latin typeface="Arial" charset="0"/>
              </a:rPr>
              <a:t>      Increment and skip if zero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endParaRPr lang="en-GB" sz="1400" b="1" dirty="0">
              <a:latin typeface="Arial" charset="0"/>
            </a:endParaRP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CLA	   7800	          Clear AC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CLE	   7400	          Clear E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CMA	   </a:t>
            </a:r>
            <a:r>
              <a:rPr lang="en-GB" sz="1400" b="1" dirty="0" smtClean="0">
                <a:latin typeface="Arial" charset="0"/>
              </a:rPr>
              <a:t>7200                 Complement </a:t>
            </a:r>
            <a:r>
              <a:rPr lang="en-GB" sz="1400" b="1" dirty="0">
                <a:latin typeface="Arial" charset="0"/>
              </a:rPr>
              <a:t>AC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CME	   7100	          Complement E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CIR	   7080	          Circulate right AC and E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CIL	   7040	          Circulate left AC and E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INC	   7020	          Increment AC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SPA	   7010	          Skip next instr. if AC is positive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SNA	   7008	          Skip next instr. if AC is negative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SZA	   7004	          Skip next instr. if AC is zero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SZE	   7002	          Skip next instr. if E is zero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HLT	   7001	          Halt computer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endParaRPr lang="en-GB" sz="1400" b="1" dirty="0" smtClean="0">
              <a:latin typeface="Arial" charset="0"/>
            </a:endParaRP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 smtClean="0">
                <a:latin typeface="Arial" charset="0"/>
              </a:rPr>
              <a:t>INP</a:t>
            </a:r>
            <a:r>
              <a:rPr lang="en-GB" sz="1400" b="1" dirty="0">
                <a:latin typeface="Arial" charset="0"/>
              </a:rPr>
              <a:t>	   F800	          Input character to AC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OUT	   F400	          Output character from AC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SKI                F200	          Skip on input flag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SKO	   F100	          Skip on output flag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ION	   F080	          Interrupt on</a:t>
            </a:r>
          </a:p>
          <a:p>
            <a:pPr marL="569913" lvl="1">
              <a:lnSpc>
                <a:spcPct val="80000"/>
              </a:lnSpc>
              <a:spcBef>
                <a:spcPts val="163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400" b="1" dirty="0">
                <a:latin typeface="Arial" charset="0"/>
              </a:rPr>
              <a:t>IOF	   F040	          Interrupt off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endParaRPr lang="en-GB" sz="1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7823200" y="0"/>
            <a:ext cx="11938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Instructions</a:t>
            </a: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1885950" y="847725"/>
            <a:ext cx="1588" cy="56197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3219450" y="857250"/>
            <a:ext cx="1588" cy="56197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1055688" y="2668588"/>
            <a:ext cx="540385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1065213" y="5173663"/>
            <a:ext cx="540385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ChangeArrowheads="1"/>
          </p:cNvSpPr>
          <p:nvPr>
            <p:ph type="title"/>
          </p:nvPr>
        </p:nvSpPr>
        <p:spPr>
          <a:xfrm>
            <a:off x="1539875" y="296863"/>
            <a:ext cx="6149975" cy="334962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INSTRUCTION  SET  COMPLETENESS</a:t>
            </a: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46088" y="2022475"/>
            <a:ext cx="1999175" cy="34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105000"/>
              </a:lnSpc>
              <a:buClr>
                <a:srgbClr val="000000"/>
              </a:buClr>
              <a:buSzPct val="83000"/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Instruction Types</a:t>
            </a:r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1266825" y="2012950"/>
            <a:ext cx="34925" cy="158750"/>
          </a:xfrm>
          <a:prstGeom prst="roundRect">
            <a:avLst>
              <a:gd name="adj" fmla="val 454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57200" y="928688"/>
            <a:ext cx="8305800" cy="107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360" tIns="25560" rIns="63360" bIns="25560">
            <a:spAutoFit/>
          </a:bodyPr>
          <a:lstStyle/>
          <a:p>
            <a:pPr>
              <a:lnSpc>
                <a:spcPct val="111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computer should have a set of instructions so that the user can construct machine language programs to evaluate any function that is known to be computable.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620713" y="2424113"/>
            <a:ext cx="7038975" cy="427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360" tIns="44280" rIns="90360" bIns="44280">
            <a:spAutoFit/>
          </a:bodyPr>
          <a:lstStyle/>
          <a:p>
            <a:pPr marL="569913" lvl="1">
              <a:lnSpc>
                <a:spcPct val="66000"/>
              </a:lnSpc>
              <a:spcBef>
                <a:spcPts val="888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Functional Instructions</a:t>
            </a:r>
          </a:p>
          <a:p>
            <a:pPr marL="569913" lvl="1">
              <a:lnSpc>
                <a:spcPct val="82000"/>
              </a:lnSpc>
              <a:spcBef>
                <a:spcPts val="888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    - Arithmetic, logic, and shift instructions		</a:t>
            </a:r>
          </a:p>
          <a:p>
            <a:pPr marL="569913" lvl="1">
              <a:lnSpc>
                <a:spcPct val="82000"/>
              </a:lnSpc>
              <a:spcBef>
                <a:spcPts val="888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    - ADD, CMA, INC, CIR, CIL, AND, CLA</a:t>
            </a:r>
          </a:p>
          <a:p>
            <a:pPr marL="569913" lvl="1">
              <a:lnSpc>
                <a:spcPct val="82000"/>
              </a:lnSpc>
              <a:spcBef>
                <a:spcPts val="888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Transfer Instructions</a:t>
            </a:r>
          </a:p>
          <a:p>
            <a:pPr marL="569913" lvl="1">
              <a:lnSpc>
                <a:spcPct val="82000"/>
              </a:lnSpc>
              <a:spcBef>
                <a:spcPts val="888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    - Data transfers between the main memory </a:t>
            </a:r>
          </a:p>
          <a:p>
            <a:pPr marL="569913" lvl="1">
              <a:lnSpc>
                <a:spcPct val="82000"/>
              </a:lnSpc>
              <a:spcBef>
                <a:spcPts val="888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		and the processor registers	</a:t>
            </a:r>
          </a:p>
          <a:p>
            <a:pPr marL="569913" lvl="1">
              <a:lnSpc>
                <a:spcPct val="82000"/>
              </a:lnSpc>
              <a:spcBef>
                <a:spcPts val="888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    - LDA, STA</a:t>
            </a:r>
          </a:p>
          <a:p>
            <a:pPr marL="569913" lvl="1">
              <a:lnSpc>
                <a:spcPct val="82000"/>
              </a:lnSpc>
              <a:spcBef>
                <a:spcPts val="888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Control Instructions</a:t>
            </a:r>
          </a:p>
          <a:p>
            <a:pPr marL="569913" lvl="1">
              <a:lnSpc>
                <a:spcPct val="82000"/>
              </a:lnSpc>
              <a:spcBef>
                <a:spcPts val="888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    - Program sequencing and control		</a:t>
            </a:r>
          </a:p>
          <a:p>
            <a:pPr marL="569913" lvl="1">
              <a:lnSpc>
                <a:spcPct val="82000"/>
              </a:lnSpc>
              <a:spcBef>
                <a:spcPts val="888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    - BUN, BSA, ISZ</a:t>
            </a:r>
          </a:p>
          <a:p>
            <a:pPr marL="569913" lvl="1">
              <a:lnSpc>
                <a:spcPct val="82000"/>
              </a:lnSpc>
              <a:spcBef>
                <a:spcPts val="888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Input/Output Instructions</a:t>
            </a:r>
          </a:p>
          <a:p>
            <a:pPr marL="569913" lvl="1">
              <a:lnSpc>
                <a:spcPct val="82000"/>
              </a:lnSpc>
              <a:spcBef>
                <a:spcPts val="888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    - Input and output</a:t>
            </a:r>
          </a:p>
          <a:p>
            <a:pPr marL="569913" lvl="1">
              <a:lnSpc>
                <a:spcPct val="82000"/>
              </a:lnSpc>
              <a:spcBef>
                <a:spcPts val="888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    - INP, OUT</a:t>
            </a:r>
          </a:p>
          <a:p>
            <a:pPr eaLnBrk="1">
              <a:lnSpc>
                <a:spcPct val="6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endParaRPr lang="en-GB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7832725" y="0"/>
            <a:ext cx="11938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Instructions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ChangeArrowheads="1"/>
          </p:cNvSpPr>
          <p:nvPr>
            <p:ph type="title"/>
          </p:nvPr>
        </p:nvSpPr>
        <p:spPr>
          <a:xfrm>
            <a:off x="3325813" y="290513"/>
            <a:ext cx="2628900" cy="334962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CONTROL UNIT</a:t>
            </a: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7366000" y="0"/>
            <a:ext cx="165576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Instruction codes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759325"/>
          </a:xfrm>
          <a:ln/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Control unit (CU) of a processor translates from machine instructions to the control signals for the </a:t>
            </a:r>
            <a:r>
              <a:rPr lang="en-GB" sz="2000" dirty="0" err="1"/>
              <a:t>microoperations</a:t>
            </a:r>
            <a:r>
              <a:rPr lang="en-GB" sz="2000" dirty="0"/>
              <a:t> that implement them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Control units are implemented in one of two </a:t>
            </a:r>
            <a:r>
              <a:rPr lang="en-GB" sz="2000" dirty="0" smtClean="0"/>
              <a:t>ways: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 smtClean="0"/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i="1" dirty="0"/>
              <a:t>Hardwired</a:t>
            </a:r>
            <a:r>
              <a:rPr lang="en-GB" sz="2000" dirty="0"/>
              <a:t> Control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CU is made up of sequential and combinational circuits to generate the control signals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i="1" dirty="0" err="1"/>
              <a:t>Microprogrammed</a:t>
            </a:r>
            <a:r>
              <a:rPr lang="en-GB" sz="2000" dirty="0"/>
              <a:t> Control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A control memory on the processor contains </a:t>
            </a:r>
            <a:r>
              <a:rPr lang="en-GB" sz="2000" dirty="0" err="1"/>
              <a:t>microprograms</a:t>
            </a:r>
            <a:r>
              <a:rPr lang="en-GB" sz="2000" dirty="0"/>
              <a:t> that activate the necessary control signals</a:t>
            </a:r>
          </a:p>
          <a:p>
            <a:pPr marL="685800" lvl="1" indent="-228600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We will consider a hardwired implementation of the control unit for the Basic Computer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ChangeArrowheads="1"/>
          </p:cNvSpPr>
          <p:nvPr>
            <p:ph type="title"/>
          </p:nvPr>
        </p:nvSpPr>
        <p:spPr>
          <a:xfrm>
            <a:off x="2662238" y="292100"/>
            <a:ext cx="4013200" cy="334963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TIMING  AND  CONTROL</a:t>
            </a: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457200" y="1165225"/>
            <a:ext cx="3617695" cy="31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Control unit of Basic Computer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237413" y="0"/>
            <a:ext cx="17748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Timing and control</a:t>
            </a:r>
          </a:p>
        </p:txBody>
      </p:sp>
      <p:sp>
        <p:nvSpPr>
          <p:cNvPr id="73732" name="AutoShape 4"/>
          <p:cNvSpPr>
            <a:spLocks noChangeArrowheads="1"/>
          </p:cNvSpPr>
          <p:nvPr/>
        </p:nvSpPr>
        <p:spPr bwMode="auto">
          <a:xfrm>
            <a:off x="1984375" y="1973263"/>
            <a:ext cx="2970213" cy="176212"/>
          </a:xfrm>
          <a:prstGeom prst="roundRect">
            <a:avLst>
              <a:gd name="adj" fmla="val 907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524125" y="1752600"/>
            <a:ext cx="1866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Instruction register (IR)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2330450" y="1973263"/>
            <a:ext cx="1588" cy="1857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1973263" y="1941513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15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2446338" y="1936750"/>
            <a:ext cx="10287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14    13    12</a:t>
            </a:r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3475038" y="1973263"/>
            <a:ext cx="1587" cy="1857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3886200" y="1941513"/>
            <a:ext cx="5699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11 - 0</a:t>
            </a:r>
          </a:p>
        </p:txBody>
      </p:sp>
      <p:sp>
        <p:nvSpPr>
          <p:cNvPr id="73739" name="AutoShape 11"/>
          <p:cNvSpPr>
            <a:spLocks noChangeArrowheads="1"/>
          </p:cNvSpPr>
          <p:nvPr/>
        </p:nvSpPr>
        <p:spPr bwMode="auto">
          <a:xfrm>
            <a:off x="2413000" y="2711450"/>
            <a:ext cx="1258888" cy="542925"/>
          </a:xfrm>
          <a:prstGeom prst="roundRect">
            <a:avLst>
              <a:gd name="adj" fmla="val 292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2752725" y="2757488"/>
            <a:ext cx="52070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3 x 8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2613025" y="2895600"/>
            <a:ext cx="773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decoder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2386013" y="3055938"/>
            <a:ext cx="12827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 7  6 5 4 3  2 1 0</a:t>
            </a:r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>
            <a:off x="2544763" y="3265488"/>
            <a:ext cx="1587" cy="5048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44" name="Freeform 16"/>
          <p:cNvSpPr>
            <a:spLocks noChangeArrowheads="1"/>
          </p:cNvSpPr>
          <p:nvPr/>
        </p:nvSpPr>
        <p:spPr bwMode="auto">
          <a:xfrm>
            <a:off x="2651125" y="3394075"/>
            <a:ext cx="93663" cy="95250"/>
          </a:xfrm>
          <a:custGeom>
            <a:avLst/>
            <a:gdLst/>
            <a:ahLst/>
            <a:cxnLst>
              <a:cxn ang="0">
                <a:pos x="128" y="265"/>
              </a:cxn>
              <a:cxn ang="0">
                <a:pos x="259" y="22"/>
              </a:cxn>
              <a:cxn ang="0">
                <a:pos x="242" y="17"/>
              </a:cxn>
              <a:cxn ang="0">
                <a:pos x="226" y="12"/>
              </a:cxn>
              <a:cxn ang="0">
                <a:pos x="209" y="8"/>
              </a:cxn>
              <a:cxn ang="0">
                <a:pos x="191" y="5"/>
              </a:cxn>
              <a:cxn ang="0">
                <a:pos x="174" y="3"/>
              </a:cxn>
              <a:cxn ang="0">
                <a:pos x="156" y="1"/>
              </a:cxn>
              <a:cxn ang="0">
                <a:pos x="138" y="0"/>
              </a:cxn>
              <a:cxn ang="0">
                <a:pos x="121" y="0"/>
              </a:cxn>
              <a:cxn ang="0">
                <a:pos x="103" y="1"/>
              </a:cxn>
              <a:cxn ang="0">
                <a:pos x="85" y="2"/>
              </a:cxn>
              <a:cxn ang="0">
                <a:pos x="68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1"/>
              </a:cxn>
              <a:cxn ang="0">
                <a:pos x="128" y="265"/>
              </a:cxn>
            </a:cxnLst>
            <a:rect l="0" t="0" r="r" b="b"/>
            <a:pathLst>
              <a:path w="260" h="266">
                <a:moveTo>
                  <a:pt x="128" y="265"/>
                </a:moveTo>
                <a:lnTo>
                  <a:pt x="259" y="22"/>
                </a:lnTo>
                <a:lnTo>
                  <a:pt x="242" y="17"/>
                </a:lnTo>
                <a:lnTo>
                  <a:pt x="226" y="12"/>
                </a:lnTo>
                <a:lnTo>
                  <a:pt x="209" y="8"/>
                </a:lnTo>
                <a:lnTo>
                  <a:pt x="191" y="5"/>
                </a:lnTo>
                <a:lnTo>
                  <a:pt x="174" y="3"/>
                </a:lnTo>
                <a:lnTo>
                  <a:pt x="156" y="1"/>
                </a:lnTo>
                <a:lnTo>
                  <a:pt x="138" y="0"/>
                </a:lnTo>
                <a:lnTo>
                  <a:pt x="121" y="0"/>
                </a:lnTo>
                <a:lnTo>
                  <a:pt x="103" y="1"/>
                </a:lnTo>
                <a:lnTo>
                  <a:pt x="85" y="2"/>
                </a:lnTo>
                <a:lnTo>
                  <a:pt x="68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1"/>
                </a:lnTo>
                <a:lnTo>
                  <a:pt x="128" y="26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2695575" y="3265488"/>
            <a:ext cx="1588" cy="138112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46" name="Freeform 18"/>
          <p:cNvSpPr>
            <a:spLocks noChangeArrowheads="1"/>
          </p:cNvSpPr>
          <p:nvPr/>
        </p:nvSpPr>
        <p:spPr bwMode="auto">
          <a:xfrm>
            <a:off x="2787650" y="3394075"/>
            <a:ext cx="93663" cy="95250"/>
          </a:xfrm>
          <a:custGeom>
            <a:avLst/>
            <a:gdLst/>
            <a:ahLst/>
            <a:cxnLst>
              <a:cxn ang="0">
                <a:pos x="132" y="265"/>
              </a:cxn>
              <a:cxn ang="0">
                <a:pos x="261" y="21"/>
              </a:cxn>
              <a:cxn ang="0">
                <a:pos x="244" y="16"/>
              </a:cxn>
              <a:cxn ang="0">
                <a:pos x="227" y="12"/>
              </a:cxn>
              <a:cxn ang="0">
                <a:pos x="210" y="8"/>
              </a:cxn>
              <a:cxn ang="0">
                <a:pos x="193" y="5"/>
              </a:cxn>
              <a:cxn ang="0">
                <a:pos x="175" y="2"/>
              </a:cxn>
              <a:cxn ang="0">
                <a:pos x="157" y="1"/>
              </a:cxn>
              <a:cxn ang="0">
                <a:pos x="139" y="0"/>
              </a:cxn>
              <a:cxn ang="0">
                <a:pos x="122" y="0"/>
              </a:cxn>
              <a:cxn ang="0">
                <a:pos x="104" y="1"/>
              </a:cxn>
              <a:cxn ang="0">
                <a:pos x="86" y="3"/>
              </a:cxn>
              <a:cxn ang="0">
                <a:pos x="68" y="5"/>
              </a:cxn>
              <a:cxn ang="0">
                <a:pos x="51" y="8"/>
              </a:cxn>
              <a:cxn ang="0">
                <a:pos x="34" y="12"/>
              </a:cxn>
              <a:cxn ang="0">
                <a:pos x="17" y="17"/>
              </a:cxn>
              <a:cxn ang="0">
                <a:pos x="0" y="22"/>
              </a:cxn>
              <a:cxn ang="0">
                <a:pos x="132" y="265"/>
              </a:cxn>
            </a:cxnLst>
            <a:rect l="0" t="0" r="r" b="b"/>
            <a:pathLst>
              <a:path w="262" h="266">
                <a:moveTo>
                  <a:pt x="132" y="265"/>
                </a:moveTo>
                <a:lnTo>
                  <a:pt x="261" y="21"/>
                </a:lnTo>
                <a:lnTo>
                  <a:pt x="244" y="16"/>
                </a:lnTo>
                <a:lnTo>
                  <a:pt x="227" y="12"/>
                </a:lnTo>
                <a:lnTo>
                  <a:pt x="210" y="8"/>
                </a:lnTo>
                <a:lnTo>
                  <a:pt x="193" y="5"/>
                </a:lnTo>
                <a:lnTo>
                  <a:pt x="175" y="2"/>
                </a:lnTo>
                <a:lnTo>
                  <a:pt x="157" y="1"/>
                </a:lnTo>
                <a:lnTo>
                  <a:pt x="139" y="0"/>
                </a:lnTo>
                <a:lnTo>
                  <a:pt x="122" y="0"/>
                </a:lnTo>
                <a:lnTo>
                  <a:pt x="104" y="1"/>
                </a:lnTo>
                <a:lnTo>
                  <a:pt x="86" y="3"/>
                </a:lnTo>
                <a:lnTo>
                  <a:pt x="68" y="5"/>
                </a:lnTo>
                <a:lnTo>
                  <a:pt x="51" y="8"/>
                </a:lnTo>
                <a:lnTo>
                  <a:pt x="34" y="12"/>
                </a:lnTo>
                <a:lnTo>
                  <a:pt x="17" y="17"/>
                </a:lnTo>
                <a:lnTo>
                  <a:pt x="0" y="22"/>
                </a:lnTo>
                <a:lnTo>
                  <a:pt x="132" y="26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2833688" y="3265488"/>
            <a:ext cx="1587" cy="1428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48" name="Freeform 20"/>
          <p:cNvSpPr>
            <a:spLocks noChangeArrowheads="1"/>
          </p:cNvSpPr>
          <p:nvPr/>
        </p:nvSpPr>
        <p:spPr bwMode="auto">
          <a:xfrm>
            <a:off x="2925763" y="3394075"/>
            <a:ext cx="95250" cy="95250"/>
          </a:xfrm>
          <a:custGeom>
            <a:avLst/>
            <a:gdLst/>
            <a:ahLst/>
            <a:cxnLst>
              <a:cxn ang="0">
                <a:pos x="134" y="265"/>
              </a:cxn>
              <a:cxn ang="0">
                <a:pos x="265" y="21"/>
              </a:cxn>
              <a:cxn ang="0">
                <a:pos x="248" y="16"/>
              </a:cxn>
              <a:cxn ang="0">
                <a:pos x="231" y="12"/>
              </a:cxn>
              <a:cxn ang="0">
                <a:pos x="213" y="8"/>
              </a:cxn>
              <a:cxn ang="0">
                <a:pos x="196" y="5"/>
              </a:cxn>
              <a:cxn ang="0">
                <a:pos x="178" y="2"/>
              </a:cxn>
              <a:cxn ang="0">
                <a:pos x="160" y="1"/>
              </a:cxn>
              <a:cxn ang="0">
                <a:pos x="142" y="0"/>
              </a:cxn>
              <a:cxn ang="0">
                <a:pos x="123" y="0"/>
              </a:cxn>
              <a:cxn ang="0">
                <a:pos x="105" y="1"/>
              </a:cxn>
              <a:cxn ang="0">
                <a:pos x="87" y="3"/>
              </a:cxn>
              <a:cxn ang="0">
                <a:pos x="69" y="5"/>
              </a:cxn>
              <a:cxn ang="0">
                <a:pos x="52" y="8"/>
              </a:cxn>
              <a:cxn ang="0">
                <a:pos x="34" y="12"/>
              </a:cxn>
              <a:cxn ang="0">
                <a:pos x="17" y="17"/>
              </a:cxn>
              <a:cxn ang="0">
                <a:pos x="0" y="22"/>
              </a:cxn>
              <a:cxn ang="0">
                <a:pos x="134" y="265"/>
              </a:cxn>
            </a:cxnLst>
            <a:rect l="0" t="0" r="r" b="b"/>
            <a:pathLst>
              <a:path w="266" h="266">
                <a:moveTo>
                  <a:pt x="134" y="265"/>
                </a:moveTo>
                <a:lnTo>
                  <a:pt x="265" y="21"/>
                </a:lnTo>
                <a:lnTo>
                  <a:pt x="248" y="16"/>
                </a:lnTo>
                <a:lnTo>
                  <a:pt x="231" y="12"/>
                </a:lnTo>
                <a:lnTo>
                  <a:pt x="213" y="8"/>
                </a:lnTo>
                <a:lnTo>
                  <a:pt x="196" y="5"/>
                </a:lnTo>
                <a:lnTo>
                  <a:pt x="178" y="2"/>
                </a:lnTo>
                <a:lnTo>
                  <a:pt x="160" y="1"/>
                </a:lnTo>
                <a:lnTo>
                  <a:pt x="142" y="0"/>
                </a:lnTo>
                <a:lnTo>
                  <a:pt x="123" y="0"/>
                </a:lnTo>
                <a:lnTo>
                  <a:pt x="105" y="1"/>
                </a:lnTo>
                <a:lnTo>
                  <a:pt x="87" y="3"/>
                </a:lnTo>
                <a:lnTo>
                  <a:pt x="69" y="5"/>
                </a:lnTo>
                <a:lnTo>
                  <a:pt x="52" y="8"/>
                </a:lnTo>
                <a:lnTo>
                  <a:pt x="34" y="12"/>
                </a:lnTo>
                <a:lnTo>
                  <a:pt x="17" y="17"/>
                </a:lnTo>
                <a:lnTo>
                  <a:pt x="0" y="22"/>
                </a:lnTo>
                <a:lnTo>
                  <a:pt x="134" y="26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>
            <a:off x="2971800" y="3265488"/>
            <a:ext cx="1588" cy="1492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50" name="Freeform 22"/>
          <p:cNvSpPr>
            <a:spLocks noChangeArrowheads="1"/>
          </p:cNvSpPr>
          <p:nvPr/>
        </p:nvSpPr>
        <p:spPr bwMode="auto">
          <a:xfrm>
            <a:off x="3076575" y="3394075"/>
            <a:ext cx="93663" cy="95250"/>
          </a:xfrm>
          <a:custGeom>
            <a:avLst/>
            <a:gdLst/>
            <a:ahLst/>
            <a:cxnLst>
              <a:cxn ang="0">
                <a:pos x="132" y="265"/>
              </a:cxn>
              <a:cxn ang="0">
                <a:pos x="261" y="21"/>
              </a:cxn>
              <a:cxn ang="0">
                <a:pos x="244" y="16"/>
              </a:cxn>
              <a:cxn ang="0">
                <a:pos x="227" y="12"/>
              </a:cxn>
              <a:cxn ang="0">
                <a:pos x="210" y="8"/>
              </a:cxn>
              <a:cxn ang="0">
                <a:pos x="193" y="5"/>
              </a:cxn>
              <a:cxn ang="0">
                <a:pos x="175" y="2"/>
              </a:cxn>
              <a:cxn ang="0">
                <a:pos x="157" y="1"/>
              </a:cxn>
              <a:cxn ang="0">
                <a:pos x="139" y="0"/>
              </a:cxn>
              <a:cxn ang="0">
                <a:pos x="122" y="0"/>
              </a:cxn>
              <a:cxn ang="0">
                <a:pos x="104" y="1"/>
              </a:cxn>
              <a:cxn ang="0">
                <a:pos x="86" y="3"/>
              </a:cxn>
              <a:cxn ang="0">
                <a:pos x="68" y="5"/>
              </a:cxn>
              <a:cxn ang="0">
                <a:pos x="51" y="8"/>
              </a:cxn>
              <a:cxn ang="0">
                <a:pos x="34" y="12"/>
              </a:cxn>
              <a:cxn ang="0">
                <a:pos x="17" y="17"/>
              </a:cxn>
              <a:cxn ang="0">
                <a:pos x="0" y="22"/>
              </a:cxn>
              <a:cxn ang="0">
                <a:pos x="132" y="265"/>
              </a:cxn>
            </a:cxnLst>
            <a:rect l="0" t="0" r="r" b="b"/>
            <a:pathLst>
              <a:path w="262" h="266">
                <a:moveTo>
                  <a:pt x="132" y="265"/>
                </a:moveTo>
                <a:lnTo>
                  <a:pt x="261" y="21"/>
                </a:lnTo>
                <a:lnTo>
                  <a:pt x="244" y="16"/>
                </a:lnTo>
                <a:lnTo>
                  <a:pt x="227" y="12"/>
                </a:lnTo>
                <a:lnTo>
                  <a:pt x="210" y="8"/>
                </a:lnTo>
                <a:lnTo>
                  <a:pt x="193" y="5"/>
                </a:lnTo>
                <a:lnTo>
                  <a:pt x="175" y="2"/>
                </a:lnTo>
                <a:lnTo>
                  <a:pt x="157" y="1"/>
                </a:lnTo>
                <a:lnTo>
                  <a:pt x="139" y="0"/>
                </a:lnTo>
                <a:lnTo>
                  <a:pt x="122" y="0"/>
                </a:lnTo>
                <a:lnTo>
                  <a:pt x="104" y="1"/>
                </a:lnTo>
                <a:lnTo>
                  <a:pt x="86" y="3"/>
                </a:lnTo>
                <a:lnTo>
                  <a:pt x="68" y="5"/>
                </a:lnTo>
                <a:lnTo>
                  <a:pt x="51" y="8"/>
                </a:lnTo>
                <a:lnTo>
                  <a:pt x="34" y="12"/>
                </a:lnTo>
                <a:lnTo>
                  <a:pt x="17" y="17"/>
                </a:lnTo>
                <a:lnTo>
                  <a:pt x="0" y="22"/>
                </a:lnTo>
                <a:lnTo>
                  <a:pt x="132" y="26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>
            <a:off x="3124200" y="3265488"/>
            <a:ext cx="1588" cy="1492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52" name="Freeform 24"/>
          <p:cNvSpPr>
            <a:spLocks noChangeArrowheads="1"/>
          </p:cNvSpPr>
          <p:nvPr/>
        </p:nvSpPr>
        <p:spPr bwMode="auto">
          <a:xfrm>
            <a:off x="3216275" y="3394075"/>
            <a:ext cx="95250" cy="95250"/>
          </a:xfrm>
          <a:custGeom>
            <a:avLst/>
            <a:gdLst/>
            <a:ahLst/>
            <a:cxnLst>
              <a:cxn ang="0">
                <a:pos x="134" y="265"/>
              </a:cxn>
              <a:cxn ang="0">
                <a:pos x="265" y="21"/>
              </a:cxn>
              <a:cxn ang="0">
                <a:pos x="248" y="16"/>
              </a:cxn>
              <a:cxn ang="0">
                <a:pos x="231" y="12"/>
              </a:cxn>
              <a:cxn ang="0">
                <a:pos x="213" y="8"/>
              </a:cxn>
              <a:cxn ang="0">
                <a:pos x="196" y="5"/>
              </a:cxn>
              <a:cxn ang="0">
                <a:pos x="178" y="2"/>
              </a:cxn>
              <a:cxn ang="0">
                <a:pos x="160" y="1"/>
              </a:cxn>
              <a:cxn ang="0">
                <a:pos x="142" y="0"/>
              </a:cxn>
              <a:cxn ang="0">
                <a:pos x="123" y="0"/>
              </a:cxn>
              <a:cxn ang="0">
                <a:pos x="105" y="1"/>
              </a:cxn>
              <a:cxn ang="0">
                <a:pos x="87" y="3"/>
              </a:cxn>
              <a:cxn ang="0">
                <a:pos x="69" y="5"/>
              </a:cxn>
              <a:cxn ang="0">
                <a:pos x="52" y="8"/>
              </a:cxn>
              <a:cxn ang="0">
                <a:pos x="34" y="12"/>
              </a:cxn>
              <a:cxn ang="0">
                <a:pos x="17" y="17"/>
              </a:cxn>
              <a:cxn ang="0">
                <a:pos x="0" y="22"/>
              </a:cxn>
              <a:cxn ang="0">
                <a:pos x="134" y="265"/>
              </a:cxn>
            </a:cxnLst>
            <a:rect l="0" t="0" r="r" b="b"/>
            <a:pathLst>
              <a:path w="266" h="266">
                <a:moveTo>
                  <a:pt x="134" y="265"/>
                </a:moveTo>
                <a:lnTo>
                  <a:pt x="265" y="21"/>
                </a:lnTo>
                <a:lnTo>
                  <a:pt x="248" y="16"/>
                </a:lnTo>
                <a:lnTo>
                  <a:pt x="231" y="12"/>
                </a:lnTo>
                <a:lnTo>
                  <a:pt x="213" y="8"/>
                </a:lnTo>
                <a:lnTo>
                  <a:pt x="196" y="5"/>
                </a:lnTo>
                <a:lnTo>
                  <a:pt x="178" y="2"/>
                </a:lnTo>
                <a:lnTo>
                  <a:pt x="160" y="1"/>
                </a:lnTo>
                <a:lnTo>
                  <a:pt x="142" y="0"/>
                </a:lnTo>
                <a:lnTo>
                  <a:pt x="123" y="0"/>
                </a:lnTo>
                <a:lnTo>
                  <a:pt x="105" y="1"/>
                </a:lnTo>
                <a:lnTo>
                  <a:pt x="87" y="3"/>
                </a:lnTo>
                <a:lnTo>
                  <a:pt x="69" y="5"/>
                </a:lnTo>
                <a:lnTo>
                  <a:pt x="52" y="8"/>
                </a:lnTo>
                <a:lnTo>
                  <a:pt x="34" y="12"/>
                </a:lnTo>
                <a:lnTo>
                  <a:pt x="17" y="17"/>
                </a:lnTo>
                <a:lnTo>
                  <a:pt x="0" y="22"/>
                </a:lnTo>
                <a:lnTo>
                  <a:pt x="134" y="26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3255963" y="3260725"/>
            <a:ext cx="1587" cy="1539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54" name="Freeform 26"/>
          <p:cNvSpPr>
            <a:spLocks noChangeArrowheads="1"/>
          </p:cNvSpPr>
          <p:nvPr/>
        </p:nvSpPr>
        <p:spPr bwMode="auto">
          <a:xfrm>
            <a:off x="3352800" y="3394075"/>
            <a:ext cx="93663" cy="95250"/>
          </a:xfrm>
          <a:custGeom>
            <a:avLst/>
            <a:gdLst/>
            <a:ahLst/>
            <a:cxnLst>
              <a:cxn ang="0">
                <a:pos x="132" y="265"/>
              </a:cxn>
              <a:cxn ang="0">
                <a:pos x="261" y="21"/>
              </a:cxn>
              <a:cxn ang="0">
                <a:pos x="244" y="16"/>
              </a:cxn>
              <a:cxn ang="0">
                <a:pos x="227" y="12"/>
              </a:cxn>
              <a:cxn ang="0">
                <a:pos x="210" y="8"/>
              </a:cxn>
              <a:cxn ang="0">
                <a:pos x="193" y="5"/>
              </a:cxn>
              <a:cxn ang="0">
                <a:pos x="175" y="2"/>
              </a:cxn>
              <a:cxn ang="0">
                <a:pos x="157" y="1"/>
              </a:cxn>
              <a:cxn ang="0">
                <a:pos x="139" y="0"/>
              </a:cxn>
              <a:cxn ang="0">
                <a:pos x="122" y="0"/>
              </a:cxn>
              <a:cxn ang="0">
                <a:pos x="104" y="1"/>
              </a:cxn>
              <a:cxn ang="0">
                <a:pos x="86" y="3"/>
              </a:cxn>
              <a:cxn ang="0">
                <a:pos x="68" y="5"/>
              </a:cxn>
              <a:cxn ang="0">
                <a:pos x="51" y="8"/>
              </a:cxn>
              <a:cxn ang="0">
                <a:pos x="34" y="12"/>
              </a:cxn>
              <a:cxn ang="0">
                <a:pos x="17" y="17"/>
              </a:cxn>
              <a:cxn ang="0">
                <a:pos x="0" y="22"/>
              </a:cxn>
              <a:cxn ang="0">
                <a:pos x="132" y="265"/>
              </a:cxn>
            </a:cxnLst>
            <a:rect l="0" t="0" r="r" b="b"/>
            <a:pathLst>
              <a:path w="262" h="266">
                <a:moveTo>
                  <a:pt x="132" y="265"/>
                </a:moveTo>
                <a:lnTo>
                  <a:pt x="261" y="21"/>
                </a:lnTo>
                <a:lnTo>
                  <a:pt x="244" y="16"/>
                </a:lnTo>
                <a:lnTo>
                  <a:pt x="227" y="12"/>
                </a:lnTo>
                <a:lnTo>
                  <a:pt x="210" y="8"/>
                </a:lnTo>
                <a:lnTo>
                  <a:pt x="193" y="5"/>
                </a:lnTo>
                <a:lnTo>
                  <a:pt x="175" y="2"/>
                </a:lnTo>
                <a:lnTo>
                  <a:pt x="157" y="1"/>
                </a:lnTo>
                <a:lnTo>
                  <a:pt x="139" y="0"/>
                </a:lnTo>
                <a:lnTo>
                  <a:pt x="122" y="0"/>
                </a:lnTo>
                <a:lnTo>
                  <a:pt x="104" y="1"/>
                </a:lnTo>
                <a:lnTo>
                  <a:pt x="86" y="3"/>
                </a:lnTo>
                <a:lnTo>
                  <a:pt x="68" y="5"/>
                </a:lnTo>
                <a:lnTo>
                  <a:pt x="51" y="8"/>
                </a:lnTo>
                <a:lnTo>
                  <a:pt x="34" y="12"/>
                </a:lnTo>
                <a:lnTo>
                  <a:pt x="17" y="17"/>
                </a:lnTo>
                <a:lnTo>
                  <a:pt x="0" y="22"/>
                </a:lnTo>
                <a:lnTo>
                  <a:pt x="132" y="26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55" name="Line 27"/>
          <p:cNvSpPr>
            <a:spLocks noChangeShapeType="1"/>
          </p:cNvSpPr>
          <p:nvPr/>
        </p:nvSpPr>
        <p:spPr bwMode="auto">
          <a:xfrm>
            <a:off x="3400425" y="3265488"/>
            <a:ext cx="1588" cy="1492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56" name="Line 28"/>
          <p:cNvSpPr>
            <a:spLocks noChangeShapeType="1"/>
          </p:cNvSpPr>
          <p:nvPr/>
        </p:nvSpPr>
        <p:spPr bwMode="auto">
          <a:xfrm>
            <a:off x="3544888" y="3254375"/>
            <a:ext cx="1587" cy="2444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57" name="Freeform 29"/>
          <p:cNvSpPr>
            <a:spLocks noChangeArrowheads="1"/>
          </p:cNvSpPr>
          <p:nvPr/>
        </p:nvSpPr>
        <p:spPr bwMode="auto">
          <a:xfrm>
            <a:off x="2573338" y="2601913"/>
            <a:ext cx="93662" cy="95250"/>
          </a:xfrm>
          <a:custGeom>
            <a:avLst/>
            <a:gdLst/>
            <a:ahLst/>
            <a:cxnLst>
              <a:cxn ang="0">
                <a:pos x="132" y="264"/>
              </a:cxn>
              <a:cxn ang="0">
                <a:pos x="261" y="21"/>
              </a:cxn>
              <a:cxn ang="0">
                <a:pos x="244" y="16"/>
              </a:cxn>
              <a:cxn ang="0">
                <a:pos x="227" y="11"/>
              </a:cxn>
              <a:cxn ang="0">
                <a:pos x="210" y="8"/>
              </a:cxn>
              <a:cxn ang="0">
                <a:pos x="193" y="5"/>
              </a:cxn>
              <a:cxn ang="0">
                <a:pos x="175" y="2"/>
              </a:cxn>
              <a:cxn ang="0">
                <a:pos x="157" y="1"/>
              </a:cxn>
              <a:cxn ang="0">
                <a:pos x="139" y="0"/>
              </a:cxn>
              <a:cxn ang="0">
                <a:pos x="122" y="0"/>
              </a:cxn>
              <a:cxn ang="0">
                <a:pos x="104" y="1"/>
              </a:cxn>
              <a:cxn ang="0">
                <a:pos x="86" y="3"/>
              </a:cxn>
              <a:cxn ang="0">
                <a:pos x="68" y="5"/>
              </a:cxn>
              <a:cxn ang="0">
                <a:pos x="51" y="8"/>
              </a:cxn>
              <a:cxn ang="0">
                <a:pos x="34" y="12"/>
              </a:cxn>
              <a:cxn ang="0">
                <a:pos x="17" y="17"/>
              </a:cxn>
              <a:cxn ang="0">
                <a:pos x="0" y="22"/>
              </a:cxn>
              <a:cxn ang="0">
                <a:pos x="132" y="264"/>
              </a:cxn>
            </a:cxnLst>
            <a:rect l="0" t="0" r="r" b="b"/>
            <a:pathLst>
              <a:path w="262" h="265">
                <a:moveTo>
                  <a:pt x="132" y="264"/>
                </a:moveTo>
                <a:lnTo>
                  <a:pt x="261" y="21"/>
                </a:lnTo>
                <a:lnTo>
                  <a:pt x="244" y="16"/>
                </a:lnTo>
                <a:lnTo>
                  <a:pt x="227" y="11"/>
                </a:lnTo>
                <a:lnTo>
                  <a:pt x="210" y="8"/>
                </a:lnTo>
                <a:lnTo>
                  <a:pt x="193" y="5"/>
                </a:lnTo>
                <a:lnTo>
                  <a:pt x="175" y="2"/>
                </a:lnTo>
                <a:lnTo>
                  <a:pt x="157" y="1"/>
                </a:lnTo>
                <a:lnTo>
                  <a:pt x="139" y="0"/>
                </a:lnTo>
                <a:lnTo>
                  <a:pt x="122" y="0"/>
                </a:lnTo>
                <a:lnTo>
                  <a:pt x="104" y="1"/>
                </a:lnTo>
                <a:lnTo>
                  <a:pt x="86" y="3"/>
                </a:lnTo>
                <a:lnTo>
                  <a:pt x="68" y="5"/>
                </a:lnTo>
                <a:lnTo>
                  <a:pt x="51" y="8"/>
                </a:lnTo>
                <a:lnTo>
                  <a:pt x="34" y="12"/>
                </a:lnTo>
                <a:lnTo>
                  <a:pt x="17" y="17"/>
                </a:lnTo>
                <a:lnTo>
                  <a:pt x="0" y="22"/>
                </a:lnTo>
                <a:lnTo>
                  <a:pt x="132" y="264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58" name="Line 30"/>
          <p:cNvSpPr>
            <a:spLocks noChangeShapeType="1"/>
          </p:cNvSpPr>
          <p:nvPr/>
        </p:nvSpPr>
        <p:spPr bwMode="auto">
          <a:xfrm>
            <a:off x="2620963" y="2154238"/>
            <a:ext cx="1587" cy="4572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59" name="Freeform 31"/>
          <p:cNvSpPr>
            <a:spLocks noChangeArrowheads="1"/>
          </p:cNvSpPr>
          <p:nvPr/>
        </p:nvSpPr>
        <p:spPr bwMode="auto">
          <a:xfrm>
            <a:off x="2925763" y="2601913"/>
            <a:ext cx="95250" cy="95250"/>
          </a:xfrm>
          <a:custGeom>
            <a:avLst/>
            <a:gdLst/>
            <a:ahLst/>
            <a:cxnLst>
              <a:cxn ang="0">
                <a:pos x="134" y="264"/>
              </a:cxn>
              <a:cxn ang="0">
                <a:pos x="265" y="21"/>
              </a:cxn>
              <a:cxn ang="0">
                <a:pos x="248" y="16"/>
              </a:cxn>
              <a:cxn ang="0">
                <a:pos x="231" y="11"/>
              </a:cxn>
              <a:cxn ang="0">
                <a:pos x="213" y="8"/>
              </a:cxn>
              <a:cxn ang="0">
                <a:pos x="196" y="5"/>
              </a:cxn>
              <a:cxn ang="0">
                <a:pos x="178" y="2"/>
              </a:cxn>
              <a:cxn ang="0">
                <a:pos x="160" y="1"/>
              </a:cxn>
              <a:cxn ang="0">
                <a:pos x="142" y="0"/>
              </a:cxn>
              <a:cxn ang="0">
                <a:pos x="123" y="0"/>
              </a:cxn>
              <a:cxn ang="0">
                <a:pos x="105" y="1"/>
              </a:cxn>
              <a:cxn ang="0">
                <a:pos x="87" y="3"/>
              </a:cxn>
              <a:cxn ang="0">
                <a:pos x="69" y="5"/>
              </a:cxn>
              <a:cxn ang="0">
                <a:pos x="52" y="8"/>
              </a:cxn>
              <a:cxn ang="0">
                <a:pos x="34" y="12"/>
              </a:cxn>
              <a:cxn ang="0">
                <a:pos x="17" y="17"/>
              </a:cxn>
              <a:cxn ang="0">
                <a:pos x="0" y="22"/>
              </a:cxn>
              <a:cxn ang="0">
                <a:pos x="134" y="264"/>
              </a:cxn>
            </a:cxnLst>
            <a:rect l="0" t="0" r="r" b="b"/>
            <a:pathLst>
              <a:path w="266" h="265">
                <a:moveTo>
                  <a:pt x="134" y="264"/>
                </a:moveTo>
                <a:lnTo>
                  <a:pt x="265" y="21"/>
                </a:lnTo>
                <a:lnTo>
                  <a:pt x="248" y="16"/>
                </a:lnTo>
                <a:lnTo>
                  <a:pt x="231" y="11"/>
                </a:lnTo>
                <a:lnTo>
                  <a:pt x="213" y="8"/>
                </a:lnTo>
                <a:lnTo>
                  <a:pt x="196" y="5"/>
                </a:lnTo>
                <a:lnTo>
                  <a:pt x="178" y="2"/>
                </a:lnTo>
                <a:lnTo>
                  <a:pt x="160" y="1"/>
                </a:lnTo>
                <a:lnTo>
                  <a:pt x="142" y="0"/>
                </a:lnTo>
                <a:lnTo>
                  <a:pt x="123" y="0"/>
                </a:lnTo>
                <a:lnTo>
                  <a:pt x="105" y="1"/>
                </a:lnTo>
                <a:lnTo>
                  <a:pt x="87" y="3"/>
                </a:lnTo>
                <a:lnTo>
                  <a:pt x="69" y="5"/>
                </a:lnTo>
                <a:lnTo>
                  <a:pt x="52" y="8"/>
                </a:lnTo>
                <a:lnTo>
                  <a:pt x="34" y="12"/>
                </a:lnTo>
                <a:lnTo>
                  <a:pt x="17" y="17"/>
                </a:lnTo>
                <a:lnTo>
                  <a:pt x="0" y="22"/>
                </a:lnTo>
                <a:lnTo>
                  <a:pt x="134" y="264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>
            <a:off x="2971800" y="2139950"/>
            <a:ext cx="1588" cy="4714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61" name="Freeform 33"/>
          <p:cNvSpPr>
            <a:spLocks noChangeArrowheads="1"/>
          </p:cNvSpPr>
          <p:nvPr/>
        </p:nvSpPr>
        <p:spPr bwMode="auto">
          <a:xfrm>
            <a:off x="3290888" y="2601913"/>
            <a:ext cx="93662" cy="95250"/>
          </a:xfrm>
          <a:custGeom>
            <a:avLst/>
            <a:gdLst/>
            <a:ahLst/>
            <a:cxnLst>
              <a:cxn ang="0">
                <a:pos x="132" y="264"/>
              </a:cxn>
              <a:cxn ang="0">
                <a:pos x="261" y="21"/>
              </a:cxn>
              <a:cxn ang="0">
                <a:pos x="244" y="16"/>
              </a:cxn>
              <a:cxn ang="0">
                <a:pos x="227" y="11"/>
              </a:cxn>
              <a:cxn ang="0">
                <a:pos x="210" y="8"/>
              </a:cxn>
              <a:cxn ang="0">
                <a:pos x="193" y="5"/>
              </a:cxn>
              <a:cxn ang="0">
                <a:pos x="175" y="2"/>
              </a:cxn>
              <a:cxn ang="0">
                <a:pos x="157" y="1"/>
              </a:cxn>
              <a:cxn ang="0">
                <a:pos x="139" y="0"/>
              </a:cxn>
              <a:cxn ang="0">
                <a:pos x="122" y="0"/>
              </a:cxn>
              <a:cxn ang="0">
                <a:pos x="104" y="1"/>
              </a:cxn>
              <a:cxn ang="0">
                <a:pos x="86" y="3"/>
              </a:cxn>
              <a:cxn ang="0">
                <a:pos x="68" y="5"/>
              </a:cxn>
              <a:cxn ang="0">
                <a:pos x="51" y="8"/>
              </a:cxn>
              <a:cxn ang="0">
                <a:pos x="34" y="12"/>
              </a:cxn>
              <a:cxn ang="0">
                <a:pos x="17" y="17"/>
              </a:cxn>
              <a:cxn ang="0">
                <a:pos x="0" y="22"/>
              </a:cxn>
              <a:cxn ang="0">
                <a:pos x="132" y="264"/>
              </a:cxn>
            </a:cxnLst>
            <a:rect l="0" t="0" r="r" b="b"/>
            <a:pathLst>
              <a:path w="262" h="265">
                <a:moveTo>
                  <a:pt x="132" y="264"/>
                </a:moveTo>
                <a:lnTo>
                  <a:pt x="261" y="21"/>
                </a:lnTo>
                <a:lnTo>
                  <a:pt x="244" y="16"/>
                </a:lnTo>
                <a:lnTo>
                  <a:pt x="227" y="11"/>
                </a:lnTo>
                <a:lnTo>
                  <a:pt x="210" y="8"/>
                </a:lnTo>
                <a:lnTo>
                  <a:pt x="193" y="5"/>
                </a:lnTo>
                <a:lnTo>
                  <a:pt x="175" y="2"/>
                </a:lnTo>
                <a:lnTo>
                  <a:pt x="157" y="1"/>
                </a:lnTo>
                <a:lnTo>
                  <a:pt x="139" y="0"/>
                </a:lnTo>
                <a:lnTo>
                  <a:pt x="122" y="0"/>
                </a:lnTo>
                <a:lnTo>
                  <a:pt x="104" y="1"/>
                </a:lnTo>
                <a:lnTo>
                  <a:pt x="86" y="3"/>
                </a:lnTo>
                <a:lnTo>
                  <a:pt x="68" y="5"/>
                </a:lnTo>
                <a:lnTo>
                  <a:pt x="51" y="8"/>
                </a:lnTo>
                <a:lnTo>
                  <a:pt x="34" y="12"/>
                </a:lnTo>
                <a:lnTo>
                  <a:pt x="17" y="17"/>
                </a:lnTo>
                <a:lnTo>
                  <a:pt x="0" y="22"/>
                </a:lnTo>
                <a:lnTo>
                  <a:pt x="132" y="264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62" name="Line 34"/>
          <p:cNvSpPr>
            <a:spLocks noChangeShapeType="1"/>
          </p:cNvSpPr>
          <p:nvPr/>
        </p:nvSpPr>
        <p:spPr bwMode="auto">
          <a:xfrm>
            <a:off x="3336925" y="2154238"/>
            <a:ext cx="1588" cy="4476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63" name="AutoShape 35"/>
          <p:cNvSpPr>
            <a:spLocks noChangeArrowheads="1"/>
          </p:cNvSpPr>
          <p:nvPr/>
        </p:nvSpPr>
        <p:spPr bwMode="auto">
          <a:xfrm>
            <a:off x="4903788" y="2828925"/>
            <a:ext cx="1258887" cy="1881188"/>
          </a:xfrm>
          <a:prstGeom prst="roundRect">
            <a:avLst>
              <a:gd name="adj" fmla="val 125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64" name="AutoShape 36"/>
          <p:cNvSpPr>
            <a:spLocks noChangeArrowheads="1"/>
          </p:cNvSpPr>
          <p:nvPr/>
        </p:nvSpPr>
        <p:spPr bwMode="auto">
          <a:xfrm>
            <a:off x="2041525" y="3443288"/>
            <a:ext cx="177800" cy="195262"/>
          </a:xfrm>
          <a:prstGeom prst="roundRect">
            <a:avLst>
              <a:gd name="adj" fmla="val 889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2020888" y="3430588"/>
            <a:ext cx="223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</a:t>
            </a:r>
          </a:p>
        </p:txBody>
      </p:sp>
      <p:sp>
        <p:nvSpPr>
          <p:cNvPr id="73766" name="Freeform 38"/>
          <p:cNvSpPr>
            <a:spLocks noChangeArrowheads="1"/>
          </p:cNvSpPr>
          <p:nvPr/>
        </p:nvSpPr>
        <p:spPr bwMode="auto">
          <a:xfrm>
            <a:off x="2070100" y="3335338"/>
            <a:ext cx="93663" cy="95250"/>
          </a:xfrm>
          <a:custGeom>
            <a:avLst/>
            <a:gdLst/>
            <a:ahLst/>
            <a:cxnLst>
              <a:cxn ang="0">
                <a:pos x="132" y="264"/>
              </a:cxn>
              <a:cxn ang="0">
                <a:pos x="261" y="21"/>
              </a:cxn>
              <a:cxn ang="0">
                <a:pos x="244" y="16"/>
              </a:cxn>
              <a:cxn ang="0">
                <a:pos x="227" y="11"/>
              </a:cxn>
              <a:cxn ang="0">
                <a:pos x="210" y="8"/>
              </a:cxn>
              <a:cxn ang="0">
                <a:pos x="193" y="5"/>
              </a:cxn>
              <a:cxn ang="0">
                <a:pos x="175" y="2"/>
              </a:cxn>
              <a:cxn ang="0">
                <a:pos x="157" y="1"/>
              </a:cxn>
              <a:cxn ang="0">
                <a:pos x="139" y="0"/>
              </a:cxn>
              <a:cxn ang="0">
                <a:pos x="122" y="0"/>
              </a:cxn>
              <a:cxn ang="0">
                <a:pos x="104" y="1"/>
              </a:cxn>
              <a:cxn ang="0">
                <a:pos x="86" y="3"/>
              </a:cxn>
              <a:cxn ang="0">
                <a:pos x="68" y="5"/>
              </a:cxn>
              <a:cxn ang="0">
                <a:pos x="51" y="8"/>
              </a:cxn>
              <a:cxn ang="0">
                <a:pos x="34" y="12"/>
              </a:cxn>
              <a:cxn ang="0">
                <a:pos x="17" y="17"/>
              </a:cxn>
              <a:cxn ang="0">
                <a:pos x="0" y="22"/>
              </a:cxn>
              <a:cxn ang="0">
                <a:pos x="132" y="264"/>
              </a:cxn>
            </a:cxnLst>
            <a:rect l="0" t="0" r="r" b="b"/>
            <a:pathLst>
              <a:path w="262" h="265">
                <a:moveTo>
                  <a:pt x="132" y="264"/>
                </a:moveTo>
                <a:lnTo>
                  <a:pt x="261" y="21"/>
                </a:lnTo>
                <a:lnTo>
                  <a:pt x="244" y="16"/>
                </a:lnTo>
                <a:lnTo>
                  <a:pt x="227" y="11"/>
                </a:lnTo>
                <a:lnTo>
                  <a:pt x="210" y="8"/>
                </a:lnTo>
                <a:lnTo>
                  <a:pt x="193" y="5"/>
                </a:lnTo>
                <a:lnTo>
                  <a:pt x="175" y="2"/>
                </a:lnTo>
                <a:lnTo>
                  <a:pt x="157" y="1"/>
                </a:lnTo>
                <a:lnTo>
                  <a:pt x="139" y="0"/>
                </a:lnTo>
                <a:lnTo>
                  <a:pt x="122" y="0"/>
                </a:lnTo>
                <a:lnTo>
                  <a:pt x="104" y="1"/>
                </a:lnTo>
                <a:lnTo>
                  <a:pt x="86" y="3"/>
                </a:lnTo>
                <a:lnTo>
                  <a:pt x="68" y="5"/>
                </a:lnTo>
                <a:lnTo>
                  <a:pt x="51" y="8"/>
                </a:lnTo>
                <a:lnTo>
                  <a:pt x="34" y="12"/>
                </a:lnTo>
                <a:lnTo>
                  <a:pt x="17" y="17"/>
                </a:lnTo>
                <a:lnTo>
                  <a:pt x="0" y="22"/>
                </a:lnTo>
                <a:lnTo>
                  <a:pt x="132" y="264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67" name="Line 39"/>
          <p:cNvSpPr>
            <a:spLocks noChangeShapeType="1"/>
          </p:cNvSpPr>
          <p:nvPr/>
        </p:nvSpPr>
        <p:spPr bwMode="auto">
          <a:xfrm>
            <a:off x="2108200" y="2154238"/>
            <a:ext cx="1588" cy="12192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68" name="Freeform 40"/>
          <p:cNvSpPr>
            <a:spLocks noChangeArrowheads="1"/>
          </p:cNvSpPr>
          <p:nvPr/>
        </p:nvSpPr>
        <p:spPr bwMode="auto">
          <a:xfrm>
            <a:off x="4779963" y="3452813"/>
            <a:ext cx="119062" cy="74612"/>
          </a:xfrm>
          <a:custGeom>
            <a:avLst/>
            <a:gdLst/>
            <a:ahLst/>
            <a:cxnLst>
              <a:cxn ang="0">
                <a:pos x="330" y="105"/>
              </a:cxn>
              <a:cxn ang="0">
                <a:pos x="28" y="0"/>
              </a:cxn>
              <a:cxn ang="0">
                <a:pos x="21" y="14"/>
              </a:cxn>
              <a:cxn ang="0">
                <a:pos x="15" y="27"/>
              </a:cxn>
              <a:cxn ang="0">
                <a:pos x="10" y="41"/>
              </a:cxn>
              <a:cxn ang="0">
                <a:pos x="6" y="54"/>
              </a:cxn>
              <a:cxn ang="0">
                <a:pos x="3" y="68"/>
              </a:cxn>
              <a:cxn ang="0">
                <a:pos x="1" y="83"/>
              </a:cxn>
              <a:cxn ang="0">
                <a:pos x="0" y="97"/>
              </a:cxn>
              <a:cxn ang="0">
                <a:pos x="0" y="111"/>
              </a:cxn>
              <a:cxn ang="0">
                <a:pos x="1" y="125"/>
              </a:cxn>
              <a:cxn ang="0">
                <a:pos x="3" y="139"/>
              </a:cxn>
              <a:cxn ang="0">
                <a:pos x="6" y="153"/>
              </a:cxn>
              <a:cxn ang="0">
                <a:pos x="10" y="167"/>
              </a:cxn>
              <a:cxn ang="0">
                <a:pos x="14" y="181"/>
              </a:cxn>
              <a:cxn ang="0">
                <a:pos x="20" y="194"/>
              </a:cxn>
              <a:cxn ang="0">
                <a:pos x="27" y="207"/>
              </a:cxn>
              <a:cxn ang="0">
                <a:pos x="330" y="105"/>
              </a:cxn>
            </a:cxnLst>
            <a:rect l="0" t="0" r="r" b="b"/>
            <a:pathLst>
              <a:path w="331" h="208">
                <a:moveTo>
                  <a:pt x="330" y="105"/>
                </a:moveTo>
                <a:lnTo>
                  <a:pt x="28" y="0"/>
                </a:lnTo>
                <a:lnTo>
                  <a:pt x="21" y="14"/>
                </a:lnTo>
                <a:lnTo>
                  <a:pt x="15" y="27"/>
                </a:lnTo>
                <a:lnTo>
                  <a:pt x="10" y="41"/>
                </a:lnTo>
                <a:lnTo>
                  <a:pt x="6" y="54"/>
                </a:lnTo>
                <a:lnTo>
                  <a:pt x="3" y="68"/>
                </a:lnTo>
                <a:lnTo>
                  <a:pt x="1" y="83"/>
                </a:lnTo>
                <a:lnTo>
                  <a:pt x="0" y="97"/>
                </a:lnTo>
                <a:lnTo>
                  <a:pt x="0" y="111"/>
                </a:lnTo>
                <a:lnTo>
                  <a:pt x="1" y="125"/>
                </a:lnTo>
                <a:lnTo>
                  <a:pt x="3" y="139"/>
                </a:lnTo>
                <a:lnTo>
                  <a:pt x="6" y="153"/>
                </a:lnTo>
                <a:lnTo>
                  <a:pt x="10" y="167"/>
                </a:lnTo>
                <a:lnTo>
                  <a:pt x="14" y="181"/>
                </a:lnTo>
                <a:lnTo>
                  <a:pt x="20" y="194"/>
                </a:lnTo>
                <a:lnTo>
                  <a:pt x="27" y="207"/>
                </a:lnTo>
                <a:lnTo>
                  <a:pt x="330" y="10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69" name="Line 41"/>
          <p:cNvSpPr>
            <a:spLocks noChangeShapeType="1"/>
          </p:cNvSpPr>
          <p:nvPr/>
        </p:nvSpPr>
        <p:spPr bwMode="auto">
          <a:xfrm>
            <a:off x="3557588" y="3498850"/>
            <a:ext cx="1220787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70" name="Freeform 42"/>
          <p:cNvSpPr>
            <a:spLocks noChangeArrowheads="1"/>
          </p:cNvSpPr>
          <p:nvPr/>
        </p:nvSpPr>
        <p:spPr bwMode="auto">
          <a:xfrm>
            <a:off x="4779963" y="3730625"/>
            <a:ext cx="119062" cy="73025"/>
          </a:xfrm>
          <a:custGeom>
            <a:avLst/>
            <a:gdLst/>
            <a:ahLst/>
            <a:cxnLst>
              <a:cxn ang="0">
                <a:pos x="330" y="101"/>
              </a:cxn>
              <a:cxn ang="0">
                <a:pos x="27" y="0"/>
              </a:cxn>
              <a:cxn ang="0">
                <a:pos x="20" y="13"/>
              </a:cxn>
              <a:cxn ang="0">
                <a:pos x="14" y="26"/>
              </a:cxn>
              <a:cxn ang="0">
                <a:pos x="10" y="40"/>
              </a:cxn>
              <a:cxn ang="0">
                <a:pos x="6" y="54"/>
              </a:cxn>
              <a:cxn ang="0">
                <a:pos x="3" y="67"/>
              </a:cxn>
              <a:cxn ang="0">
                <a:pos x="1" y="81"/>
              </a:cxn>
              <a:cxn ang="0">
                <a:pos x="0" y="95"/>
              </a:cxn>
              <a:cxn ang="0">
                <a:pos x="0" y="109"/>
              </a:cxn>
              <a:cxn ang="0">
                <a:pos x="1" y="123"/>
              </a:cxn>
              <a:cxn ang="0">
                <a:pos x="3" y="137"/>
              </a:cxn>
              <a:cxn ang="0">
                <a:pos x="6" y="151"/>
              </a:cxn>
              <a:cxn ang="0">
                <a:pos x="10" y="164"/>
              </a:cxn>
              <a:cxn ang="0">
                <a:pos x="15" y="178"/>
              </a:cxn>
              <a:cxn ang="0">
                <a:pos x="21" y="191"/>
              </a:cxn>
              <a:cxn ang="0">
                <a:pos x="28" y="204"/>
              </a:cxn>
              <a:cxn ang="0">
                <a:pos x="330" y="101"/>
              </a:cxn>
            </a:cxnLst>
            <a:rect l="0" t="0" r="r" b="b"/>
            <a:pathLst>
              <a:path w="331" h="205">
                <a:moveTo>
                  <a:pt x="330" y="101"/>
                </a:moveTo>
                <a:lnTo>
                  <a:pt x="27" y="0"/>
                </a:lnTo>
                <a:lnTo>
                  <a:pt x="20" y="13"/>
                </a:lnTo>
                <a:lnTo>
                  <a:pt x="14" y="26"/>
                </a:lnTo>
                <a:lnTo>
                  <a:pt x="10" y="40"/>
                </a:lnTo>
                <a:lnTo>
                  <a:pt x="6" y="54"/>
                </a:lnTo>
                <a:lnTo>
                  <a:pt x="3" y="67"/>
                </a:lnTo>
                <a:lnTo>
                  <a:pt x="1" y="81"/>
                </a:lnTo>
                <a:lnTo>
                  <a:pt x="0" y="95"/>
                </a:lnTo>
                <a:lnTo>
                  <a:pt x="0" y="109"/>
                </a:lnTo>
                <a:lnTo>
                  <a:pt x="1" y="123"/>
                </a:lnTo>
                <a:lnTo>
                  <a:pt x="3" y="137"/>
                </a:lnTo>
                <a:lnTo>
                  <a:pt x="6" y="151"/>
                </a:lnTo>
                <a:lnTo>
                  <a:pt x="10" y="164"/>
                </a:lnTo>
                <a:lnTo>
                  <a:pt x="15" y="178"/>
                </a:lnTo>
                <a:lnTo>
                  <a:pt x="21" y="191"/>
                </a:lnTo>
                <a:lnTo>
                  <a:pt x="28" y="204"/>
                </a:lnTo>
                <a:lnTo>
                  <a:pt x="330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71" name="Line 43"/>
          <p:cNvSpPr>
            <a:spLocks noChangeShapeType="1"/>
          </p:cNvSpPr>
          <p:nvPr/>
        </p:nvSpPr>
        <p:spPr bwMode="auto">
          <a:xfrm>
            <a:off x="2551113" y="3775075"/>
            <a:ext cx="2227262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72" name="Freeform 44"/>
          <p:cNvSpPr>
            <a:spLocks noChangeArrowheads="1"/>
          </p:cNvSpPr>
          <p:nvPr/>
        </p:nvSpPr>
        <p:spPr bwMode="auto">
          <a:xfrm>
            <a:off x="4779963" y="3956050"/>
            <a:ext cx="119062" cy="73025"/>
          </a:xfrm>
          <a:custGeom>
            <a:avLst/>
            <a:gdLst/>
            <a:ahLst/>
            <a:cxnLst>
              <a:cxn ang="0">
                <a:pos x="330" y="103"/>
              </a:cxn>
              <a:cxn ang="0">
                <a:pos x="28" y="0"/>
              </a:cxn>
              <a:cxn ang="0">
                <a:pos x="21" y="13"/>
              </a:cxn>
              <a:cxn ang="0">
                <a:pos x="15" y="26"/>
              </a:cxn>
              <a:cxn ang="0">
                <a:pos x="10" y="40"/>
              </a:cxn>
              <a:cxn ang="0">
                <a:pos x="6" y="53"/>
              </a:cxn>
              <a:cxn ang="0">
                <a:pos x="3" y="67"/>
              </a:cxn>
              <a:cxn ang="0">
                <a:pos x="1" y="81"/>
              </a:cxn>
              <a:cxn ang="0">
                <a:pos x="0" y="95"/>
              </a:cxn>
              <a:cxn ang="0">
                <a:pos x="0" y="109"/>
              </a:cxn>
              <a:cxn ang="0">
                <a:pos x="1" y="123"/>
              </a:cxn>
              <a:cxn ang="0">
                <a:pos x="3" y="137"/>
              </a:cxn>
              <a:cxn ang="0">
                <a:pos x="6" y="150"/>
              </a:cxn>
              <a:cxn ang="0">
                <a:pos x="10" y="164"/>
              </a:cxn>
              <a:cxn ang="0">
                <a:pos x="14" y="177"/>
              </a:cxn>
              <a:cxn ang="0">
                <a:pos x="20" y="191"/>
              </a:cxn>
              <a:cxn ang="0">
                <a:pos x="27" y="203"/>
              </a:cxn>
              <a:cxn ang="0">
                <a:pos x="330" y="103"/>
              </a:cxn>
            </a:cxnLst>
            <a:rect l="0" t="0" r="r" b="b"/>
            <a:pathLst>
              <a:path w="331" h="204">
                <a:moveTo>
                  <a:pt x="330" y="103"/>
                </a:moveTo>
                <a:lnTo>
                  <a:pt x="28" y="0"/>
                </a:lnTo>
                <a:lnTo>
                  <a:pt x="21" y="13"/>
                </a:lnTo>
                <a:lnTo>
                  <a:pt x="15" y="26"/>
                </a:lnTo>
                <a:lnTo>
                  <a:pt x="10" y="40"/>
                </a:lnTo>
                <a:lnTo>
                  <a:pt x="6" y="53"/>
                </a:lnTo>
                <a:lnTo>
                  <a:pt x="3" y="67"/>
                </a:lnTo>
                <a:lnTo>
                  <a:pt x="1" y="81"/>
                </a:lnTo>
                <a:lnTo>
                  <a:pt x="0" y="95"/>
                </a:lnTo>
                <a:lnTo>
                  <a:pt x="0" y="109"/>
                </a:lnTo>
                <a:lnTo>
                  <a:pt x="1" y="123"/>
                </a:lnTo>
                <a:lnTo>
                  <a:pt x="3" y="137"/>
                </a:lnTo>
                <a:lnTo>
                  <a:pt x="6" y="150"/>
                </a:lnTo>
                <a:lnTo>
                  <a:pt x="10" y="164"/>
                </a:lnTo>
                <a:lnTo>
                  <a:pt x="14" y="177"/>
                </a:lnTo>
                <a:lnTo>
                  <a:pt x="20" y="191"/>
                </a:lnTo>
                <a:lnTo>
                  <a:pt x="27" y="203"/>
                </a:lnTo>
                <a:lnTo>
                  <a:pt x="330" y="103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73" name="Line 45"/>
          <p:cNvSpPr>
            <a:spLocks noChangeShapeType="1"/>
          </p:cNvSpPr>
          <p:nvPr/>
        </p:nvSpPr>
        <p:spPr bwMode="auto">
          <a:xfrm>
            <a:off x="2117725" y="4002088"/>
            <a:ext cx="2660650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74" name="Text Box 46"/>
          <p:cNvSpPr txBox="1">
            <a:spLocks noChangeArrowheads="1"/>
          </p:cNvSpPr>
          <p:nvPr/>
        </p:nvSpPr>
        <p:spPr bwMode="auto">
          <a:xfrm>
            <a:off x="4021138" y="3243263"/>
            <a:ext cx="2921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</a:t>
            </a:r>
          </a:p>
        </p:txBody>
      </p:sp>
      <p:sp>
        <p:nvSpPr>
          <p:cNvPr id="73775" name="Text Box 47"/>
          <p:cNvSpPr txBox="1">
            <a:spLocks noChangeArrowheads="1"/>
          </p:cNvSpPr>
          <p:nvPr/>
        </p:nvSpPr>
        <p:spPr bwMode="auto">
          <a:xfrm>
            <a:off x="4141788" y="3292475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73776" name="Freeform 48"/>
          <p:cNvSpPr>
            <a:spLocks noChangeArrowheads="1"/>
          </p:cNvSpPr>
          <p:nvPr/>
        </p:nvSpPr>
        <p:spPr bwMode="auto">
          <a:xfrm>
            <a:off x="4779963" y="4175125"/>
            <a:ext cx="119062" cy="74613"/>
          </a:xfrm>
          <a:custGeom>
            <a:avLst/>
            <a:gdLst/>
            <a:ahLst/>
            <a:cxnLst>
              <a:cxn ang="0">
                <a:pos x="330" y="103"/>
              </a:cxn>
              <a:cxn ang="0">
                <a:pos x="27" y="0"/>
              </a:cxn>
              <a:cxn ang="0">
                <a:pos x="20" y="13"/>
              </a:cxn>
              <a:cxn ang="0">
                <a:pos x="14" y="27"/>
              </a:cxn>
              <a:cxn ang="0">
                <a:pos x="10" y="41"/>
              </a:cxn>
              <a:cxn ang="0">
                <a:pos x="6" y="55"/>
              </a:cxn>
              <a:cxn ang="0">
                <a:pos x="3" y="69"/>
              </a:cxn>
              <a:cxn ang="0">
                <a:pos x="1" y="83"/>
              </a:cxn>
              <a:cxn ang="0">
                <a:pos x="0" y="97"/>
              </a:cxn>
              <a:cxn ang="0">
                <a:pos x="0" y="111"/>
              </a:cxn>
              <a:cxn ang="0">
                <a:pos x="1" y="126"/>
              </a:cxn>
              <a:cxn ang="0">
                <a:pos x="3" y="140"/>
              </a:cxn>
              <a:cxn ang="0">
                <a:pos x="6" y="154"/>
              </a:cxn>
              <a:cxn ang="0">
                <a:pos x="10" y="168"/>
              </a:cxn>
              <a:cxn ang="0">
                <a:pos x="15" y="181"/>
              </a:cxn>
              <a:cxn ang="0">
                <a:pos x="21" y="195"/>
              </a:cxn>
              <a:cxn ang="0">
                <a:pos x="28" y="208"/>
              </a:cxn>
              <a:cxn ang="0">
                <a:pos x="330" y="103"/>
              </a:cxn>
            </a:cxnLst>
            <a:rect l="0" t="0" r="r" b="b"/>
            <a:pathLst>
              <a:path w="331" h="209">
                <a:moveTo>
                  <a:pt x="330" y="103"/>
                </a:moveTo>
                <a:lnTo>
                  <a:pt x="27" y="0"/>
                </a:lnTo>
                <a:lnTo>
                  <a:pt x="20" y="13"/>
                </a:lnTo>
                <a:lnTo>
                  <a:pt x="14" y="27"/>
                </a:lnTo>
                <a:lnTo>
                  <a:pt x="10" y="41"/>
                </a:lnTo>
                <a:lnTo>
                  <a:pt x="6" y="55"/>
                </a:lnTo>
                <a:lnTo>
                  <a:pt x="3" y="69"/>
                </a:lnTo>
                <a:lnTo>
                  <a:pt x="1" y="83"/>
                </a:lnTo>
                <a:lnTo>
                  <a:pt x="0" y="97"/>
                </a:lnTo>
                <a:lnTo>
                  <a:pt x="0" y="111"/>
                </a:lnTo>
                <a:lnTo>
                  <a:pt x="1" y="126"/>
                </a:lnTo>
                <a:lnTo>
                  <a:pt x="3" y="140"/>
                </a:lnTo>
                <a:lnTo>
                  <a:pt x="6" y="154"/>
                </a:lnTo>
                <a:lnTo>
                  <a:pt x="10" y="168"/>
                </a:lnTo>
                <a:lnTo>
                  <a:pt x="15" y="181"/>
                </a:lnTo>
                <a:lnTo>
                  <a:pt x="21" y="195"/>
                </a:lnTo>
                <a:lnTo>
                  <a:pt x="28" y="208"/>
                </a:lnTo>
                <a:lnTo>
                  <a:pt x="330" y="103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77" name="Line 49"/>
          <p:cNvSpPr>
            <a:spLocks noChangeShapeType="1"/>
          </p:cNvSpPr>
          <p:nvPr/>
        </p:nvSpPr>
        <p:spPr bwMode="auto">
          <a:xfrm>
            <a:off x="2551113" y="4221163"/>
            <a:ext cx="2227262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78" name="Line 50"/>
          <p:cNvSpPr>
            <a:spLocks noChangeShapeType="1"/>
          </p:cNvSpPr>
          <p:nvPr/>
        </p:nvSpPr>
        <p:spPr bwMode="auto">
          <a:xfrm>
            <a:off x="2544763" y="4225925"/>
            <a:ext cx="1587" cy="500063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79" name="Freeform 51"/>
          <p:cNvSpPr>
            <a:spLocks noChangeArrowheads="1"/>
          </p:cNvSpPr>
          <p:nvPr/>
        </p:nvSpPr>
        <p:spPr bwMode="auto">
          <a:xfrm>
            <a:off x="4779963" y="4460875"/>
            <a:ext cx="119062" cy="76200"/>
          </a:xfrm>
          <a:custGeom>
            <a:avLst/>
            <a:gdLst/>
            <a:ahLst/>
            <a:cxnLst>
              <a:cxn ang="0">
                <a:pos x="330" y="105"/>
              </a:cxn>
              <a:cxn ang="0">
                <a:pos x="27" y="0"/>
              </a:cxn>
              <a:cxn ang="0">
                <a:pos x="20" y="14"/>
              </a:cxn>
              <a:cxn ang="0">
                <a:pos x="14" y="27"/>
              </a:cxn>
              <a:cxn ang="0">
                <a:pos x="10" y="41"/>
              </a:cxn>
              <a:cxn ang="0">
                <a:pos x="6" y="56"/>
              </a:cxn>
              <a:cxn ang="0">
                <a:pos x="3" y="70"/>
              </a:cxn>
              <a:cxn ang="0">
                <a:pos x="1" y="84"/>
              </a:cxn>
              <a:cxn ang="0">
                <a:pos x="0" y="99"/>
              </a:cxn>
              <a:cxn ang="0">
                <a:pos x="0" y="113"/>
              </a:cxn>
              <a:cxn ang="0">
                <a:pos x="1" y="128"/>
              </a:cxn>
              <a:cxn ang="0">
                <a:pos x="3" y="142"/>
              </a:cxn>
              <a:cxn ang="0">
                <a:pos x="6" y="157"/>
              </a:cxn>
              <a:cxn ang="0">
                <a:pos x="10" y="171"/>
              </a:cxn>
              <a:cxn ang="0">
                <a:pos x="15" y="185"/>
              </a:cxn>
              <a:cxn ang="0">
                <a:pos x="21" y="199"/>
              </a:cxn>
              <a:cxn ang="0">
                <a:pos x="28" y="212"/>
              </a:cxn>
              <a:cxn ang="0">
                <a:pos x="330" y="105"/>
              </a:cxn>
            </a:cxnLst>
            <a:rect l="0" t="0" r="r" b="b"/>
            <a:pathLst>
              <a:path w="331" h="213">
                <a:moveTo>
                  <a:pt x="330" y="105"/>
                </a:moveTo>
                <a:lnTo>
                  <a:pt x="27" y="0"/>
                </a:lnTo>
                <a:lnTo>
                  <a:pt x="20" y="14"/>
                </a:lnTo>
                <a:lnTo>
                  <a:pt x="14" y="27"/>
                </a:lnTo>
                <a:lnTo>
                  <a:pt x="10" y="41"/>
                </a:lnTo>
                <a:lnTo>
                  <a:pt x="6" y="56"/>
                </a:lnTo>
                <a:lnTo>
                  <a:pt x="3" y="70"/>
                </a:lnTo>
                <a:lnTo>
                  <a:pt x="1" y="84"/>
                </a:lnTo>
                <a:lnTo>
                  <a:pt x="0" y="99"/>
                </a:lnTo>
                <a:lnTo>
                  <a:pt x="0" y="113"/>
                </a:lnTo>
                <a:lnTo>
                  <a:pt x="1" y="128"/>
                </a:lnTo>
                <a:lnTo>
                  <a:pt x="3" y="142"/>
                </a:lnTo>
                <a:lnTo>
                  <a:pt x="6" y="157"/>
                </a:lnTo>
                <a:lnTo>
                  <a:pt x="10" y="171"/>
                </a:lnTo>
                <a:lnTo>
                  <a:pt x="15" y="185"/>
                </a:lnTo>
                <a:lnTo>
                  <a:pt x="21" y="199"/>
                </a:lnTo>
                <a:lnTo>
                  <a:pt x="28" y="212"/>
                </a:lnTo>
                <a:lnTo>
                  <a:pt x="330" y="10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80" name="Line 52"/>
          <p:cNvSpPr>
            <a:spLocks noChangeShapeType="1"/>
          </p:cNvSpPr>
          <p:nvPr/>
        </p:nvSpPr>
        <p:spPr bwMode="auto">
          <a:xfrm>
            <a:off x="3771900" y="4508500"/>
            <a:ext cx="1006475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81" name="Line 53"/>
          <p:cNvSpPr>
            <a:spLocks noChangeShapeType="1"/>
          </p:cNvSpPr>
          <p:nvPr/>
        </p:nvSpPr>
        <p:spPr bwMode="auto">
          <a:xfrm>
            <a:off x="3765550" y="4508500"/>
            <a:ext cx="1588" cy="2174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82" name="AutoShape 54"/>
          <p:cNvSpPr>
            <a:spLocks noChangeArrowheads="1"/>
          </p:cNvSpPr>
          <p:nvPr/>
        </p:nvSpPr>
        <p:spPr bwMode="auto">
          <a:xfrm>
            <a:off x="2413000" y="4729163"/>
            <a:ext cx="1546225" cy="546100"/>
          </a:xfrm>
          <a:prstGeom prst="roundRect">
            <a:avLst>
              <a:gd name="adj" fmla="val 287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83" name="Text Box 55"/>
          <p:cNvSpPr txBox="1">
            <a:spLocks noChangeArrowheads="1"/>
          </p:cNvSpPr>
          <p:nvPr/>
        </p:nvSpPr>
        <p:spPr bwMode="auto">
          <a:xfrm>
            <a:off x="2371725" y="4729163"/>
            <a:ext cx="15414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15   14  . . . .  2  1  0</a:t>
            </a:r>
          </a:p>
        </p:txBody>
      </p:sp>
      <p:sp>
        <p:nvSpPr>
          <p:cNvPr id="73784" name="Freeform 56"/>
          <p:cNvSpPr>
            <a:spLocks noChangeArrowheads="1"/>
          </p:cNvSpPr>
          <p:nvPr/>
        </p:nvSpPr>
        <p:spPr bwMode="auto">
          <a:xfrm>
            <a:off x="2789238" y="4497388"/>
            <a:ext cx="93662" cy="95250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243"/>
              </a:cxn>
              <a:cxn ang="0">
                <a:pos x="16" y="248"/>
              </a:cxn>
              <a:cxn ang="0">
                <a:pos x="33" y="253"/>
              </a:cxn>
              <a:cxn ang="0">
                <a:pos x="50" y="256"/>
              </a:cxn>
              <a:cxn ang="0">
                <a:pos x="67" y="259"/>
              </a:cxn>
              <a:cxn ang="0">
                <a:pos x="85" y="262"/>
              </a:cxn>
              <a:cxn ang="0">
                <a:pos x="102" y="263"/>
              </a:cxn>
              <a:cxn ang="0">
                <a:pos x="120" y="264"/>
              </a:cxn>
              <a:cxn ang="0">
                <a:pos x="137" y="264"/>
              </a:cxn>
              <a:cxn ang="0">
                <a:pos x="155" y="263"/>
              </a:cxn>
              <a:cxn ang="0">
                <a:pos x="172" y="261"/>
              </a:cxn>
              <a:cxn ang="0">
                <a:pos x="190" y="259"/>
              </a:cxn>
              <a:cxn ang="0">
                <a:pos x="207" y="256"/>
              </a:cxn>
              <a:cxn ang="0">
                <a:pos x="224" y="252"/>
              </a:cxn>
              <a:cxn ang="0">
                <a:pos x="240" y="247"/>
              </a:cxn>
              <a:cxn ang="0">
                <a:pos x="257" y="242"/>
              </a:cxn>
              <a:cxn ang="0">
                <a:pos x="127" y="0"/>
              </a:cxn>
            </a:cxnLst>
            <a:rect l="0" t="0" r="r" b="b"/>
            <a:pathLst>
              <a:path w="258" h="265">
                <a:moveTo>
                  <a:pt x="127" y="0"/>
                </a:moveTo>
                <a:lnTo>
                  <a:pt x="0" y="243"/>
                </a:lnTo>
                <a:lnTo>
                  <a:pt x="16" y="248"/>
                </a:lnTo>
                <a:lnTo>
                  <a:pt x="33" y="253"/>
                </a:lnTo>
                <a:lnTo>
                  <a:pt x="50" y="256"/>
                </a:lnTo>
                <a:lnTo>
                  <a:pt x="67" y="259"/>
                </a:lnTo>
                <a:lnTo>
                  <a:pt x="85" y="262"/>
                </a:lnTo>
                <a:lnTo>
                  <a:pt x="102" y="263"/>
                </a:lnTo>
                <a:lnTo>
                  <a:pt x="120" y="264"/>
                </a:lnTo>
                <a:lnTo>
                  <a:pt x="137" y="264"/>
                </a:lnTo>
                <a:lnTo>
                  <a:pt x="155" y="263"/>
                </a:lnTo>
                <a:lnTo>
                  <a:pt x="172" y="261"/>
                </a:lnTo>
                <a:lnTo>
                  <a:pt x="190" y="259"/>
                </a:lnTo>
                <a:lnTo>
                  <a:pt x="207" y="256"/>
                </a:lnTo>
                <a:lnTo>
                  <a:pt x="224" y="252"/>
                </a:lnTo>
                <a:lnTo>
                  <a:pt x="240" y="247"/>
                </a:lnTo>
                <a:lnTo>
                  <a:pt x="257" y="242"/>
                </a:lnTo>
                <a:lnTo>
                  <a:pt x="127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85" name="Line 57"/>
          <p:cNvSpPr>
            <a:spLocks noChangeShapeType="1"/>
          </p:cNvSpPr>
          <p:nvPr/>
        </p:nvSpPr>
        <p:spPr bwMode="auto">
          <a:xfrm flipV="1">
            <a:off x="2833688" y="4570413"/>
            <a:ext cx="1587" cy="1603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86" name="Freeform 58"/>
          <p:cNvSpPr>
            <a:spLocks noChangeArrowheads="1"/>
          </p:cNvSpPr>
          <p:nvPr/>
        </p:nvSpPr>
        <p:spPr bwMode="auto">
          <a:xfrm>
            <a:off x="3430588" y="4497388"/>
            <a:ext cx="93662" cy="95250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0" y="243"/>
              </a:cxn>
              <a:cxn ang="0">
                <a:pos x="17" y="248"/>
              </a:cxn>
              <a:cxn ang="0">
                <a:pos x="34" y="253"/>
              </a:cxn>
              <a:cxn ang="0">
                <a:pos x="51" y="256"/>
              </a:cxn>
              <a:cxn ang="0">
                <a:pos x="68" y="259"/>
              </a:cxn>
              <a:cxn ang="0">
                <a:pos x="86" y="262"/>
              </a:cxn>
              <a:cxn ang="0">
                <a:pos x="104" y="263"/>
              </a:cxn>
              <a:cxn ang="0">
                <a:pos x="122" y="264"/>
              </a:cxn>
              <a:cxn ang="0">
                <a:pos x="139" y="264"/>
              </a:cxn>
              <a:cxn ang="0">
                <a:pos x="157" y="263"/>
              </a:cxn>
              <a:cxn ang="0">
                <a:pos x="175" y="261"/>
              </a:cxn>
              <a:cxn ang="0">
                <a:pos x="193" y="259"/>
              </a:cxn>
              <a:cxn ang="0">
                <a:pos x="210" y="256"/>
              </a:cxn>
              <a:cxn ang="0">
                <a:pos x="227" y="252"/>
              </a:cxn>
              <a:cxn ang="0">
                <a:pos x="244" y="247"/>
              </a:cxn>
              <a:cxn ang="0">
                <a:pos x="261" y="242"/>
              </a:cxn>
              <a:cxn ang="0">
                <a:pos x="129" y="0"/>
              </a:cxn>
            </a:cxnLst>
            <a:rect l="0" t="0" r="r" b="b"/>
            <a:pathLst>
              <a:path w="262" h="265">
                <a:moveTo>
                  <a:pt x="129" y="0"/>
                </a:moveTo>
                <a:lnTo>
                  <a:pt x="0" y="243"/>
                </a:lnTo>
                <a:lnTo>
                  <a:pt x="17" y="248"/>
                </a:lnTo>
                <a:lnTo>
                  <a:pt x="34" y="253"/>
                </a:lnTo>
                <a:lnTo>
                  <a:pt x="51" y="256"/>
                </a:lnTo>
                <a:lnTo>
                  <a:pt x="68" y="259"/>
                </a:lnTo>
                <a:lnTo>
                  <a:pt x="86" y="262"/>
                </a:lnTo>
                <a:lnTo>
                  <a:pt x="104" y="263"/>
                </a:lnTo>
                <a:lnTo>
                  <a:pt x="122" y="264"/>
                </a:lnTo>
                <a:lnTo>
                  <a:pt x="139" y="264"/>
                </a:lnTo>
                <a:lnTo>
                  <a:pt x="157" y="263"/>
                </a:lnTo>
                <a:lnTo>
                  <a:pt x="175" y="261"/>
                </a:lnTo>
                <a:lnTo>
                  <a:pt x="193" y="259"/>
                </a:lnTo>
                <a:lnTo>
                  <a:pt x="210" y="256"/>
                </a:lnTo>
                <a:lnTo>
                  <a:pt x="227" y="252"/>
                </a:lnTo>
                <a:lnTo>
                  <a:pt x="244" y="247"/>
                </a:lnTo>
                <a:lnTo>
                  <a:pt x="261" y="242"/>
                </a:lnTo>
                <a:lnTo>
                  <a:pt x="129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87" name="Line 59"/>
          <p:cNvSpPr>
            <a:spLocks noChangeShapeType="1"/>
          </p:cNvSpPr>
          <p:nvPr/>
        </p:nvSpPr>
        <p:spPr bwMode="auto">
          <a:xfrm flipV="1">
            <a:off x="3475038" y="4570413"/>
            <a:ext cx="1587" cy="1603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88" name="Freeform 60"/>
          <p:cNvSpPr>
            <a:spLocks noChangeArrowheads="1"/>
          </p:cNvSpPr>
          <p:nvPr/>
        </p:nvSpPr>
        <p:spPr bwMode="auto">
          <a:xfrm>
            <a:off x="3570288" y="4497388"/>
            <a:ext cx="93662" cy="95250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0" y="243"/>
              </a:cxn>
              <a:cxn ang="0">
                <a:pos x="17" y="248"/>
              </a:cxn>
              <a:cxn ang="0">
                <a:pos x="34" y="253"/>
              </a:cxn>
              <a:cxn ang="0">
                <a:pos x="51" y="256"/>
              </a:cxn>
              <a:cxn ang="0">
                <a:pos x="68" y="259"/>
              </a:cxn>
              <a:cxn ang="0">
                <a:pos x="86" y="262"/>
              </a:cxn>
              <a:cxn ang="0">
                <a:pos x="104" y="263"/>
              </a:cxn>
              <a:cxn ang="0">
                <a:pos x="122" y="264"/>
              </a:cxn>
              <a:cxn ang="0">
                <a:pos x="139" y="264"/>
              </a:cxn>
              <a:cxn ang="0">
                <a:pos x="157" y="263"/>
              </a:cxn>
              <a:cxn ang="0">
                <a:pos x="175" y="261"/>
              </a:cxn>
              <a:cxn ang="0">
                <a:pos x="193" y="259"/>
              </a:cxn>
              <a:cxn ang="0">
                <a:pos x="210" y="256"/>
              </a:cxn>
              <a:cxn ang="0">
                <a:pos x="227" y="252"/>
              </a:cxn>
              <a:cxn ang="0">
                <a:pos x="244" y="247"/>
              </a:cxn>
              <a:cxn ang="0">
                <a:pos x="261" y="242"/>
              </a:cxn>
              <a:cxn ang="0">
                <a:pos x="129" y="0"/>
              </a:cxn>
            </a:cxnLst>
            <a:rect l="0" t="0" r="r" b="b"/>
            <a:pathLst>
              <a:path w="262" h="265">
                <a:moveTo>
                  <a:pt x="129" y="0"/>
                </a:moveTo>
                <a:lnTo>
                  <a:pt x="0" y="243"/>
                </a:lnTo>
                <a:lnTo>
                  <a:pt x="17" y="248"/>
                </a:lnTo>
                <a:lnTo>
                  <a:pt x="34" y="253"/>
                </a:lnTo>
                <a:lnTo>
                  <a:pt x="51" y="256"/>
                </a:lnTo>
                <a:lnTo>
                  <a:pt x="68" y="259"/>
                </a:lnTo>
                <a:lnTo>
                  <a:pt x="86" y="262"/>
                </a:lnTo>
                <a:lnTo>
                  <a:pt x="104" y="263"/>
                </a:lnTo>
                <a:lnTo>
                  <a:pt x="122" y="264"/>
                </a:lnTo>
                <a:lnTo>
                  <a:pt x="139" y="264"/>
                </a:lnTo>
                <a:lnTo>
                  <a:pt x="157" y="263"/>
                </a:lnTo>
                <a:lnTo>
                  <a:pt x="175" y="261"/>
                </a:lnTo>
                <a:lnTo>
                  <a:pt x="193" y="259"/>
                </a:lnTo>
                <a:lnTo>
                  <a:pt x="210" y="256"/>
                </a:lnTo>
                <a:lnTo>
                  <a:pt x="227" y="252"/>
                </a:lnTo>
                <a:lnTo>
                  <a:pt x="244" y="247"/>
                </a:lnTo>
                <a:lnTo>
                  <a:pt x="261" y="242"/>
                </a:lnTo>
                <a:lnTo>
                  <a:pt x="129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89" name="Line 61"/>
          <p:cNvSpPr>
            <a:spLocks noChangeShapeType="1"/>
          </p:cNvSpPr>
          <p:nvPr/>
        </p:nvSpPr>
        <p:spPr bwMode="auto">
          <a:xfrm flipV="1">
            <a:off x="3614738" y="4570413"/>
            <a:ext cx="1587" cy="1603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90" name="Text Box 62"/>
          <p:cNvSpPr txBox="1">
            <a:spLocks noChangeArrowheads="1"/>
          </p:cNvSpPr>
          <p:nvPr/>
        </p:nvSpPr>
        <p:spPr bwMode="auto">
          <a:xfrm>
            <a:off x="2776538" y="4887913"/>
            <a:ext cx="604837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4 x 16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73791" name="Text Box 63"/>
          <p:cNvSpPr txBox="1">
            <a:spLocks noChangeArrowheads="1"/>
          </p:cNvSpPr>
          <p:nvPr/>
        </p:nvSpPr>
        <p:spPr bwMode="auto">
          <a:xfrm>
            <a:off x="2687638" y="5029200"/>
            <a:ext cx="773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decoder</a:t>
            </a:r>
          </a:p>
        </p:txBody>
      </p:sp>
      <p:sp>
        <p:nvSpPr>
          <p:cNvPr id="73792" name="Text Box 64"/>
          <p:cNvSpPr txBox="1">
            <a:spLocks noChangeArrowheads="1"/>
          </p:cNvSpPr>
          <p:nvPr/>
        </p:nvSpPr>
        <p:spPr bwMode="auto">
          <a:xfrm>
            <a:off x="2838450" y="5559425"/>
            <a:ext cx="50323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4-bit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73793" name="Text Box 65"/>
          <p:cNvSpPr txBox="1">
            <a:spLocks noChangeArrowheads="1"/>
          </p:cNvSpPr>
          <p:nvPr/>
        </p:nvSpPr>
        <p:spPr bwMode="auto">
          <a:xfrm>
            <a:off x="2624138" y="5700713"/>
            <a:ext cx="908646" cy="4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Arial" charset="0"/>
              </a:rPr>
              <a:t>Sequence</a:t>
            </a:r>
            <a:endParaRPr lang="en-GB" sz="1200" b="1" dirty="0">
              <a:latin typeface="Arial" charset="0"/>
            </a:endParaRP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dirty="0">
              <a:latin typeface="Arial" charset="0"/>
            </a:endParaRPr>
          </a:p>
        </p:txBody>
      </p:sp>
      <p:sp>
        <p:nvSpPr>
          <p:cNvPr id="73794" name="Text Box 66"/>
          <p:cNvSpPr txBox="1">
            <a:spLocks noChangeArrowheads="1"/>
          </p:cNvSpPr>
          <p:nvPr/>
        </p:nvSpPr>
        <p:spPr bwMode="auto">
          <a:xfrm>
            <a:off x="2711450" y="5835650"/>
            <a:ext cx="772390" cy="4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Arial" charset="0"/>
              </a:rPr>
              <a:t>Counter</a:t>
            </a:r>
            <a:endParaRPr lang="en-GB" sz="1200" b="1" dirty="0">
              <a:latin typeface="Arial" charset="0"/>
            </a:endParaRP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dirty="0">
              <a:latin typeface="Arial" charset="0"/>
            </a:endParaRPr>
          </a:p>
        </p:txBody>
      </p:sp>
      <p:sp>
        <p:nvSpPr>
          <p:cNvPr id="73795" name="Text Box 67"/>
          <p:cNvSpPr txBox="1">
            <a:spLocks noChangeArrowheads="1"/>
          </p:cNvSpPr>
          <p:nvPr/>
        </p:nvSpPr>
        <p:spPr bwMode="auto">
          <a:xfrm>
            <a:off x="2825750" y="5975350"/>
            <a:ext cx="4937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Arial" charset="0"/>
              </a:rPr>
              <a:t>(SC)</a:t>
            </a:r>
          </a:p>
        </p:txBody>
      </p:sp>
      <p:sp>
        <p:nvSpPr>
          <p:cNvPr id="73796" name="AutoShape 68"/>
          <p:cNvSpPr>
            <a:spLocks noChangeArrowheads="1"/>
          </p:cNvSpPr>
          <p:nvPr/>
        </p:nvSpPr>
        <p:spPr bwMode="auto">
          <a:xfrm>
            <a:off x="2551113" y="5583238"/>
            <a:ext cx="1120775" cy="592137"/>
          </a:xfrm>
          <a:prstGeom prst="roundRect">
            <a:avLst>
              <a:gd name="adj" fmla="val 269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97" name="Freeform 69"/>
          <p:cNvSpPr>
            <a:spLocks noChangeArrowheads="1"/>
          </p:cNvSpPr>
          <p:nvPr/>
        </p:nvSpPr>
        <p:spPr bwMode="auto">
          <a:xfrm>
            <a:off x="2714625" y="5280025"/>
            <a:ext cx="93663" cy="93663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0" y="239"/>
              </a:cxn>
              <a:cxn ang="0">
                <a:pos x="17" y="244"/>
              </a:cxn>
              <a:cxn ang="0">
                <a:pos x="34" y="249"/>
              </a:cxn>
              <a:cxn ang="0">
                <a:pos x="51" y="252"/>
              </a:cxn>
              <a:cxn ang="0">
                <a:pos x="68" y="255"/>
              </a:cxn>
              <a:cxn ang="0">
                <a:pos x="86" y="258"/>
              </a:cxn>
              <a:cxn ang="0">
                <a:pos x="104" y="259"/>
              </a:cxn>
              <a:cxn ang="0">
                <a:pos x="122" y="260"/>
              </a:cxn>
              <a:cxn ang="0">
                <a:pos x="139" y="260"/>
              </a:cxn>
              <a:cxn ang="0">
                <a:pos x="157" y="259"/>
              </a:cxn>
              <a:cxn ang="0">
                <a:pos x="175" y="257"/>
              </a:cxn>
              <a:cxn ang="0">
                <a:pos x="193" y="255"/>
              </a:cxn>
              <a:cxn ang="0">
                <a:pos x="210" y="252"/>
              </a:cxn>
              <a:cxn ang="0">
                <a:pos x="227" y="248"/>
              </a:cxn>
              <a:cxn ang="0">
                <a:pos x="244" y="243"/>
              </a:cxn>
              <a:cxn ang="0">
                <a:pos x="261" y="238"/>
              </a:cxn>
              <a:cxn ang="0">
                <a:pos x="129" y="0"/>
              </a:cxn>
            </a:cxnLst>
            <a:rect l="0" t="0" r="r" b="b"/>
            <a:pathLst>
              <a:path w="262" h="261">
                <a:moveTo>
                  <a:pt x="129" y="0"/>
                </a:moveTo>
                <a:lnTo>
                  <a:pt x="0" y="239"/>
                </a:lnTo>
                <a:lnTo>
                  <a:pt x="17" y="244"/>
                </a:lnTo>
                <a:lnTo>
                  <a:pt x="34" y="249"/>
                </a:lnTo>
                <a:lnTo>
                  <a:pt x="51" y="252"/>
                </a:lnTo>
                <a:lnTo>
                  <a:pt x="68" y="255"/>
                </a:lnTo>
                <a:lnTo>
                  <a:pt x="86" y="258"/>
                </a:lnTo>
                <a:lnTo>
                  <a:pt x="104" y="259"/>
                </a:lnTo>
                <a:lnTo>
                  <a:pt x="122" y="260"/>
                </a:lnTo>
                <a:lnTo>
                  <a:pt x="139" y="260"/>
                </a:lnTo>
                <a:lnTo>
                  <a:pt x="157" y="259"/>
                </a:lnTo>
                <a:lnTo>
                  <a:pt x="175" y="257"/>
                </a:lnTo>
                <a:lnTo>
                  <a:pt x="193" y="255"/>
                </a:lnTo>
                <a:lnTo>
                  <a:pt x="210" y="252"/>
                </a:lnTo>
                <a:lnTo>
                  <a:pt x="227" y="248"/>
                </a:lnTo>
                <a:lnTo>
                  <a:pt x="244" y="243"/>
                </a:lnTo>
                <a:lnTo>
                  <a:pt x="261" y="238"/>
                </a:lnTo>
                <a:lnTo>
                  <a:pt x="129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798" name="Line 70"/>
          <p:cNvSpPr>
            <a:spLocks noChangeShapeType="1"/>
          </p:cNvSpPr>
          <p:nvPr/>
        </p:nvSpPr>
        <p:spPr bwMode="auto">
          <a:xfrm flipV="1">
            <a:off x="2759075" y="5351463"/>
            <a:ext cx="1588" cy="233362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799" name="Freeform 71"/>
          <p:cNvSpPr>
            <a:spLocks noChangeArrowheads="1"/>
          </p:cNvSpPr>
          <p:nvPr/>
        </p:nvSpPr>
        <p:spPr bwMode="auto">
          <a:xfrm>
            <a:off x="2927350" y="5280025"/>
            <a:ext cx="93663" cy="93663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0" y="239"/>
              </a:cxn>
              <a:cxn ang="0">
                <a:pos x="17" y="244"/>
              </a:cxn>
              <a:cxn ang="0">
                <a:pos x="34" y="249"/>
              </a:cxn>
              <a:cxn ang="0">
                <a:pos x="51" y="252"/>
              </a:cxn>
              <a:cxn ang="0">
                <a:pos x="68" y="255"/>
              </a:cxn>
              <a:cxn ang="0">
                <a:pos x="86" y="258"/>
              </a:cxn>
              <a:cxn ang="0">
                <a:pos x="104" y="259"/>
              </a:cxn>
              <a:cxn ang="0">
                <a:pos x="122" y="260"/>
              </a:cxn>
              <a:cxn ang="0">
                <a:pos x="139" y="260"/>
              </a:cxn>
              <a:cxn ang="0">
                <a:pos x="157" y="259"/>
              </a:cxn>
              <a:cxn ang="0">
                <a:pos x="175" y="257"/>
              </a:cxn>
              <a:cxn ang="0">
                <a:pos x="193" y="255"/>
              </a:cxn>
              <a:cxn ang="0">
                <a:pos x="210" y="252"/>
              </a:cxn>
              <a:cxn ang="0">
                <a:pos x="227" y="248"/>
              </a:cxn>
              <a:cxn ang="0">
                <a:pos x="244" y="243"/>
              </a:cxn>
              <a:cxn ang="0">
                <a:pos x="261" y="238"/>
              </a:cxn>
              <a:cxn ang="0">
                <a:pos x="129" y="0"/>
              </a:cxn>
            </a:cxnLst>
            <a:rect l="0" t="0" r="r" b="b"/>
            <a:pathLst>
              <a:path w="262" h="261">
                <a:moveTo>
                  <a:pt x="129" y="0"/>
                </a:moveTo>
                <a:lnTo>
                  <a:pt x="0" y="239"/>
                </a:lnTo>
                <a:lnTo>
                  <a:pt x="17" y="244"/>
                </a:lnTo>
                <a:lnTo>
                  <a:pt x="34" y="249"/>
                </a:lnTo>
                <a:lnTo>
                  <a:pt x="51" y="252"/>
                </a:lnTo>
                <a:lnTo>
                  <a:pt x="68" y="255"/>
                </a:lnTo>
                <a:lnTo>
                  <a:pt x="86" y="258"/>
                </a:lnTo>
                <a:lnTo>
                  <a:pt x="104" y="259"/>
                </a:lnTo>
                <a:lnTo>
                  <a:pt x="122" y="260"/>
                </a:lnTo>
                <a:lnTo>
                  <a:pt x="139" y="260"/>
                </a:lnTo>
                <a:lnTo>
                  <a:pt x="157" y="259"/>
                </a:lnTo>
                <a:lnTo>
                  <a:pt x="175" y="257"/>
                </a:lnTo>
                <a:lnTo>
                  <a:pt x="193" y="255"/>
                </a:lnTo>
                <a:lnTo>
                  <a:pt x="210" y="252"/>
                </a:lnTo>
                <a:lnTo>
                  <a:pt x="227" y="248"/>
                </a:lnTo>
                <a:lnTo>
                  <a:pt x="244" y="243"/>
                </a:lnTo>
                <a:lnTo>
                  <a:pt x="261" y="238"/>
                </a:lnTo>
                <a:lnTo>
                  <a:pt x="129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800" name="Freeform 72"/>
          <p:cNvSpPr>
            <a:spLocks noChangeArrowheads="1"/>
          </p:cNvSpPr>
          <p:nvPr/>
        </p:nvSpPr>
        <p:spPr bwMode="auto">
          <a:xfrm>
            <a:off x="3141663" y="5280025"/>
            <a:ext cx="93662" cy="93663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239"/>
              </a:cxn>
              <a:cxn ang="0">
                <a:pos x="16" y="244"/>
              </a:cxn>
              <a:cxn ang="0">
                <a:pos x="33" y="249"/>
              </a:cxn>
              <a:cxn ang="0">
                <a:pos x="50" y="252"/>
              </a:cxn>
              <a:cxn ang="0">
                <a:pos x="67" y="255"/>
              </a:cxn>
              <a:cxn ang="0">
                <a:pos x="85" y="258"/>
              </a:cxn>
              <a:cxn ang="0">
                <a:pos x="102" y="259"/>
              </a:cxn>
              <a:cxn ang="0">
                <a:pos x="120" y="260"/>
              </a:cxn>
              <a:cxn ang="0">
                <a:pos x="137" y="260"/>
              </a:cxn>
              <a:cxn ang="0">
                <a:pos x="155" y="259"/>
              </a:cxn>
              <a:cxn ang="0">
                <a:pos x="172" y="257"/>
              </a:cxn>
              <a:cxn ang="0">
                <a:pos x="190" y="255"/>
              </a:cxn>
              <a:cxn ang="0">
                <a:pos x="207" y="252"/>
              </a:cxn>
              <a:cxn ang="0">
                <a:pos x="224" y="248"/>
              </a:cxn>
              <a:cxn ang="0">
                <a:pos x="240" y="243"/>
              </a:cxn>
              <a:cxn ang="0">
                <a:pos x="257" y="238"/>
              </a:cxn>
              <a:cxn ang="0">
                <a:pos x="127" y="0"/>
              </a:cxn>
            </a:cxnLst>
            <a:rect l="0" t="0" r="r" b="b"/>
            <a:pathLst>
              <a:path w="258" h="261">
                <a:moveTo>
                  <a:pt x="127" y="0"/>
                </a:moveTo>
                <a:lnTo>
                  <a:pt x="0" y="239"/>
                </a:lnTo>
                <a:lnTo>
                  <a:pt x="16" y="244"/>
                </a:lnTo>
                <a:lnTo>
                  <a:pt x="33" y="249"/>
                </a:lnTo>
                <a:lnTo>
                  <a:pt x="50" y="252"/>
                </a:lnTo>
                <a:lnTo>
                  <a:pt x="67" y="255"/>
                </a:lnTo>
                <a:lnTo>
                  <a:pt x="85" y="258"/>
                </a:lnTo>
                <a:lnTo>
                  <a:pt x="102" y="259"/>
                </a:lnTo>
                <a:lnTo>
                  <a:pt x="120" y="260"/>
                </a:lnTo>
                <a:lnTo>
                  <a:pt x="137" y="260"/>
                </a:lnTo>
                <a:lnTo>
                  <a:pt x="155" y="259"/>
                </a:lnTo>
                <a:lnTo>
                  <a:pt x="172" y="257"/>
                </a:lnTo>
                <a:lnTo>
                  <a:pt x="190" y="255"/>
                </a:lnTo>
                <a:lnTo>
                  <a:pt x="207" y="252"/>
                </a:lnTo>
                <a:lnTo>
                  <a:pt x="224" y="248"/>
                </a:lnTo>
                <a:lnTo>
                  <a:pt x="240" y="243"/>
                </a:lnTo>
                <a:lnTo>
                  <a:pt x="257" y="238"/>
                </a:lnTo>
                <a:lnTo>
                  <a:pt x="127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801" name="Line 73"/>
          <p:cNvSpPr>
            <a:spLocks noChangeShapeType="1"/>
          </p:cNvSpPr>
          <p:nvPr/>
        </p:nvSpPr>
        <p:spPr bwMode="auto">
          <a:xfrm flipV="1">
            <a:off x="3186113" y="5351463"/>
            <a:ext cx="1587" cy="233362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802" name="Freeform 74"/>
          <p:cNvSpPr>
            <a:spLocks noChangeArrowheads="1"/>
          </p:cNvSpPr>
          <p:nvPr/>
        </p:nvSpPr>
        <p:spPr bwMode="auto">
          <a:xfrm>
            <a:off x="3355975" y="5280025"/>
            <a:ext cx="93663" cy="93663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239"/>
              </a:cxn>
              <a:cxn ang="0">
                <a:pos x="16" y="244"/>
              </a:cxn>
              <a:cxn ang="0">
                <a:pos x="33" y="249"/>
              </a:cxn>
              <a:cxn ang="0">
                <a:pos x="50" y="252"/>
              </a:cxn>
              <a:cxn ang="0">
                <a:pos x="67" y="255"/>
              </a:cxn>
              <a:cxn ang="0">
                <a:pos x="85" y="258"/>
              </a:cxn>
              <a:cxn ang="0">
                <a:pos x="102" y="259"/>
              </a:cxn>
              <a:cxn ang="0">
                <a:pos x="120" y="260"/>
              </a:cxn>
              <a:cxn ang="0">
                <a:pos x="137" y="260"/>
              </a:cxn>
              <a:cxn ang="0">
                <a:pos x="155" y="259"/>
              </a:cxn>
              <a:cxn ang="0">
                <a:pos x="172" y="257"/>
              </a:cxn>
              <a:cxn ang="0">
                <a:pos x="190" y="255"/>
              </a:cxn>
              <a:cxn ang="0">
                <a:pos x="207" y="252"/>
              </a:cxn>
              <a:cxn ang="0">
                <a:pos x="224" y="248"/>
              </a:cxn>
              <a:cxn ang="0">
                <a:pos x="240" y="243"/>
              </a:cxn>
              <a:cxn ang="0">
                <a:pos x="257" y="238"/>
              </a:cxn>
              <a:cxn ang="0">
                <a:pos x="127" y="0"/>
              </a:cxn>
            </a:cxnLst>
            <a:rect l="0" t="0" r="r" b="b"/>
            <a:pathLst>
              <a:path w="258" h="261">
                <a:moveTo>
                  <a:pt x="127" y="0"/>
                </a:moveTo>
                <a:lnTo>
                  <a:pt x="0" y="239"/>
                </a:lnTo>
                <a:lnTo>
                  <a:pt x="16" y="244"/>
                </a:lnTo>
                <a:lnTo>
                  <a:pt x="33" y="249"/>
                </a:lnTo>
                <a:lnTo>
                  <a:pt x="50" y="252"/>
                </a:lnTo>
                <a:lnTo>
                  <a:pt x="67" y="255"/>
                </a:lnTo>
                <a:lnTo>
                  <a:pt x="85" y="258"/>
                </a:lnTo>
                <a:lnTo>
                  <a:pt x="102" y="259"/>
                </a:lnTo>
                <a:lnTo>
                  <a:pt x="120" y="260"/>
                </a:lnTo>
                <a:lnTo>
                  <a:pt x="137" y="260"/>
                </a:lnTo>
                <a:lnTo>
                  <a:pt x="155" y="259"/>
                </a:lnTo>
                <a:lnTo>
                  <a:pt x="172" y="257"/>
                </a:lnTo>
                <a:lnTo>
                  <a:pt x="190" y="255"/>
                </a:lnTo>
                <a:lnTo>
                  <a:pt x="207" y="252"/>
                </a:lnTo>
                <a:lnTo>
                  <a:pt x="224" y="248"/>
                </a:lnTo>
                <a:lnTo>
                  <a:pt x="240" y="243"/>
                </a:lnTo>
                <a:lnTo>
                  <a:pt x="257" y="238"/>
                </a:lnTo>
                <a:lnTo>
                  <a:pt x="127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803" name="Line 75"/>
          <p:cNvSpPr>
            <a:spLocks noChangeShapeType="1"/>
          </p:cNvSpPr>
          <p:nvPr/>
        </p:nvSpPr>
        <p:spPr bwMode="auto">
          <a:xfrm flipV="1">
            <a:off x="3400425" y="5351463"/>
            <a:ext cx="1588" cy="233362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804" name="Freeform 76"/>
          <p:cNvSpPr>
            <a:spLocks noChangeArrowheads="1"/>
          </p:cNvSpPr>
          <p:nvPr/>
        </p:nvSpPr>
        <p:spPr bwMode="auto">
          <a:xfrm>
            <a:off x="3689350" y="5645150"/>
            <a:ext cx="120650" cy="73025"/>
          </a:xfrm>
          <a:custGeom>
            <a:avLst/>
            <a:gdLst/>
            <a:ahLst/>
            <a:cxnLst>
              <a:cxn ang="0">
                <a:pos x="0" y="103"/>
              </a:cxn>
              <a:cxn ang="0">
                <a:pos x="308" y="204"/>
              </a:cxn>
              <a:cxn ang="0">
                <a:pos x="315" y="191"/>
              </a:cxn>
              <a:cxn ang="0">
                <a:pos x="320" y="178"/>
              </a:cxn>
              <a:cxn ang="0">
                <a:pos x="325" y="164"/>
              </a:cxn>
              <a:cxn ang="0">
                <a:pos x="329" y="151"/>
              </a:cxn>
              <a:cxn ang="0">
                <a:pos x="332" y="137"/>
              </a:cxn>
              <a:cxn ang="0">
                <a:pos x="334" y="123"/>
              </a:cxn>
              <a:cxn ang="0">
                <a:pos x="335" y="109"/>
              </a:cxn>
              <a:cxn ang="0">
                <a:pos x="335" y="95"/>
              </a:cxn>
              <a:cxn ang="0">
                <a:pos x="334" y="81"/>
              </a:cxn>
              <a:cxn ang="0">
                <a:pos x="332" y="67"/>
              </a:cxn>
              <a:cxn ang="0">
                <a:pos x="329" y="53"/>
              </a:cxn>
              <a:cxn ang="0">
                <a:pos x="325" y="39"/>
              </a:cxn>
              <a:cxn ang="0">
                <a:pos x="320" y="26"/>
              </a:cxn>
              <a:cxn ang="0">
                <a:pos x="314" y="13"/>
              </a:cxn>
              <a:cxn ang="0">
                <a:pos x="307" y="0"/>
              </a:cxn>
              <a:cxn ang="0">
                <a:pos x="0" y="103"/>
              </a:cxn>
            </a:cxnLst>
            <a:rect l="0" t="0" r="r" b="b"/>
            <a:pathLst>
              <a:path w="336" h="205">
                <a:moveTo>
                  <a:pt x="0" y="103"/>
                </a:moveTo>
                <a:lnTo>
                  <a:pt x="308" y="204"/>
                </a:lnTo>
                <a:lnTo>
                  <a:pt x="315" y="191"/>
                </a:lnTo>
                <a:lnTo>
                  <a:pt x="320" y="178"/>
                </a:lnTo>
                <a:lnTo>
                  <a:pt x="325" y="164"/>
                </a:lnTo>
                <a:lnTo>
                  <a:pt x="329" y="151"/>
                </a:lnTo>
                <a:lnTo>
                  <a:pt x="332" y="137"/>
                </a:lnTo>
                <a:lnTo>
                  <a:pt x="334" y="123"/>
                </a:lnTo>
                <a:lnTo>
                  <a:pt x="335" y="109"/>
                </a:lnTo>
                <a:lnTo>
                  <a:pt x="335" y="95"/>
                </a:lnTo>
                <a:lnTo>
                  <a:pt x="334" y="81"/>
                </a:lnTo>
                <a:lnTo>
                  <a:pt x="332" y="67"/>
                </a:lnTo>
                <a:lnTo>
                  <a:pt x="329" y="53"/>
                </a:lnTo>
                <a:lnTo>
                  <a:pt x="325" y="39"/>
                </a:lnTo>
                <a:lnTo>
                  <a:pt x="320" y="26"/>
                </a:lnTo>
                <a:lnTo>
                  <a:pt x="314" y="13"/>
                </a:lnTo>
                <a:lnTo>
                  <a:pt x="307" y="0"/>
                </a:lnTo>
                <a:lnTo>
                  <a:pt x="0" y="103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805" name="Line 77"/>
          <p:cNvSpPr>
            <a:spLocks noChangeShapeType="1"/>
          </p:cNvSpPr>
          <p:nvPr/>
        </p:nvSpPr>
        <p:spPr bwMode="auto">
          <a:xfrm>
            <a:off x="3795713" y="5686425"/>
            <a:ext cx="517525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806" name="Text Box 78"/>
          <p:cNvSpPr txBox="1">
            <a:spLocks noChangeArrowheads="1"/>
          </p:cNvSpPr>
          <p:nvPr/>
        </p:nvSpPr>
        <p:spPr bwMode="auto">
          <a:xfrm>
            <a:off x="4329113" y="5532438"/>
            <a:ext cx="13160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Increment (INR)</a:t>
            </a:r>
          </a:p>
        </p:txBody>
      </p:sp>
      <p:sp>
        <p:nvSpPr>
          <p:cNvPr id="73807" name="Freeform 79"/>
          <p:cNvSpPr>
            <a:spLocks noChangeArrowheads="1"/>
          </p:cNvSpPr>
          <p:nvPr/>
        </p:nvSpPr>
        <p:spPr bwMode="auto">
          <a:xfrm>
            <a:off x="3689350" y="5813425"/>
            <a:ext cx="120650" cy="74613"/>
          </a:xfrm>
          <a:custGeom>
            <a:avLst/>
            <a:gdLst/>
            <a:ahLst/>
            <a:cxnLst>
              <a:cxn ang="0">
                <a:pos x="0" y="102"/>
              </a:cxn>
              <a:cxn ang="0">
                <a:pos x="307" y="206"/>
              </a:cxn>
              <a:cxn ang="0">
                <a:pos x="314" y="193"/>
              </a:cxn>
              <a:cxn ang="0">
                <a:pos x="320" y="179"/>
              </a:cxn>
              <a:cxn ang="0">
                <a:pos x="325" y="166"/>
              </a:cxn>
              <a:cxn ang="0">
                <a:pos x="329" y="152"/>
              </a:cxn>
              <a:cxn ang="0">
                <a:pos x="332" y="138"/>
              </a:cxn>
              <a:cxn ang="0">
                <a:pos x="334" y="124"/>
              </a:cxn>
              <a:cxn ang="0">
                <a:pos x="335" y="110"/>
              </a:cxn>
              <a:cxn ang="0">
                <a:pos x="335" y="96"/>
              </a:cxn>
              <a:cxn ang="0">
                <a:pos x="334" y="82"/>
              </a:cxn>
              <a:cxn ang="0">
                <a:pos x="332" y="68"/>
              </a:cxn>
              <a:cxn ang="0">
                <a:pos x="329" y="54"/>
              </a:cxn>
              <a:cxn ang="0">
                <a:pos x="325" y="40"/>
              </a:cxn>
              <a:cxn ang="0">
                <a:pos x="320" y="27"/>
              </a:cxn>
              <a:cxn ang="0">
                <a:pos x="315" y="13"/>
              </a:cxn>
              <a:cxn ang="0">
                <a:pos x="308" y="0"/>
              </a:cxn>
              <a:cxn ang="0">
                <a:pos x="0" y="102"/>
              </a:cxn>
            </a:cxnLst>
            <a:rect l="0" t="0" r="r" b="b"/>
            <a:pathLst>
              <a:path w="336" h="207">
                <a:moveTo>
                  <a:pt x="0" y="102"/>
                </a:moveTo>
                <a:lnTo>
                  <a:pt x="307" y="206"/>
                </a:lnTo>
                <a:lnTo>
                  <a:pt x="314" y="193"/>
                </a:lnTo>
                <a:lnTo>
                  <a:pt x="320" y="179"/>
                </a:lnTo>
                <a:lnTo>
                  <a:pt x="325" y="166"/>
                </a:lnTo>
                <a:lnTo>
                  <a:pt x="329" y="152"/>
                </a:lnTo>
                <a:lnTo>
                  <a:pt x="332" y="138"/>
                </a:lnTo>
                <a:lnTo>
                  <a:pt x="334" y="124"/>
                </a:lnTo>
                <a:lnTo>
                  <a:pt x="335" y="110"/>
                </a:lnTo>
                <a:lnTo>
                  <a:pt x="335" y="96"/>
                </a:lnTo>
                <a:lnTo>
                  <a:pt x="334" y="82"/>
                </a:lnTo>
                <a:lnTo>
                  <a:pt x="332" y="68"/>
                </a:lnTo>
                <a:lnTo>
                  <a:pt x="329" y="54"/>
                </a:lnTo>
                <a:lnTo>
                  <a:pt x="325" y="40"/>
                </a:lnTo>
                <a:lnTo>
                  <a:pt x="320" y="27"/>
                </a:lnTo>
                <a:lnTo>
                  <a:pt x="315" y="13"/>
                </a:lnTo>
                <a:lnTo>
                  <a:pt x="308" y="0"/>
                </a:lnTo>
                <a:lnTo>
                  <a:pt x="0" y="102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808" name="Line 80"/>
          <p:cNvSpPr>
            <a:spLocks noChangeShapeType="1"/>
          </p:cNvSpPr>
          <p:nvPr/>
        </p:nvSpPr>
        <p:spPr bwMode="auto">
          <a:xfrm>
            <a:off x="3795713" y="5854700"/>
            <a:ext cx="517525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809" name="Text Box 81"/>
          <p:cNvSpPr txBox="1">
            <a:spLocks noChangeArrowheads="1"/>
          </p:cNvSpPr>
          <p:nvPr/>
        </p:nvSpPr>
        <p:spPr bwMode="auto">
          <a:xfrm>
            <a:off x="4318000" y="5732463"/>
            <a:ext cx="1019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Clear (CLR)</a:t>
            </a:r>
          </a:p>
        </p:txBody>
      </p:sp>
      <p:sp>
        <p:nvSpPr>
          <p:cNvPr id="73810" name="Freeform 82"/>
          <p:cNvSpPr>
            <a:spLocks noChangeArrowheads="1"/>
          </p:cNvSpPr>
          <p:nvPr/>
        </p:nvSpPr>
        <p:spPr bwMode="auto">
          <a:xfrm>
            <a:off x="3689350" y="6042025"/>
            <a:ext cx="120650" cy="73025"/>
          </a:xfrm>
          <a:custGeom>
            <a:avLst/>
            <a:gdLst/>
            <a:ahLst/>
            <a:cxnLst>
              <a:cxn ang="0">
                <a:pos x="0" y="101"/>
              </a:cxn>
              <a:cxn ang="0">
                <a:pos x="308" y="200"/>
              </a:cxn>
              <a:cxn ang="0">
                <a:pos x="315" y="187"/>
              </a:cxn>
              <a:cxn ang="0">
                <a:pos x="320" y="174"/>
              </a:cxn>
              <a:cxn ang="0">
                <a:pos x="325" y="161"/>
              </a:cxn>
              <a:cxn ang="0">
                <a:pos x="329" y="148"/>
              </a:cxn>
              <a:cxn ang="0">
                <a:pos x="332" y="134"/>
              </a:cxn>
              <a:cxn ang="0">
                <a:pos x="334" y="120"/>
              </a:cxn>
              <a:cxn ang="0">
                <a:pos x="335" y="107"/>
              </a:cxn>
              <a:cxn ang="0">
                <a:pos x="335" y="93"/>
              </a:cxn>
              <a:cxn ang="0">
                <a:pos x="334" y="79"/>
              </a:cxn>
              <a:cxn ang="0">
                <a:pos x="332" y="66"/>
              </a:cxn>
              <a:cxn ang="0">
                <a:pos x="329" y="52"/>
              </a:cxn>
              <a:cxn ang="0">
                <a:pos x="325" y="39"/>
              </a:cxn>
              <a:cxn ang="0">
                <a:pos x="320" y="25"/>
              </a:cxn>
              <a:cxn ang="0">
                <a:pos x="314" y="12"/>
              </a:cxn>
              <a:cxn ang="0">
                <a:pos x="307" y="0"/>
              </a:cxn>
              <a:cxn ang="0">
                <a:pos x="0" y="101"/>
              </a:cxn>
            </a:cxnLst>
            <a:rect l="0" t="0" r="r" b="b"/>
            <a:pathLst>
              <a:path w="336" h="201">
                <a:moveTo>
                  <a:pt x="0" y="101"/>
                </a:moveTo>
                <a:lnTo>
                  <a:pt x="308" y="200"/>
                </a:lnTo>
                <a:lnTo>
                  <a:pt x="315" y="187"/>
                </a:lnTo>
                <a:lnTo>
                  <a:pt x="320" y="174"/>
                </a:lnTo>
                <a:lnTo>
                  <a:pt x="325" y="161"/>
                </a:lnTo>
                <a:lnTo>
                  <a:pt x="329" y="148"/>
                </a:lnTo>
                <a:lnTo>
                  <a:pt x="332" y="134"/>
                </a:lnTo>
                <a:lnTo>
                  <a:pt x="334" y="120"/>
                </a:lnTo>
                <a:lnTo>
                  <a:pt x="335" y="107"/>
                </a:lnTo>
                <a:lnTo>
                  <a:pt x="335" y="93"/>
                </a:lnTo>
                <a:lnTo>
                  <a:pt x="334" y="79"/>
                </a:lnTo>
                <a:lnTo>
                  <a:pt x="332" y="66"/>
                </a:lnTo>
                <a:lnTo>
                  <a:pt x="329" y="52"/>
                </a:lnTo>
                <a:lnTo>
                  <a:pt x="325" y="39"/>
                </a:lnTo>
                <a:lnTo>
                  <a:pt x="320" y="25"/>
                </a:lnTo>
                <a:lnTo>
                  <a:pt x="314" y="12"/>
                </a:lnTo>
                <a:lnTo>
                  <a:pt x="307" y="0"/>
                </a:lnTo>
                <a:lnTo>
                  <a:pt x="0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811" name="Line 83"/>
          <p:cNvSpPr>
            <a:spLocks noChangeShapeType="1"/>
          </p:cNvSpPr>
          <p:nvPr/>
        </p:nvSpPr>
        <p:spPr bwMode="auto">
          <a:xfrm>
            <a:off x="3795713" y="6081713"/>
            <a:ext cx="517525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812" name="Text Box 84"/>
          <p:cNvSpPr txBox="1">
            <a:spLocks noChangeArrowheads="1"/>
          </p:cNvSpPr>
          <p:nvPr/>
        </p:nvSpPr>
        <p:spPr bwMode="auto">
          <a:xfrm>
            <a:off x="4324350" y="5959475"/>
            <a:ext cx="596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Clock</a:t>
            </a:r>
          </a:p>
        </p:txBody>
      </p:sp>
      <p:sp>
        <p:nvSpPr>
          <p:cNvPr id="73813" name="Freeform 85"/>
          <p:cNvSpPr>
            <a:spLocks noChangeArrowheads="1"/>
          </p:cNvSpPr>
          <p:nvPr/>
        </p:nvSpPr>
        <p:spPr bwMode="auto">
          <a:xfrm>
            <a:off x="3525838" y="6016625"/>
            <a:ext cx="139700" cy="111125"/>
          </a:xfrm>
          <a:custGeom>
            <a:avLst/>
            <a:gdLst/>
            <a:ahLst/>
            <a:cxnLst>
              <a:cxn ang="0">
                <a:pos x="388" y="0"/>
              </a:cxn>
              <a:cxn ang="0">
                <a:pos x="0" y="167"/>
              </a:cxn>
              <a:cxn ang="0">
                <a:pos x="388" y="306"/>
              </a:cxn>
            </a:cxnLst>
            <a:rect l="0" t="0" r="r" b="b"/>
            <a:pathLst>
              <a:path w="389" h="307">
                <a:moveTo>
                  <a:pt x="388" y="0"/>
                </a:moveTo>
                <a:lnTo>
                  <a:pt x="0" y="167"/>
                </a:lnTo>
                <a:lnTo>
                  <a:pt x="388" y="306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814" name="Freeform 86"/>
          <p:cNvSpPr>
            <a:spLocks noChangeArrowheads="1"/>
          </p:cNvSpPr>
          <p:nvPr/>
        </p:nvSpPr>
        <p:spPr bwMode="auto">
          <a:xfrm>
            <a:off x="5494338" y="2722563"/>
            <a:ext cx="95250" cy="92075"/>
          </a:xfrm>
          <a:custGeom>
            <a:avLst/>
            <a:gdLst/>
            <a:ahLst/>
            <a:cxnLst>
              <a:cxn ang="0">
                <a:pos x="134" y="255"/>
              </a:cxn>
              <a:cxn ang="0">
                <a:pos x="265" y="21"/>
              </a:cxn>
              <a:cxn ang="0">
                <a:pos x="248" y="15"/>
              </a:cxn>
              <a:cxn ang="0">
                <a:pos x="231" y="11"/>
              </a:cxn>
              <a:cxn ang="0">
                <a:pos x="213" y="7"/>
              </a:cxn>
              <a:cxn ang="0">
                <a:pos x="196" y="4"/>
              </a:cxn>
              <a:cxn ang="0">
                <a:pos x="178" y="2"/>
              </a:cxn>
              <a:cxn ang="0">
                <a:pos x="160" y="1"/>
              </a:cxn>
              <a:cxn ang="0">
                <a:pos x="142" y="0"/>
              </a:cxn>
              <a:cxn ang="0">
                <a:pos x="123" y="0"/>
              </a:cxn>
              <a:cxn ang="0">
                <a:pos x="105" y="1"/>
              </a:cxn>
              <a:cxn ang="0">
                <a:pos x="87" y="3"/>
              </a:cxn>
              <a:cxn ang="0">
                <a:pos x="69" y="5"/>
              </a:cxn>
              <a:cxn ang="0">
                <a:pos x="52" y="8"/>
              </a:cxn>
              <a:cxn ang="0">
                <a:pos x="34" y="12"/>
              </a:cxn>
              <a:cxn ang="0">
                <a:pos x="17" y="16"/>
              </a:cxn>
              <a:cxn ang="0">
                <a:pos x="0" y="22"/>
              </a:cxn>
              <a:cxn ang="0">
                <a:pos x="134" y="255"/>
              </a:cxn>
            </a:cxnLst>
            <a:rect l="0" t="0" r="r" b="b"/>
            <a:pathLst>
              <a:path w="266" h="256">
                <a:moveTo>
                  <a:pt x="134" y="255"/>
                </a:moveTo>
                <a:lnTo>
                  <a:pt x="265" y="21"/>
                </a:lnTo>
                <a:lnTo>
                  <a:pt x="248" y="15"/>
                </a:lnTo>
                <a:lnTo>
                  <a:pt x="231" y="11"/>
                </a:lnTo>
                <a:lnTo>
                  <a:pt x="213" y="7"/>
                </a:lnTo>
                <a:lnTo>
                  <a:pt x="196" y="4"/>
                </a:lnTo>
                <a:lnTo>
                  <a:pt x="178" y="2"/>
                </a:lnTo>
                <a:lnTo>
                  <a:pt x="160" y="1"/>
                </a:lnTo>
                <a:lnTo>
                  <a:pt x="142" y="0"/>
                </a:lnTo>
                <a:lnTo>
                  <a:pt x="123" y="0"/>
                </a:lnTo>
                <a:lnTo>
                  <a:pt x="105" y="1"/>
                </a:lnTo>
                <a:lnTo>
                  <a:pt x="87" y="3"/>
                </a:lnTo>
                <a:lnTo>
                  <a:pt x="69" y="5"/>
                </a:lnTo>
                <a:lnTo>
                  <a:pt x="52" y="8"/>
                </a:lnTo>
                <a:lnTo>
                  <a:pt x="34" y="12"/>
                </a:lnTo>
                <a:lnTo>
                  <a:pt x="17" y="16"/>
                </a:lnTo>
                <a:lnTo>
                  <a:pt x="0" y="22"/>
                </a:lnTo>
                <a:lnTo>
                  <a:pt x="134" y="25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815" name="Line 87"/>
          <p:cNvSpPr>
            <a:spLocks noChangeShapeType="1"/>
          </p:cNvSpPr>
          <p:nvPr/>
        </p:nvSpPr>
        <p:spPr bwMode="auto">
          <a:xfrm flipV="1">
            <a:off x="5540375" y="2228850"/>
            <a:ext cx="1588" cy="5238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816" name="Text Box 88"/>
          <p:cNvSpPr txBox="1">
            <a:spLocks noChangeArrowheads="1"/>
          </p:cNvSpPr>
          <p:nvPr/>
        </p:nvSpPr>
        <p:spPr bwMode="auto">
          <a:xfrm>
            <a:off x="5083175" y="2003425"/>
            <a:ext cx="10890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Other inputs</a:t>
            </a:r>
          </a:p>
        </p:txBody>
      </p:sp>
      <p:sp>
        <p:nvSpPr>
          <p:cNvPr id="73817" name="Freeform 89"/>
          <p:cNvSpPr>
            <a:spLocks noChangeArrowheads="1"/>
          </p:cNvSpPr>
          <p:nvPr/>
        </p:nvSpPr>
        <p:spPr bwMode="auto">
          <a:xfrm>
            <a:off x="7046913" y="3670300"/>
            <a:ext cx="119062" cy="74613"/>
          </a:xfrm>
          <a:custGeom>
            <a:avLst/>
            <a:gdLst/>
            <a:ahLst/>
            <a:cxnLst>
              <a:cxn ang="0">
                <a:pos x="330" y="103"/>
              </a:cxn>
              <a:cxn ang="0">
                <a:pos x="27" y="0"/>
              </a:cxn>
              <a:cxn ang="0">
                <a:pos x="20" y="13"/>
              </a:cxn>
              <a:cxn ang="0">
                <a:pos x="14" y="27"/>
              </a:cxn>
              <a:cxn ang="0">
                <a:pos x="10" y="41"/>
              </a:cxn>
              <a:cxn ang="0">
                <a:pos x="6" y="55"/>
              </a:cxn>
              <a:cxn ang="0">
                <a:pos x="3" y="69"/>
              </a:cxn>
              <a:cxn ang="0">
                <a:pos x="1" y="83"/>
              </a:cxn>
              <a:cxn ang="0">
                <a:pos x="0" y="97"/>
              </a:cxn>
              <a:cxn ang="0">
                <a:pos x="0" y="111"/>
              </a:cxn>
              <a:cxn ang="0">
                <a:pos x="1" y="126"/>
              </a:cxn>
              <a:cxn ang="0">
                <a:pos x="3" y="140"/>
              </a:cxn>
              <a:cxn ang="0">
                <a:pos x="6" y="154"/>
              </a:cxn>
              <a:cxn ang="0">
                <a:pos x="10" y="168"/>
              </a:cxn>
              <a:cxn ang="0">
                <a:pos x="15" y="181"/>
              </a:cxn>
              <a:cxn ang="0">
                <a:pos x="21" y="195"/>
              </a:cxn>
              <a:cxn ang="0">
                <a:pos x="28" y="208"/>
              </a:cxn>
              <a:cxn ang="0">
                <a:pos x="330" y="103"/>
              </a:cxn>
            </a:cxnLst>
            <a:rect l="0" t="0" r="r" b="b"/>
            <a:pathLst>
              <a:path w="331" h="209">
                <a:moveTo>
                  <a:pt x="330" y="103"/>
                </a:moveTo>
                <a:lnTo>
                  <a:pt x="27" y="0"/>
                </a:lnTo>
                <a:lnTo>
                  <a:pt x="20" y="13"/>
                </a:lnTo>
                <a:lnTo>
                  <a:pt x="14" y="27"/>
                </a:lnTo>
                <a:lnTo>
                  <a:pt x="10" y="41"/>
                </a:lnTo>
                <a:lnTo>
                  <a:pt x="6" y="55"/>
                </a:lnTo>
                <a:lnTo>
                  <a:pt x="3" y="69"/>
                </a:lnTo>
                <a:lnTo>
                  <a:pt x="1" y="83"/>
                </a:lnTo>
                <a:lnTo>
                  <a:pt x="0" y="97"/>
                </a:lnTo>
                <a:lnTo>
                  <a:pt x="0" y="111"/>
                </a:lnTo>
                <a:lnTo>
                  <a:pt x="1" y="126"/>
                </a:lnTo>
                <a:lnTo>
                  <a:pt x="3" y="140"/>
                </a:lnTo>
                <a:lnTo>
                  <a:pt x="6" y="154"/>
                </a:lnTo>
                <a:lnTo>
                  <a:pt x="10" y="168"/>
                </a:lnTo>
                <a:lnTo>
                  <a:pt x="15" y="181"/>
                </a:lnTo>
                <a:lnTo>
                  <a:pt x="21" y="195"/>
                </a:lnTo>
                <a:lnTo>
                  <a:pt x="28" y="208"/>
                </a:lnTo>
                <a:lnTo>
                  <a:pt x="330" y="103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3818" name="Line 90"/>
          <p:cNvSpPr>
            <a:spLocks noChangeShapeType="1"/>
          </p:cNvSpPr>
          <p:nvPr/>
        </p:nvSpPr>
        <p:spPr bwMode="auto">
          <a:xfrm>
            <a:off x="6162675" y="3711575"/>
            <a:ext cx="912813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819" name="Text Box 91"/>
          <p:cNvSpPr txBox="1">
            <a:spLocks noChangeArrowheads="1"/>
          </p:cNvSpPr>
          <p:nvPr/>
        </p:nvSpPr>
        <p:spPr bwMode="auto">
          <a:xfrm>
            <a:off x="7097713" y="3538538"/>
            <a:ext cx="7239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Control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signals</a:t>
            </a:r>
          </a:p>
          <a:p>
            <a:pPr eaLnBrk="1">
              <a:lnSpc>
                <a:spcPct val="8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grpSp>
        <p:nvGrpSpPr>
          <p:cNvPr id="73820" name="Group 92"/>
          <p:cNvGrpSpPr>
            <a:grpSpLocks/>
          </p:cNvGrpSpPr>
          <p:nvPr/>
        </p:nvGrpSpPr>
        <p:grpSpPr bwMode="auto">
          <a:xfrm>
            <a:off x="4435475" y="3490913"/>
            <a:ext cx="179388" cy="360362"/>
            <a:chOff x="2794" y="2199"/>
            <a:chExt cx="113" cy="227"/>
          </a:xfrm>
        </p:grpSpPr>
        <p:sp>
          <p:nvSpPr>
            <p:cNvPr id="73821" name="AutoShape 93"/>
            <p:cNvSpPr>
              <a:spLocks noChangeArrowheads="1"/>
            </p:cNvSpPr>
            <p:nvPr/>
          </p:nvSpPr>
          <p:spPr bwMode="auto">
            <a:xfrm>
              <a:off x="2802" y="2199"/>
              <a:ext cx="99" cy="161"/>
            </a:xfrm>
            <a:prstGeom prst="roundRect">
              <a:avLst>
                <a:gd name="adj" fmla="val 101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3822" name="AutoShape 94"/>
            <p:cNvSpPr>
              <a:spLocks noChangeArrowheads="1"/>
            </p:cNvSpPr>
            <p:nvPr/>
          </p:nvSpPr>
          <p:spPr bwMode="auto">
            <a:xfrm>
              <a:off x="2794" y="2236"/>
              <a:ext cx="114" cy="160"/>
            </a:xfrm>
            <a:prstGeom prst="roundRect">
              <a:avLst>
                <a:gd name="adj" fmla="val 87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3823" name="AutoShape 95"/>
            <p:cNvSpPr>
              <a:spLocks noChangeArrowheads="1"/>
            </p:cNvSpPr>
            <p:nvPr/>
          </p:nvSpPr>
          <p:spPr bwMode="auto">
            <a:xfrm>
              <a:off x="2802" y="2267"/>
              <a:ext cx="99" cy="160"/>
            </a:xfrm>
            <a:prstGeom prst="roundRect">
              <a:avLst>
                <a:gd name="adj" fmla="val 101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73824" name="Group 96"/>
          <p:cNvGrpSpPr>
            <a:grpSpLocks/>
          </p:cNvGrpSpPr>
          <p:nvPr/>
        </p:nvGrpSpPr>
        <p:grpSpPr bwMode="auto">
          <a:xfrm>
            <a:off x="4435475" y="4224338"/>
            <a:ext cx="179388" cy="358775"/>
            <a:chOff x="2794" y="2661"/>
            <a:chExt cx="113" cy="226"/>
          </a:xfrm>
        </p:grpSpPr>
        <p:sp>
          <p:nvSpPr>
            <p:cNvPr id="73825" name="AutoShape 97"/>
            <p:cNvSpPr>
              <a:spLocks noChangeArrowheads="1"/>
            </p:cNvSpPr>
            <p:nvPr/>
          </p:nvSpPr>
          <p:spPr bwMode="auto">
            <a:xfrm>
              <a:off x="2802" y="2661"/>
              <a:ext cx="99" cy="160"/>
            </a:xfrm>
            <a:prstGeom prst="roundRect">
              <a:avLst>
                <a:gd name="adj" fmla="val 101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3826" name="AutoShape 98"/>
            <p:cNvSpPr>
              <a:spLocks noChangeArrowheads="1"/>
            </p:cNvSpPr>
            <p:nvPr/>
          </p:nvSpPr>
          <p:spPr bwMode="auto">
            <a:xfrm>
              <a:off x="2794" y="2695"/>
              <a:ext cx="114" cy="160"/>
            </a:xfrm>
            <a:prstGeom prst="roundRect">
              <a:avLst>
                <a:gd name="adj" fmla="val 87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3827" name="AutoShape 99"/>
            <p:cNvSpPr>
              <a:spLocks noChangeArrowheads="1"/>
            </p:cNvSpPr>
            <p:nvPr/>
          </p:nvSpPr>
          <p:spPr bwMode="auto">
            <a:xfrm>
              <a:off x="2802" y="2729"/>
              <a:ext cx="99" cy="160"/>
            </a:xfrm>
            <a:prstGeom prst="roundRect">
              <a:avLst>
                <a:gd name="adj" fmla="val 101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73828" name="Text Box 100"/>
          <p:cNvSpPr txBox="1">
            <a:spLocks noChangeArrowheads="1"/>
          </p:cNvSpPr>
          <p:nvPr/>
        </p:nvSpPr>
        <p:spPr bwMode="auto">
          <a:xfrm>
            <a:off x="4021138" y="3532188"/>
            <a:ext cx="2921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</a:t>
            </a:r>
          </a:p>
        </p:txBody>
      </p:sp>
      <p:sp>
        <p:nvSpPr>
          <p:cNvPr id="73829" name="Text Box 101"/>
          <p:cNvSpPr txBox="1">
            <a:spLocks noChangeArrowheads="1"/>
          </p:cNvSpPr>
          <p:nvPr/>
        </p:nvSpPr>
        <p:spPr bwMode="auto">
          <a:xfrm>
            <a:off x="4017963" y="4016375"/>
            <a:ext cx="2746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</a:t>
            </a:r>
          </a:p>
        </p:txBody>
      </p:sp>
      <p:sp>
        <p:nvSpPr>
          <p:cNvPr id="73830" name="Text Box 102"/>
          <p:cNvSpPr txBox="1">
            <a:spLocks noChangeArrowheads="1"/>
          </p:cNvSpPr>
          <p:nvPr/>
        </p:nvSpPr>
        <p:spPr bwMode="auto">
          <a:xfrm>
            <a:off x="4008438" y="4283075"/>
            <a:ext cx="2746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</a:t>
            </a:r>
          </a:p>
        </p:txBody>
      </p:sp>
      <p:sp>
        <p:nvSpPr>
          <p:cNvPr id="73831" name="Text Box 103"/>
          <p:cNvSpPr txBox="1">
            <a:spLocks noChangeArrowheads="1"/>
          </p:cNvSpPr>
          <p:nvPr/>
        </p:nvSpPr>
        <p:spPr bwMode="auto">
          <a:xfrm>
            <a:off x="4141788" y="3581400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7</a:t>
            </a:r>
          </a:p>
        </p:txBody>
      </p:sp>
      <p:sp>
        <p:nvSpPr>
          <p:cNvPr id="73832" name="Text Box 104"/>
          <p:cNvSpPr txBox="1">
            <a:spLocks noChangeArrowheads="1"/>
          </p:cNvSpPr>
          <p:nvPr/>
        </p:nvSpPr>
        <p:spPr bwMode="auto">
          <a:xfrm>
            <a:off x="4097338" y="4037013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15</a:t>
            </a:r>
          </a:p>
        </p:txBody>
      </p:sp>
      <p:sp>
        <p:nvSpPr>
          <p:cNvPr id="73833" name="Text Box 105"/>
          <p:cNvSpPr txBox="1">
            <a:spLocks noChangeArrowheads="1"/>
          </p:cNvSpPr>
          <p:nvPr/>
        </p:nvSpPr>
        <p:spPr bwMode="auto">
          <a:xfrm>
            <a:off x="4097338" y="4332288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73834" name="Line 106"/>
          <p:cNvSpPr>
            <a:spLocks noChangeShapeType="1"/>
          </p:cNvSpPr>
          <p:nvPr/>
        </p:nvSpPr>
        <p:spPr bwMode="auto">
          <a:xfrm>
            <a:off x="2114550" y="3629025"/>
            <a:ext cx="1588" cy="3810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835" name="Line 107"/>
          <p:cNvSpPr>
            <a:spLocks noChangeShapeType="1"/>
          </p:cNvSpPr>
          <p:nvPr/>
        </p:nvSpPr>
        <p:spPr bwMode="auto">
          <a:xfrm flipV="1">
            <a:off x="2976563" y="5345113"/>
            <a:ext cx="1587" cy="233362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836" name="Text Box 108"/>
          <p:cNvSpPr txBox="1">
            <a:spLocks noChangeArrowheads="1"/>
          </p:cNvSpPr>
          <p:nvPr/>
        </p:nvSpPr>
        <p:spPr bwMode="auto">
          <a:xfrm>
            <a:off x="4918075" y="3400425"/>
            <a:ext cx="124460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chemeClr val="tx1"/>
                </a:solidFill>
                <a:latin typeface="Arial" charset="0"/>
              </a:rPr>
              <a:t>Combinational</a:t>
            </a:r>
          </a:p>
          <a:p>
            <a:pPr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chemeClr val="tx1"/>
                </a:solidFill>
                <a:latin typeface="Arial" charset="0"/>
              </a:rPr>
              <a:t>Control</a:t>
            </a:r>
          </a:p>
          <a:p>
            <a:pPr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chemeClr val="tx1"/>
                </a:solidFill>
                <a:latin typeface="Arial" charset="0"/>
              </a:rPr>
              <a:t>logic</a:t>
            </a:r>
          </a:p>
        </p:txBody>
      </p:sp>
      <p:sp>
        <p:nvSpPr>
          <p:cNvPr id="73837" name="Line 109"/>
          <p:cNvSpPr>
            <a:spLocks noChangeShapeType="1"/>
          </p:cNvSpPr>
          <p:nvPr/>
        </p:nvSpPr>
        <p:spPr bwMode="auto">
          <a:xfrm>
            <a:off x="6257925" y="3657600"/>
            <a:ext cx="95250" cy="952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838" name="Line 110"/>
          <p:cNvSpPr>
            <a:spLocks noChangeShapeType="1"/>
          </p:cNvSpPr>
          <p:nvPr/>
        </p:nvSpPr>
        <p:spPr bwMode="auto">
          <a:xfrm>
            <a:off x="5495925" y="2619375"/>
            <a:ext cx="85725" cy="381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839" name="Line 111"/>
          <p:cNvSpPr>
            <a:spLocks noChangeShapeType="1"/>
          </p:cNvSpPr>
          <p:nvPr/>
        </p:nvSpPr>
        <p:spPr bwMode="auto">
          <a:xfrm>
            <a:off x="4200525" y="2152650"/>
            <a:ext cx="1588" cy="904875"/>
          </a:xfrm>
          <a:prstGeom prst="line">
            <a:avLst/>
          </a:prstGeom>
          <a:noFill/>
          <a:ln w="1908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840" name="Line 112"/>
          <p:cNvSpPr>
            <a:spLocks noChangeShapeType="1"/>
          </p:cNvSpPr>
          <p:nvPr/>
        </p:nvSpPr>
        <p:spPr bwMode="auto">
          <a:xfrm>
            <a:off x="4200525" y="3048000"/>
            <a:ext cx="685800" cy="1588"/>
          </a:xfrm>
          <a:prstGeom prst="line">
            <a:avLst/>
          </a:prstGeom>
          <a:noFill/>
          <a:ln w="1908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73841" name="AutoShape 113"/>
          <p:cNvSpPr>
            <a:spLocks noChangeArrowheads="1"/>
          </p:cNvSpPr>
          <p:nvPr/>
        </p:nvSpPr>
        <p:spPr bwMode="auto">
          <a:xfrm>
            <a:off x="1219200" y="2343150"/>
            <a:ext cx="5438775" cy="4076700"/>
          </a:xfrm>
          <a:prstGeom prst="roundRect">
            <a:avLst>
              <a:gd name="adj" fmla="val 37"/>
            </a:avLst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>
          <a:xfrm>
            <a:off x="3052763" y="284163"/>
            <a:ext cx="2940050" cy="334962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TIMING  SIGNALS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721" y="2891110"/>
            <a:ext cx="6632575" cy="3778250"/>
          </a:xfrm>
          <a:prstGeom prst="rect">
            <a:avLst/>
          </a:prstGeom>
          <a:noFill/>
        </p:spPr>
      </p:pic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466725" y="830263"/>
            <a:ext cx="8008938" cy="131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GB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Timing signals are generated </a:t>
            </a:r>
            <a:r>
              <a:rPr lang="en-GB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by </a:t>
            </a:r>
            <a:r>
              <a:rPr lang="en-GB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4-bit </a:t>
            </a:r>
            <a:r>
              <a:rPr lang="en-GB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sequence counter </a:t>
            </a:r>
            <a:r>
              <a:rPr lang="en-GB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(SC) and </a:t>
            </a:r>
            <a:r>
              <a:rPr lang="en-GB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4X16 decoder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The SC can be incremented or cleared.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GB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Example:   T</a:t>
            </a:r>
            <a:r>
              <a:rPr lang="en-GB" sz="1800" b="1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GB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T</a:t>
            </a:r>
            <a:r>
              <a:rPr lang="en-GB" sz="1800" b="1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GB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T</a:t>
            </a:r>
            <a:r>
              <a:rPr lang="en-GB" sz="1800" b="1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GB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T</a:t>
            </a:r>
            <a:r>
              <a:rPr lang="en-GB" sz="1800" b="1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GB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T</a:t>
            </a:r>
            <a:r>
              <a:rPr lang="en-GB" sz="1800" b="1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GB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T</a:t>
            </a:r>
            <a:r>
              <a:rPr lang="en-GB" sz="1800" b="1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GB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T</a:t>
            </a:r>
            <a:r>
              <a:rPr lang="en-GB" sz="1800" b="1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GB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. . .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Assume: At time T</a:t>
            </a:r>
            <a:r>
              <a:rPr lang="en-GB" sz="1800" b="1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GB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SC is cleared to 0 if decoder output D3 is active.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341365" y="2420888"/>
            <a:ext cx="15906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Arial" charset="0"/>
              </a:rPr>
              <a:t>D</a:t>
            </a:r>
            <a:r>
              <a:rPr lang="en-GB" sz="1800" b="1" baseline="-25000" dirty="0">
                <a:latin typeface="Arial" charset="0"/>
              </a:rPr>
              <a:t>3</a:t>
            </a:r>
            <a:r>
              <a:rPr lang="en-GB" sz="1800" b="1" dirty="0">
                <a:latin typeface="Arial" charset="0"/>
              </a:rPr>
              <a:t>T</a:t>
            </a:r>
            <a:r>
              <a:rPr lang="en-GB" sz="1800" b="1" baseline="-25000" dirty="0">
                <a:latin typeface="Arial" charset="0"/>
              </a:rPr>
              <a:t>4</a:t>
            </a:r>
            <a:r>
              <a:rPr lang="en-GB" sz="1800" b="1" dirty="0">
                <a:latin typeface="Arial" charset="0"/>
              </a:rPr>
              <a:t>: SC </a:t>
            </a:r>
            <a:r>
              <a:rPr lang="en-GB" sz="1800" b="1" dirty="0">
                <a:latin typeface="Symbol" pitchFamily="18" charset="2"/>
              </a:rPr>
              <a:t></a:t>
            </a:r>
            <a:r>
              <a:rPr lang="en-GB" sz="1800" b="1" dirty="0">
                <a:latin typeface="Arial" charset="0"/>
              </a:rPr>
              <a:t> 0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7246938" y="0"/>
            <a:ext cx="17748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Timing and control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4446" y="3573016"/>
            <a:ext cx="770022" cy="2088232"/>
            <a:chOff x="-14446" y="3573016"/>
            <a:chExt cx="770022" cy="2088232"/>
          </a:xfrm>
        </p:grpSpPr>
        <p:sp>
          <p:nvSpPr>
            <p:cNvPr id="2" name="Left Brace 1"/>
            <p:cNvSpPr/>
            <p:nvPr/>
          </p:nvSpPr>
          <p:spPr bwMode="auto">
            <a:xfrm>
              <a:off x="466725" y="3573016"/>
              <a:ext cx="288851" cy="2016224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-14446" y="3664548"/>
              <a:ext cx="553998" cy="199670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Decoder output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80312" y="2624088"/>
            <a:ext cx="16414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positive clock edge labeled by T0 will trigger only those registers whose control inputs are connected to timing signal T0.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40029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TIMING  SIGNALS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 is crucial to understand the relationship between the timing signals and clock transitions. </a:t>
            </a:r>
          </a:p>
          <a:p>
            <a:r>
              <a:rPr lang="en-US" sz="2400" dirty="0" smtClean="0"/>
              <a:t>For example: </a:t>
            </a:r>
            <a:r>
              <a:rPr lang="en-US" sz="2400" b="1" dirty="0" smtClean="0"/>
              <a:t>T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: AR </a:t>
            </a:r>
            <a:r>
              <a:rPr lang="en-GB" sz="2400" b="1" dirty="0" smtClean="0">
                <a:latin typeface="Symbol" pitchFamily="18" charset="2"/>
              </a:rPr>
              <a:t> </a:t>
            </a:r>
            <a:r>
              <a:rPr lang="en-GB" sz="2400" b="1" dirty="0" smtClean="0"/>
              <a:t>PC</a:t>
            </a:r>
          </a:p>
          <a:p>
            <a:r>
              <a:rPr lang="en-GB" sz="2400" dirty="0" smtClean="0"/>
              <a:t>Specifies a transfer from PC to AR if timing signal T0 is active. </a:t>
            </a:r>
          </a:p>
          <a:p>
            <a:r>
              <a:rPr lang="en-GB" sz="2400" dirty="0" smtClean="0"/>
              <a:t>T0 is active during an entire clock cycle interval. </a:t>
            </a:r>
          </a:p>
          <a:p>
            <a:r>
              <a:rPr lang="en-GB" sz="2400" dirty="0" smtClean="0"/>
              <a:t>During this interval, the contents in PC is placed on the bus (S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S</a:t>
            </a:r>
            <a:r>
              <a:rPr lang="en-GB" sz="2400" baseline="-25000" dirty="0" smtClean="0"/>
              <a:t>1</a:t>
            </a:r>
            <a:r>
              <a:rPr lang="en-GB" sz="2400" dirty="0" smtClean="0"/>
              <a:t>S</a:t>
            </a:r>
            <a:r>
              <a:rPr lang="en-GB" sz="2400" baseline="-25000" dirty="0" smtClean="0"/>
              <a:t>0</a:t>
            </a:r>
            <a:r>
              <a:rPr lang="en-GB" sz="2400" dirty="0" smtClean="0"/>
              <a:t> = 010) and the LD (load) input of AR is enabled. </a:t>
            </a:r>
          </a:p>
          <a:p>
            <a:r>
              <a:rPr lang="en-GB" sz="2400" dirty="0" smtClean="0"/>
              <a:t>The actual transfer does not occur until the end of the clock cycle when the clock goes through a positive transition. </a:t>
            </a:r>
          </a:p>
          <a:p>
            <a:r>
              <a:rPr lang="en-GB" sz="2400" dirty="0" smtClean="0"/>
              <a:t>This same positive edge increments SC from 0000 to 0001.</a:t>
            </a:r>
            <a:endParaRPr lang="en-US" sz="2400" dirty="0"/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7246938" y="0"/>
            <a:ext cx="17748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Timing and control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7175"/>
            <a:ext cx="8229600" cy="3762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INSTRUCTION  CYCLE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4525963"/>
          </a:xfrm>
          <a:ln/>
        </p:spPr>
        <p:txBody>
          <a:bodyPr/>
          <a:lstStyle/>
          <a:p>
            <a:pPr marL="457200" indent="-457200">
              <a:spcBef>
                <a:spcPts val="388"/>
              </a:spcBef>
              <a:buSzPct val="111000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GB" sz="2400" dirty="0"/>
              <a:t>In </a:t>
            </a:r>
            <a:r>
              <a:rPr lang="en-GB" sz="2400" dirty="0" smtClean="0"/>
              <a:t>the Basic </a:t>
            </a:r>
            <a:r>
              <a:rPr lang="en-GB" sz="2400" dirty="0"/>
              <a:t>Computer, a machine instruction is executed in </a:t>
            </a:r>
            <a:r>
              <a:rPr lang="en-GB" sz="2400" dirty="0" smtClean="0"/>
              <a:t>“</a:t>
            </a:r>
            <a:r>
              <a:rPr lang="en-GB" sz="2400" b="1" dirty="0" smtClean="0"/>
              <a:t>an instruction cycle</a:t>
            </a:r>
            <a:r>
              <a:rPr lang="en-GB" sz="2400" dirty="0" smtClean="0"/>
              <a:t>”. This cycle has the following phases: </a:t>
            </a:r>
          </a:p>
          <a:p>
            <a:pPr marL="798513" lvl="1" indent="-341313">
              <a:spcBef>
                <a:spcPts val="388"/>
              </a:spcBef>
              <a:buSzPct val="111000"/>
              <a:buFont typeface="Comic Sans MS" pitchFamily="66" charset="0"/>
              <a:buAutoNum type="arabicPeriod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GB" sz="2400" dirty="0"/>
              <a:t>Fetch an instruction from memory</a:t>
            </a:r>
          </a:p>
          <a:p>
            <a:pPr marL="798513" lvl="1" indent="-341313">
              <a:spcBef>
                <a:spcPts val="388"/>
              </a:spcBef>
              <a:buSzPct val="111000"/>
              <a:buFont typeface="Comic Sans MS" pitchFamily="66" charset="0"/>
              <a:buAutoNum type="arabicPeriod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GB" sz="2400" dirty="0"/>
              <a:t>Decode the instruction</a:t>
            </a:r>
          </a:p>
          <a:p>
            <a:pPr marL="798513" lvl="1" indent="-341313">
              <a:spcBef>
                <a:spcPts val="388"/>
              </a:spcBef>
              <a:buSzPct val="111000"/>
              <a:buFont typeface="Comic Sans MS" pitchFamily="66" charset="0"/>
              <a:buAutoNum type="arabicPeriod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GB" sz="2400" dirty="0"/>
              <a:t>Read the </a:t>
            </a:r>
            <a:r>
              <a:rPr lang="en-GB" sz="2400" u="sng" dirty="0"/>
              <a:t>effective address </a:t>
            </a:r>
            <a:r>
              <a:rPr lang="en-GB" sz="2400" dirty="0"/>
              <a:t>from memory if the instruction has an indirect address</a:t>
            </a:r>
          </a:p>
          <a:p>
            <a:pPr marL="798513" lvl="1" indent="-341313">
              <a:spcBef>
                <a:spcPts val="388"/>
              </a:spcBef>
              <a:buSzPct val="111000"/>
              <a:buFont typeface="Comic Sans MS" pitchFamily="66" charset="0"/>
              <a:buAutoNum type="arabicPeriod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GB" sz="2400" dirty="0"/>
              <a:t>Execute the instruction</a:t>
            </a:r>
          </a:p>
          <a:p>
            <a:pPr marL="798513" lvl="1" indent="-341313">
              <a:spcBef>
                <a:spcPts val="388"/>
              </a:spcBef>
              <a:buSzPct val="111000"/>
              <a:buFont typeface="Comic Sans MS" pitchFamily="66" charset="0"/>
              <a:buNone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endParaRPr lang="en-GB" sz="2400" dirty="0"/>
          </a:p>
          <a:p>
            <a:pPr marL="457200" indent="-457200">
              <a:spcBef>
                <a:spcPts val="388"/>
              </a:spcBef>
              <a:buSzPct val="111000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GB" sz="2400" dirty="0"/>
              <a:t>After an instruction is executed, the cycle starts again at step 1, for the next </a:t>
            </a:r>
            <a:r>
              <a:rPr lang="en-GB" sz="2400" dirty="0" smtClean="0"/>
              <a:t>instruction</a:t>
            </a:r>
          </a:p>
          <a:p>
            <a:pPr marL="857250" lvl="1" indent="-457200">
              <a:spcBef>
                <a:spcPts val="388"/>
              </a:spcBef>
              <a:buSzPct val="111000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endParaRPr lang="en-GB" i="1" dirty="0" smtClean="0"/>
          </a:p>
          <a:p>
            <a:pPr marL="857250" lvl="1" indent="-457200">
              <a:spcBef>
                <a:spcPts val="388"/>
              </a:spcBef>
              <a:buSzPct val="111000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GB" i="1" dirty="0" smtClean="0"/>
              <a:t>Note</a:t>
            </a:r>
            <a:r>
              <a:rPr lang="en-GB" dirty="0"/>
              <a:t>: Every different processor has its own (different</a:t>
            </a:r>
            <a:r>
              <a:rPr lang="en-GB" dirty="0" smtClean="0"/>
              <a:t>) instruction </a:t>
            </a:r>
            <a:r>
              <a:rPr lang="en-GB" dirty="0"/>
              <a:t>cycle </a:t>
            </a:r>
          </a:p>
          <a:p>
            <a:pPr marL="457200" indent="-457200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endParaRPr lang="en-GB" sz="2400" dirty="0"/>
          </a:p>
          <a:p>
            <a:pPr marL="457200" indent="-457200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endParaRPr lang="en-GB" sz="24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ChangeArrowheads="1"/>
          </p:cNvSpPr>
          <p:nvPr>
            <p:ph type="title"/>
          </p:nvPr>
        </p:nvSpPr>
        <p:spPr>
          <a:xfrm>
            <a:off x="2935288" y="292100"/>
            <a:ext cx="3422650" cy="334963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FETCH and DECODE</a:t>
            </a:r>
          </a:p>
        </p:txBody>
      </p:sp>
      <p:sp>
        <p:nvSpPr>
          <p:cNvPr id="76802" name="AutoShape 2"/>
          <p:cNvSpPr>
            <a:spLocks noChangeArrowheads="1"/>
          </p:cNvSpPr>
          <p:nvPr/>
        </p:nvSpPr>
        <p:spPr bwMode="auto">
          <a:xfrm>
            <a:off x="1627188" y="1328738"/>
            <a:ext cx="34925" cy="158750"/>
          </a:xfrm>
          <a:prstGeom prst="roundRect">
            <a:avLst>
              <a:gd name="adj" fmla="val 454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619250" y="981075"/>
            <a:ext cx="5498205" cy="66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T0: AR </a:t>
            </a:r>
            <a:r>
              <a:rPr lang="en-GB" sz="1400" b="1" dirty="0">
                <a:solidFill>
                  <a:schemeClr val="tx1"/>
                </a:solidFill>
                <a:latin typeface="Symbol" pitchFamily="18" charset="2"/>
              </a:rPr>
              <a:t></a:t>
            </a: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PC  </a:t>
            </a:r>
            <a:r>
              <a:rPr lang="en-GB" sz="1400" b="1" dirty="0" smtClean="0">
                <a:solidFill>
                  <a:schemeClr val="tx1"/>
                </a:solidFill>
                <a:latin typeface="Arial" charset="0"/>
              </a:rPr>
              <a:t>			(</a:t>
            </a: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S</a:t>
            </a:r>
            <a:r>
              <a:rPr lang="en-GB" sz="1400" b="1" baseline="-25000" dirty="0">
                <a:solidFill>
                  <a:schemeClr val="tx1"/>
                </a:solidFill>
                <a:latin typeface="Arial" charset="0"/>
              </a:rPr>
              <a:t>0</a:t>
            </a: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S</a:t>
            </a:r>
            <a:r>
              <a:rPr lang="en-GB" sz="1400" b="1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S</a:t>
            </a:r>
            <a:r>
              <a:rPr lang="en-GB" sz="1400" b="1" baseline="-25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=010, T0=1)</a:t>
            </a:r>
          </a:p>
          <a:p>
            <a:pPr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T1: IR </a:t>
            </a:r>
            <a:r>
              <a:rPr lang="en-GB" sz="1400" b="1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 M [AR],  PC </a:t>
            </a:r>
            <a:r>
              <a:rPr lang="en-GB" sz="1400" b="1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 PC + 1   </a:t>
            </a:r>
            <a:r>
              <a:rPr lang="en-GB" sz="1400" b="1" dirty="0" smtClean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	(S</a:t>
            </a:r>
            <a:r>
              <a:rPr lang="en-GB" sz="1400" b="1" baseline="-25000" dirty="0">
                <a:solidFill>
                  <a:schemeClr val="tx1"/>
                </a:solidFill>
                <a:latin typeface="Arial" charset="0"/>
              </a:rPr>
              <a:t>0</a:t>
            </a: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S</a:t>
            </a:r>
            <a:r>
              <a:rPr lang="en-GB" sz="1400" b="1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S</a:t>
            </a:r>
            <a:r>
              <a:rPr lang="en-GB" sz="1400" b="1" baseline="-25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1400" b="1" dirty="0" smtClean="0">
                <a:solidFill>
                  <a:schemeClr val="tx1"/>
                </a:solidFill>
                <a:latin typeface="Arial" charset="0"/>
              </a:rPr>
              <a:t>=</a:t>
            </a: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111, T1=1)</a:t>
            </a:r>
          </a:p>
          <a:p>
            <a:pPr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T2: D0, . . . , D7 </a:t>
            </a:r>
            <a:r>
              <a:rPr lang="en-GB" sz="1400" b="1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 Decode IR(12-14), AR </a:t>
            </a:r>
            <a:r>
              <a:rPr lang="en-GB" sz="1400" b="1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 IR(0-11), I </a:t>
            </a:r>
            <a:r>
              <a:rPr lang="en-GB" sz="1400" b="1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 IR(15)</a:t>
            </a:r>
          </a:p>
        </p:txBody>
      </p:sp>
      <p:sp>
        <p:nvSpPr>
          <p:cNvPr id="76805" name="Freeform 5"/>
          <p:cNvSpPr>
            <a:spLocks noChangeArrowheads="1"/>
          </p:cNvSpPr>
          <p:nvPr/>
        </p:nvSpPr>
        <p:spPr bwMode="auto">
          <a:xfrm>
            <a:off x="5475288" y="2046288"/>
            <a:ext cx="112712" cy="85725"/>
          </a:xfrm>
          <a:custGeom>
            <a:avLst/>
            <a:gdLst/>
            <a:ahLst/>
            <a:cxnLst>
              <a:cxn ang="0">
                <a:pos x="313" y="120"/>
              </a:cxn>
              <a:cxn ang="0">
                <a:pos x="26" y="0"/>
              </a:cxn>
              <a:cxn ang="0">
                <a:pos x="20" y="15"/>
              </a:cxn>
              <a:cxn ang="0">
                <a:pos x="14" y="31"/>
              </a:cxn>
              <a:cxn ang="0">
                <a:pos x="10" y="46"/>
              </a:cxn>
              <a:cxn ang="0">
                <a:pos x="6" y="62"/>
              </a:cxn>
              <a:cxn ang="0">
                <a:pos x="3" y="78"/>
              </a:cxn>
              <a:cxn ang="0">
                <a:pos x="1" y="94"/>
              </a:cxn>
              <a:cxn ang="0">
                <a:pos x="0" y="110"/>
              </a:cxn>
              <a:cxn ang="0">
                <a:pos x="0" y="127"/>
              </a:cxn>
              <a:cxn ang="0">
                <a:pos x="1" y="143"/>
              </a:cxn>
              <a:cxn ang="0">
                <a:pos x="3" y="159"/>
              </a:cxn>
              <a:cxn ang="0">
                <a:pos x="5" y="175"/>
              </a:cxn>
              <a:cxn ang="0">
                <a:pos x="9" y="191"/>
              </a:cxn>
              <a:cxn ang="0">
                <a:pos x="14" y="207"/>
              </a:cxn>
              <a:cxn ang="0">
                <a:pos x="19" y="222"/>
              </a:cxn>
              <a:cxn ang="0">
                <a:pos x="25" y="237"/>
              </a:cxn>
              <a:cxn ang="0">
                <a:pos x="313" y="120"/>
              </a:cxn>
            </a:cxnLst>
            <a:rect l="0" t="0" r="r" b="b"/>
            <a:pathLst>
              <a:path w="314" h="238">
                <a:moveTo>
                  <a:pt x="313" y="120"/>
                </a:moveTo>
                <a:lnTo>
                  <a:pt x="26" y="0"/>
                </a:lnTo>
                <a:lnTo>
                  <a:pt x="20" y="15"/>
                </a:lnTo>
                <a:lnTo>
                  <a:pt x="14" y="31"/>
                </a:lnTo>
                <a:lnTo>
                  <a:pt x="10" y="46"/>
                </a:lnTo>
                <a:lnTo>
                  <a:pt x="6" y="62"/>
                </a:lnTo>
                <a:lnTo>
                  <a:pt x="3" y="78"/>
                </a:lnTo>
                <a:lnTo>
                  <a:pt x="1" y="94"/>
                </a:lnTo>
                <a:lnTo>
                  <a:pt x="0" y="110"/>
                </a:lnTo>
                <a:lnTo>
                  <a:pt x="0" y="127"/>
                </a:lnTo>
                <a:lnTo>
                  <a:pt x="1" y="143"/>
                </a:lnTo>
                <a:lnTo>
                  <a:pt x="3" y="159"/>
                </a:lnTo>
                <a:lnTo>
                  <a:pt x="5" y="175"/>
                </a:lnTo>
                <a:lnTo>
                  <a:pt x="9" y="191"/>
                </a:lnTo>
                <a:lnTo>
                  <a:pt x="14" y="207"/>
                </a:lnTo>
                <a:lnTo>
                  <a:pt x="19" y="222"/>
                </a:lnTo>
                <a:lnTo>
                  <a:pt x="25" y="237"/>
                </a:lnTo>
                <a:lnTo>
                  <a:pt x="313" y="12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5232400" y="2098675"/>
            <a:ext cx="242888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 flipH="1">
            <a:off x="2409825" y="2030413"/>
            <a:ext cx="2533650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 flipH="1">
            <a:off x="4822825" y="2098675"/>
            <a:ext cx="127000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 flipH="1" flipV="1">
            <a:off x="4822825" y="2168525"/>
            <a:ext cx="131763" cy="793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76810" name="Group 10"/>
          <p:cNvGrpSpPr>
            <a:grpSpLocks/>
          </p:cNvGrpSpPr>
          <p:nvPr/>
        </p:nvGrpSpPr>
        <p:grpSpPr bwMode="auto">
          <a:xfrm>
            <a:off x="4906963" y="1971675"/>
            <a:ext cx="319087" cy="254000"/>
            <a:chOff x="3091" y="1242"/>
            <a:chExt cx="201" cy="160"/>
          </a:xfrm>
        </p:grpSpPr>
        <p:grpSp>
          <p:nvGrpSpPr>
            <p:cNvPr id="76811" name="Group 11"/>
            <p:cNvGrpSpPr>
              <a:grpSpLocks/>
            </p:cNvGrpSpPr>
            <p:nvPr/>
          </p:nvGrpSpPr>
          <p:grpSpPr bwMode="auto">
            <a:xfrm>
              <a:off x="3124" y="1247"/>
              <a:ext cx="168" cy="72"/>
              <a:chOff x="3124" y="1247"/>
              <a:chExt cx="168" cy="72"/>
            </a:xfrm>
          </p:grpSpPr>
          <p:sp>
            <p:nvSpPr>
              <p:cNvPr id="76812" name="AutoShape 12"/>
              <p:cNvSpPr>
                <a:spLocks noChangeArrowheads="1"/>
              </p:cNvSpPr>
              <p:nvPr/>
            </p:nvSpPr>
            <p:spPr bwMode="auto">
              <a:xfrm>
                <a:off x="3124" y="1247"/>
                <a:ext cx="169" cy="73"/>
              </a:xfrm>
              <a:prstGeom prst="roundRect">
                <a:avLst>
                  <a:gd name="adj" fmla="val 1389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813" name="Freeform 13"/>
              <p:cNvSpPr>
                <a:spLocks noChangeArrowheads="1"/>
              </p:cNvSpPr>
              <p:nvPr/>
            </p:nvSpPr>
            <p:spPr bwMode="auto">
              <a:xfrm>
                <a:off x="3125" y="1247"/>
                <a:ext cx="168" cy="73"/>
              </a:xfrm>
              <a:custGeom>
                <a:avLst/>
                <a:gdLst/>
                <a:ahLst/>
                <a:cxnLst>
                  <a:cxn ang="0">
                    <a:pos x="739" y="323"/>
                  </a:cxn>
                  <a:cxn ang="0">
                    <a:pos x="738" y="306"/>
                  </a:cxn>
                  <a:cxn ang="0">
                    <a:pos x="735" y="289"/>
                  </a:cxn>
                  <a:cxn ang="0">
                    <a:pos x="730" y="272"/>
                  </a:cxn>
                  <a:cxn ang="0">
                    <a:pos x="723" y="256"/>
                  </a:cxn>
                  <a:cxn ang="0">
                    <a:pos x="714" y="239"/>
                  </a:cxn>
                  <a:cxn ang="0">
                    <a:pos x="703" y="223"/>
                  </a:cxn>
                  <a:cxn ang="0">
                    <a:pos x="690" y="207"/>
                  </a:cxn>
                  <a:cxn ang="0">
                    <a:pos x="675" y="192"/>
                  </a:cxn>
                  <a:cxn ang="0">
                    <a:pos x="658" y="176"/>
                  </a:cxn>
                  <a:cxn ang="0">
                    <a:pos x="640" y="162"/>
                  </a:cxn>
                  <a:cxn ang="0">
                    <a:pos x="620" y="147"/>
                  </a:cxn>
                  <a:cxn ang="0">
                    <a:pos x="598" y="133"/>
                  </a:cxn>
                  <a:cxn ang="0">
                    <a:pos x="574" y="120"/>
                  </a:cxn>
                  <a:cxn ang="0">
                    <a:pos x="549" y="107"/>
                  </a:cxn>
                  <a:cxn ang="0">
                    <a:pos x="523" y="95"/>
                  </a:cxn>
                  <a:cxn ang="0">
                    <a:pos x="494" y="83"/>
                  </a:cxn>
                  <a:cxn ang="0">
                    <a:pos x="465" y="72"/>
                  </a:cxn>
                  <a:cxn ang="0">
                    <a:pos x="434" y="62"/>
                  </a:cxn>
                  <a:cxn ang="0">
                    <a:pos x="402" y="52"/>
                  </a:cxn>
                  <a:cxn ang="0">
                    <a:pos x="370" y="43"/>
                  </a:cxn>
                  <a:cxn ang="0">
                    <a:pos x="335" y="35"/>
                  </a:cxn>
                  <a:cxn ang="0">
                    <a:pos x="301" y="28"/>
                  </a:cxn>
                  <a:cxn ang="0">
                    <a:pos x="265" y="21"/>
                  </a:cxn>
                  <a:cxn ang="0">
                    <a:pos x="228" y="16"/>
                  </a:cxn>
                  <a:cxn ang="0">
                    <a:pos x="191" y="11"/>
                  </a:cxn>
                  <a:cxn ang="0">
                    <a:pos x="154" y="7"/>
                  </a:cxn>
                  <a:cxn ang="0">
                    <a:pos x="116" y="4"/>
                  </a:cxn>
                  <a:cxn ang="0">
                    <a:pos x="77" y="2"/>
                  </a:cxn>
                  <a:cxn ang="0">
                    <a:pos x="39" y="0"/>
                  </a:cxn>
                  <a:cxn ang="0">
                    <a:pos x="0" y="0"/>
                  </a:cxn>
                </a:cxnLst>
                <a:rect l="0" t="0" r="r" b="b"/>
                <a:pathLst>
                  <a:path w="740" h="324">
                    <a:moveTo>
                      <a:pt x="739" y="323"/>
                    </a:moveTo>
                    <a:lnTo>
                      <a:pt x="738" y="306"/>
                    </a:lnTo>
                    <a:lnTo>
                      <a:pt x="735" y="289"/>
                    </a:lnTo>
                    <a:lnTo>
                      <a:pt x="730" y="272"/>
                    </a:lnTo>
                    <a:lnTo>
                      <a:pt x="723" y="256"/>
                    </a:lnTo>
                    <a:lnTo>
                      <a:pt x="714" y="239"/>
                    </a:lnTo>
                    <a:lnTo>
                      <a:pt x="703" y="223"/>
                    </a:lnTo>
                    <a:lnTo>
                      <a:pt x="690" y="207"/>
                    </a:lnTo>
                    <a:lnTo>
                      <a:pt x="675" y="192"/>
                    </a:lnTo>
                    <a:lnTo>
                      <a:pt x="658" y="176"/>
                    </a:lnTo>
                    <a:lnTo>
                      <a:pt x="640" y="162"/>
                    </a:lnTo>
                    <a:lnTo>
                      <a:pt x="620" y="147"/>
                    </a:lnTo>
                    <a:lnTo>
                      <a:pt x="598" y="133"/>
                    </a:lnTo>
                    <a:lnTo>
                      <a:pt x="574" y="120"/>
                    </a:lnTo>
                    <a:lnTo>
                      <a:pt x="549" y="107"/>
                    </a:lnTo>
                    <a:lnTo>
                      <a:pt x="523" y="95"/>
                    </a:lnTo>
                    <a:lnTo>
                      <a:pt x="494" y="83"/>
                    </a:lnTo>
                    <a:lnTo>
                      <a:pt x="465" y="72"/>
                    </a:lnTo>
                    <a:lnTo>
                      <a:pt x="434" y="62"/>
                    </a:lnTo>
                    <a:lnTo>
                      <a:pt x="402" y="52"/>
                    </a:lnTo>
                    <a:lnTo>
                      <a:pt x="370" y="43"/>
                    </a:lnTo>
                    <a:lnTo>
                      <a:pt x="335" y="35"/>
                    </a:lnTo>
                    <a:lnTo>
                      <a:pt x="301" y="28"/>
                    </a:lnTo>
                    <a:lnTo>
                      <a:pt x="265" y="21"/>
                    </a:lnTo>
                    <a:lnTo>
                      <a:pt x="228" y="16"/>
                    </a:lnTo>
                    <a:lnTo>
                      <a:pt x="191" y="11"/>
                    </a:lnTo>
                    <a:lnTo>
                      <a:pt x="154" y="7"/>
                    </a:lnTo>
                    <a:lnTo>
                      <a:pt x="116" y="4"/>
                    </a:lnTo>
                    <a:lnTo>
                      <a:pt x="77" y="2"/>
                    </a:lnTo>
                    <a:lnTo>
                      <a:pt x="39" y="0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76814" name="Group 14"/>
            <p:cNvGrpSpPr>
              <a:grpSpLocks/>
            </p:cNvGrpSpPr>
            <p:nvPr/>
          </p:nvGrpSpPr>
          <p:grpSpPr bwMode="auto">
            <a:xfrm>
              <a:off x="3124" y="1319"/>
              <a:ext cx="167" cy="72"/>
              <a:chOff x="3124" y="1319"/>
              <a:chExt cx="167" cy="72"/>
            </a:xfrm>
          </p:grpSpPr>
          <p:sp>
            <p:nvSpPr>
              <p:cNvPr id="76815" name="AutoShape 15"/>
              <p:cNvSpPr>
                <a:spLocks noChangeArrowheads="1"/>
              </p:cNvSpPr>
              <p:nvPr/>
            </p:nvSpPr>
            <p:spPr bwMode="auto">
              <a:xfrm>
                <a:off x="3124" y="1319"/>
                <a:ext cx="168" cy="73"/>
              </a:xfrm>
              <a:prstGeom prst="roundRect">
                <a:avLst>
                  <a:gd name="adj" fmla="val 1389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816" name="Freeform 16"/>
              <p:cNvSpPr>
                <a:spLocks noChangeArrowheads="1"/>
              </p:cNvSpPr>
              <p:nvPr/>
            </p:nvSpPr>
            <p:spPr bwMode="auto">
              <a:xfrm>
                <a:off x="3124" y="1319"/>
                <a:ext cx="168" cy="73"/>
              </a:xfrm>
              <a:custGeom>
                <a:avLst/>
                <a:gdLst/>
                <a:ahLst/>
                <a:cxnLst>
                  <a:cxn ang="0">
                    <a:pos x="0" y="323"/>
                  </a:cxn>
                  <a:cxn ang="0">
                    <a:pos x="39" y="323"/>
                  </a:cxn>
                  <a:cxn ang="0">
                    <a:pos x="77" y="321"/>
                  </a:cxn>
                  <a:cxn ang="0">
                    <a:pos x="116" y="319"/>
                  </a:cxn>
                  <a:cxn ang="0">
                    <a:pos x="154" y="316"/>
                  </a:cxn>
                  <a:cxn ang="0">
                    <a:pos x="191" y="312"/>
                  </a:cxn>
                  <a:cxn ang="0">
                    <a:pos x="228" y="307"/>
                  </a:cxn>
                  <a:cxn ang="0">
                    <a:pos x="265" y="302"/>
                  </a:cxn>
                  <a:cxn ang="0">
                    <a:pos x="301" y="295"/>
                  </a:cxn>
                  <a:cxn ang="0">
                    <a:pos x="335" y="288"/>
                  </a:cxn>
                  <a:cxn ang="0">
                    <a:pos x="370" y="280"/>
                  </a:cxn>
                  <a:cxn ang="0">
                    <a:pos x="402" y="271"/>
                  </a:cxn>
                  <a:cxn ang="0">
                    <a:pos x="434" y="261"/>
                  </a:cxn>
                  <a:cxn ang="0">
                    <a:pos x="465" y="251"/>
                  </a:cxn>
                  <a:cxn ang="0">
                    <a:pos x="494" y="240"/>
                  </a:cxn>
                  <a:cxn ang="0">
                    <a:pos x="523" y="228"/>
                  </a:cxn>
                  <a:cxn ang="0">
                    <a:pos x="549" y="216"/>
                  </a:cxn>
                  <a:cxn ang="0">
                    <a:pos x="574" y="203"/>
                  </a:cxn>
                  <a:cxn ang="0">
                    <a:pos x="598" y="190"/>
                  </a:cxn>
                  <a:cxn ang="0">
                    <a:pos x="620" y="176"/>
                  </a:cxn>
                  <a:cxn ang="0">
                    <a:pos x="640" y="161"/>
                  </a:cxn>
                  <a:cxn ang="0">
                    <a:pos x="658" y="147"/>
                  </a:cxn>
                  <a:cxn ang="0">
                    <a:pos x="675" y="131"/>
                  </a:cxn>
                  <a:cxn ang="0">
                    <a:pos x="690" y="116"/>
                  </a:cxn>
                  <a:cxn ang="0">
                    <a:pos x="703" y="100"/>
                  </a:cxn>
                  <a:cxn ang="0">
                    <a:pos x="714" y="84"/>
                  </a:cxn>
                  <a:cxn ang="0">
                    <a:pos x="723" y="67"/>
                  </a:cxn>
                  <a:cxn ang="0">
                    <a:pos x="730" y="51"/>
                  </a:cxn>
                  <a:cxn ang="0">
                    <a:pos x="735" y="34"/>
                  </a:cxn>
                  <a:cxn ang="0">
                    <a:pos x="738" y="17"/>
                  </a:cxn>
                  <a:cxn ang="0">
                    <a:pos x="739" y="0"/>
                  </a:cxn>
                </a:cxnLst>
                <a:rect l="0" t="0" r="r" b="b"/>
                <a:pathLst>
                  <a:path w="740" h="324">
                    <a:moveTo>
                      <a:pt x="0" y="323"/>
                    </a:moveTo>
                    <a:lnTo>
                      <a:pt x="39" y="323"/>
                    </a:lnTo>
                    <a:lnTo>
                      <a:pt x="77" y="321"/>
                    </a:lnTo>
                    <a:lnTo>
                      <a:pt x="116" y="319"/>
                    </a:lnTo>
                    <a:lnTo>
                      <a:pt x="154" y="316"/>
                    </a:lnTo>
                    <a:lnTo>
                      <a:pt x="191" y="312"/>
                    </a:lnTo>
                    <a:lnTo>
                      <a:pt x="228" y="307"/>
                    </a:lnTo>
                    <a:lnTo>
                      <a:pt x="265" y="302"/>
                    </a:lnTo>
                    <a:lnTo>
                      <a:pt x="301" y="295"/>
                    </a:lnTo>
                    <a:lnTo>
                      <a:pt x="335" y="288"/>
                    </a:lnTo>
                    <a:lnTo>
                      <a:pt x="370" y="280"/>
                    </a:lnTo>
                    <a:lnTo>
                      <a:pt x="402" y="271"/>
                    </a:lnTo>
                    <a:lnTo>
                      <a:pt x="434" y="261"/>
                    </a:lnTo>
                    <a:lnTo>
                      <a:pt x="465" y="251"/>
                    </a:lnTo>
                    <a:lnTo>
                      <a:pt x="494" y="240"/>
                    </a:lnTo>
                    <a:lnTo>
                      <a:pt x="523" y="228"/>
                    </a:lnTo>
                    <a:lnTo>
                      <a:pt x="549" y="216"/>
                    </a:lnTo>
                    <a:lnTo>
                      <a:pt x="574" y="203"/>
                    </a:lnTo>
                    <a:lnTo>
                      <a:pt x="598" y="190"/>
                    </a:lnTo>
                    <a:lnTo>
                      <a:pt x="620" y="176"/>
                    </a:lnTo>
                    <a:lnTo>
                      <a:pt x="640" y="161"/>
                    </a:lnTo>
                    <a:lnTo>
                      <a:pt x="658" y="147"/>
                    </a:lnTo>
                    <a:lnTo>
                      <a:pt x="675" y="131"/>
                    </a:lnTo>
                    <a:lnTo>
                      <a:pt x="690" y="116"/>
                    </a:lnTo>
                    <a:lnTo>
                      <a:pt x="703" y="100"/>
                    </a:lnTo>
                    <a:lnTo>
                      <a:pt x="714" y="84"/>
                    </a:lnTo>
                    <a:lnTo>
                      <a:pt x="723" y="67"/>
                    </a:lnTo>
                    <a:lnTo>
                      <a:pt x="730" y="51"/>
                    </a:lnTo>
                    <a:lnTo>
                      <a:pt x="735" y="34"/>
                    </a:lnTo>
                    <a:lnTo>
                      <a:pt x="738" y="17"/>
                    </a:lnTo>
                    <a:lnTo>
                      <a:pt x="739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76817" name="Line 17"/>
            <p:cNvSpPr>
              <a:spLocks noChangeShapeType="1"/>
            </p:cNvSpPr>
            <p:nvPr/>
          </p:nvSpPr>
          <p:spPr bwMode="auto">
            <a:xfrm>
              <a:off x="3099" y="1242"/>
              <a:ext cx="2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6818" name="Line 18"/>
            <p:cNvSpPr>
              <a:spLocks noChangeShapeType="1"/>
            </p:cNvSpPr>
            <p:nvPr/>
          </p:nvSpPr>
          <p:spPr bwMode="auto">
            <a:xfrm>
              <a:off x="3099" y="1403"/>
              <a:ext cx="2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76819" name="Group 19"/>
            <p:cNvGrpSpPr>
              <a:grpSpLocks/>
            </p:cNvGrpSpPr>
            <p:nvPr/>
          </p:nvGrpSpPr>
          <p:grpSpPr bwMode="auto">
            <a:xfrm>
              <a:off x="3091" y="1247"/>
              <a:ext cx="30" cy="72"/>
              <a:chOff x="3091" y="1247"/>
              <a:chExt cx="30" cy="72"/>
            </a:xfrm>
          </p:grpSpPr>
          <p:sp>
            <p:nvSpPr>
              <p:cNvPr id="76820" name="AutoShape 20"/>
              <p:cNvSpPr>
                <a:spLocks noChangeArrowheads="1"/>
              </p:cNvSpPr>
              <p:nvPr/>
            </p:nvSpPr>
            <p:spPr bwMode="auto">
              <a:xfrm>
                <a:off x="3091" y="1247"/>
                <a:ext cx="31" cy="73"/>
              </a:xfrm>
              <a:prstGeom prst="roundRect">
                <a:avLst>
                  <a:gd name="adj" fmla="val 3333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821" name="Freeform 21"/>
              <p:cNvSpPr>
                <a:spLocks noChangeArrowheads="1"/>
              </p:cNvSpPr>
              <p:nvPr/>
            </p:nvSpPr>
            <p:spPr bwMode="auto">
              <a:xfrm>
                <a:off x="3091" y="1247"/>
                <a:ext cx="31" cy="73"/>
              </a:xfrm>
              <a:custGeom>
                <a:avLst/>
                <a:gdLst/>
                <a:ahLst/>
                <a:cxnLst>
                  <a:cxn ang="0">
                    <a:pos x="135" y="323"/>
                  </a:cxn>
                  <a:cxn ang="0">
                    <a:pos x="135" y="306"/>
                  </a:cxn>
                  <a:cxn ang="0">
                    <a:pos x="134" y="290"/>
                  </a:cxn>
                  <a:cxn ang="0">
                    <a:pos x="133" y="273"/>
                  </a:cxn>
                  <a:cxn ang="0">
                    <a:pos x="132" y="257"/>
                  </a:cxn>
                  <a:cxn ang="0">
                    <a:pos x="131" y="241"/>
                  </a:cxn>
                  <a:cxn ang="0">
                    <a:pos x="129" y="225"/>
                  </a:cxn>
                  <a:cxn ang="0">
                    <a:pos x="127" y="209"/>
                  </a:cxn>
                  <a:cxn ang="0">
                    <a:pos x="124" y="193"/>
                  </a:cxn>
                  <a:cxn ang="0">
                    <a:pos x="121" y="178"/>
                  </a:cxn>
                  <a:cxn ang="0">
                    <a:pos x="118" y="163"/>
                  </a:cxn>
                  <a:cxn ang="0">
                    <a:pos x="114" y="149"/>
                  </a:cxn>
                  <a:cxn ang="0">
                    <a:pos x="111" y="135"/>
                  </a:cxn>
                  <a:cxn ang="0">
                    <a:pos x="107" y="122"/>
                  </a:cxn>
                  <a:cxn ang="0">
                    <a:pos x="102" y="109"/>
                  </a:cxn>
                  <a:cxn ang="0">
                    <a:pos x="98" y="97"/>
                  </a:cxn>
                  <a:cxn ang="0">
                    <a:pos x="93" y="85"/>
                  </a:cxn>
                  <a:cxn ang="0">
                    <a:pos x="88" y="74"/>
                  </a:cxn>
                  <a:cxn ang="0">
                    <a:pos x="82" y="64"/>
                  </a:cxn>
                  <a:cxn ang="0">
                    <a:pos x="77" y="55"/>
                  </a:cxn>
                  <a:cxn ang="0">
                    <a:pos x="71" y="46"/>
                  </a:cxn>
                  <a:cxn ang="0">
                    <a:pos x="65" y="37"/>
                  </a:cxn>
                  <a:cxn ang="0">
                    <a:pos x="59" y="30"/>
                  </a:cxn>
                  <a:cxn ang="0">
                    <a:pos x="53" y="23"/>
                  </a:cxn>
                  <a:cxn ang="0">
                    <a:pos x="47" y="18"/>
                  </a:cxn>
                  <a:cxn ang="0">
                    <a:pos x="40" y="13"/>
                  </a:cxn>
                  <a:cxn ang="0">
                    <a:pos x="34" y="8"/>
                  </a:cxn>
                  <a:cxn ang="0">
                    <a:pos x="27" y="5"/>
                  </a:cxn>
                  <a:cxn ang="0">
                    <a:pos x="20" y="3"/>
                  </a:cxn>
                  <a:cxn ang="0">
                    <a:pos x="14" y="1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136" h="324">
                    <a:moveTo>
                      <a:pt x="135" y="323"/>
                    </a:moveTo>
                    <a:lnTo>
                      <a:pt x="135" y="306"/>
                    </a:lnTo>
                    <a:lnTo>
                      <a:pt x="134" y="290"/>
                    </a:lnTo>
                    <a:lnTo>
                      <a:pt x="133" y="273"/>
                    </a:lnTo>
                    <a:lnTo>
                      <a:pt x="132" y="257"/>
                    </a:lnTo>
                    <a:lnTo>
                      <a:pt x="131" y="241"/>
                    </a:lnTo>
                    <a:lnTo>
                      <a:pt x="129" y="225"/>
                    </a:lnTo>
                    <a:lnTo>
                      <a:pt x="127" y="209"/>
                    </a:lnTo>
                    <a:lnTo>
                      <a:pt x="124" y="193"/>
                    </a:lnTo>
                    <a:lnTo>
                      <a:pt x="121" y="178"/>
                    </a:lnTo>
                    <a:lnTo>
                      <a:pt x="118" y="163"/>
                    </a:lnTo>
                    <a:lnTo>
                      <a:pt x="114" y="149"/>
                    </a:lnTo>
                    <a:lnTo>
                      <a:pt x="111" y="135"/>
                    </a:lnTo>
                    <a:lnTo>
                      <a:pt x="107" y="122"/>
                    </a:lnTo>
                    <a:lnTo>
                      <a:pt x="102" y="109"/>
                    </a:lnTo>
                    <a:lnTo>
                      <a:pt x="98" y="97"/>
                    </a:lnTo>
                    <a:lnTo>
                      <a:pt x="93" y="85"/>
                    </a:lnTo>
                    <a:lnTo>
                      <a:pt x="88" y="74"/>
                    </a:lnTo>
                    <a:lnTo>
                      <a:pt x="82" y="64"/>
                    </a:lnTo>
                    <a:lnTo>
                      <a:pt x="77" y="55"/>
                    </a:lnTo>
                    <a:lnTo>
                      <a:pt x="71" y="46"/>
                    </a:lnTo>
                    <a:lnTo>
                      <a:pt x="65" y="37"/>
                    </a:lnTo>
                    <a:lnTo>
                      <a:pt x="59" y="30"/>
                    </a:lnTo>
                    <a:lnTo>
                      <a:pt x="53" y="23"/>
                    </a:lnTo>
                    <a:lnTo>
                      <a:pt x="47" y="18"/>
                    </a:lnTo>
                    <a:lnTo>
                      <a:pt x="40" y="13"/>
                    </a:lnTo>
                    <a:lnTo>
                      <a:pt x="34" y="8"/>
                    </a:lnTo>
                    <a:lnTo>
                      <a:pt x="27" y="5"/>
                    </a:lnTo>
                    <a:lnTo>
                      <a:pt x="20" y="3"/>
                    </a:lnTo>
                    <a:lnTo>
                      <a:pt x="14" y="1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76822" name="Group 22"/>
            <p:cNvGrpSpPr>
              <a:grpSpLocks/>
            </p:cNvGrpSpPr>
            <p:nvPr/>
          </p:nvGrpSpPr>
          <p:grpSpPr bwMode="auto">
            <a:xfrm>
              <a:off x="3091" y="1319"/>
              <a:ext cx="29" cy="72"/>
              <a:chOff x="3091" y="1319"/>
              <a:chExt cx="29" cy="72"/>
            </a:xfrm>
          </p:grpSpPr>
          <p:sp>
            <p:nvSpPr>
              <p:cNvPr id="76823" name="AutoShape 23"/>
              <p:cNvSpPr>
                <a:spLocks noChangeArrowheads="1"/>
              </p:cNvSpPr>
              <p:nvPr/>
            </p:nvSpPr>
            <p:spPr bwMode="auto">
              <a:xfrm>
                <a:off x="3091" y="1319"/>
                <a:ext cx="30" cy="73"/>
              </a:xfrm>
              <a:prstGeom prst="roundRect">
                <a:avLst>
                  <a:gd name="adj" fmla="val 33333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824" name="Freeform 24"/>
              <p:cNvSpPr>
                <a:spLocks noChangeArrowheads="1"/>
              </p:cNvSpPr>
              <p:nvPr/>
            </p:nvSpPr>
            <p:spPr bwMode="auto">
              <a:xfrm>
                <a:off x="3091" y="1319"/>
                <a:ext cx="30" cy="73"/>
              </a:xfrm>
              <a:custGeom>
                <a:avLst/>
                <a:gdLst/>
                <a:ahLst/>
                <a:cxnLst>
                  <a:cxn ang="0">
                    <a:pos x="0" y="323"/>
                  </a:cxn>
                  <a:cxn ang="0">
                    <a:pos x="7" y="323"/>
                  </a:cxn>
                  <a:cxn ang="0">
                    <a:pos x="14" y="321"/>
                  </a:cxn>
                  <a:cxn ang="0">
                    <a:pos x="20" y="319"/>
                  </a:cxn>
                  <a:cxn ang="0">
                    <a:pos x="27" y="316"/>
                  </a:cxn>
                  <a:cxn ang="0">
                    <a:pos x="34" y="312"/>
                  </a:cxn>
                  <a:cxn ang="0">
                    <a:pos x="40" y="307"/>
                  </a:cxn>
                  <a:cxn ang="0">
                    <a:pos x="47" y="302"/>
                  </a:cxn>
                  <a:cxn ang="0">
                    <a:pos x="53" y="295"/>
                  </a:cxn>
                  <a:cxn ang="0">
                    <a:pos x="59" y="288"/>
                  </a:cxn>
                  <a:cxn ang="0">
                    <a:pos x="66" y="280"/>
                  </a:cxn>
                  <a:cxn ang="0">
                    <a:pos x="71" y="271"/>
                  </a:cxn>
                  <a:cxn ang="0">
                    <a:pos x="77" y="261"/>
                  </a:cxn>
                  <a:cxn ang="0">
                    <a:pos x="82" y="251"/>
                  </a:cxn>
                  <a:cxn ang="0">
                    <a:pos x="88" y="240"/>
                  </a:cxn>
                  <a:cxn ang="0">
                    <a:pos x="93" y="228"/>
                  </a:cxn>
                  <a:cxn ang="0">
                    <a:pos x="97" y="216"/>
                  </a:cxn>
                  <a:cxn ang="0">
                    <a:pos x="102" y="203"/>
                  </a:cxn>
                  <a:cxn ang="0">
                    <a:pos x="106" y="190"/>
                  </a:cxn>
                  <a:cxn ang="0">
                    <a:pos x="110" y="176"/>
                  </a:cxn>
                  <a:cxn ang="0">
                    <a:pos x="113" y="161"/>
                  </a:cxn>
                  <a:cxn ang="0">
                    <a:pos x="117" y="147"/>
                  </a:cxn>
                  <a:cxn ang="0">
                    <a:pos x="120" y="131"/>
                  </a:cxn>
                  <a:cxn ang="0">
                    <a:pos x="122" y="116"/>
                  </a:cxn>
                  <a:cxn ang="0">
                    <a:pos x="125" y="100"/>
                  </a:cxn>
                  <a:cxn ang="0">
                    <a:pos x="127" y="84"/>
                  </a:cxn>
                  <a:cxn ang="0">
                    <a:pos x="128" y="67"/>
                  </a:cxn>
                  <a:cxn ang="0">
                    <a:pos x="129" y="51"/>
                  </a:cxn>
                  <a:cxn ang="0">
                    <a:pos x="130" y="34"/>
                  </a:cxn>
                  <a:cxn ang="0">
                    <a:pos x="131" y="17"/>
                  </a:cxn>
                  <a:cxn ang="0">
                    <a:pos x="131" y="0"/>
                  </a:cxn>
                </a:cxnLst>
                <a:rect l="0" t="0" r="r" b="b"/>
                <a:pathLst>
                  <a:path w="132" h="324">
                    <a:moveTo>
                      <a:pt x="0" y="323"/>
                    </a:moveTo>
                    <a:lnTo>
                      <a:pt x="7" y="323"/>
                    </a:lnTo>
                    <a:lnTo>
                      <a:pt x="14" y="321"/>
                    </a:lnTo>
                    <a:lnTo>
                      <a:pt x="20" y="319"/>
                    </a:lnTo>
                    <a:lnTo>
                      <a:pt x="27" y="316"/>
                    </a:lnTo>
                    <a:lnTo>
                      <a:pt x="34" y="312"/>
                    </a:lnTo>
                    <a:lnTo>
                      <a:pt x="40" y="307"/>
                    </a:lnTo>
                    <a:lnTo>
                      <a:pt x="47" y="302"/>
                    </a:lnTo>
                    <a:lnTo>
                      <a:pt x="53" y="295"/>
                    </a:lnTo>
                    <a:lnTo>
                      <a:pt x="59" y="288"/>
                    </a:lnTo>
                    <a:lnTo>
                      <a:pt x="66" y="280"/>
                    </a:lnTo>
                    <a:lnTo>
                      <a:pt x="71" y="271"/>
                    </a:lnTo>
                    <a:lnTo>
                      <a:pt x="77" y="261"/>
                    </a:lnTo>
                    <a:lnTo>
                      <a:pt x="82" y="251"/>
                    </a:lnTo>
                    <a:lnTo>
                      <a:pt x="88" y="240"/>
                    </a:lnTo>
                    <a:lnTo>
                      <a:pt x="93" y="228"/>
                    </a:lnTo>
                    <a:lnTo>
                      <a:pt x="97" y="216"/>
                    </a:lnTo>
                    <a:lnTo>
                      <a:pt x="102" y="203"/>
                    </a:lnTo>
                    <a:lnTo>
                      <a:pt x="106" y="190"/>
                    </a:lnTo>
                    <a:lnTo>
                      <a:pt x="110" y="176"/>
                    </a:lnTo>
                    <a:lnTo>
                      <a:pt x="113" y="161"/>
                    </a:lnTo>
                    <a:lnTo>
                      <a:pt x="117" y="147"/>
                    </a:lnTo>
                    <a:lnTo>
                      <a:pt x="120" y="131"/>
                    </a:lnTo>
                    <a:lnTo>
                      <a:pt x="122" y="116"/>
                    </a:lnTo>
                    <a:lnTo>
                      <a:pt x="125" y="100"/>
                    </a:lnTo>
                    <a:lnTo>
                      <a:pt x="127" y="84"/>
                    </a:lnTo>
                    <a:lnTo>
                      <a:pt x="128" y="67"/>
                    </a:lnTo>
                    <a:lnTo>
                      <a:pt x="129" y="51"/>
                    </a:lnTo>
                    <a:lnTo>
                      <a:pt x="130" y="34"/>
                    </a:lnTo>
                    <a:lnTo>
                      <a:pt x="131" y="17"/>
                    </a:lnTo>
                    <a:lnTo>
                      <a:pt x="131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76825" name="Freeform 25"/>
          <p:cNvSpPr>
            <a:spLocks noChangeArrowheads="1"/>
          </p:cNvSpPr>
          <p:nvPr/>
        </p:nvSpPr>
        <p:spPr bwMode="auto">
          <a:xfrm>
            <a:off x="5475288" y="2371725"/>
            <a:ext cx="112712" cy="85725"/>
          </a:xfrm>
          <a:custGeom>
            <a:avLst/>
            <a:gdLst/>
            <a:ahLst/>
            <a:cxnLst>
              <a:cxn ang="0">
                <a:pos x="313" y="120"/>
              </a:cxn>
              <a:cxn ang="0">
                <a:pos x="26" y="0"/>
              </a:cxn>
              <a:cxn ang="0">
                <a:pos x="20" y="15"/>
              </a:cxn>
              <a:cxn ang="0">
                <a:pos x="14" y="31"/>
              </a:cxn>
              <a:cxn ang="0">
                <a:pos x="10" y="46"/>
              </a:cxn>
              <a:cxn ang="0">
                <a:pos x="6" y="62"/>
              </a:cxn>
              <a:cxn ang="0">
                <a:pos x="3" y="78"/>
              </a:cxn>
              <a:cxn ang="0">
                <a:pos x="1" y="94"/>
              </a:cxn>
              <a:cxn ang="0">
                <a:pos x="0" y="110"/>
              </a:cxn>
              <a:cxn ang="0">
                <a:pos x="0" y="127"/>
              </a:cxn>
              <a:cxn ang="0">
                <a:pos x="1" y="143"/>
              </a:cxn>
              <a:cxn ang="0">
                <a:pos x="3" y="159"/>
              </a:cxn>
              <a:cxn ang="0">
                <a:pos x="5" y="175"/>
              </a:cxn>
              <a:cxn ang="0">
                <a:pos x="9" y="191"/>
              </a:cxn>
              <a:cxn ang="0">
                <a:pos x="14" y="207"/>
              </a:cxn>
              <a:cxn ang="0">
                <a:pos x="19" y="222"/>
              </a:cxn>
              <a:cxn ang="0">
                <a:pos x="25" y="237"/>
              </a:cxn>
              <a:cxn ang="0">
                <a:pos x="313" y="120"/>
              </a:cxn>
            </a:cxnLst>
            <a:rect l="0" t="0" r="r" b="b"/>
            <a:pathLst>
              <a:path w="314" h="238">
                <a:moveTo>
                  <a:pt x="313" y="120"/>
                </a:moveTo>
                <a:lnTo>
                  <a:pt x="26" y="0"/>
                </a:lnTo>
                <a:lnTo>
                  <a:pt x="20" y="15"/>
                </a:lnTo>
                <a:lnTo>
                  <a:pt x="14" y="31"/>
                </a:lnTo>
                <a:lnTo>
                  <a:pt x="10" y="46"/>
                </a:lnTo>
                <a:lnTo>
                  <a:pt x="6" y="62"/>
                </a:lnTo>
                <a:lnTo>
                  <a:pt x="3" y="78"/>
                </a:lnTo>
                <a:lnTo>
                  <a:pt x="1" y="94"/>
                </a:lnTo>
                <a:lnTo>
                  <a:pt x="0" y="110"/>
                </a:lnTo>
                <a:lnTo>
                  <a:pt x="0" y="127"/>
                </a:lnTo>
                <a:lnTo>
                  <a:pt x="1" y="143"/>
                </a:lnTo>
                <a:lnTo>
                  <a:pt x="3" y="159"/>
                </a:lnTo>
                <a:lnTo>
                  <a:pt x="5" y="175"/>
                </a:lnTo>
                <a:lnTo>
                  <a:pt x="9" y="191"/>
                </a:lnTo>
                <a:lnTo>
                  <a:pt x="14" y="207"/>
                </a:lnTo>
                <a:lnTo>
                  <a:pt x="19" y="222"/>
                </a:lnTo>
                <a:lnTo>
                  <a:pt x="25" y="237"/>
                </a:lnTo>
                <a:lnTo>
                  <a:pt x="313" y="12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>
            <a:off x="5237163" y="2424113"/>
            <a:ext cx="238125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27" name="Line 27"/>
          <p:cNvSpPr>
            <a:spLocks noChangeShapeType="1"/>
          </p:cNvSpPr>
          <p:nvPr/>
        </p:nvSpPr>
        <p:spPr bwMode="auto">
          <a:xfrm flipH="1">
            <a:off x="4692650" y="2366963"/>
            <a:ext cx="268288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28" name="Line 28"/>
          <p:cNvSpPr>
            <a:spLocks noChangeShapeType="1"/>
          </p:cNvSpPr>
          <p:nvPr/>
        </p:nvSpPr>
        <p:spPr bwMode="auto">
          <a:xfrm flipH="1">
            <a:off x="2409825" y="2424113"/>
            <a:ext cx="2544763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29" name="Line 29"/>
          <p:cNvSpPr>
            <a:spLocks noChangeShapeType="1"/>
          </p:cNvSpPr>
          <p:nvPr/>
        </p:nvSpPr>
        <p:spPr bwMode="auto">
          <a:xfrm flipH="1" flipV="1">
            <a:off x="4822825" y="2493963"/>
            <a:ext cx="127000" cy="79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76830" name="Group 30"/>
          <p:cNvGrpSpPr>
            <a:grpSpLocks/>
          </p:cNvGrpSpPr>
          <p:nvPr/>
        </p:nvGrpSpPr>
        <p:grpSpPr bwMode="auto">
          <a:xfrm>
            <a:off x="4906963" y="2297113"/>
            <a:ext cx="319087" cy="266700"/>
            <a:chOff x="3091" y="1447"/>
            <a:chExt cx="201" cy="168"/>
          </a:xfrm>
        </p:grpSpPr>
        <p:grpSp>
          <p:nvGrpSpPr>
            <p:cNvPr id="76831" name="Group 31"/>
            <p:cNvGrpSpPr>
              <a:grpSpLocks/>
            </p:cNvGrpSpPr>
            <p:nvPr/>
          </p:nvGrpSpPr>
          <p:grpSpPr bwMode="auto">
            <a:xfrm>
              <a:off x="3124" y="1451"/>
              <a:ext cx="168" cy="77"/>
              <a:chOff x="3124" y="1451"/>
              <a:chExt cx="168" cy="77"/>
            </a:xfrm>
          </p:grpSpPr>
          <p:sp>
            <p:nvSpPr>
              <p:cNvPr id="76832" name="AutoShape 32"/>
              <p:cNvSpPr>
                <a:spLocks noChangeArrowheads="1"/>
              </p:cNvSpPr>
              <p:nvPr/>
            </p:nvSpPr>
            <p:spPr bwMode="auto">
              <a:xfrm>
                <a:off x="3124" y="1452"/>
                <a:ext cx="169" cy="78"/>
              </a:xfrm>
              <a:prstGeom prst="roundRect">
                <a:avLst>
                  <a:gd name="adj" fmla="val 1278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833" name="Freeform 33"/>
              <p:cNvSpPr>
                <a:spLocks noChangeArrowheads="1"/>
              </p:cNvSpPr>
              <p:nvPr/>
            </p:nvSpPr>
            <p:spPr bwMode="auto">
              <a:xfrm>
                <a:off x="3125" y="1452"/>
                <a:ext cx="168" cy="78"/>
              </a:xfrm>
              <a:custGeom>
                <a:avLst/>
                <a:gdLst/>
                <a:ahLst/>
                <a:cxnLst>
                  <a:cxn ang="0">
                    <a:pos x="739" y="343"/>
                  </a:cxn>
                  <a:cxn ang="0">
                    <a:pos x="738" y="326"/>
                  </a:cxn>
                  <a:cxn ang="0">
                    <a:pos x="736" y="309"/>
                  </a:cxn>
                  <a:cxn ang="0">
                    <a:pos x="731" y="292"/>
                  </a:cxn>
                  <a:cxn ang="0">
                    <a:pos x="725" y="274"/>
                  </a:cxn>
                  <a:cxn ang="0">
                    <a:pos x="717" y="258"/>
                  </a:cxn>
                  <a:cxn ang="0">
                    <a:pos x="707" y="241"/>
                  </a:cxn>
                  <a:cxn ang="0">
                    <a:pos x="695" y="224"/>
                  </a:cxn>
                  <a:cxn ang="0">
                    <a:pos x="681" y="208"/>
                  </a:cxn>
                  <a:cxn ang="0">
                    <a:pos x="666" y="192"/>
                  </a:cxn>
                  <a:cxn ang="0">
                    <a:pos x="649" y="177"/>
                  </a:cxn>
                  <a:cxn ang="0">
                    <a:pos x="630" y="162"/>
                  </a:cxn>
                  <a:cxn ang="0">
                    <a:pos x="609" y="147"/>
                  </a:cxn>
                  <a:cxn ang="0">
                    <a:pos x="587" y="133"/>
                  </a:cxn>
                  <a:cxn ang="0">
                    <a:pos x="563" y="120"/>
                  </a:cxn>
                  <a:cxn ang="0">
                    <a:pos x="538" y="107"/>
                  </a:cxn>
                  <a:cxn ang="0">
                    <a:pos x="512" y="95"/>
                  </a:cxn>
                  <a:cxn ang="0">
                    <a:pos x="484" y="83"/>
                  </a:cxn>
                  <a:cxn ang="0">
                    <a:pos x="455" y="72"/>
                  </a:cxn>
                  <a:cxn ang="0">
                    <a:pos x="425" y="62"/>
                  </a:cxn>
                  <a:cxn ang="0">
                    <a:pos x="393" y="52"/>
                  </a:cxn>
                  <a:cxn ang="0">
                    <a:pos x="361" y="43"/>
                  </a:cxn>
                  <a:cxn ang="0">
                    <a:pos x="327" y="35"/>
                  </a:cxn>
                  <a:cxn ang="0">
                    <a:pos x="293" y="28"/>
                  </a:cxn>
                  <a:cxn ang="0">
                    <a:pos x="258" y="21"/>
                  </a:cxn>
                  <a:cxn ang="0">
                    <a:pos x="223" y="16"/>
                  </a:cxn>
                  <a:cxn ang="0">
                    <a:pos x="186" y="11"/>
                  </a:cxn>
                  <a:cxn ang="0">
                    <a:pos x="150" y="7"/>
                  </a:cxn>
                  <a:cxn ang="0">
                    <a:pos x="113" y="4"/>
                  </a:cxn>
                  <a:cxn ang="0">
                    <a:pos x="75" y="2"/>
                  </a:cxn>
                  <a:cxn ang="0">
                    <a:pos x="38" y="0"/>
                  </a:cxn>
                  <a:cxn ang="0">
                    <a:pos x="0" y="0"/>
                  </a:cxn>
                </a:cxnLst>
                <a:rect l="0" t="0" r="r" b="b"/>
                <a:pathLst>
                  <a:path w="740" h="344">
                    <a:moveTo>
                      <a:pt x="739" y="343"/>
                    </a:moveTo>
                    <a:lnTo>
                      <a:pt x="738" y="326"/>
                    </a:lnTo>
                    <a:lnTo>
                      <a:pt x="736" y="309"/>
                    </a:lnTo>
                    <a:lnTo>
                      <a:pt x="731" y="292"/>
                    </a:lnTo>
                    <a:lnTo>
                      <a:pt x="725" y="274"/>
                    </a:lnTo>
                    <a:lnTo>
                      <a:pt x="717" y="258"/>
                    </a:lnTo>
                    <a:lnTo>
                      <a:pt x="707" y="241"/>
                    </a:lnTo>
                    <a:lnTo>
                      <a:pt x="695" y="224"/>
                    </a:lnTo>
                    <a:lnTo>
                      <a:pt x="681" y="208"/>
                    </a:lnTo>
                    <a:lnTo>
                      <a:pt x="666" y="192"/>
                    </a:lnTo>
                    <a:lnTo>
                      <a:pt x="649" y="177"/>
                    </a:lnTo>
                    <a:lnTo>
                      <a:pt x="630" y="162"/>
                    </a:lnTo>
                    <a:lnTo>
                      <a:pt x="609" y="147"/>
                    </a:lnTo>
                    <a:lnTo>
                      <a:pt x="587" y="133"/>
                    </a:lnTo>
                    <a:lnTo>
                      <a:pt x="563" y="120"/>
                    </a:lnTo>
                    <a:lnTo>
                      <a:pt x="538" y="107"/>
                    </a:lnTo>
                    <a:lnTo>
                      <a:pt x="512" y="95"/>
                    </a:lnTo>
                    <a:lnTo>
                      <a:pt x="484" y="83"/>
                    </a:lnTo>
                    <a:lnTo>
                      <a:pt x="455" y="72"/>
                    </a:lnTo>
                    <a:lnTo>
                      <a:pt x="425" y="62"/>
                    </a:lnTo>
                    <a:lnTo>
                      <a:pt x="393" y="52"/>
                    </a:lnTo>
                    <a:lnTo>
                      <a:pt x="361" y="43"/>
                    </a:lnTo>
                    <a:lnTo>
                      <a:pt x="327" y="35"/>
                    </a:lnTo>
                    <a:lnTo>
                      <a:pt x="293" y="28"/>
                    </a:lnTo>
                    <a:lnTo>
                      <a:pt x="258" y="21"/>
                    </a:lnTo>
                    <a:lnTo>
                      <a:pt x="223" y="16"/>
                    </a:lnTo>
                    <a:lnTo>
                      <a:pt x="186" y="11"/>
                    </a:lnTo>
                    <a:lnTo>
                      <a:pt x="150" y="7"/>
                    </a:lnTo>
                    <a:lnTo>
                      <a:pt x="113" y="4"/>
                    </a:lnTo>
                    <a:lnTo>
                      <a:pt x="75" y="2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76834" name="Group 34"/>
            <p:cNvGrpSpPr>
              <a:grpSpLocks/>
            </p:cNvGrpSpPr>
            <p:nvPr/>
          </p:nvGrpSpPr>
          <p:grpSpPr bwMode="auto">
            <a:xfrm>
              <a:off x="3124" y="1528"/>
              <a:ext cx="167" cy="76"/>
              <a:chOff x="3124" y="1528"/>
              <a:chExt cx="167" cy="76"/>
            </a:xfrm>
          </p:grpSpPr>
          <p:sp>
            <p:nvSpPr>
              <p:cNvPr id="76835" name="AutoShape 35"/>
              <p:cNvSpPr>
                <a:spLocks noChangeArrowheads="1"/>
              </p:cNvSpPr>
              <p:nvPr/>
            </p:nvSpPr>
            <p:spPr bwMode="auto">
              <a:xfrm>
                <a:off x="3124" y="1528"/>
                <a:ext cx="168" cy="77"/>
              </a:xfrm>
              <a:prstGeom prst="roundRect">
                <a:avLst>
                  <a:gd name="adj" fmla="val 1315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836" name="Freeform 36"/>
              <p:cNvSpPr>
                <a:spLocks noChangeArrowheads="1"/>
              </p:cNvSpPr>
              <p:nvPr/>
            </p:nvSpPr>
            <p:spPr bwMode="auto">
              <a:xfrm>
                <a:off x="3124" y="1528"/>
                <a:ext cx="168" cy="77"/>
              </a:xfrm>
              <a:custGeom>
                <a:avLst/>
                <a:gdLst/>
                <a:ahLst/>
                <a:cxnLst>
                  <a:cxn ang="0">
                    <a:pos x="0" y="340"/>
                  </a:cxn>
                  <a:cxn ang="0">
                    <a:pos x="39" y="340"/>
                  </a:cxn>
                  <a:cxn ang="0">
                    <a:pos x="77" y="338"/>
                  </a:cxn>
                  <a:cxn ang="0">
                    <a:pos x="116" y="336"/>
                  </a:cxn>
                  <a:cxn ang="0">
                    <a:pos x="154" y="333"/>
                  </a:cxn>
                  <a:cxn ang="0">
                    <a:pos x="191" y="328"/>
                  </a:cxn>
                  <a:cxn ang="0">
                    <a:pos x="228" y="323"/>
                  </a:cxn>
                  <a:cxn ang="0">
                    <a:pos x="265" y="317"/>
                  </a:cxn>
                  <a:cxn ang="0">
                    <a:pos x="301" y="311"/>
                  </a:cxn>
                  <a:cxn ang="0">
                    <a:pos x="335" y="303"/>
                  </a:cxn>
                  <a:cxn ang="0">
                    <a:pos x="370" y="294"/>
                  </a:cxn>
                  <a:cxn ang="0">
                    <a:pos x="402" y="285"/>
                  </a:cxn>
                  <a:cxn ang="0">
                    <a:pos x="434" y="275"/>
                  </a:cxn>
                  <a:cxn ang="0">
                    <a:pos x="465" y="264"/>
                  </a:cxn>
                  <a:cxn ang="0">
                    <a:pos x="494" y="253"/>
                  </a:cxn>
                  <a:cxn ang="0">
                    <a:pos x="523" y="240"/>
                  </a:cxn>
                  <a:cxn ang="0">
                    <a:pos x="549" y="228"/>
                  </a:cxn>
                  <a:cxn ang="0">
                    <a:pos x="574" y="214"/>
                  </a:cxn>
                  <a:cxn ang="0">
                    <a:pos x="598" y="200"/>
                  </a:cxn>
                  <a:cxn ang="0">
                    <a:pos x="620" y="185"/>
                  </a:cxn>
                  <a:cxn ang="0">
                    <a:pos x="640" y="170"/>
                  </a:cxn>
                  <a:cxn ang="0">
                    <a:pos x="658" y="154"/>
                  </a:cxn>
                  <a:cxn ang="0">
                    <a:pos x="675" y="138"/>
                  </a:cxn>
                  <a:cxn ang="0">
                    <a:pos x="690" y="122"/>
                  </a:cxn>
                  <a:cxn ang="0">
                    <a:pos x="703" y="105"/>
                  </a:cxn>
                  <a:cxn ang="0">
                    <a:pos x="714" y="88"/>
                  </a:cxn>
                  <a:cxn ang="0">
                    <a:pos x="723" y="71"/>
                  </a:cxn>
                  <a:cxn ang="0">
                    <a:pos x="730" y="53"/>
                  </a:cxn>
                  <a:cxn ang="0">
                    <a:pos x="735" y="36"/>
                  </a:cxn>
                  <a:cxn ang="0">
                    <a:pos x="738" y="18"/>
                  </a:cxn>
                  <a:cxn ang="0">
                    <a:pos x="739" y="0"/>
                  </a:cxn>
                </a:cxnLst>
                <a:rect l="0" t="0" r="r" b="b"/>
                <a:pathLst>
                  <a:path w="740" h="341">
                    <a:moveTo>
                      <a:pt x="0" y="340"/>
                    </a:moveTo>
                    <a:lnTo>
                      <a:pt x="39" y="340"/>
                    </a:lnTo>
                    <a:lnTo>
                      <a:pt x="77" y="338"/>
                    </a:lnTo>
                    <a:lnTo>
                      <a:pt x="116" y="336"/>
                    </a:lnTo>
                    <a:lnTo>
                      <a:pt x="154" y="333"/>
                    </a:lnTo>
                    <a:lnTo>
                      <a:pt x="191" y="328"/>
                    </a:lnTo>
                    <a:lnTo>
                      <a:pt x="228" y="323"/>
                    </a:lnTo>
                    <a:lnTo>
                      <a:pt x="265" y="317"/>
                    </a:lnTo>
                    <a:lnTo>
                      <a:pt x="301" y="311"/>
                    </a:lnTo>
                    <a:lnTo>
                      <a:pt x="335" y="303"/>
                    </a:lnTo>
                    <a:lnTo>
                      <a:pt x="370" y="294"/>
                    </a:lnTo>
                    <a:lnTo>
                      <a:pt x="402" y="285"/>
                    </a:lnTo>
                    <a:lnTo>
                      <a:pt x="434" y="275"/>
                    </a:lnTo>
                    <a:lnTo>
                      <a:pt x="465" y="264"/>
                    </a:lnTo>
                    <a:lnTo>
                      <a:pt x="494" y="253"/>
                    </a:lnTo>
                    <a:lnTo>
                      <a:pt x="523" y="240"/>
                    </a:lnTo>
                    <a:lnTo>
                      <a:pt x="549" y="228"/>
                    </a:lnTo>
                    <a:lnTo>
                      <a:pt x="574" y="214"/>
                    </a:lnTo>
                    <a:lnTo>
                      <a:pt x="598" y="200"/>
                    </a:lnTo>
                    <a:lnTo>
                      <a:pt x="620" y="185"/>
                    </a:lnTo>
                    <a:lnTo>
                      <a:pt x="640" y="170"/>
                    </a:lnTo>
                    <a:lnTo>
                      <a:pt x="658" y="154"/>
                    </a:lnTo>
                    <a:lnTo>
                      <a:pt x="675" y="138"/>
                    </a:lnTo>
                    <a:lnTo>
                      <a:pt x="690" y="122"/>
                    </a:lnTo>
                    <a:lnTo>
                      <a:pt x="703" y="105"/>
                    </a:lnTo>
                    <a:lnTo>
                      <a:pt x="714" y="88"/>
                    </a:lnTo>
                    <a:lnTo>
                      <a:pt x="723" y="71"/>
                    </a:lnTo>
                    <a:lnTo>
                      <a:pt x="730" y="53"/>
                    </a:lnTo>
                    <a:lnTo>
                      <a:pt x="735" y="36"/>
                    </a:lnTo>
                    <a:lnTo>
                      <a:pt x="738" y="18"/>
                    </a:lnTo>
                    <a:lnTo>
                      <a:pt x="739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76837" name="Line 37"/>
            <p:cNvSpPr>
              <a:spLocks noChangeShapeType="1"/>
            </p:cNvSpPr>
            <p:nvPr/>
          </p:nvSpPr>
          <p:spPr bwMode="auto">
            <a:xfrm>
              <a:off x="3099" y="1447"/>
              <a:ext cx="2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6838" name="Line 38"/>
            <p:cNvSpPr>
              <a:spLocks noChangeShapeType="1"/>
            </p:cNvSpPr>
            <p:nvPr/>
          </p:nvSpPr>
          <p:spPr bwMode="auto">
            <a:xfrm>
              <a:off x="3099" y="1616"/>
              <a:ext cx="2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76839" name="Group 39"/>
            <p:cNvGrpSpPr>
              <a:grpSpLocks/>
            </p:cNvGrpSpPr>
            <p:nvPr/>
          </p:nvGrpSpPr>
          <p:grpSpPr bwMode="auto">
            <a:xfrm>
              <a:off x="3091" y="1451"/>
              <a:ext cx="30" cy="77"/>
              <a:chOff x="3091" y="1451"/>
              <a:chExt cx="30" cy="77"/>
            </a:xfrm>
          </p:grpSpPr>
          <p:sp>
            <p:nvSpPr>
              <p:cNvPr id="76840" name="AutoShape 40"/>
              <p:cNvSpPr>
                <a:spLocks noChangeArrowheads="1"/>
              </p:cNvSpPr>
              <p:nvPr/>
            </p:nvSpPr>
            <p:spPr bwMode="auto">
              <a:xfrm>
                <a:off x="3091" y="1452"/>
                <a:ext cx="31" cy="78"/>
              </a:xfrm>
              <a:prstGeom prst="roundRect">
                <a:avLst>
                  <a:gd name="adj" fmla="val 3333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841" name="Freeform 41"/>
              <p:cNvSpPr>
                <a:spLocks noChangeArrowheads="1"/>
              </p:cNvSpPr>
              <p:nvPr/>
            </p:nvSpPr>
            <p:spPr bwMode="auto">
              <a:xfrm>
                <a:off x="3091" y="1452"/>
                <a:ext cx="31" cy="78"/>
              </a:xfrm>
              <a:custGeom>
                <a:avLst/>
                <a:gdLst/>
                <a:ahLst/>
                <a:cxnLst>
                  <a:cxn ang="0">
                    <a:pos x="135" y="343"/>
                  </a:cxn>
                  <a:cxn ang="0">
                    <a:pos x="135" y="326"/>
                  </a:cxn>
                  <a:cxn ang="0">
                    <a:pos x="134" y="308"/>
                  </a:cxn>
                  <a:cxn ang="0">
                    <a:pos x="134" y="291"/>
                  </a:cxn>
                  <a:cxn ang="0">
                    <a:pos x="132" y="273"/>
                  </a:cxn>
                  <a:cxn ang="0">
                    <a:pos x="131" y="256"/>
                  </a:cxn>
                  <a:cxn ang="0">
                    <a:pos x="129" y="239"/>
                  </a:cxn>
                  <a:cxn ang="0">
                    <a:pos x="127" y="222"/>
                  </a:cxn>
                  <a:cxn ang="0">
                    <a:pos x="124" y="206"/>
                  </a:cxn>
                  <a:cxn ang="0">
                    <a:pos x="122" y="190"/>
                  </a:cxn>
                  <a:cxn ang="0">
                    <a:pos x="118" y="174"/>
                  </a:cxn>
                  <a:cxn ang="0">
                    <a:pos x="115" y="159"/>
                  </a:cxn>
                  <a:cxn ang="0">
                    <a:pos x="111" y="144"/>
                  </a:cxn>
                  <a:cxn ang="0">
                    <a:pos x="107" y="130"/>
                  </a:cxn>
                  <a:cxn ang="0">
                    <a:pos x="103" y="116"/>
                  </a:cxn>
                  <a:cxn ang="0">
                    <a:pos x="98" y="103"/>
                  </a:cxn>
                  <a:cxn ang="0">
                    <a:pos x="93" y="91"/>
                  </a:cxn>
                  <a:cxn ang="0">
                    <a:pos x="88" y="79"/>
                  </a:cxn>
                  <a:cxn ang="0">
                    <a:pos x="83" y="68"/>
                  </a:cxn>
                  <a:cxn ang="0">
                    <a:pos x="77" y="58"/>
                  </a:cxn>
                  <a:cxn ang="0">
                    <a:pos x="71" y="49"/>
                  </a:cxn>
                  <a:cxn ang="0">
                    <a:pos x="66" y="40"/>
                  </a:cxn>
                  <a:cxn ang="0">
                    <a:pos x="59" y="32"/>
                  </a:cxn>
                  <a:cxn ang="0">
                    <a:pos x="53" y="25"/>
                  </a:cxn>
                  <a:cxn ang="0">
                    <a:pos x="47" y="19"/>
                  </a:cxn>
                  <a:cxn ang="0">
                    <a:pos x="40" y="13"/>
                  </a:cxn>
                  <a:cxn ang="0">
                    <a:pos x="34" y="9"/>
                  </a:cxn>
                  <a:cxn ang="0">
                    <a:pos x="27" y="5"/>
                  </a:cxn>
                  <a:cxn ang="0">
                    <a:pos x="20" y="3"/>
                  </a:cxn>
                  <a:cxn ang="0">
                    <a:pos x="14" y="1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136" h="344">
                    <a:moveTo>
                      <a:pt x="135" y="343"/>
                    </a:moveTo>
                    <a:lnTo>
                      <a:pt x="135" y="326"/>
                    </a:lnTo>
                    <a:lnTo>
                      <a:pt x="134" y="308"/>
                    </a:lnTo>
                    <a:lnTo>
                      <a:pt x="134" y="291"/>
                    </a:lnTo>
                    <a:lnTo>
                      <a:pt x="132" y="273"/>
                    </a:lnTo>
                    <a:lnTo>
                      <a:pt x="131" y="256"/>
                    </a:lnTo>
                    <a:lnTo>
                      <a:pt x="129" y="239"/>
                    </a:lnTo>
                    <a:lnTo>
                      <a:pt x="127" y="222"/>
                    </a:lnTo>
                    <a:lnTo>
                      <a:pt x="124" y="206"/>
                    </a:lnTo>
                    <a:lnTo>
                      <a:pt x="122" y="190"/>
                    </a:lnTo>
                    <a:lnTo>
                      <a:pt x="118" y="174"/>
                    </a:lnTo>
                    <a:lnTo>
                      <a:pt x="115" y="159"/>
                    </a:lnTo>
                    <a:lnTo>
                      <a:pt x="111" y="144"/>
                    </a:lnTo>
                    <a:lnTo>
                      <a:pt x="107" y="130"/>
                    </a:lnTo>
                    <a:lnTo>
                      <a:pt x="103" y="116"/>
                    </a:lnTo>
                    <a:lnTo>
                      <a:pt x="98" y="103"/>
                    </a:lnTo>
                    <a:lnTo>
                      <a:pt x="93" y="91"/>
                    </a:lnTo>
                    <a:lnTo>
                      <a:pt x="88" y="79"/>
                    </a:lnTo>
                    <a:lnTo>
                      <a:pt x="83" y="68"/>
                    </a:lnTo>
                    <a:lnTo>
                      <a:pt x="77" y="58"/>
                    </a:lnTo>
                    <a:lnTo>
                      <a:pt x="71" y="49"/>
                    </a:lnTo>
                    <a:lnTo>
                      <a:pt x="66" y="40"/>
                    </a:lnTo>
                    <a:lnTo>
                      <a:pt x="59" y="32"/>
                    </a:lnTo>
                    <a:lnTo>
                      <a:pt x="53" y="25"/>
                    </a:lnTo>
                    <a:lnTo>
                      <a:pt x="47" y="19"/>
                    </a:lnTo>
                    <a:lnTo>
                      <a:pt x="40" y="13"/>
                    </a:lnTo>
                    <a:lnTo>
                      <a:pt x="34" y="9"/>
                    </a:lnTo>
                    <a:lnTo>
                      <a:pt x="27" y="5"/>
                    </a:lnTo>
                    <a:lnTo>
                      <a:pt x="20" y="3"/>
                    </a:lnTo>
                    <a:lnTo>
                      <a:pt x="14" y="1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76842" name="Group 42"/>
            <p:cNvGrpSpPr>
              <a:grpSpLocks/>
            </p:cNvGrpSpPr>
            <p:nvPr/>
          </p:nvGrpSpPr>
          <p:grpSpPr bwMode="auto">
            <a:xfrm>
              <a:off x="3091" y="1528"/>
              <a:ext cx="29" cy="76"/>
              <a:chOff x="3091" y="1528"/>
              <a:chExt cx="29" cy="76"/>
            </a:xfrm>
          </p:grpSpPr>
          <p:sp>
            <p:nvSpPr>
              <p:cNvPr id="76843" name="AutoShape 43"/>
              <p:cNvSpPr>
                <a:spLocks noChangeArrowheads="1"/>
              </p:cNvSpPr>
              <p:nvPr/>
            </p:nvSpPr>
            <p:spPr bwMode="auto">
              <a:xfrm>
                <a:off x="3091" y="1528"/>
                <a:ext cx="30" cy="77"/>
              </a:xfrm>
              <a:prstGeom prst="roundRect">
                <a:avLst>
                  <a:gd name="adj" fmla="val 33333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844" name="Freeform 44"/>
              <p:cNvSpPr>
                <a:spLocks noChangeArrowheads="1"/>
              </p:cNvSpPr>
              <p:nvPr/>
            </p:nvSpPr>
            <p:spPr bwMode="auto">
              <a:xfrm>
                <a:off x="3091" y="1528"/>
                <a:ext cx="30" cy="77"/>
              </a:xfrm>
              <a:custGeom>
                <a:avLst/>
                <a:gdLst/>
                <a:ahLst/>
                <a:cxnLst>
                  <a:cxn ang="0">
                    <a:pos x="0" y="340"/>
                  </a:cxn>
                  <a:cxn ang="0">
                    <a:pos x="7" y="340"/>
                  </a:cxn>
                  <a:cxn ang="0">
                    <a:pos x="14" y="338"/>
                  </a:cxn>
                  <a:cxn ang="0">
                    <a:pos x="20" y="336"/>
                  </a:cxn>
                  <a:cxn ang="0">
                    <a:pos x="27" y="333"/>
                  </a:cxn>
                  <a:cxn ang="0">
                    <a:pos x="34" y="328"/>
                  </a:cxn>
                  <a:cxn ang="0">
                    <a:pos x="40" y="323"/>
                  </a:cxn>
                  <a:cxn ang="0">
                    <a:pos x="47" y="317"/>
                  </a:cxn>
                  <a:cxn ang="0">
                    <a:pos x="53" y="311"/>
                  </a:cxn>
                  <a:cxn ang="0">
                    <a:pos x="59" y="303"/>
                  </a:cxn>
                  <a:cxn ang="0">
                    <a:pos x="66" y="294"/>
                  </a:cxn>
                  <a:cxn ang="0">
                    <a:pos x="71" y="285"/>
                  </a:cxn>
                  <a:cxn ang="0">
                    <a:pos x="77" y="275"/>
                  </a:cxn>
                  <a:cxn ang="0">
                    <a:pos x="82" y="264"/>
                  </a:cxn>
                  <a:cxn ang="0">
                    <a:pos x="88" y="253"/>
                  </a:cxn>
                  <a:cxn ang="0">
                    <a:pos x="93" y="240"/>
                  </a:cxn>
                  <a:cxn ang="0">
                    <a:pos x="97" y="228"/>
                  </a:cxn>
                  <a:cxn ang="0">
                    <a:pos x="102" y="214"/>
                  </a:cxn>
                  <a:cxn ang="0">
                    <a:pos x="106" y="200"/>
                  </a:cxn>
                  <a:cxn ang="0">
                    <a:pos x="110" y="185"/>
                  </a:cxn>
                  <a:cxn ang="0">
                    <a:pos x="113" y="170"/>
                  </a:cxn>
                  <a:cxn ang="0">
                    <a:pos x="117" y="154"/>
                  </a:cxn>
                  <a:cxn ang="0">
                    <a:pos x="120" y="138"/>
                  </a:cxn>
                  <a:cxn ang="0">
                    <a:pos x="122" y="122"/>
                  </a:cxn>
                  <a:cxn ang="0">
                    <a:pos x="125" y="105"/>
                  </a:cxn>
                  <a:cxn ang="0">
                    <a:pos x="127" y="88"/>
                  </a:cxn>
                  <a:cxn ang="0">
                    <a:pos x="128" y="71"/>
                  </a:cxn>
                  <a:cxn ang="0">
                    <a:pos x="129" y="53"/>
                  </a:cxn>
                  <a:cxn ang="0">
                    <a:pos x="130" y="36"/>
                  </a:cxn>
                  <a:cxn ang="0">
                    <a:pos x="131" y="18"/>
                  </a:cxn>
                  <a:cxn ang="0">
                    <a:pos x="131" y="0"/>
                  </a:cxn>
                </a:cxnLst>
                <a:rect l="0" t="0" r="r" b="b"/>
                <a:pathLst>
                  <a:path w="132" h="341">
                    <a:moveTo>
                      <a:pt x="0" y="340"/>
                    </a:moveTo>
                    <a:lnTo>
                      <a:pt x="7" y="340"/>
                    </a:lnTo>
                    <a:lnTo>
                      <a:pt x="14" y="338"/>
                    </a:lnTo>
                    <a:lnTo>
                      <a:pt x="20" y="336"/>
                    </a:lnTo>
                    <a:lnTo>
                      <a:pt x="27" y="333"/>
                    </a:lnTo>
                    <a:lnTo>
                      <a:pt x="34" y="328"/>
                    </a:lnTo>
                    <a:lnTo>
                      <a:pt x="40" y="323"/>
                    </a:lnTo>
                    <a:lnTo>
                      <a:pt x="47" y="317"/>
                    </a:lnTo>
                    <a:lnTo>
                      <a:pt x="53" y="311"/>
                    </a:lnTo>
                    <a:lnTo>
                      <a:pt x="59" y="303"/>
                    </a:lnTo>
                    <a:lnTo>
                      <a:pt x="66" y="294"/>
                    </a:lnTo>
                    <a:lnTo>
                      <a:pt x="71" y="285"/>
                    </a:lnTo>
                    <a:lnTo>
                      <a:pt x="77" y="275"/>
                    </a:lnTo>
                    <a:lnTo>
                      <a:pt x="82" y="264"/>
                    </a:lnTo>
                    <a:lnTo>
                      <a:pt x="88" y="253"/>
                    </a:lnTo>
                    <a:lnTo>
                      <a:pt x="93" y="240"/>
                    </a:lnTo>
                    <a:lnTo>
                      <a:pt x="97" y="228"/>
                    </a:lnTo>
                    <a:lnTo>
                      <a:pt x="102" y="214"/>
                    </a:lnTo>
                    <a:lnTo>
                      <a:pt x="106" y="200"/>
                    </a:lnTo>
                    <a:lnTo>
                      <a:pt x="110" y="185"/>
                    </a:lnTo>
                    <a:lnTo>
                      <a:pt x="113" y="170"/>
                    </a:lnTo>
                    <a:lnTo>
                      <a:pt x="117" y="154"/>
                    </a:lnTo>
                    <a:lnTo>
                      <a:pt x="120" y="138"/>
                    </a:lnTo>
                    <a:lnTo>
                      <a:pt x="122" y="122"/>
                    </a:lnTo>
                    <a:lnTo>
                      <a:pt x="125" y="105"/>
                    </a:lnTo>
                    <a:lnTo>
                      <a:pt x="127" y="88"/>
                    </a:lnTo>
                    <a:lnTo>
                      <a:pt x="128" y="71"/>
                    </a:lnTo>
                    <a:lnTo>
                      <a:pt x="129" y="53"/>
                    </a:lnTo>
                    <a:lnTo>
                      <a:pt x="130" y="36"/>
                    </a:lnTo>
                    <a:lnTo>
                      <a:pt x="131" y="18"/>
                    </a:lnTo>
                    <a:lnTo>
                      <a:pt x="131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76845" name="Freeform 45"/>
          <p:cNvSpPr>
            <a:spLocks noChangeArrowheads="1"/>
          </p:cNvSpPr>
          <p:nvPr/>
        </p:nvSpPr>
        <p:spPr bwMode="auto">
          <a:xfrm>
            <a:off x="5475288" y="2713038"/>
            <a:ext cx="112712" cy="88900"/>
          </a:xfrm>
          <a:custGeom>
            <a:avLst/>
            <a:gdLst/>
            <a:ahLst/>
            <a:cxnLst>
              <a:cxn ang="0">
                <a:pos x="313" y="124"/>
              </a:cxn>
              <a:cxn ang="0">
                <a:pos x="26" y="0"/>
              </a:cxn>
              <a:cxn ang="0">
                <a:pos x="20" y="15"/>
              </a:cxn>
              <a:cxn ang="0">
                <a:pos x="14" y="31"/>
              </a:cxn>
              <a:cxn ang="0">
                <a:pos x="10" y="47"/>
              </a:cxn>
              <a:cxn ang="0">
                <a:pos x="6" y="64"/>
              </a:cxn>
              <a:cxn ang="0">
                <a:pos x="3" y="81"/>
              </a:cxn>
              <a:cxn ang="0">
                <a:pos x="1" y="97"/>
              </a:cxn>
              <a:cxn ang="0">
                <a:pos x="0" y="114"/>
              </a:cxn>
              <a:cxn ang="0">
                <a:pos x="0" y="131"/>
              </a:cxn>
              <a:cxn ang="0">
                <a:pos x="1" y="148"/>
              </a:cxn>
              <a:cxn ang="0">
                <a:pos x="3" y="165"/>
              </a:cxn>
              <a:cxn ang="0">
                <a:pos x="5" y="181"/>
              </a:cxn>
              <a:cxn ang="0">
                <a:pos x="9" y="198"/>
              </a:cxn>
              <a:cxn ang="0">
                <a:pos x="14" y="214"/>
              </a:cxn>
              <a:cxn ang="0">
                <a:pos x="19" y="230"/>
              </a:cxn>
              <a:cxn ang="0">
                <a:pos x="25" y="246"/>
              </a:cxn>
              <a:cxn ang="0">
                <a:pos x="313" y="124"/>
              </a:cxn>
            </a:cxnLst>
            <a:rect l="0" t="0" r="r" b="b"/>
            <a:pathLst>
              <a:path w="314" h="247">
                <a:moveTo>
                  <a:pt x="313" y="124"/>
                </a:moveTo>
                <a:lnTo>
                  <a:pt x="26" y="0"/>
                </a:lnTo>
                <a:lnTo>
                  <a:pt x="20" y="15"/>
                </a:lnTo>
                <a:lnTo>
                  <a:pt x="14" y="31"/>
                </a:lnTo>
                <a:lnTo>
                  <a:pt x="10" y="47"/>
                </a:lnTo>
                <a:lnTo>
                  <a:pt x="6" y="64"/>
                </a:lnTo>
                <a:lnTo>
                  <a:pt x="3" y="81"/>
                </a:lnTo>
                <a:lnTo>
                  <a:pt x="1" y="97"/>
                </a:lnTo>
                <a:lnTo>
                  <a:pt x="0" y="114"/>
                </a:lnTo>
                <a:lnTo>
                  <a:pt x="0" y="131"/>
                </a:lnTo>
                <a:lnTo>
                  <a:pt x="1" y="148"/>
                </a:lnTo>
                <a:lnTo>
                  <a:pt x="3" y="165"/>
                </a:lnTo>
                <a:lnTo>
                  <a:pt x="5" y="181"/>
                </a:lnTo>
                <a:lnTo>
                  <a:pt x="9" y="198"/>
                </a:lnTo>
                <a:lnTo>
                  <a:pt x="14" y="214"/>
                </a:lnTo>
                <a:lnTo>
                  <a:pt x="19" y="230"/>
                </a:lnTo>
                <a:lnTo>
                  <a:pt x="25" y="246"/>
                </a:lnTo>
                <a:lnTo>
                  <a:pt x="313" y="124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6846" name="Line 46"/>
          <p:cNvSpPr>
            <a:spLocks noChangeShapeType="1"/>
          </p:cNvSpPr>
          <p:nvPr/>
        </p:nvSpPr>
        <p:spPr bwMode="auto">
          <a:xfrm>
            <a:off x="5232400" y="2762250"/>
            <a:ext cx="242888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47" name="Line 47"/>
          <p:cNvSpPr>
            <a:spLocks noChangeShapeType="1"/>
          </p:cNvSpPr>
          <p:nvPr/>
        </p:nvSpPr>
        <p:spPr bwMode="auto">
          <a:xfrm flipH="1">
            <a:off x="4692650" y="2692400"/>
            <a:ext cx="250825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48" name="Line 48"/>
          <p:cNvSpPr>
            <a:spLocks noChangeShapeType="1"/>
          </p:cNvSpPr>
          <p:nvPr/>
        </p:nvSpPr>
        <p:spPr bwMode="auto">
          <a:xfrm flipH="1">
            <a:off x="4822825" y="2762250"/>
            <a:ext cx="127000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49" name="Line 49"/>
          <p:cNvSpPr>
            <a:spLocks noChangeShapeType="1"/>
          </p:cNvSpPr>
          <p:nvPr/>
        </p:nvSpPr>
        <p:spPr bwMode="auto">
          <a:xfrm flipH="1">
            <a:off x="4822825" y="2820988"/>
            <a:ext cx="120650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76850" name="Group 50"/>
          <p:cNvGrpSpPr>
            <a:grpSpLocks/>
          </p:cNvGrpSpPr>
          <p:nvPr/>
        </p:nvGrpSpPr>
        <p:grpSpPr bwMode="auto">
          <a:xfrm>
            <a:off x="4906963" y="2624138"/>
            <a:ext cx="319087" cy="265112"/>
            <a:chOff x="3091" y="1653"/>
            <a:chExt cx="201" cy="167"/>
          </a:xfrm>
        </p:grpSpPr>
        <p:grpSp>
          <p:nvGrpSpPr>
            <p:cNvPr id="76851" name="Group 51"/>
            <p:cNvGrpSpPr>
              <a:grpSpLocks/>
            </p:cNvGrpSpPr>
            <p:nvPr/>
          </p:nvGrpSpPr>
          <p:grpSpPr bwMode="auto">
            <a:xfrm>
              <a:off x="3124" y="1657"/>
              <a:ext cx="168" cy="76"/>
              <a:chOff x="3124" y="1657"/>
              <a:chExt cx="168" cy="76"/>
            </a:xfrm>
          </p:grpSpPr>
          <p:sp>
            <p:nvSpPr>
              <p:cNvPr id="76852" name="AutoShape 52"/>
              <p:cNvSpPr>
                <a:spLocks noChangeArrowheads="1"/>
              </p:cNvSpPr>
              <p:nvPr/>
            </p:nvSpPr>
            <p:spPr bwMode="auto">
              <a:xfrm>
                <a:off x="3124" y="1657"/>
                <a:ext cx="169" cy="77"/>
              </a:xfrm>
              <a:prstGeom prst="roundRect">
                <a:avLst>
                  <a:gd name="adj" fmla="val 1315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853" name="Freeform 53"/>
              <p:cNvSpPr>
                <a:spLocks noChangeArrowheads="1"/>
              </p:cNvSpPr>
              <p:nvPr/>
            </p:nvSpPr>
            <p:spPr bwMode="auto">
              <a:xfrm>
                <a:off x="3125" y="1657"/>
                <a:ext cx="168" cy="77"/>
              </a:xfrm>
              <a:custGeom>
                <a:avLst/>
                <a:gdLst/>
                <a:ahLst/>
                <a:cxnLst>
                  <a:cxn ang="0">
                    <a:pos x="739" y="338"/>
                  </a:cxn>
                  <a:cxn ang="0">
                    <a:pos x="738" y="320"/>
                  </a:cxn>
                  <a:cxn ang="0">
                    <a:pos x="735" y="303"/>
                  </a:cxn>
                  <a:cxn ang="0">
                    <a:pos x="730" y="285"/>
                  </a:cxn>
                  <a:cxn ang="0">
                    <a:pos x="723" y="268"/>
                  </a:cxn>
                  <a:cxn ang="0">
                    <a:pos x="714" y="251"/>
                  </a:cxn>
                  <a:cxn ang="0">
                    <a:pos x="703" y="234"/>
                  </a:cxn>
                  <a:cxn ang="0">
                    <a:pos x="690" y="217"/>
                  </a:cxn>
                  <a:cxn ang="0">
                    <a:pos x="675" y="201"/>
                  </a:cxn>
                  <a:cxn ang="0">
                    <a:pos x="658" y="185"/>
                  </a:cxn>
                  <a:cxn ang="0">
                    <a:pos x="640" y="169"/>
                  </a:cxn>
                  <a:cxn ang="0">
                    <a:pos x="620" y="154"/>
                  </a:cxn>
                  <a:cxn ang="0">
                    <a:pos x="598" y="139"/>
                  </a:cxn>
                  <a:cxn ang="0">
                    <a:pos x="574" y="125"/>
                  </a:cxn>
                  <a:cxn ang="0">
                    <a:pos x="549" y="112"/>
                  </a:cxn>
                  <a:cxn ang="0">
                    <a:pos x="523" y="99"/>
                  </a:cxn>
                  <a:cxn ang="0">
                    <a:pos x="494" y="87"/>
                  </a:cxn>
                  <a:cxn ang="0">
                    <a:pos x="465" y="75"/>
                  </a:cxn>
                  <a:cxn ang="0">
                    <a:pos x="434" y="65"/>
                  </a:cxn>
                  <a:cxn ang="0">
                    <a:pos x="402" y="55"/>
                  </a:cxn>
                  <a:cxn ang="0">
                    <a:pos x="370" y="45"/>
                  </a:cxn>
                  <a:cxn ang="0">
                    <a:pos x="335" y="37"/>
                  </a:cxn>
                  <a:cxn ang="0">
                    <a:pos x="301" y="29"/>
                  </a:cxn>
                  <a:cxn ang="0">
                    <a:pos x="265" y="22"/>
                  </a:cxn>
                  <a:cxn ang="0">
                    <a:pos x="228" y="17"/>
                  </a:cxn>
                  <a:cxn ang="0">
                    <a:pos x="191" y="12"/>
                  </a:cxn>
                  <a:cxn ang="0">
                    <a:pos x="154" y="7"/>
                  </a:cxn>
                  <a:cxn ang="0">
                    <a:pos x="116" y="4"/>
                  </a:cxn>
                  <a:cxn ang="0">
                    <a:pos x="77" y="2"/>
                  </a:cxn>
                  <a:cxn ang="0">
                    <a:pos x="39" y="0"/>
                  </a:cxn>
                  <a:cxn ang="0">
                    <a:pos x="0" y="0"/>
                  </a:cxn>
                </a:cxnLst>
                <a:rect l="0" t="0" r="r" b="b"/>
                <a:pathLst>
                  <a:path w="740" h="339">
                    <a:moveTo>
                      <a:pt x="739" y="338"/>
                    </a:moveTo>
                    <a:lnTo>
                      <a:pt x="738" y="320"/>
                    </a:lnTo>
                    <a:lnTo>
                      <a:pt x="735" y="303"/>
                    </a:lnTo>
                    <a:lnTo>
                      <a:pt x="730" y="285"/>
                    </a:lnTo>
                    <a:lnTo>
                      <a:pt x="723" y="268"/>
                    </a:lnTo>
                    <a:lnTo>
                      <a:pt x="714" y="251"/>
                    </a:lnTo>
                    <a:lnTo>
                      <a:pt x="703" y="234"/>
                    </a:lnTo>
                    <a:lnTo>
                      <a:pt x="690" y="217"/>
                    </a:lnTo>
                    <a:lnTo>
                      <a:pt x="675" y="201"/>
                    </a:lnTo>
                    <a:lnTo>
                      <a:pt x="658" y="185"/>
                    </a:lnTo>
                    <a:lnTo>
                      <a:pt x="640" y="169"/>
                    </a:lnTo>
                    <a:lnTo>
                      <a:pt x="620" y="154"/>
                    </a:lnTo>
                    <a:lnTo>
                      <a:pt x="598" y="139"/>
                    </a:lnTo>
                    <a:lnTo>
                      <a:pt x="574" y="125"/>
                    </a:lnTo>
                    <a:lnTo>
                      <a:pt x="549" y="112"/>
                    </a:lnTo>
                    <a:lnTo>
                      <a:pt x="523" y="99"/>
                    </a:lnTo>
                    <a:lnTo>
                      <a:pt x="494" y="87"/>
                    </a:lnTo>
                    <a:lnTo>
                      <a:pt x="465" y="75"/>
                    </a:lnTo>
                    <a:lnTo>
                      <a:pt x="434" y="65"/>
                    </a:lnTo>
                    <a:lnTo>
                      <a:pt x="402" y="55"/>
                    </a:lnTo>
                    <a:lnTo>
                      <a:pt x="370" y="45"/>
                    </a:lnTo>
                    <a:lnTo>
                      <a:pt x="335" y="37"/>
                    </a:lnTo>
                    <a:lnTo>
                      <a:pt x="301" y="29"/>
                    </a:lnTo>
                    <a:lnTo>
                      <a:pt x="265" y="22"/>
                    </a:lnTo>
                    <a:lnTo>
                      <a:pt x="228" y="17"/>
                    </a:lnTo>
                    <a:lnTo>
                      <a:pt x="191" y="12"/>
                    </a:lnTo>
                    <a:lnTo>
                      <a:pt x="154" y="7"/>
                    </a:lnTo>
                    <a:lnTo>
                      <a:pt x="116" y="4"/>
                    </a:lnTo>
                    <a:lnTo>
                      <a:pt x="77" y="2"/>
                    </a:lnTo>
                    <a:lnTo>
                      <a:pt x="39" y="0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76854" name="Group 54"/>
            <p:cNvGrpSpPr>
              <a:grpSpLocks/>
            </p:cNvGrpSpPr>
            <p:nvPr/>
          </p:nvGrpSpPr>
          <p:grpSpPr bwMode="auto">
            <a:xfrm>
              <a:off x="3124" y="1733"/>
              <a:ext cx="167" cy="76"/>
              <a:chOff x="3124" y="1733"/>
              <a:chExt cx="167" cy="76"/>
            </a:xfrm>
          </p:grpSpPr>
          <p:sp>
            <p:nvSpPr>
              <p:cNvPr id="76855" name="AutoShape 55"/>
              <p:cNvSpPr>
                <a:spLocks noChangeArrowheads="1"/>
              </p:cNvSpPr>
              <p:nvPr/>
            </p:nvSpPr>
            <p:spPr bwMode="auto">
              <a:xfrm>
                <a:off x="3124" y="1733"/>
                <a:ext cx="168" cy="77"/>
              </a:xfrm>
              <a:prstGeom prst="roundRect">
                <a:avLst>
                  <a:gd name="adj" fmla="val 1315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856" name="Freeform 56"/>
              <p:cNvSpPr>
                <a:spLocks noChangeArrowheads="1"/>
              </p:cNvSpPr>
              <p:nvPr/>
            </p:nvSpPr>
            <p:spPr bwMode="auto">
              <a:xfrm>
                <a:off x="3124" y="1734"/>
                <a:ext cx="168" cy="76"/>
              </a:xfrm>
              <a:custGeom>
                <a:avLst/>
                <a:gdLst/>
                <a:ahLst/>
                <a:cxnLst>
                  <a:cxn ang="0">
                    <a:pos x="0" y="335"/>
                  </a:cxn>
                  <a:cxn ang="0">
                    <a:pos x="38" y="335"/>
                  </a:cxn>
                  <a:cxn ang="0">
                    <a:pos x="77" y="333"/>
                  </a:cxn>
                  <a:cxn ang="0">
                    <a:pos x="115" y="331"/>
                  </a:cxn>
                  <a:cxn ang="0">
                    <a:pos x="153" y="328"/>
                  </a:cxn>
                  <a:cxn ang="0">
                    <a:pos x="190" y="324"/>
                  </a:cxn>
                  <a:cxn ang="0">
                    <a:pos x="227" y="319"/>
                  </a:cxn>
                  <a:cxn ang="0">
                    <a:pos x="263" y="313"/>
                  </a:cxn>
                  <a:cxn ang="0">
                    <a:pos x="299" y="306"/>
                  </a:cxn>
                  <a:cxn ang="0">
                    <a:pos x="334" y="299"/>
                  </a:cxn>
                  <a:cxn ang="0">
                    <a:pos x="367" y="290"/>
                  </a:cxn>
                  <a:cxn ang="0">
                    <a:pos x="400" y="281"/>
                  </a:cxn>
                  <a:cxn ang="0">
                    <a:pos x="432" y="271"/>
                  </a:cxn>
                  <a:cxn ang="0">
                    <a:pos x="463" y="261"/>
                  </a:cxn>
                  <a:cxn ang="0">
                    <a:pos x="492" y="249"/>
                  </a:cxn>
                  <a:cxn ang="0">
                    <a:pos x="520" y="237"/>
                  </a:cxn>
                  <a:cxn ang="0">
                    <a:pos x="547" y="225"/>
                  </a:cxn>
                  <a:cxn ang="0">
                    <a:pos x="572" y="211"/>
                  </a:cxn>
                  <a:cxn ang="0">
                    <a:pos x="595" y="197"/>
                  </a:cxn>
                  <a:cxn ang="0">
                    <a:pos x="617" y="183"/>
                  </a:cxn>
                  <a:cxn ang="0">
                    <a:pos x="638" y="168"/>
                  </a:cxn>
                  <a:cxn ang="0">
                    <a:pos x="656" y="153"/>
                  </a:cxn>
                  <a:cxn ang="0">
                    <a:pos x="673" y="137"/>
                  </a:cxn>
                  <a:cxn ang="0">
                    <a:pos x="688" y="121"/>
                  </a:cxn>
                  <a:cxn ang="0">
                    <a:pos x="701" y="104"/>
                  </a:cxn>
                  <a:cxn ang="0">
                    <a:pos x="712" y="87"/>
                  </a:cxn>
                  <a:cxn ang="0">
                    <a:pos x="721" y="70"/>
                  </a:cxn>
                  <a:cxn ang="0">
                    <a:pos x="729" y="53"/>
                  </a:cxn>
                  <a:cxn ang="0">
                    <a:pos x="734" y="35"/>
                  </a:cxn>
                  <a:cxn ang="0">
                    <a:pos x="738" y="18"/>
                  </a:cxn>
                  <a:cxn ang="0">
                    <a:pos x="739" y="0"/>
                  </a:cxn>
                </a:cxnLst>
                <a:rect l="0" t="0" r="r" b="b"/>
                <a:pathLst>
                  <a:path w="740" h="336">
                    <a:moveTo>
                      <a:pt x="0" y="335"/>
                    </a:moveTo>
                    <a:lnTo>
                      <a:pt x="38" y="335"/>
                    </a:lnTo>
                    <a:lnTo>
                      <a:pt x="77" y="333"/>
                    </a:lnTo>
                    <a:lnTo>
                      <a:pt x="115" y="331"/>
                    </a:lnTo>
                    <a:lnTo>
                      <a:pt x="153" y="328"/>
                    </a:lnTo>
                    <a:lnTo>
                      <a:pt x="190" y="324"/>
                    </a:lnTo>
                    <a:lnTo>
                      <a:pt x="227" y="319"/>
                    </a:lnTo>
                    <a:lnTo>
                      <a:pt x="263" y="313"/>
                    </a:lnTo>
                    <a:lnTo>
                      <a:pt x="299" y="306"/>
                    </a:lnTo>
                    <a:lnTo>
                      <a:pt x="334" y="299"/>
                    </a:lnTo>
                    <a:lnTo>
                      <a:pt x="367" y="290"/>
                    </a:lnTo>
                    <a:lnTo>
                      <a:pt x="400" y="281"/>
                    </a:lnTo>
                    <a:lnTo>
                      <a:pt x="432" y="271"/>
                    </a:lnTo>
                    <a:lnTo>
                      <a:pt x="463" y="261"/>
                    </a:lnTo>
                    <a:lnTo>
                      <a:pt x="492" y="249"/>
                    </a:lnTo>
                    <a:lnTo>
                      <a:pt x="520" y="237"/>
                    </a:lnTo>
                    <a:lnTo>
                      <a:pt x="547" y="225"/>
                    </a:lnTo>
                    <a:lnTo>
                      <a:pt x="572" y="211"/>
                    </a:lnTo>
                    <a:lnTo>
                      <a:pt x="595" y="197"/>
                    </a:lnTo>
                    <a:lnTo>
                      <a:pt x="617" y="183"/>
                    </a:lnTo>
                    <a:lnTo>
                      <a:pt x="638" y="168"/>
                    </a:lnTo>
                    <a:lnTo>
                      <a:pt x="656" y="153"/>
                    </a:lnTo>
                    <a:lnTo>
                      <a:pt x="673" y="137"/>
                    </a:lnTo>
                    <a:lnTo>
                      <a:pt x="688" y="121"/>
                    </a:lnTo>
                    <a:lnTo>
                      <a:pt x="701" y="104"/>
                    </a:lnTo>
                    <a:lnTo>
                      <a:pt x="712" y="87"/>
                    </a:lnTo>
                    <a:lnTo>
                      <a:pt x="721" y="70"/>
                    </a:lnTo>
                    <a:lnTo>
                      <a:pt x="729" y="53"/>
                    </a:lnTo>
                    <a:lnTo>
                      <a:pt x="734" y="35"/>
                    </a:lnTo>
                    <a:lnTo>
                      <a:pt x="738" y="18"/>
                    </a:lnTo>
                    <a:lnTo>
                      <a:pt x="739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76857" name="Line 57"/>
            <p:cNvSpPr>
              <a:spLocks noChangeShapeType="1"/>
            </p:cNvSpPr>
            <p:nvPr/>
          </p:nvSpPr>
          <p:spPr bwMode="auto">
            <a:xfrm>
              <a:off x="3099" y="1653"/>
              <a:ext cx="2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6858" name="Line 58"/>
            <p:cNvSpPr>
              <a:spLocks noChangeShapeType="1"/>
            </p:cNvSpPr>
            <p:nvPr/>
          </p:nvSpPr>
          <p:spPr bwMode="auto">
            <a:xfrm>
              <a:off x="3099" y="1821"/>
              <a:ext cx="2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76859" name="Group 59"/>
            <p:cNvGrpSpPr>
              <a:grpSpLocks/>
            </p:cNvGrpSpPr>
            <p:nvPr/>
          </p:nvGrpSpPr>
          <p:grpSpPr bwMode="auto">
            <a:xfrm>
              <a:off x="3091" y="1657"/>
              <a:ext cx="30" cy="76"/>
              <a:chOff x="3091" y="1657"/>
              <a:chExt cx="30" cy="76"/>
            </a:xfrm>
          </p:grpSpPr>
          <p:sp>
            <p:nvSpPr>
              <p:cNvPr id="76860" name="AutoShape 60"/>
              <p:cNvSpPr>
                <a:spLocks noChangeArrowheads="1"/>
              </p:cNvSpPr>
              <p:nvPr/>
            </p:nvSpPr>
            <p:spPr bwMode="auto">
              <a:xfrm>
                <a:off x="3091" y="1657"/>
                <a:ext cx="31" cy="77"/>
              </a:xfrm>
              <a:prstGeom prst="roundRect">
                <a:avLst>
                  <a:gd name="adj" fmla="val 3333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861" name="Freeform 61"/>
              <p:cNvSpPr>
                <a:spLocks noChangeArrowheads="1"/>
              </p:cNvSpPr>
              <p:nvPr/>
            </p:nvSpPr>
            <p:spPr bwMode="auto">
              <a:xfrm>
                <a:off x="3091" y="1657"/>
                <a:ext cx="31" cy="77"/>
              </a:xfrm>
              <a:custGeom>
                <a:avLst/>
                <a:gdLst/>
                <a:ahLst/>
                <a:cxnLst>
                  <a:cxn ang="0">
                    <a:pos x="135" y="338"/>
                  </a:cxn>
                  <a:cxn ang="0">
                    <a:pos x="135" y="321"/>
                  </a:cxn>
                  <a:cxn ang="0">
                    <a:pos x="134" y="303"/>
                  </a:cxn>
                  <a:cxn ang="0">
                    <a:pos x="133" y="286"/>
                  </a:cxn>
                  <a:cxn ang="0">
                    <a:pos x="132" y="269"/>
                  </a:cxn>
                  <a:cxn ang="0">
                    <a:pos x="131" y="252"/>
                  </a:cxn>
                  <a:cxn ang="0">
                    <a:pos x="129" y="235"/>
                  </a:cxn>
                  <a:cxn ang="0">
                    <a:pos x="127" y="218"/>
                  </a:cxn>
                  <a:cxn ang="0">
                    <a:pos x="124" y="202"/>
                  </a:cxn>
                  <a:cxn ang="0">
                    <a:pos x="121" y="186"/>
                  </a:cxn>
                  <a:cxn ang="0">
                    <a:pos x="118" y="171"/>
                  </a:cxn>
                  <a:cxn ang="0">
                    <a:pos x="114" y="156"/>
                  </a:cxn>
                  <a:cxn ang="0">
                    <a:pos x="111" y="142"/>
                  </a:cxn>
                  <a:cxn ang="0">
                    <a:pos x="107" y="128"/>
                  </a:cxn>
                  <a:cxn ang="0">
                    <a:pos x="102" y="114"/>
                  </a:cxn>
                  <a:cxn ang="0">
                    <a:pos x="98" y="102"/>
                  </a:cxn>
                  <a:cxn ang="0">
                    <a:pos x="93" y="89"/>
                  </a:cxn>
                  <a:cxn ang="0">
                    <a:pos x="88" y="78"/>
                  </a:cxn>
                  <a:cxn ang="0">
                    <a:pos x="82" y="67"/>
                  </a:cxn>
                  <a:cxn ang="0">
                    <a:pos x="77" y="57"/>
                  </a:cxn>
                  <a:cxn ang="0">
                    <a:pos x="71" y="48"/>
                  </a:cxn>
                  <a:cxn ang="0">
                    <a:pos x="65" y="39"/>
                  </a:cxn>
                  <a:cxn ang="0">
                    <a:pos x="59" y="31"/>
                  </a:cxn>
                  <a:cxn ang="0">
                    <a:pos x="53" y="24"/>
                  </a:cxn>
                  <a:cxn ang="0">
                    <a:pos x="47" y="18"/>
                  </a:cxn>
                  <a:cxn ang="0">
                    <a:pos x="40" y="13"/>
                  </a:cxn>
                  <a:cxn ang="0">
                    <a:pos x="34" y="9"/>
                  </a:cxn>
                  <a:cxn ang="0">
                    <a:pos x="27" y="5"/>
                  </a:cxn>
                  <a:cxn ang="0">
                    <a:pos x="20" y="3"/>
                  </a:cxn>
                  <a:cxn ang="0">
                    <a:pos x="14" y="1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136" h="339">
                    <a:moveTo>
                      <a:pt x="135" y="338"/>
                    </a:moveTo>
                    <a:lnTo>
                      <a:pt x="135" y="321"/>
                    </a:lnTo>
                    <a:lnTo>
                      <a:pt x="134" y="303"/>
                    </a:lnTo>
                    <a:lnTo>
                      <a:pt x="133" y="286"/>
                    </a:lnTo>
                    <a:lnTo>
                      <a:pt x="132" y="269"/>
                    </a:lnTo>
                    <a:lnTo>
                      <a:pt x="131" y="252"/>
                    </a:lnTo>
                    <a:lnTo>
                      <a:pt x="129" y="235"/>
                    </a:lnTo>
                    <a:lnTo>
                      <a:pt x="127" y="218"/>
                    </a:lnTo>
                    <a:lnTo>
                      <a:pt x="124" y="202"/>
                    </a:lnTo>
                    <a:lnTo>
                      <a:pt x="121" y="186"/>
                    </a:lnTo>
                    <a:lnTo>
                      <a:pt x="118" y="171"/>
                    </a:lnTo>
                    <a:lnTo>
                      <a:pt x="114" y="156"/>
                    </a:lnTo>
                    <a:lnTo>
                      <a:pt x="111" y="142"/>
                    </a:lnTo>
                    <a:lnTo>
                      <a:pt x="107" y="128"/>
                    </a:lnTo>
                    <a:lnTo>
                      <a:pt x="102" y="114"/>
                    </a:lnTo>
                    <a:lnTo>
                      <a:pt x="98" y="102"/>
                    </a:lnTo>
                    <a:lnTo>
                      <a:pt x="93" y="89"/>
                    </a:lnTo>
                    <a:lnTo>
                      <a:pt x="88" y="78"/>
                    </a:lnTo>
                    <a:lnTo>
                      <a:pt x="82" y="67"/>
                    </a:lnTo>
                    <a:lnTo>
                      <a:pt x="77" y="57"/>
                    </a:lnTo>
                    <a:lnTo>
                      <a:pt x="71" y="48"/>
                    </a:lnTo>
                    <a:lnTo>
                      <a:pt x="65" y="39"/>
                    </a:lnTo>
                    <a:lnTo>
                      <a:pt x="59" y="31"/>
                    </a:lnTo>
                    <a:lnTo>
                      <a:pt x="53" y="24"/>
                    </a:lnTo>
                    <a:lnTo>
                      <a:pt x="47" y="18"/>
                    </a:lnTo>
                    <a:lnTo>
                      <a:pt x="40" y="13"/>
                    </a:lnTo>
                    <a:lnTo>
                      <a:pt x="34" y="9"/>
                    </a:lnTo>
                    <a:lnTo>
                      <a:pt x="27" y="5"/>
                    </a:lnTo>
                    <a:lnTo>
                      <a:pt x="20" y="3"/>
                    </a:lnTo>
                    <a:lnTo>
                      <a:pt x="14" y="1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76862" name="Group 62"/>
            <p:cNvGrpSpPr>
              <a:grpSpLocks/>
            </p:cNvGrpSpPr>
            <p:nvPr/>
          </p:nvGrpSpPr>
          <p:grpSpPr bwMode="auto">
            <a:xfrm>
              <a:off x="3091" y="1733"/>
              <a:ext cx="29" cy="76"/>
              <a:chOff x="3091" y="1733"/>
              <a:chExt cx="29" cy="76"/>
            </a:xfrm>
          </p:grpSpPr>
          <p:sp>
            <p:nvSpPr>
              <p:cNvPr id="76863" name="AutoShape 63"/>
              <p:cNvSpPr>
                <a:spLocks noChangeArrowheads="1"/>
              </p:cNvSpPr>
              <p:nvPr/>
            </p:nvSpPr>
            <p:spPr bwMode="auto">
              <a:xfrm>
                <a:off x="3091" y="1733"/>
                <a:ext cx="30" cy="77"/>
              </a:xfrm>
              <a:prstGeom prst="roundRect">
                <a:avLst>
                  <a:gd name="adj" fmla="val 33333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864" name="Freeform 64"/>
              <p:cNvSpPr>
                <a:spLocks noChangeArrowheads="1"/>
              </p:cNvSpPr>
              <p:nvPr/>
            </p:nvSpPr>
            <p:spPr bwMode="auto">
              <a:xfrm>
                <a:off x="3091" y="1734"/>
                <a:ext cx="30" cy="76"/>
              </a:xfrm>
              <a:custGeom>
                <a:avLst/>
                <a:gdLst/>
                <a:ahLst/>
                <a:cxnLst>
                  <a:cxn ang="0">
                    <a:pos x="0" y="335"/>
                  </a:cxn>
                  <a:cxn ang="0">
                    <a:pos x="7" y="335"/>
                  </a:cxn>
                  <a:cxn ang="0">
                    <a:pos x="14" y="333"/>
                  </a:cxn>
                  <a:cxn ang="0">
                    <a:pos x="20" y="331"/>
                  </a:cxn>
                  <a:cxn ang="0">
                    <a:pos x="27" y="328"/>
                  </a:cxn>
                  <a:cxn ang="0">
                    <a:pos x="34" y="324"/>
                  </a:cxn>
                  <a:cxn ang="0">
                    <a:pos x="40" y="319"/>
                  </a:cxn>
                  <a:cxn ang="0">
                    <a:pos x="47" y="313"/>
                  </a:cxn>
                  <a:cxn ang="0">
                    <a:pos x="53" y="306"/>
                  </a:cxn>
                  <a:cxn ang="0">
                    <a:pos x="59" y="299"/>
                  </a:cxn>
                  <a:cxn ang="0">
                    <a:pos x="65" y="290"/>
                  </a:cxn>
                  <a:cxn ang="0">
                    <a:pos x="71" y="281"/>
                  </a:cxn>
                  <a:cxn ang="0">
                    <a:pos x="77" y="271"/>
                  </a:cxn>
                  <a:cxn ang="0">
                    <a:pos x="82" y="261"/>
                  </a:cxn>
                  <a:cxn ang="0">
                    <a:pos x="87" y="249"/>
                  </a:cxn>
                  <a:cxn ang="0">
                    <a:pos x="92" y="237"/>
                  </a:cxn>
                  <a:cxn ang="0">
                    <a:pos x="97" y="225"/>
                  </a:cxn>
                  <a:cxn ang="0">
                    <a:pos x="101" y="211"/>
                  </a:cxn>
                  <a:cxn ang="0">
                    <a:pos x="106" y="197"/>
                  </a:cxn>
                  <a:cxn ang="0">
                    <a:pos x="109" y="183"/>
                  </a:cxn>
                  <a:cxn ang="0">
                    <a:pos x="113" y="168"/>
                  </a:cxn>
                  <a:cxn ang="0">
                    <a:pos x="116" y="153"/>
                  </a:cxn>
                  <a:cxn ang="0">
                    <a:pos x="119" y="137"/>
                  </a:cxn>
                  <a:cxn ang="0">
                    <a:pos x="122" y="121"/>
                  </a:cxn>
                  <a:cxn ang="0">
                    <a:pos x="124" y="104"/>
                  </a:cxn>
                  <a:cxn ang="0">
                    <a:pos x="126" y="87"/>
                  </a:cxn>
                  <a:cxn ang="0">
                    <a:pos x="128" y="70"/>
                  </a:cxn>
                  <a:cxn ang="0">
                    <a:pos x="129" y="53"/>
                  </a:cxn>
                  <a:cxn ang="0">
                    <a:pos x="130" y="35"/>
                  </a:cxn>
                  <a:cxn ang="0">
                    <a:pos x="131" y="18"/>
                  </a:cxn>
                  <a:cxn ang="0">
                    <a:pos x="131" y="0"/>
                  </a:cxn>
                </a:cxnLst>
                <a:rect l="0" t="0" r="r" b="b"/>
                <a:pathLst>
                  <a:path w="132" h="336">
                    <a:moveTo>
                      <a:pt x="0" y="335"/>
                    </a:moveTo>
                    <a:lnTo>
                      <a:pt x="7" y="335"/>
                    </a:lnTo>
                    <a:lnTo>
                      <a:pt x="14" y="333"/>
                    </a:lnTo>
                    <a:lnTo>
                      <a:pt x="20" y="331"/>
                    </a:lnTo>
                    <a:lnTo>
                      <a:pt x="27" y="328"/>
                    </a:lnTo>
                    <a:lnTo>
                      <a:pt x="34" y="324"/>
                    </a:lnTo>
                    <a:lnTo>
                      <a:pt x="40" y="319"/>
                    </a:lnTo>
                    <a:lnTo>
                      <a:pt x="47" y="313"/>
                    </a:lnTo>
                    <a:lnTo>
                      <a:pt x="53" y="306"/>
                    </a:lnTo>
                    <a:lnTo>
                      <a:pt x="59" y="299"/>
                    </a:lnTo>
                    <a:lnTo>
                      <a:pt x="65" y="290"/>
                    </a:lnTo>
                    <a:lnTo>
                      <a:pt x="71" y="281"/>
                    </a:lnTo>
                    <a:lnTo>
                      <a:pt x="77" y="271"/>
                    </a:lnTo>
                    <a:lnTo>
                      <a:pt x="82" y="261"/>
                    </a:lnTo>
                    <a:lnTo>
                      <a:pt x="87" y="249"/>
                    </a:lnTo>
                    <a:lnTo>
                      <a:pt x="92" y="237"/>
                    </a:lnTo>
                    <a:lnTo>
                      <a:pt x="97" y="225"/>
                    </a:lnTo>
                    <a:lnTo>
                      <a:pt x="101" y="211"/>
                    </a:lnTo>
                    <a:lnTo>
                      <a:pt x="106" y="197"/>
                    </a:lnTo>
                    <a:lnTo>
                      <a:pt x="109" y="183"/>
                    </a:lnTo>
                    <a:lnTo>
                      <a:pt x="113" y="168"/>
                    </a:lnTo>
                    <a:lnTo>
                      <a:pt x="116" y="153"/>
                    </a:lnTo>
                    <a:lnTo>
                      <a:pt x="119" y="137"/>
                    </a:lnTo>
                    <a:lnTo>
                      <a:pt x="122" y="121"/>
                    </a:lnTo>
                    <a:lnTo>
                      <a:pt x="124" y="104"/>
                    </a:lnTo>
                    <a:lnTo>
                      <a:pt x="126" y="87"/>
                    </a:lnTo>
                    <a:lnTo>
                      <a:pt x="128" y="70"/>
                    </a:lnTo>
                    <a:lnTo>
                      <a:pt x="129" y="53"/>
                    </a:lnTo>
                    <a:lnTo>
                      <a:pt x="130" y="35"/>
                    </a:lnTo>
                    <a:lnTo>
                      <a:pt x="131" y="18"/>
                    </a:lnTo>
                    <a:lnTo>
                      <a:pt x="131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76865" name="Line 65"/>
          <p:cNvSpPr>
            <a:spLocks noChangeShapeType="1"/>
          </p:cNvSpPr>
          <p:nvPr/>
        </p:nvSpPr>
        <p:spPr bwMode="auto">
          <a:xfrm>
            <a:off x="5580063" y="1895475"/>
            <a:ext cx="1587" cy="10731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66" name="Text Box 66"/>
          <p:cNvSpPr txBox="1">
            <a:spLocks noChangeArrowheads="1"/>
          </p:cNvSpPr>
          <p:nvPr/>
        </p:nvSpPr>
        <p:spPr bwMode="auto">
          <a:xfrm>
            <a:off x="5527675" y="1968500"/>
            <a:ext cx="339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</a:t>
            </a:r>
            <a:r>
              <a:rPr lang="en-GB" sz="1200" b="1" baseline="-25000">
                <a:latin typeface="Arial" charset="0"/>
              </a:rPr>
              <a:t>2</a:t>
            </a:r>
          </a:p>
        </p:txBody>
      </p:sp>
      <p:sp>
        <p:nvSpPr>
          <p:cNvPr id="76867" name="Text Box 67"/>
          <p:cNvSpPr txBox="1">
            <a:spLocks noChangeArrowheads="1"/>
          </p:cNvSpPr>
          <p:nvPr/>
        </p:nvSpPr>
        <p:spPr bwMode="auto">
          <a:xfrm>
            <a:off x="5534025" y="2306638"/>
            <a:ext cx="339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</a:t>
            </a:r>
            <a:r>
              <a:rPr lang="en-GB" sz="1200" b="1" baseline="-25000">
                <a:latin typeface="Arial" charset="0"/>
              </a:rPr>
              <a:t>1</a:t>
            </a:r>
          </a:p>
        </p:txBody>
      </p:sp>
      <p:sp>
        <p:nvSpPr>
          <p:cNvPr id="76868" name="Text Box 68"/>
          <p:cNvSpPr txBox="1">
            <a:spLocks noChangeArrowheads="1"/>
          </p:cNvSpPr>
          <p:nvPr/>
        </p:nvSpPr>
        <p:spPr bwMode="auto">
          <a:xfrm>
            <a:off x="5540375" y="2646363"/>
            <a:ext cx="339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</a:t>
            </a:r>
            <a:r>
              <a:rPr lang="en-GB" sz="1200" b="1" baseline="-25000">
                <a:latin typeface="Arial" charset="0"/>
              </a:rPr>
              <a:t>0</a:t>
            </a:r>
          </a:p>
        </p:txBody>
      </p:sp>
      <p:sp>
        <p:nvSpPr>
          <p:cNvPr id="76869" name="Line 69"/>
          <p:cNvSpPr>
            <a:spLocks noChangeShapeType="1"/>
          </p:cNvSpPr>
          <p:nvPr/>
        </p:nvSpPr>
        <p:spPr bwMode="auto">
          <a:xfrm>
            <a:off x="5592763" y="1901825"/>
            <a:ext cx="812800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70" name="Text Box 70"/>
          <p:cNvSpPr txBox="1">
            <a:spLocks noChangeArrowheads="1"/>
          </p:cNvSpPr>
          <p:nvPr/>
        </p:nvSpPr>
        <p:spPr bwMode="auto">
          <a:xfrm>
            <a:off x="5830888" y="2274888"/>
            <a:ext cx="51593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Bus</a:t>
            </a:r>
          </a:p>
        </p:txBody>
      </p:sp>
      <p:sp>
        <p:nvSpPr>
          <p:cNvPr id="76871" name="Line 71"/>
          <p:cNvSpPr>
            <a:spLocks noChangeShapeType="1"/>
          </p:cNvSpPr>
          <p:nvPr/>
        </p:nvSpPr>
        <p:spPr bwMode="auto">
          <a:xfrm>
            <a:off x="6397625" y="1895475"/>
            <a:ext cx="1588" cy="10668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72" name="Line 72"/>
          <p:cNvSpPr>
            <a:spLocks noChangeShapeType="1"/>
          </p:cNvSpPr>
          <p:nvPr/>
        </p:nvSpPr>
        <p:spPr bwMode="auto">
          <a:xfrm>
            <a:off x="5586413" y="2959100"/>
            <a:ext cx="327025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73" name="Line 73"/>
          <p:cNvSpPr>
            <a:spLocks noChangeShapeType="1"/>
          </p:cNvSpPr>
          <p:nvPr/>
        </p:nvSpPr>
        <p:spPr bwMode="auto">
          <a:xfrm>
            <a:off x="6054725" y="2959100"/>
            <a:ext cx="355600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74" name="Line 74"/>
          <p:cNvSpPr>
            <a:spLocks noChangeShapeType="1"/>
          </p:cNvSpPr>
          <p:nvPr/>
        </p:nvSpPr>
        <p:spPr bwMode="auto">
          <a:xfrm>
            <a:off x="5918200" y="2965450"/>
            <a:ext cx="1588" cy="31654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75" name="Text Box 75"/>
          <p:cNvSpPr txBox="1">
            <a:spLocks noChangeArrowheads="1"/>
          </p:cNvSpPr>
          <p:nvPr/>
        </p:nvSpPr>
        <p:spPr bwMode="auto">
          <a:xfrm>
            <a:off x="5857875" y="2986088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7</a:t>
            </a:r>
          </a:p>
        </p:txBody>
      </p:sp>
      <p:sp>
        <p:nvSpPr>
          <p:cNvPr id="76876" name="Line 76"/>
          <p:cNvSpPr>
            <a:spLocks noChangeShapeType="1"/>
          </p:cNvSpPr>
          <p:nvPr/>
        </p:nvSpPr>
        <p:spPr bwMode="auto">
          <a:xfrm>
            <a:off x="6048375" y="2965450"/>
            <a:ext cx="1588" cy="3303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77" name="AutoShape 77"/>
          <p:cNvSpPr>
            <a:spLocks noChangeArrowheads="1"/>
          </p:cNvSpPr>
          <p:nvPr/>
        </p:nvSpPr>
        <p:spPr bwMode="auto">
          <a:xfrm>
            <a:off x="3440113" y="2825750"/>
            <a:ext cx="1123950" cy="569913"/>
          </a:xfrm>
          <a:prstGeom prst="roundRect">
            <a:avLst>
              <a:gd name="adj" fmla="val 278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6878" name="Text Box 78"/>
          <p:cNvSpPr txBox="1">
            <a:spLocks noChangeArrowheads="1"/>
          </p:cNvSpPr>
          <p:nvPr/>
        </p:nvSpPr>
        <p:spPr bwMode="auto">
          <a:xfrm>
            <a:off x="3570288" y="2873375"/>
            <a:ext cx="86201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Memory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latin typeface="Arial" charset="0"/>
            </a:endParaRPr>
          </a:p>
        </p:txBody>
      </p:sp>
      <p:sp>
        <p:nvSpPr>
          <p:cNvPr id="76879" name="Text Box 79"/>
          <p:cNvSpPr txBox="1">
            <a:spLocks noChangeArrowheads="1"/>
          </p:cNvSpPr>
          <p:nvPr/>
        </p:nvSpPr>
        <p:spPr bwMode="auto">
          <a:xfrm>
            <a:off x="3746500" y="3048000"/>
            <a:ext cx="5048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unit</a:t>
            </a:r>
          </a:p>
        </p:txBody>
      </p:sp>
      <p:sp>
        <p:nvSpPr>
          <p:cNvPr id="76880" name="Line 80"/>
          <p:cNvSpPr>
            <a:spLocks noChangeShapeType="1"/>
          </p:cNvSpPr>
          <p:nvPr/>
        </p:nvSpPr>
        <p:spPr bwMode="auto">
          <a:xfrm>
            <a:off x="4711700" y="2036763"/>
            <a:ext cx="1588" cy="6556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81" name="Freeform 81"/>
          <p:cNvSpPr>
            <a:spLocks noChangeArrowheads="1"/>
          </p:cNvSpPr>
          <p:nvPr/>
        </p:nvSpPr>
        <p:spPr bwMode="auto">
          <a:xfrm>
            <a:off x="5807075" y="3035300"/>
            <a:ext cx="112713" cy="85725"/>
          </a:xfrm>
          <a:custGeom>
            <a:avLst/>
            <a:gdLst/>
            <a:ahLst/>
            <a:cxnLst>
              <a:cxn ang="0">
                <a:pos x="313" y="118"/>
              </a:cxn>
              <a:cxn ang="0">
                <a:pos x="25" y="0"/>
              </a:cxn>
              <a:cxn ang="0">
                <a:pos x="19" y="15"/>
              </a:cxn>
              <a:cxn ang="0">
                <a:pos x="14" y="31"/>
              </a:cxn>
              <a:cxn ang="0">
                <a:pos x="9" y="47"/>
              </a:cxn>
              <a:cxn ang="0">
                <a:pos x="5" y="63"/>
              </a:cxn>
              <a:cxn ang="0">
                <a:pos x="3" y="79"/>
              </a:cxn>
              <a:cxn ang="0">
                <a:pos x="1" y="95"/>
              </a:cxn>
              <a:cxn ang="0">
                <a:pos x="0" y="111"/>
              </a:cxn>
              <a:cxn ang="0">
                <a:pos x="0" y="128"/>
              </a:cxn>
              <a:cxn ang="0">
                <a:pos x="1" y="144"/>
              </a:cxn>
              <a:cxn ang="0">
                <a:pos x="3" y="160"/>
              </a:cxn>
              <a:cxn ang="0">
                <a:pos x="6" y="176"/>
              </a:cxn>
              <a:cxn ang="0">
                <a:pos x="10" y="192"/>
              </a:cxn>
              <a:cxn ang="0">
                <a:pos x="14" y="208"/>
              </a:cxn>
              <a:cxn ang="0">
                <a:pos x="20" y="223"/>
              </a:cxn>
              <a:cxn ang="0">
                <a:pos x="26" y="238"/>
              </a:cxn>
              <a:cxn ang="0">
                <a:pos x="313" y="118"/>
              </a:cxn>
            </a:cxnLst>
            <a:rect l="0" t="0" r="r" b="b"/>
            <a:pathLst>
              <a:path w="314" h="239">
                <a:moveTo>
                  <a:pt x="313" y="118"/>
                </a:moveTo>
                <a:lnTo>
                  <a:pt x="25" y="0"/>
                </a:lnTo>
                <a:lnTo>
                  <a:pt x="19" y="15"/>
                </a:lnTo>
                <a:lnTo>
                  <a:pt x="14" y="31"/>
                </a:lnTo>
                <a:lnTo>
                  <a:pt x="9" y="47"/>
                </a:lnTo>
                <a:lnTo>
                  <a:pt x="5" y="63"/>
                </a:lnTo>
                <a:lnTo>
                  <a:pt x="3" y="79"/>
                </a:lnTo>
                <a:lnTo>
                  <a:pt x="1" y="95"/>
                </a:lnTo>
                <a:lnTo>
                  <a:pt x="0" y="111"/>
                </a:lnTo>
                <a:lnTo>
                  <a:pt x="0" y="128"/>
                </a:lnTo>
                <a:lnTo>
                  <a:pt x="1" y="144"/>
                </a:lnTo>
                <a:lnTo>
                  <a:pt x="3" y="160"/>
                </a:lnTo>
                <a:lnTo>
                  <a:pt x="6" y="176"/>
                </a:lnTo>
                <a:lnTo>
                  <a:pt x="10" y="192"/>
                </a:lnTo>
                <a:lnTo>
                  <a:pt x="14" y="208"/>
                </a:lnTo>
                <a:lnTo>
                  <a:pt x="20" y="223"/>
                </a:lnTo>
                <a:lnTo>
                  <a:pt x="26" y="238"/>
                </a:lnTo>
                <a:lnTo>
                  <a:pt x="313" y="118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6882" name="Line 82"/>
          <p:cNvSpPr>
            <a:spLocks noChangeShapeType="1"/>
          </p:cNvSpPr>
          <p:nvPr/>
        </p:nvSpPr>
        <p:spPr bwMode="auto">
          <a:xfrm>
            <a:off x="4575175" y="3087688"/>
            <a:ext cx="1230313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83" name="Freeform 83"/>
          <p:cNvSpPr>
            <a:spLocks noChangeArrowheads="1"/>
          </p:cNvSpPr>
          <p:nvPr/>
        </p:nvSpPr>
        <p:spPr bwMode="auto">
          <a:xfrm>
            <a:off x="4581525" y="3232150"/>
            <a:ext cx="112713" cy="84138"/>
          </a:xfrm>
          <a:custGeom>
            <a:avLst/>
            <a:gdLst/>
            <a:ahLst/>
            <a:cxnLst>
              <a:cxn ang="0">
                <a:pos x="0" y="116"/>
              </a:cxn>
              <a:cxn ang="0">
                <a:pos x="287" y="234"/>
              </a:cxn>
              <a:cxn ang="0">
                <a:pos x="294" y="219"/>
              </a:cxn>
              <a:cxn ang="0">
                <a:pos x="300" y="204"/>
              </a:cxn>
              <a:cxn ang="0">
                <a:pos x="304" y="189"/>
              </a:cxn>
              <a:cxn ang="0">
                <a:pos x="308" y="173"/>
              </a:cxn>
              <a:cxn ang="0">
                <a:pos x="311" y="157"/>
              </a:cxn>
              <a:cxn ang="0">
                <a:pos x="313" y="141"/>
              </a:cxn>
              <a:cxn ang="0">
                <a:pos x="314" y="125"/>
              </a:cxn>
              <a:cxn ang="0">
                <a:pos x="314" y="109"/>
              </a:cxn>
              <a:cxn ang="0">
                <a:pos x="313" y="93"/>
              </a:cxn>
              <a:cxn ang="0">
                <a:pos x="311" y="77"/>
              </a:cxn>
              <a:cxn ang="0">
                <a:pos x="309" y="61"/>
              </a:cxn>
              <a:cxn ang="0">
                <a:pos x="305" y="46"/>
              </a:cxn>
              <a:cxn ang="0">
                <a:pos x="300" y="30"/>
              </a:cxn>
              <a:cxn ang="0">
                <a:pos x="295" y="15"/>
              </a:cxn>
              <a:cxn ang="0">
                <a:pos x="289" y="0"/>
              </a:cxn>
              <a:cxn ang="0">
                <a:pos x="0" y="116"/>
              </a:cxn>
            </a:cxnLst>
            <a:rect l="0" t="0" r="r" b="b"/>
            <a:pathLst>
              <a:path w="315" h="235">
                <a:moveTo>
                  <a:pt x="0" y="116"/>
                </a:moveTo>
                <a:lnTo>
                  <a:pt x="287" y="234"/>
                </a:lnTo>
                <a:lnTo>
                  <a:pt x="294" y="219"/>
                </a:lnTo>
                <a:lnTo>
                  <a:pt x="300" y="204"/>
                </a:lnTo>
                <a:lnTo>
                  <a:pt x="304" y="189"/>
                </a:lnTo>
                <a:lnTo>
                  <a:pt x="308" y="173"/>
                </a:lnTo>
                <a:lnTo>
                  <a:pt x="311" y="157"/>
                </a:lnTo>
                <a:lnTo>
                  <a:pt x="313" y="141"/>
                </a:lnTo>
                <a:lnTo>
                  <a:pt x="314" y="125"/>
                </a:lnTo>
                <a:lnTo>
                  <a:pt x="314" y="109"/>
                </a:lnTo>
                <a:lnTo>
                  <a:pt x="313" y="93"/>
                </a:lnTo>
                <a:lnTo>
                  <a:pt x="311" y="77"/>
                </a:lnTo>
                <a:lnTo>
                  <a:pt x="309" y="61"/>
                </a:lnTo>
                <a:lnTo>
                  <a:pt x="305" y="46"/>
                </a:lnTo>
                <a:lnTo>
                  <a:pt x="300" y="30"/>
                </a:lnTo>
                <a:lnTo>
                  <a:pt x="295" y="15"/>
                </a:lnTo>
                <a:lnTo>
                  <a:pt x="289" y="0"/>
                </a:lnTo>
                <a:lnTo>
                  <a:pt x="0" y="116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6884" name="Line 84"/>
          <p:cNvSpPr>
            <a:spLocks noChangeShapeType="1"/>
          </p:cNvSpPr>
          <p:nvPr/>
        </p:nvSpPr>
        <p:spPr bwMode="auto">
          <a:xfrm>
            <a:off x="4683125" y="3284538"/>
            <a:ext cx="774700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85" name="Text Box 85"/>
          <p:cNvSpPr txBox="1">
            <a:spLocks noChangeArrowheads="1"/>
          </p:cNvSpPr>
          <p:nvPr/>
        </p:nvSpPr>
        <p:spPr bwMode="auto">
          <a:xfrm>
            <a:off x="4633913" y="3255963"/>
            <a:ext cx="7905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Address</a:t>
            </a:r>
          </a:p>
        </p:txBody>
      </p:sp>
      <p:sp>
        <p:nvSpPr>
          <p:cNvPr id="76886" name="Freeform 86"/>
          <p:cNvSpPr>
            <a:spLocks noChangeArrowheads="1"/>
          </p:cNvSpPr>
          <p:nvPr/>
        </p:nvSpPr>
        <p:spPr bwMode="auto">
          <a:xfrm>
            <a:off x="3994150" y="3402013"/>
            <a:ext cx="88900" cy="109537"/>
          </a:xfrm>
          <a:custGeom>
            <a:avLst/>
            <a:gdLst/>
            <a:ahLst/>
            <a:cxnLst>
              <a:cxn ang="0">
                <a:pos x="124" y="0"/>
              </a:cxn>
              <a:cxn ang="0">
                <a:pos x="0" y="278"/>
              </a:cxn>
              <a:cxn ang="0">
                <a:pos x="16" y="285"/>
              </a:cxn>
              <a:cxn ang="0">
                <a:pos x="32" y="290"/>
              </a:cxn>
              <a:cxn ang="0">
                <a:pos x="48" y="295"/>
              </a:cxn>
              <a:cxn ang="0">
                <a:pos x="64" y="298"/>
              </a:cxn>
              <a:cxn ang="0">
                <a:pos x="81" y="301"/>
              </a:cxn>
              <a:cxn ang="0">
                <a:pos x="97" y="303"/>
              </a:cxn>
              <a:cxn ang="0">
                <a:pos x="114" y="304"/>
              </a:cxn>
              <a:cxn ang="0">
                <a:pos x="131" y="304"/>
              </a:cxn>
              <a:cxn ang="0">
                <a:pos x="148" y="303"/>
              </a:cxn>
              <a:cxn ang="0">
                <a:pos x="164" y="301"/>
              </a:cxn>
              <a:cxn ang="0">
                <a:pos x="181" y="299"/>
              </a:cxn>
              <a:cxn ang="0">
                <a:pos x="197" y="295"/>
              </a:cxn>
              <a:cxn ang="0">
                <a:pos x="213" y="291"/>
              </a:cxn>
              <a:cxn ang="0">
                <a:pos x="229" y="286"/>
              </a:cxn>
              <a:cxn ang="0">
                <a:pos x="245" y="279"/>
              </a:cxn>
              <a:cxn ang="0">
                <a:pos x="124" y="0"/>
              </a:cxn>
            </a:cxnLst>
            <a:rect l="0" t="0" r="r" b="b"/>
            <a:pathLst>
              <a:path w="246" h="305">
                <a:moveTo>
                  <a:pt x="124" y="0"/>
                </a:moveTo>
                <a:lnTo>
                  <a:pt x="0" y="278"/>
                </a:lnTo>
                <a:lnTo>
                  <a:pt x="16" y="285"/>
                </a:lnTo>
                <a:lnTo>
                  <a:pt x="32" y="290"/>
                </a:lnTo>
                <a:lnTo>
                  <a:pt x="48" y="295"/>
                </a:lnTo>
                <a:lnTo>
                  <a:pt x="64" y="298"/>
                </a:lnTo>
                <a:lnTo>
                  <a:pt x="81" y="301"/>
                </a:lnTo>
                <a:lnTo>
                  <a:pt x="97" y="303"/>
                </a:lnTo>
                <a:lnTo>
                  <a:pt x="114" y="304"/>
                </a:lnTo>
                <a:lnTo>
                  <a:pt x="131" y="304"/>
                </a:lnTo>
                <a:lnTo>
                  <a:pt x="148" y="303"/>
                </a:lnTo>
                <a:lnTo>
                  <a:pt x="164" y="301"/>
                </a:lnTo>
                <a:lnTo>
                  <a:pt x="181" y="299"/>
                </a:lnTo>
                <a:lnTo>
                  <a:pt x="197" y="295"/>
                </a:lnTo>
                <a:lnTo>
                  <a:pt x="213" y="291"/>
                </a:lnTo>
                <a:lnTo>
                  <a:pt x="229" y="286"/>
                </a:lnTo>
                <a:lnTo>
                  <a:pt x="245" y="279"/>
                </a:lnTo>
                <a:lnTo>
                  <a:pt x="124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6887" name="Line 87"/>
          <p:cNvSpPr>
            <a:spLocks noChangeShapeType="1"/>
          </p:cNvSpPr>
          <p:nvPr/>
        </p:nvSpPr>
        <p:spPr bwMode="auto">
          <a:xfrm>
            <a:off x="4037013" y="3511550"/>
            <a:ext cx="1587" cy="1746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88" name="Text Box 88"/>
          <p:cNvSpPr txBox="1">
            <a:spLocks noChangeArrowheads="1"/>
          </p:cNvSpPr>
          <p:nvPr/>
        </p:nvSpPr>
        <p:spPr bwMode="auto">
          <a:xfrm>
            <a:off x="4003675" y="3435350"/>
            <a:ext cx="5540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Read</a:t>
            </a:r>
          </a:p>
        </p:txBody>
      </p:sp>
      <p:sp>
        <p:nvSpPr>
          <p:cNvPr id="76889" name="Freeform 89"/>
          <p:cNvSpPr>
            <a:spLocks noChangeArrowheads="1"/>
          </p:cNvSpPr>
          <p:nvPr/>
        </p:nvSpPr>
        <p:spPr bwMode="auto">
          <a:xfrm>
            <a:off x="3322638" y="3035300"/>
            <a:ext cx="112712" cy="85725"/>
          </a:xfrm>
          <a:custGeom>
            <a:avLst/>
            <a:gdLst/>
            <a:ahLst/>
            <a:cxnLst>
              <a:cxn ang="0">
                <a:pos x="313" y="118"/>
              </a:cxn>
              <a:cxn ang="0">
                <a:pos x="25" y="0"/>
              </a:cxn>
              <a:cxn ang="0">
                <a:pos x="19" y="15"/>
              </a:cxn>
              <a:cxn ang="0">
                <a:pos x="14" y="31"/>
              </a:cxn>
              <a:cxn ang="0">
                <a:pos x="9" y="47"/>
              </a:cxn>
              <a:cxn ang="0">
                <a:pos x="5" y="63"/>
              </a:cxn>
              <a:cxn ang="0">
                <a:pos x="3" y="79"/>
              </a:cxn>
              <a:cxn ang="0">
                <a:pos x="1" y="95"/>
              </a:cxn>
              <a:cxn ang="0">
                <a:pos x="0" y="111"/>
              </a:cxn>
              <a:cxn ang="0">
                <a:pos x="0" y="128"/>
              </a:cxn>
              <a:cxn ang="0">
                <a:pos x="1" y="144"/>
              </a:cxn>
              <a:cxn ang="0">
                <a:pos x="3" y="160"/>
              </a:cxn>
              <a:cxn ang="0">
                <a:pos x="6" y="176"/>
              </a:cxn>
              <a:cxn ang="0">
                <a:pos x="10" y="192"/>
              </a:cxn>
              <a:cxn ang="0">
                <a:pos x="14" y="208"/>
              </a:cxn>
              <a:cxn ang="0">
                <a:pos x="20" y="223"/>
              </a:cxn>
              <a:cxn ang="0">
                <a:pos x="26" y="238"/>
              </a:cxn>
              <a:cxn ang="0">
                <a:pos x="313" y="118"/>
              </a:cxn>
            </a:cxnLst>
            <a:rect l="0" t="0" r="r" b="b"/>
            <a:pathLst>
              <a:path w="314" h="239">
                <a:moveTo>
                  <a:pt x="313" y="118"/>
                </a:moveTo>
                <a:lnTo>
                  <a:pt x="25" y="0"/>
                </a:lnTo>
                <a:lnTo>
                  <a:pt x="19" y="15"/>
                </a:lnTo>
                <a:lnTo>
                  <a:pt x="14" y="31"/>
                </a:lnTo>
                <a:lnTo>
                  <a:pt x="9" y="47"/>
                </a:lnTo>
                <a:lnTo>
                  <a:pt x="5" y="63"/>
                </a:lnTo>
                <a:lnTo>
                  <a:pt x="3" y="79"/>
                </a:lnTo>
                <a:lnTo>
                  <a:pt x="1" y="95"/>
                </a:lnTo>
                <a:lnTo>
                  <a:pt x="0" y="111"/>
                </a:lnTo>
                <a:lnTo>
                  <a:pt x="0" y="128"/>
                </a:lnTo>
                <a:lnTo>
                  <a:pt x="1" y="144"/>
                </a:lnTo>
                <a:lnTo>
                  <a:pt x="3" y="160"/>
                </a:lnTo>
                <a:lnTo>
                  <a:pt x="6" y="176"/>
                </a:lnTo>
                <a:lnTo>
                  <a:pt x="10" y="192"/>
                </a:lnTo>
                <a:lnTo>
                  <a:pt x="14" y="208"/>
                </a:lnTo>
                <a:lnTo>
                  <a:pt x="20" y="223"/>
                </a:lnTo>
                <a:lnTo>
                  <a:pt x="26" y="238"/>
                </a:lnTo>
                <a:lnTo>
                  <a:pt x="313" y="118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6890" name="Line 90"/>
          <p:cNvSpPr>
            <a:spLocks noChangeShapeType="1"/>
          </p:cNvSpPr>
          <p:nvPr/>
        </p:nvSpPr>
        <p:spPr bwMode="auto">
          <a:xfrm>
            <a:off x="2032000" y="3087688"/>
            <a:ext cx="1290638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91" name="Line 91"/>
          <p:cNvSpPr>
            <a:spLocks noChangeShapeType="1"/>
          </p:cNvSpPr>
          <p:nvPr/>
        </p:nvSpPr>
        <p:spPr bwMode="auto">
          <a:xfrm>
            <a:off x="2700338" y="2430463"/>
            <a:ext cx="1587" cy="20399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92" name="Line 92"/>
          <p:cNvSpPr>
            <a:spLocks noChangeShapeType="1"/>
          </p:cNvSpPr>
          <p:nvPr/>
        </p:nvSpPr>
        <p:spPr bwMode="auto">
          <a:xfrm>
            <a:off x="2901950" y="2036763"/>
            <a:ext cx="1588" cy="38227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93" name="Line 93"/>
          <p:cNvSpPr>
            <a:spLocks noChangeShapeType="1"/>
          </p:cNvSpPr>
          <p:nvPr/>
        </p:nvSpPr>
        <p:spPr bwMode="auto">
          <a:xfrm flipH="1">
            <a:off x="3013075" y="3681413"/>
            <a:ext cx="133350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894" name="Line 94"/>
          <p:cNvSpPr>
            <a:spLocks noChangeShapeType="1"/>
          </p:cNvSpPr>
          <p:nvPr/>
        </p:nvSpPr>
        <p:spPr bwMode="auto">
          <a:xfrm flipH="1">
            <a:off x="2882900" y="3751263"/>
            <a:ext cx="263525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76895" name="Group 95"/>
          <p:cNvGrpSpPr>
            <a:grpSpLocks/>
          </p:cNvGrpSpPr>
          <p:nvPr/>
        </p:nvGrpSpPr>
        <p:grpSpPr bwMode="auto">
          <a:xfrm>
            <a:off x="3097213" y="3552825"/>
            <a:ext cx="319087" cy="252413"/>
            <a:chOff x="1951" y="2238"/>
            <a:chExt cx="201" cy="159"/>
          </a:xfrm>
        </p:grpSpPr>
        <p:grpSp>
          <p:nvGrpSpPr>
            <p:cNvPr id="76896" name="Group 96"/>
            <p:cNvGrpSpPr>
              <a:grpSpLocks/>
            </p:cNvGrpSpPr>
            <p:nvPr/>
          </p:nvGrpSpPr>
          <p:grpSpPr bwMode="auto">
            <a:xfrm>
              <a:off x="1984" y="2243"/>
              <a:ext cx="168" cy="72"/>
              <a:chOff x="1984" y="2243"/>
              <a:chExt cx="168" cy="72"/>
            </a:xfrm>
          </p:grpSpPr>
          <p:sp>
            <p:nvSpPr>
              <p:cNvPr id="76897" name="AutoShape 97"/>
              <p:cNvSpPr>
                <a:spLocks noChangeArrowheads="1"/>
              </p:cNvSpPr>
              <p:nvPr/>
            </p:nvSpPr>
            <p:spPr bwMode="auto">
              <a:xfrm>
                <a:off x="1985" y="2243"/>
                <a:ext cx="168" cy="73"/>
              </a:xfrm>
              <a:prstGeom prst="roundRect">
                <a:avLst>
                  <a:gd name="adj" fmla="val 1389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898" name="Freeform 98"/>
              <p:cNvSpPr>
                <a:spLocks noChangeArrowheads="1"/>
              </p:cNvSpPr>
              <p:nvPr/>
            </p:nvSpPr>
            <p:spPr bwMode="auto">
              <a:xfrm>
                <a:off x="1986" y="2243"/>
                <a:ext cx="168" cy="73"/>
              </a:xfrm>
              <a:custGeom>
                <a:avLst/>
                <a:gdLst/>
                <a:ahLst/>
                <a:cxnLst>
                  <a:cxn ang="0">
                    <a:pos x="738" y="321"/>
                  </a:cxn>
                  <a:cxn ang="0">
                    <a:pos x="737" y="304"/>
                  </a:cxn>
                  <a:cxn ang="0">
                    <a:pos x="734" y="287"/>
                  </a:cxn>
                  <a:cxn ang="0">
                    <a:pos x="729" y="271"/>
                  </a:cxn>
                  <a:cxn ang="0">
                    <a:pos x="722" y="254"/>
                  </a:cxn>
                  <a:cxn ang="0">
                    <a:pos x="713" y="238"/>
                  </a:cxn>
                  <a:cxn ang="0">
                    <a:pos x="702" y="222"/>
                  </a:cxn>
                  <a:cxn ang="0">
                    <a:pos x="689" y="206"/>
                  </a:cxn>
                  <a:cxn ang="0">
                    <a:pos x="674" y="190"/>
                  </a:cxn>
                  <a:cxn ang="0">
                    <a:pos x="658" y="175"/>
                  </a:cxn>
                  <a:cxn ang="0">
                    <a:pos x="639" y="161"/>
                  </a:cxn>
                  <a:cxn ang="0">
                    <a:pos x="619" y="146"/>
                  </a:cxn>
                  <a:cxn ang="0">
                    <a:pos x="597" y="132"/>
                  </a:cxn>
                  <a:cxn ang="0">
                    <a:pos x="574" y="119"/>
                  </a:cxn>
                  <a:cxn ang="0">
                    <a:pos x="548" y="106"/>
                  </a:cxn>
                  <a:cxn ang="0">
                    <a:pos x="522" y="94"/>
                  </a:cxn>
                  <a:cxn ang="0">
                    <a:pos x="494" y="82"/>
                  </a:cxn>
                  <a:cxn ang="0">
                    <a:pos x="464" y="72"/>
                  </a:cxn>
                  <a:cxn ang="0">
                    <a:pos x="434" y="61"/>
                  </a:cxn>
                  <a:cxn ang="0">
                    <a:pos x="402" y="52"/>
                  </a:cxn>
                  <a:cxn ang="0">
                    <a:pos x="369" y="43"/>
                  </a:cxn>
                  <a:cxn ang="0">
                    <a:pos x="335" y="35"/>
                  </a:cxn>
                  <a:cxn ang="0">
                    <a:pos x="300" y="28"/>
                  </a:cxn>
                  <a:cxn ang="0">
                    <a:pos x="264" y="21"/>
                  </a:cxn>
                  <a:cxn ang="0">
                    <a:pos x="228" y="16"/>
                  </a:cxn>
                  <a:cxn ang="0">
                    <a:pos x="191" y="11"/>
                  </a:cxn>
                  <a:cxn ang="0">
                    <a:pos x="153" y="7"/>
                  </a:cxn>
                  <a:cxn ang="0">
                    <a:pos x="115" y="4"/>
                  </a:cxn>
                  <a:cxn ang="0">
                    <a:pos x="77" y="2"/>
                  </a:cxn>
                  <a:cxn ang="0">
                    <a:pos x="39" y="0"/>
                  </a:cxn>
                  <a:cxn ang="0">
                    <a:pos x="0" y="0"/>
                  </a:cxn>
                </a:cxnLst>
                <a:rect l="0" t="0" r="r" b="b"/>
                <a:pathLst>
                  <a:path w="739" h="322">
                    <a:moveTo>
                      <a:pt x="738" y="321"/>
                    </a:moveTo>
                    <a:lnTo>
                      <a:pt x="737" y="304"/>
                    </a:lnTo>
                    <a:lnTo>
                      <a:pt x="734" y="287"/>
                    </a:lnTo>
                    <a:lnTo>
                      <a:pt x="729" y="271"/>
                    </a:lnTo>
                    <a:lnTo>
                      <a:pt x="722" y="254"/>
                    </a:lnTo>
                    <a:lnTo>
                      <a:pt x="713" y="238"/>
                    </a:lnTo>
                    <a:lnTo>
                      <a:pt x="702" y="222"/>
                    </a:lnTo>
                    <a:lnTo>
                      <a:pt x="689" y="206"/>
                    </a:lnTo>
                    <a:lnTo>
                      <a:pt x="674" y="190"/>
                    </a:lnTo>
                    <a:lnTo>
                      <a:pt x="658" y="175"/>
                    </a:lnTo>
                    <a:lnTo>
                      <a:pt x="639" y="161"/>
                    </a:lnTo>
                    <a:lnTo>
                      <a:pt x="619" y="146"/>
                    </a:lnTo>
                    <a:lnTo>
                      <a:pt x="597" y="132"/>
                    </a:lnTo>
                    <a:lnTo>
                      <a:pt x="574" y="119"/>
                    </a:lnTo>
                    <a:lnTo>
                      <a:pt x="548" y="106"/>
                    </a:lnTo>
                    <a:lnTo>
                      <a:pt x="522" y="94"/>
                    </a:lnTo>
                    <a:lnTo>
                      <a:pt x="494" y="82"/>
                    </a:lnTo>
                    <a:lnTo>
                      <a:pt x="464" y="72"/>
                    </a:lnTo>
                    <a:lnTo>
                      <a:pt x="434" y="61"/>
                    </a:lnTo>
                    <a:lnTo>
                      <a:pt x="402" y="52"/>
                    </a:lnTo>
                    <a:lnTo>
                      <a:pt x="369" y="43"/>
                    </a:lnTo>
                    <a:lnTo>
                      <a:pt x="335" y="35"/>
                    </a:lnTo>
                    <a:lnTo>
                      <a:pt x="300" y="28"/>
                    </a:lnTo>
                    <a:lnTo>
                      <a:pt x="264" y="21"/>
                    </a:lnTo>
                    <a:lnTo>
                      <a:pt x="228" y="16"/>
                    </a:lnTo>
                    <a:lnTo>
                      <a:pt x="191" y="11"/>
                    </a:lnTo>
                    <a:lnTo>
                      <a:pt x="153" y="7"/>
                    </a:lnTo>
                    <a:lnTo>
                      <a:pt x="115" y="4"/>
                    </a:lnTo>
                    <a:lnTo>
                      <a:pt x="77" y="2"/>
                    </a:lnTo>
                    <a:lnTo>
                      <a:pt x="39" y="0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76899" name="Group 99"/>
            <p:cNvGrpSpPr>
              <a:grpSpLocks/>
            </p:cNvGrpSpPr>
            <p:nvPr/>
          </p:nvGrpSpPr>
          <p:grpSpPr bwMode="auto">
            <a:xfrm>
              <a:off x="1984" y="2314"/>
              <a:ext cx="167" cy="72"/>
              <a:chOff x="1984" y="2314"/>
              <a:chExt cx="167" cy="72"/>
            </a:xfrm>
          </p:grpSpPr>
          <p:sp>
            <p:nvSpPr>
              <p:cNvPr id="76900" name="AutoShape 100"/>
              <p:cNvSpPr>
                <a:spLocks noChangeArrowheads="1"/>
              </p:cNvSpPr>
              <p:nvPr/>
            </p:nvSpPr>
            <p:spPr bwMode="auto">
              <a:xfrm>
                <a:off x="1985" y="2315"/>
                <a:ext cx="168" cy="73"/>
              </a:xfrm>
              <a:prstGeom prst="roundRect">
                <a:avLst>
                  <a:gd name="adj" fmla="val 1389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901" name="Freeform 101"/>
              <p:cNvSpPr>
                <a:spLocks noChangeArrowheads="1"/>
              </p:cNvSpPr>
              <p:nvPr/>
            </p:nvSpPr>
            <p:spPr bwMode="auto">
              <a:xfrm>
                <a:off x="1986" y="2315"/>
                <a:ext cx="166" cy="72"/>
              </a:xfrm>
              <a:custGeom>
                <a:avLst/>
                <a:gdLst/>
                <a:ahLst/>
                <a:cxnLst>
                  <a:cxn ang="0">
                    <a:pos x="0" y="317"/>
                  </a:cxn>
                  <a:cxn ang="0">
                    <a:pos x="38" y="316"/>
                  </a:cxn>
                  <a:cxn ang="0">
                    <a:pos x="76" y="315"/>
                  </a:cxn>
                  <a:cxn ang="0">
                    <a:pos x="114" y="313"/>
                  </a:cxn>
                  <a:cxn ang="0">
                    <a:pos x="152" y="310"/>
                  </a:cxn>
                  <a:cxn ang="0">
                    <a:pos x="189" y="306"/>
                  </a:cxn>
                  <a:cxn ang="0">
                    <a:pos x="225" y="301"/>
                  </a:cxn>
                  <a:cxn ang="0">
                    <a:pos x="261" y="295"/>
                  </a:cxn>
                  <a:cxn ang="0">
                    <a:pos x="296" y="289"/>
                  </a:cxn>
                  <a:cxn ang="0">
                    <a:pos x="331" y="282"/>
                  </a:cxn>
                  <a:cxn ang="0">
                    <a:pos x="364" y="274"/>
                  </a:cxn>
                  <a:cxn ang="0">
                    <a:pos x="397" y="265"/>
                  </a:cxn>
                  <a:cxn ang="0">
                    <a:pos x="428" y="256"/>
                  </a:cxn>
                  <a:cxn ang="0">
                    <a:pos x="458" y="245"/>
                  </a:cxn>
                  <a:cxn ang="0">
                    <a:pos x="487" y="235"/>
                  </a:cxn>
                  <a:cxn ang="0">
                    <a:pos x="515" y="223"/>
                  </a:cxn>
                  <a:cxn ang="0">
                    <a:pos x="541" y="211"/>
                  </a:cxn>
                  <a:cxn ang="0">
                    <a:pos x="566" y="199"/>
                  </a:cxn>
                  <a:cxn ang="0">
                    <a:pos x="589" y="186"/>
                  </a:cxn>
                  <a:cxn ang="0">
                    <a:pos x="611" y="172"/>
                  </a:cxn>
                  <a:cxn ang="0">
                    <a:pos x="631" y="158"/>
                  </a:cxn>
                  <a:cxn ang="0">
                    <a:pos x="649" y="143"/>
                  </a:cxn>
                  <a:cxn ang="0">
                    <a:pos x="666" y="129"/>
                  </a:cxn>
                  <a:cxn ang="0">
                    <a:pos x="681" y="113"/>
                  </a:cxn>
                  <a:cxn ang="0">
                    <a:pos x="694" y="98"/>
                  </a:cxn>
                  <a:cxn ang="0">
                    <a:pos x="705" y="82"/>
                  </a:cxn>
                  <a:cxn ang="0">
                    <a:pos x="714" y="66"/>
                  </a:cxn>
                  <a:cxn ang="0">
                    <a:pos x="721" y="50"/>
                  </a:cxn>
                  <a:cxn ang="0">
                    <a:pos x="726" y="33"/>
                  </a:cxn>
                  <a:cxn ang="0">
                    <a:pos x="730" y="17"/>
                  </a:cxn>
                  <a:cxn ang="0">
                    <a:pos x="731" y="0"/>
                  </a:cxn>
                </a:cxnLst>
                <a:rect l="0" t="0" r="r" b="b"/>
                <a:pathLst>
                  <a:path w="732" h="318">
                    <a:moveTo>
                      <a:pt x="0" y="317"/>
                    </a:moveTo>
                    <a:lnTo>
                      <a:pt x="38" y="316"/>
                    </a:lnTo>
                    <a:lnTo>
                      <a:pt x="76" y="315"/>
                    </a:lnTo>
                    <a:lnTo>
                      <a:pt x="114" y="313"/>
                    </a:lnTo>
                    <a:lnTo>
                      <a:pt x="152" y="310"/>
                    </a:lnTo>
                    <a:lnTo>
                      <a:pt x="189" y="306"/>
                    </a:lnTo>
                    <a:lnTo>
                      <a:pt x="225" y="301"/>
                    </a:lnTo>
                    <a:lnTo>
                      <a:pt x="261" y="295"/>
                    </a:lnTo>
                    <a:lnTo>
                      <a:pt x="296" y="289"/>
                    </a:lnTo>
                    <a:lnTo>
                      <a:pt x="331" y="282"/>
                    </a:lnTo>
                    <a:lnTo>
                      <a:pt x="364" y="274"/>
                    </a:lnTo>
                    <a:lnTo>
                      <a:pt x="397" y="265"/>
                    </a:lnTo>
                    <a:lnTo>
                      <a:pt x="428" y="256"/>
                    </a:lnTo>
                    <a:lnTo>
                      <a:pt x="458" y="245"/>
                    </a:lnTo>
                    <a:lnTo>
                      <a:pt x="487" y="235"/>
                    </a:lnTo>
                    <a:lnTo>
                      <a:pt x="515" y="223"/>
                    </a:lnTo>
                    <a:lnTo>
                      <a:pt x="541" y="211"/>
                    </a:lnTo>
                    <a:lnTo>
                      <a:pt x="566" y="199"/>
                    </a:lnTo>
                    <a:lnTo>
                      <a:pt x="589" y="186"/>
                    </a:lnTo>
                    <a:lnTo>
                      <a:pt x="611" y="172"/>
                    </a:lnTo>
                    <a:lnTo>
                      <a:pt x="631" y="158"/>
                    </a:lnTo>
                    <a:lnTo>
                      <a:pt x="649" y="143"/>
                    </a:lnTo>
                    <a:lnTo>
                      <a:pt x="666" y="129"/>
                    </a:lnTo>
                    <a:lnTo>
                      <a:pt x="681" y="113"/>
                    </a:lnTo>
                    <a:lnTo>
                      <a:pt x="694" y="98"/>
                    </a:lnTo>
                    <a:lnTo>
                      <a:pt x="705" y="82"/>
                    </a:lnTo>
                    <a:lnTo>
                      <a:pt x="714" y="66"/>
                    </a:lnTo>
                    <a:lnTo>
                      <a:pt x="721" y="50"/>
                    </a:lnTo>
                    <a:lnTo>
                      <a:pt x="726" y="33"/>
                    </a:lnTo>
                    <a:lnTo>
                      <a:pt x="730" y="17"/>
                    </a:lnTo>
                    <a:lnTo>
                      <a:pt x="731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76902" name="Line 102"/>
            <p:cNvSpPr>
              <a:spLocks noChangeShapeType="1"/>
            </p:cNvSpPr>
            <p:nvPr/>
          </p:nvSpPr>
          <p:spPr bwMode="auto">
            <a:xfrm>
              <a:off x="1958" y="2238"/>
              <a:ext cx="2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6903" name="Line 103"/>
            <p:cNvSpPr>
              <a:spLocks noChangeShapeType="1"/>
            </p:cNvSpPr>
            <p:nvPr/>
          </p:nvSpPr>
          <p:spPr bwMode="auto">
            <a:xfrm>
              <a:off x="1958" y="2398"/>
              <a:ext cx="2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76904" name="Group 104"/>
            <p:cNvGrpSpPr>
              <a:grpSpLocks/>
            </p:cNvGrpSpPr>
            <p:nvPr/>
          </p:nvGrpSpPr>
          <p:grpSpPr bwMode="auto">
            <a:xfrm>
              <a:off x="1951" y="2243"/>
              <a:ext cx="30" cy="72"/>
              <a:chOff x="1951" y="2243"/>
              <a:chExt cx="30" cy="72"/>
            </a:xfrm>
          </p:grpSpPr>
          <p:sp>
            <p:nvSpPr>
              <p:cNvPr id="76905" name="AutoShape 105"/>
              <p:cNvSpPr>
                <a:spLocks noChangeArrowheads="1"/>
              </p:cNvSpPr>
              <p:nvPr/>
            </p:nvSpPr>
            <p:spPr bwMode="auto">
              <a:xfrm>
                <a:off x="1951" y="2243"/>
                <a:ext cx="31" cy="73"/>
              </a:xfrm>
              <a:prstGeom prst="roundRect">
                <a:avLst>
                  <a:gd name="adj" fmla="val 3333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906" name="Freeform 106"/>
              <p:cNvSpPr>
                <a:spLocks noChangeArrowheads="1"/>
              </p:cNvSpPr>
              <p:nvPr/>
            </p:nvSpPr>
            <p:spPr bwMode="auto">
              <a:xfrm>
                <a:off x="1951" y="2243"/>
                <a:ext cx="31" cy="73"/>
              </a:xfrm>
              <a:custGeom>
                <a:avLst/>
                <a:gdLst/>
                <a:ahLst/>
                <a:cxnLst>
                  <a:cxn ang="0">
                    <a:pos x="134" y="321"/>
                  </a:cxn>
                  <a:cxn ang="0">
                    <a:pos x="134" y="305"/>
                  </a:cxn>
                  <a:cxn ang="0">
                    <a:pos x="133" y="288"/>
                  </a:cxn>
                  <a:cxn ang="0">
                    <a:pos x="132" y="272"/>
                  </a:cxn>
                  <a:cxn ang="0">
                    <a:pos x="131" y="256"/>
                  </a:cxn>
                  <a:cxn ang="0">
                    <a:pos x="130" y="240"/>
                  </a:cxn>
                  <a:cxn ang="0">
                    <a:pos x="128" y="224"/>
                  </a:cxn>
                  <a:cxn ang="0">
                    <a:pos x="126" y="208"/>
                  </a:cxn>
                  <a:cxn ang="0">
                    <a:pos x="123" y="193"/>
                  </a:cxn>
                  <a:cxn ang="0">
                    <a:pos x="120" y="178"/>
                  </a:cxn>
                  <a:cxn ang="0">
                    <a:pos x="117" y="163"/>
                  </a:cxn>
                  <a:cxn ang="0">
                    <a:pos x="114" y="149"/>
                  </a:cxn>
                  <a:cxn ang="0">
                    <a:pos x="110" y="136"/>
                  </a:cxn>
                  <a:cxn ang="0">
                    <a:pos x="106" y="122"/>
                  </a:cxn>
                  <a:cxn ang="0">
                    <a:pos x="102" y="110"/>
                  </a:cxn>
                  <a:cxn ang="0">
                    <a:pos x="97" y="98"/>
                  </a:cxn>
                  <a:cxn ang="0">
                    <a:pos x="92" y="86"/>
                  </a:cxn>
                  <a:cxn ang="0">
                    <a:pos x="87" y="75"/>
                  </a:cxn>
                  <a:cxn ang="0">
                    <a:pos x="82" y="65"/>
                  </a:cxn>
                  <a:cxn ang="0">
                    <a:pos x="76" y="55"/>
                  </a:cxn>
                  <a:cxn ang="0">
                    <a:pos x="71" y="46"/>
                  </a:cxn>
                  <a:cxn ang="0">
                    <a:pos x="65" y="38"/>
                  </a:cxn>
                  <a:cxn ang="0">
                    <a:pos x="59" y="31"/>
                  </a:cxn>
                  <a:cxn ang="0">
                    <a:pos x="53" y="24"/>
                  </a:cxn>
                  <a:cxn ang="0">
                    <a:pos x="47" y="18"/>
                  </a:cxn>
                  <a:cxn ang="0">
                    <a:pos x="40" y="13"/>
                  </a:cxn>
                  <a:cxn ang="0">
                    <a:pos x="34" y="9"/>
                  </a:cxn>
                  <a:cxn ang="0">
                    <a:pos x="27" y="5"/>
                  </a:cxn>
                  <a:cxn ang="0">
                    <a:pos x="20" y="3"/>
                  </a:cxn>
                  <a:cxn ang="0">
                    <a:pos x="14" y="1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135" h="322">
                    <a:moveTo>
                      <a:pt x="134" y="321"/>
                    </a:moveTo>
                    <a:lnTo>
                      <a:pt x="134" y="305"/>
                    </a:lnTo>
                    <a:lnTo>
                      <a:pt x="133" y="288"/>
                    </a:lnTo>
                    <a:lnTo>
                      <a:pt x="132" y="272"/>
                    </a:lnTo>
                    <a:lnTo>
                      <a:pt x="131" y="256"/>
                    </a:lnTo>
                    <a:lnTo>
                      <a:pt x="130" y="240"/>
                    </a:lnTo>
                    <a:lnTo>
                      <a:pt x="128" y="224"/>
                    </a:lnTo>
                    <a:lnTo>
                      <a:pt x="126" y="208"/>
                    </a:lnTo>
                    <a:lnTo>
                      <a:pt x="123" y="193"/>
                    </a:lnTo>
                    <a:lnTo>
                      <a:pt x="120" y="178"/>
                    </a:lnTo>
                    <a:lnTo>
                      <a:pt x="117" y="163"/>
                    </a:lnTo>
                    <a:lnTo>
                      <a:pt x="114" y="149"/>
                    </a:lnTo>
                    <a:lnTo>
                      <a:pt x="110" y="136"/>
                    </a:lnTo>
                    <a:lnTo>
                      <a:pt x="106" y="122"/>
                    </a:lnTo>
                    <a:lnTo>
                      <a:pt x="102" y="110"/>
                    </a:lnTo>
                    <a:lnTo>
                      <a:pt x="97" y="98"/>
                    </a:lnTo>
                    <a:lnTo>
                      <a:pt x="92" y="86"/>
                    </a:lnTo>
                    <a:lnTo>
                      <a:pt x="87" y="75"/>
                    </a:lnTo>
                    <a:lnTo>
                      <a:pt x="82" y="65"/>
                    </a:lnTo>
                    <a:lnTo>
                      <a:pt x="76" y="55"/>
                    </a:lnTo>
                    <a:lnTo>
                      <a:pt x="71" y="46"/>
                    </a:lnTo>
                    <a:lnTo>
                      <a:pt x="65" y="38"/>
                    </a:lnTo>
                    <a:lnTo>
                      <a:pt x="59" y="31"/>
                    </a:lnTo>
                    <a:lnTo>
                      <a:pt x="53" y="24"/>
                    </a:lnTo>
                    <a:lnTo>
                      <a:pt x="47" y="18"/>
                    </a:lnTo>
                    <a:lnTo>
                      <a:pt x="40" y="13"/>
                    </a:lnTo>
                    <a:lnTo>
                      <a:pt x="34" y="9"/>
                    </a:lnTo>
                    <a:lnTo>
                      <a:pt x="27" y="5"/>
                    </a:lnTo>
                    <a:lnTo>
                      <a:pt x="20" y="3"/>
                    </a:lnTo>
                    <a:lnTo>
                      <a:pt x="14" y="1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76907" name="Group 107"/>
            <p:cNvGrpSpPr>
              <a:grpSpLocks/>
            </p:cNvGrpSpPr>
            <p:nvPr/>
          </p:nvGrpSpPr>
          <p:grpSpPr bwMode="auto">
            <a:xfrm>
              <a:off x="1951" y="2314"/>
              <a:ext cx="29" cy="72"/>
              <a:chOff x="1951" y="2314"/>
              <a:chExt cx="29" cy="72"/>
            </a:xfrm>
          </p:grpSpPr>
          <p:sp>
            <p:nvSpPr>
              <p:cNvPr id="76908" name="AutoShape 108"/>
              <p:cNvSpPr>
                <a:spLocks noChangeArrowheads="1"/>
              </p:cNvSpPr>
              <p:nvPr/>
            </p:nvSpPr>
            <p:spPr bwMode="auto">
              <a:xfrm>
                <a:off x="1951" y="2315"/>
                <a:ext cx="30" cy="73"/>
              </a:xfrm>
              <a:prstGeom prst="roundRect">
                <a:avLst>
                  <a:gd name="adj" fmla="val 33333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909" name="Freeform 109"/>
              <p:cNvSpPr>
                <a:spLocks noChangeArrowheads="1"/>
              </p:cNvSpPr>
              <p:nvPr/>
            </p:nvSpPr>
            <p:spPr bwMode="auto">
              <a:xfrm>
                <a:off x="1951" y="2315"/>
                <a:ext cx="30" cy="72"/>
              </a:xfrm>
              <a:custGeom>
                <a:avLst/>
                <a:gdLst/>
                <a:ahLst/>
                <a:cxnLst>
                  <a:cxn ang="0">
                    <a:pos x="0" y="317"/>
                  </a:cxn>
                  <a:cxn ang="0">
                    <a:pos x="7" y="317"/>
                  </a:cxn>
                  <a:cxn ang="0">
                    <a:pos x="14" y="315"/>
                  </a:cxn>
                  <a:cxn ang="0">
                    <a:pos x="20" y="313"/>
                  </a:cxn>
                  <a:cxn ang="0">
                    <a:pos x="27" y="310"/>
                  </a:cxn>
                  <a:cxn ang="0">
                    <a:pos x="34" y="306"/>
                  </a:cxn>
                  <a:cxn ang="0">
                    <a:pos x="40" y="302"/>
                  </a:cxn>
                  <a:cxn ang="0">
                    <a:pos x="47" y="296"/>
                  </a:cxn>
                  <a:cxn ang="0">
                    <a:pos x="53" y="290"/>
                  </a:cxn>
                  <a:cxn ang="0">
                    <a:pos x="59" y="283"/>
                  </a:cxn>
                  <a:cxn ang="0">
                    <a:pos x="65" y="275"/>
                  </a:cxn>
                  <a:cxn ang="0">
                    <a:pos x="71" y="266"/>
                  </a:cxn>
                  <a:cxn ang="0">
                    <a:pos x="77" y="257"/>
                  </a:cxn>
                  <a:cxn ang="0">
                    <a:pos x="82" y="247"/>
                  </a:cxn>
                  <a:cxn ang="0">
                    <a:pos x="87" y="236"/>
                  </a:cxn>
                  <a:cxn ang="0">
                    <a:pos x="92" y="224"/>
                  </a:cxn>
                  <a:cxn ang="0">
                    <a:pos x="97" y="212"/>
                  </a:cxn>
                  <a:cxn ang="0">
                    <a:pos x="101" y="200"/>
                  </a:cxn>
                  <a:cxn ang="0">
                    <a:pos x="106" y="187"/>
                  </a:cxn>
                  <a:cxn ang="0">
                    <a:pos x="109" y="173"/>
                  </a:cxn>
                  <a:cxn ang="0">
                    <a:pos x="113" y="159"/>
                  </a:cxn>
                  <a:cxn ang="0">
                    <a:pos x="116" y="144"/>
                  </a:cxn>
                  <a:cxn ang="0">
                    <a:pos x="119" y="129"/>
                  </a:cxn>
                  <a:cxn ang="0">
                    <a:pos x="122" y="114"/>
                  </a:cxn>
                  <a:cxn ang="0">
                    <a:pos x="124" y="98"/>
                  </a:cxn>
                  <a:cxn ang="0">
                    <a:pos x="126" y="82"/>
                  </a:cxn>
                  <a:cxn ang="0">
                    <a:pos x="128" y="66"/>
                  </a:cxn>
                  <a:cxn ang="0">
                    <a:pos x="129" y="50"/>
                  </a:cxn>
                  <a:cxn ang="0">
                    <a:pos x="130" y="33"/>
                  </a:cxn>
                  <a:cxn ang="0">
                    <a:pos x="131" y="17"/>
                  </a:cxn>
                  <a:cxn ang="0">
                    <a:pos x="131" y="0"/>
                  </a:cxn>
                </a:cxnLst>
                <a:rect l="0" t="0" r="r" b="b"/>
                <a:pathLst>
                  <a:path w="132" h="318">
                    <a:moveTo>
                      <a:pt x="0" y="317"/>
                    </a:moveTo>
                    <a:lnTo>
                      <a:pt x="7" y="317"/>
                    </a:lnTo>
                    <a:lnTo>
                      <a:pt x="14" y="315"/>
                    </a:lnTo>
                    <a:lnTo>
                      <a:pt x="20" y="313"/>
                    </a:lnTo>
                    <a:lnTo>
                      <a:pt x="27" y="310"/>
                    </a:lnTo>
                    <a:lnTo>
                      <a:pt x="34" y="306"/>
                    </a:lnTo>
                    <a:lnTo>
                      <a:pt x="40" y="302"/>
                    </a:lnTo>
                    <a:lnTo>
                      <a:pt x="47" y="296"/>
                    </a:lnTo>
                    <a:lnTo>
                      <a:pt x="53" y="290"/>
                    </a:lnTo>
                    <a:lnTo>
                      <a:pt x="59" y="283"/>
                    </a:lnTo>
                    <a:lnTo>
                      <a:pt x="65" y="275"/>
                    </a:lnTo>
                    <a:lnTo>
                      <a:pt x="71" y="266"/>
                    </a:lnTo>
                    <a:lnTo>
                      <a:pt x="77" y="257"/>
                    </a:lnTo>
                    <a:lnTo>
                      <a:pt x="82" y="247"/>
                    </a:lnTo>
                    <a:lnTo>
                      <a:pt x="87" y="236"/>
                    </a:lnTo>
                    <a:lnTo>
                      <a:pt x="92" y="224"/>
                    </a:lnTo>
                    <a:lnTo>
                      <a:pt x="97" y="212"/>
                    </a:lnTo>
                    <a:lnTo>
                      <a:pt x="101" y="200"/>
                    </a:lnTo>
                    <a:lnTo>
                      <a:pt x="106" y="187"/>
                    </a:lnTo>
                    <a:lnTo>
                      <a:pt x="109" y="173"/>
                    </a:lnTo>
                    <a:lnTo>
                      <a:pt x="113" y="159"/>
                    </a:lnTo>
                    <a:lnTo>
                      <a:pt x="116" y="144"/>
                    </a:lnTo>
                    <a:lnTo>
                      <a:pt x="119" y="129"/>
                    </a:lnTo>
                    <a:lnTo>
                      <a:pt x="122" y="114"/>
                    </a:lnTo>
                    <a:lnTo>
                      <a:pt x="124" y="98"/>
                    </a:lnTo>
                    <a:lnTo>
                      <a:pt x="126" y="82"/>
                    </a:lnTo>
                    <a:lnTo>
                      <a:pt x="128" y="66"/>
                    </a:lnTo>
                    <a:lnTo>
                      <a:pt x="129" y="50"/>
                    </a:lnTo>
                    <a:lnTo>
                      <a:pt x="130" y="33"/>
                    </a:lnTo>
                    <a:lnTo>
                      <a:pt x="131" y="17"/>
                    </a:lnTo>
                    <a:lnTo>
                      <a:pt x="131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76910" name="Line 110"/>
          <p:cNvSpPr>
            <a:spLocks noChangeShapeType="1"/>
          </p:cNvSpPr>
          <p:nvPr/>
        </p:nvSpPr>
        <p:spPr bwMode="auto">
          <a:xfrm flipH="1" flipV="1">
            <a:off x="3013075" y="3608388"/>
            <a:ext cx="127000" cy="95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11" name="Line 111"/>
          <p:cNvSpPr>
            <a:spLocks noChangeShapeType="1"/>
          </p:cNvSpPr>
          <p:nvPr/>
        </p:nvSpPr>
        <p:spPr bwMode="auto">
          <a:xfrm flipH="1">
            <a:off x="2693988" y="4464050"/>
            <a:ext cx="452437" cy="63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76912" name="Group 112"/>
          <p:cNvGrpSpPr>
            <a:grpSpLocks/>
          </p:cNvGrpSpPr>
          <p:nvPr/>
        </p:nvGrpSpPr>
        <p:grpSpPr bwMode="auto">
          <a:xfrm>
            <a:off x="3097213" y="4273550"/>
            <a:ext cx="319087" cy="265113"/>
            <a:chOff x="1951" y="2692"/>
            <a:chExt cx="201" cy="167"/>
          </a:xfrm>
        </p:grpSpPr>
        <p:grpSp>
          <p:nvGrpSpPr>
            <p:cNvPr id="76913" name="Group 113"/>
            <p:cNvGrpSpPr>
              <a:grpSpLocks/>
            </p:cNvGrpSpPr>
            <p:nvPr/>
          </p:nvGrpSpPr>
          <p:grpSpPr bwMode="auto">
            <a:xfrm>
              <a:off x="1984" y="2696"/>
              <a:ext cx="168" cy="76"/>
              <a:chOff x="1984" y="2696"/>
              <a:chExt cx="168" cy="76"/>
            </a:xfrm>
          </p:grpSpPr>
          <p:sp>
            <p:nvSpPr>
              <p:cNvPr id="76914" name="AutoShape 114"/>
              <p:cNvSpPr>
                <a:spLocks noChangeArrowheads="1"/>
              </p:cNvSpPr>
              <p:nvPr/>
            </p:nvSpPr>
            <p:spPr bwMode="auto">
              <a:xfrm>
                <a:off x="1985" y="2697"/>
                <a:ext cx="168" cy="77"/>
              </a:xfrm>
              <a:prstGeom prst="roundRect">
                <a:avLst>
                  <a:gd name="adj" fmla="val 1315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915" name="Freeform 115"/>
              <p:cNvSpPr>
                <a:spLocks noChangeArrowheads="1"/>
              </p:cNvSpPr>
              <p:nvPr/>
            </p:nvSpPr>
            <p:spPr bwMode="auto">
              <a:xfrm>
                <a:off x="1986" y="2697"/>
                <a:ext cx="168" cy="78"/>
              </a:xfrm>
              <a:custGeom>
                <a:avLst/>
                <a:gdLst/>
                <a:ahLst/>
                <a:cxnLst>
                  <a:cxn ang="0">
                    <a:pos x="738" y="341"/>
                  </a:cxn>
                  <a:cxn ang="0">
                    <a:pos x="737" y="324"/>
                  </a:cxn>
                  <a:cxn ang="0">
                    <a:pos x="735" y="307"/>
                  </a:cxn>
                  <a:cxn ang="0">
                    <a:pos x="730" y="290"/>
                  </a:cxn>
                  <a:cxn ang="0">
                    <a:pos x="724" y="273"/>
                  </a:cxn>
                  <a:cxn ang="0">
                    <a:pos x="716" y="256"/>
                  </a:cxn>
                  <a:cxn ang="0">
                    <a:pos x="706" y="239"/>
                  </a:cxn>
                  <a:cxn ang="0">
                    <a:pos x="694" y="223"/>
                  </a:cxn>
                  <a:cxn ang="0">
                    <a:pos x="680" y="207"/>
                  </a:cxn>
                  <a:cxn ang="0">
                    <a:pos x="665" y="191"/>
                  </a:cxn>
                  <a:cxn ang="0">
                    <a:pos x="648" y="176"/>
                  </a:cxn>
                  <a:cxn ang="0">
                    <a:pos x="629" y="161"/>
                  </a:cxn>
                  <a:cxn ang="0">
                    <a:pos x="608" y="147"/>
                  </a:cxn>
                  <a:cxn ang="0">
                    <a:pos x="586" y="133"/>
                  </a:cxn>
                  <a:cxn ang="0">
                    <a:pos x="563" y="119"/>
                  </a:cxn>
                  <a:cxn ang="0">
                    <a:pos x="538" y="106"/>
                  </a:cxn>
                  <a:cxn ang="0">
                    <a:pos x="511" y="94"/>
                  </a:cxn>
                  <a:cxn ang="0">
                    <a:pos x="483" y="83"/>
                  </a:cxn>
                  <a:cxn ang="0">
                    <a:pos x="454" y="72"/>
                  </a:cxn>
                  <a:cxn ang="0">
                    <a:pos x="424" y="61"/>
                  </a:cxn>
                  <a:cxn ang="0">
                    <a:pos x="393" y="52"/>
                  </a:cxn>
                  <a:cxn ang="0">
                    <a:pos x="360" y="43"/>
                  </a:cxn>
                  <a:cxn ang="0">
                    <a:pos x="327" y="35"/>
                  </a:cxn>
                  <a:cxn ang="0">
                    <a:pos x="293" y="28"/>
                  </a:cxn>
                  <a:cxn ang="0">
                    <a:pos x="258" y="21"/>
                  </a:cxn>
                  <a:cxn ang="0">
                    <a:pos x="222" y="16"/>
                  </a:cxn>
                  <a:cxn ang="0">
                    <a:pos x="186" y="11"/>
                  </a:cxn>
                  <a:cxn ang="0">
                    <a:pos x="149" y="7"/>
                  </a:cxn>
                  <a:cxn ang="0">
                    <a:pos x="112" y="4"/>
                  </a:cxn>
                  <a:cxn ang="0">
                    <a:pos x="75" y="2"/>
                  </a:cxn>
                  <a:cxn ang="0">
                    <a:pos x="38" y="0"/>
                  </a:cxn>
                  <a:cxn ang="0">
                    <a:pos x="0" y="0"/>
                  </a:cxn>
                </a:cxnLst>
                <a:rect l="0" t="0" r="r" b="b"/>
                <a:pathLst>
                  <a:path w="739" h="342">
                    <a:moveTo>
                      <a:pt x="738" y="341"/>
                    </a:moveTo>
                    <a:lnTo>
                      <a:pt x="737" y="324"/>
                    </a:lnTo>
                    <a:lnTo>
                      <a:pt x="735" y="307"/>
                    </a:lnTo>
                    <a:lnTo>
                      <a:pt x="730" y="290"/>
                    </a:lnTo>
                    <a:lnTo>
                      <a:pt x="724" y="273"/>
                    </a:lnTo>
                    <a:lnTo>
                      <a:pt x="716" y="256"/>
                    </a:lnTo>
                    <a:lnTo>
                      <a:pt x="706" y="239"/>
                    </a:lnTo>
                    <a:lnTo>
                      <a:pt x="694" y="223"/>
                    </a:lnTo>
                    <a:lnTo>
                      <a:pt x="680" y="207"/>
                    </a:lnTo>
                    <a:lnTo>
                      <a:pt x="665" y="191"/>
                    </a:lnTo>
                    <a:lnTo>
                      <a:pt x="648" y="176"/>
                    </a:lnTo>
                    <a:lnTo>
                      <a:pt x="629" y="161"/>
                    </a:lnTo>
                    <a:lnTo>
                      <a:pt x="608" y="147"/>
                    </a:lnTo>
                    <a:lnTo>
                      <a:pt x="586" y="133"/>
                    </a:lnTo>
                    <a:lnTo>
                      <a:pt x="563" y="119"/>
                    </a:lnTo>
                    <a:lnTo>
                      <a:pt x="538" y="106"/>
                    </a:lnTo>
                    <a:lnTo>
                      <a:pt x="511" y="94"/>
                    </a:lnTo>
                    <a:lnTo>
                      <a:pt x="483" y="83"/>
                    </a:lnTo>
                    <a:lnTo>
                      <a:pt x="454" y="72"/>
                    </a:lnTo>
                    <a:lnTo>
                      <a:pt x="424" y="61"/>
                    </a:lnTo>
                    <a:lnTo>
                      <a:pt x="393" y="52"/>
                    </a:lnTo>
                    <a:lnTo>
                      <a:pt x="360" y="43"/>
                    </a:lnTo>
                    <a:lnTo>
                      <a:pt x="327" y="35"/>
                    </a:lnTo>
                    <a:lnTo>
                      <a:pt x="293" y="28"/>
                    </a:lnTo>
                    <a:lnTo>
                      <a:pt x="258" y="21"/>
                    </a:lnTo>
                    <a:lnTo>
                      <a:pt x="222" y="16"/>
                    </a:lnTo>
                    <a:lnTo>
                      <a:pt x="186" y="11"/>
                    </a:lnTo>
                    <a:lnTo>
                      <a:pt x="149" y="7"/>
                    </a:lnTo>
                    <a:lnTo>
                      <a:pt x="112" y="4"/>
                    </a:lnTo>
                    <a:lnTo>
                      <a:pt x="75" y="2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76916" name="Group 116"/>
            <p:cNvGrpSpPr>
              <a:grpSpLocks/>
            </p:cNvGrpSpPr>
            <p:nvPr/>
          </p:nvGrpSpPr>
          <p:grpSpPr bwMode="auto">
            <a:xfrm>
              <a:off x="1984" y="2772"/>
              <a:ext cx="167" cy="76"/>
              <a:chOff x="1984" y="2772"/>
              <a:chExt cx="167" cy="76"/>
            </a:xfrm>
          </p:grpSpPr>
          <p:sp>
            <p:nvSpPr>
              <p:cNvPr id="76917" name="AutoShape 117"/>
              <p:cNvSpPr>
                <a:spLocks noChangeArrowheads="1"/>
              </p:cNvSpPr>
              <p:nvPr/>
            </p:nvSpPr>
            <p:spPr bwMode="auto">
              <a:xfrm>
                <a:off x="1985" y="2772"/>
                <a:ext cx="168" cy="77"/>
              </a:xfrm>
              <a:prstGeom prst="roundRect">
                <a:avLst>
                  <a:gd name="adj" fmla="val 1315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918" name="Freeform 118"/>
              <p:cNvSpPr>
                <a:spLocks noChangeArrowheads="1"/>
              </p:cNvSpPr>
              <p:nvPr/>
            </p:nvSpPr>
            <p:spPr bwMode="auto">
              <a:xfrm>
                <a:off x="1986" y="2773"/>
                <a:ext cx="166" cy="76"/>
              </a:xfrm>
              <a:custGeom>
                <a:avLst/>
                <a:gdLst/>
                <a:ahLst/>
                <a:cxnLst>
                  <a:cxn ang="0">
                    <a:pos x="0" y="335"/>
                  </a:cxn>
                  <a:cxn ang="0">
                    <a:pos x="38" y="334"/>
                  </a:cxn>
                  <a:cxn ang="0">
                    <a:pos x="76" y="333"/>
                  </a:cxn>
                  <a:cxn ang="0">
                    <a:pos x="114" y="330"/>
                  </a:cxn>
                  <a:cxn ang="0">
                    <a:pos x="152" y="327"/>
                  </a:cxn>
                  <a:cxn ang="0">
                    <a:pos x="189" y="323"/>
                  </a:cxn>
                  <a:cxn ang="0">
                    <a:pos x="225" y="318"/>
                  </a:cxn>
                  <a:cxn ang="0">
                    <a:pos x="261" y="312"/>
                  </a:cxn>
                  <a:cxn ang="0">
                    <a:pos x="296" y="305"/>
                  </a:cxn>
                  <a:cxn ang="0">
                    <a:pos x="331" y="298"/>
                  </a:cxn>
                  <a:cxn ang="0">
                    <a:pos x="364" y="289"/>
                  </a:cxn>
                  <a:cxn ang="0">
                    <a:pos x="397" y="280"/>
                  </a:cxn>
                  <a:cxn ang="0">
                    <a:pos x="428" y="270"/>
                  </a:cxn>
                  <a:cxn ang="0">
                    <a:pos x="458" y="259"/>
                  </a:cxn>
                  <a:cxn ang="0">
                    <a:pos x="487" y="248"/>
                  </a:cxn>
                  <a:cxn ang="0">
                    <a:pos x="515" y="236"/>
                  </a:cxn>
                  <a:cxn ang="0">
                    <a:pos x="541" y="223"/>
                  </a:cxn>
                  <a:cxn ang="0">
                    <a:pos x="566" y="210"/>
                  </a:cxn>
                  <a:cxn ang="0">
                    <a:pos x="589" y="196"/>
                  </a:cxn>
                  <a:cxn ang="0">
                    <a:pos x="611" y="182"/>
                  </a:cxn>
                  <a:cxn ang="0">
                    <a:pos x="631" y="167"/>
                  </a:cxn>
                  <a:cxn ang="0">
                    <a:pos x="649" y="152"/>
                  </a:cxn>
                  <a:cxn ang="0">
                    <a:pos x="666" y="136"/>
                  </a:cxn>
                  <a:cxn ang="0">
                    <a:pos x="681" y="120"/>
                  </a:cxn>
                  <a:cxn ang="0">
                    <a:pos x="694" y="103"/>
                  </a:cxn>
                  <a:cxn ang="0">
                    <a:pos x="705" y="87"/>
                  </a:cxn>
                  <a:cxn ang="0">
                    <a:pos x="714" y="70"/>
                  </a:cxn>
                  <a:cxn ang="0">
                    <a:pos x="721" y="53"/>
                  </a:cxn>
                  <a:cxn ang="0">
                    <a:pos x="726" y="35"/>
                  </a:cxn>
                  <a:cxn ang="0">
                    <a:pos x="730" y="18"/>
                  </a:cxn>
                  <a:cxn ang="0">
                    <a:pos x="731" y="0"/>
                  </a:cxn>
                </a:cxnLst>
                <a:rect l="0" t="0" r="r" b="b"/>
                <a:pathLst>
                  <a:path w="732" h="336">
                    <a:moveTo>
                      <a:pt x="0" y="335"/>
                    </a:moveTo>
                    <a:lnTo>
                      <a:pt x="38" y="334"/>
                    </a:lnTo>
                    <a:lnTo>
                      <a:pt x="76" y="333"/>
                    </a:lnTo>
                    <a:lnTo>
                      <a:pt x="114" y="330"/>
                    </a:lnTo>
                    <a:lnTo>
                      <a:pt x="152" y="327"/>
                    </a:lnTo>
                    <a:lnTo>
                      <a:pt x="189" y="323"/>
                    </a:lnTo>
                    <a:lnTo>
                      <a:pt x="225" y="318"/>
                    </a:lnTo>
                    <a:lnTo>
                      <a:pt x="261" y="312"/>
                    </a:lnTo>
                    <a:lnTo>
                      <a:pt x="296" y="305"/>
                    </a:lnTo>
                    <a:lnTo>
                      <a:pt x="331" y="298"/>
                    </a:lnTo>
                    <a:lnTo>
                      <a:pt x="364" y="289"/>
                    </a:lnTo>
                    <a:lnTo>
                      <a:pt x="397" y="280"/>
                    </a:lnTo>
                    <a:lnTo>
                      <a:pt x="428" y="270"/>
                    </a:lnTo>
                    <a:lnTo>
                      <a:pt x="458" y="259"/>
                    </a:lnTo>
                    <a:lnTo>
                      <a:pt x="487" y="248"/>
                    </a:lnTo>
                    <a:lnTo>
                      <a:pt x="515" y="236"/>
                    </a:lnTo>
                    <a:lnTo>
                      <a:pt x="541" y="223"/>
                    </a:lnTo>
                    <a:lnTo>
                      <a:pt x="566" y="210"/>
                    </a:lnTo>
                    <a:lnTo>
                      <a:pt x="589" y="196"/>
                    </a:lnTo>
                    <a:lnTo>
                      <a:pt x="611" y="182"/>
                    </a:lnTo>
                    <a:lnTo>
                      <a:pt x="631" y="167"/>
                    </a:lnTo>
                    <a:lnTo>
                      <a:pt x="649" y="152"/>
                    </a:lnTo>
                    <a:lnTo>
                      <a:pt x="666" y="136"/>
                    </a:lnTo>
                    <a:lnTo>
                      <a:pt x="681" y="120"/>
                    </a:lnTo>
                    <a:lnTo>
                      <a:pt x="694" y="103"/>
                    </a:lnTo>
                    <a:lnTo>
                      <a:pt x="705" y="87"/>
                    </a:lnTo>
                    <a:lnTo>
                      <a:pt x="714" y="70"/>
                    </a:lnTo>
                    <a:lnTo>
                      <a:pt x="721" y="53"/>
                    </a:lnTo>
                    <a:lnTo>
                      <a:pt x="726" y="35"/>
                    </a:lnTo>
                    <a:lnTo>
                      <a:pt x="730" y="18"/>
                    </a:lnTo>
                    <a:lnTo>
                      <a:pt x="731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76919" name="Line 119"/>
            <p:cNvSpPr>
              <a:spLocks noChangeShapeType="1"/>
            </p:cNvSpPr>
            <p:nvPr/>
          </p:nvSpPr>
          <p:spPr bwMode="auto">
            <a:xfrm>
              <a:off x="1958" y="2692"/>
              <a:ext cx="2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6920" name="Line 120"/>
            <p:cNvSpPr>
              <a:spLocks noChangeShapeType="1"/>
            </p:cNvSpPr>
            <p:nvPr/>
          </p:nvSpPr>
          <p:spPr bwMode="auto">
            <a:xfrm>
              <a:off x="1958" y="2860"/>
              <a:ext cx="2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76921" name="Group 121"/>
            <p:cNvGrpSpPr>
              <a:grpSpLocks/>
            </p:cNvGrpSpPr>
            <p:nvPr/>
          </p:nvGrpSpPr>
          <p:grpSpPr bwMode="auto">
            <a:xfrm>
              <a:off x="1951" y="2696"/>
              <a:ext cx="30" cy="76"/>
              <a:chOff x="1951" y="2696"/>
              <a:chExt cx="30" cy="76"/>
            </a:xfrm>
          </p:grpSpPr>
          <p:sp>
            <p:nvSpPr>
              <p:cNvPr id="76922" name="AutoShape 122"/>
              <p:cNvSpPr>
                <a:spLocks noChangeArrowheads="1"/>
              </p:cNvSpPr>
              <p:nvPr/>
            </p:nvSpPr>
            <p:spPr bwMode="auto">
              <a:xfrm>
                <a:off x="1951" y="2697"/>
                <a:ext cx="31" cy="77"/>
              </a:xfrm>
              <a:prstGeom prst="roundRect">
                <a:avLst>
                  <a:gd name="adj" fmla="val 3333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923" name="Freeform 123"/>
              <p:cNvSpPr>
                <a:spLocks noChangeArrowheads="1"/>
              </p:cNvSpPr>
              <p:nvPr/>
            </p:nvSpPr>
            <p:spPr bwMode="auto">
              <a:xfrm>
                <a:off x="1951" y="2697"/>
                <a:ext cx="31" cy="78"/>
              </a:xfrm>
              <a:custGeom>
                <a:avLst/>
                <a:gdLst/>
                <a:ahLst/>
                <a:cxnLst>
                  <a:cxn ang="0">
                    <a:pos x="134" y="341"/>
                  </a:cxn>
                  <a:cxn ang="0">
                    <a:pos x="134" y="324"/>
                  </a:cxn>
                  <a:cxn ang="0">
                    <a:pos x="133" y="306"/>
                  </a:cxn>
                  <a:cxn ang="0">
                    <a:pos x="133" y="289"/>
                  </a:cxn>
                  <a:cxn ang="0">
                    <a:pos x="131" y="272"/>
                  </a:cxn>
                  <a:cxn ang="0">
                    <a:pos x="130" y="255"/>
                  </a:cxn>
                  <a:cxn ang="0">
                    <a:pos x="128" y="238"/>
                  </a:cxn>
                  <a:cxn ang="0">
                    <a:pos x="126" y="222"/>
                  </a:cxn>
                  <a:cxn ang="0">
                    <a:pos x="123" y="205"/>
                  </a:cxn>
                  <a:cxn ang="0">
                    <a:pos x="121" y="189"/>
                  </a:cxn>
                  <a:cxn ang="0">
                    <a:pos x="118" y="174"/>
                  </a:cxn>
                  <a:cxn ang="0">
                    <a:pos x="114" y="159"/>
                  </a:cxn>
                  <a:cxn ang="0">
                    <a:pos x="110" y="144"/>
                  </a:cxn>
                  <a:cxn ang="0">
                    <a:pos x="106" y="130"/>
                  </a:cxn>
                  <a:cxn ang="0">
                    <a:pos x="102" y="117"/>
                  </a:cxn>
                  <a:cxn ang="0">
                    <a:pos x="98" y="104"/>
                  </a:cxn>
                  <a:cxn ang="0">
                    <a:pos x="93" y="92"/>
                  </a:cxn>
                  <a:cxn ang="0">
                    <a:pos x="88" y="80"/>
                  </a:cxn>
                  <a:cxn ang="0">
                    <a:pos x="82" y="69"/>
                  </a:cxn>
                  <a:cxn ang="0">
                    <a:pos x="77" y="59"/>
                  </a:cxn>
                  <a:cxn ang="0">
                    <a:pos x="71" y="49"/>
                  </a:cxn>
                  <a:cxn ang="0">
                    <a:pos x="65" y="41"/>
                  </a:cxn>
                  <a:cxn ang="0">
                    <a:pos x="59" y="33"/>
                  </a:cxn>
                  <a:cxn ang="0">
                    <a:pos x="53" y="26"/>
                  </a:cxn>
                  <a:cxn ang="0">
                    <a:pos x="47" y="19"/>
                  </a:cxn>
                  <a:cxn ang="0">
                    <a:pos x="40" y="14"/>
                  </a:cxn>
                  <a:cxn ang="0">
                    <a:pos x="34" y="10"/>
                  </a:cxn>
                  <a:cxn ang="0">
                    <a:pos x="27" y="6"/>
                  </a:cxn>
                  <a:cxn ang="0">
                    <a:pos x="21" y="3"/>
                  </a:cxn>
                  <a:cxn ang="0">
                    <a:pos x="14" y="1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135" h="342">
                    <a:moveTo>
                      <a:pt x="134" y="341"/>
                    </a:moveTo>
                    <a:lnTo>
                      <a:pt x="134" y="324"/>
                    </a:lnTo>
                    <a:lnTo>
                      <a:pt x="133" y="306"/>
                    </a:lnTo>
                    <a:lnTo>
                      <a:pt x="133" y="289"/>
                    </a:lnTo>
                    <a:lnTo>
                      <a:pt x="131" y="272"/>
                    </a:lnTo>
                    <a:lnTo>
                      <a:pt x="130" y="255"/>
                    </a:lnTo>
                    <a:lnTo>
                      <a:pt x="128" y="238"/>
                    </a:lnTo>
                    <a:lnTo>
                      <a:pt x="126" y="222"/>
                    </a:lnTo>
                    <a:lnTo>
                      <a:pt x="123" y="205"/>
                    </a:lnTo>
                    <a:lnTo>
                      <a:pt x="121" y="189"/>
                    </a:lnTo>
                    <a:lnTo>
                      <a:pt x="118" y="174"/>
                    </a:lnTo>
                    <a:lnTo>
                      <a:pt x="114" y="159"/>
                    </a:lnTo>
                    <a:lnTo>
                      <a:pt x="110" y="144"/>
                    </a:lnTo>
                    <a:lnTo>
                      <a:pt x="106" y="130"/>
                    </a:lnTo>
                    <a:lnTo>
                      <a:pt x="102" y="117"/>
                    </a:lnTo>
                    <a:lnTo>
                      <a:pt x="98" y="104"/>
                    </a:lnTo>
                    <a:lnTo>
                      <a:pt x="93" y="92"/>
                    </a:lnTo>
                    <a:lnTo>
                      <a:pt x="88" y="80"/>
                    </a:lnTo>
                    <a:lnTo>
                      <a:pt x="82" y="69"/>
                    </a:lnTo>
                    <a:lnTo>
                      <a:pt x="77" y="59"/>
                    </a:lnTo>
                    <a:lnTo>
                      <a:pt x="71" y="49"/>
                    </a:lnTo>
                    <a:lnTo>
                      <a:pt x="65" y="41"/>
                    </a:lnTo>
                    <a:lnTo>
                      <a:pt x="59" y="33"/>
                    </a:lnTo>
                    <a:lnTo>
                      <a:pt x="53" y="26"/>
                    </a:lnTo>
                    <a:lnTo>
                      <a:pt x="47" y="19"/>
                    </a:lnTo>
                    <a:lnTo>
                      <a:pt x="40" y="14"/>
                    </a:lnTo>
                    <a:lnTo>
                      <a:pt x="34" y="10"/>
                    </a:lnTo>
                    <a:lnTo>
                      <a:pt x="27" y="6"/>
                    </a:lnTo>
                    <a:lnTo>
                      <a:pt x="21" y="3"/>
                    </a:lnTo>
                    <a:lnTo>
                      <a:pt x="14" y="1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76924" name="Group 124"/>
            <p:cNvGrpSpPr>
              <a:grpSpLocks/>
            </p:cNvGrpSpPr>
            <p:nvPr/>
          </p:nvGrpSpPr>
          <p:grpSpPr bwMode="auto">
            <a:xfrm>
              <a:off x="1951" y="2772"/>
              <a:ext cx="29" cy="76"/>
              <a:chOff x="1951" y="2772"/>
              <a:chExt cx="29" cy="76"/>
            </a:xfrm>
          </p:grpSpPr>
          <p:sp>
            <p:nvSpPr>
              <p:cNvPr id="76925" name="AutoShape 125"/>
              <p:cNvSpPr>
                <a:spLocks noChangeArrowheads="1"/>
              </p:cNvSpPr>
              <p:nvPr/>
            </p:nvSpPr>
            <p:spPr bwMode="auto">
              <a:xfrm>
                <a:off x="1951" y="2772"/>
                <a:ext cx="30" cy="77"/>
              </a:xfrm>
              <a:prstGeom prst="roundRect">
                <a:avLst>
                  <a:gd name="adj" fmla="val 3333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926" name="Freeform 126"/>
              <p:cNvSpPr>
                <a:spLocks noChangeArrowheads="1"/>
              </p:cNvSpPr>
              <p:nvPr/>
            </p:nvSpPr>
            <p:spPr bwMode="auto">
              <a:xfrm>
                <a:off x="1951" y="2773"/>
                <a:ext cx="30" cy="76"/>
              </a:xfrm>
              <a:custGeom>
                <a:avLst/>
                <a:gdLst/>
                <a:ahLst/>
                <a:cxnLst>
                  <a:cxn ang="0">
                    <a:pos x="0" y="335"/>
                  </a:cxn>
                  <a:cxn ang="0">
                    <a:pos x="7" y="335"/>
                  </a:cxn>
                  <a:cxn ang="0">
                    <a:pos x="14" y="333"/>
                  </a:cxn>
                  <a:cxn ang="0">
                    <a:pos x="20" y="331"/>
                  </a:cxn>
                  <a:cxn ang="0">
                    <a:pos x="27" y="328"/>
                  </a:cxn>
                  <a:cxn ang="0">
                    <a:pos x="34" y="324"/>
                  </a:cxn>
                  <a:cxn ang="0">
                    <a:pos x="40" y="319"/>
                  </a:cxn>
                  <a:cxn ang="0">
                    <a:pos x="47" y="313"/>
                  </a:cxn>
                  <a:cxn ang="0">
                    <a:pos x="53" y="306"/>
                  </a:cxn>
                  <a:cxn ang="0">
                    <a:pos x="59" y="299"/>
                  </a:cxn>
                  <a:cxn ang="0">
                    <a:pos x="65" y="290"/>
                  </a:cxn>
                  <a:cxn ang="0">
                    <a:pos x="71" y="281"/>
                  </a:cxn>
                  <a:cxn ang="0">
                    <a:pos x="77" y="271"/>
                  </a:cxn>
                  <a:cxn ang="0">
                    <a:pos x="82" y="261"/>
                  </a:cxn>
                  <a:cxn ang="0">
                    <a:pos x="87" y="249"/>
                  </a:cxn>
                  <a:cxn ang="0">
                    <a:pos x="92" y="237"/>
                  </a:cxn>
                  <a:cxn ang="0">
                    <a:pos x="97" y="225"/>
                  </a:cxn>
                  <a:cxn ang="0">
                    <a:pos x="101" y="211"/>
                  </a:cxn>
                  <a:cxn ang="0">
                    <a:pos x="106" y="197"/>
                  </a:cxn>
                  <a:cxn ang="0">
                    <a:pos x="109" y="183"/>
                  </a:cxn>
                  <a:cxn ang="0">
                    <a:pos x="113" y="168"/>
                  </a:cxn>
                  <a:cxn ang="0">
                    <a:pos x="116" y="153"/>
                  </a:cxn>
                  <a:cxn ang="0">
                    <a:pos x="119" y="137"/>
                  </a:cxn>
                  <a:cxn ang="0">
                    <a:pos x="122" y="121"/>
                  </a:cxn>
                  <a:cxn ang="0">
                    <a:pos x="124" y="104"/>
                  </a:cxn>
                  <a:cxn ang="0">
                    <a:pos x="126" y="87"/>
                  </a:cxn>
                  <a:cxn ang="0">
                    <a:pos x="128" y="70"/>
                  </a:cxn>
                  <a:cxn ang="0">
                    <a:pos x="129" y="53"/>
                  </a:cxn>
                  <a:cxn ang="0">
                    <a:pos x="130" y="35"/>
                  </a:cxn>
                  <a:cxn ang="0">
                    <a:pos x="131" y="18"/>
                  </a:cxn>
                  <a:cxn ang="0">
                    <a:pos x="131" y="0"/>
                  </a:cxn>
                </a:cxnLst>
                <a:rect l="0" t="0" r="r" b="b"/>
                <a:pathLst>
                  <a:path w="132" h="336">
                    <a:moveTo>
                      <a:pt x="0" y="335"/>
                    </a:moveTo>
                    <a:lnTo>
                      <a:pt x="7" y="335"/>
                    </a:lnTo>
                    <a:lnTo>
                      <a:pt x="14" y="333"/>
                    </a:lnTo>
                    <a:lnTo>
                      <a:pt x="20" y="331"/>
                    </a:lnTo>
                    <a:lnTo>
                      <a:pt x="27" y="328"/>
                    </a:lnTo>
                    <a:lnTo>
                      <a:pt x="34" y="324"/>
                    </a:lnTo>
                    <a:lnTo>
                      <a:pt x="40" y="319"/>
                    </a:lnTo>
                    <a:lnTo>
                      <a:pt x="47" y="313"/>
                    </a:lnTo>
                    <a:lnTo>
                      <a:pt x="53" y="306"/>
                    </a:lnTo>
                    <a:lnTo>
                      <a:pt x="59" y="299"/>
                    </a:lnTo>
                    <a:lnTo>
                      <a:pt x="65" y="290"/>
                    </a:lnTo>
                    <a:lnTo>
                      <a:pt x="71" y="281"/>
                    </a:lnTo>
                    <a:lnTo>
                      <a:pt x="77" y="271"/>
                    </a:lnTo>
                    <a:lnTo>
                      <a:pt x="82" y="261"/>
                    </a:lnTo>
                    <a:lnTo>
                      <a:pt x="87" y="249"/>
                    </a:lnTo>
                    <a:lnTo>
                      <a:pt x="92" y="237"/>
                    </a:lnTo>
                    <a:lnTo>
                      <a:pt x="97" y="225"/>
                    </a:lnTo>
                    <a:lnTo>
                      <a:pt x="101" y="211"/>
                    </a:lnTo>
                    <a:lnTo>
                      <a:pt x="106" y="197"/>
                    </a:lnTo>
                    <a:lnTo>
                      <a:pt x="109" y="183"/>
                    </a:lnTo>
                    <a:lnTo>
                      <a:pt x="113" y="168"/>
                    </a:lnTo>
                    <a:lnTo>
                      <a:pt x="116" y="153"/>
                    </a:lnTo>
                    <a:lnTo>
                      <a:pt x="119" y="137"/>
                    </a:lnTo>
                    <a:lnTo>
                      <a:pt x="122" y="121"/>
                    </a:lnTo>
                    <a:lnTo>
                      <a:pt x="124" y="104"/>
                    </a:lnTo>
                    <a:lnTo>
                      <a:pt x="126" y="87"/>
                    </a:lnTo>
                    <a:lnTo>
                      <a:pt x="128" y="70"/>
                    </a:lnTo>
                    <a:lnTo>
                      <a:pt x="129" y="53"/>
                    </a:lnTo>
                    <a:lnTo>
                      <a:pt x="130" y="35"/>
                    </a:lnTo>
                    <a:lnTo>
                      <a:pt x="131" y="18"/>
                    </a:lnTo>
                    <a:lnTo>
                      <a:pt x="131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76927" name="Line 127"/>
          <p:cNvSpPr>
            <a:spLocks noChangeShapeType="1"/>
          </p:cNvSpPr>
          <p:nvPr/>
        </p:nvSpPr>
        <p:spPr bwMode="auto">
          <a:xfrm flipH="1">
            <a:off x="3013075" y="4341813"/>
            <a:ext cx="127000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28" name="Line 128"/>
          <p:cNvSpPr>
            <a:spLocks noChangeShapeType="1"/>
          </p:cNvSpPr>
          <p:nvPr/>
        </p:nvSpPr>
        <p:spPr bwMode="auto">
          <a:xfrm>
            <a:off x="3427413" y="3681413"/>
            <a:ext cx="604837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29" name="AutoShape 129"/>
          <p:cNvSpPr>
            <a:spLocks noChangeArrowheads="1"/>
          </p:cNvSpPr>
          <p:nvPr/>
        </p:nvSpPr>
        <p:spPr bwMode="auto">
          <a:xfrm>
            <a:off x="3711575" y="3954463"/>
            <a:ext cx="852488" cy="230187"/>
          </a:xfrm>
          <a:prstGeom prst="roundRect">
            <a:avLst>
              <a:gd name="adj" fmla="val 694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6930" name="Text Box 130"/>
          <p:cNvSpPr txBox="1">
            <a:spLocks noChangeArrowheads="1"/>
          </p:cNvSpPr>
          <p:nvPr/>
        </p:nvSpPr>
        <p:spPr bwMode="auto">
          <a:xfrm>
            <a:off x="3941763" y="3935413"/>
            <a:ext cx="4381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AR</a:t>
            </a:r>
          </a:p>
        </p:txBody>
      </p:sp>
      <p:sp>
        <p:nvSpPr>
          <p:cNvPr id="76931" name="Freeform 131"/>
          <p:cNvSpPr>
            <a:spLocks noChangeArrowheads="1"/>
          </p:cNvSpPr>
          <p:nvPr/>
        </p:nvSpPr>
        <p:spPr bwMode="auto">
          <a:xfrm>
            <a:off x="5807075" y="4022725"/>
            <a:ext cx="112713" cy="87313"/>
          </a:xfrm>
          <a:custGeom>
            <a:avLst/>
            <a:gdLst/>
            <a:ahLst/>
            <a:cxnLst>
              <a:cxn ang="0">
                <a:pos x="313" y="122"/>
              </a:cxn>
              <a:cxn ang="0">
                <a:pos x="26" y="0"/>
              </a:cxn>
              <a:cxn ang="0">
                <a:pos x="20" y="15"/>
              </a:cxn>
              <a:cxn ang="0">
                <a:pos x="14" y="31"/>
              </a:cxn>
              <a:cxn ang="0">
                <a:pos x="10" y="47"/>
              </a:cxn>
              <a:cxn ang="0">
                <a:pos x="6" y="63"/>
              </a:cxn>
              <a:cxn ang="0">
                <a:pos x="3" y="79"/>
              </a:cxn>
              <a:cxn ang="0">
                <a:pos x="1" y="96"/>
              </a:cxn>
              <a:cxn ang="0">
                <a:pos x="0" y="112"/>
              </a:cxn>
              <a:cxn ang="0">
                <a:pos x="0" y="129"/>
              </a:cxn>
              <a:cxn ang="0">
                <a:pos x="1" y="145"/>
              </a:cxn>
              <a:cxn ang="0">
                <a:pos x="3" y="162"/>
              </a:cxn>
              <a:cxn ang="0">
                <a:pos x="5" y="178"/>
              </a:cxn>
              <a:cxn ang="0">
                <a:pos x="9" y="195"/>
              </a:cxn>
              <a:cxn ang="0">
                <a:pos x="14" y="211"/>
              </a:cxn>
              <a:cxn ang="0">
                <a:pos x="19" y="226"/>
              </a:cxn>
              <a:cxn ang="0">
                <a:pos x="25" y="242"/>
              </a:cxn>
              <a:cxn ang="0">
                <a:pos x="313" y="122"/>
              </a:cxn>
            </a:cxnLst>
            <a:rect l="0" t="0" r="r" b="b"/>
            <a:pathLst>
              <a:path w="314" h="243">
                <a:moveTo>
                  <a:pt x="313" y="122"/>
                </a:moveTo>
                <a:lnTo>
                  <a:pt x="26" y="0"/>
                </a:lnTo>
                <a:lnTo>
                  <a:pt x="20" y="15"/>
                </a:lnTo>
                <a:lnTo>
                  <a:pt x="14" y="31"/>
                </a:lnTo>
                <a:lnTo>
                  <a:pt x="10" y="47"/>
                </a:lnTo>
                <a:lnTo>
                  <a:pt x="6" y="63"/>
                </a:lnTo>
                <a:lnTo>
                  <a:pt x="3" y="79"/>
                </a:lnTo>
                <a:lnTo>
                  <a:pt x="1" y="96"/>
                </a:lnTo>
                <a:lnTo>
                  <a:pt x="0" y="112"/>
                </a:lnTo>
                <a:lnTo>
                  <a:pt x="0" y="129"/>
                </a:lnTo>
                <a:lnTo>
                  <a:pt x="1" y="145"/>
                </a:lnTo>
                <a:lnTo>
                  <a:pt x="3" y="162"/>
                </a:lnTo>
                <a:lnTo>
                  <a:pt x="5" y="178"/>
                </a:lnTo>
                <a:lnTo>
                  <a:pt x="9" y="195"/>
                </a:lnTo>
                <a:lnTo>
                  <a:pt x="14" y="211"/>
                </a:lnTo>
                <a:lnTo>
                  <a:pt x="19" y="226"/>
                </a:lnTo>
                <a:lnTo>
                  <a:pt x="25" y="242"/>
                </a:lnTo>
                <a:lnTo>
                  <a:pt x="313" y="122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6932" name="Line 132"/>
          <p:cNvSpPr>
            <a:spLocks noChangeShapeType="1"/>
          </p:cNvSpPr>
          <p:nvPr/>
        </p:nvSpPr>
        <p:spPr bwMode="auto">
          <a:xfrm>
            <a:off x="4556125" y="4076700"/>
            <a:ext cx="1249363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33" name="Line 133"/>
          <p:cNvSpPr>
            <a:spLocks noChangeShapeType="1"/>
          </p:cNvSpPr>
          <p:nvPr/>
        </p:nvSpPr>
        <p:spPr bwMode="auto">
          <a:xfrm>
            <a:off x="5445125" y="3290888"/>
            <a:ext cx="1588" cy="7683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34" name="Freeform 134"/>
          <p:cNvSpPr>
            <a:spLocks noChangeArrowheads="1"/>
          </p:cNvSpPr>
          <p:nvPr/>
        </p:nvSpPr>
        <p:spPr bwMode="auto">
          <a:xfrm>
            <a:off x="3595688" y="4022725"/>
            <a:ext cx="111125" cy="87313"/>
          </a:xfrm>
          <a:custGeom>
            <a:avLst/>
            <a:gdLst/>
            <a:ahLst/>
            <a:cxnLst>
              <a:cxn ang="0">
                <a:pos x="309" y="122"/>
              </a:cxn>
              <a:cxn ang="0">
                <a:pos x="26" y="0"/>
              </a:cxn>
              <a:cxn ang="0">
                <a:pos x="20" y="15"/>
              </a:cxn>
              <a:cxn ang="0">
                <a:pos x="14" y="31"/>
              </a:cxn>
              <a:cxn ang="0">
                <a:pos x="10" y="47"/>
              </a:cxn>
              <a:cxn ang="0">
                <a:pos x="6" y="63"/>
              </a:cxn>
              <a:cxn ang="0">
                <a:pos x="3" y="79"/>
              </a:cxn>
              <a:cxn ang="0">
                <a:pos x="1" y="96"/>
              </a:cxn>
              <a:cxn ang="0">
                <a:pos x="0" y="112"/>
              </a:cxn>
              <a:cxn ang="0">
                <a:pos x="0" y="129"/>
              </a:cxn>
              <a:cxn ang="0">
                <a:pos x="1" y="145"/>
              </a:cxn>
              <a:cxn ang="0">
                <a:pos x="3" y="162"/>
              </a:cxn>
              <a:cxn ang="0">
                <a:pos x="5" y="178"/>
              </a:cxn>
              <a:cxn ang="0">
                <a:pos x="9" y="195"/>
              </a:cxn>
              <a:cxn ang="0">
                <a:pos x="13" y="211"/>
              </a:cxn>
              <a:cxn ang="0">
                <a:pos x="19" y="226"/>
              </a:cxn>
              <a:cxn ang="0">
                <a:pos x="25" y="242"/>
              </a:cxn>
              <a:cxn ang="0">
                <a:pos x="309" y="122"/>
              </a:cxn>
            </a:cxnLst>
            <a:rect l="0" t="0" r="r" b="b"/>
            <a:pathLst>
              <a:path w="310" h="243">
                <a:moveTo>
                  <a:pt x="309" y="122"/>
                </a:moveTo>
                <a:lnTo>
                  <a:pt x="26" y="0"/>
                </a:lnTo>
                <a:lnTo>
                  <a:pt x="20" y="15"/>
                </a:lnTo>
                <a:lnTo>
                  <a:pt x="14" y="31"/>
                </a:lnTo>
                <a:lnTo>
                  <a:pt x="10" y="47"/>
                </a:lnTo>
                <a:lnTo>
                  <a:pt x="6" y="63"/>
                </a:lnTo>
                <a:lnTo>
                  <a:pt x="3" y="79"/>
                </a:lnTo>
                <a:lnTo>
                  <a:pt x="1" y="96"/>
                </a:lnTo>
                <a:lnTo>
                  <a:pt x="0" y="112"/>
                </a:lnTo>
                <a:lnTo>
                  <a:pt x="0" y="129"/>
                </a:lnTo>
                <a:lnTo>
                  <a:pt x="1" y="145"/>
                </a:lnTo>
                <a:lnTo>
                  <a:pt x="3" y="162"/>
                </a:lnTo>
                <a:lnTo>
                  <a:pt x="5" y="178"/>
                </a:lnTo>
                <a:lnTo>
                  <a:pt x="9" y="195"/>
                </a:lnTo>
                <a:lnTo>
                  <a:pt x="13" y="211"/>
                </a:lnTo>
                <a:lnTo>
                  <a:pt x="19" y="226"/>
                </a:lnTo>
                <a:lnTo>
                  <a:pt x="25" y="242"/>
                </a:lnTo>
                <a:lnTo>
                  <a:pt x="309" y="122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6935" name="Line 135"/>
          <p:cNvSpPr>
            <a:spLocks noChangeShapeType="1"/>
          </p:cNvSpPr>
          <p:nvPr/>
        </p:nvSpPr>
        <p:spPr bwMode="auto">
          <a:xfrm>
            <a:off x="2032000" y="4076700"/>
            <a:ext cx="1593850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36" name="Line 136"/>
          <p:cNvSpPr>
            <a:spLocks noChangeShapeType="1"/>
          </p:cNvSpPr>
          <p:nvPr/>
        </p:nvSpPr>
        <p:spPr bwMode="auto">
          <a:xfrm flipV="1">
            <a:off x="3427413" y="4398963"/>
            <a:ext cx="403225" cy="95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37" name="Freeform 137"/>
          <p:cNvSpPr>
            <a:spLocks noChangeArrowheads="1"/>
          </p:cNvSpPr>
          <p:nvPr/>
        </p:nvSpPr>
        <p:spPr bwMode="auto">
          <a:xfrm>
            <a:off x="3795713" y="4191000"/>
            <a:ext cx="87312" cy="111125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0" y="283"/>
              </a:cxn>
              <a:cxn ang="0">
                <a:pos x="15" y="289"/>
              </a:cxn>
              <a:cxn ang="0">
                <a:pos x="31" y="295"/>
              </a:cxn>
              <a:cxn ang="0">
                <a:pos x="47" y="299"/>
              </a:cxn>
              <a:cxn ang="0">
                <a:pos x="63" y="303"/>
              </a:cxn>
              <a:cxn ang="0">
                <a:pos x="80" y="305"/>
              </a:cxn>
              <a:cxn ang="0">
                <a:pos x="96" y="307"/>
              </a:cxn>
              <a:cxn ang="0">
                <a:pos x="113" y="308"/>
              </a:cxn>
              <a:cxn ang="0">
                <a:pos x="130" y="308"/>
              </a:cxn>
              <a:cxn ang="0">
                <a:pos x="146" y="307"/>
              </a:cxn>
              <a:cxn ang="0">
                <a:pos x="163" y="305"/>
              </a:cxn>
              <a:cxn ang="0">
                <a:pos x="179" y="302"/>
              </a:cxn>
              <a:cxn ang="0">
                <a:pos x="196" y="298"/>
              </a:cxn>
              <a:cxn ang="0">
                <a:pos x="212" y="294"/>
              </a:cxn>
              <a:cxn ang="0">
                <a:pos x="227" y="288"/>
              </a:cxn>
              <a:cxn ang="0">
                <a:pos x="243" y="282"/>
              </a:cxn>
              <a:cxn ang="0">
                <a:pos x="120" y="0"/>
              </a:cxn>
            </a:cxnLst>
            <a:rect l="0" t="0" r="r" b="b"/>
            <a:pathLst>
              <a:path w="244" h="309">
                <a:moveTo>
                  <a:pt x="120" y="0"/>
                </a:moveTo>
                <a:lnTo>
                  <a:pt x="0" y="283"/>
                </a:lnTo>
                <a:lnTo>
                  <a:pt x="15" y="289"/>
                </a:lnTo>
                <a:lnTo>
                  <a:pt x="31" y="295"/>
                </a:lnTo>
                <a:lnTo>
                  <a:pt x="47" y="299"/>
                </a:lnTo>
                <a:lnTo>
                  <a:pt x="63" y="303"/>
                </a:lnTo>
                <a:lnTo>
                  <a:pt x="80" y="305"/>
                </a:lnTo>
                <a:lnTo>
                  <a:pt x="96" y="307"/>
                </a:lnTo>
                <a:lnTo>
                  <a:pt x="113" y="308"/>
                </a:lnTo>
                <a:lnTo>
                  <a:pt x="130" y="308"/>
                </a:lnTo>
                <a:lnTo>
                  <a:pt x="146" y="307"/>
                </a:lnTo>
                <a:lnTo>
                  <a:pt x="163" y="305"/>
                </a:lnTo>
                <a:lnTo>
                  <a:pt x="179" y="302"/>
                </a:lnTo>
                <a:lnTo>
                  <a:pt x="196" y="298"/>
                </a:lnTo>
                <a:lnTo>
                  <a:pt x="212" y="294"/>
                </a:lnTo>
                <a:lnTo>
                  <a:pt x="227" y="288"/>
                </a:lnTo>
                <a:lnTo>
                  <a:pt x="243" y="282"/>
                </a:lnTo>
                <a:lnTo>
                  <a:pt x="120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6938" name="Line 138"/>
          <p:cNvSpPr>
            <a:spLocks noChangeShapeType="1"/>
          </p:cNvSpPr>
          <p:nvPr/>
        </p:nvSpPr>
        <p:spPr bwMode="auto">
          <a:xfrm flipV="1">
            <a:off x="3836988" y="4278313"/>
            <a:ext cx="1587" cy="1301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39" name="Text Box 139"/>
          <p:cNvSpPr txBox="1">
            <a:spLocks noChangeArrowheads="1"/>
          </p:cNvSpPr>
          <p:nvPr/>
        </p:nvSpPr>
        <p:spPr bwMode="auto">
          <a:xfrm>
            <a:off x="3756025" y="4351338"/>
            <a:ext cx="384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LD</a:t>
            </a:r>
          </a:p>
        </p:txBody>
      </p:sp>
      <p:sp>
        <p:nvSpPr>
          <p:cNvPr id="76940" name="Line 140"/>
          <p:cNvSpPr>
            <a:spLocks noChangeShapeType="1"/>
          </p:cNvSpPr>
          <p:nvPr/>
        </p:nvSpPr>
        <p:spPr bwMode="auto">
          <a:xfrm>
            <a:off x="4440238" y="4191000"/>
            <a:ext cx="1587" cy="2095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41" name="Freeform 141"/>
          <p:cNvSpPr>
            <a:spLocks noChangeArrowheads="1"/>
          </p:cNvSpPr>
          <p:nvPr/>
        </p:nvSpPr>
        <p:spPr bwMode="auto">
          <a:xfrm>
            <a:off x="4368800" y="4122738"/>
            <a:ext cx="130175" cy="58737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64" y="0"/>
              </a:cxn>
              <a:cxn ang="0">
                <a:pos x="362" y="160"/>
              </a:cxn>
            </a:cxnLst>
            <a:rect l="0" t="0" r="r" b="b"/>
            <a:pathLst>
              <a:path w="363" h="161">
                <a:moveTo>
                  <a:pt x="0" y="160"/>
                </a:moveTo>
                <a:lnTo>
                  <a:pt x="164" y="0"/>
                </a:lnTo>
                <a:lnTo>
                  <a:pt x="362" y="16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42" name="Line 142"/>
          <p:cNvSpPr>
            <a:spLocks noChangeShapeType="1"/>
          </p:cNvSpPr>
          <p:nvPr/>
        </p:nvSpPr>
        <p:spPr bwMode="auto">
          <a:xfrm flipH="1">
            <a:off x="3013075" y="4400550"/>
            <a:ext cx="120650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43" name="Line 143"/>
          <p:cNvSpPr>
            <a:spLocks noChangeShapeType="1"/>
          </p:cNvSpPr>
          <p:nvPr/>
        </p:nvSpPr>
        <p:spPr bwMode="auto">
          <a:xfrm flipH="1">
            <a:off x="3013075" y="5064125"/>
            <a:ext cx="133350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44" name="Line 144"/>
          <p:cNvSpPr>
            <a:spLocks noChangeShapeType="1"/>
          </p:cNvSpPr>
          <p:nvPr/>
        </p:nvSpPr>
        <p:spPr bwMode="auto">
          <a:xfrm flipH="1">
            <a:off x="2882900" y="5127625"/>
            <a:ext cx="244475" cy="63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76945" name="Group 145"/>
          <p:cNvGrpSpPr>
            <a:grpSpLocks/>
          </p:cNvGrpSpPr>
          <p:nvPr/>
        </p:nvGrpSpPr>
        <p:grpSpPr bwMode="auto">
          <a:xfrm>
            <a:off x="3097213" y="4935538"/>
            <a:ext cx="319087" cy="255587"/>
            <a:chOff x="1951" y="3109"/>
            <a:chExt cx="201" cy="161"/>
          </a:xfrm>
        </p:grpSpPr>
        <p:grpSp>
          <p:nvGrpSpPr>
            <p:cNvPr id="76946" name="Group 146"/>
            <p:cNvGrpSpPr>
              <a:grpSpLocks/>
            </p:cNvGrpSpPr>
            <p:nvPr/>
          </p:nvGrpSpPr>
          <p:grpSpPr bwMode="auto">
            <a:xfrm>
              <a:off x="1984" y="3114"/>
              <a:ext cx="168" cy="73"/>
              <a:chOff x="1984" y="3114"/>
              <a:chExt cx="168" cy="73"/>
            </a:xfrm>
          </p:grpSpPr>
          <p:sp>
            <p:nvSpPr>
              <p:cNvPr id="76947" name="AutoShape 147"/>
              <p:cNvSpPr>
                <a:spLocks noChangeArrowheads="1"/>
              </p:cNvSpPr>
              <p:nvPr/>
            </p:nvSpPr>
            <p:spPr bwMode="auto">
              <a:xfrm>
                <a:off x="1985" y="3114"/>
                <a:ext cx="168" cy="74"/>
              </a:xfrm>
              <a:prstGeom prst="roundRect">
                <a:avLst>
                  <a:gd name="adj" fmla="val 1347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948" name="Freeform 148"/>
              <p:cNvSpPr>
                <a:spLocks noChangeArrowheads="1"/>
              </p:cNvSpPr>
              <p:nvPr/>
            </p:nvSpPr>
            <p:spPr bwMode="auto">
              <a:xfrm>
                <a:off x="1986" y="3114"/>
                <a:ext cx="168" cy="74"/>
              </a:xfrm>
              <a:custGeom>
                <a:avLst/>
                <a:gdLst/>
                <a:ahLst/>
                <a:cxnLst>
                  <a:cxn ang="0">
                    <a:pos x="738" y="325"/>
                  </a:cxn>
                  <a:cxn ang="0">
                    <a:pos x="737" y="308"/>
                  </a:cxn>
                  <a:cxn ang="0">
                    <a:pos x="734" y="291"/>
                  </a:cxn>
                  <a:cxn ang="0">
                    <a:pos x="729" y="274"/>
                  </a:cxn>
                  <a:cxn ang="0">
                    <a:pos x="722" y="257"/>
                  </a:cxn>
                  <a:cxn ang="0">
                    <a:pos x="713" y="241"/>
                  </a:cxn>
                  <a:cxn ang="0">
                    <a:pos x="702" y="225"/>
                  </a:cxn>
                  <a:cxn ang="0">
                    <a:pos x="689" y="209"/>
                  </a:cxn>
                  <a:cxn ang="0">
                    <a:pos x="674" y="193"/>
                  </a:cxn>
                  <a:cxn ang="0">
                    <a:pos x="658" y="177"/>
                  </a:cxn>
                  <a:cxn ang="0">
                    <a:pos x="639" y="163"/>
                  </a:cxn>
                  <a:cxn ang="0">
                    <a:pos x="619" y="148"/>
                  </a:cxn>
                  <a:cxn ang="0">
                    <a:pos x="597" y="134"/>
                  </a:cxn>
                  <a:cxn ang="0">
                    <a:pos x="574" y="120"/>
                  </a:cxn>
                  <a:cxn ang="0">
                    <a:pos x="548" y="108"/>
                  </a:cxn>
                  <a:cxn ang="0">
                    <a:pos x="522" y="95"/>
                  </a:cxn>
                  <a:cxn ang="0">
                    <a:pos x="494" y="83"/>
                  </a:cxn>
                  <a:cxn ang="0">
                    <a:pos x="464" y="72"/>
                  </a:cxn>
                  <a:cxn ang="0">
                    <a:pos x="434" y="62"/>
                  </a:cxn>
                  <a:cxn ang="0">
                    <a:pos x="402" y="52"/>
                  </a:cxn>
                  <a:cxn ang="0">
                    <a:pos x="369" y="44"/>
                  </a:cxn>
                  <a:cxn ang="0">
                    <a:pos x="335" y="35"/>
                  </a:cxn>
                  <a:cxn ang="0">
                    <a:pos x="300" y="28"/>
                  </a:cxn>
                  <a:cxn ang="0">
                    <a:pos x="264" y="22"/>
                  </a:cxn>
                  <a:cxn ang="0">
                    <a:pos x="228" y="16"/>
                  </a:cxn>
                  <a:cxn ang="0">
                    <a:pos x="191" y="11"/>
                  </a:cxn>
                  <a:cxn ang="0">
                    <a:pos x="153" y="7"/>
                  </a:cxn>
                  <a:cxn ang="0">
                    <a:pos x="115" y="4"/>
                  </a:cxn>
                  <a:cxn ang="0">
                    <a:pos x="77" y="2"/>
                  </a:cxn>
                  <a:cxn ang="0">
                    <a:pos x="39" y="0"/>
                  </a:cxn>
                  <a:cxn ang="0">
                    <a:pos x="0" y="0"/>
                  </a:cxn>
                </a:cxnLst>
                <a:rect l="0" t="0" r="r" b="b"/>
                <a:pathLst>
                  <a:path w="739" h="326">
                    <a:moveTo>
                      <a:pt x="738" y="325"/>
                    </a:moveTo>
                    <a:lnTo>
                      <a:pt x="737" y="308"/>
                    </a:lnTo>
                    <a:lnTo>
                      <a:pt x="734" y="291"/>
                    </a:lnTo>
                    <a:lnTo>
                      <a:pt x="729" y="274"/>
                    </a:lnTo>
                    <a:lnTo>
                      <a:pt x="722" y="257"/>
                    </a:lnTo>
                    <a:lnTo>
                      <a:pt x="713" y="241"/>
                    </a:lnTo>
                    <a:lnTo>
                      <a:pt x="702" y="225"/>
                    </a:lnTo>
                    <a:lnTo>
                      <a:pt x="689" y="209"/>
                    </a:lnTo>
                    <a:lnTo>
                      <a:pt x="674" y="193"/>
                    </a:lnTo>
                    <a:lnTo>
                      <a:pt x="658" y="177"/>
                    </a:lnTo>
                    <a:lnTo>
                      <a:pt x="639" y="163"/>
                    </a:lnTo>
                    <a:lnTo>
                      <a:pt x="619" y="148"/>
                    </a:lnTo>
                    <a:lnTo>
                      <a:pt x="597" y="134"/>
                    </a:lnTo>
                    <a:lnTo>
                      <a:pt x="574" y="120"/>
                    </a:lnTo>
                    <a:lnTo>
                      <a:pt x="548" y="108"/>
                    </a:lnTo>
                    <a:lnTo>
                      <a:pt x="522" y="95"/>
                    </a:lnTo>
                    <a:lnTo>
                      <a:pt x="494" y="83"/>
                    </a:lnTo>
                    <a:lnTo>
                      <a:pt x="464" y="72"/>
                    </a:lnTo>
                    <a:lnTo>
                      <a:pt x="434" y="62"/>
                    </a:lnTo>
                    <a:lnTo>
                      <a:pt x="402" y="52"/>
                    </a:lnTo>
                    <a:lnTo>
                      <a:pt x="369" y="44"/>
                    </a:lnTo>
                    <a:lnTo>
                      <a:pt x="335" y="35"/>
                    </a:lnTo>
                    <a:lnTo>
                      <a:pt x="300" y="28"/>
                    </a:lnTo>
                    <a:lnTo>
                      <a:pt x="264" y="22"/>
                    </a:lnTo>
                    <a:lnTo>
                      <a:pt x="228" y="16"/>
                    </a:lnTo>
                    <a:lnTo>
                      <a:pt x="191" y="11"/>
                    </a:lnTo>
                    <a:lnTo>
                      <a:pt x="153" y="7"/>
                    </a:lnTo>
                    <a:lnTo>
                      <a:pt x="115" y="4"/>
                    </a:lnTo>
                    <a:lnTo>
                      <a:pt x="77" y="2"/>
                    </a:lnTo>
                    <a:lnTo>
                      <a:pt x="39" y="0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76949" name="Group 149"/>
            <p:cNvGrpSpPr>
              <a:grpSpLocks/>
            </p:cNvGrpSpPr>
            <p:nvPr/>
          </p:nvGrpSpPr>
          <p:grpSpPr bwMode="auto">
            <a:xfrm>
              <a:off x="1984" y="3186"/>
              <a:ext cx="167" cy="73"/>
              <a:chOff x="1984" y="3186"/>
              <a:chExt cx="167" cy="73"/>
            </a:xfrm>
          </p:grpSpPr>
          <p:sp>
            <p:nvSpPr>
              <p:cNvPr id="76950" name="AutoShape 150"/>
              <p:cNvSpPr>
                <a:spLocks noChangeArrowheads="1"/>
              </p:cNvSpPr>
              <p:nvPr/>
            </p:nvSpPr>
            <p:spPr bwMode="auto">
              <a:xfrm>
                <a:off x="1985" y="3186"/>
                <a:ext cx="168" cy="74"/>
              </a:xfrm>
              <a:prstGeom prst="roundRect">
                <a:avLst>
                  <a:gd name="adj" fmla="val 1347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951" name="Freeform 151"/>
              <p:cNvSpPr>
                <a:spLocks noChangeArrowheads="1"/>
              </p:cNvSpPr>
              <p:nvPr/>
            </p:nvSpPr>
            <p:spPr bwMode="auto">
              <a:xfrm>
                <a:off x="1986" y="3186"/>
                <a:ext cx="166" cy="74"/>
              </a:xfrm>
              <a:custGeom>
                <a:avLst/>
                <a:gdLst/>
                <a:ahLst/>
                <a:cxnLst>
                  <a:cxn ang="0">
                    <a:pos x="0" y="324"/>
                  </a:cxn>
                  <a:cxn ang="0">
                    <a:pos x="39" y="323"/>
                  </a:cxn>
                  <a:cxn ang="0">
                    <a:pos x="77" y="322"/>
                  </a:cxn>
                  <a:cxn ang="0">
                    <a:pos x="115" y="320"/>
                  </a:cxn>
                  <a:cxn ang="0">
                    <a:pos x="153" y="316"/>
                  </a:cxn>
                  <a:cxn ang="0">
                    <a:pos x="190" y="312"/>
                  </a:cxn>
                  <a:cxn ang="0">
                    <a:pos x="227" y="307"/>
                  </a:cxn>
                  <a:cxn ang="0">
                    <a:pos x="263" y="302"/>
                  </a:cxn>
                  <a:cxn ang="0">
                    <a:pos x="298" y="295"/>
                  </a:cxn>
                  <a:cxn ang="0">
                    <a:pos x="333" y="288"/>
                  </a:cxn>
                  <a:cxn ang="0">
                    <a:pos x="366" y="280"/>
                  </a:cxn>
                  <a:cxn ang="0">
                    <a:pos x="399" y="271"/>
                  </a:cxn>
                  <a:cxn ang="0">
                    <a:pos x="430" y="261"/>
                  </a:cxn>
                  <a:cxn ang="0">
                    <a:pos x="461" y="251"/>
                  </a:cxn>
                  <a:cxn ang="0">
                    <a:pos x="490" y="240"/>
                  </a:cxn>
                  <a:cxn ang="0">
                    <a:pos x="517" y="228"/>
                  </a:cxn>
                  <a:cxn ang="0">
                    <a:pos x="544" y="216"/>
                  </a:cxn>
                  <a:cxn ang="0">
                    <a:pos x="569" y="203"/>
                  </a:cxn>
                  <a:cxn ang="0">
                    <a:pos x="592" y="189"/>
                  </a:cxn>
                  <a:cxn ang="0">
                    <a:pos x="613" y="175"/>
                  </a:cxn>
                  <a:cxn ang="0">
                    <a:pos x="633" y="161"/>
                  </a:cxn>
                  <a:cxn ang="0">
                    <a:pos x="652" y="146"/>
                  </a:cxn>
                  <a:cxn ang="0">
                    <a:pos x="668" y="131"/>
                  </a:cxn>
                  <a:cxn ang="0">
                    <a:pos x="683" y="115"/>
                  </a:cxn>
                  <a:cxn ang="0">
                    <a:pos x="695" y="100"/>
                  </a:cxn>
                  <a:cxn ang="0">
                    <a:pos x="706" y="83"/>
                  </a:cxn>
                  <a:cxn ang="0">
                    <a:pos x="715" y="67"/>
                  </a:cxn>
                  <a:cxn ang="0">
                    <a:pos x="722" y="50"/>
                  </a:cxn>
                  <a:cxn ang="0">
                    <a:pos x="727" y="34"/>
                  </a:cxn>
                  <a:cxn ang="0">
                    <a:pos x="730" y="17"/>
                  </a:cxn>
                  <a:cxn ang="0">
                    <a:pos x="731" y="0"/>
                  </a:cxn>
                </a:cxnLst>
                <a:rect l="0" t="0" r="r" b="b"/>
                <a:pathLst>
                  <a:path w="732" h="325">
                    <a:moveTo>
                      <a:pt x="0" y="324"/>
                    </a:moveTo>
                    <a:lnTo>
                      <a:pt x="39" y="323"/>
                    </a:lnTo>
                    <a:lnTo>
                      <a:pt x="77" y="322"/>
                    </a:lnTo>
                    <a:lnTo>
                      <a:pt x="115" y="320"/>
                    </a:lnTo>
                    <a:lnTo>
                      <a:pt x="153" y="316"/>
                    </a:lnTo>
                    <a:lnTo>
                      <a:pt x="190" y="312"/>
                    </a:lnTo>
                    <a:lnTo>
                      <a:pt x="227" y="307"/>
                    </a:lnTo>
                    <a:lnTo>
                      <a:pt x="263" y="302"/>
                    </a:lnTo>
                    <a:lnTo>
                      <a:pt x="298" y="295"/>
                    </a:lnTo>
                    <a:lnTo>
                      <a:pt x="333" y="288"/>
                    </a:lnTo>
                    <a:lnTo>
                      <a:pt x="366" y="280"/>
                    </a:lnTo>
                    <a:lnTo>
                      <a:pt x="399" y="271"/>
                    </a:lnTo>
                    <a:lnTo>
                      <a:pt x="430" y="261"/>
                    </a:lnTo>
                    <a:lnTo>
                      <a:pt x="461" y="251"/>
                    </a:lnTo>
                    <a:lnTo>
                      <a:pt x="490" y="240"/>
                    </a:lnTo>
                    <a:lnTo>
                      <a:pt x="517" y="228"/>
                    </a:lnTo>
                    <a:lnTo>
                      <a:pt x="544" y="216"/>
                    </a:lnTo>
                    <a:lnTo>
                      <a:pt x="569" y="203"/>
                    </a:lnTo>
                    <a:lnTo>
                      <a:pt x="592" y="189"/>
                    </a:lnTo>
                    <a:lnTo>
                      <a:pt x="613" y="175"/>
                    </a:lnTo>
                    <a:lnTo>
                      <a:pt x="633" y="161"/>
                    </a:lnTo>
                    <a:lnTo>
                      <a:pt x="652" y="146"/>
                    </a:lnTo>
                    <a:lnTo>
                      <a:pt x="668" y="131"/>
                    </a:lnTo>
                    <a:lnTo>
                      <a:pt x="683" y="115"/>
                    </a:lnTo>
                    <a:lnTo>
                      <a:pt x="695" y="100"/>
                    </a:lnTo>
                    <a:lnTo>
                      <a:pt x="706" y="83"/>
                    </a:lnTo>
                    <a:lnTo>
                      <a:pt x="715" y="67"/>
                    </a:lnTo>
                    <a:lnTo>
                      <a:pt x="722" y="50"/>
                    </a:lnTo>
                    <a:lnTo>
                      <a:pt x="727" y="34"/>
                    </a:lnTo>
                    <a:lnTo>
                      <a:pt x="730" y="17"/>
                    </a:lnTo>
                    <a:lnTo>
                      <a:pt x="731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76952" name="Line 152"/>
            <p:cNvSpPr>
              <a:spLocks noChangeShapeType="1"/>
            </p:cNvSpPr>
            <p:nvPr/>
          </p:nvSpPr>
          <p:spPr bwMode="auto">
            <a:xfrm>
              <a:off x="1958" y="3109"/>
              <a:ext cx="2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6953" name="Line 153"/>
            <p:cNvSpPr>
              <a:spLocks noChangeShapeType="1"/>
            </p:cNvSpPr>
            <p:nvPr/>
          </p:nvSpPr>
          <p:spPr bwMode="auto">
            <a:xfrm>
              <a:off x="1958" y="3271"/>
              <a:ext cx="2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76954" name="Group 154"/>
            <p:cNvGrpSpPr>
              <a:grpSpLocks/>
            </p:cNvGrpSpPr>
            <p:nvPr/>
          </p:nvGrpSpPr>
          <p:grpSpPr bwMode="auto">
            <a:xfrm>
              <a:off x="1951" y="3114"/>
              <a:ext cx="30" cy="73"/>
              <a:chOff x="1951" y="3114"/>
              <a:chExt cx="30" cy="73"/>
            </a:xfrm>
          </p:grpSpPr>
          <p:sp>
            <p:nvSpPr>
              <p:cNvPr id="76955" name="AutoShape 155"/>
              <p:cNvSpPr>
                <a:spLocks noChangeArrowheads="1"/>
              </p:cNvSpPr>
              <p:nvPr/>
            </p:nvSpPr>
            <p:spPr bwMode="auto">
              <a:xfrm>
                <a:off x="1951" y="3114"/>
                <a:ext cx="31" cy="74"/>
              </a:xfrm>
              <a:prstGeom prst="roundRect">
                <a:avLst>
                  <a:gd name="adj" fmla="val 3333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956" name="Freeform 156"/>
              <p:cNvSpPr>
                <a:spLocks noChangeArrowheads="1"/>
              </p:cNvSpPr>
              <p:nvPr/>
            </p:nvSpPr>
            <p:spPr bwMode="auto">
              <a:xfrm>
                <a:off x="1951" y="3114"/>
                <a:ext cx="31" cy="74"/>
              </a:xfrm>
              <a:custGeom>
                <a:avLst/>
                <a:gdLst/>
                <a:ahLst/>
                <a:cxnLst>
                  <a:cxn ang="0">
                    <a:pos x="134" y="325"/>
                  </a:cxn>
                  <a:cxn ang="0">
                    <a:pos x="134" y="308"/>
                  </a:cxn>
                  <a:cxn ang="0">
                    <a:pos x="133" y="292"/>
                  </a:cxn>
                  <a:cxn ang="0">
                    <a:pos x="132" y="275"/>
                  </a:cxn>
                  <a:cxn ang="0">
                    <a:pos x="131" y="259"/>
                  </a:cxn>
                  <a:cxn ang="0">
                    <a:pos x="130" y="243"/>
                  </a:cxn>
                  <a:cxn ang="0">
                    <a:pos x="128" y="226"/>
                  </a:cxn>
                  <a:cxn ang="0">
                    <a:pos x="126" y="211"/>
                  </a:cxn>
                  <a:cxn ang="0">
                    <a:pos x="123" y="195"/>
                  </a:cxn>
                  <a:cxn ang="0">
                    <a:pos x="120" y="180"/>
                  </a:cxn>
                  <a:cxn ang="0">
                    <a:pos x="117" y="165"/>
                  </a:cxn>
                  <a:cxn ang="0">
                    <a:pos x="114" y="151"/>
                  </a:cxn>
                  <a:cxn ang="0">
                    <a:pos x="110" y="137"/>
                  </a:cxn>
                  <a:cxn ang="0">
                    <a:pos x="106" y="124"/>
                  </a:cxn>
                  <a:cxn ang="0">
                    <a:pos x="102" y="111"/>
                  </a:cxn>
                  <a:cxn ang="0">
                    <a:pos x="97" y="99"/>
                  </a:cxn>
                  <a:cxn ang="0">
                    <a:pos x="92" y="87"/>
                  </a:cxn>
                  <a:cxn ang="0">
                    <a:pos x="87" y="76"/>
                  </a:cxn>
                  <a:cxn ang="0">
                    <a:pos x="82" y="66"/>
                  </a:cxn>
                  <a:cxn ang="0">
                    <a:pos x="76" y="56"/>
                  </a:cxn>
                  <a:cxn ang="0">
                    <a:pos x="71" y="47"/>
                  </a:cxn>
                  <a:cxn ang="0">
                    <a:pos x="65" y="39"/>
                  </a:cxn>
                  <a:cxn ang="0">
                    <a:pos x="59" y="31"/>
                  </a:cxn>
                  <a:cxn ang="0">
                    <a:pos x="53" y="24"/>
                  </a:cxn>
                  <a:cxn ang="0">
                    <a:pos x="47" y="19"/>
                  </a:cxn>
                  <a:cxn ang="0">
                    <a:pos x="40" y="13"/>
                  </a:cxn>
                  <a:cxn ang="0">
                    <a:pos x="34" y="9"/>
                  </a:cxn>
                  <a:cxn ang="0">
                    <a:pos x="27" y="6"/>
                  </a:cxn>
                  <a:cxn ang="0">
                    <a:pos x="20" y="3"/>
                  </a:cxn>
                  <a:cxn ang="0">
                    <a:pos x="14" y="1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135" h="326">
                    <a:moveTo>
                      <a:pt x="134" y="325"/>
                    </a:moveTo>
                    <a:lnTo>
                      <a:pt x="134" y="308"/>
                    </a:lnTo>
                    <a:lnTo>
                      <a:pt x="133" y="292"/>
                    </a:lnTo>
                    <a:lnTo>
                      <a:pt x="132" y="275"/>
                    </a:lnTo>
                    <a:lnTo>
                      <a:pt x="131" y="259"/>
                    </a:lnTo>
                    <a:lnTo>
                      <a:pt x="130" y="243"/>
                    </a:lnTo>
                    <a:lnTo>
                      <a:pt x="128" y="226"/>
                    </a:lnTo>
                    <a:lnTo>
                      <a:pt x="126" y="211"/>
                    </a:lnTo>
                    <a:lnTo>
                      <a:pt x="123" y="195"/>
                    </a:lnTo>
                    <a:lnTo>
                      <a:pt x="120" y="180"/>
                    </a:lnTo>
                    <a:lnTo>
                      <a:pt x="117" y="165"/>
                    </a:lnTo>
                    <a:lnTo>
                      <a:pt x="114" y="151"/>
                    </a:lnTo>
                    <a:lnTo>
                      <a:pt x="110" y="137"/>
                    </a:lnTo>
                    <a:lnTo>
                      <a:pt x="106" y="124"/>
                    </a:lnTo>
                    <a:lnTo>
                      <a:pt x="102" y="111"/>
                    </a:lnTo>
                    <a:lnTo>
                      <a:pt x="97" y="99"/>
                    </a:lnTo>
                    <a:lnTo>
                      <a:pt x="92" y="87"/>
                    </a:lnTo>
                    <a:lnTo>
                      <a:pt x="87" y="76"/>
                    </a:lnTo>
                    <a:lnTo>
                      <a:pt x="82" y="66"/>
                    </a:lnTo>
                    <a:lnTo>
                      <a:pt x="76" y="56"/>
                    </a:lnTo>
                    <a:lnTo>
                      <a:pt x="71" y="47"/>
                    </a:lnTo>
                    <a:lnTo>
                      <a:pt x="65" y="39"/>
                    </a:lnTo>
                    <a:lnTo>
                      <a:pt x="59" y="31"/>
                    </a:lnTo>
                    <a:lnTo>
                      <a:pt x="53" y="24"/>
                    </a:lnTo>
                    <a:lnTo>
                      <a:pt x="47" y="19"/>
                    </a:lnTo>
                    <a:lnTo>
                      <a:pt x="40" y="13"/>
                    </a:lnTo>
                    <a:lnTo>
                      <a:pt x="34" y="9"/>
                    </a:lnTo>
                    <a:lnTo>
                      <a:pt x="27" y="6"/>
                    </a:lnTo>
                    <a:lnTo>
                      <a:pt x="20" y="3"/>
                    </a:lnTo>
                    <a:lnTo>
                      <a:pt x="14" y="1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76957" name="Group 157"/>
            <p:cNvGrpSpPr>
              <a:grpSpLocks/>
            </p:cNvGrpSpPr>
            <p:nvPr/>
          </p:nvGrpSpPr>
          <p:grpSpPr bwMode="auto">
            <a:xfrm>
              <a:off x="1951" y="3186"/>
              <a:ext cx="29" cy="73"/>
              <a:chOff x="1951" y="3186"/>
              <a:chExt cx="29" cy="73"/>
            </a:xfrm>
          </p:grpSpPr>
          <p:sp>
            <p:nvSpPr>
              <p:cNvPr id="76958" name="AutoShape 158"/>
              <p:cNvSpPr>
                <a:spLocks noChangeArrowheads="1"/>
              </p:cNvSpPr>
              <p:nvPr/>
            </p:nvSpPr>
            <p:spPr bwMode="auto">
              <a:xfrm>
                <a:off x="1951" y="3186"/>
                <a:ext cx="30" cy="74"/>
              </a:xfrm>
              <a:prstGeom prst="roundRect">
                <a:avLst>
                  <a:gd name="adj" fmla="val 33333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6959" name="Freeform 159"/>
              <p:cNvSpPr>
                <a:spLocks noChangeArrowheads="1"/>
              </p:cNvSpPr>
              <p:nvPr/>
            </p:nvSpPr>
            <p:spPr bwMode="auto">
              <a:xfrm>
                <a:off x="1951" y="3186"/>
                <a:ext cx="30" cy="74"/>
              </a:xfrm>
              <a:custGeom>
                <a:avLst/>
                <a:gdLst/>
                <a:ahLst/>
                <a:cxnLst>
                  <a:cxn ang="0">
                    <a:pos x="0" y="324"/>
                  </a:cxn>
                  <a:cxn ang="0">
                    <a:pos x="7" y="324"/>
                  </a:cxn>
                  <a:cxn ang="0">
                    <a:pos x="14" y="322"/>
                  </a:cxn>
                  <a:cxn ang="0">
                    <a:pos x="20" y="320"/>
                  </a:cxn>
                  <a:cxn ang="0">
                    <a:pos x="27" y="317"/>
                  </a:cxn>
                  <a:cxn ang="0">
                    <a:pos x="34" y="313"/>
                  </a:cxn>
                  <a:cxn ang="0">
                    <a:pos x="40" y="308"/>
                  </a:cxn>
                  <a:cxn ang="0">
                    <a:pos x="47" y="302"/>
                  </a:cxn>
                  <a:cxn ang="0">
                    <a:pos x="53" y="296"/>
                  </a:cxn>
                  <a:cxn ang="0">
                    <a:pos x="59" y="289"/>
                  </a:cxn>
                  <a:cxn ang="0">
                    <a:pos x="66" y="281"/>
                  </a:cxn>
                  <a:cxn ang="0">
                    <a:pos x="71" y="272"/>
                  </a:cxn>
                  <a:cxn ang="0">
                    <a:pos x="77" y="262"/>
                  </a:cxn>
                  <a:cxn ang="0">
                    <a:pos x="82" y="252"/>
                  </a:cxn>
                  <a:cxn ang="0">
                    <a:pos x="88" y="241"/>
                  </a:cxn>
                  <a:cxn ang="0">
                    <a:pos x="93" y="229"/>
                  </a:cxn>
                  <a:cxn ang="0">
                    <a:pos x="97" y="217"/>
                  </a:cxn>
                  <a:cxn ang="0">
                    <a:pos x="102" y="204"/>
                  </a:cxn>
                  <a:cxn ang="0">
                    <a:pos x="106" y="190"/>
                  </a:cxn>
                  <a:cxn ang="0">
                    <a:pos x="110" y="176"/>
                  </a:cxn>
                  <a:cxn ang="0">
                    <a:pos x="113" y="162"/>
                  </a:cxn>
                  <a:cxn ang="0">
                    <a:pos x="117" y="147"/>
                  </a:cxn>
                  <a:cxn ang="0">
                    <a:pos x="120" y="132"/>
                  </a:cxn>
                  <a:cxn ang="0">
                    <a:pos x="122" y="116"/>
                  </a:cxn>
                  <a:cxn ang="0">
                    <a:pos x="125" y="100"/>
                  </a:cxn>
                  <a:cxn ang="0">
                    <a:pos x="127" y="84"/>
                  </a:cxn>
                  <a:cxn ang="0">
                    <a:pos x="128" y="67"/>
                  </a:cxn>
                  <a:cxn ang="0">
                    <a:pos x="129" y="51"/>
                  </a:cxn>
                  <a:cxn ang="0">
                    <a:pos x="130" y="34"/>
                  </a:cxn>
                  <a:cxn ang="0">
                    <a:pos x="131" y="17"/>
                  </a:cxn>
                  <a:cxn ang="0">
                    <a:pos x="131" y="0"/>
                  </a:cxn>
                </a:cxnLst>
                <a:rect l="0" t="0" r="r" b="b"/>
                <a:pathLst>
                  <a:path w="132" h="325">
                    <a:moveTo>
                      <a:pt x="0" y="324"/>
                    </a:moveTo>
                    <a:lnTo>
                      <a:pt x="7" y="324"/>
                    </a:lnTo>
                    <a:lnTo>
                      <a:pt x="14" y="322"/>
                    </a:lnTo>
                    <a:lnTo>
                      <a:pt x="20" y="320"/>
                    </a:lnTo>
                    <a:lnTo>
                      <a:pt x="27" y="317"/>
                    </a:lnTo>
                    <a:lnTo>
                      <a:pt x="34" y="313"/>
                    </a:lnTo>
                    <a:lnTo>
                      <a:pt x="40" y="308"/>
                    </a:lnTo>
                    <a:lnTo>
                      <a:pt x="47" y="302"/>
                    </a:lnTo>
                    <a:lnTo>
                      <a:pt x="53" y="296"/>
                    </a:lnTo>
                    <a:lnTo>
                      <a:pt x="59" y="289"/>
                    </a:lnTo>
                    <a:lnTo>
                      <a:pt x="66" y="281"/>
                    </a:lnTo>
                    <a:lnTo>
                      <a:pt x="71" y="272"/>
                    </a:lnTo>
                    <a:lnTo>
                      <a:pt x="77" y="262"/>
                    </a:lnTo>
                    <a:lnTo>
                      <a:pt x="82" y="252"/>
                    </a:lnTo>
                    <a:lnTo>
                      <a:pt x="88" y="241"/>
                    </a:lnTo>
                    <a:lnTo>
                      <a:pt x="93" y="229"/>
                    </a:lnTo>
                    <a:lnTo>
                      <a:pt x="97" y="217"/>
                    </a:lnTo>
                    <a:lnTo>
                      <a:pt x="102" y="204"/>
                    </a:lnTo>
                    <a:lnTo>
                      <a:pt x="106" y="190"/>
                    </a:lnTo>
                    <a:lnTo>
                      <a:pt x="110" y="176"/>
                    </a:lnTo>
                    <a:lnTo>
                      <a:pt x="113" y="162"/>
                    </a:lnTo>
                    <a:lnTo>
                      <a:pt x="117" y="147"/>
                    </a:lnTo>
                    <a:lnTo>
                      <a:pt x="120" y="132"/>
                    </a:lnTo>
                    <a:lnTo>
                      <a:pt x="122" y="116"/>
                    </a:lnTo>
                    <a:lnTo>
                      <a:pt x="125" y="100"/>
                    </a:lnTo>
                    <a:lnTo>
                      <a:pt x="127" y="84"/>
                    </a:lnTo>
                    <a:lnTo>
                      <a:pt x="128" y="67"/>
                    </a:lnTo>
                    <a:lnTo>
                      <a:pt x="129" y="51"/>
                    </a:lnTo>
                    <a:lnTo>
                      <a:pt x="130" y="34"/>
                    </a:lnTo>
                    <a:lnTo>
                      <a:pt x="131" y="17"/>
                    </a:lnTo>
                    <a:lnTo>
                      <a:pt x="131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76960" name="Line 160"/>
          <p:cNvSpPr>
            <a:spLocks noChangeShapeType="1"/>
          </p:cNvSpPr>
          <p:nvPr/>
        </p:nvSpPr>
        <p:spPr bwMode="auto">
          <a:xfrm flipH="1">
            <a:off x="3013075" y="4992688"/>
            <a:ext cx="120650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61" name="AutoShape 161"/>
          <p:cNvSpPr>
            <a:spLocks noChangeArrowheads="1"/>
          </p:cNvSpPr>
          <p:nvPr/>
        </p:nvSpPr>
        <p:spPr bwMode="auto">
          <a:xfrm>
            <a:off x="3711575" y="4605338"/>
            <a:ext cx="852488" cy="242887"/>
          </a:xfrm>
          <a:prstGeom prst="roundRect">
            <a:avLst>
              <a:gd name="adj" fmla="val 657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6962" name="Text Box 162"/>
          <p:cNvSpPr txBox="1">
            <a:spLocks noChangeArrowheads="1"/>
          </p:cNvSpPr>
          <p:nvPr/>
        </p:nvSpPr>
        <p:spPr bwMode="auto">
          <a:xfrm>
            <a:off x="3941763" y="4595813"/>
            <a:ext cx="42862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PC</a:t>
            </a:r>
          </a:p>
        </p:txBody>
      </p:sp>
      <p:sp>
        <p:nvSpPr>
          <p:cNvPr id="76963" name="Freeform 163"/>
          <p:cNvSpPr>
            <a:spLocks noChangeArrowheads="1"/>
          </p:cNvSpPr>
          <p:nvPr/>
        </p:nvSpPr>
        <p:spPr bwMode="auto">
          <a:xfrm>
            <a:off x="5807075" y="4684713"/>
            <a:ext cx="112713" cy="85725"/>
          </a:xfrm>
          <a:custGeom>
            <a:avLst/>
            <a:gdLst/>
            <a:ahLst/>
            <a:cxnLst>
              <a:cxn ang="0">
                <a:pos x="313" y="120"/>
              </a:cxn>
              <a:cxn ang="0">
                <a:pos x="26" y="0"/>
              </a:cxn>
              <a:cxn ang="0">
                <a:pos x="20" y="15"/>
              </a:cxn>
              <a:cxn ang="0">
                <a:pos x="14" y="31"/>
              </a:cxn>
              <a:cxn ang="0">
                <a:pos x="10" y="46"/>
              </a:cxn>
              <a:cxn ang="0">
                <a:pos x="6" y="62"/>
              </a:cxn>
              <a:cxn ang="0">
                <a:pos x="3" y="78"/>
              </a:cxn>
              <a:cxn ang="0">
                <a:pos x="1" y="94"/>
              </a:cxn>
              <a:cxn ang="0">
                <a:pos x="0" y="110"/>
              </a:cxn>
              <a:cxn ang="0">
                <a:pos x="0" y="127"/>
              </a:cxn>
              <a:cxn ang="0">
                <a:pos x="1" y="143"/>
              </a:cxn>
              <a:cxn ang="0">
                <a:pos x="3" y="159"/>
              </a:cxn>
              <a:cxn ang="0">
                <a:pos x="5" y="175"/>
              </a:cxn>
              <a:cxn ang="0">
                <a:pos x="9" y="191"/>
              </a:cxn>
              <a:cxn ang="0">
                <a:pos x="14" y="207"/>
              </a:cxn>
              <a:cxn ang="0">
                <a:pos x="19" y="222"/>
              </a:cxn>
              <a:cxn ang="0">
                <a:pos x="25" y="237"/>
              </a:cxn>
              <a:cxn ang="0">
                <a:pos x="313" y="120"/>
              </a:cxn>
            </a:cxnLst>
            <a:rect l="0" t="0" r="r" b="b"/>
            <a:pathLst>
              <a:path w="314" h="238">
                <a:moveTo>
                  <a:pt x="313" y="120"/>
                </a:moveTo>
                <a:lnTo>
                  <a:pt x="26" y="0"/>
                </a:lnTo>
                <a:lnTo>
                  <a:pt x="20" y="15"/>
                </a:lnTo>
                <a:lnTo>
                  <a:pt x="14" y="31"/>
                </a:lnTo>
                <a:lnTo>
                  <a:pt x="10" y="46"/>
                </a:lnTo>
                <a:lnTo>
                  <a:pt x="6" y="62"/>
                </a:lnTo>
                <a:lnTo>
                  <a:pt x="3" y="78"/>
                </a:lnTo>
                <a:lnTo>
                  <a:pt x="1" y="94"/>
                </a:lnTo>
                <a:lnTo>
                  <a:pt x="0" y="110"/>
                </a:lnTo>
                <a:lnTo>
                  <a:pt x="0" y="127"/>
                </a:lnTo>
                <a:lnTo>
                  <a:pt x="1" y="143"/>
                </a:lnTo>
                <a:lnTo>
                  <a:pt x="3" y="159"/>
                </a:lnTo>
                <a:lnTo>
                  <a:pt x="5" y="175"/>
                </a:lnTo>
                <a:lnTo>
                  <a:pt x="9" y="191"/>
                </a:lnTo>
                <a:lnTo>
                  <a:pt x="14" y="207"/>
                </a:lnTo>
                <a:lnTo>
                  <a:pt x="19" y="222"/>
                </a:lnTo>
                <a:lnTo>
                  <a:pt x="25" y="237"/>
                </a:lnTo>
                <a:lnTo>
                  <a:pt x="313" y="12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6964" name="Line 164"/>
          <p:cNvSpPr>
            <a:spLocks noChangeShapeType="1"/>
          </p:cNvSpPr>
          <p:nvPr/>
        </p:nvSpPr>
        <p:spPr bwMode="auto">
          <a:xfrm>
            <a:off x="4562475" y="4738688"/>
            <a:ext cx="1243013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65" name="Freeform 165"/>
          <p:cNvSpPr>
            <a:spLocks noChangeArrowheads="1"/>
          </p:cNvSpPr>
          <p:nvPr/>
        </p:nvSpPr>
        <p:spPr bwMode="auto">
          <a:xfrm>
            <a:off x="3595688" y="4684713"/>
            <a:ext cx="111125" cy="85725"/>
          </a:xfrm>
          <a:custGeom>
            <a:avLst/>
            <a:gdLst/>
            <a:ahLst/>
            <a:cxnLst>
              <a:cxn ang="0">
                <a:pos x="309" y="120"/>
              </a:cxn>
              <a:cxn ang="0">
                <a:pos x="26" y="0"/>
              </a:cxn>
              <a:cxn ang="0">
                <a:pos x="20" y="15"/>
              </a:cxn>
              <a:cxn ang="0">
                <a:pos x="14" y="31"/>
              </a:cxn>
              <a:cxn ang="0">
                <a:pos x="10" y="46"/>
              </a:cxn>
              <a:cxn ang="0">
                <a:pos x="6" y="62"/>
              </a:cxn>
              <a:cxn ang="0">
                <a:pos x="3" y="78"/>
              </a:cxn>
              <a:cxn ang="0">
                <a:pos x="1" y="94"/>
              </a:cxn>
              <a:cxn ang="0">
                <a:pos x="0" y="110"/>
              </a:cxn>
              <a:cxn ang="0">
                <a:pos x="0" y="127"/>
              </a:cxn>
              <a:cxn ang="0">
                <a:pos x="1" y="143"/>
              </a:cxn>
              <a:cxn ang="0">
                <a:pos x="3" y="159"/>
              </a:cxn>
              <a:cxn ang="0">
                <a:pos x="5" y="175"/>
              </a:cxn>
              <a:cxn ang="0">
                <a:pos x="9" y="191"/>
              </a:cxn>
              <a:cxn ang="0">
                <a:pos x="13" y="207"/>
              </a:cxn>
              <a:cxn ang="0">
                <a:pos x="19" y="222"/>
              </a:cxn>
              <a:cxn ang="0">
                <a:pos x="25" y="237"/>
              </a:cxn>
              <a:cxn ang="0">
                <a:pos x="309" y="120"/>
              </a:cxn>
            </a:cxnLst>
            <a:rect l="0" t="0" r="r" b="b"/>
            <a:pathLst>
              <a:path w="310" h="238">
                <a:moveTo>
                  <a:pt x="309" y="120"/>
                </a:moveTo>
                <a:lnTo>
                  <a:pt x="26" y="0"/>
                </a:lnTo>
                <a:lnTo>
                  <a:pt x="20" y="15"/>
                </a:lnTo>
                <a:lnTo>
                  <a:pt x="14" y="31"/>
                </a:lnTo>
                <a:lnTo>
                  <a:pt x="10" y="46"/>
                </a:lnTo>
                <a:lnTo>
                  <a:pt x="6" y="62"/>
                </a:lnTo>
                <a:lnTo>
                  <a:pt x="3" y="78"/>
                </a:lnTo>
                <a:lnTo>
                  <a:pt x="1" y="94"/>
                </a:lnTo>
                <a:lnTo>
                  <a:pt x="0" y="110"/>
                </a:lnTo>
                <a:lnTo>
                  <a:pt x="0" y="127"/>
                </a:lnTo>
                <a:lnTo>
                  <a:pt x="1" y="143"/>
                </a:lnTo>
                <a:lnTo>
                  <a:pt x="3" y="159"/>
                </a:lnTo>
                <a:lnTo>
                  <a:pt x="5" y="175"/>
                </a:lnTo>
                <a:lnTo>
                  <a:pt x="9" y="191"/>
                </a:lnTo>
                <a:lnTo>
                  <a:pt x="13" y="207"/>
                </a:lnTo>
                <a:lnTo>
                  <a:pt x="19" y="222"/>
                </a:lnTo>
                <a:lnTo>
                  <a:pt x="25" y="237"/>
                </a:lnTo>
                <a:lnTo>
                  <a:pt x="309" y="12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6966" name="Line 166"/>
          <p:cNvSpPr>
            <a:spLocks noChangeShapeType="1"/>
          </p:cNvSpPr>
          <p:nvPr/>
        </p:nvSpPr>
        <p:spPr bwMode="auto">
          <a:xfrm>
            <a:off x="2032000" y="4738688"/>
            <a:ext cx="1587500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67" name="Line 167"/>
          <p:cNvSpPr>
            <a:spLocks noChangeShapeType="1"/>
          </p:cNvSpPr>
          <p:nvPr/>
        </p:nvSpPr>
        <p:spPr bwMode="auto">
          <a:xfrm>
            <a:off x="3422650" y="5064125"/>
            <a:ext cx="555625" cy="4763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68" name="Freeform 168"/>
          <p:cNvSpPr>
            <a:spLocks noChangeArrowheads="1"/>
          </p:cNvSpPr>
          <p:nvPr/>
        </p:nvSpPr>
        <p:spPr bwMode="auto">
          <a:xfrm>
            <a:off x="3935413" y="4854575"/>
            <a:ext cx="87312" cy="111125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283"/>
              </a:cxn>
              <a:cxn ang="0">
                <a:pos x="15" y="289"/>
              </a:cxn>
              <a:cxn ang="0">
                <a:pos x="31" y="295"/>
              </a:cxn>
              <a:cxn ang="0">
                <a:pos x="46" y="299"/>
              </a:cxn>
              <a:cxn ang="0">
                <a:pos x="62" y="303"/>
              </a:cxn>
              <a:cxn ang="0">
                <a:pos x="79" y="306"/>
              </a:cxn>
              <a:cxn ang="0">
                <a:pos x="95" y="308"/>
              </a:cxn>
              <a:cxn ang="0">
                <a:pos x="111" y="309"/>
              </a:cxn>
              <a:cxn ang="0">
                <a:pos x="128" y="309"/>
              </a:cxn>
              <a:cxn ang="0">
                <a:pos x="144" y="308"/>
              </a:cxn>
              <a:cxn ang="0">
                <a:pos x="161" y="306"/>
              </a:cxn>
              <a:cxn ang="0">
                <a:pos x="177" y="304"/>
              </a:cxn>
              <a:cxn ang="0">
                <a:pos x="193" y="300"/>
              </a:cxn>
              <a:cxn ang="0">
                <a:pos x="209" y="296"/>
              </a:cxn>
              <a:cxn ang="0">
                <a:pos x="224" y="290"/>
              </a:cxn>
              <a:cxn ang="0">
                <a:pos x="240" y="284"/>
              </a:cxn>
              <a:cxn ang="0">
                <a:pos x="121" y="0"/>
              </a:cxn>
            </a:cxnLst>
            <a:rect l="0" t="0" r="r" b="b"/>
            <a:pathLst>
              <a:path w="241" h="310">
                <a:moveTo>
                  <a:pt x="121" y="0"/>
                </a:moveTo>
                <a:lnTo>
                  <a:pt x="0" y="283"/>
                </a:lnTo>
                <a:lnTo>
                  <a:pt x="15" y="289"/>
                </a:lnTo>
                <a:lnTo>
                  <a:pt x="31" y="295"/>
                </a:lnTo>
                <a:lnTo>
                  <a:pt x="46" y="299"/>
                </a:lnTo>
                <a:lnTo>
                  <a:pt x="62" y="303"/>
                </a:lnTo>
                <a:lnTo>
                  <a:pt x="79" y="306"/>
                </a:lnTo>
                <a:lnTo>
                  <a:pt x="95" y="308"/>
                </a:lnTo>
                <a:lnTo>
                  <a:pt x="111" y="309"/>
                </a:lnTo>
                <a:lnTo>
                  <a:pt x="128" y="309"/>
                </a:lnTo>
                <a:lnTo>
                  <a:pt x="144" y="308"/>
                </a:lnTo>
                <a:lnTo>
                  <a:pt x="161" y="306"/>
                </a:lnTo>
                <a:lnTo>
                  <a:pt x="177" y="304"/>
                </a:lnTo>
                <a:lnTo>
                  <a:pt x="193" y="300"/>
                </a:lnTo>
                <a:lnTo>
                  <a:pt x="209" y="296"/>
                </a:lnTo>
                <a:lnTo>
                  <a:pt x="224" y="290"/>
                </a:lnTo>
                <a:lnTo>
                  <a:pt x="240" y="284"/>
                </a:lnTo>
                <a:lnTo>
                  <a:pt x="121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6969" name="Line 169"/>
          <p:cNvSpPr>
            <a:spLocks noChangeShapeType="1"/>
          </p:cNvSpPr>
          <p:nvPr/>
        </p:nvSpPr>
        <p:spPr bwMode="auto">
          <a:xfrm flipV="1">
            <a:off x="3978275" y="4938713"/>
            <a:ext cx="1588" cy="131762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70" name="Text Box 170"/>
          <p:cNvSpPr txBox="1">
            <a:spLocks noChangeArrowheads="1"/>
          </p:cNvSpPr>
          <p:nvPr/>
        </p:nvSpPr>
        <p:spPr bwMode="auto">
          <a:xfrm>
            <a:off x="3883025" y="5041900"/>
            <a:ext cx="4445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INR</a:t>
            </a:r>
          </a:p>
        </p:txBody>
      </p:sp>
      <p:sp>
        <p:nvSpPr>
          <p:cNvPr id="76971" name="Line 171"/>
          <p:cNvSpPr>
            <a:spLocks noChangeShapeType="1"/>
          </p:cNvSpPr>
          <p:nvPr/>
        </p:nvSpPr>
        <p:spPr bwMode="auto">
          <a:xfrm>
            <a:off x="4440238" y="4854575"/>
            <a:ext cx="1587" cy="2095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72" name="Freeform 172"/>
          <p:cNvSpPr>
            <a:spLocks noChangeArrowheads="1"/>
          </p:cNvSpPr>
          <p:nvPr/>
        </p:nvSpPr>
        <p:spPr bwMode="auto">
          <a:xfrm>
            <a:off x="4375150" y="4765675"/>
            <a:ext cx="130175" cy="69850"/>
          </a:xfrm>
          <a:custGeom>
            <a:avLst/>
            <a:gdLst/>
            <a:ahLst/>
            <a:cxnLst>
              <a:cxn ang="0">
                <a:pos x="0" y="194"/>
              </a:cxn>
              <a:cxn ang="0">
                <a:pos x="164" y="0"/>
              </a:cxn>
              <a:cxn ang="0">
                <a:pos x="362" y="194"/>
              </a:cxn>
            </a:cxnLst>
            <a:rect l="0" t="0" r="r" b="b"/>
            <a:pathLst>
              <a:path w="363" h="195">
                <a:moveTo>
                  <a:pt x="0" y="194"/>
                </a:moveTo>
                <a:lnTo>
                  <a:pt x="164" y="0"/>
                </a:lnTo>
                <a:lnTo>
                  <a:pt x="362" y="194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73" name="AutoShape 173"/>
          <p:cNvSpPr>
            <a:spLocks noChangeArrowheads="1"/>
          </p:cNvSpPr>
          <p:nvPr/>
        </p:nvSpPr>
        <p:spPr bwMode="auto">
          <a:xfrm>
            <a:off x="3440113" y="5394325"/>
            <a:ext cx="1123950" cy="244475"/>
          </a:xfrm>
          <a:prstGeom prst="roundRect">
            <a:avLst>
              <a:gd name="adj" fmla="val 648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6974" name="Text Box 174"/>
          <p:cNvSpPr txBox="1">
            <a:spLocks noChangeArrowheads="1"/>
          </p:cNvSpPr>
          <p:nvPr/>
        </p:nvSpPr>
        <p:spPr bwMode="auto">
          <a:xfrm>
            <a:off x="3814763" y="5387975"/>
            <a:ext cx="3587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IR</a:t>
            </a:r>
          </a:p>
        </p:txBody>
      </p:sp>
      <p:sp>
        <p:nvSpPr>
          <p:cNvPr id="76975" name="Freeform 175"/>
          <p:cNvSpPr>
            <a:spLocks noChangeArrowheads="1"/>
          </p:cNvSpPr>
          <p:nvPr/>
        </p:nvSpPr>
        <p:spPr bwMode="auto">
          <a:xfrm>
            <a:off x="5807075" y="5475288"/>
            <a:ext cx="112713" cy="85725"/>
          </a:xfrm>
          <a:custGeom>
            <a:avLst/>
            <a:gdLst/>
            <a:ahLst/>
            <a:cxnLst>
              <a:cxn ang="0">
                <a:pos x="313" y="120"/>
              </a:cxn>
              <a:cxn ang="0">
                <a:pos x="26" y="0"/>
              </a:cxn>
              <a:cxn ang="0">
                <a:pos x="20" y="15"/>
              </a:cxn>
              <a:cxn ang="0">
                <a:pos x="14" y="31"/>
              </a:cxn>
              <a:cxn ang="0">
                <a:pos x="10" y="46"/>
              </a:cxn>
              <a:cxn ang="0">
                <a:pos x="6" y="62"/>
              </a:cxn>
              <a:cxn ang="0">
                <a:pos x="3" y="78"/>
              </a:cxn>
              <a:cxn ang="0">
                <a:pos x="1" y="94"/>
              </a:cxn>
              <a:cxn ang="0">
                <a:pos x="0" y="110"/>
              </a:cxn>
              <a:cxn ang="0">
                <a:pos x="0" y="127"/>
              </a:cxn>
              <a:cxn ang="0">
                <a:pos x="1" y="143"/>
              </a:cxn>
              <a:cxn ang="0">
                <a:pos x="3" y="159"/>
              </a:cxn>
              <a:cxn ang="0">
                <a:pos x="5" y="175"/>
              </a:cxn>
              <a:cxn ang="0">
                <a:pos x="9" y="191"/>
              </a:cxn>
              <a:cxn ang="0">
                <a:pos x="14" y="207"/>
              </a:cxn>
              <a:cxn ang="0">
                <a:pos x="19" y="222"/>
              </a:cxn>
              <a:cxn ang="0">
                <a:pos x="25" y="237"/>
              </a:cxn>
              <a:cxn ang="0">
                <a:pos x="313" y="120"/>
              </a:cxn>
            </a:cxnLst>
            <a:rect l="0" t="0" r="r" b="b"/>
            <a:pathLst>
              <a:path w="314" h="238">
                <a:moveTo>
                  <a:pt x="313" y="120"/>
                </a:moveTo>
                <a:lnTo>
                  <a:pt x="26" y="0"/>
                </a:lnTo>
                <a:lnTo>
                  <a:pt x="20" y="15"/>
                </a:lnTo>
                <a:lnTo>
                  <a:pt x="14" y="31"/>
                </a:lnTo>
                <a:lnTo>
                  <a:pt x="10" y="46"/>
                </a:lnTo>
                <a:lnTo>
                  <a:pt x="6" y="62"/>
                </a:lnTo>
                <a:lnTo>
                  <a:pt x="3" y="78"/>
                </a:lnTo>
                <a:lnTo>
                  <a:pt x="1" y="94"/>
                </a:lnTo>
                <a:lnTo>
                  <a:pt x="0" y="110"/>
                </a:lnTo>
                <a:lnTo>
                  <a:pt x="0" y="127"/>
                </a:lnTo>
                <a:lnTo>
                  <a:pt x="1" y="143"/>
                </a:lnTo>
                <a:lnTo>
                  <a:pt x="3" y="159"/>
                </a:lnTo>
                <a:lnTo>
                  <a:pt x="5" y="175"/>
                </a:lnTo>
                <a:lnTo>
                  <a:pt x="9" y="191"/>
                </a:lnTo>
                <a:lnTo>
                  <a:pt x="14" y="207"/>
                </a:lnTo>
                <a:lnTo>
                  <a:pt x="19" y="222"/>
                </a:lnTo>
                <a:lnTo>
                  <a:pt x="25" y="237"/>
                </a:lnTo>
                <a:lnTo>
                  <a:pt x="313" y="12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6976" name="Line 176"/>
          <p:cNvSpPr>
            <a:spLocks noChangeShapeType="1"/>
          </p:cNvSpPr>
          <p:nvPr/>
        </p:nvSpPr>
        <p:spPr bwMode="auto">
          <a:xfrm>
            <a:off x="4556125" y="5527675"/>
            <a:ext cx="1249363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77" name="Line 177"/>
          <p:cNvSpPr>
            <a:spLocks noChangeShapeType="1"/>
          </p:cNvSpPr>
          <p:nvPr/>
        </p:nvSpPr>
        <p:spPr bwMode="auto">
          <a:xfrm>
            <a:off x="2889250" y="5853113"/>
            <a:ext cx="746125" cy="63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78" name="Freeform 178"/>
          <p:cNvSpPr>
            <a:spLocks noChangeArrowheads="1"/>
          </p:cNvSpPr>
          <p:nvPr/>
        </p:nvSpPr>
        <p:spPr bwMode="auto">
          <a:xfrm>
            <a:off x="3594100" y="5645150"/>
            <a:ext cx="87313" cy="109538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0" y="279"/>
              </a:cxn>
              <a:cxn ang="0">
                <a:pos x="15" y="286"/>
              </a:cxn>
              <a:cxn ang="0">
                <a:pos x="31" y="291"/>
              </a:cxn>
              <a:cxn ang="0">
                <a:pos x="47" y="295"/>
              </a:cxn>
              <a:cxn ang="0">
                <a:pos x="63" y="299"/>
              </a:cxn>
              <a:cxn ang="0">
                <a:pos x="80" y="301"/>
              </a:cxn>
              <a:cxn ang="0">
                <a:pos x="96" y="303"/>
              </a:cxn>
              <a:cxn ang="0">
                <a:pos x="113" y="304"/>
              </a:cxn>
              <a:cxn ang="0">
                <a:pos x="130" y="304"/>
              </a:cxn>
              <a:cxn ang="0">
                <a:pos x="146" y="303"/>
              </a:cxn>
              <a:cxn ang="0">
                <a:pos x="163" y="301"/>
              </a:cxn>
              <a:cxn ang="0">
                <a:pos x="179" y="298"/>
              </a:cxn>
              <a:cxn ang="0">
                <a:pos x="196" y="295"/>
              </a:cxn>
              <a:cxn ang="0">
                <a:pos x="212" y="290"/>
              </a:cxn>
              <a:cxn ang="0">
                <a:pos x="227" y="285"/>
              </a:cxn>
              <a:cxn ang="0">
                <a:pos x="243" y="278"/>
              </a:cxn>
              <a:cxn ang="0">
                <a:pos x="120" y="0"/>
              </a:cxn>
            </a:cxnLst>
            <a:rect l="0" t="0" r="r" b="b"/>
            <a:pathLst>
              <a:path w="244" h="305">
                <a:moveTo>
                  <a:pt x="120" y="0"/>
                </a:moveTo>
                <a:lnTo>
                  <a:pt x="0" y="279"/>
                </a:lnTo>
                <a:lnTo>
                  <a:pt x="15" y="286"/>
                </a:lnTo>
                <a:lnTo>
                  <a:pt x="31" y="291"/>
                </a:lnTo>
                <a:lnTo>
                  <a:pt x="47" y="295"/>
                </a:lnTo>
                <a:lnTo>
                  <a:pt x="63" y="299"/>
                </a:lnTo>
                <a:lnTo>
                  <a:pt x="80" y="301"/>
                </a:lnTo>
                <a:lnTo>
                  <a:pt x="96" y="303"/>
                </a:lnTo>
                <a:lnTo>
                  <a:pt x="113" y="304"/>
                </a:lnTo>
                <a:lnTo>
                  <a:pt x="130" y="304"/>
                </a:lnTo>
                <a:lnTo>
                  <a:pt x="146" y="303"/>
                </a:lnTo>
                <a:lnTo>
                  <a:pt x="163" y="301"/>
                </a:lnTo>
                <a:lnTo>
                  <a:pt x="179" y="298"/>
                </a:lnTo>
                <a:lnTo>
                  <a:pt x="196" y="295"/>
                </a:lnTo>
                <a:lnTo>
                  <a:pt x="212" y="290"/>
                </a:lnTo>
                <a:lnTo>
                  <a:pt x="227" y="285"/>
                </a:lnTo>
                <a:lnTo>
                  <a:pt x="243" y="278"/>
                </a:lnTo>
                <a:lnTo>
                  <a:pt x="120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6979" name="Line 179"/>
          <p:cNvSpPr>
            <a:spLocks noChangeShapeType="1"/>
          </p:cNvSpPr>
          <p:nvPr/>
        </p:nvSpPr>
        <p:spPr bwMode="auto">
          <a:xfrm flipV="1">
            <a:off x="3635375" y="5730875"/>
            <a:ext cx="1588" cy="1301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80" name="Text Box 180"/>
          <p:cNvSpPr txBox="1">
            <a:spLocks noChangeArrowheads="1"/>
          </p:cNvSpPr>
          <p:nvPr/>
        </p:nvSpPr>
        <p:spPr bwMode="auto">
          <a:xfrm>
            <a:off x="3621088" y="5788025"/>
            <a:ext cx="384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LD</a:t>
            </a:r>
          </a:p>
        </p:txBody>
      </p:sp>
      <p:sp>
        <p:nvSpPr>
          <p:cNvPr id="76981" name="Line 181"/>
          <p:cNvSpPr>
            <a:spLocks noChangeShapeType="1"/>
          </p:cNvSpPr>
          <p:nvPr/>
        </p:nvSpPr>
        <p:spPr bwMode="auto">
          <a:xfrm>
            <a:off x="4440238" y="5649913"/>
            <a:ext cx="1587" cy="3254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82" name="Freeform 182"/>
          <p:cNvSpPr>
            <a:spLocks noChangeArrowheads="1"/>
          </p:cNvSpPr>
          <p:nvPr/>
        </p:nvSpPr>
        <p:spPr bwMode="auto">
          <a:xfrm>
            <a:off x="4379913" y="5557838"/>
            <a:ext cx="130175" cy="69850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164" y="0"/>
              </a:cxn>
              <a:cxn ang="0">
                <a:pos x="362" y="195"/>
              </a:cxn>
            </a:cxnLst>
            <a:rect l="0" t="0" r="r" b="b"/>
            <a:pathLst>
              <a:path w="363" h="196">
                <a:moveTo>
                  <a:pt x="0" y="195"/>
                </a:moveTo>
                <a:lnTo>
                  <a:pt x="164" y="0"/>
                </a:lnTo>
                <a:lnTo>
                  <a:pt x="362" y="195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83" name="Line 183"/>
          <p:cNvSpPr>
            <a:spLocks noChangeShapeType="1"/>
          </p:cNvSpPr>
          <p:nvPr/>
        </p:nvSpPr>
        <p:spPr bwMode="auto">
          <a:xfrm>
            <a:off x="4445000" y="4400550"/>
            <a:ext cx="538163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84" name="Line 184"/>
          <p:cNvSpPr>
            <a:spLocks noChangeShapeType="1"/>
          </p:cNvSpPr>
          <p:nvPr/>
        </p:nvSpPr>
        <p:spPr bwMode="auto">
          <a:xfrm>
            <a:off x="4425950" y="5064125"/>
            <a:ext cx="539750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85" name="Line 185"/>
          <p:cNvSpPr>
            <a:spLocks noChangeShapeType="1"/>
          </p:cNvSpPr>
          <p:nvPr/>
        </p:nvSpPr>
        <p:spPr bwMode="auto">
          <a:xfrm>
            <a:off x="4983163" y="4406900"/>
            <a:ext cx="1587" cy="155733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86" name="Line 186"/>
          <p:cNvSpPr>
            <a:spLocks noChangeShapeType="1"/>
          </p:cNvSpPr>
          <p:nvPr/>
        </p:nvSpPr>
        <p:spPr bwMode="auto">
          <a:xfrm>
            <a:off x="4445000" y="5981700"/>
            <a:ext cx="650875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87" name="Text Box 187"/>
          <p:cNvSpPr txBox="1">
            <a:spLocks noChangeArrowheads="1"/>
          </p:cNvSpPr>
          <p:nvPr/>
        </p:nvSpPr>
        <p:spPr bwMode="auto">
          <a:xfrm>
            <a:off x="5151438" y="5853113"/>
            <a:ext cx="596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Clock</a:t>
            </a:r>
          </a:p>
        </p:txBody>
      </p:sp>
      <p:sp>
        <p:nvSpPr>
          <p:cNvPr id="76988" name="Text Box 188"/>
          <p:cNvSpPr txBox="1">
            <a:spLocks noChangeArrowheads="1"/>
          </p:cNvSpPr>
          <p:nvPr/>
        </p:nvSpPr>
        <p:spPr bwMode="auto">
          <a:xfrm>
            <a:off x="5842000" y="396240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</a:t>
            </a:r>
          </a:p>
        </p:txBody>
      </p:sp>
      <p:sp>
        <p:nvSpPr>
          <p:cNvPr id="76989" name="Text Box 189"/>
          <p:cNvSpPr txBox="1">
            <a:spLocks noChangeArrowheads="1"/>
          </p:cNvSpPr>
          <p:nvPr/>
        </p:nvSpPr>
        <p:spPr bwMode="auto">
          <a:xfrm>
            <a:off x="5853113" y="4624388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2</a:t>
            </a:r>
          </a:p>
        </p:txBody>
      </p:sp>
      <p:sp>
        <p:nvSpPr>
          <p:cNvPr id="76990" name="Text Box 190"/>
          <p:cNvSpPr txBox="1">
            <a:spLocks noChangeArrowheads="1"/>
          </p:cNvSpPr>
          <p:nvPr/>
        </p:nvSpPr>
        <p:spPr bwMode="auto">
          <a:xfrm>
            <a:off x="5861050" y="5414963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5</a:t>
            </a:r>
          </a:p>
        </p:txBody>
      </p:sp>
      <p:sp>
        <p:nvSpPr>
          <p:cNvPr id="76991" name="Line 191"/>
          <p:cNvSpPr>
            <a:spLocks noChangeShapeType="1"/>
          </p:cNvSpPr>
          <p:nvPr/>
        </p:nvSpPr>
        <p:spPr bwMode="auto">
          <a:xfrm flipH="1">
            <a:off x="2016125" y="6121400"/>
            <a:ext cx="3919538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92" name="Text Box 192"/>
          <p:cNvSpPr txBox="1">
            <a:spLocks noChangeArrowheads="1"/>
          </p:cNvSpPr>
          <p:nvPr/>
        </p:nvSpPr>
        <p:spPr bwMode="auto">
          <a:xfrm>
            <a:off x="3484563" y="6061075"/>
            <a:ext cx="11557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Common bus</a:t>
            </a:r>
          </a:p>
        </p:txBody>
      </p:sp>
      <p:sp>
        <p:nvSpPr>
          <p:cNvPr id="76993" name="Line 193"/>
          <p:cNvSpPr>
            <a:spLocks noChangeShapeType="1"/>
          </p:cNvSpPr>
          <p:nvPr/>
        </p:nvSpPr>
        <p:spPr bwMode="auto">
          <a:xfrm flipH="1">
            <a:off x="1895475" y="6249988"/>
            <a:ext cx="4179888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94" name="Line 194"/>
          <p:cNvSpPr>
            <a:spLocks noChangeShapeType="1"/>
          </p:cNvSpPr>
          <p:nvPr/>
        </p:nvSpPr>
        <p:spPr bwMode="auto">
          <a:xfrm>
            <a:off x="2027238" y="2897188"/>
            <a:ext cx="1587" cy="3230562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95" name="Line 195"/>
          <p:cNvSpPr>
            <a:spLocks noChangeShapeType="1"/>
          </p:cNvSpPr>
          <p:nvPr/>
        </p:nvSpPr>
        <p:spPr bwMode="auto">
          <a:xfrm>
            <a:off x="1895475" y="2897188"/>
            <a:ext cx="1588" cy="33655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996" name="Oval 196"/>
          <p:cNvSpPr>
            <a:spLocks noChangeArrowheads="1"/>
          </p:cNvSpPr>
          <p:nvPr/>
        </p:nvSpPr>
        <p:spPr bwMode="auto">
          <a:xfrm>
            <a:off x="1901825" y="2854325"/>
            <a:ext cx="117475" cy="71438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6997" name="Text Box 197"/>
          <p:cNvSpPr txBox="1">
            <a:spLocks noChangeArrowheads="1"/>
          </p:cNvSpPr>
          <p:nvPr/>
        </p:nvSpPr>
        <p:spPr bwMode="auto">
          <a:xfrm>
            <a:off x="2068513" y="1906588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T1</a:t>
            </a:r>
          </a:p>
        </p:txBody>
      </p:sp>
      <p:sp>
        <p:nvSpPr>
          <p:cNvPr id="76998" name="Text Box 198"/>
          <p:cNvSpPr txBox="1">
            <a:spLocks noChangeArrowheads="1"/>
          </p:cNvSpPr>
          <p:nvPr/>
        </p:nvSpPr>
        <p:spPr bwMode="auto">
          <a:xfrm>
            <a:off x="2068513" y="2287588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T0</a:t>
            </a:r>
          </a:p>
        </p:txBody>
      </p:sp>
      <p:sp>
        <p:nvSpPr>
          <p:cNvPr id="76999" name="Freeform 199"/>
          <p:cNvSpPr>
            <a:spLocks noChangeArrowheads="1"/>
          </p:cNvSpPr>
          <p:nvPr/>
        </p:nvSpPr>
        <p:spPr bwMode="auto">
          <a:xfrm>
            <a:off x="3322638" y="5475288"/>
            <a:ext cx="112712" cy="85725"/>
          </a:xfrm>
          <a:custGeom>
            <a:avLst/>
            <a:gdLst/>
            <a:ahLst/>
            <a:cxnLst>
              <a:cxn ang="0">
                <a:pos x="313" y="120"/>
              </a:cxn>
              <a:cxn ang="0">
                <a:pos x="26" y="0"/>
              </a:cxn>
              <a:cxn ang="0">
                <a:pos x="20" y="15"/>
              </a:cxn>
              <a:cxn ang="0">
                <a:pos x="14" y="31"/>
              </a:cxn>
              <a:cxn ang="0">
                <a:pos x="10" y="46"/>
              </a:cxn>
              <a:cxn ang="0">
                <a:pos x="6" y="62"/>
              </a:cxn>
              <a:cxn ang="0">
                <a:pos x="3" y="78"/>
              </a:cxn>
              <a:cxn ang="0">
                <a:pos x="1" y="94"/>
              </a:cxn>
              <a:cxn ang="0">
                <a:pos x="0" y="110"/>
              </a:cxn>
              <a:cxn ang="0">
                <a:pos x="0" y="127"/>
              </a:cxn>
              <a:cxn ang="0">
                <a:pos x="1" y="143"/>
              </a:cxn>
              <a:cxn ang="0">
                <a:pos x="3" y="159"/>
              </a:cxn>
              <a:cxn ang="0">
                <a:pos x="5" y="175"/>
              </a:cxn>
              <a:cxn ang="0">
                <a:pos x="9" y="191"/>
              </a:cxn>
              <a:cxn ang="0">
                <a:pos x="14" y="207"/>
              </a:cxn>
              <a:cxn ang="0">
                <a:pos x="19" y="222"/>
              </a:cxn>
              <a:cxn ang="0">
                <a:pos x="25" y="237"/>
              </a:cxn>
              <a:cxn ang="0">
                <a:pos x="313" y="120"/>
              </a:cxn>
            </a:cxnLst>
            <a:rect l="0" t="0" r="r" b="b"/>
            <a:pathLst>
              <a:path w="314" h="238">
                <a:moveTo>
                  <a:pt x="313" y="120"/>
                </a:moveTo>
                <a:lnTo>
                  <a:pt x="26" y="0"/>
                </a:lnTo>
                <a:lnTo>
                  <a:pt x="20" y="15"/>
                </a:lnTo>
                <a:lnTo>
                  <a:pt x="14" y="31"/>
                </a:lnTo>
                <a:lnTo>
                  <a:pt x="10" y="46"/>
                </a:lnTo>
                <a:lnTo>
                  <a:pt x="6" y="62"/>
                </a:lnTo>
                <a:lnTo>
                  <a:pt x="3" y="78"/>
                </a:lnTo>
                <a:lnTo>
                  <a:pt x="1" y="94"/>
                </a:lnTo>
                <a:lnTo>
                  <a:pt x="0" y="110"/>
                </a:lnTo>
                <a:lnTo>
                  <a:pt x="0" y="127"/>
                </a:lnTo>
                <a:lnTo>
                  <a:pt x="1" y="143"/>
                </a:lnTo>
                <a:lnTo>
                  <a:pt x="3" y="159"/>
                </a:lnTo>
                <a:lnTo>
                  <a:pt x="5" y="175"/>
                </a:lnTo>
                <a:lnTo>
                  <a:pt x="9" y="191"/>
                </a:lnTo>
                <a:lnTo>
                  <a:pt x="14" y="207"/>
                </a:lnTo>
                <a:lnTo>
                  <a:pt x="19" y="222"/>
                </a:lnTo>
                <a:lnTo>
                  <a:pt x="25" y="237"/>
                </a:lnTo>
                <a:lnTo>
                  <a:pt x="313" y="12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000" name="Line 200"/>
          <p:cNvSpPr>
            <a:spLocks noChangeShapeType="1"/>
          </p:cNvSpPr>
          <p:nvPr/>
        </p:nvSpPr>
        <p:spPr bwMode="auto">
          <a:xfrm>
            <a:off x="2032000" y="5527675"/>
            <a:ext cx="1290638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001" name="Oval 201"/>
          <p:cNvSpPr>
            <a:spLocks noChangeArrowheads="1"/>
          </p:cNvSpPr>
          <p:nvPr/>
        </p:nvSpPr>
        <p:spPr bwMode="auto">
          <a:xfrm>
            <a:off x="4683125" y="2012950"/>
            <a:ext cx="46038" cy="33338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002" name="Oval 202"/>
          <p:cNvSpPr>
            <a:spLocks noChangeArrowheads="1"/>
          </p:cNvSpPr>
          <p:nvPr/>
        </p:nvSpPr>
        <p:spPr bwMode="auto">
          <a:xfrm>
            <a:off x="4683125" y="2349500"/>
            <a:ext cx="46038" cy="34925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003" name="Oval 203"/>
          <p:cNvSpPr>
            <a:spLocks noChangeArrowheads="1"/>
          </p:cNvSpPr>
          <p:nvPr/>
        </p:nvSpPr>
        <p:spPr bwMode="auto">
          <a:xfrm>
            <a:off x="2871788" y="3732213"/>
            <a:ext cx="47625" cy="34925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004" name="Oval 204"/>
          <p:cNvSpPr>
            <a:spLocks noChangeArrowheads="1"/>
          </p:cNvSpPr>
          <p:nvPr/>
        </p:nvSpPr>
        <p:spPr bwMode="auto">
          <a:xfrm>
            <a:off x="2884488" y="5116513"/>
            <a:ext cx="46037" cy="33337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005" name="Oval 205"/>
          <p:cNvSpPr>
            <a:spLocks noChangeArrowheads="1"/>
          </p:cNvSpPr>
          <p:nvPr/>
        </p:nvSpPr>
        <p:spPr bwMode="auto">
          <a:xfrm>
            <a:off x="2878138" y="2012950"/>
            <a:ext cx="47625" cy="33338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006" name="Oval 206"/>
          <p:cNvSpPr>
            <a:spLocks noChangeArrowheads="1"/>
          </p:cNvSpPr>
          <p:nvPr/>
        </p:nvSpPr>
        <p:spPr bwMode="auto">
          <a:xfrm>
            <a:off x="2682875" y="2408238"/>
            <a:ext cx="47625" cy="34925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007" name="Oval 207"/>
          <p:cNvSpPr>
            <a:spLocks noChangeArrowheads="1"/>
          </p:cNvSpPr>
          <p:nvPr/>
        </p:nvSpPr>
        <p:spPr bwMode="auto">
          <a:xfrm>
            <a:off x="5421313" y="4059238"/>
            <a:ext cx="47625" cy="33337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008" name="Oval 208"/>
          <p:cNvSpPr>
            <a:spLocks noChangeArrowheads="1"/>
          </p:cNvSpPr>
          <p:nvPr/>
        </p:nvSpPr>
        <p:spPr bwMode="auto">
          <a:xfrm>
            <a:off x="4953000" y="5054600"/>
            <a:ext cx="49213" cy="33338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009" name="Oval 209"/>
          <p:cNvSpPr>
            <a:spLocks noChangeArrowheads="1"/>
          </p:cNvSpPr>
          <p:nvPr/>
        </p:nvSpPr>
        <p:spPr bwMode="auto">
          <a:xfrm>
            <a:off x="4953000" y="5964238"/>
            <a:ext cx="49213" cy="33337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010" name="Text Box 210"/>
          <p:cNvSpPr txBox="1">
            <a:spLocks noChangeArrowheads="1"/>
          </p:cNvSpPr>
          <p:nvPr/>
        </p:nvSpPr>
        <p:spPr bwMode="auto">
          <a:xfrm>
            <a:off x="7526338" y="0"/>
            <a:ext cx="16176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Instruction Cycle</a:t>
            </a:r>
          </a:p>
        </p:txBody>
      </p:sp>
      <p:sp>
        <p:nvSpPr>
          <p:cNvPr id="77011" name="AutoShape 211"/>
          <p:cNvSpPr>
            <a:spLocks noChangeArrowheads="1"/>
          </p:cNvSpPr>
          <p:nvPr/>
        </p:nvSpPr>
        <p:spPr bwMode="auto">
          <a:xfrm>
            <a:off x="1475656" y="980728"/>
            <a:ext cx="5615682" cy="693738"/>
          </a:xfrm>
          <a:prstGeom prst="roundRect">
            <a:avLst>
              <a:gd name="adj" fmla="val 227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>
          <a:xfrm>
            <a:off x="1243013" y="300038"/>
            <a:ext cx="7072312" cy="334962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DETERMINE  THE  TYPE  OF  INSTRUCTION</a:t>
            </a:r>
          </a:p>
        </p:txBody>
      </p:sp>
      <p:sp>
        <p:nvSpPr>
          <p:cNvPr id="77826" name="AutoShape 2"/>
          <p:cNvSpPr>
            <a:spLocks noChangeArrowheads="1"/>
          </p:cNvSpPr>
          <p:nvPr/>
        </p:nvSpPr>
        <p:spPr bwMode="auto">
          <a:xfrm>
            <a:off x="1389063" y="5548313"/>
            <a:ext cx="34925" cy="157162"/>
          </a:xfrm>
          <a:prstGeom prst="roundRect">
            <a:avLst>
              <a:gd name="adj" fmla="val 454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6283325" y="3427413"/>
            <a:ext cx="9556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= 0 (direct)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52500" y="5534025"/>
            <a:ext cx="7104063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360" tIns="25560" rIns="63360" bIns="25560">
            <a:spAutoFit/>
          </a:bodyPr>
          <a:lstStyle/>
          <a:p>
            <a:pPr>
              <a:lnSpc>
                <a:spcPct val="66000"/>
              </a:lnSpc>
              <a:spcBef>
                <a:spcPts val="41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1143000" algn="l"/>
                <a:tab pos="1217613" algn="l"/>
                <a:tab pos="1371600" algn="l"/>
                <a:tab pos="1522413" algn="l"/>
                <a:tab pos="1674813" algn="l"/>
                <a:tab pos="1828800" algn="l"/>
                <a:tab pos="1979613" algn="l"/>
                <a:tab pos="2132013" algn="l"/>
                <a:tab pos="2286000" algn="l"/>
                <a:tab pos="2436813" algn="l"/>
                <a:tab pos="2589213" algn="l"/>
                <a:tab pos="2743200" algn="l"/>
                <a:tab pos="2894013" algn="l"/>
                <a:tab pos="3046413" algn="l"/>
                <a:tab pos="3200400" algn="l"/>
                <a:tab pos="3351213" algn="l"/>
                <a:tab pos="3503613" algn="l"/>
                <a:tab pos="3657600" algn="l"/>
                <a:tab pos="3808413" algn="l"/>
                <a:tab pos="3960813" algn="l"/>
                <a:tab pos="41148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800" b="1" i="1" dirty="0" smtClean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GB" sz="1800" b="1" i="1" baseline="-25000" dirty="0" smtClean="0">
                <a:solidFill>
                  <a:schemeClr val="tx1"/>
                </a:solidFill>
                <a:latin typeface="Arial" charset="0"/>
              </a:rPr>
              <a:t>7</a:t>
            </a:r>
            <a:r>
              <a:rPr lang="en-GB" sz="1800" b="1" i="1" dirty="0" smtClean="0">
                <a:solidFill>
                  <a:schemeClr val="tx1"/>
                </a:solidFill>
                <a:latin typeface="Arial" charset="0"/>
              </a:rPr>
              <a:t>'</a:t>
            </a:r>
            <a:r>
              <a:rPr lang="en-GB" sz="1200" b="1" i="1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sz="1800" b="1" i="1" dirty="0" smtClean="0">
                <a:solidFill>
                  <a:schemeClr val="tx1"/>
                </a:solidFill>
                <a:latin typeface="Arial" charset="0"/>
              </a:rPr>
              <a:t>I T</a:t>
            </a:r>
            <a:r>
              <a:rPr lang="en-GB" sz="1400" b="1" i="1" dirty="0" smtClean="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:	AR </a:t>
            </a:r>
            <a:r>
              <a:rPr lang="en-GB" sz="1800" dirty="0">
                <a:solidFill>
                  <a:schemeClr val="tx1"/>
                </a:solidFill>
                <a:latin typeface="Symbol" pitchFamily="18" charset="2"/>
              </a:rPr>
              <a:t>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M[AR]</a:t>
            </a:r>
          </a:p>
          <a:p>
            <a:pPr>
              <a:lnSpc>
                <a:spcPct val="66000"/>
              </a:lnSpc>
              <a:spcBef>
                <a:spcPts val="41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1143000" algn="l"/>
                <a:tab pos="1217613" algn="l"/>
                <a:tab pos="1371600" algn="l"/>
                <a:tab pos="1522413" algn="l"/>
                <a:tab pos="1674813" algn="l"/>
                <a:tab pos="1828800" algn="l"/>
                <a:tab pos="1979613" algn="l"/>
                <a:tab pos="2132013" algn="l"/>
                <a:tab pos="2286000" algn="l"/>
                <a:tab pos="2436813" algn="l"/>
                <a:tab pos="2589213" algn="l"/>
                <a:tab pos="2743200" algn="l"/>
                <a:tab pos="2894013" algn="l"/>
                <a:tab pos="3046413" algn="l"/>
                <a:tab pos="3200400" algn="l"/>
                <a:tab pos="3351213" algn="l"/>
                <a:tab pos="3503613" algn="l"/>
                <a:tab pos="3657600" algn="l"/>
                <a:tab pos="3808413" algn="l"/>
                <a:tab pos="3960813" algn="l"/>
                <a:tab pos="41148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800" b="1" i="1" dirty="0" smtClean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GB" sz="1800" b="1" i="1" baseline="-25000" dirty="0" smtClean="0">
                <a:solidFill>
                  <a:schemeClr val="tx1"/>
                </a:solidFill>
                <a:latin typeface="Arial" charset="0"/>
              </a:rPr>
              <a:t>7</a:t>
            </a:r>
            <a:r>
              <a:rPr lang="en-GB" sz="1800" b="1" i="1" dirty="0" smtClean="0">
                <a:solidFill>
                  <a:schemeClr val="tx1"/>
                </a:solidFill>
                <a:latin typeface="Arial" charset="0"/>
              </a:rPr>
              <a:t>'</a:t>
            </a:r>
            <a:r>
              <a:rPr lang="en-GB" sz="1400" b="1" i="1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sz="1800" b="1" i="1" dirty="0" smtClean="0">
                <a:solidFill>
                  <a:schemeClr val="tx1"/>
                </a:solidFill>
                <a:latin typeface="Arial" charset="0"/>
              </a:rPr>
              <a:t>I’ T</a:t>
            </a:r>
            <a:r>
              <a:rPr lang="en-GB" sz="1400" b="1" i="1" dirty="0" smtClean="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:	Nothing</a:t>
            </a:r>
          </a:p>
          <a:p>
            <a:pPr>
              <a:lnSpc>
                <a:spcPct val="66000"/>
              </a:lnSpc>
              <a:spcBef>
                <a:spcPts val="41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1143000" algn="l"/>
                <a:tab pos="1217613" algn="l"/>
                <a:tab pos="1371600" algn="l"/>
                <a:tab pos="1522413" algn="l"/>
                <a:tab pos="1674813" algn="l"/>
                <a:tab pos="1828800" algn="l"/>
                <a:tab pos="1979613" algn="l"/>
                <a:tab pos="2132013" algn="l"/>
                <a:tab pos="2286000" algn="l"/>
                <a:tab pos="2436813" algn="l"/>
                <a:tab pos="2589213" algn="l"/>
                <a:tab pos="2743200" algn="l"/>
                <a:tab pos="2894013" algn="l"/>
                <a:tab pos="3046413" algn="l"/>
                <a:tab pos="3200400" algn="l"/>
                <a:tab pos="3351213" algn="l"/>
                <a:tab pos="3503613" algn="l"/>
                <a:tab pos="3657600" algn="l"/>
                <a:tab pos="3808413" algn="l"/>
                <a:tab pos="3960813" algn="l"/>
                <a:tab pos="41148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800" b="1" i="1" dirty="0" smtClean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GB" sz="1800" b="1" i="1" baseline="-25000" dirty="0" smtClean="0">
                <a:solidFill>
                  <a:schemeClr val="tx1"/>
                </a:solidFill>
                <a:latin typeface="Arial" charset="0"/>
              </a:rPr>
              <a:t>7</a:t>
            </a:r>
            <a:r>
              <a:rPr lang="en-GB" sz="1400" b="1" i="1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sz="1800" b="1" i="1" dirty="0" smtClean="0">
                <a:solidFill>
                  <a:schemeClr val="tx1"/>
                </a:solidFill>
                <a:latin typeface="Arial" charset="0"/>
              </a:rPr>
              <a:t>I‘ T</a:t>
            </a:r>
            <a:r>
              <a:rPr lang="en-GB" sz="1400" b="1" i="1" dirty="0" smtClean="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:	Execute a register-reference instr.</a:t>
            </a:r>
          </a:p>
          <a:p>
            <a:pPr>
              <a:lnSpc>
                <a:spcPct val="66000"/>
              </a:lnSpc>
              <a:spcBef>
                <a:spcPts val="41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1143000" algn="l"/>
                <a:tab pos="1217613" algn="l"/>
                <a:tab pos="1371600" algn="l"/>
                <a:tab pos="1522413" algn="l"/>
                <a:tab pos="1674813" algn="l"/>
                <a:tab pos="1828800" algn="l"/>
                <a:tab pos="1979613" algn="l"/>
                <a:tab pos="2132013" algn="l"/>
                <a:tab pos="2286000" algn="l"/>
                <a:tab pos="2436813" algn="l"/>
                <a:tab pos="2589213" algn="l"/>
                <a:tab pos="2743200" algn="l"/>
                <a:tab pos="2894013" algn="l"/>
                <a:tab pos="3046413" algn="l"/>
                <a:tab pos="3200400" algn="l"/>
                <a:tab pos="3351213" algn="l"/>
                <a:tab pos="3503613" algn="l"/>
                <a:tab pos="3657600" algn="l"/>
                <a:tab pos="3808413" algn="l"/>
                <a:tab pos="3960813" algn="l"/>
                <a:tab pos="41148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800" b="1" i="1" dirty="0" smtClean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GB" sz="1800" b="1" i="1" baseline="-25000" dirty="0" smtClean="0">
                <a:solidFill>
                  <a:schemeClr val="tx1"/>
                </a:solidFill>
                <a:latin typeface="Arial" charset="0"/>
              </a:rPr>
              <a:t>7</a:t>
            </a:r>
            <a:r>
              <a:rPr lang="en-GB" sz="1400" b="1" i="1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sz="1800" b="1" i="1" dirty="0" smtClean="0">
                <a:solidFill>
                  <a:schemeClr val="tx1"/>
                </a:solidFill>
                <a:latin typeface="Arial" charset="0"/>
              </a:rPr>
              <a:t>I T</a:t>
            </a:r>
            <a:r>
              <a:rPr lang="en-GB" sz="1400" b="1" i="1" dirty="0" smtClean="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:	Execute an input-output instr.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7379035" y="0"/>
            <a:ext cx="1633203" cy="28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 dirty="0" smtClean="0">
                <a:solidFill>
                  <a:schemeClr val="tx1"/>
                </a:solidFill>
                <a:latin typeface="Arial" charset="0"/>
              </a:rPr>
              <a:t>Instruction </a:t>
            </a:r>
            <a:r>
              <a:rPr lang="en-GB" sz="1400" b="1" i="1" dirty="0">
                <a:solidFill>
                  <a:schemeClr val="tx1"/>
                </a:solidFill>
                <a:latin typeface="Arial" charset="0"/>
              </a:rPr>
              <a:t>Cycle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3687763" y="857250"/>
            <a:ext cx="700087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7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Start</a:t>
            </a:r>
          </a:p>
          <a:p>
            <a:pPr>
              <a:lnSpc>
                <a:spcPct val="7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SC </a:t>
            </a:r>
            <a:r>
              <a:rPr lang="en-GB" sz="1200" b="1">
                <a:latin typeface="Symbol" pitchFamily="18" charset="2"/>
              </a:rPr>
              <a:t></a:t>
            </a:r>
          </a:p>
        </p:txBody>
      </p:sp>
      <p:sp>
        <p:nvSpPr>
          <p:cNvPr id="77831" name="AutoShape 7"/>
          <p:cNvSpPr>
            <a:spLocks noChangeArrowheads="1"/>
          </p:cNvSpPr>
          <p:nvPr/>
        </p:nvSpPr>
        <p:spPr bwMode="auto">
          <a:xfrm>
            <a:off x="3589338" y="868363"/>
            <a:ext cx="801687" cy="290512"/>
          </a:xfrm>
          <a:prstGeom prst="roundRect">
            <a:avLst>
              <a:gd name="adj" fmla="val 546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3489325" y="1431925"/>
            <a:ext cx="4016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AR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3797300" y="1431925"/>
            <a:ext cx="33178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4041775" y="1431925"/>
            <a:ext cx="392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PC</a:t>
            </a:r>
          </a:p>
        </p:txBody>
      </p:sp>
      <p:sp>
        <p:nvSpPr>
          <p:cNvPr id="77835" name="AutoShape 11"/>
          <p:cNvSpPr>
            <a:spLocks noChangeArrowheads="1"/>
          </p:cNvSpPr>
          <p:nvPr/>
        </p:nvSpPr>
        <p:spPr bwMode="auto">
          <a:xfrm>
            <a:off x="3454400" y="1444625"/>
            <a:ext cx="1019175" cy="203200"/>
          </a:xfrm>
          <a:prstGeom prst="roundRect">
            <a:avLst>
              <a:gd name="adj" fmla="val 778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836" name="Freeform 12"/>
          <p:cNvSpPr>
            <a:spLocks noChangeArrowheads="1"/>
          </p:cNvSpPr>
          <p:nvPr/>
        </p:nvSpPr>
        <p:spPr bwMode="auto">
          <a:xfrm>
            <a:off x="3956050" y="1335088"/>
            <a:ext cx="92075" cy="96837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4000500" y="1152525"/>
            <a:ext cx="1588" cy="1920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38" name="Freeform 14"/>
          <p:cNvSpPr>
            <a:spLocks noChangeArrowheads="1"/>
          </p:cNvSpPr>
          <p:nvPr/>
        </p:nvSpPr>
        <p:spPr bwMode="auto">
          <a:xfrm>
            <a:off x="3538538" y="1335088"/>
            <a:ext cx="92075" cy="96837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 flipV="1">
            <a:off x="3582988" y="1250950"/>
            <a:ext cx="1587" cy="1158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4435475" y="1320800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T0</a:t>
            </a:r>
          </a:p>
        </p:txBody>
      </p: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2935288" y="1885950"/>
            <a:ext cx="3333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IR</a:t>
            </a:r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3168650" y="1887538"/>
            <a:ext cx="331788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77843" name="Text Box 19"/>
          <p:cNvSpPr txBox="1">
            <a:spLocks noChangeArrowheads="1"/>
          </p:cNvSpPr>
          <p:nvPr/>
        </p:nvSpPr>
        <p:spPr bwMode="auto">
          <a:xfrm>
            <a:off x="3414713" y="1885950"/>
            <a:ext cx="6731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M[AR],</a:t>
            </a:r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3981450" y="1885950"/>
            <a:ext cx="392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PC</a:t>
            </a:r>
          </a:p>
        </p:txBody>
      </p:sp>
      <p:sp>
        <p:nvSpPr>
          <p:cNvPr id="77845" name="Text Box 21"/>
          <p:cNvSpPr txBox="1">
            <a:spLocks noChangeArrowheads="1"/>
          </p:cNvSpPr>
          <p:nvPr/>
        </p:nvSpPr>
        <p:spPr bwMode="auto">
          <a:xfrm>
            <a:off x="4233863" y="1887538"/>
            <a:ext cx="331787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77846" name="Text Box 22"/>
          <p:cNvSpPr txBox="1">
            <a:spLocks noChangeArrowheads="1"/>
          </p:cNvSpPr>
          <p:nvPr/>
        </p:nvSpPr>
        <p:spPr bwMode="auto">
          <a:xfrm>
            <a:off x="4460875" y="1885950"/>
            <a:ext cx="6508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PC + 1</a:t>
            </a:r>
          </a:p>
        </p:txBody>
      </p:sp>
      <p:sp>
        <p:nvSpPr>
          <p:cNvPr id="77847" name="AutoShape 23"/>
          <p:cNvSpPr>
            <a:spLocks noChangeArrowheads="1"/>
          </p:cNvSpPr>
          <p:nvPr/>
        </p:nvSpPr>
        <p:spPr bwMode="auto">
          <a:xfrm>
            <a:off x="2962275" y="1898650"/>
            <a:ext cx="2200275" cy="214313"/>
          </a:xfrm>
          <a:prstGeom prst="roundRect">
            <a:avLst>
              <a:gd name="adj" fmla="val 745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848" name="Freeform 24"/>
          <p:cNvSpPr>
            <a:spLocks noChangeArrowheads="1"/>
          </p:cNvSpPr>
          <p:nvPr/>
        </p:nvSpPr>
        <p:spPr bwMode="auto">
          <a:xfrm>
            <a:off x="3956050" y="1789113"/>
            <a:ext cx="92075" cy="96837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>
            <a:off x="4000500" y="1666875"/>
            <a:ext cx="1588" cy="131763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5100638" y="1714500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T1</a:t>
            </a:r>
          </a:p>
        </p:txBody>
      </p:sp>
      <p:sp>
        <p:nvSpPr>
          <p:cNvPr id="77851" name="Text Box 27"/>
          <p:cNvSpPr txBox="1">
            <a:spLocks noChangeArrowheads="1"/>
          </p:cNvSpPr>
          <p:nvPr/>
        </p:nvSpPr>
        <p:spPr bwMode="auto">
          <a:xfrm>
            <a:off x="2935288" y="2514600"/>
            <a:ext cx="4016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AR</a:t>
            </a:r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3206750" y="2514600"/>
            <a:ext cx="33178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3414713" y="2514600"/>
            <a:ext cx="7826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IR(0-11),</a:t>
            </a:r>
          </a:p>
        </p:txBody>
      </p:sp>
      <p:sp>
        <p:nvSpPr>
          <p:cNvPr id="77854" name="Text Box 30"/>
          <p:cNvSpPr txBox="1">
            <a:spLocks noChangeArrowheads="1"/>
          </p:cNvSpPr>
          <p:nvPr/>
        </p:nvSpPr>
        <p:spPr bwMode="auto">
          <a:xfrm>
            <a:off x="4176713" y="2514600"/>
            <a:ext cx="223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</a:t>
            </a:r>
          </a:p>
        </p:txBody>
      </p:sp>
      <p:sp>
        <p:nvSpPr>
          <p:cNvPr id="77855" name="Text Box 31"/>
          <p:cNvSpPr txBox="1">
            <a:spLocks noChangeArrowheads="1"/>
          </p:cNvSpPr>
          <p:nvPr/>
        </p:nvSpPr>
        <p:spPr bwMode="auto">
          <a:xfrm>
            <a:off x="4259263" y="2505075"/>
            <a:ext cx="331787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77856" name="Text Box 32"/>
          <p:cNvSpPr txBox="1">
            <a:spLocks noChangeArrowheads="1"/>
          </p:cNvSpPr>
          <p:nvPr/>
        </p:nvSpPr>
        <p:spPr bwMode="auto">
          <a:xfrm>
            <a:off x="4460875" y="2514600"/>
            <a:ext cx="603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IR(15)</a:t>
            </a:r>
          </a:p>
        </p:txBody>
      </p:sp>
      <p:sp>
        <p:nvSpPr>
          <p:cNvPr id="77857" name="Text Box 33"/>
          <p:cNvSpPr txBox="1">
            <a:spLocks noChangeArrowheads="1"/>
          </p:cNvSpPr>
          <p:nvPr/>
        </p:nvSpPr>
        <p:spPr bwMode="auto">
          <a:xfrm>
            <a:off x="2800350" y="2352675"/>
            <a:ext cx="2247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Decode Opcode in IR(12-14),</a:t>
            </a:r>
          </a:p>
        </p:txBody>
      </p:sp>
      <p:sp>
        <p:nvSpPr>
          <p:cNvPr id="77858" name="AutoShape 34"/>
          <p:cNvSpPr>
            <a:spLocks noChangeArrowheads="1"/>
          </p:cNvSpPr>
          <p:nvPr/>
        </p:nvSpPr>
        <p:spPr bwMode="auto">
          <a:xfrm>
            <a:off x="2752725" y="2355850"/>
            <a:ext cx="2557463" cy="382588"/>
          </a:xfrm>
          <a:prstGeom prst="roundRect">
            <a:avLst>
              <a:gd name="adj" fmla="val 417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859" name="Freeform 35"/>
          <p:cNvSpPr>
            <a:spLocks noChangeArrowheads="1"/>
          </p:cNvSpPr>
          <p:nvPr/>
        </p:nvSpPr>
        <p:spPr bwMode="auto">
          <a:xfrm>
            <a:off x="3956050" y="2244725"/>
            <a:ext cx="92075" cy="96838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860" name="Line 36"/>
          <p:cNvSpPr>
            <a:spLocks noChangeShapeType="1"/>
          </p:cNvSpPr>
          <p:nvPr/>
        </p:nvSpPr>
        <p:spPr bwMode="auto">
          <a:xfrm>
            <a:off x="4000500" y="2133600"/>
            <a:ext cx="1588" cy="1206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61" name="Text Box 37"/>
          <p:cNvSpPr txBox="1">
            <a:spLocks noChangeArrowheads="1"/>
          </p:cNvSpPr>
          <p:nvPr/>
        </p:nvSpPr>
        <p:spPr bwMode="auto">
          <a:xfrm>
            <a:off x="5235575" y="2171700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T2</a:t>
            </a:r>
          </a:p>
        </p:txBody>
      </p:sp>
      <p:sp>
        <p:nvSpPr>
          <p:cNvPr id="77862" name="Freeform 38"/>
          <p:cNvSpPr>
            <a:spLocks noChangeArrowheads="1"/>
          </p:cNvSpPr>
          <p:nvPr/>
        </p:nvSpPr>
        <p:spPr bwMode="auto">
          <a:xfrm>
            <a:off x="3968750" y="2932113"/>
            <a:ext cx="92075" cy="96837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863" name="Line 39"/>
          <p:cNvSpPr>
            <a:spLocks noChangeShapeType="1"/>
          </p:cNvSpPr>
          <p:nvPr/>
        </p:nvSpPr>
        <p:spPr bwMode="auto">
          <a:xfrm>
            <a:off x="4013200" y="2749550"/>
            <a:ext cx="1588" cy="2127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77864" name="Group 40"/>
          <p:cNvGrpSpPr>
            <a:grpSpLocks/>
          </p:cNvGrpSpPr>
          <p:nvPr/>
        </p:nvGrpSpPr>
        <p:grpSpPr bwMode="auto">
          <a:xfrm>
            <a:off x="3730625" y="3006725"/>
            <a:ext cx="514350" cy="419100"/>
            <a:chOff x="2350" y="1894"/>
            <a:chExt cx="324" cy="264"/>
          </a:xfrm>
        </p:grpSpPr>
        <p:sp>
          <p:nvSpPr>
            <p:cNvPr id="77865" name="Line 41"/>
            <p:cNvSpPr>
              <a:spLocks noChangeShapeType="1"/>
            </p:cNvSpPr>
            <p:nvPr/>
          </p:nvSpPr>
          <p:spPr bwMode="auto">
            <a:xfrm flipH="1">
              <a:off x="2349" y="1894"/>
              <a:ext cx="182" cy="12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7866" name="Line 42"/>
            <p:cNvSpPr>
              <a:spLocks noChangeShapeType="1"/>
            </p:cNvSpPr>
            <p:nvPr/>
          </p:nvSpPr>
          <p:spPr bwMode="auto">
            <a:xfrm>
              <a:off x="2523" y="1894"/>
              <a:ext cx="152" cy="12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7867" name="Line 43"/>
            <p:cNvSpPr>
              <a:spLocks noChangeShapeType="1"/>
            </p:cNvSpPr>
            <p:nvPr/>
          </p:nvSpPr>
          <p:spPr bwMode="auto">
            <a:xfrm flipH="1" flipV="1">
              <a:off x="2349" y="2008"/>
              <a:ext cx="182" cy="15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7868" name="Line 44"/>
            <p:cNvSpPr>
              <a:spLocks noChangeShapeType="1"/>
            </p:cNvSpPr>
            <p:nvPr/>
          </p:nvSpPr>
          <p:spPr bwMode="auto">
            <a:xfrm flipV="1">
              <a:off x="2523" y="2008"/>
              <a:ext cx="152" cy="15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77869" name="Text Box 45"/>
          <p:cNvSpPr txBox="1">
            <a:spLocks noChangeArrowheads="1"/>
          </p:cNvSpPr>
          <p:nvPr/>
        </p:nvSpPr>
        <p:spPr bwMode="auto">
          <a:xfrm>
            <a:off x="3797300" y="3100388"/>
            <a:ext cx="3746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D7</a:t>
            </a:r>
          </a:p>
        </p:txBody>
      </p:sp>
      <p:sp>
        <p:nvSpPr>
          <p:cNvPr id="77870" name="Line 46"/>
          <p:cNvSpPr>
            <a:spLocks noChangeShapeType="1"/>
          </p:cNvSpPr>
          <p:nvPr/>
        </p:nvSpPr>
        <p:spPr bwMode="auto">
          <a:xfrm flipV="1">
            <a:off x="4252913" y="3203575"/>
            <a:ext cx="1746250" cy="793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71" name="Line 47"/>
          <p:cNvSpPr>
            <a:spLocks noChangeShapeType="1"/>
          </p:cNvSpPr>
          <p:nvPr/>
        </p:nvSpPr>
        <p:spPr bwMode="auto">
          <a:xfrm>
            <a:off x="3035300" y="3209925"/>
            <a:ext cx="701675" cy="31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72" name="Text Box 48"/>
          <p:cNvSpPr txBox="1">
            <a:spLocks noChangeArrowheads="1"/>
          </p:cNvSpPr>
          <p:nvPr/>
        </p:nvSpPr>
        <p:spPr bwMode="auto">
          <a:xfrm>
            <a:off x="4262438" y="2979738"/>
            <a:ext cx="18605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= 0 (Memory-reference)</a:t>
            </a:r>
          </a:p>
        </p:txBody>
      </p:sp>
      <p:sp>
        <p:nvSpPr>
          <p:cNvPr id="77873" name="Text Box 49"/>
          <p:cNvSpPr txBox="1">
            <a:spLocks noChangeArrowheads="1"/>
          </p:cNvSpPr>
          <p:nvPr/>
        </p:nvSpPr>
        <p:spPr bwMode="auto">
          <a:xfrm>
            <a:off x="2098675" y="2979738"/>
            <a:ext cx="15922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(Register or I/O) = 1</a:t>
            </a:r>
          </a:p>
        </p:txBody>
      </p:sp>
      <p:sp>
        <p:nvSpPr>
          <p:cNvPr id="77874" name="Line 50"/>
          <p:cNvSpPr>
            <a:spLocks noChangeShapeType="1"/>
          </p:cNvSpPr>
          <p:nvPr/>
        </p:nvSpPr>
        <p:spPr bwMode="auto">
          <a:xfrm flipH="1">
            <a:off x="5727700" y="3446463"/>
            <a:ext cx="309563" cy="2238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75" name="Line 51"/>
          <p:cNvSpPr>
            <a:spLocks noChangeShapeType="1"/>
          </p:cNvSpPr>
          <p:nvPr/>
        </p:nvSpPr>
        <p:spPr bwMode="auto">
          <a:xfrm>
            <a:off x="6024563" y="3446463"/>
            <a:ext cx="269875" cy="2238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76" name="Line 52"/>
          <p:cNvSpPr>
            <a:spLocks noChangeShapeType="1"/>
          </p:cNvSpPr>
          <p:nvPr/>
        </p:nvSpPr>
        <p:spPr bwMode="auto">
          <a:xfrm flipH="1" flipV="1">
            <a:off x="5727700" y="3657600"/>
            <a:ext cx="309563" cy="2571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77" name="Line 53"/>
          <p:cNvSpPr>
            <a:spLocks noChangeShapeType="1"/>
          </p:cNvSpPr>
          <p:nvPr/>
        </p:nvSpPr>
        <p:spPr bwMode="auto">
          <a:xfrm flipV="1">
            <a:off x="6024563" y="3657600"/>
            <a:ext cx="269875" cy="2571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78" name="Text Box 54"/>
          <p:cNvSpPr txBox="1">
            <a:spLocks noChangeArrowheads="1"/>
          </p:cNvSpPr>
          <p:nvPr/>
        </p:nvSpPr>
        <p:spPr bwMode="auto">
          <a:xfrm>
            <a:off x="5880100" y="3571875"/>
            <a:ext cx="2238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</a:t>
            </a:r>
          </a:p>
        </p:txBody>
      </p:sp>
      <p:sp>
        <p:nvSpPr>
          <p:cNvPr id="77879" name="Line 55"/>
          <p:cNvSpPr>
            <a:spLocks noChangeShapeType="1"/>
          </p:cNvSpPr>
          <p:nvPr/>
        </p:nvSpPr>
        <p:spPr bwMode="auto">
          <a:xfrm flipH="1">
            <a:off x="2725738" y="3446463"/>
            <a:ext cx="323850" cy="2238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80" name="Line 56"/>
          <p:cNvSpPr>
            <a:spLocks noChangeShapeType="1"/>
          </p:cNvSpPr>
          <p:nvPr/>
        </p:nvSpPr>
        <p:spPr bwMode="auto">
          <a:xfrm>
            <a:off x="3035300" y="3446463"/>
            <a:ext cx="258763" cy="2238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81" name="Line 57"/>
          <p:cNvSpPr>
            <a:spLocks noChangeShapeType="1"/>
          </p:cNvSpPr>
          <p:nvPr/>
        </p:nvSpPr>
        <p:spPr bwMode="auto">
          <a:xfrm flipH="1" flipV="1">
            <a:off x="2725738" y="3657600"/>
            <a:ext cx="323850" cy="2571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82" name="Line 58"/>
          <p:cNvSpPr>
            <a:spLocks noChangeShapeType="1"/>
          </p:cNvSpPr>
          <p:nvPr/>
        </p:nvSpPr>
        <p:spPr bwMode="auto">
          <a:xfrm flipV="1">
            <a:off x="3035300" y="3657600"/>
            <a:ext cx="258763" cy="2571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83" name="Text Box 59"/>
          <p:cNvSpPr txBox="1">
            <a:spLocks noChangeArrowheads="1"/>
          </p:cNvSpPr>
          <p:nvPr/>
        </p:nvSpPr>
        <p:spPr bwMode="auto">
          <a:xfrm>
            <a:off x="2905125" y="3575050"/>
            <a:ext cx="2238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</a:t>
            </a:r>
          </a:p>
        </p:txBody>
      </p:sp>
      <p:sp>
        <p:nvSpPr>
          <p:cNvPr id="77884" name="Text Box 60"/>
          <p:cNvSpPr txBox="1">
            <a:spLocks noChangeArrowheads="1"/>
          </p:cNvSpPr>
          <p:nvPr/>
        </p:nvSpPr>
        <p:spPr bwMode="auto">
          <a:xfrm>
            <a:off x="3562350" y="4071938"/>
            <a:ext cx="763588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Execute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3168650" y="4211638"/>
            <a:ext cx="1476375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register-reference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77886" name="Text Box 62"/>
          <p:cNvSpPr txBox="1">
            <a:spLocks noChangeArrowheads="1"/>
          </p:cNvSpPr>
          <p:nvPr/>
        </p:nvSpPr>
        <p:spPr bwMode="auto">
          <a:xfrm>
            <a:off x="3463925" y="4354513"/>
            <a:ext cx="969963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instruction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77887" name="Text Box 63"/>
          <p:cNvSpPr txBox="1">
            <a:spLocks noChangeArrowheads="1"/>
          </p:cNvSpPr>
          <p:nvPr/>
        </p:nvSpPr>
        <p:spPr bwMode="auto">
          <a:xfrm>
            <a:off x="3549650" y="4525963"/>
            <a:ext cx="392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SC</a:t>
            </a:r>
          </a:p>
        </p:txBody>
      </p:sp>
      <p:sp>
        <p:nvSpPr>
          <p:cNvPr id="77888" name="Text Box 64"/>
          <p:cNvSpPr txBox="1">
            <a:spLocks noChangeArrowheads="1"/>
          </p:cNvSpPr>
          <p:nvPr/>
        </p:nvSpPr>
        <p:spPr bwMode="auto">
          <a:xfrm>
            <a:off x="3841750" y="4525963"/>
            <a:ext cx="331788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77889" name="Text Box 65"/>
          <p:cNvSpPr txBox="1">
            <a:spLocks noChangeArrowheads="1"/>
          </p:cNvSpPr>
          <p:nvPr/>
        </p:nvSpPr>
        <p:spPr bwMode="auto">
          <a:xfrm>
            <a:off x="4116388" y="4525963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77890" name="Text Box 66"/>
          <p:cNvSpPr txBox="1">
            <a:spLocks noChangeArrowheads="1"/>
          </p:cNvSpPr>
          <p:nvPr/>
        </p:nvSpPr>
        <p:spPr bwMode="auto">
          <a:xfrm>
            <a:off x="2038350" y="4071938"/>
            <a:ext cx="763588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Execute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77891" name="Text Box 67"/>
          <p:cNvSpPr txBox="1">
            <a:spLocks noChangeArrowheads="1"/>
          </p:cNvSpPr>
          <p:nvPr/>
        </p:nvSpPr>
        <p:spPr bwMode="auto">
          <a:xfrm>
            <a:off x="1878013" y="4211638"/>
            <a:ext cx="1082675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input-output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77892" name="Text Box 68"/>
          <p:cNvSpPr txBox="1">
            <a:spLocks noChangeArrowheads="1"/>
          </p:cNvSpPr>
          <p:nvPr/>
        </p:nvSpPr>
        <p:spPr bwMode="auto">
          <a:xfrm>
            <a:off x="1939925" y="4354513"/>
            <a:ext cx="969963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instruction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77893" name="Text Box 69"/>
          <p:cNvSpPr txBox="1">
            <a:spLocks noChangeArrowheads="1"/>
          </p:cNvSpPr>
          <p:nvPr/>
        </p:nvSpPr>
        <p:spPr bwMode="auto">
          <a:xfrm>
            <a:off x="2024063" y="4525963"/>
            <a:ext cx="392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SC</a:t>
            </a:r>
          </a:p>
        </p:txBody>
      </p:sp>
      <p:sp>
        <p:nvSpPr>
          <p:cNvPr id="77894" name="Text Box 70"/>
          <p:cNvSpPr txBox="1">
            <a:spLocks noChangeArrowheads="1"/>
          </p:cNvSpPr>
          <p:nvPr/>
        </p:nvSpPr>
        <p:spPr bwMode="auto">
          <a:xfrm>
            <a:off x="2303463" y="4525963"/>
            <a:ext cx="331787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77895" name="Text Box 71"/>
          <p:cNvSpPr txBox="1">
            <a:spLocks noChangeArrowheads="1"/>
          </p:cNvSpPr>
          <p:nvPr/>
        </p:nvSpPr>
        <p:spPr bwMode="auto">
          <a:xfrm>
            <a:off x="2578100" y="4525963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77896" name="Text Box 72"/>
          <p:cNvSpPr txBox="1">
            <a:spLocks noChangeArrowheads="1"/>
          </p:cNvSpPr>
          <p:nvPr/>
        </p:nvSpPr>
        <p:spPr bwMode="auto">
          <a:xfrm>
            <a:off x="5334000" y="4071938"/>
            <a:ext cx="6302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M[AR]</a:t>
            </a:r>
          </a:p>
        </p:txBody>
      </p:sp>
      <p:sp>
        <p:nvSpPr>
          <p:cNvPr id="77897" name="Text Box 73"/>
          <p:cNvSpPr txBox="1">
            <a:spLocks noChangeArrowheads="1"/>
          </p:cNvSpPr>
          <p:nvPr/>
        </p:nvSpPr>
        <p:spPr bwMode="auto">
          <a:xfrm>
            <a:off x="5141913" y="4071938"/>
            <a:ext cx="331787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77898" name="Text Box 74"/>
          <p:cNvSpPr txBox="1">
            <a:spLocks noChangeArrowheads="1"/>
          </p:cNvSpPr>
          <p:nvPr/>
        </p:nvSpPr>
        <p:spPr bwMode="auto">
          <a:xfrm>
            <a:off x="4878388" y="4071938"/>
            <a:ext cx="4016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AR</a:t>
            </a:r>
          </a:p>
        </p:txBody>
      </p:sp>
      <p:sp>
        <p:nvSpPr>
          <p:cNvPr id="77899" name="Text Box 75"/>
          <p:cNvSpPr txBox="1">
            <a:spLocks noChangeArrowheads="1"/>
          </p:cNvSpPr>
          <p:nvPr/>
        </p:nvSpPr>
        <p:spPr bwMode="auto">
          <a:xfrm>
            <a:off x="6199188" y="4062413"/>
            <a:ext cx="7588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Nothing</a:t>
            </a:r>
          </a:p>
        </p:txBody>
      </p:sp>
      <p:sp>
        <p:nvSpPr>
          <p:cNvPr id="77900" name="Freeform 76"/>
          <p:cNvSpPr>
            <a:spLocks noChangeArrowheads="1"/>
          </p:cNvSpPr>
          <p:nvPr/>
        </p:nvSpPr>
        <p:spPr bwMode="auto">
          <a:xfrm>
            <a:off x="2984500" y="3381375"/>
            <a:ext cx="92075" cy="96838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01" name="Line 77"/>
          <p:cNvSpPr>
            <a:spLocks noChangeShapeType="1"/>
          </p:cNvSpPr>
          <p:nvPr/>
        </p:nvSpPr>
        <p:spPr bwMode="auto">
          <a:xfrm flipV="1">
            <a:off x="3035300" y="3222625"/>
            <a:ext cx="1588" cy="1746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02" name="Freeform 78"/>
          <p:cNvSpPr>
            <a:spLocks noChangeArrowheads="1"/>
          </p:cNvSpPr>
          <p:nvPr/>
        </p:nvSpPr>
        <p:spPr bwMode="auto">
          <a:xfrm>
            <a:off x="5972175" y="3357563"/>
            <a:ext cx="93663" cy="95250"/>
          </a:xfrm>
          <a:custGeom>
            <a:avLst/>
            <a:gdLst/>
            <a:ahLst/>
            <a:cxnLst>
              <a:cxn ang="0">
                <a:pos x="130" y="264"/>
              </a:cxn>
              <a:cxn ang="0">
                <a:pos x="257" y="21"/>
              </a:cxn>
              <a:cxn ang="0">
                <a:pos x="241" y="16"/>
              </a:cxn>
              <a:cxn ang="0">
                <a:pos x="224" y="11"/>
              </a:cxn>
              <a:cxn ang="0">
                <a:pos x="207" y="8"/>
              </a:cxn>
              <a:cxn ang="0">
                <a:pos x="190" y="5"/>
              </a:cxn>
              <a:cxn ang="0">
                <a:pos x="172" y="2"/>
              </a:cxn>
              <a:cxn ang="0">
                <a:pos x="155" y="1"/>
              </a:cxn>
              <a:cxn ang="0">
                <a:pos x="137" y="0"/>
              </a:cxn>
              <a:cxn ang="0">
                <a:pos x="120" y="0"/>
              </a:cxn>
              <a:cxn ang="0">
                <a:pos x="102" y="1"/>
              </a:cxn>
              <a:cxn ang="0">
                <a:pos x="85" y="3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7" y="17"/>
              </a:cxn>
              <a:cxn ang="0">
                <a:pos x="0" y="22"/>
              </a:cxn>
              <a:cxn ang="0">
                <a:pos x="130" y="264"/>
              </a:cxn>
            </a:cxnLst>
            <a:rect l="0" t="0" r="r" b="b"/>
            <a:pathLst>
              <a:path w="258" h="265">
                <a:moveTo>
                  <a:pt x="130" y="264"/>
                </a:moveTo>
                <a:lnTo>
                  <a:pt x="257" y="21"/>
                </a:lnTo>
                <a:lnTo>
                  <a:pt x="241" y="16"/>
                </a:lnTo>
                <a:lnTo>
                  <a:pt x="224" y="11"/>
                </a:lnTo>
                <a:lnTo>
                  <a:pt x="207" y="8"/>
                </a:lnTo>
                <a:lnTo>
                  <a:pt x="190" y="5"/>
                </a:lnTo>
                <a:lnTo>
                  <a:pt x="172" y="2"/>
                </a:lnTo>
                <a:lnTo>
                  <a:pt x="155" y="1"/>
                </a:lnTo>
                <a:lnTo>
                  <a:pt x="137" y="0"/>
                </a:lnTo>
                <a:lnTo>
                  <a:pt x="120" y="0"/>
                </a:lnTo>
                <a:lnTo>
                  <a:pt x="102" y="1"/>
                </a:lnTo>
                <a:lnTo>
                  <a:pt x="85" y="3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7" y="17"/>
                </a:lnTo>
                <a:lnTo>
                  <a:pt x="0" y="22"/>
                </a:lnTo>
                <a:lnTo>
                  <a:pt x="130" y="264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03" name="Line 79"/>
          <p:cNvSpPr>
            <a:spLocks noChangeShapeType="1"/>
          </p:cNvSpPr>
          <p:nvPr/>
        </p:nvSpPr>
        <p:spPr bwMode="auto">
          <a:xfrm flipV="1">
            <a:off x="6011863" y="3197225"/>
            <a:ext cx="1587" cy="1746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04" name="AutoShape 80"/>
          <p:cNvSpPr>
            <a:spLocks noChangeArrowheads="1"/>
          </p:cNvSpPr>
          <p:nvPr/>
        </p:nvSpPr>
        <p:spPr bwMode="auto">
          <a:xfrm>
            <a:off x="1916113" y="4073525"/>
            <a:ext cx="1020762" cy="682625"/>
          </a:xfrm>
          <a:prstGeom prst="roundRect">
            <a:avLst>
              <a:gd name="adj" fmla="val 231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05" name="AutoShape 81"/>
          <p:cNvSpPr>
            <a:spLocks noChangeArrowheads="1"/>
          </p:cNvSpPr>
          <p:nvPr/>
        </p:nvSpPr>
        <p:spPr bwMode="auto">
          <a:xfrm>
            <a:off x="3170238" y="4073525"/>
            <a:ext cx="1512887" cy="673100"/>
          </a:xfrm>
          <a:prstGeom prst="roundRect">
            <a:avLst>
              <a:gd name="adj" fmla="val 231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06" name="AutoShape 82"/>
          <p:cNvSpPr>
            <a:spLocks noChangeArrowheads="1"/>
          </p:cNvSpPr>
          <p:nvPr/>
        </p:nvSpPr>
        <p:spPr bwMode="auto">
          <a:xfrm>
            <a:off x="4916488" y="4073525"/>
            <a:ext cx="1020762" cy="211138"/>
          </a:xfrm>
          <a:prstGeom prst="roundRect">
            <a:avLst>
              <a:gd name="adj" fmla="val 755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07" name="AutoShape 83"/>
          <p:cNvSpPr>
            <a:spLocks noChangeArrowheads="1"/>
          </p:cNvSpPr>
          <p:nvPr/>
        </p:nvSpPr>
        <p:spPr bwMode="auto">
          <a:xfrm>
            <a:off x="6172200" y="4073525"/>
            <a:ext cx="811213" cy="211138"/>
          </a:xfrm>
          <a:prstGeom prst="roundRect">
            <a:avLst>
              <a:gd name="adj" fmla="val 755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08" name="Freeform 84"/>
          <p:cNvSpPr>
            <a:spLocks noChangeArrowheads="1"/>
          </p:cNvSpPr>
          <p:nvPr/>
        </p:nvSpPr>
        <p:spPr bwMode="auto">
          <a:xfrm>
            <a:off x="2357438" y="3963988"/>
            <a:ext cx="92075" cy="96837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09" name="Line 85"/>
          <p:cNvSpPr>
            <a:spLocks noChangeShapeType="1"/>
          </p:cNvSpPr>
          <p:nvPr/>
        </p:nvSpPr>
        <p:spPr bwMode="auto">
          <a:xfrm flipV="1">
            <a:off x="2401888" y="3667125"/>
            <a:ext cx="1587" cy="3270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10" name="Freeform 86"/>
          <p:cNvSpPr>
            <a:spLocks noChangeArrowheads="1"/>
          </p:cNvSpPr>
          <p:nvPr/>
        </p:nvSpPr>
        <p:spPr bwMode="auto">
          <a:xfrm>
            <a:off x="3956050" y="3963988"/>
            <a:ext cx="92075" cy="96837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11" name="Line 87"/>
          <p:cNvSpPr>
            <a:spLocks noChangeShapeType="1"/>
          </p:cNvSpPr>
          <p:nvPr/>
        </p:nvSpPr>
        <p:spPr bwMode="auto">
          <a:xfrm flipV="1">
            <a:off x="4000500" y="3676650"/>
            <a:ext cx="1588" cy="3175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12" name="Freeform 88"/>
          <p:cNvSpPr>
            <a:spLocks noChangeArrowheads="1"/>
          </p:cNvSpPr>
          <p:nvPr/>
        </p:nvSpPr>
        <p:spPr bwMode="auto">
          <a:xfrm>
            <a:off x="5346700" y="3963988"/>
            <a:ext cx="90488" cy="96837"/>
          </a:xfrm>
          <a:custGeom>
            <a:avLst/>
            <a:gdLst/>
            <a:ahLst/>
            <a:cxnLst>
              <a:cxn ang="0">
                <a:pos x="127" y="269"/>
              </a:cxn>
              <a:cxn ang="0">
                <a:pos x="251" y="22"/>
              </a:cxn>
              <a:cxn ang="0">
                <a:pos x="235" y="16"/>
              </a:cxn>
              <a:cxn ang="0">
                <a:pos x="219" y="12"/>
              </a:cxn>
              <a:cxn ang="0">
                <a:pos x="202" y="8"/>
              </a:cxn>
              <a:cxn ang="0">
                <a:pos x="185" y="5"/>
              </a:cxn>
              <a:cxn ang="0">
                <a:pos x="168" y="2"/>
              </a:cxn>
              <a:cxn ang="0">
                <a:pos x="151" y="1"/>
              </a:cxn>
              <a:cxn ang="0">
                <a:pos x="134" y="0"/>
              </a:cxn>
              <a:cxn ang="0">
                <a:pos x="117" y="0"/>
              </a:cxn>
              <a:cxn ang="0">
                <a:pos x="100" y="1"/>
              </a:cxn>
              <a:cxn ang="0">
                <a:pos x="83" y="3"/>
              </a:cxn>
              <a:cxn ang="0">
                <a:pos x="66" y="5"/>
              </a:cxn>
              <a:cxn ang="0">
                <a:pos x="49" y="8"/>
              </a:cxn>
              <a:cxn ang="0">
                <a:pos x="32" y="12"/>
              </a:cxn>
              <a:cxn ang="0">
                <a:pos x="16" y="17"/>
              </a:cxn>
              <a:cxn ang="0">
                <a:pos x="0" y="23"/>
              </a:cxn>
              <a:cxn ang="0">
                <a:pos x="127" y="269"/>
              </a:cxn>
            </a:cxnLst>
            <a:rect l="0" t="0" r="r" b="b"/>
            <a:pathLst>
              <a:path w="252" h="270">
                <a:moveTo>
                  <a:pt x="127" y="269"/>
                </a:moveTo>
                <a:lnTo>
                  <a:pt x="251" y="22"/>
                </a:lnTo>
                <a:lnTo>
                  <a:pt x="235" y="16"/>
                </a:lnTo>
                <a:lnTo>
                  <a:pt x="219" y="12"/>
                </a:lnTo>
                <a:lnTo>
                  <a:pt x="202" y="8"/>
                </a:lnTo>
                <a:lnTo>
                  <a:pt x="185" y="5"/>
                </a:lnTo>
                <a:lnTo>
                  <a:pt x="168" y="2"/>
                </a:lnTo>
                <a:lnTo>
                  <a:pt x="151" y="1"/>
                </a:lnTo>
                <a:lnTo>
                  <a:pt x="134" y="0"/>
                </a:lnTo>
                <a:lnTo>
                  <a:pt x="117" y="0"/>
                </a:lnTo>
                <a:lnTo>
                  <a:pt x="100" y="1"/>
                </a:lnTo>
                <a:lnTo>
                  <a:pt x="83" y="3"/>
                </a:lnTo>
                <a:lnTo>
                  <a:pt x="66" y="5"/>
                </a:lnTo>
                <a:lnTo>
                  <a:pt x="49" y="8"/>
                </a:lnTo>
                <a:lnTo>
                  <a:pt x="32" y="12"/>
                </a:lnTo>
                <a:lnTo>
                  <a:pt x="16" y="17"/>
                </a:lnTo>
                <a:lnTo>
                  <a:pt x="0" y="23"/>
                </a:lnTo>
                <a:lnTo>
                  <a:pt x="127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13" name="Line 89"/>
          <p:cNvSpPr>
            <a:spLocks noChangeShapeType="1"/>
          </p:cNvSpPr>
          <p:nvPr/>
        </p:nvSpPr>
        <p:spPr bwMode="auto">
          <a:xfrm flipV="1">
            <a:off x="5389563" y="3676650"/>
            <a:ext cx="1587" cy="3175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14" name="Freeform 90"/>
          <p:cNvSpPr>
            <a:spLocks noChangeArrowheads="1"/>
          </p:cNvSpPr>
          <p:nvPr/>
        </p:nvSpPr>
        <p:spPr bwMode="auto">
          <a:xfrm>
            <a:off x="6613525" y="3963988"/>
            <a:ext cx="90488" cy="96837"/>
          </a:xfrm>
          <a:custGeom>
            <a:avLst/>
            <a:gdLst/>
            <a:ahLst/>
            <a:cxnLst>
              <a:cxn ang="0">
                <a:pos x="124" y="269"/>
              </a:cxn>
              <a:cxn ang="0">
                <a:pos x="251" y="23"/>
              </a:cxn>
              <a:cxn ang="0">
                <a:pos x="235" y="17"/>
              </a:cxn>
              <a:cxn ang="0">
                <a:pos x="219" y="12"/>
              </a:cxn>
              <a:cxn ang="0">
                <a:pos x="202" y="8"/>
              </a:cxn>
              <a:cxn ang="0">
                <a:pos x="185" y="5"/>
              </a:cxn>
              <a:cxn ang="0">
                <a:pos x="168" y="3"/>
              </a:cxn>
              <a:cxn ang="0">
                <a:pos x="151" y="1"/>
              </a:cxn>
              <a:cxn ang="0">
                <a:pos x="134" y="0"/>
              </a:cxn>
              <a:cxn ang="0">
                <a:pos x="117" y="0"/>
              </a:cxn>
              <a:cxn ang="0">
                <a:pos x="100" y="1"/>
              </a:cxn>
              <a:cxn ang="0">
                <a:pos x="83" y="2"/>
              </a:cxn>
              <a:cxn ang="0">
                <a:pos x="66" y="5"/>
              </a:cxn>
              <a:cxn ang="0">
                <a:pos x="49" y="8"/>
              </a:cxn>
              <a:cxn ang="0">
                <a:pos x="32" y="12"/>
              </a:cxn>
              <a:cxn ang="0">
                <a:pos x="16" y="16"/>
              </a:cxn>
              <a:cxn ang="0">
                <a:pos x="0" y="22"/>
              </a:cxn>
              <a:cxn ang="0">
                <a:pos x="124" y="269"/>
              </a:cxn>
            </a:cxnLst>
            <a:rect l="0" t="0" r="r" b="b"/>
            <a:pathLst>
              <a:path w="252" h="270">
                <a:moveTo>
                  <a:pt x="124" y="269"/>
                </a:moveTo>
                <a:lnTo>
                  <a:pt x="251" y="23"/>
                </a:lnTo>
                <a:lnTo>
                  <a:pt x="235" y="17"/>
                </a:lnTo>
                <a:lnTo>
                  <a:pt x="219" y="12"/>
                </a:lnTo>
                <a:lnTo>
                  <a:pt x="202" y="8"/>
                </a:lnTo>
                <a:lnTo>
                  <a:pt x="185" y="5"/>
                </a:lnTo>
                <a:lnTo>
                  <a:pt x="168" y="3"/>
                </a:lnTo>
                <a:lnTo>
                  <a:pt x="151" y="1"/>
                </a:lnTo>
                <a:lnTo>
                  <a:pt x="134" y="0"/>
                </a:lnTo>
                <a:lnTo>
                  <a:pt x="117" y="0"/>
                </a:lnTo>
                <a:lnTo>
                  <a:pt x="100" y="1"/>
                </a:lnTo>
                <a:lnTo>
                  <a:pt x="83" y="2"/>
                </a:lnTo>
                <a:lnTo>
                  <a:pt x="66" y="5"/>
                </a:lnTo>
                <a:lnTo>
                  <a:pt x="49" y="8"/>
                </a:lnTo>
                <a:lnTo>
                  <a:pt x="32" y="12"/>
                </a:lnTo>
                <a:lnTo>
                  <a:pt x="16" y="16"/>
                </a:lnTo>
                <a:lnTo>
                  <a:pt x="0" y="22"/>
                </a:lnTo>
                <a:lnTo>
                  <a:pt x="124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15" name="Line 91"/>
          <p:cNvSpPr>
            <a:spLocks noChangeShapeType="1"/>
          </p:cNvSpPr>
          <p:nvPr/>
        </p:nvSpPr>
        <p:spPr bwMode="auto">
          <a:xfrm flipV="1">
            <a:off x="6656388" y="3657600"/>
            <a:ext cx="1587" cy="3365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16" name="Line 92"/>
          <p:cNvSpPr>
            <a:spLocks noChangeShapeType="1"/>
          </p:cNvSpPr>
          <p:nvPr/>
        </p:nvSpPr>
        <p:spPr bwMode="auto">
          <a:xfrm>
            <a:off x="2408238" y="3673475"/>
            <a:ext cx="338137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17" name="Line 93"/>
          <p:cNvSpPr>
            <a:spLocks noChangeShapeType="1"/>
          </p:cNvSpPr>
          <p:nvPr/>
        </p:nvSpPr>
        <p:spPr bwMode="auto">
          <a:xfrm>
            <a:off x="3287713" y="3673475"/>
            <a:ext cx="714375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18" name="Line 94"/>
          <p:cNvSpPr>
            <a:spLocks noChangeShapeType="1"/>
          </p:cNvSpPr>
          <p:nvPr/>
        </p:nvSpPr>
        <p:spPr bwMode="auto">
          <a:xfrm>
            <a:off x="5397500" y="3673475"/>
            <a:ext cx="331788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19" name="Line 95"/>
          <p:cNvSpPr>
            <a:spLocks noChangeShapeType="1"/>
          </p:cNvSpPr>
          <p:nvPr/>
        </p:nvSpPr>
        <p:spPr bwMode="auto">
          <a:xfrm>
            <a:off x="6288088" y="3663950"/>
            <a:ext cx="387350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20" name="Text Box 96"/>
          <p:cNvSpPr txBox="1">
            <a:spLocks noChangeArrowheads="1"/>
          </p:cNvSpPr>
          <p:nvPr/>
        </p:nvSpPr>
        <p:spPr bwMode="auto">
          <a:xfrm>
            <a:off x="3289300" y="3446463"/>
            <a:ext cx="10985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= 0 (register)</a:t>
            </a:r>
          </a:p>
        </p:txBody>
      </p:sp>
      <p:sp>
        <p:nvSpPr>
          <p:cNvPr id="77921" name="Text Box 97"/>
          <p:cNvSpPr txBox="1">
            <a:spLocks noChangeArrowheads="1"/>
          </p:cNvSpPr>
          <p:nvPr/>
        </p:nvSpPr>
        <p:spPr bwMode="auto">
          <a:xfrm>
            <a:off x="2033588" y="3436938"/>
            <a:ext cx="7461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(I/O) = 1</a:t>
            </a:r>
          </a:p>
        </p:txBody>
      </p:sp>
      <p:sp>
        <p:nvSpPr>
          <p:cNvPr id="77922" name="Text Box 98"/>
          <p:cNvSpPr txBox="1">
            <a:spLocks noChangeArrowheads="1"/>
          </p:cNvSpPr>
          <p:nvPr/>
        </p:nvSpPr>
        <p:spPr bwMode="auto">
          <a:xfrm>
            <a:off x="4681538" y="3446463"/>
            <a:ext cx="1092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(indirect) = 1</a:t>
            </a:r>
          </a:p>
        </p:txBody>
      </p:sp>
      <p:sp>
        <p:nvSpPr>
          <p:cNvPr id="77923" name="Text Box 99"/>
          <p:cNvSpPr txBox="1">
            <a:spLocks noChangeArrowheads="1"/>
          </p:cNvSpPr>
          <p:nvPr/>
        </p:nvSpPr>
        <p:spPr bwMode="auto">
          <a:xfrm>
            <a:off x="2652713" y="3881438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T3</a:t>
            </a:r>
          </a:p>
        </p:txBody>
      </p:sp>
      <p:sp>
        <p:nvSpPr>
          <p:cNvPr id="77924" name="Text Box 100"/>
          <p:cNvSpPr txBox="1">
            <a:spLocks noChangeArrowheads="1"/>
          </p:cNvSpPr>
          <p:nvPr/>
        </p:nvSpPr>
        <p:spPr bwMode="auto">
          <a:xfrm>
            <a:off x="4398963" y="3881438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T3</a:t>
            </a:r>
          </a:p>
        </p:txBody>
      </p:sp>
      <p:sp>
        <p:nvSpPr>
          <p:cNvPr id="77925" name="Text Box 101"/>
          <p:cNvSpPr txBox="1">
            <a:spLocks noChangeArrowheads="1"/>
          </p:cNvSpPr>
          <p:nvPr/>
        </p:nvSpPr>
        <p:spPr bwMode="auto">
          <a:xfrm>
            <a:off x="5653088" y="3881438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T3</a:t>
            </a:r>
          </a:p>
        </p:txBody>
      </p:sp>
      <p:sp>
        <p:nvSpPr>
          <p:cNvPr id="77926" name="Text Box 102"/>
          <p:cNvSpPr txBox="1">
            <a:spLocks noChangeArrowheads="1"/>
          </p:cNvSpPr>
          <p:nvPr/>
        </p:nvSpPr>
        <p:spPr bwMode="auto">
          <a:xfrm>
            <a:off x="6772275" y="3881438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T3</a:t>
            </a:r>
          </a:p>
        </p:txBody>
      </p:sp>
      <p:sp>
        <p:nvSpPr>
          <p:cNvPr id="77927" name="Text Box 103"/>
          <p:cNvSpPr txBox="1">
            <a:spLocks noChangeArrowheads="1"/>
          </p:cNvSpPr>
          <p:nvPr/>
        </p:nvSpPr>
        <p:spPr bwMode="auto">
          <a:xfrm>
            <a:off x="5653088" y="4525963"/>
            <a:ext cx="763587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Execute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77928" name="Text Box 104"/>
          <p:cNvSpPr txBox="1">
            <a:spLocks noChangeArrowheads="1"/>
          </p:cNvSpPr>
          <p:nvPr/>
        </p:nvSpPr>
        <p:spPr bwMode="auto">
          <a:xfrm>
            <a:off x="5248275" y="4668838"/>
            <a:ext cx="151130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memory-reference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77929" name="Text Box 105"/>
          <p:cNvSpPr txBox="1">
            <a:spLocks noChangeArrowheads="1"/>
          </p:cNvSpPr>
          <p:nvPr/>
        </p:nvSpPr>
        <p:spPr bwMode="auto">
          <a:xfrm>
            <a:off x="5554663" y="4808538"/>
            <a:ext cx="96996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instruction</a:t>
            </a:r>
          </a:p>
        </p:txBody>
      </p:sp>
      <p:sp>
        <p:nvSpPr>
          <p:cNvPr id="77930" name="Text Box 106"/>
          <p:cNvSpPr txBox="1">
            <a:spLocks noChangeArrowheads="1"/>
          </p:cNvSpPr>
          <p:nvPr/>
        </p:nvSpPr>
        <p:spPr bwMode="auto">
          <a:xfrm>
            <a:off x="5640388" y="4970463"/>
            <a:ext cx="392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SC</a:t>
            </a:r>
          </a:p>
        </p:txBody>
      </p:sp>
      <p:sp>
        <p:nvSpPr>
          <p:cNvPr id="77931" name="Text Box 107"/>
          <p:cNvSpPr txBox="1">
            <a:spLocks noChangeArrowheads="1"/>
          </p:cNvSpPr>
          <p:nvPr/>
        </p:nvSpPr>
        <p:spPr bwMode="auto">
          <a:xfrm>
            <a:off x="5961063" y="4970463"/>
            <a:ext cx="331787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77932" name="Text Box 108"/>
          <p:cNvSpPr txBox="1">
            <a:spLocks noChangeArrowheads="1"/>
          </p:cNvSpPr>
          <p:nvPr/>
        </p:nvSpPr>
        <p:spPr bwMode="auto">
          <a:xfrm>
            <a:off x="6207125" y="4970463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77933" name="AutoShape 109"/>
          <p:cNvSpPr>
            <a:spLocks noChangeArrowheads="1"/>
          </p:cNvSpPr>
          <p:nvPr/>
        </p:nvSpPr>
        <p:spPr bwMode="auto">
          <a:xfrm>
            <a:off x="5187950" y="4538663"/>
            <a:ext cx="1670050" cy="663575"/>
          </a:xfrm>
          <a:prstGeom prst="roundRect">
            <a:avLst>
              <a:gd name="adj" fmla="val 236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34" name="Freeform 110"/>
          <p:cNvSpPr>
            <a:spLocks noChangeArrowheads="1"/>
          </p:cNvSpPr>
          <p:nvPr/>
        </p:nvSpPr>
        <p:spPr bwMode="auto">
          <a:xfrm>
            <a:off x="5346700" y="4429125"/>
            <a:ext cx="90488" cy="95250"/>
          </a:xfrm>
          <a:custGeom>
            <a:avLst/>
            <a:gdLst/>
            <a:ahLst/>
            <a:cxnLst>
              <a:cxn ang="0">
                <a:pos x="127" y="265"/>
              </a:cxn>
              <a:cxn ang="0">
                <a:pos x="251" y="21"/>
              </a:cxn>
              <a:cxn ang="0">
                <a:pos x="235" y="16"/>
              </a:cxn>
              <a:cxn ang="0">
                <a:pos x="219" y="12"/>
              </a:cxn>
              <a:cxn ang="0">
                <a:pos x="202" y="8"/>
              </a:cxn>
              <a:cxn ang="0">
                <a:pos x="185" y="5"/>
              </a:cxn>
              <a:cxn ang="0">
                <a:pos x="168" y="2"/>
              </a:cxn>
              <a:cxn ang="0">
                <a:pos x="151" y="1"/>
              </a:cxn>
              <a:cxn ang="0">
                <a:pos x="134" y="0"/>
              </a:cxn>
              <a:cxn ang="0">
                <a:pos x="117" y="0"/>
              </a:cxn>
              <a:cxn ang="0">
                <a:pos x="100" y="1"/>
              </a:cxn>
              <a:cxn ang="0">
                <a:pos x="83" y="3"/>
              </a:cxn>
              <a:cxn ang="0">
                <a:pos x="66" y="5"/>
              </a:cxn>
              <a:cxn ang="0">
                <a:pos x="49" y="8"/>
              </a:cxn>
              <a:cxn ang="0">
                <a:pos x="32" y="12"/>
              </a:cxn>
              <a:cxn ang="0">
                <a:pos x="16" y="17"/>
              </a:cxn>
              <a:cxn ang="0">
                <a:pos x="0" y="22"/>
              </a:cxn>
              <a:cxn ang="0">
                <a:pos x="127" y="265"/>
              </a:cxn>
            </a:cxnLst>
            <a:rect l="0" t="0" r="r" b="b"/>
            <a:pathLst>
              <a:path w="252" h="266">
                <a:moveTo>
                  <a:pt x="127" y="265"/>
                </a:moveTo>
                <a:lnTo>
                  <a:pt x="251" y="21"/>
                </a:lnTo>
                <a:lnTo>
                  <a:pt x="235" y="16"/>
                </a:lnTo>
                <a:lnTo>
                  <a:pt x="219" y="12"/>
                </a:lnTo>
                <a:lnTo>
                  <a:pt x="202" y="8"/>
                </a:lnTo>
                <a:lnTo>
                  <a:pt x="185" y="5"/>
                </a:lnTo>
                <a:lnTo>
                  <a:pt x="168" y="2"/>
                </a:lnTo>
                <a:lnTo>
                  <a:pt x="151" y="1"/>
                </a:lnTo>
                <a:lnTo>
                  <a:pt x="134" y="0"/>
                </a:lnTo>
                <a:lnTo>
                  <a:pt x="117" y="0"/>
                </a:lnTo>
                <a:lnTo>
                  <a:pt x="100" y="1"/>
                </a:lnTo>
                <a:lnTo>
                  <a:pt x="83" y="3"/>
                </a:lnTo>
                <a:lnTo>
                  <a:pt x="66" y="5"/>
                </a:lnTo>
                <a:lnTo>
                  <a:pt x="49" y="8"/>
                </a:lnTo>
                <a:lnTo>
                  <a:pt x="32" y="12"/>
                </a:lnTo>
                <a:lnTo>
                  <a:pt x="16" y="17"/>
                </a:lnTo>
                <a:lnTo>
                  <a:pt x="0" y="22"/>
                </a:lnTo>
                <a:lnTo>
                  <a:pt x="127" y="26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35" name="Line 111"/>
          <p:cNvSpPr>
            <a:spLocks noChangeShapeType="1"/>
          </p:cNvSpPr>
          <p:nvPr/>
        </p:nvSpPr>
        <p:spPr bwMode="auto">
          <a:xfrm flipV="1">
            <a:off x="5389563" y="4283075"/>
            <a:ext cx="1587" cy="176213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36" name="Freeform 112"/>
          <p:cNvSpPr>
            <a:spLocks noChangeArrowheads="1"/>
          </p:cNvSpPr>
          <p:nvPr/>
        </p:nvSpPr>
        <p:spPr bwMode="auto">
          <a:xfrm>
            <a:off x="6613525" y="4429125"/>
            <a:ext cx="90488" cy="95250"/>
          </a:xfrm>
          <a:custGeom>
            <a:avLst/>
            <a:gdLst/>
            <a:ahLst/>
            <a:cxnLst>
              <a:cxn ang="0">
                <a:pos x="124" y="265"/>
              </a:cxn>
              <a:cxn ang="0">
                <a:pos x="251" y="22"/>
              </a:cxn>
              <a:cxn ang="0">
                <a:pos x="235" y="17"/>
              </a:cxn>
              <a:cxn ang="0">
                <a:pos x="219" y="12"/>
              </a:cxn>
              <a:cxn ang="0">
                <a:pos x="202" y="8"/>
              </a:cxn>
              <a:cxn ang="0">
                <a:pos x="185" y="5"/>
              </a:cxn>
              <a:cxn ang="0">
                <a:pos x="168" y="3"/>
              </a:cxn>
              <a:cxn ang="0">
                <a:pos x="151" y="1"/>
              </a:cxn>
              <a:cxn ang="0">
                <a:pos x="134" y="0"/>
              </a:cxn>
              <a:cxn ang="0">
                <a:pos x="117" y="0"/>
              </a:cxn>
              <a:cxn ang="0">
                <a:pos x="100" y="1"/>
              </a:cxn>
              <a:cxn ang="0">
                <a:pos x="83" y="2"/>
              </a:cxn>
              <a:cxn ang="0">
                <a:pos x="66" y="5"/>
              </a:cxn>
              <a:cxn ang="0">
                <a:pos x="49" y="8"/>
              </a:cxn>
              <a:cxn ang="0">
                <a:pos x="32" y="12"/>
              </a:cxn>
              <a:cxn ang="0">
                <a:pos x="16" y="16"/>
              </a:cxn>
              <a:cxn ang="0">
                <a:pos x="0" y="21"/>
              </a:cxn>
              <a:cxn ang="0">
                <a:pos x="124" y="265"/>
              </a:cxn>
            </a:cxnLst>
            <a:rect l="0" t="0" r="r" b="b"/>
            <a:pathLst>
              <a:path w="252" h="266">
                <a:moveTo>
                  <a:pt x="124" y="265"/>
                </a:moveTo>
                <a:lnTo>
                  <a:pt x="251" y="22"/>
                </a:lnTo>
                <a:lnTo>
                  <a:pt x="235" y="17"/>
                </a:lnTo>
                <a:lnTo>
                  <a:pt x="219" y="12"/>
                </a:lnTo>
                <a:lnTo>
                  <a:pt x="202" y="8"/>
                </a:lnTo>
                <a:lnTo>
                  <a:pt x="185" y="5"/>
                </a:lnTo>
                <a:lnTo>
                  <a:pt x="168" y="3"/>
                </a:lnTo>
                <a:lnTo>
                  <a:pt x="151" y="1"/>
                </a:lnTo>
                <a:lnTo>
                  <a:pt x="134" y="0"/>
                </a:lnTo>
                <a:lnTo>
                  <a:pt x="117" y="0"/>
                </a:lnTo>
                <a:lnTo>
                  <a:pt x="100" y="1"/>
                </a:lnTo>
                <a:lnTo>
                  <a:pt x="83" y="2"/>
                </a:lnTo>
                <a:lnTo>
                  <a:pt x="66" y="5"/>
                </a:lnTo>
                <a:lnTo>
                  <a:pt x="49" y="8"/>
                </a:lnTo>
                <a:lnTo>
                  <a:pt x="32" y="12"/>
                </a:lnTo>
                <a:lnTo>
                  <a:pt x="16" y="16"/>
                </a:lnTo>
                <a:lnTo>
                  <a:pt x="0" y="21"/>
                </a:lnTo>
                <a:lnTo>
                  <a:pt x="124" y="26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37" name="Line 113"/>
          <p:cNvSpPr>
            <a:spLocks noChangeShapeType="1"/>
          </p:cNvSpPr>
          <p:nvPr/>
        </p:nvSpPr>
        <p:spPr bwMode="auto">
          <a:xfrm flipV="1">
            <a:off x="6656388" y="4283075"/>
            <a:ext cx="1587" cy="176213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38" name="Freeform 114"/>
          <p:cNvSpPr>
            <a:spLocks noChangeArrowheads="1"/>
          </p:cNvSpPr>
          <p:nvPr/>
        </p:nvSpPr>
        <p:spPr bwMode="auto">
          <a:xfrm>
            <a:off x="5972175" y="5286375"/>
            <a:ext cx="93663" cy="96838"/>
          </a:xfrm>
          <a:custGeom>
            <a:avLst/>
            <a:gdLst/>
            <a:ahLst/>
            <a:cxnLst>
              <a:cxn ang="0">
                <a:pos x="130" y="269"/>
              </a:cxn>
              <a:cxn ang="0">
                <a:pos x="257" y="22"/>
              </a:cxn>
              <a:cxn ang="0">
                <a:pos x="241" y="16"/>
              </a:cxn>
              <a:cxn ang="0">
                <a:pos x="224" y="12"/>
              </a:cxn>
              <a:cxn ang="0">
                <a:pos x="207" y="8"/>
              </a:cxn>
              <a:cxn ang="0">
                <a:pos x="190" y="5"/>
              </a:cxn>
              <a:cxn ang="0">
                <a:pos x="172" y="2"/>
              </a:cxn>
              <a:cxn ang="0">
                <a:pos x="155" y="1"/>
              </a:cxn>
              <a:cxn ang="0">
                <a:pos x="137" y="0"/>
              </a:cxn>
              <a:cxn ang="0">
                <a:pos x="120" y="0"/>
              </a:cxn>
              <a:cxn ang="0">
                <a:pos x="102" y="1"/>
              </a:cxn>
              <a:cxn ang="0">
                <a:pos x="85" y="3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7" y="17"/>
              </a:cxn>
              <a:cxn ang="0">
                <a:pos x="0" y="23"/>
              </a:cxn>
              <a:cxn ang="0">
                <a:pos x="130" y="269"/>
              </a:cxn>
            </a:cxnLst>
            <a:rect l="0" t="0" r="r" b="b"/>
            <a:pathLst>
              <a:path w="258" h="270">
                <a:moveTo>
                  <a:pt x="130" y="269"/>
                </a:moveTo>
                <a:lnTo>
                  <a:pt x="257" y="22"/>
                </a:lnTo>
                <a:lnTo>
                  <a:pt x="241" y="16"/>
                </a:lnTo>
                <a:lnTo>
                  <a:pt x="224" y="12"/>
                </a:lnTo>
                <a:lnTo>
                  <a:pt x="207" y="8"/>
                </a:lnTo>
                <a:lnTo>
                  <a:pt x="190" y="5"/>
                </a:lnTo>
                <a:lnTo>
                  <a:pt x="172" y="2"/>
                </a:lnTo>
                <a:lnTo>
                  <a:pt x="155" y="1"/>
                </a:lnTo>
                <a:lnTo>
                  <a:pt x="137" y="0"/>
                </a:lnTo>
                <a:lnTo>
                  <a:pt x="120" y="0"/>
                </a:lnTo>
                <a:lnTo>
                  <a:pt x="102" y="1"/>
                </a:lnTo>
                <a:lnTo>
                  <a:pt x="85" y="3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7" y="17"/>
                </a:lnTo>
                <a:lnTo>
                  <a:pt x="0" y="23"/>
                </a:lnTo>
                <a:lnTo>
                  <a:pt x="130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39" name="Line 115"/>
          <p:cNvSpPr>
            <a:spLocks noChangeShapeType="1"/>
          </p:cNvSpPr>
          <p:nvPr/>
        </p:nvSpPr>
        <p:spPr bwMode="auto">
          <a:xfrm flipV="1">
            <a:off x="6018213" y="5210175"/>
            <a:ext cx="1587" cy="1079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40" name="Line 116"/>
          <p:cNvSpPr>
            <a:spLocks noChangeShapeType="1"/>
          </p:cNvSpPr>
          <p:nvPr/>
        </p:nvSpPr>
        <p:spPr bwMode="auto">
          <a:xfrm flipH="1">
            <a:off x="1681163" y="5392738"/>
            <a:ext cx="4344987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41" name="Freeform 117"/>
          <p:cNvSpPr>
            <a:spLocks noChangeArrowheads="1"/>
          </p:cNvSpPr>
          <p:nvPr/>
        </p:nvSpPr>
        <p:spPr bwMode="auto">
          <a:xfrm>
            <a:off x="2357438" y="5286375"/>
            <a:ext cx="92075" cy="96838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42" name="Line 118"/>
          <p:cNvSpPr>
            <a:spLocks noChangeShapeType="1"/>
          </p:cNvSpPr>
          <p:nvPr/>
        </p:nvSpPr>
        <p:spPr bwMode="auto">
          <a:xfrm flipV="1">
            <a:off x="2401888" y="4764088"/>
            <a:ext cx="1587" cy="5540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43" name="Freeform 119"/>
          <p:cNvSpPr>
            <a:spLocks noChangeArrowheads="1"/>
          </p:cNvSpPr>
          <p:nvPr/>
        </p:nvSpPr>
        <p:spPr bwMode="auto">
          <a:xfrm>
            <a:off x="3883025" y="5286375"/>
            <a:ext cx="92075" cy="96838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44" name="Line 120"/>
          <p:cNvSpPr>
            <a:spLocks noChangeShapeType="1"/>
          </p:cNvSpPr>
          <p:nvPr/>
        </p:nvSpPr>
        <p:spPr bwMode="auto">
          <a:xfrm flipV="1">
            <a:off x="3927475" y="4745038"/>
            <a:ext cx="1588" cy="5730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45" name="Line 121"/>
          <p:cNvSpPr>
            <a:spLocks noChangeShapeType="1"/>
          </p:cNvSpPr>
          <p:nvPr/>
        </p:nvSpPr>
        <p:spPr bwMode="auto">
          <a:xfrm>
            <a:off x="1700213" y="1273175"/>
            <a:ext cx="1587" cy="41052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46" name="Line 122"/>
          <p:cNvSpPr>
            <a:spLocks noChangeShapeType="1"/>
          </p:cNvSpPr>
          <p:nvPr/>
        </p:nvSpPr>
        <p:spPr bwMode="auto">
          <a:xfrm flipH="1">
            <a:off x="1681163" y="1258888"/>
            <a:ext cx="1909762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47" name="Text Box 123"/>
          <p:cNvSpPr txBox="1">
            <a:spLocks noChangeArrowheads="1"/>
          </p:cNvSpPr>
          <p:nvPr/>
        </p:nvSpPr>
        <p:spPr bwMode="auto">
          <a:xfrm>
            <a:off x="6883400" y="4525963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T4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>
          <a:xfrm>
            <a:off x="1243013" y="300038"/>
            <a:ext cx="7072312" cy="334962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DETERMINE  THE  TYPE  OF  INSTRUCTION</a:t>
            </a:r>
          </a:p>
        </p:txBody>
      </p:sp>
      <p:sp>
        <p:nvSpPr>
          <p:cNvPr id="77826" name="AutoShape 2"/>
          <p:cNvSpPr>
            <a:spLocks noChangeArrowheads="1"/>
          </p:cNvSpPr>
          <p:nvPr/>
        </p:nvSpPr>
        <p:spPr bwMode="auto">
          <a:xfrm>
            <a:off x="-200992" y="5548313"/>
            <a:ext cx="34925" cy="157162"/>
          </a:xfrm>
          <a:prstGeom prst="roundRect">
            <a:avLst>
              <a:gd name="adj" fmla="val 454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4427984" y="3427413"/>
            <a:ext cx="9556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= 0 (direct)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52500" y="5534025"/>
            <a:ext cx="7104063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360" tIns="25560" rIns="63360" bIns="25560">
            <a:spAutoFit/>
          </a:bodyPr>
          <a:lstStyle/>
          <a:p>
            <a:pPr>
              <a:lnSpc>
                <a:spcPct val="66000"/>
              </a:lnSpc>
              <a:spcBef>
                <a:spcPts val="41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1143000" algn="l"/>
                <a:tab pos="1217613" algn="l"/>
                <a:tab pos="1371600" algn="l"/>
                <a:tab pos="1522413" algn="l"/>
                <a:tab pos="1674813" algn="l"/>
                <a:tab pos="1828800" algn="l"/>
                <a:tab pos="1979613" algn="l"/>
                <a:tab pos="2132013" algn="l"/>
                <a:tab pos="2286000" algn="l"/>
                <a:tab pos="2436813" algn="l"/>
                <a:tab pos="2589213" algn="l"/>
                <a:tab pos="2743200" algn="l"/>
                <a:tab pos="2894013" algn="l"/>
                <a:tab pos="3046413" algn="l"/>
                <a:tab pos="3200400" algn="l"/>
                <a:tab pos="3351213" algn="l"/>
                <a:tab pos="3503613" algn="l"/>
                <a:tab pos="3657600" algn="l"/>
                <a:tab pos="3808413" algn="l"/>
                <a:tab pos="3960813" algn="l"/>
                <a:tab pos="41148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800" b="1" i="1" dirty="0" smtClean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GB" sz="1800" b="1" i="1" baseline="-25000" dirty="0" smtClean="0">
                <a:solidFill>
                  <a:schemeClr val="tx1"/>
                </a:solidFill>
                <a:latin typeface="Arial" charset="0"/>
              </a:rPr>
              <a:t>7</a:t>
            </a:r>
            <a:r>
              <a:rPr lang="en-GB" sz="1800" b="1" i="1" dirty="0" smtClean="0">
                <a:solidFill>
                  <a:schemeClr val="tx1"/>
                </a:solidFill>
                <a:latin typeface="Arial" charset="0"/>
              </a:rPr>
              <a:t>'</a:t>
            </a:r>
            <a:r>
              <a:rPr lang="en-GB" sz="1200" b="1" i="1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sz="1800" b="1" i="1" dirty="0" smtClean="0">
                <a:solidFill>
                  <a:schemeClr val="tx1"/>
                </a:solidFill>
                <a:latin typeface="Arial" charset="0"/>
              </a:rPr>
              <a:t>I T</a:t>
            </a:r>
            <a:r>
              <a:rPr lang="en-GB" sz="1400" b="1" i="1" dirty="0" smtClean="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:	AR </a:t>
            </a:r>
            <a:r>
              <a:rPr lang="en-GB" sz="1800" dirty="0">
                <a:solidFill>
                  <a:schemeClr val="tx1"/>
                </a:solidFill>
                <a:latin typeface="Symbol" pitchFamily="18" charset="2"/>
              </a:rPr>
              <a:t>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M[AR]</a:t>
            </a:r>
          </a:p>
          <a:p>
            <a:pPr>
              <a:lnSpc>
                <a:spcPct val="66000"/>
              </a:lnSpc>
              <a:spcBef>
                <a:spcPts val="41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1143000" algn="l"/>
                <a:tab pos="1217613" algn="l"/>
                <a:tab pos="1371600" algn="l"/>
                <a:tab pos="1522413" algn="l"/>
                <a:tab pos="1674813" algn="l"/>
                <a:tab pos="1828800" algn="l"/>
                <a:tab pos="1979613" algn="l"/>
                <a:tab pos="2132013" algn="l"/>
                <a:tab pos="2286000" algn="l"/>
                <a:tab pos="2436813" algn="l"/>
                <a:tab pos="2589213" algn="l"/>
                <a:tab pos="2743200" algn="l"/>
                <a:tab pos="2894013" algn="l"/>
                <a:tab pos="3046413" algn="l"/>
                <a:tab pos="3200400" algn="l"/>
                <a:tab pos="3351213" algn="l"/>
                <a:tab pos="3503613" algn="l"/>
                <a:tab pos="3657600" algn="l"/>
                <a:tab pos="3808413" algn="l"/>
                <a:tab pos="3960813" algn="l"/>
                <a:tab pos="41148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800" b="1" i="1" dirty="0" smtClean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GB" sz="1800" b="1" i="1" baseline="-25000" dirty="0" smtClean="0">
                <a:solidFill>
                  <a:schemeClr val="tx1"/>
                </a:solidFill>
                <a:latin typeface="Arial" charset="0"/>
              </a:rPr>
              <a:t>7</a:t>
            </a:r>
            <a:r>
              <a:rPr lang="en-GB" sz="1800" b="1" i="1" dirty="0" smtClean="0">
                <a:solidFill>
                  <a:schemeClr val="tx1"/>
                </a:solidFill>
                <a:latin typeface="Arial" charset="0"/>
              </a:rPr>
              <a:t>'</a:t>
            </a:r>
            <a:r>
              <a:rPr lang="en-GB" sz="1400" b="1" i="1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sz="1800" b="1" i="1" dirty="0" smtClean="0">
                <a:solidFill>
                  <a:schemeClr val="tx1"/>
                </a:solidFill>
                <a:latin typeface="Arial" charset="0"/>
              </a:rPr>
              <a:t>I’ T</a:t>
            </a:r>
            <a:r>
              <a:rPr lang="en-GB" sz="1400" b="1" i="1" dirty="0" smtClean="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:	Nothing</a:t>
            </a:r>
          </a:p>
          <a:p>
            <a:pPr>
              <a:lnSpc>
                <a:spcPct val="66000"/>
              </a:lnSpc>
              <a:spcBef>
                <a:spcPts val="41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1143000" algn="l"/>
                <a:tab pos="1217613" algn="l"/>
                <a:tab pos="1371600" algn="l"/>
                <a:tab pos="1522413" algn="l"/>
                <a:tab pos="1674813" algn="l"/>
                <a:tab pos="1828800" algn="l"/>
                <a:tab pos="1979613" algn="l"/>
                <a:tab pos="2132013" algn="l"/>
                <a:tab pos="2286000" algn="l"/>
                <a:tab pos="2436813" algn="l"/>
                <a:tab pos="2589213" algn="l"/>
                <a:tab pos="2743200" algn="l"/>
                <a:tab pos="2894013" algn="l"/>
                <a:tab pos="3046413" algn="l"/>
                <a:tab pos="3200400" algn="l"/>
                <a:tab pos="3351213" algn="l"/>
                <a:tab pos="3503613" algn="l"/>
                <a:tab pos="3657600" algn="l"/>
                <a:tab pos="3808413" algn="l"/>
                <a:tab pos="3960813" algn="l"/>
                <a:tab pos="41148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800" b="1" i="1" dirty="0" smtClean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GB" sz="1800" b="1" i="1" baseline="-25000" dirty="0" smtClean="0">
                <a:solidFill>
                  <a:schemeClr val="tx1"/>
                </a:solidFill>
                <a:latin typeface="Arial" charset="0"/>
              </a:rPr>
              <a:t>7</a:t>
            </a:r>
            <a:r>
              <a:rPr lang="en-GB" sz="1400" b="1" i="1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sz="1800" b="1" i="1" dirty="0" smtClean="0">
                <a:solidFill>
                  <a:schemeClr val="tx1"/>
                </a:solidFill>
                <a:latin typeface="Arial" charset="0"/>
              </a:rPr>
              <a:t>I‘ T</a:t>
            </a:r>
            <a:r>
              <a:rPr lang="en-GB" sz="1400" b="1" i="1" dirty="0" smtClean="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:	Execute a register-reference instr.</a:t>
            </a:r>
          </a:p>
          <a:p>
            <a:pPr>
              <a:lnSpc>
                <a:spcPct val="66000"/>
              </a:lnSpc>
              <a:spcBef>
                <a:spcPts val="41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1143000" algn="l"/>
                <a:tab pos="1217613" algn="l"/>
                <a:tab pos="1371600" algn="l"/>
                <a:tab pos="1522413" algn="l"/>
                <a:tab pos="1674813" algn="l"/>
                <a:tab pos="1828800" algn="l"/>
                <a:tab pos="1979613" algn="l"/>
                <a:tab pos="2132013" algn="l"/>
                <a:tab pos="2286000" algn="l"/>
                <a:tab pos="2436813" algn="l"/>
                <a:tab pos="2589213" algn="l"/>
                <a:tab pos="2743200" algn="l"/>
                <a:tab pos="2894013" algn="l"/>
                <a:tab pos="3046413" algn="l"/>
                <a:tab pos="3200400" algn="l"/>
                <a:tab pos="3351213" algn="l"/>
                <a:tab pos="3503613" algn="l"/>
                <a:tab pos="3657600" algn="l"/>
                <a:tab pos="3808413" algn="l"/>
                <a:tab pos="3960813" algn="l"/>
                <a:tab pos="41148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800" b="1" i="1" dirty="0" smtClean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GB" sz="1800" b="1" i="1" baseline="-25000" dirty="0" smtClean="0">
                <a:solidFill>
                  <a:schemeClr val="tx1"/>
                </a:solidFill>
                <a:latin typeface="Arial" charset="0"/>
              </a:rPr>
              <a:t>7</a:t>
            </a:r>
            <a:r>
              <a:rPr lang="en-GB" sz="1400" b="1" i="1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sz="1800" b="1" i="1" dirty="0" smtClean="0">
                <a:solidFill>
                  <a:schemeClr val="tx1"/>
                </a:solidFill>
                <a:latin typeface="Arial" charset="0"/>
              </a:rPr>
              <a:t>I T</a:t>
            </a:r>
            <a:r>
              <a:rPr lang="en-GB" sz="1400" b="1" i="1" dirty="0" smtClean="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:	Execute an input-output instr.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7379035" y="0"/>
            <a:ext cx="1633203" cy="28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 dirty="0" smtClean="0">
                <a:solidFill>
                  <a:schemeClr val="tx1"/>
                </a:solidFill>
                <a:latin typeface="Arial" charset="0"/>
              </a:rPr>
              <a:t>Instruction </a:t>
            </a:r>
            <a:r>
              <a:rPr lang="en-GB" sz="1400" b="1" i="1" dirty="0">
                <a:solidFill>
                  <a:schemeClr val="tx1"/>
                </a:solidFill>
                <a:latin typeface="Arial" charset="0"/>
              </a:rPr>
              <a:t>Cycle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1953692" y="857250"/>
            <a:ext cx="700087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7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Start</a:t>
            </a:r>
          </a:p>
          <a:p>
            <a:pPr>
              <a:lnSpc>
                <a:spcPct val="7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SC </a:t>
            </a:r>
            <a:r>
              <a:rPr lang="en-GB" sz="1200" b="1">
                <a:latin typeface="Symbol" pitchFamily="18" charset="2"/>
              </a:rPr>
              <a:t></a:t>
            </a:r>
          </a:p>
        </p:txBody>
      </p:sp>
      <p:sp>
        <p:nvSpPr>
          <p:cNvPr id="77831" name="AutoShape 7"/>
          <p:cNvSpPr>
            <a:spLocks noChangeArrowheads="1"/>
          </p:cNvSpPr>
          <p:nvPr/>
        </p:nvSpPr>
        <p:spPr bwMode="auto">
          <a:xfrm>
            <a:off x="1855267" y="868363"/>
            <a:ext cx="801687" cy="290512"/>
          </a:xfrm>
          <a:prstGeom prst="roundRect">
            <a:avLst>
              <a:gd name="adj" fmla="val 546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1755254" y="1431925"/>
            <a:ext cx="4016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AR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2063229" y="1431925"/>
            <a:ext cx="33178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2307704" y="1431925"/>
            <a:ext cx="392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PC</a:t>
            </a:r>
          </a:p>
        </p:txBody>
      </p:sp>
      <p:sp>
        <p:nvSpPr>
          <p:cNvPr id="77835" name="AutoShape 11"/>
          <p:cNvSpPr>
            <a:spLocks noChangeArrowheads="1"/>
          </p:cNvSpPr>
          <p:nvPr/>
        </p:nvSpPr>
        <p:spPr bwMode="auto">
          <a:xfrm>
            <a:off x="1720329" y="1444625"/>
            <a:ext cx="1019175" cy="203200"/>
          </a:xfrm>
          <a:prstGeom prst="roundRect">
            <a:avLst>
              <a:gd name="adj" fmla="val 778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836" name="Freeform 12"/>
          <p:cNvSpPr>
            <a:spLocks noChangeArrowheads="1"/>
          </p:cNvSpPr>
          <p:nvPr/>
        </p:nvSpPr>
        <p:spPr bwMode="auto">
          <a:xfrm>
            <a:off x="2221979" y="1335088"/>
            <a:ext cx="92075" cy="96837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2266429" y="1152525"/>
            <a:ext cx="1588" cy="1920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38" name="Freeform 14"/>
          <p:cNvSpPr>
            <a:spLocks noChangeArrowheads="1"/>
          </p:cNvSpPr>
          <p:nvPr/>
        </p:nvSpPr>
        <p:spPr bwMode="auto">
          <a:xfrm>
            <a:off x="1804467" y="1335088"/>
            <a:ext cx="92075" cy="96837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 flipV="1">
            <a:off x="1848917" y="1250950"/>
            <a:ext cx="1587" cy="1158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2701404" y="1320800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T0</a:t>
            </a:r>
          </a:p>
        </p:txBody>
      </p: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1201217" y="1885950"/>
            <a:ext cx="3333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IR</a:t>
            </a:r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1434579" y="1887538"/>
            <a:ext cx="331788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77843" name="Text Box 19"/>
          <p:cNvSpPr txBox="1">
            <a:spLocks noChangeArrowheads="1"/>
          </p:cNvSpPr>
          <p:nvPr/>
        </p:nvSpPr>
        <p:spPr bwMode="auto">
          <a:xfrm>
            <a:off x="1680642" y="1885950"/>
            <a:ext cx="6731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M[AR],</a:t>
            </a:r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2247379" y="1885950"/>
            <a:ext cx="392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PC</a:t>
            </a:r>
          </a:p>
        </p:txBody>
      </p:sp>
      <p:sp>
        <p:nvSpPr>
          <p:cNvPr id="77845" name="Text Box 21"/>
          <p:cNvSpPr txBox="1">
            <a:spLocks noChangeArrowheads="1"/>
          </p:cNvSpPr>
          <p:nvPr/>
        </p:nvSpPr>
        <p:spPr bwMode="auto">
          <a:xfrm>
            <a:off x="2499792" y="1887538"/>
            <a:ext cx="331787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77846" name="Text Box 22"/>
          <p:cNvSpPr txBox="1">
            <a:spLocks noChangeArrowheads="1"/>
          </p:cNvSpPr>
          <p:nvPr/>
        </p:nvSpPr>
        <p:spPr bwMode="auto">
          <a:xfrm>
            <a:off x="2726804" y="1885950"/>
            <a:ext cx="6508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PC + 1</a:t>
            </a:r>
          </a:p>
        </p:txBody>
      </p:sp>
      <p:sp>
        <p:nvSpPr>
          <p:cNvPr id="77847" name="AutoShape 23"/>
          <p:cNvSpPr>
            <a:spLocks noChangeArrowheads="1"/>
          </p:cNvSpPr>
          <p:nvPr/>
        </p:nvSpPr>
        <p:spPr bwMode="auto">
          <a:xfrm>
            <a:off x="1228204" y="1898650"/>
            <a:ext cx="2200275" cy="214313"/>
          </a:xfrm>
          <a:prstGeom prst="roundRect">
            <a:avLst>
              <a:gd name="adj" fmla="val 745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848" name="Freeform 24"/>
          <p:cNvSpPr>
            <a:spLocks noChangeArrowheads="1"/>
          </p:cNvSpPr>
          <p:nvPr/>
        </p:nvSpPr>
        <p:spPr bwMode="auto">
          <a:xfrm>
            <a:off x="2221979" y="1789113"/>
            <a:ext cx="92075" cy="96837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>
            <a:off x="2266429" y="1666875"/>
            <a:ext cx="1588" cy="131763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3366567" y="1714500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T1</a:t>
            </a:r>
          </a:p>
        </p:txBody>
      </p:sp>
      <p:sp>
        <p:nvSpPr>
          <p:cNvPr id="77851" name="Text Box 27"/>
          <p:cNvSpPr txBox="1">
            <a:spLocks noChangeArrowheads="1"/>
          </p:cNvSpPr>
          <p:nvPr/>
        </p:nvSpPr>
        <p:spPr bwMode="auto">
          <a:xfrm>
            <a:off x="1201217" y="2514600"/>
            <a:ext cx="4016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AR</a:t>
            </a:r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1472679" y="2514600"/>
            <a:ext cx="33178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1680642" y="2514600"/>
            <a:ext cx="7826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IR(0-11),</a:t>
            </a:r>
          </a:p>
        </p:txBody>
      </p:sp>
      <p:sp>
        <p:nvSpPr>
          <p:cNvPr id="77854" name="Text Box 30"/>
          <p:cNvSpPr txBox="1">
            <a:spLocks noChangeArrowheads="1"/>
          </p:cNvSpPr>
          <p:nvPr/>
        </p:nvSpPr>
        <p:spPr bwMode="auto">
          <a:xfrm>
            <a:off x="2442642" y="2514600"/>
            <a:ext cx="223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</a:t>
            </a:r>
          </a:p>
        </p:txBody>
      </p:sp>
      <p:sp>
        <p:nvSpPr>
          <p:cNvPr id="77855" name="Text Box 31"/>
          <p:cNvSpPr txBox="1">
            <a:spLocks noChangeArrowheads="1"/>
          </p:cNvSpPr>
          <p:nvPr/>
        </p:nvSpPr>
        <p:spPr bwMode="auto">
          <a:xfrm>
            <a:off x="2525192" y="2505075"/>
            <a:ext cx="331787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77856" name="Text Box 32"/>
          <p:cNvSpPr txBox="1">
            <a:spLocks noChangeArrowheads="1"/>
          </p:cNvSpPr>
          <p:nvPr/>
        </p:nvSpPr>
        <p:spPr bwMode="auto">
          <a:xfrm>
            <a:off x="2726804" y="2514600"/>
            <a:ext cx="603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IR(15)</a:t>
            </a:r>
          </a:p>
        </p:txBody>
      </p:sp>
      <p:sp>
        <p:nvSpPr>
          <p:cNvPr id="77857" name="Text Box 33"/>
          <p:cNvSpPr txBox="1">
            <a:spLocks noChangeArrowheads="1"/>
          </p:cNvSpPr>
          <p:nvPr/>
        </p:nvSpPr>
        <p:spPr bwMode="auto">
          <a:xfrm>
            <a:off x="1066279" y="2352675"/>
            <a:ext cx="2247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Decode Opcode in IR(12-14),</a:t>
            </a:r>
          </a:p>
        </p:txBody>
      </p:sp>
      <p:sp>
        <p:nvSpPr>
          <p:cNvPr id="77858" name="AutoShape 34"/>
          <p:cNvSpPr>
            <a:spLocks noChangeArrowheads="1"/>
          </p:cNvSpPr>
          <p:nvPr/>
        </p:nvSpPr>
        <p:spPr bwMode="auto">
          <a:xfrm>
            <a:off x="1018654" y="2355850"/>
            <a:ext cx="2557463" cy="382588"/>
          </a:xfrm>
          <a:prstGeom prst="roundRect">
            <a:avLst>
              <a:gd name="adj" fmla="val 417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859" name="Freeform 35"/>
          <p:cNvSpPr>
            <a:spLocks noChangeArrowheads="1"/>
          </p:cNvSpPr>
          <p:nvPr/>
        </p:nvSpPr>
        <p:spPr bwMode="auto">
          <a:xfrm>
            <a:off x="2221979" y="2244725"/>
            <a:ext cx="92075" cy="96838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860" name="Line 36"/>
          <p:cNvSpPr>
            <a:spLocks noChangeShapeType="1"/>
          </p:cNvSpPr>
          <p:nvPr/>
        </p:nvSpPr>
        <p:spPr bwMode="auto">
          <a:xfrm>
            <a:off x="2266429" y="2133600"/>
            <a:ext cx="1588" cy="1206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61" name="Text Box 37"/>
          <p:cNvSpPr txBox="1">
            <a:spLocks noChangeArrowheads="1"/>
          </p:cNvSpPr>
          <p:nvPr/>
        </p:nvSpPr>
        <p:spPr bwMode="auto">
          <a:xfrm>
            <a:off x="3501504" y="2171700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T2</a:t>
            </a:r>
          </a:p>
        </p:txBody>
      </p:sp>
      <p:sp>
        <p:nvSpPr>
          <p:cNvPr id="77862" name="Freeform 38"/>
          <p:cNvSpPr>
            <a:spLocks noChangeArrowheads="1"/>
          </p:cNvSpPr>
          <p:nvPr/>
        </p:nvSpPr>
        <p:spPr bwMode="auto">
          <a:xfrm>
            <a:off x="2234679" y="2932113"/>
            <a:ext cx="92075" cy="96837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863" name="Line 39"/>
          <p:cNvSpPr>
            <a:spLocks noChangeShapeType="1"/>
          </p:cNvSpPr>
          <p:nvPr/>
        </p:nvSpPr>
        <p:spPr bwMode="auto">
          <a:xfrm>
            <a:off x="2279129" y="2749550"/>
            <a:ext cx="1588" cy="2127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77864" name="Group 40"/>
          <p:cNvGrpSpPr>
            <a:grpSpLocks/>
          </p:cNvGrpSpPr>
          <p:nvPr/>
        </p:nvGrpSpPr>
        <p:grpSpPr bwMode="auto">
          <a:xfrm>
            <a:off x="1996554" y="3006725"/>
            <a:ext cx="514350" cy="419100"/>
            <a:chOff x="2350" y="1894"/>
            <a:chExt cx="324" cy="264"/>
          </a:xfrm>
        </p:grpSpPr>
        <p:sp>
          <p:nvSpPr>
            <p:cNvPr id="77865" name="Line 41"/>
            <p:cNvSpPr>
              <a:spLocks noChangeShapeType="1"/>
            </p:cNvSpPr>
            <p:nvPr/>
          </p:nvSpPr>
          <p:spPr bwMode="auto">
            <a:xfrm flipH="1">
              <a:off x="2349" y="1894"/>
              <a:ext cx="182" cy="12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7866" name="Line 42"/>
            <p:cNvSpPr>
              <a:spLocks noChangeShapeType="1"/>
            </p:cNvSpPr>
            <p:nvPr/>
          </p:nvSpPr>
          <p:spPr bwMode="auto">
            <a:xfrm>
              <a:off x="2523" y="1894"/>
              <a:ext cx="152" cy="12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7867" name="Line 43"/>
            <p:cNvSpPr>
              <a:spLocks noChangeShapeType="1"/>
            </p:cNvSpPr>
            <p:nvPr/>
          </p:nvSpPr>
          <p:spPr bwMode="auto">
            <a:xfrm flipH="1" flipV="1">
              <a:off x="2349" y="2008"/>
              <a:ext cx="182" cy="15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7868" name="Line 44"/>
            <p:cNvSpPr>
              <a:spLocks noChangeShapeType="1"/>
            </p:cNvSpPr>
            <p:nvPr/>
          </p:nvSpPr>
          <p:spPr bwMode="auto">
            <a:xfrm flipV="1">
              <a:off x="2523" y="2008"/>
              <a:ext cx="152" cy="15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77869" name="Text Box 45"/>
          <p:cNvSpPr txBox="1">
            <a:spLocks noChangeArrowheads="1"/>
          </p:cNvSpPr>
          <p:nvPr/>
        </p:nvSpPr>
        <p:spPr bwMode="auto">
          <a:xfrm>
            <a:off x="2063229" y="3100388"/>
            <a:ext cx="3746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D7</a:t>
            </a:r>
          </a:p>
        </p:txBody>
      </p:sp>
      <p:sp>
        <p:nvSpPr>
          <p:cNvPr id="77870" name="Line 46"/>
          <p:cNvSpPr>
            <a:spLocks noChangeShapeType="1"/>
          </p:cNvSpPr>
          <p:nvPr/>
        </p:nvSpPr>
        <p:spPr bwMode="auto">
          <a:xfrm flipV="1">
            <a:off x="2518842" y="3203575"/>
            <a:ext cx="1746250" cy="793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71" name="Line 47"/>
          <p:cNvSpPr>
            <a:spLocks noChangeShapeType="1"/>
          </p:cNvSpPr>
          <p:nvPr/>
        </p:nvSpPr>
        <p:spPr bwMode="auto">
          <a:xfrm>
            <a:off x="1301229" y="3209925"/>
            <a:ext cx="701675" cy="31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72" name="Text Box 48"/>
          <p:cNvSpPr txBox="1">
            <a:spLocks noChangeArrowheads="1"/>
          </p:cNvSpPr>
          <p:nvPr/>
        </p:nvSpPr>
        <p:spPr bwMode="auto">
          <a:xfrm>
            <a:off x="2528367" y="2979738"/>
            <a:ext cx="18605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= 0 (Memory-reference)</a:t>
            </a:r>
          </a:p>
        </p:txBody>
      </p:sp>
      <p:sp>
        <p:nvSpPr>
          <p:cNvPr id="77873" name="Text Box 49"/>
          <p:cNvSpPr txBox="1">
            <a:spLocks noChangeArrowheads="1"/>
          </p:cNvSpPr>
          <p:nvPr/>
        </p:nvSpPr>
        <p:spPr bwMode="auto">
          <a:xfrm>
            <a:off x="364604" y="2979738"/>
            <a:ext cx="15922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(Register or I/O) = 1</a:t>
            </a:r>
          </a:p>
        </p:txBody>
      </p:sp>
      <p:sp>
        <p:nvSpPr>
          <p:cNvPr id="77874" name="Line 50"/>
          <p:cNvSpPr>
            <a:spLocks noChangeShapeType="1"/>
          </p:cNvSpPr>
          <p:nvPr/>
        </p:nvSpPr>
        <p:spPr bwMode="auto">
          <a:xfrm flipH="1">
            <a:off x="3993629" y="3446463"/>
            <a:ext cx="309563" cy="2238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75" name="Line 51"/>
          <p:cNvSpPr>
            <a:spLocks noChangeShapeType="1"/>
          </p:cNvSpPr>
          <p:nvPr/>
        </p:nvSpPr>
        <p:spPr bwMode="auto">
          <a:xfrm>
            <a:off x="4290492" y="3446463"/>
            <a:ext cx="269875" cy="2238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76" name="Line 52"/>
          <p:cNvSpPr>
            <a:spLocks noChangeShapeType="1"/>
          </p:cNvSpPr>
          <p:nvPr/>
        </p:nvSpPr>
        <p:spPr bwMode="auto">
          <a:xfrm flipH="1" flipV="1">
            <a:off x="3993629" y="3657600"/>
            <a:ext cx="309563" cy="2571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77" name="Line 53"/>
          <p:cNvSpPr>
            <a:spLocks noChangeShapeType="1"/>
          </p:cNvSpPr>
          <p:nvPr/>
        </p:nvSpPr>
        <p:spPr bwMode="auto">
          <a:xfrm flipV="1">
            <a:off x="4290492" y="3657600"/>
            <a:ext cx="269875" cy="2571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78" name="Text Box 54"/>
          <p:cNvSpPr txBox="1">
            <a:spLocks noChangeArrowheads="1"/>
          </p:cNvSpPr>
          <p:nvPr/>
        </p:nvSpPr>
        <p:spPr bwMode="auto">
          <a:xfrm>
            <a:off x="4146029" y="3571875"/>
            <a:ext cx="2238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</a:t>
            </a:r>
          </a:p>
        </p:txBody>
      </p:sp>
      <p:sp>
        <p:nvSpPr>
          <p:cNvPr id="77879" name="Line 55"/>
          <p:cNvSpPr>
            <a:spLocks noChangeShapeType="1"/>
          </p:cNvSpPr>
          <p:nvPr/>
        </p:nvSpPr>
        <p:spPr bwMode="auto">
          <a:xfrm flipH="1">
            <a:off x="991667" y="3446463"/>
            <a:ext cx="323850" cy="2238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80" name="Line 56"/>
          <p:cNvSpPr>
            <a:spLocks noChangeShapeType="1"/>
          </p:cNvSpPr>
          <p:nvPr/>
        </p:nvSpPr>
        <p:spPr bwMode="auto">
          <a:xfrm>
            <a:off x="1301229" y="3446463"/>
            <a:ext cx="258763" cy="2238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81" name="Line 57"/>
          <p:cNvSpPr>
            <a:spLocks noChangeShapeType="1"/>
          </p:cNvSpPr>
          <p:nvPr/>
        </p:nvSpPr>
        <p:spPr bwMode="auto">
          <a:xfrm flipH="1" flipV="1">
            <a:off x="991667" y="3657600"/>
            <a:ext cx="323850" cy="2571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82" name="Line 58"/>
          <p:cNvSpPr>
            <a:spLocks noChangeShapeType="1"/>
          </p:cNvSpPr>
          <p:nvPr/>
        </p:nvSpPr>
        <p:spPr bwMode="auto">
          <a:xfrm flipV="1">
            <a:off x="1301229" y="3657600"/>
            <a:ext cx="258763" cy="2571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883" name="Text Box 59"/>
          <p:cNvSpPr txBox="1">
            <a:spLocks noChangeArrowheads="1"/>
          </p:cNvSpPr>
          <p:nvPr/>
        </p:nvSpPr>
        <p:spPr bwMode="auto">
          <a:xfrm>
            <a:off x="1171054" y="3575050"/>
            <a:ext cx="2238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</a:t>
            </a:r>
          </a:p>
        </p:txBody>
      </p:sp>
      <p:sp>
        <p:nvSpPr>
          <p:cNvPr id="77884" name="Text Box 60"/>
          <p:cNvSpPr txBox="1">
            <a:spLocks noChangeArrowheads="1"/>
          </p:cNvSpPr>
          <p:nvPr/>
        </p:nvSpPr>
        <p:spPr bwMode="auto">
          <a:xfrm>
            <a:off x="1828279" y="4071938"/>
            <a:ext cx="763588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Execute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1434579" y="4211638"/>
            <a:ext cx="1476375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register-reference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77886" name="Text Box 62"/>
          <p:cNvSpPr txBox="1">
            <a:spLocks noChangeArrowheads="1"/>
          </p:cNvSpPr>
          <p:nvPr/>
        </p:nvSpPr>
        <p:spPr bwMode="auto">
          <a:xfrm>
            <a:off x="1729854" y="4354513"/>
            <a:ext cx="969963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instruction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77887" name="Text Box 63"/>
          <p:cNvSpPr txBox="1">
            <a:spLocks noChangeArrowheads="1"/>
          </p:cNvSpPr>
          <p:nvPr/>
        </p:nvSpPr>
        <p:spPr bwMode="auto">
          <a:xfrm>
            <a:off x="1815579" y="4525963"/>
            <a:ext cx="392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SC</a:t>
            </a:r>
          </a:p>
        </p:txBody>
      </p:sp>
      <p:sp>
        <p:nvSpPr>
          <p:cNvPr id="77888" name="Text Box 64"/>
          <p:cNvSpPr txBox="1">
            <a:spLocks noChangeArrowheads="1"/>
          </p:cNvSpPr>
          <p:nvPr/>
        </p:nvSpPr>
        <p:spPr bwMode="auto">
          <a:xfrm>
            <a:off x="2107679" y="4525963"/>
            <a:ext cx="331788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77889" name="Text Box 65"/>
          <p:cNvSpPr txBox="1">
            <a:spLocks noChangeArrowheads="1"/>
          </p:cNvSpPr>
          <p:nvPr/>
        </p:nvSpPr>
        <p:spPr bwMode="auto">
          <a:xfrm>
            <a:off x="2382317" y="4525963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77890" name="Text Box 66"/>
          <p:cNvSpPr txBox="1">
            <a:spLocks noChangeArrowheads="1"/>
          </p:cNvSpPr>
          <p:nvPr/>
        </p:nvSpPr>
        <p:spPr bwMode="auto">
          <a:xfrm>
            <a:off x="304279" y="4071938"/>
            <a:ext cx="763588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Execute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77891" name="Text Box 67"/>
          <p:cNvSpPr txBox="1">
            <a:spLocks noChangeArrowheads="1"/>
          </p:cNvSpPr>
          <p:nvPr/>
        </p:nvSpPr>
        <p:spPr bwMode="auto">
          <a:xfrm>
            <a:off x="143942" y="4211638"/>
            <a:ext cx="1082675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input-output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77892" name="Text Box 68"/>
          <p:cNvSpPr txBox="1">
            <a:spLocks noChangeArrowheads="1"/>
          </p:cNvSpPr>
          <p:nvPr/>
        </p:nvSpPr>
        <p:spPr bwMode="auto">
          <a:xfrm>
            <a:off x="205854" y="4354513"/>
            <a:ext cx="969963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instruction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77893" name="Text Box 69"/>
          <p:cNvSpPr txBox="1">
            <a:spLocks noChangeArrowheads="1"/>
          </p:cNvSpPr>
          <p:nvPr/>
        </p:nvSpPr>
        <p:spPr bwMode="auto">
          <a:xfrm>
            <a:off x="289992" y="4525963"/>
            <a:ext cx="392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SC</a:t>
            </a:r>
          </a:p>
        </p:txBody>
      </p:sp>
      <p:sp>
        <p:nvSpPr>
          <p:cNvPr id="77894" name="Text Box 70"/>
          <p:cNvSpPr txBox="1">
            <a:spLocks noChangeArrowheads="1"/>
          </p:cNvSpPr>
          <p:nvPr/>
        </p:nvSpPr>
        <p:spPr bwMode="auto">
          <a:xfrm>
            <a:off x="569392" y="4525963"/>
            <a:ext cx="331787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77895" name="Text Box 71"/>
          <p:cNvSpPr txBox="1">
            <a:spLocks noChangeArrowheads="1"/>
          </p:cNvSpPr>
          <p:nvPr/>
        </p:nvSpPr>
        <p:spPr bwMode="auto">
          <a:xfrm>
            <a:off x="844029" y="4525963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77896" name="Text Box 72"/>
          <p:cNvSpPr txBox="1">
            <a:spLocks noChangeArrowheads="1"/>
          </p:cNvSpPr>
          <p:nvPr/>
        </p:nvSpPr>
        <p:spPr bwMode="auto">
          <a:xfrm>
            <a:off x="3599929" y="4071938"/>
            <a:ext cx="6302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M[AR]</a:t>
            </a:r>
          </a:p>
        </p:txBody>
      </p:sp>
      <p:sp>
        <p:nvSpPr>
          <p:cNvPr id="77897" name="Text Box 73"/>
          <p:cNvSpPr txBox="1">
            <a:spLocks noChangeArrowheads="1"/>
          </p:cNvSpPr>
          <p:nvPr/>
        </p:nvSpPr>
        <p:spPr bwMode="auto">
          <a:xfrm>
            <a:off x="3407842" y="4071938"/>
            <a:ext cx="331787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77898" name="Text Box 74"/>
          <p:cNvSpPr txBox="1">
            <a:spLocks noChangeArrowheads="1"/>
          </p:cNvSpPr>
          <p:nvPr/>
        </p:nvSpPr>
        <p:spPr bwMode="auto">
          <a:xfrm>
            <a:off x="3144317" y="4071938"/>
            <a:ext cx="4016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AR</a:t>
            </a:r>
          </a:p>
        </p:txBody>
      </p:sp>
      <p:sp>
        <p:nvSpPr>
          <p:cNvPr id="77899" name="Text Box 75"/>
          <p:cNvSpPr txBox="1">
            <a:spLocks noChangeArrowheads="1"/>
          </p:cNvSpPr>
          <p:nvPr/>
        </p:nvSpPr>
        <p:spPr bwMode="auto">
          <a:xfrm>
            <a:off x="4465117" y="4062413"/>
            <a:ext cx="7588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Nothing</a:t>
            </a:r>
          </a:p>
        </p:txBody>
      </p:sp>
      <p:sp>
        <p:nvSpPr>
          <p:cNvPr id="77900" name="Freeform 76"/>
          <p:cNvSpPr>
            <a:spLocks noChangeArrowheads="1"/>
          </p:cNvSpPr>
          <p:nvPr/>
        </p:nvSpPr>
        <p:spPr bwMode="auto">
          <a:xfrm>
            <a:off x="1250429" y="3381375"/>
            <a:ext cx="92075" cy="96838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01" name="Line 77"/>
          <p:cNvSpPr>
            <a:spLocks noChangeShapeType="1"/>
          </p:cNvSpPr>
          <p:nvPr/>
        </p:nvSpPr>
        <p:spPr bwMode="auto">
          <a:xfrm flipV="1">
            <a:off x="1301229" y="3222625"/>
            <a:ext cx="1588" cy="1746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02" name="Freeform 78"/>
          <p:cNvSpPr>
            <a:spLocks noChangeArrowheads="1"/>
          </p:cNvSpPr>
          <p:nvPr/>
        </p:nvSpPr>
        <p:spPr bwMode="auto">
          <a:xfrm>
            <a:off x="4238104" y="3357563"/>
            <a:ext cx="93663" cy="95250"/>
          </a:xfrm>
          <a:custGeom>
            <a:avLst/>
            <a:gdLst/>
            <a:ahLst/>
            <a:cxnLst>
              <a:cxn ang="0">
                <a:pos x="130" y="264"/>
              </a:cxn>
              <a:cxn ang="0">
                <a:pos x="257" y="21"/>
              </a:cxn>
              <a:cxn ang="0">
                <a:pos x="241" y="16"/>
              </a:cxn>
              <a:cxn ang="0">
                <a:pos x="224" y="11"/>
              </a:cxn>
              <a:cxn ang="0">
                <a:pos x="207" y="8"/>
              </a:cxn>
              <a:cxn ang="0">
                <a:pos x="190" y="5"/>
              </a:cxn>
              <a:cxn ang="0">
                <a:pos x="172" y="2"/>
              </a:cxn>
              <a:cxn ang="0">
                <a:pos x="155" y="1"/>
              </a:cxn>
              <a:cxn ang="0">
                <a:pos x="137" y="0"/>
              </a:cxn>
              <a:cxn ang="0">
                <a:pos x="120" y="0"/>
              </a:cxn>
              <a:cxn ang="0">
                <a:pos x="102" y="1"/>
              </a:cxn>
              <a:cxn ang="0">
                <a:pos x="85" y="3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7" y="17"/>
              </a:cxn>
              <a:cxn ang="0">
                <a:pos x="0" y="22"/>
              </a:cxn>
              <a:cxn ang="0">
                <a:pos x="130" y="264"/>
              </a:cxn>
            </a:cxnLst>
            <a:rect l="0" t="0" r="r" b="b"/>
            <a:pathLst>
              <a:path w="258" h="265">
                <a:moveTo>
                  <a:pt x="130" y="264"/>
                </a:moveTo>
                <a:lnTo>
                  <a:pt x="257" y="21"/>
                </a:lnTo>
                <a:lnTo>
                  <a:pt x="241" y="16"/>
                </a:lnTo>
                <a:lnTo>
                  <a:pt x="224" y="11"/>
                </a:lnTo>
                <a:lnTo>
                  <a:pt x="207" y="8"/>
                </a:lnTo>
                <a:lnTo>
                  <a:pt x="190" y="5"/>
                </a:lnTo>
                <a:lnTo>
                  <a:pt x="172" y="2"/>
                </a:lnTo>
                <a:lnTo>
                  <a:pt x="155" y="1"/>
                </a:lnTo>
                <a:lnTo>
                  <a:pt x="137" y="0"/>
                </a:lnTo>
                <a:lnTo>
                  <a:pt x="120" y="0"/>
                </a:lnTo>
                <a:lnTo>
                  <a:pt x="102" y="1"/>
                </a:lnTo>
                <a:lnTo>
                  <a:pt x="85" y="3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7" y="17"/>
                </a:lnTo>
                <a:lnTo>
                  <a:pt x="0" y="22"/>
                </a:lnTo>
                <a:lnTo>
                  <a:pt x="130" y="264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03" name="Line 79"/>
          <p:cNvSpPr>
            <a:spLocks noChangeShapeType="1"/>
          </p:cNvSpPr>
          <p:nvPr/>
        </p:nvSpPr>
        <p:spPr bwMode="auto">
          <a:xfrm flipV="1">
            <a:off x="4277792" y="3197225"/>
            <a:ext cx="1587" cy="1746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04" name="AutoShape 80"/>
          <p:cNvSpPr>
            <a:spLocks noChangeArrowheads="1"/>
          </p:cNvSpPr>
          <p:nvPr/>
        </p:nvSpPr>
        <p:spPr bwMode="auto">
          <a:xfrm>
            <a:off x="182042" y="4073525"/>
            <a:ext cx="1020762" cy="682625"/>
          </a:xfrm>
          <a:prstGeom prst="roundRect">
            <a:avLst>
              <a:gd name="adj" fmla="val 231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05" name="AutoShape 81"/>
          <p:cNvSpPr>
            <a:spLocks noChangeArrowheads="1"/>
          </p:cNvSpPr>
          <p:nvPr/>
        </p:nvSpPr>
        <p:spPr bwMode="auto">
          <a:xfrm>
            <a:off x="1436167" y="4073525"/>
            <a:ext cx="1512887" cy="673100"/>
          </a:xfrm>
          <a:prstGeom prst="roundRect">
            <a:avLst>
              <a:gd name="adj" fmla="val 231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06" name="AutoShape 82"/>
          <p:cNvSpPr>
            <a:spLocks noChangeArrowheads="1"/>
          </p:cNvSpPr>
          <p:nvPr/>
        </p:nvSpPr>
        <p:spPr bwMode="auto">
          <a:xfrm>
            <a:off x="3182417" y="4073525"/>
            <a:ext cx="1020762" cy="211138"/>
          </a:xfrm>
          <a:prstGeom prst="roundRect">
            <a:avLst>
              <a:gd name="adj" fmla="val 755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07" name="AutoShape 83"/>
          <p:cNvSpPr>
            <a:spLocks noChangeArrowheads="1"/>
          </p:cNvSpPr>
          <p:nvPr/>
        </p:nvSpPr>
        <p:spPr bwMode="auto">
          <a:xfrm>
            <a:off x="4438129" y="4073525"/>
            <a:ext cx="811213" cy="211138"/>
          </a:xfrm>
          <a:prstGeom prst="roundRect">
            <a:avLst>
              <a:gd name="adj" fmla="val 755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08" name="Freeform 84"/>
          <p:cNvSpPr>
            <a:spLocks noChangeArrowheads="1"/>
          </p:cNvSpPr>
          <p:nvPr/>
        </p:nvSpPr>
        <p:spPr bwMode="auto">
          <a:xfrm>
            <a:off x="623367" y="3963988"/>
            <a:ext cx="92075" cy="96837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09" name="Line 85"/>
          <p:cNvSpPr>
            <a:spLocks noChangeShapeType="1"/>
          </p:cNvSpPr>
          <p:nvPr/>
        </p:nvSpPr>
        <p:spPr bwMode="auto">
          <a:xfrm flipV="1">
            <a:off x="667817" y="3667125"/>
            <a:ext cx="1587" cy="3270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10" name="Freeform 86"/>
          <p:cNvSpPr>
            <a:spLocks noChangeArrowheads="1"/>
          </p:cNvSpPr>
          <p:nvPr/>
        </p:nvSpPr>
        <p:spPr bwMode="auto">
          <a:xfrm>
            <a:off x="2221979" y="3963988"/>
            <a:ext cx="92075" cy="96837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11" name="Line 87"/>
          <p:cNvSpPr>
            <a:spLocks noChangeShapeType="1"/>
          </p:cNvSpPr>
          <p:nvPr/>
        </p:nvSpPr>
        <p:spPr bwMode="auto">
          <a:xfrm flipV="1">
            <a:off x="2266429" y="3676650"/>
            <a:ext cx="1588" cy="3175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12" name="Freeform 88"/>
          <p:cNvSpPr>
            <a:spLocks noChangeArrowheads="1"/>
          </p:cNvSpPr>
          <p:nvPr/>
        </p:nvSpPr>
        <p:spPr bwMode="auto">
          <a:xfrm>
            <a:off x="3612629" y="3963988"/>
            <a:ext cx="90488" cy="96837"/>
          </a:xfrm>
          <a:custGeom>
            <a:avLst/>
            <a:gdLst/>
            <a:ahLst/>
            <a:cxnLst>
              <a:cxn ang="0">
                <a:pos x="127" y="269"/>
              </a:cxn>
              <a:cxn ang="0">
                <a:pos x="251" y="22"/>
              </a:cxn>
              <a:cxn ang="0">
                <a:pos x="235" y="16"/>
              </a:cxn>
              <a:cxn ang="0">
                <a:pos x="219" y="12"/>
              </a:cxn>
              <a:cxn ang="0">
                <a:pos x="202" y="8"/>
              </a:cxn>
              <a:cxn ang="0">
                <a:pos x="185" y="5"/>
              </a:cxn>
              <a:cxn ang="0">
                <a:pos x="168" y="2"/>
              </a:cxn>
              <a:cxn ang="0">
                <a:pos x="151" y="1"/>
              </a:cxn>
              <a:cxn ang="0">
                <a:pos x="134" y="0"/>
              </a:cxn>
              <a:cxn ang="0">
                <a:pos x="117" y="0"/>
              </a:cxn>
              <a:cxn ang="0">
                <a:pos x="100" y="1"/>
              </a:cxn>
              <a:cxn ang="0">
                <a:pos x="83" y="3"/>
              </a:cxn>
              <a:cxn ang="0">
                <a:pos x="66" y="5"/>
              </a:cxn>
              <a:cxn ang="0">
                <a:pos x="49" y="8"/>
              </a:cxn>
              <a:cxn ang="0">
                <a:pos x="32" y="12"/>
              </a:cxn>
              <a:cxn ang="0">
                <a:pos x="16" y="17"/>
              </a:cxn>
              <a:cxn ang="0">
                <a:pos x="0" y="23"/>
              </a:cxn>
              <a:cxn ang="0">
                <a:pos x="127" y="269"/>
              </a:cxn>
            </a:cxnLst>
            <a:rect l="0" t="0" r="r" b="b"/>
            <a:pathLst>
              <a:path w="252" h="270">
                <a:moveTo>
                  <a:pt x="127" y="269"/>
                </a:moveTo>
                <a:lnTo>
                  <a:pt x="251" y="22"/>
                </a:lnTo>
                <a:lnTo>
                  <a:pt x="235" y="16"/>
                </a:lnTo>
                <a:lnTo>
                  <a:pt x="219" y="12"/>
                </a:lnTo>
                <a:lnTo>
                  <a:pt x="202" y="8"/>
                </a:lnTo>
                <a:lnTo>
                  <a:pt x="185" y="5"/>
                </a:lnTo>
                <a:lnTo>
                  <a:pt x="168" y="2"/>
                </a:lnTo>
                <a:lnTo>
                  <a:pt x="151" y="1"/>
                </a:lnTo>
                <a:lnTo>
                  <a:pt x="134" y="0"/>
                </a:lnTo>
                <a:lnTo>
                  <a:pt x="117" y="0"/>
                </a:lnTo>
                <a:lnTo>
                  <a:pt x="100" y="1"/>
                </a:lnTo>
                <a:lnTo>
                  <a:pt x="83" y="3"/>
                </a:lnTo>
                <a:lnTo>
                  <a:pt x="66" y="5"/>
                </a:lnTo>
                <a:lnTo>
                  <a:pt x="49" y="8"/>
                </a:lnTo>
                <a:lnTo>
                  <a:pt x="32" y="12"/>
                </a:lnTo>
                <a:lnTo>
                  <a:pt x="16" y="17"/>
                </a:lnTo>
                <a:lnTo>
                  <a:pt x="0" y="23"/>
                </a:lnTo>
                <a:lnTo>
                  <a:pt x="127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13" name="Line 89"/>
          <p:cNvSpPr>
            <a:spLocks noChangeShapeType="1"/>
          </p:cNvSpPr>
          <p:nvPr/>
        </p:nvSpPr>
        <p:spPr bwMode="auto">
          <a:xfrm flipV="1">
            <a:off x="3655492" y="3676650"/>
            <a:ext cx="1587" cy="3175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14" name="Freeform 90"/>
          <p:cNvSpPr>
            <a:spLocks noChangeArrowheads="1"/>
          </p:cNvSpPr>
          <p:nvPr/>
        </p:nvSpPr>
        <p:spPr bwMode="auto">
          <a:xfrm>
            <a:off x="4879454" y="3963988"/>
            <a:ext cx="90488" cy="96837"/>
          </a:xfrm>
          <a:custGeom>
            <a:avLst/>
            <a:gdLst/>
            <a:ahLst/>
            <a:cxnLst>
              <a:cxn ang="0">
                <a:pos x="124" y="269"/>
              </a:cxn>
              <a:cxn ang="0">
                <a:pos x="251" y="23"/>
              </a:cxn>
              <a:cxn ang="0">
                <a:pos x="235" y="17"/>
              </a:cxn>
              <a:cxn ang="0">
                <a:pos x="219" y="12"/>
              </a:cxn>
              <a:cxn ang="0">
                <a:pos x="202" y="8"/>
              </a:cxn>
              <a:cxn ang="0">
                <a:pos x="185" y="5"/>
              </a:cxn>
              <a:cxn ang="0">
                <a:pos x="168" y="3"/>
              </a:cxn>
              <a:cxn ang="0">
                <a:pos x="151" y="1"/>
              </a:cxn>
              <a:cxn ang="0">
                <a:pos x="134" y="0"/>
              </a:cxn>
              <a:cxn ang="0">
                <a:pos x="117" y="0"/>
              </a:cxn>
              <a:cxn ang="0">
                <a:pos x="100" y="1"/>
              </a:cxn>
              <a:cxn ang="0">
                <a:pos x="83" y="2"/>
              </a:cxn>
              <a:cxn ang="0">
                <a:pos x="66" y="5"/>
              </a:cxn>
              <a:cxn ang="0">
                <a:pos x="49" y="8"/>
              </a:cxn>
              <a:cxn ang="0">
                <a:pos x="32" y="12"/>
              </a:cxn>
              <a:cxn ang="0">
                <a:pos x="16" y="16"/>
              </a:cxn>
              <a:cxn ang="0">
                <a:pos x="0" y="22"/>
              </a:cxn>
              <a:cxn ang="0">
                <a:pos x="124" y="269"/>
              </a:cxn>
            </a:cxnLst>
            <a:rect l="0" t="0" r="r" b="b"/>
            <a:pathLst>
              <a:path w="252" h="270">
                <a:moveTo>
                  <a:pt x="124" y="269"/>
                </a:moveTo>
                <a:lnTo>
                  <a:pt x="251" y="23"/>
                </a:lnTo>
                <a:lnTo>
                  <a:pt x="235" y="17"/>
                </a:lnTo>
                <a:lnTo>
                  <a:pt x="219" y="12"/>
                </a:lnTo>
                <a:lnTo>
                  <a:pt x="202" y="8"/>
                </a:lnTo>
                <a:lnTo>
                  <a:pt x="185" y="5"/>
                </a:lnTo>
                <a:lnTo>
                  <a:pt x="168" y="3"/>
                </a:lnTo>
                <a:lnTo>
                  <a:pt x="151" y="1"/>
                </a:lnTo>
                <a:lnTo>
                  <a:pt x="134" y="0"/>
                </a:lnTo>
                <a:lnTo>
                  <a:pt x="117" y="0"/>
                </a:lnTo>
                <a:lnTo>
                  <a:pt x="100" y="1"/>
                </a:lnTo>
                <a:lnTo>
                  <a:pt x="83" y="2"/>
                </a:lnTo>
                <a:lnTo>
                  <a:pt x="66" y="5"/>
                </a:lnTo>
                <a:lnTo>
                  <a:pt x="49" y="8"/>
                </a:lnTo>
                <a:lnTo>
                  <a:pt x="32" y="12"/>
                </a:lnTo>
                <a:lnTo>
                  <a:pt x="16" y="16"/>
                </a:lnTo>
                <a:lnTo>
                  <a:pt x="0" y="22"/>
                </a:lnTo>
                <a:lnTo>
                  <a:pt x="124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15" name="Line 91"/>
          <p:cNvSpPr>
            <a:spLocks noChangeShapeType="1"/>
          </p:cNvSpPr>
          <p:nvPr/>
        </p:nvSpPr>
        <p:spPr bwMode="auto">
          <a:xfrm flipV="1">
            <a:off x="4922317" y="3657600"/>
            <a:ext cx="1587" cy="3365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16" name="Line 92"/>
          <p:cNvSpPr>
            <a:spLocks noChangeShapeType="1"/>
          </p:cNvSpPr>
          <p:nvPr/>
        </p:nvSpPr>
        <p:spPr bwMode="auto">
          <a:xfrm>
            <a:off x="674167" y="3673475"/>
            <a:ext cx="338137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17" name="Line 93"/>
          <p:cNvSpPr>
            <a:spLocks noChangeShapeType="1"/>
          </p:cNvSpPr>
          <p:nvPr/>
        </p:nvSpPr>
        <p:spPr bwMode="auto">
          <a:xfrm>
            <a:off x="1553642" y="3673475"/>
            <a:ext cx="714375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18" name="Line 94"/>
          <p:cNvSpPr>
            <a:spLocks noChangeShapeType="1"/>
          </p:cNvSpPr>
          <p:nvPr/>
        </p:nvSpPr>
        <p:spPr bwMode="auto">
          <a:xfrm>
            <a:off x="3663429" y="3673475"/>
            <a:ext cx="331788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19" name="Line 95"/>
          <p:cNvSpPr>
            <a:spLocks noChangeShapeType="1"/>
          </p:cNvSpPr>
          <p:nvPr/>
        </p:nvSpPr>
        <p:spPr bwMode="auto">
          <a:xfrm>
            <a:off x="4554017" y="3663950"/>
            <a:ext cx="387350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20" name="Text Box 96"/>
          <p:cNvSpPr txBox="1">
            <a:spLocks noChangeArrowheads="1"/>
          </p:cNvSpPr>
          <p:nvPr/>
        </p:nvSpPr>
        <p:spPr bwMode="auto">
          <a:xfrm>
            <a:off x="1555229" y="3446463"/>
            <a:ext cx="10985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= 0 (register)</a:t>
            </a:r>
          </a:p>
        </p:txBody>
      </p:sp>
      <p:sp>
        <p:nvSpPr>
          <p:cNvPr id="77921" name="Text Box 97"/>
          <p:cNvSpPr txBox="1">
            <a:spLocks noChangeArrowheads="1"/>
          </p:cNvSpPr>
          <p:nvPr/>
        </p:nvSpPr>
        <p:spPr bwMode="auto">
          <a:xfrm>
            <a:off x="299517" y="3436938"/>
            <a:ext cx="7461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(I/O) = 1</a:t>
            </a:r>
          </a:p>
        </p:txBody>
      </p:sp>
      <p:sp>
        <p:nvSpPr>
          <p:cNvPr id="77922" name="Text Box 98"/>
          <p:cNvSpPr txBox="1">
            <a:spLocks noChangeArrowheads="1"/>
          </p:cNvSpPr>
          <p:nvPr/>
        </p:nvSpPr>
        <p:spPr bwMode="auto">
          <a:xfrm>
            <a:off x="2947467" y="3446463"/>
            <a:ext cx="1092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(indirect) = 1</a:t>
            </a:r>
          </a:p>
        </p:txBody>
      </p:sp>
      <p:sp>
        <p:nvSpPr>
          <p:cNvPr id="77923" name="Text Box 99"/>
          <p:cNvSpPr txBox="1">
            <a:spLocks noChangeArrowheads="1"/>
          </p:cNvSpPr>
          <p:nvPr/>
        </p:nvSpPr>
        <p:spPr bwMode="auto">
          <a:xfrm>
            <a:off x="918642" y="3881438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T3</a:t>
            </a:r>
          </a:p>
        </p:txBody>
      </p:sp>
      <p:sp>
        <p:nvSpPr>
          <p:cNvPr id="77924" name="Text Box 100"/>
          <p:cNvSpPr txBox="1">
            <a:spLocks noChangeArrowheads="1"/>
          </p:cNvSpPr>
          <p:nvPr/>
        </p:nvSpPr>
        <p:spPr bwMode="auto">
          <a:xfrm>
            <a:off x="2664892" y="3881438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T3</a:t>
            </a:r>
          </a:p>
        </p:txBody>
      </p:sp>
      <p:sp>
        <p:nvSpPr>
          <p:cNvPr id="77925" name="Text Box 101"/>
          <p:cNvSpPr txBox="1">
            <a:spLocks noChangeArrowheads="1"/>
          </p:cNvSpPr>
          <p:nvPr/>
        </p:nvSpPr>
        <p:spPr bwMode="auto">
          <a:xfrm>
            <a:off x="3919017" y="3881438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T3</a:t>
            </a:r>
          </a:p>
        </p:txBody>
      </p:sp>
      <p:sp>
        <p:nvSpPr>
          <p:cNvPr id="77926" name="Text Box 102"/>
          <p:cNvSpPr txBox="1">
            <a:spLocks noChangeArrowheads="1"/>
          </p:cNvSpPr>
          <p:nvPr/>
        </p:nvSpPr>
        <p:spPr bwMode="auto">
          <a:xfrm>
            <a:off x="5038204" y="3881438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T3</a:t>
            </a:r>
          </a:p>
        </p:txBody>
      </p:sp>
      <p:sp>
        <p:nvSpPr>
          <p:cNvPr id="77927" name="Text Box 103"/>
          <p:cNvSpPr txBox="1">
            <a:spLocks noChangeArrowheads="1"/>
          </p:cNvSpPr>
          <p:nvPr/>
        </p:nvSpPr>
        <p:spPr bwMode="auto">
          <a:xfrm>
            <a:off x="3919017" y="4525963"/>
            <a:ext cx="763587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Execute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77928" name="Text Box 104"/>
          <p:cNvSpPr txBox="1">
            <a:spLocks noChangeArrowheads="1"/>
          </p:cNvSpPr>
          <p:nvPr/>
        </p:nvSpPr>
        <p:spPr bwMode="auto">
          <a:xfrm>
            <a:off x="3514204" y="4668838"/>
            <a:ext cx="151130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memory-reference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77929" name="Text Box 105"/>
          <p:cNvSpPr txBox="1">
            <a:spLocks noChangeArrowheads="1"/>
          </p:cNvSpPr>
          <p:nvPr/>
        </p:nvSpPr>
        <p:spPr bwMode="auto">
          <a:xfrm>
            <a:off x="3820592" y="4808538"/>
            <a:ext cx="96996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instruction</a:t>
            </a:r>
          </a:p>
        </p:txBody>
      </p:sp>
      <p:sp>
        <p:nvSpPr>
          <p:cNvPr id="77930" name="Text Box 106"/>
          <p:cNvSpPr txBox="1">
            <a:spLocks noChangeArrowheads="1"/>
          </p:cNvSpPr>
          <p:nvPr/>
        </p:nvSpPr>
        <p:spPr bwMode="auto">
          <a:xfrm>
            <a:off x="3906317" y="4970463"/>
            <a:ext cx="392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SC</a:t>
            </a:r>
          </a:p>
        </p:txBody>
      </p:sp>
      <p:sp>
        <p:nvSpPr>
          <p:cNvPr id="77931" name="Text Box 107"/>
          <p:cNvSpPr txBox="1">
            <a:spLocks noChangeArrowheads="1"/>
          </p:cNvSpPr>
          <p:nvPr/>
        </p:nvSpPr>
        <p:spPr bwMode="auto">
          <a:xfrm>
            <a:off x="4226992" y="4970463"/>
            <a:ext cx="331787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77932" name="Text Box 108"/>
          <p:cNvSpPr txBox="1">
            <a:spLocks noChangeArrowheads="1"/>
          </p:cNvSpPr>
          <p:nvPr/>
        </p:nvSpPr>
        <p:spPr bwMode="auto">
          <a:xfrm>
            <a:off x="4473054" y="4970463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77933" name="AutoShape 109"/>
          <p:cNvSpPr>
            <a:spLocks noChangeArrowheads="1"/>
          </p:cNvSpPr>
          <p:nvPr/>
        </p:nvSpPr>
        <p:spPr bwMode="auto">
          <a:xfrm>
            <a:off x="3453879" y="4538663"/>
            <a:ext cx="1670050" cy="663575"/>
          </a:xfrm>
          <a:prstGeom prst="roundRect">
            <a:avLst>
              <a:gd name="adj" fmla="val 236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34" name="Freeform 110"/>
          <p:cNvSpPr>
            <a:spLocks noChangeArrowheads="1"/>
          </p:cNvSpPr>
          <p:nvPr/>
        </p:nvSpPr>
        <p:spPr bwMode="auto">
          <a:xfrm>
            <a:off x="3612629" y="4429125"/>
            <a:ext cx="90488" cy="95250"/>
          </a:xfrm>
          <a:custGeom>
            <a:avLst/>
            <a:gdLst/>
            <a:ahLst/>
            <a:cxnLst>
              <a:cxn ang="0">
                <a:pos x="127" y="265"/>
              </a:cxn>
              <a:cxn ang="0">
                <a:pos x="251" y="21"/>
              </a:cxn>
              <a:cxn ang="0">
                <a:pos x="235" y="16"/>
              </a:cxn>
              <a:cxn ang="0">
                <a:pos x="219" y="12"/>
              </a:cxn>
              <a:cxn ang="0">
                <a:pos x="202" y="8"/>
              </a:cxn>
              <a:cxn ang="0">
                <a:pos x="185" y="5"/>
              </a:cxn>
              <a:cxn ang="0">
                <a:pos x="168" y="2"/>
              </a:cxn>
              <a:cxn ang="0">
                <a:pos x="151" y="1"/>
              </a:cxn>
              <a:cxn ang="0">
                <a:pos x="134" y="0"/>
              </a:cxn>
              <a:cxn ang="0">
                <a:pos x="117" y="0"/>
              </a:cxn>
              <a:cxn ang="0">
                <a:pos x="100" y="1"/>
              </a:cxn>
              <a:cxn ang="0">
                <a:pos x="83" y="3"/>
              </a:cxn>
              <a:cxn ang="0">
                <a:pos x="66" y="5"/>
              </a:cxn>
              <a:cxn ang="0">
                <a:pos x="49" y="8"/>
              </a:cxn>
              <a:cxn ang="0">
                <a:pos x="32" y="12"/>
              </a:cxn>
              <a:cxn ang="0">
                <a:pos x="16" y="17"/>
              </a:cxn>
              <a:cxn ang="0">
                <a:pos x="0" y="22"/>
              </a:cxn>
              <a:cxn ang="0">
                <a:pos x="127" y="265"/>
              </a:cxn>
            </a:cxnLst>
            <a:rect l="0" t="0" r="r" b="b"/>
            <a:pathLst>
              <a:path w="252" h="266">
                <a:moveTo>
                  <a:pt x="127" y="265"/>
                </a:moveTo>
                <a:lnTo>
                  <a:pt x="251" y="21"/>
                </a:lnTo>
                <a:lnTo>
                  <a:pt x="235" y="16"/>
                </a:lnTo>
                <a:lnTo>
                  <a:pt x="219" y="12"/>
                </a:lnTo>
                <a:lnTo>
                  <a:pt x="202" y="8"/>
                </a:lnTo>
                <a:lnTo>
                  <a:pt x="185" y="5"/>
                </a:lnTo>
                <a:lnTo>
                  <a:pt x="168" y="2"/>
                </a:lnTo>
                <a:lnTo>
                  <a:pt x="151" y="1"/>
                </a:lnTo>
                <a:lnTo>
                  <a:pt x="134" y="0"/>
                </a:lnTo>
                <a:lnTo>
                  <a:pt x="117" y="0"/>
                </a:lnTo>
                <a:lnTo>
                  <a:pt x="100" y="1"/>
                </a:lnTo>
                <a:lnTo>
                  <a:pt x="83" y="3"/>
                </a:lnTo>
                <a:lnTo>
                  <a:pt x="66" y="5"/>
                </a:lnTo>
                <a:lnTo>
                  <a:pt x="49" y="8"/>
                </a:lnTo>
                <a:lnTo>
                  <a:pt x="32" y="12"/>
                </a:lnTo>
                <a:lnTo>
                  <a:pt x="16" y="17"/>
                </a:lnTo>
                <a:lnTo>
                  <a:pt x="0" y="22"/>
                </a:lnTo>
                <a:lnTo>
                  <a:pt x="127" y="26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35" name="Line 111"/>
          <p:cNvSpPr>
            <a:spLocks noChangeShapeType="1"/>
          </p:cNvSpPr>
          <p:nvPr/>
        </p:nvSpPr>
        <p:spPr bwMode="auto">
          <a:xfrm flipV="1">
            <a:off x="3655492" y="4283075"/>
            <a:ext cx="1587" cy="176213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36" name="Freeform 112"/>
          <p:cNvSpPr>
            <a:spLocks noChangeArrowheads="1"/>
          </p:cNvSpPr>
          <p:nvPr/>
        </p:nvSpPr>
        <p:spPr bwMode="auto">
          <a:xfrm>
            <a:off x="4879454" y="4429125"/>
            <a:ext cx="90488" cy="95250"/>
          </a:xfrm>
          <a:custGeom>
            <a:avLst/>
            <a:gdLst/>
            <a:ahLst/>
            <a:cxnLst>
              <a:cxn ang="0">
                <a:pos x="124" y="265"/>
              </a:cxn>
              <a:cxn ang="0">
                <a:pos x="251" y="22"/>
              </a:cxn>
              <a:cxn ang="0">
                <a:pos x="235" y="17"/>
              </a:cxn>
              <a:cxn ang="0">
                <a:pos x="219" y="12"/>
              </a:cxn>
              <a:cxn ang="0">
                <a:pos x="202" y="8"/>
              </a:cxn>
              <a:cxn ang="0">
                <a:pos x="185" y="5"/>
              </a:cxn>
              <a:cxn ang="0">
                <a:pos x="168" y="3"/>
              </a:cxn>
              <a:cxn ang="0">
                <a:pos x="151" y="1"/>
              </a:cxn>
              <a:cxn ang="0">
                <a:pos x="134" y="0"/>
              </a:cxn>
              <a:cxn ang="0">
                <a:pos x="117" y="0"/>
              </a:cxn>
              <a:cxn ang="0">
                <a:pos x="100" y="1"/>
              </a:cxn>
              <a:cxn ang="0">
                <a:pos x="83" y="2"/>
              </a:cxn>
              <a:cxn ang="0">
                <a:pos x="66" y="5"/>
              </a:cxn>
              <a:cxn ang="0">
                <a:pos x="49" y="8"/>
              </a:cxn>
              <a:cxn ang="0">
                <a:pos x="32" y="12"/>
              </a:cxn>
              <a:cxn ang="0">
                <a:pos x="16" y="16"/>
              </a:cxn>
              <a:cxn ang="0">
                <a:pos x="0" y="21"/>
              </a:cxn>
              <a:cxn ang="0">
                <a:pos x="124" y="265"/>
              </a:cxn>
            </a:cxnLst>
            <a:rect l="0" t="0" r="r" b="b"/>
            <a:pathLst>
              <a:path w="252" h="266">
                <a:moveTo>
                  <a:pt x="124" y="265"/>
                </a:moveTo>
                <a:lnTo>
                  <a:pt x="251" y="22"/>
                </a:lnTo>
                <a:lnTo>
                  <a:pt x="235" y="17"/>
                </a:lnTo>
                <a:lnTo>
                  <a:pt x="219" y="12"/>
                </a:lnTo>
                <a:lnTo>
                  <a:pt x="202" y="8"/>
                </a:lnTo>
                <a:lnTo>
                  <a:pt x="185" y="5"/>
                </a:lnTo>
                <a:lnTo>
                  <a:pt x="168" y="3"/>
                </a:lnTo>
                <a:lnTo>
                  <a:pt x="151" y="1"/>
                </a:lnTo>
                <a:lnTo>
                  <a:pt x="134" y="0"/>
                </a:lnTo>
                <a:lnTo>
                  <a:pt x="117" y="0"/>
                </a:lnTo>
                <a:lnTo>
                  <a:pt x="100" y="1"/>
                </a:lnTo>
                <a:lnTo>
                  <a:pt x="83" y="2"/>
                </a:lnTo>
                <a:lnTo>
                  <a:pt x="66" y="5"/>
                </a:lnTo>
                <a:lnTo>
                  <a:pt x="49" y="8"/>
                </a:lnTo>
                <a:lnTo>
                  <a:pt x="32" y="12"/>
                </a:lnTo>
                <a:lnTo>
                  <a:pt x="16" y="16"/>
                </a:lnTo>
                <a:lnTo>
                  <a:pt x="0" y="21"/>
                </a:lnTo>
                <a:lnTo>
                  <a:pt x="124" y="26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37" name="Line 113"/>
          <p:cNvSpPr>
            <a:spLocks noChangeShapeType="1"/>
          </p:cNvSpPr>
          <p:nvPr/>
        </p:nvSpPr>
        <p:spPr bwMode="auto">
          <a:xfrm flipV="1">
            <a:off x="4922317" y="4283075"/>
            <a:ext cx="1587" cy="176213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38" name="Freeform 114"/>
          <p:cNvSpPr>
            <a:spLocks noChangeArrowheads="1"/>
          </p:cNvSpPr>
          <p:nvPr/>
        </p:nvSpPr>
        <p:spPr bwMode="auto">
          <a:xfrm>
            <a:off x="4238104" y="5286375"/>
            <a:ext cx="93663" cy="96838"/>
          </a:xfrm>
          <a:custGeom>
            <a:avLst/>
            <a:gdLst/>
            <a:ahLst/>
            <a:cxnLst>
              <a:cxn ang="0">
                <a:pos x="130" y="269"/>
              </a:cxn>
              <a:cxn ang="0">
                <a:pos x="257" y="22"/>
              </a:cxn>
              <a:cxn ang="0">
                <a:pos x="241" y="16"/>
              </a:cxn>
              <a:cxn ang="0">
                <a:pos x="224" y="12"/>
              </a:cxn>
              <a:cxn ang="0">
                <a:pos x="207" y="8"/>
              </a:cxn>
              <a:cxn ang="0">
                <a:pos x="190" y="5"/>
              </a:cxn>
              <a:cxn ang="0">
                <a:pos x="172" y="2"/>
              </a:cxn>
              <a:cxn ang="0">
                <a:pos x="155" y="1"/>
              </a:cxn>
              <a:cxn ang="0">
                <a:pos x="137" y="0"/>
              </a:cxn>
              <a:cxn ang="0">
                <a:pos x="120" y="0"/>
              </a:cxn>
              <a:cxn ang="0">
                <a:pos x="102" y="1"/>
              </a:cxn>
              <a:cxn ang="0">
                <a:pos x="85" y="3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7" y="17"/>
              </a:cxn>
              <a:cxn ang="0">
                <a:pos x="0" y="23"/>
              </a:cxn>
              <a:cxn ang="0">
                <a:pos x="130" y="269"/>
              </a:cxn>
            </a:cxnLst>
            <a:rect l="0" t="0" r="r" b="b"/>
            <a:pathLst>
              <a:path w="258" h="270">
                <a:moveTo>
                  <a:pt x="130" y="269"/>
                </a:moveTo>
                <a:lnTo>
                  <a:pt x="257" y="22"/>
                </a:lnTo>
                <a:lnTo>
                  <a:pt x="241" y="16"/>
                </a:lnTo>
                <a:lnTo>
                  <a:pt x="224" y="12"/>
                </a:lnTo>
                <a:lnTo>
                  <a:pt x="207" y="8"/>
                </a:lnTo>
                <a:lnTo>
                  <a:pt x="190" y="5"/>
                </a:lnTo>
                <a:lnTo>
                  <a:pt x="172" y="2"/>
                </a:lnTo>
                <a:lnTo>
                  <a:pt x="155" y="1"/>
                </a:lnTo>
                <a:lnTo>
                  <a:pt x="137" y="0"/>
                </a:lnTo>
                <a:lnTo>
                  <a:pt x="120" y="0"/>
                </a:lnTo>
                <a:lnTo>
                  <a:pt x="102" y="1"/>
                </a:lnTo>
                <a:lnTo>
                  <a:pt x="85" y="3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7" y="17"/>
                </a:lnTo>
                <a:lnTo>
                  <a:pt x="0" y="23"/>
                </a:lnTo>
                <a:lnTo>
                  <a:pt x="130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39" name="Line 115"/>
          <p:cNvSpPr>
            <a:spLocks noChangeShapeType="1"/>
          </p:cNvSpPr>
          <p:nvPr/>
        </p:nvSpPr>
        <p:spPr bwMode="auto">
          <a:xfrm flipV="1">
            <a:off x="4284142" y="5210175"/>
            <a:ext cx="1587" cy="1079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40" name="Line 116"/>
          <p:cNvSpPr>
            <a:spLocks noChangeShapeType="1"/>
          </p:cNvSpPr>
          <p:nvPr/>
        </p:nvSpPr>
        <p:spPr bwMode="auto">
          <a:xfrm flipH="1">
            <a:off x="105916" y="5392738"/>
            <a:ext cx="4186162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41" name="Freeform 117"/>
          <p:cNvSpPr>
            <a:spLocks noChangeArrowheads="1"/>
          </p:cNvSpPr>
          <p:nvPr/>
        </p:nvSpPr>
        <p:spPr bwMode="auto">
          <a:xfrm>
            <a:off x="623367" y="5286375"/>
            <a:ext cx="92075" cy="96838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42" name="Line 118"/>
          <p:cNvSpPr>
            <a:spLocks noChangeShapeType="1"/>
          </p:cNvSpPr>
          <p:nvPr/>
        </p:nvSpPr>
        <p:spPr bwMode="auto">
          <a:xfrm flipV="1">
            <a:off x="667817" y="4764088"/>
            <a:ext cx="1587" cy="5540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43" name="Freeform 119"/>
          <p:cNvSpPr>
            <a:spLocks noChangeArrowheads="1"/>
          </p:cNvSpPr>
          <p:nvPr/>
        </p:nvSpPr>
        <p:spPr bwMode="auto">
          <a:xfrm>
            <a:off x="2148954" y="5286375"/>
            <a:ext cx="92075" cy="96838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944" name="Line 120"/>
          <p:cNvSpPr>
            <a:spLocks noChangeShapeType="1"/>
          </p:cNvSpPr>
          <p:nvPr/>
        </p:nvSpPr>
        <p:spPr bwMode="auto">
          <a:xfrm flipV="1">
            <a:off x="2193404" y="4745038"/>
            <a:ext cx="1588" cy="5730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45" name="Line 121"/>
          <p:cNvSpPr>
            <a:spLocks noChangeShapeType="1"/>
          </p:cNvSpPr>
          <p:nvPr/>
        </p:nvSpPr>
        <p:spPr bwMode="auto">
          <a:xfrm>
            <a:off x="105917" y="1273175"/>
            <a:ext cx="1587" cy="41052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46" name="Line 122"/>
          <p:cNvSpPr>
            <a:spLocks noChangeShapeType="1"/>
          </p:cNvSpPr>
          <p:nvPr/>
        </p:nvSpPr>
        <p:spPr bwMode="auto">
          <a:xfrm flipH="1">
            <a:off x="105917" y="1258888"/>
            <a:ext cx="1750937" cy="95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947" name="Text Box 123"/>
          <p:cNvSpPr txBox="1">
            <a:spLocks noChangeArrowheads="1"/>
          </p:cNvSpPr>
          <p:nvPr/>
        </p:nvSpPr>
        <p:spPr bwMode="auto">
          <a:xfrm>
            <a:off x="5077321" y="4437112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Arial" charset="0"/>
              </a:rPr>
              <a:t>T4</a:t>
            </a:r>
          </a:p>
        </p:txBody>
      </p:sp>
      <p:sp>
        <p:nvSpPr>
          <p:cNvPr id="125" name="AutoShape 4"/>
          <p:cNvSpPr>
            <a:spLocks noChangeArrowheads="1"/>
          </p:cNvSpPr>
          <p:nvPr/>
        </p:nvSpPr>
        <p:spPr bwMode="auto">
          <a:xfrm>
            <a:off x="5553755" y="1934901"/>
            <a:ext cx="3586163" cy="206375"/>
          </a:xfrm>
          <a:prstGeom prst="roundRect">
            <a:avLst>
              <a:gd name="adj" fmla="val 769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26" name="Line 5"/>
          <p:cNvSpPr>
            <a:spLocks noChangeShapeType="1"/>
          </p:cNvSpPr>
          <p:nvPr/>
        </p:nvSpPr>
        <p:spPr bwMode="auto">
          <a:xfrm>
            <a:off x="5960155" y="1934901"/>
            <a:ext cx="1588" cy="2063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7" name="Line 6"/>
          <p:cNvSpPr>
            <a:spLocks noChangeShapeType="1"/>
          </p:cNvSpPr>
          <p:nvPr/>
        </p:nvSpPr>
        <p:spPr bwMode="auto">
          <a:xfrm>
            <a:off x="6755493" y="1934901"/>
            <a:ext cx="1587" cy="2063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" name="Text Box 7"/>
          <p:cNvSpPr txBox="1">
            <a:spLocks noChangeArrowheads="1"/>
          </p:cNvSpPr>
          <p:nvPr/>
        </p:nvSpPr>
        <p:spPr bwMode="auto">
          <a:xfrm>
            <a:off x="5517243" y="1709476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15     14</a:t>
            </a:r>
          </a:p>
        </p:txBody>
      </p:sp>
      <p:sp>
        <p:nvSpPr>
          <p:cNvPr id="129" name="Text Box 8"/>
          <p:cNvSpPr txBox="1">
            <a:spLocks noChangeArrowheads="1"/>
          </p:cNvSpPr>
          <p:nvPr/>
        </p:nvSpPr>
        <p:spPr bwMode="auto">
          <a:xfrm>
            <a:off x="6434818" y="1709476"/>
            <a:ext cx="5619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12 11</a:t>
            </a:r>
          </a:p>
        </p:txBody>
      </p:sp>
      <p:sp>
        <p:nvSpPr>
          <p:cNvPr id="130" name="Text Box 9"/>
          <p:cNvSpPr txBox="1">
            <a:spLocks noChangeArrowheads="1"/>
          </p:cNvSpPr>
          <p:nvPr/>
        </p:nvSpPr>
        <p:spPr bwMode="auto">
          <a:xfrm>
            <a:off x="8836705" y="1709476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131" name="Text Box 10"/>
          <p:cNvSpPr txBox="1">
            <a:spLocks noChangeArrowheads="1"/>
          </p:cNvSpPr>
          <p:nvPr/>
        </p:nvSpPr>
        <p:spPr bwMode="auto">
          <a:xfrm>
            <a:off x="5631543" y="1930138"/>
            <a:ext cx="223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</a:t>
            </a:r>
          </a:p>
        </p:txBody>
      </p:sp>
      <p:sp>
        <p:nvSpPr>
          <p:cNvPr id="132" name="Text Box 11"/>
          <p:cNvSpPr txBox="1">
            <a:spLocks noChangeArrowheads="1"/>
          </p:cNvSpPr>
          <p:nvPr/>
        </p:nvSpPr>
        <p:spPr bwMode="auto">
          <a:xfrm>
            <a:off x="6006193" y="1917438"/>
            <a:ext cx="7493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Opcode</a:t>
            </a:r>
          </a:p>
        </p:txBody>
      </p:sp>
      <p:sp>
        <p:nvSpPr>
          <p:cNvPr id="133" name="Text Box 12"/>
          <p:cNvSpPr txBox="1">
            <a:spLocks noChangeArrowheads="1"/>
          </p:cNvSpPr>
          <p:nvPr/>
        </p:nvSpPr>
        <p:spPr bwMode="auto">
          <a:xfrm>
            <a:off x="7355568" y="1920613"/>
            <a:ext cx="7905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Address</a:t>
            </a:r>
          </a:p>
        </p:txBody>
      </p:sp>
      <p:sp>
        <p:nvSpPr>
          <p:cNvPr id="134" name="Text Box 13"/>
          <p:cNvSpPr txBox="1">
            <a:spLocks noChangeArrowheads="1"/>
          </p:cNvSpPr>
          <p:nvPr/>
        </p:nvSpPr>
        <p:spPr bwMode="auto">
          <a:xfrm>
            <a:off x="5449403" y="1044657"/>
            <a:ext cx="3709091" cy="853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b="1" dirty="0">
                <a:latin typeface="Arial" pitchFamily="34" charset="0"/>
                <a:cs typeface="Arial" pitchFamily="34" charset="0"/>
              </a:rPr>
              <a:t>Memory-Reference Instructions </a:t>
            </a:r>
            <a:endParaRPr lang="en-GB" sz="18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1800" b="1" dirty="0">
                <a:latin typeface="Arial" pitchFamily="34" charset="0"/>
                <a:cs typeface="Arial" pitchFamily="34" charset="0"/>
              </a:rPr>
              <a:t>OP-code = 000 ~ 110)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endParaRPr lang="en-GB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Text Box 14"/>
          <p:cNvSpPr txBox="1">
            <a:spLocks noChangeArrowheads="1"/>
          </p:cNvSpPr>
          <p:nvPr/>
        </p:nvSpPr>
        <p:spPr bwMode="auto">
          <a:xfrm>
            <a:off x="5436096" y="2289788"/>
            <a:ext cx="3747563" cy="853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b="1" dirty="0">
                <a:latin typeface="Arial" pitchFamily="34" charset="0"/>
                <a:cs typeface="Arial" pitchFamily="34" charset="0"/>
              </a:rPr>
              <a:t>Register-Reference Instructions </a:t>
            </a:r>
            <a:endParaRPr lang="en-GB" sz="18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1800" b="1" dirty="0">
                <a:latin typeface="Arial" pitchFamily="34" charset="0"/>
                <a:cs typeface="Arial" pitchFamily="34" charset="0"/>
              </a:rPr>
              <a:t>OP-code = 111, I = 0)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endParaRPr lang="en-GB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Text Box 15"/>
          <p:cNvSpPr txBox="1">
            <a:spLocks noChangeArrowheads="1"/>
          </p:cNvSpPr>
          <p:nvPr/>
        </p:nvSpPr>
        <p:spPr bwMode="auto">
          <a:xfrm>
            <a:off x="5664157" y="3356992"/>
            <a:ext cx="3029418" cy="60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b="1" dirty="0">
                <a:latin typeface="Arial" pitchFamily="34" charset="0"/>
                <a:cs typeface="Arial" pitchFamily="34" charset="0"/>
              </a:rPr>
              <a:t> Input-Output </a:t>
            </a:r>
            <a:r>
              <a:rPr lang="en-GB" sz="1800" b="1" dirty="0" smtClean="0">
                <a:latin typeface="Arial" pitchFamily="34" charset="0"/>
                <a:cs typeface="Arial" pitchFamily="34" charset="0"/>
              </a:rPr>
              <a:t>Instructions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GB" sz="1800" b="1" dirty="0">
                <a:latin typeface="Arial" pitchFamily="34" charset="0"/>
                <a:cs typeface="Arial" pitchFamily="34" charset="0"/>
              </a:rPr>
              <a:t>OP-code =111, I = 1)</a:t>
            </a:r>
          </a:p>
        </p:txBody>
      </p:sp>
      <p:grpSp>
        <p:nvGrpSpPr>
          <p:cNvPr id="137" name="Group 16"/>
          <p:cNvGrpSpPr>
            <a:grpSpLocks/>
          </p:cNvGrpSpPr>
          <p:nvPr/>
        </p:nvGrpSpPr>
        <p:grpSpPr bwMode="auto">
          <a:xfrm>
            <a:off x="5526768" y="2830251"/>
            <a:ext cx="3621087" cy="474662"/>
            <a:chOff x="1177" y="2299"/>
            <a:chExt cx="2281" cy="299"/>
          </a:xfrm>
        </p:grpSpPr>
        <p:sp>
          <p:nvSpPr>
            <p:cNvPr id="138" name="AutoShape 17"/>
            <p:cNvSpPr>
              <a:spLocks noChangeArrowheads="1"/>
            </p:cNvSpPr>
            <p:nvPr/>
          </p:nvSpPr>
          <p:spPr bwMode="auto">
            <a:xfrm>
              <a:off x="1200" y="2438"/>
              <a:ext cx="2259" cy="129"/>
            </a:xfrm>
            <a:prstGeom prst="roundRect">
              <a:avLst>
                <a:gd name="adj" fmla="val 778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9" name="Line 18"/>
            <p:cNvSpPr>
              <a:spLocks noChangeShapeType="1"/>
            </p:cNvSpPr>
            <p:nvPr/>
          </p:nvSpPr>
          <p:spPr bwMode="auto">
            <a:xfrm>
              <a:off x="1952" y="2432"/>
              <a:ext cx="1" cy="12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0" name="Text Box 19"/>
            <p:cNvSpPr txBox="1">
              <a:spLocks noChangeArrowheads="1"/>
            </p:cNvSpPr>
            <p:nvPr/>
          </p:nvSpPr>
          <p:spPr bwMode="auto">
            <a:xfrm>
              <a:off x="1177" y="2299"/>
              <a:ext cx="24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15 </a:t>
              </a:r>
            </a:p>
          </p:txBody>
        </p:sp>
        <p:sp>
          <p:nvSpPr>
            <p:cNvPr id="141" name="Text Box 20"/>
            <p:cNvSpPr txBox="1">
              <a:spLocks noChangeArrowheads="1"/>
            </p:cNvSpPr>
            <p:nvPr/>
          </p:nvSpPr>
          <p:spPr bwMode="auto">
            <a:xfrm>
              <a:off x="1756" y="2299"/>
              <a:ext cx="35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12 11</a:t>
              </a:r>
            </a:p>
          </p:txBody>
        </p:sp>
        <p:sp>
          <p:nvSpPr>
            <p:cNvPr id="142" name="Text Box 21"/>
            <p:cNvSpPr txBox="1">
              <a:spLocks noChangeArrowheads="1"/>
            </p:cNvSpPr>
            <p:nvPr/>
          </p:nvSpPr>
          <p:spPr bwMode="auto">
            <a:xfrm>
              <a:off x="3268" y="2299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143" name="Text Box 22"/>
            <p:cNvSpPr txBox="1">
              <a:spLocks noChangeArrowheads="1"/>
            </p:cNvSpPr>
            <p:nvPr/>
          </p:nvSpPr>
          <p:spPr bwMode="auto">
            <a:xfrm>
              <a:off x="2060" y="2429"/>
              <a:ext cx="96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Register operation</a:t>
              </a:r>
            </a:p>
          </p:txBody>
        </p:sp>
        <p:sp>
          <p:nvSpPr>
            <p:cNvPr id="144" name="Text Box 23"/>
            <p:cNvSpPr txBox="1">
              <a:spLocks noChangeArrowheads="1"/>
            </p:cNvSpPr>
            <p:nvPr/>
          </p:nvSpPr>
          <p:spPr bwMode="auto">
            <a:xfrm>
              <a:off x="1237" y="2435"/>
              <a:ext cx="65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0    1    1    1</a:t>
              </a:r>
            </a:p>
          </p:txBody>
        </p:sp>
      </p:grpSp>
      <p:grpSp>
        <p:nvGrpSpPr>
          <p:cNvPr id="145" name="Group 24"/>
          <p:cNvGrpSpPr>
            <a:grpSpLocks/>
          </p:cNvGrpSpPr>
          <p:nvPr/>
        </p:nvGrpSpPr>
        <p:grpSpPr bwMode="auto">
          <a:xfrm>
            <a:off x="5521325" y="3859102"/>
            <a:ext cx="3622675" cy="476250"/>
            <a:chOff x="1177" y="3052"/>
            <a:chExt cx="2282" cy="300"/>
          </a:xfrm>
        </p:grpSpPr>
        <p:sp>
          <p:nvSpPr>
            <p:cNvPr id="146" name="AutoShape 25"/>
            <p:cNvSpPr>
              <a:spLocks noChangeArrowheads="1"/>
            </p:cNvSpPr>
            <p:nvPr/>
          </p:nvSpPr>
          <p:spPr bwMode="auto">
            <a:xfrm>
              <a:off x="1201" y="3190"/>
              <a:ext cx="2259" cy="131"/>
            </a:xfrm>
            <a:prstGeom prst="roundRect">
              <a:avLst>
                <a:gd name="adj" fmla="val 769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7" name="Text Box 26"/>
            <p:cNvSpPr txBox="1">
              <a:spLocks noChangeArrowheads="1"/>
            </p:cNvSpPr>
            <p:nvPr/>
          </p:nvSpPr>
          <p:spPr bwMode="auto">
            <a:xfrm>
              <a:off x="1177" y="3052"/>
              <a:ext cx="24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15 </a:t>
              </a:r>
            </a:p>
          </p:txBody>
        </p:sp>
        <p:sp>
          <p:nvSpPr>
            <p:cNvPr id="148" name="Text Box 27"/>
            <p:cNvSpPr txBox="1">
              <a:spLocks noChangeArrowheads="1"/>
            </p:cNvSpPr>
            <p:nvPr/>
          </p:nvSpPr>
          <p:spPr bwMode="auto">
            <a:xfrm>
              <a:off x="1756" y="3052"/>
              <a:ext cx="35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12 11</a:t>
              </a:r>
            </a:p>
          </p:txBody>
        </p:sp>
        <p:sp>
          <p:nvSpPr>
            <p:cNvPr id="149" name="Text Box 28"/>
            <p:cNvSpPr txBox="1">
              <a:spLocks noChangeArrowheads="1"/>
            </p:cNvSpPr>
            <p:nvPr/>
          </p:nvSpPr>
          <p:spPr bwMode="auto">
            <a:xfrm>
              <a:off x="3270" y="3052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150" name="Text Box 29"/>
            <p:cNvSpPr txBox="1">
              <a:spLocks noChangeArrowheads="1"/>
            </p:cNvSpPr>
            <p:nvPr/>
          </p:nvSpPr>
          <p:spPr bwMode="auto">
            <a:xfrm>
              <a:off x="2240" y="3178"/>
              <a:ext cx="70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I/O operation</a:t>
              </a:r>
            </a:p>
          </p:txBody>
        </p:sp>
        <p:sp>
          <p:nvSpPr>
            <p:cNvPr id="151" name="Text Box 30"/>
            <p:cNvSpPr txBox="1">
              <a:spLocks noChangeArrowheads="1"/>
            </p:cNvSpPr>
            <p:nvPr/>
          </p:nvSpPr>
          <p:spPr bwMode="auto">
            <a:xfrm>
              <a:off x="1209" y="3189"/>
              <a:ext cx="65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1    1    1    1</a:t>
              </a:r>
            </a:p>
          </p:txBody>
        </p:sp>
        <p:sp>
          <p:nvSpPr>
            <p:cNvPr id="152" name="Line 31"/>
            <p:cNvSpPr>
              <a:spLocks noChangeShapeType="1"/>
            </p:cNvSpPr>
            <p:nvPr/>
          </p:nvSpPr>
          <p:spPr bwMode="auto">
            <a:xfrm>
              <a:off x="1942" y="3197"/>
              <a:ext cx="1" cy="12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8862942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22263"/>
            <a:ext cx="9144000" cy="422275"/>
          </a:xfrm>
          <a:ln/>
        </p:spPr>
        <p:txBody>
          <a:bodyPr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dirty="0" smtClean="0"/>
              <a:t>BASIC  </a:t>
            </a:r>
            <a:r>
              <a:rPr lang="en-GB" sz="2000" b="0" dirty="0"/>
              <a:t>COMPUTER</a:t>
            </a:r>
            <a:r>
              <a:rPr lang="en-GB" sz="2000" b="0" dirty="0" smtClean="0"/>
              <a:t> (BC) </a:t>
            </a:r>
            <a:r>
              <a:rPr lang="en-GB" sz="2000" b="0" dirty="0"/>
              <a:t>ORGANIZATION  AND  DESIGN</a:t>
            </a: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11188" y="1047750"/>
            <a:ext cx="6904037" cy="526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360" tIns="25560" rIns="63360" bIns="2556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• Instruction Codes</a:t>
            </a:r>
          </a:p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• Computer Registers</a:t>
            </a:r>
          </a:p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• Computer Instructions</a:t>
            </a:r>
          </a:p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• Timing and Control</a:t>
            </a:r>
          </a:p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• Instruction Cycle</a:t>
            </a:r>
          </a:p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• Memory Reference Instructions</a:t>
            </a:r>
          </a:p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• Input-Output and </a:t>
            </a: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Interrupts</a:t>
            </a:r>
            <a:endParaRPr lang="en-GB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• Complete Computer Description</a:t>
            </a:r>
          </a:p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• Design of Basic Computer</a:t>
            </a:r>
          </a:p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• Design of Accumulator Logic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xfrm>
            <a:off x="1254125" y="288925"/>
            <a:ext cx="6723063" cy="334963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REGISTER  REFERENCE  INSTRUCTIONS</a:t>
            </a: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000125" y="2311400"/>
            <a:ext cx="4727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Arial" charset="0"/>
              </a:rPr>
              <a:t>r = D</a:t>
            </a:r>
            <a:r>
              <a:rPr lang="en-GB" sz="1800" baseline="-25000">
                <a:solidFill>
                  <a:schemeClr val="tx1"/>
                </a:solidFill>
                <a:latin typeface="Arial" charset="0"/>
              </a:rPr>
              <a:t>7</a:t>
            </a:r>
            <a:r>
              <a:rPr lang="en-GB" sz="1800">
                <a:solidFill>
                  <a:schemeClr val="tx1"/>
                </a:solidFill>
                <a:latin typeface="Arial" charset="0"/>
              </a:rPr>
              <a:t> I</a:t>
            </a:r>
            <a:r>
              <a:rPr lang="en-GB" sz="1800">
                <a:solidFill>
                  <a:schemeClr val="tx1"/>
                </a:solidFill>
                <a:latin typeface="Symbol" pitchFamily="18" charset="2"/>
              </a:rPr>
              <a:t></a:t>
            </a:r>
            <a:r>
              <a:rPr lang="en-GB" sz="180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800" baseline="-2500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GB" sz="1800">
                <a:solidFill>
                  <a:schemeClr val="tx1"/>
                </a:solidFill>
                <a:latin typeface="Arial" charset="0"/>
              </a:rPr>
              <a:t>   =&gt; Register Reference Instruction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Arial" charset="0"/>
              </a:rPr>
              <a:t>B</a:t>
            </a:r>
            <a:r>
              <a:rPr lang="en-GB" sz="1800" baseline="-25000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GB" sz="1800">
                <a:solidFill>
                  <a:schemeClr val="tx1"/>
                </a:solidFill>
                <a:latin typeface="Arial" charset="0"/>
              </a:rPr>
              <a:t> = IR(i) , i=0,1,2,...,11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444625" y="1290638"/>
            <a:ext cx="5046663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Arial" charset="0"/>
              </a:rPr>
              <a:t>-  D</a:t>
            </a:r>
            <a:r>
              <a:rPr lang="en-GB" sz="1800" baseline="-25000">
                <a:solidFill>
                  <a:schemeClr val="tx1"/>
                </a:solidFill>
                <a:latin typeface="Arial" charset="0"/>
              </a:rPr>
              <a:t>7</a:t>
            </a:r>
            <a:r>
              <a:rPr lang="en-GB" sz="1800">
                <a:solidFill>
                  <a:schemeClr val="tx1"/>
                </a:solidFill>
                <a:latin typeface="Arial" charset="0"/>
              </a:rPr>
              <a:t> = 1,  I = 0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Arial" charset="0"/>
              </a:rPr>
              <a:t>-  Register Ref. Instr. is specified in b</a:t>
            </a:r>
            <a:r>
              <a:rPr lang="en-GB" sz="1800" baseline="-25000">
                <a:solidFill>
                  <a:schemeClr val="tx1"/>
                </a:solidFill>
                <a:latin typeface="Arial" charset="0"/>
              </a:rPr>
              <a:t>0</a:t>
            </a:r>
            <a:r>
              <a:rPr lang="en-GB" sz="1800">
                <a:solidFill>
                  <a:schemeClr val="tx1"/>
                </a:solidFill>
                <a:latin typeface="Arial" charset="0"/>
              </a:rPr>
              <a:t> ~ b</a:t>
            </a:r>
            <a:r>
              <a:rPr lang="en-GB" sz="1800" baseline="-25000">
                <a:solidFill>
                  <a:schemeClr val="tx1"/>
                </a:solidFill>
                <a:latin typeface="Arial" charset="0"/>
              </a:rPr>
              <a:t>11</a:t>
            </a:r>
            <a:r>
              <a:rPr lang="en-GB" sz="1800">
                <a:solidFill>
                  <a:schemeClr val="tx1"/>
                </a:solidFill>
                <a:latin typeface="Arial" charset="0"/>
              </a:rPr>
              <a:t> of IR</a:t>
            </a:r>
          </a:p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Arial" charset="0"/>
              </a:rPr>
              <a:t>-  Execution starts with timing signal T</a:t>
            </a:r>
            <a:r>
              <a:rPr lang="en-GB" sz="1800" baseline="-2500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384425" y="2687638"/>
            <a:ext cx="128588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solidFill>
                <a:schemeClr val="tx1"/>
              </a:solidFill>
              <a:latin typeface="Arial" charset="0"/>
            </a:endParaRPr>
          </a:p>
          <a:p>
            <a:pPr eaLnBrk="1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7526338" y="0"/>
            <a:ext cx="16176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Instruction Cycle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554038" y="914400"/>
            <a:ext cx="53625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Arial" charset="0"/>
              </a:rPr>
              <a:t>Register Reference Instructions are identified when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1089025" y="2936875"/>
            <a:ext cx="6419850" cy="331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latin typeface="Arial" charset="0"/>
              </a:rPr>
              <a:t>	r:		SC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0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latin typeface="Arial" charset="0"/>
              </a:rPr>
              <a:t>CLA	rB</a:t>
            </a:r>
            <a:r>
              <a:rPr lang="en-GB" sz="1800" baseline="-25000" dirty="0">
                <a:latin typeface="Arial" charset="0"/>
              </a:rPr>
              <a:t>11</a:t>
            </a:r>
            <a:r>
              <a:rPr lang="en-GB" sz="1800" dirty="0">
                <a:latin typeface="Arial" charset="0"/>
              </a:rPr>
              <a:t>:		AC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0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latin typeface="Arial" charset="0"/>
              </a:rPr>
              <a:t>CLE	rB</a:t>
            </a:r>
            <a:r>
              <a:rPr lang="en-GB" sz="1800" baseline="-25000" dirty="0">
                <a:latin typeface="Arial" charset="0"/>
              </a:rPr>
              <a:t>10</a:t>
            </a:r>
            <a:r>
              <a:rPr lang="en-GB" sz="1800" dirty="0">
                <a:latin typeface="Arial" charset="0"/>
              </a:rPr>
              <a:t>:		E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0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latin typeface="Arial" charset="0"/>
              </a:rPr>
              <a:t>CMA	rB</a:t>
            </a:r>
            <a:r>
              <a:rPr lang="en-GB" sz="1800" baseline="-25000" dirty="0">
                <a:latin typeface="Arial" charset="0"/>
              </a:rPr>
              <a:t>9</a:t>
            </a:r>
            <a:r>
              <a:rPr lang="en-GB" sz="1800" dirty="0">
                <a:latin typeface="Arial" charset="0"/>
              </a:rPr>
              <a:t>:		AC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AC’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latin typeface="Arial" charset="0"/>
              </a:rPr>
              <a:t>CME	rB</a:t>
            </a:r>
            <a:r>
              <a:rPr lang="en-GB" sz="1800" baseline="-25000" dirty="0">
                <a:latin typeface="Arial" charset="0"/>
              </a:rPr>
              <a:t>8</a:t>
            </a:r>
            <a:r>
              <a:rPr lang="en-GB" sz="1800" dirty="0">
                <a:latin typeface="Arial" charset="0"/>
              </a:rPr>
              <a:t>:		E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E’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latin typeface="Arial" charset="0"/>
              </a:rPr>
              <a:t>CIR	rB</a:t>
            </a:r>
            <a:r>
              <a:rPr lang="en-GB" sz="1800" baseline="-25000" dirty="0">
                <a:latin typeface="Arial" charset="0"/>
              </a:rPr>
              <a:t>7</a:t>
            </a:r>
            <a:r>
              <a:rPr lang="en-GB" sz="1800" dirty="0">
                <a:latin typeface="Arial" charset="0"/>
              </a:rPr>
              <a:t>:		AC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</a:t>
            </a:r>
            <a:r>
              <a:rPr lang="en-GB" sz="1800" dirty="0" err="1">
                <a:latin typeface="Arial" charset="0"/>
              </a:rPr>
              <a:t>shr</a:t>
            </a:r>
            <a:r>
              <a:rPr lang="en-GB" sz="1800" dirty="0">
                <a:latin typeface="Arial" charset="0"/>
              </a:rPr>
              <a:t> AC, AC(15)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E, E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AC(0)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latin typeface="Arial" charset="0"/>
              </a:rPr>
              <a:t>CIL	rB</a:t>
            </a:r>
            <a:r>
              <a:rPr lang="en-GB" sz="1800" baseline="-25000" dirty="0">
                <a:latin typeface="Arial" charset="0"/>
              </a:rPr>
              <a:t>6</a:t>
            </a:r>
            <a:r>
              <a:rPr lang="en-GB" sz="1800" dirty="0">
                <a:latin typeface="Arial" charset="0"/>
              </a:rPr>
              <a:t>:		AC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</a:t>
            </a:r>
            <a:r>
              <a:rPr lang="en-GB" sz="1800" dirty="0" err="1">
                <a:latin typeface="Arial" charset="0"/>
              </a:rPr>
              <a:t>shl</a:t>
            </a:r>
            <a:r>
              <a:rPr lang="en-GB" sz="1800" dirty="0">
                <a:latin typeface="Arial" charset="0"/>
              </a:rPr>
              <a:t> AC, AC(0)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E, E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AC(15)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latin typeface="Arial" charset="0"/>
              </a:rPr>
              <a:t>INC	rB</a:t>
            </a:r>
            <a:r>
              <a:rPr lang="en-GB" sz="1800" baseline="-25000" dirty="0">
                <a:latin typeface="Arial" charset="0"/>
              </a:rPr>
              <a:t>5</a:t>
            </a:r>
            <a:r>
              <a:rPr lang="en-GB" sz="1800" dirty="0">
                <a:latin typeface="Arial" charset="0"/>
              </a:rPr>
              <a:t>:		AC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AC + 1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latin typeface="Arial" charset="0"/>
              </a:rPr>
              <a:t>SPA	rB</a:t>
            </a:r>
            <a:r>
              <a:rPr lang="en-GB" sz="1800" baseline="-25000" dirty="0">
                <a:latin typeface="Arial" charset="0"/>
              </a:rPr>
              <a:t>4</a:t>
            </a:r>
            <a:r>
              <a:rPr lang="en-GB" sz="1800" dirty="0">
                <a:latin typeface="Arial" charset="0"/>
              </a:rPr>
              <a:t>:		if (AC(15) = 0) then (PC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PC+1)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latin typeface="Arial" charset="0"/>
              </a:rPr>
              <a:t>SNA	rB</a:t>
            </a:r>
            <a:r>
              <a:rPr lang="en-GB" sz="1800" baseline="-25000" dirty="0">
                <a:latin typeface="Arial" charset="0"/>
              </a:rPr>
              <a:t>3</a:t>
            </a:r>
            <a:r>
              <a:rPr lang="en-GB" sz="1800" dirty="0">
                <a:latin typeface="Arial" charset="0"/>
              </a:rPr>
              <a:t>:		if (AC(15) = 1) then (PC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PC+1)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latin typeface="Arial" charset="0"/>
              </a:rPr>
              <a:t>SZA	rB</a:t>
            </a:r>
            <a:r>
              <a:rPr lang="en-GB" sz="1800" baseline="-25000" dirty="0">
                <a:latin typeface="Arial" charset="0"/>
              </a:rPr>
              <a:t>2</a:t>
            </a:r>
            <a:r>
              <a:rPr lang="en-GB" sz="1800" dirty="0">
                <a:latin typeface="Arial" charset="0"/>
              </a:rPr>
              <a:t>:		if (AC = 0) then (PC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PC+1)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latin typeface="Arial" charset="0"/>
              </a:rPr>
              <a:t>SZE	rB</a:t>
            </a:r>
            <a:r>
              <a:rPr lang="en-GB" sz="1800" baseline="-25000" dirty="0">
                <a:latin typeface="Arial" charset="0"/>
              </a:rPr>
              <a:t>1</a:t>
            </a:r>
            <a:r>
              <a:rPr lang="en-GB" sz="1800" dirty="0">
                <a:latin typeface="Arial" charset="0"/>
              </a:rPr>
              <a:t>:		if (E = 0) then (PC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PC+1)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latin typeface="Arial" charset="0"/>
              </a:rPr>
              <a:t>HLT	rB</a:t>
            </a:r>
            <a:r>
              <a:rPr lang="en-GB" sz="1800" baseline="-25000" dirty="0">
                <a:latin typeface="Arial" charset="0"/>
              </a:rPr>
              <a:t>0</a:t>
            </a:r>
            <a:r>
              <a:rPr lang="en-GB" sz="1800" dirty="0">
                <a:latin typeface="Arial" charset="0"/>
              </a:rPr>
              <a:t>:		S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0  (S is the start-stop flip-flop)</a:t>
            </a:r>
          </a:p>
        </p:txBody>
      </p:sp>
      <p:sp>
        <p:nvSpPr>
          <p:cNvPr id="78856" name="AutoShape 8"/>
          <p:cNvSpPr>
            <a:spLocks noChangeArrowheads="1"/>
          </p:cNvSpPr>
          <p:nvPr/>
        </p:nvSpPr>
        <p:spPr bwMode="auto">
          <a:xfrm>
            <a:off x="1028700" y="2981325"/>
            <a:ext cx="6677025" cy="3314700"/>
          </a:xfrm>
          <a:prstGeom prst="roundRect">
            <a:avLst>
              <a:gd name="adj" fmla="val 46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1790700" y="2990850"/>
            <a:ext cx="1588" cy="33051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>
            <a:off x="2657475" y="2990850"/>
            <a:ext cx="1588" cy="33051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>
          <a:xfrm>
            <a:off x="1325563" y="307975"/>
            <a:ext cx="6521450" cy="334963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MEMORY  REFERENCE  INSTRUCTIONS</a:t>
            </a:r>
          </a:p>
        </p:txBody>
      </p:sp>
      <p:sp>
        <p:nvSpPr>
          <p:cNvPr id="79874" name="AutoShape 2"/>
          <p:cNvSpPr>
            <a:spLocks noChangeArrowheads="1"/>
          </p:cNvSpPr>
          <p:nvPr/>
        </p:nvSpPr>
        <p:spPr bwMode="auto">
          <a:xfrm>
            <a:off x="738188" y="862013"/>
            <a:ext cx="34925" cy="157162"/>
          </a:xfrm>
          <a:prstGeom prst="roundRect">
            <a:avLst>
              <a:gd name="adj" fmla="val 454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71450" y="4595813"/>
            <a:ext cx="8699500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1813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Arial" charset="0"/>
              </a:rPr>
              <a:t>AND to AC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Arial" charset="0"/>
              </a:rPr>
              <a:t>	D</a:t>
            </a:r>
            <a:r>
              <a:rPr lang="en-GB" sz="1800" baseline="-25000">
                <a:solidFill>
                  <a:schemeClr val="tx1"/>
                </a:solidFill>
                <a:latin typeface="Arial" charset="0"/>
              </a:rPr>
              <a:t>0</a:t>
            </a:r>
            <a:r>
              <a:rPr lang="en-GB" sz="180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800" baseline="-25000">
                <a:solidFill>
                  <a:schemeClr val="tx1"/>
                </a:solidFill>
                <a:latin typeface="Arial" charset="0"/>
              </a:rPr>
              <a:t>4</a:t>
            </a:r>
            <a:r>
              <a:rPr lang="en-GB" sz="1800">
                <a:solidFill>
                  <a:schemeClr val="tx1"/>
                </a:solidFill>
                <a:latin typeface="Arial" charset="0"/>
              </a:rPr>
              <a:t>:	DR </a:t>
            </a:r>
            <a:r>
              <a:rPr lang="en-GB" sz="1800">
                <a:latin typeface="Symbol" pitchFamily="18" charset="2"/>
              </a:rPr>
              <a:t></a:t>
            </a:r>
            <a:r>
              <a:rPr lang="en-GB" sz="1800">
                <a:latin typeface="Arial" charset="0"/>
              </a:rPr>
              <a:t> M[AR]			Read operand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latin typeface="Arial" charset="0"/>
              </a:rPr>
              <a:t>	D</a:t>
            </a:r>
            <a:r>
              <a:rPr lang="en-GB" sz="1800" baseline="-25000">
                <a:latin typeface="Arial" charset="0"/>
              </a:rPr>
              <a:t>0</a:t>
            </a:r>
            <a:r>
              <a:rPr lang="en-GB" sz="1800">
                <a:latin typeface="Arial" charset="0"/>
              </a:rPr>
              <a:t>T</a:t>
            </a:r>
            <a:r>
              <a:rPr lang="en-GB" sz="1800" baseline="-25000">
                <a:latin typeface="Arial" charset="0"/>
              </a:rPr>
              <a:t>5</a:t>
            </a:r>
            <a:r>
              <a:rPr lang="en-GB" sz="1800">
                <a:latin typeface="Arial" charset="0"/>
              </a:rPr>
              <a:t>:	AC </a:t>
            </a:r>
            <a:r>
              <a:rPr lang="en-GB" sz="1800">
                <a:latin typeface="Symbol" pitchFamily="18" charset="2"/>
              </a:rPr>
              <a:t></a:t>
            </a:r>
            <a:r>
              <a:rPr lang="en-GB" sz="1800">
                <a:latin typeface="Arial" charset="0"/>
              </a:rPr>
              <a:t> AC </a:t>
            </a:r>
            <a:r>
              <a:rPr lang="en-GB" sz="1800">
                <a:latin typeface="Symbol" pitchFamily="18" charset="2"/>
              </a:rPr>
              <a:t></a:t>
            </a:r>
            <a:r>
              <a:rPr lang="en-GB" sz="1800">
                <a:latin typeface="Arial" charset="0"/>
              </a:rPr>
              <a:t> DR, SC </a:t>
            </a:r>
            <a:r>
              <a:rPr lang="en-GB" sz="1800">
                <a:latin typeface="Symbol" pitchFamily="18" charset="2"/>
              </a:rPr>
              <a:t></a:t>
            </a:r>
            <a:r>
              <a:rPr lang="en-GB" sz="1800">
                <a:latin typeface="Arial" charset="0"/>
              </a:rPr>
              <a:t> 0		AND with AC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latin typeface="Arial" charset="0"/>
              </a:rPr>
              <a:t>ADD to AC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Arial" charset="0"/>
              </a:rPr>
              <a:t>	D</a:t>
            </a:r>
            <a:r>
              <a:rPr lang="en-GB" sz="1800" baseline="-2500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80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800" baseline="-25000">
                <a:solidFill>
                  <a:schemeClr val="tx1"/>
                </a:solidFill>
                <a:latin typeface="Arial" charset="0"/>
              </a:rPr>
              <a:t>4</a:t>
            </a:r>
            <a:r>
              <a:rPr lang="en-GB" sz="1800">
                <a:solidFill>
                  <a:schemeClr val="tx1"/>
                </a:solidFill>
                <a:latin typeface="Arial" charset="0"/>
              </a:rPr>
              <a:t>:	DR </a:t>
            </a:r>
            <a:r>
              <a:rPr lang="en-GB" sz="1800">
                <a:latin typeface="Symbol" pitchFamily="18" charset="2"/>
              </a:rPr>
              <a:t></a:t>
            </a:r>
            <a:r>
              <a:rPr lang="en-GB" sz="1800">
                <a:latin typeface="Arial" charset="0"/>
              </a:rPr>
              <a:t> M[AR]			Read operand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latin typeface="Arial" charset="0"/>
              </a:rPr>
              <a:t>	D</a:t>
            </a:r>
            <a:r>
              <a:rPr lang="en-GB" sz="1800" baseline="-25000">
                <a:latin typeface="Arial" charset="0"/>
              </a:rPr>
              <a:t>1</a:t>
            </a:r>
            <a:r>
              <a:rPr lang="en-GB" sz="1800">
                <a:latin typeface="Arial" charset="0"/>
              </a:rPr>
              <a:t>T</a:t>
            </a:r>
            <a:r>
              <a:rPr lang="en-GB" sz="1800" baseline="-25000">
                <a:latin typeface="Arial" charset="0"/>
              </a:rPr>
              <a:t>5</a:t>
            </a:r>
            <a:r>
              <a:rPr lang="en-GB" sz="1800">
                <a:latin typeface="Arial" charset="0"/>
              </a:rPr>
              <a:t>:	AC </a:t>
            </a:r>
            <a:r>
              <a:rPr lang="en-GB" sz="1800">
                <a:latin typeface="Symbol" pitchFamily="18" charset="2"/>
              </a:rPr>
              <a:t></a:t>
            </a:r>
            <a:r>
              <a:rPr lang="en-GB" sz="1800">
                <a:latin typeface="Arial" charset="0"/>
              </a:rPr>
              <a:t> AC + DR, E </a:t>
            </a:r>
            <a:r>
              <a:rPr lang="en-GB" sz="1800">
                <a:latin typeface="Symbol" pitchFamily="18" charset="2"/>
              </a:rPr>
              <a:t></a:t>
            </a:r>
            <a:r>
              <a:rPr lang="en-GB" sz="1800">
                <a:latin typeface="Arial" charset="0"/>
              </a:rPr>
              <a:t> C</a:t>
            </a:r>
            <a:r>
              <a:rPr lang="en-GB" sz="1800" baseline="-25000">
                <a:latin typeface="Arial" charset="0"/>
              </a:rPr>
              <a:t>out</a:t>
            </a:r>
            <a:r>
              <a:rPr lang="en-GB" sz="1800">
                <a:latin typeface="Arial" charset="0"/>
              </a:rPr>
              <a:t>, SC </a:t>
            </a:r>
            <a:r>
              <a:rPr lang="en-GB" sz="1800">
                <a:latin typeface="Symbol" pitchFamily="18" charset="2"/>
              </a:rPr>
              <a:t></a:t>
            </a:r>
            <a:r>
              <a:rPr lang="en-GB" sz="1800">
                <a:latin typeface="Arial" charset="0"/>
              </a:rPr>
              <a:t> 0	Add to AC and store carry in E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>
              <a:latin typeface="Arial" charset="0"/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352425" y="3422650"/>
            <a:ext cx="86614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- </a:t>
            </a:r>
            <a:r>
              <a:rPr lang="en-GB" sz="1800">
                <a:solidFill>
                  <a:schemeClr val="tx1"/>
                </a:solidFill>
                <a:latin typeface="Arial" charset="0"/>
              </a:rPr>
              <a:t>The effective address of the instruction is in AR and was placed there during 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Arial" charset="0"/>
              </a:rPr>
              <a:t>	timing signal T</a:t>
            </a:r>
            <a:r>
              <a:rPr lang="en-GB" sz="1800" baseline="-2500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1800">
                <a:solidFill>
                  <a:schemeClr val="tx1"/>
                </a:solidFill>
                <a:latin typeface="Arial" charset="0"/>
              </a:rPr>
              <a:t> when I = 0, or during timing signal T</a:t>
            </a:r>
            <a:r>
              <a:rPr lang="en-GB" sz="1800" baseline="-2500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GB" sz="1800">
                <a:solidFill>
                  <a:schemeClr val="tx1"/>
                </a:solidFill>
                <a:latin typeface="Arial" charset="0"/>
              </a:rPr>
              <a:t> when I = 1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Arial" charset="0"/>
              </a:rPr>
              <a:t>- Memory cycle is assumed to be short enough to complete in a CPU cycle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Arial" charset="0"/>
              </a:rPr>
              <a:t>- The execution of MR instruction starts with T</a:t>
            </a:r>
            <a:r>
              <a:rPr lang="en-GB" sz="1800" baseline="-2500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7624763" y="0"/>
            <a:ext cx="15192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MR Instructions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23875" y="1054100"/>
            <a:ext cx="719138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Symbol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1301750" y="965200"/>
            <a:ext cx="79375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chemeClr val="tx1"/>
                </a:solidFill>
                <a:latin typeface="Arial" charset="0"/>
              </a:rPr>
              <a:t>Operation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chemeClr val="tx1"/>
                </a:solidFill>
                <a:latin typeface="Arial" charset="0"/>
              </a:rPr>
              <a:t>Decoder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2355850" y="1054100"/>
            <a:ext cx="202088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chemeClr val="tx1"/>
                </a:solidFill>
                <a:latin typeface="Arial" charset="0"/>
              </a:rPr>
              <a:t>Symbolic Description</a:t>
            </a:r>
          </a:p>
        </p:txBody>
      </p:sp>
      <p:sp>
        <p:nvSpPr>
          <p:cNvPr id="79881" name="Line 9"/>
          <p:cNvSpPr>
            <a:spLocks noChangeShapeType="1"/>
          </p:cNvSpPr>
          <p:nvPr/>
        </p:nvSpPr>
        <p:spPr bwMode="auto">
          <a:xfrm>
            <a:off x="1225550" y="952500"/>
            <a:ext cx="1588" cy="2195513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9882" name="AutoShape 10"/>
          <p:cNvSpPr>
            <a:spLocks noChangeArrowheads="1"/>
          </p:cNvSpPr>
          <p:nvPr/>
        </p:nvSpPr>
        <p:spPr bwMode="auto">
          <a:xfrm>
            <a:off x="428625" y="952500"/>
            <a:ext cx="7700963" cy="2187575"/>
          </a:xfrm>
          <a:prstGeom prst="roundRect">
            <a:avLst>
              <a:gd name="adj" fmla="val 69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469900" y="1322388"/>
            <a:ext cx="7500938" cy="183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latin typeface="Arial" charset="0"/>
              </a:rPr>
              <a:t>AND	  D</a:t>
            </a:r>
            <a:r>
              <a:rPr lang="en-GB" sz="1800" baseline="-25000" dirty="0">
                <a:latin typeface="Arial" charset="0"/>
              </a:rPr>
              <a:t>0</a:t>
            </a:r>
            <a:r>
              <a:rPr lang="en-GB" sz="1800" dirty="0">
                <a:latin typeface="Arial" charset="0"/>
              </a:rPr>
              <a:t>	   AC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 AC </a:t>
            </a:r>
            <a:r>
              <a:rPr lang="en-GB" sz="1800" dirty="0">
                <a:latin typeface="Symbol" pitchFamily="18" charset="2"/>
              </a:rPr>
              <a:t></a:t>
            </a:r>
            <a:r>
              <a:rPr lang="en-GB" sz="1800" dirty="0">
                <a:latin typeface="Arial" charset="0"/>
              </a:rPr>
              <a:t> M[AR]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latin typeface="Arial" charset="0"/>
              </a:rPr>
              <a:t>ADD	  D</a:t>
            </a:r>
            <a:r>
              <a:rPr lang="en-GB" sz="1800" baseline="-25000" dirty="0">
                <a:latin typeface="Arial" charset="0"/>
              </a:rPr>
              <a:t>1</a:t>
            </a:r>
            <a:r>
              <a:rPr lang="en-GB" sz="1800" dirty="0">
                <a:latin typeface="Arial" charset="0"/>
              </a:rPr>
              <a:t>	   AC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 AC + M[AR], E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</a:t>
            </a:r>
            <a:r>
              <a:rPr lang="en-GB" sz="1800" dirty="0" err="1">
                <a:latin typeface="Arial" charset="0"/>
              </a:rPr>
              <a:t>C</a:t>
            </a:r>
            <a:r>
              <a:rPr lang="en-GB" sz="1800" baseline="-25000" dirty="0" err="1">
                <a:latin typeface="Arial" charset="0"/>
              </a:rPr>
              <a:t>out</a:t>
            </a:r>
            <a:endParaRPr lang="en-GB" sz="1800" baseline="-25000" dirty="0">
              <a:latin typeface="Arial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latin typeface="Arial" charset="0"/>
              </a:rPr>
              <a:t>LDA	  D</a:t>
            </a:r>
            <a:r>
              <a:rPr lang="en-GB" sz="1800" baseline="-25000" dirty="0">
                <a:latin typeface="Arial" charset="0"/>
              </a:rPr>
              <a:t>2</a:t>
            </a:r>
            <a:r>
              <a:rPr lang="en-GB" sz="1800" dirty="0">
                <a:latin typeface="Arial" charset="0"/>
              </a:rPr>
              <a:t>	   AC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 M[AR]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latin typeface="Arial" charset="0"/>
              </a:rPr>
              <a:t>STA	  D</a:t>
            </a:r>
            <a:r>
              <a:rPr lang="en-GB" sz="1800" baseline="-25000" dirty="0">
                <a:latin typeface="Arial" charset="0"/>
              </a:rPr>
              <a:t>3</a:t>
            </a:r>
            <a:r>
              <a:rPr lang="en-GB" sz="1800" dirty="0">
                <a:latin typeface="Arial" charset="0"/>
              </a:rPr>
              <a:t>	   M[AR]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 AC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latin typeface="Arial" charset="0"/>
              </a:rPr>
              <a:t>BUN  	  D</a:t>
            </a:r>
            <a:r>
              <a:rPr lang="en-GB" sz="1800" baseline="-25000" dirty="0">
                <a:latin typeface="Arial" charset="0"/>
              </a:rPr>
              <a:t>4</a:t>
            </a:r>
            <a:r>
              <a:rPr lang="en-GB" sz="1800" dirty="0">
                <a:latin typeface="Arial" charset="0"/>
              </a:rPr>
              <a:t>	   PC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 AR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latin typeface="Arial" charset="0"/>
              </a:rPr>
              <a:t>BSA	  D</a:t>
            </a:r>
            <a:r>
              <a:rPr lang="en-GB" sz="1800" baseline="-25000" dirty="0">
                <a:latin typeface="Arial" charset="0"/>
              </a:rPr>
              <a:t>5</a:t>
            </a:r>
            <a:r>
              <a:rPr lang="en-GB" sz="1800" dirty="0">
                <a:latin typeface="Arial" charset="0"/>
              </a:rPr>
              <a:t>	   M[AR]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 PC, PC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AR + 1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latin typeface="Arial" charset="0"/>
              </a:rPr>
              <a:t>ISZ	  D</a:t>
            </a:r>
            <a:r>
              <a:rPr lang="en-GB" sz="1800" baseline="-25000" dirty="0">
                <a:latin typeface="Arial" charset="0"/>
              </a:rPr>
              <a:t>6</a:t>
            </a:r>
            <a:r>
              <a:rPr lang="en-GB" sz="1800" dirty="0">
                <a:latin typeface="Arial" charset="0"/>
              </a:rPr>
              <a:t>	   M[AR]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 M[AR] + 1, if M[AR] + 1 = 0 then PC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PC+1</a:t>
            </a:r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>
            <a:off x="2139950" y="971550"/>
            <a:ext cx="1588" cy="2195513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428625" y="1352550"/>
            <a:ext cx="7724775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ChangeArrowheads="1"/>
          </p:cNvSpPr>
          <p:nvPr>
            <p:ph type="title"/>
          </p:nvPr>
        </p:nvSpPr>
        <p:spPr>
          <a:xfrm>
            <a:off x="1370013" y="266700"/>
            <a:ext cx="6686550" cy="401638"/>
          </a:xfrm>
          <a:ln/>
        </p:spPr>
        <p:txBody>
          <a:bodyPr lIns="63360" tIns="25560" rIns="63360" bIns="2556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MEMORY  REFERENCE  INSTRUCTIONS</a:t>
            </a:r>
          </a:p>
        </p:txBody>
      </p:sp>
      <p:sp>
        <p:nvSpPr>
          <p:cNvPr id="80943" name="Text Box 47"/>
          <p:cNvSpPr txBox="1">
            <a:spLocks noChangeArrowheads="1"/>
          </p:cNvSpPr>
          <p:nvPr/>
        </p:nvSpPr>
        <p:spPr bwMode="auto">
          <a:xfrm>
            <a:off x="818598" y="1341438"/>
            <a:ext cx="6877602" cy="4333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chemeClr val="tx1"/>
                </a:solidFill>
                <a:latin typeface="Arial" charset="0"/>
              </a:rPr>
              <a:t>LDA: Load to AC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chemeClr val="tx1"/>
                </a:solidFill>
                <a:latin typeface="Arial" charset="0"/>
              </a:rPr>
              <a:t>	D</a:t>
            </a:r>
            <a:r>
              <a:rPr lang="en-GB" sz="3200" baseline="-25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3200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3200" baseline="-25000" dirty="0">
                <a:solidFill>
                  <a:schemeClr val="tx1"/>
                </a:solidFill>
                <a:latin typeface="Arial" charset="0"/>
              </a:rPr>
              <a:t>4</a:t>
            </a:r>
            <a:r>
              <a:rPr lang="en-GB" sz="3200" dirty="0">
                <a:solidFill>
                  <a:schemeClr val="tx1"/>
                </a:solidFill>
                <a:latin typeface="Arial" charset="0"/>
              </a:rPr>
              <a:t>:	DR </a:t>
            </a:r>
            <a:r>
              <a:rPr lang="en-GB" sz="3200" dirty="0" err="1">
                <a:latin typeface="Symbol" pitchFamily="18" charset="2"/>
              </a:rPr>
              <a:t></a:t>
            </a:r>
            <a:r>
              <a:rPr lang="en-GB" sz="3200" dirty="0">
                <a:latin typeface="Arial" charset="0"/>
              </a:rPr>
              <a:t> M[AR]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latin typeface="Arial" charset="0"/>
              </a:rPr>
              <a:t>	</a:t>
            </a:r>
            <a:r>
              <a:rPr lang="en-GB" sz="3200" dirty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GB" sz="3200" baseline="-25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3200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3200" baseline="-25000" dirty="0">
                <a:solidFill>
                  <a:schemeClr val="tx1"/>
                </a:solidFill>
                <a:latin typeface="Arial" charset="0"/>
              </a:rPr>
              <a:t>5</a:t>
            </a:r>
            <a:r>
              <a:rPr lang="en-GB" sz="3200" dirty="0">
                <a:solidFill>
                  <a:schemeClr val="tx1"/>
                </a:solidFill>
                <a:latin typeface="Arial" charset="0"/>
              </a:rPr>
              <a:t>:	AC </a:t>
            </a:r>
            <a:r>
              <a:rPr lang="en-GB" sz="3200" dirty="0" err="1">
                <a:latin typeface="Symbol" pitchFamily="18" charset="2"/>
              </a:rPr>
              <a:t></a:t>
            </a:r>
            <a:r>
              <a:rPr lang="en-GB" sz="3200" dirty="0">
                <a:latin typeface="Arial" charset="0"/>
              </a:rPr>
              <a:t> DR, SC </a:t>
            </a:r>
            <a:r>
              <a:rPr lang="en-GB" sz="3200" dirty="0" err="1">
                <a:latin typeface="Symbol" pitchFamily="18" charset="2"/>
              </a:rPr>
              <a:t></a:t>
            </a:r>
            <a:r>
              <a:rPr lang="en-GB" sz="3200" dirty="0">
                <a:latin typeface="Arial" charset="0"/>
              </a:rPr>
              <a:t> 0</a:t>
            </a:r>
            <a:endParaRPr lang="en-GB" sz="3200" dirty="0" smtClean="0">
              <a:latin typeface="Arial" charset="0"/>
            </a:endParaRPr>
          </a:p>
          <a:p>
            <a:pPr>
              <a:lnSpc>
                <a:spcPct val="97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dirty="0" smtClean="0">
              <a:latin typeface="Arial" charset="0"/>
            </a:endParaRPr>
          </a:p>
          <a:p>
            <a:pPr>
              <a:lnSpc>
                <a:spcPct val="97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>
                <a:latin typeface="Arial" charset="0"/>
              </a:rPr>
              <a:t>STA</a:t>
            </a:r>
            <a:r>
              <a:rPr lang="en-GB" sz="3200" dirty="0">
                <a:latin typeface="Arial" charset="0"/>
              </a:rPr>
              <a:t>: Store AC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latin typeface="Arial" charset="0"/>
              </a:rPr>
              <a:t>	</a:t>
            </a:r>
            <a:r>
              <a:rPr lang="en-GB" sz="3200" dirty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GB" sz="3200" baseline="-25000" dirty="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GB" sz="3200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3200" baseline="-25000" dirty="0">
                <a:solidFill>
                  <a:schemeClr val="tx1"/>
                </a:solidFill>
                <a:latin typeface="Arial" charset="0"/>
              </a:rPr>
              <a:t>4</a:t>
            </a:r>
            <a:r>
              <a:rPr lang="en-GB" sz="3200" dirty="0">
                <a:solidFill>
                  <a:schemeClr val="tx1"/>
                </a:solidFill>
                <a:latin typeface="Arial" charset="0"/>
              </a:rPr>
              <a:t>:	M[AR] </a:t>
            </a:r>
            <a:r>
              <a:rPr lang="en-GB" sz="3200" dirty="0" err="1">
                <a:latin typeface="Symbol" pitchFamily="18" charset="2"/>
              </a:rPr>
              <a:t></a:t>
            </a:r>
            <a:r>
              <a:rPr lang="en-GB" sz="3200" dirty="0">
                <a:latin typeface="Arial" charset="0"/>
              </a:rPr>
              <a:t> AC, SC </a:t>
            </a:r>
            <a:r>
              <a:rPr lang="en-GB" sz="3200" dirty="0" err="1">
                <a:latin typeface="Symbol" pitchFamily="18" charset="2"/>
              </a:rPr>
              <a:t></a:t>
            </a:r>
            <a:r>
              <a:rPr lang="en-GB" sz="3200" dirty="0">
                <a:latin typeface="Arial" charset="0"/>
              </a:rPr>
              <a:t> 0</a:t>
            </a:r>
            <a:endParaRPr lang="en-GB" sz="3200" dirty="0" smtClean="0">
              <a:latin typeface="Arial" charset="0"/>
            </a:endParaRPr>
          </a:p>
          <a:p>
            <a:pPr>
              <a:lnSpc>
                <a:spcPct val="97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dirty="0" smtClean="0">
              <a:latin typeface="Arial" charset="0"/>
            </a:endParaRPr>
          </a:p>
          <a:p>
            <a:pPr>
              <a:lnSpc>
                <a:spcPct val="97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>
                <a:latin typeface="Arial" charset="0"/>
              </a:rPr>
              <a:t>BUN</a:t>
            </a:r>
            <a:r>
              <a:rPr lang="en-GB" sz="3200" dirty="0">
                <a:latin typeface="Arial" charset="0"/>
              </a:rPr>
              <a:t>: Branch Unconditionally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latin typeface="Arial" charset="0"/>
              </a:rPr>
              <a:t>	</a:t>
            </a:r>
            <a:r>
              <a:rPr lang="en-GB" sz="3200" dirty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GB" sz="3200" baseline="-25000" dirty="0">
                <a:solidFill>
                  <a:schemeClr val="tx1"/>
                </a:solidFill>
                <a:latin typeface="Arial" charset="0"/>
              </a:rPr>
              <a:t>4</a:t>
            </a:r>
            <a:r>
              <a:rPr lang="en-GB" sz="3200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3200" baseline="-25000" dirty="0">
                <a:solidFill>
                  <a:schemeClr val="tx1"/>
                </a:solidFill>
                <a:latin typeface="Arial" charset="0"/>
              </a:rPr>
              <a:t>4</a:t>
            </a:r>
            <a:r>
              <a:rPr lang="en-GB" sz="3200" dirty="0">
                <a:solidFill>
                  <a:schemeClr val="tx1"/>
                </a:solidFill>
                <a:latin typeface="Arial" charset="0"/>
              </a:rPr>
              <a:t>:	PC </a:t>
            </a:r>
            <a:r>
              <a:rPr lang="en-GB" sz="3200" dirty="0" err="1">
                <a:latin typeface="Symbol" pitchFamily="18" charset="2"/>
              </a:rPr>
              <a:t></a:t>
            </a:r>
            <a:r>
              <a:rPr lang="en-GB" sz="3200" dirty="0">
                <a:latin typeface="Arial" charset="0"/>
              </a:rPr>
              <a:t> AR, SC </a:t>
            </a:r>
            <a:r>
              <a:rPr lang="en-GB" sz="3200" dirty="0" err="1">
                <a:latin typeface="Symbol" pitchFamily="18" charset="2"/>
              </a:rPr>
              <a:t></a:t>
            </a:r>
            <a:r>
              <a:rPr lang="en-GB" sz="3200" dirty="0">
                <a:latin typeface="Arial" charset="0"/>
              </a:rPr>
              <a:t> 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ChangeArrowheads="1"/>
          </p:cNvSpPr>
          <p:nvPr>
            <p:ph type="title"/>
          </p:nvPr>
        </p:nvSpPr>
        <p:spPr>
          <a:xfrm>
            <a:off x="1152525" y="246063"/>
            <a:ext cx="6934200" cy="442912"/>
          </a:xfrm>
          <a:ln/>
        </p:spPr>
        <p:txBody>
          <a:bodyPr lIns="63360" tIns="25560" rIns="63360" bIns="2556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MEMORY  REFERENCE  INSTRUCTIONS</a:t>
            </a: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7494588" y="0"/>
            <a:ext cx="15192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MR Instructions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8382000" cy="2379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charset="0"/>
              </a:rPr>
              <a:t>Branch and save return address instruction is useful for branching to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charset="0"/>
              </a:rPr>
              <a:t>a subroutine or procedure. When the subroutine is executed, the program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charset="0"/>
              </a:rPr>
              <a:t>returns back to the branching point.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charset="0"/>
              </a:rPr>
              <a:t>BSA: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charset="0"/>
              </a:rPr>
              <a:t>	D</a:t>
            </a:r>
            <a:r>
              <a:rPr lang="en-GB" sz="2000" baseline="-25000" dirty="0">
                <a:solidFill>
                  <a:schemeClr val="tx1"/>
                </a:solidFill>
                <a:latin typeface="Arial" charset="0"/>
              </a:rPr>
              <a:t>5</a:t>
            </a:r>
            <a:r>
              <a:rPr lang="en-GB" sz="2000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2000" baseline="-25000" dirty="0">
                <a:solidFill>
                  <a:schemeClr val="tx1"/>
                </a:solidFill>
                <a:latin typeface="Arial" charset="0"/>
              </a:rPr>
              <a:t>4</a:t>
            </a:r>
            <a:r>
              <a:rPr lang="en-GB" sz="2000" dirty="0">
                <a:solidFill>
                  <a:schemeClr val="tx1"/>
                </a:solidFill>
                <a:latin typeface="Arial" charset="0"/>
              </a:rPr>
              <a:t>:	M[AR] </a:t>
            </a:r>
            <a:r>
              <a:rPr lang="en-GB" sz="2000" dirty="0">
                <a:latin typeface="Symbol" pitchFamily="18" charset="2"/>
              </a:rPr>
              <a:t></a:t>
            </a:r>
            <a:r>
              <a:rPr lang="en-GB" sz="2000" dirty="0">
                <a:latin typeface="Arial" charset="0"/>
              </a:rPr>
              <a:t> PC,  </a:t>
            </a:r>
            <a:r>
              <a:rPr lang="en-GB" sz="2000" dirty="0" smtClean="0">
                <a:latin typeface="Arial" charset="0"/>
              </a:rPr>
              <a:t>AR </a:t>
            </a:r>
            <a:r>
              <a:rPr lang="en-GB" sz="2000" dirty="0" smtClean="0">
                <a:latin typeface="Symbol" pitchFamily="18" charset="2"/>
              </a:rPr>
              <a:t></a:t>
            </a:r>
            <a:r>
              <a:rPr lang="en-GB" sz="2000" dirty="0" smtClean="0">
                <a:latin typeface="Arial" charset="0"/>
              </a:rPr>
              <a:t> </a:t>
            </a:r>
            <a:r>
              <a:rPr lang="en-GB" sz="2000" dirty="0">
                <a:latin typeface="Arial" charset="0"/>
              </a:rPr>
              <a:t>AR + 1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Arial" charset="0"/>
              </a:rPr>
              <a:t>	</a:t>
            </a:r>
            <a:r>
              <a:rPr lang="en-GB" sz="2000" dirty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GB" sz="2000" baseline="-25000" dirty="0">
                <a:solidFill>
                  <a:schemeClr val="tx1"/>
                </a:solidFill>
                <a:latin typeface="Arial" charset="0"/>
              </a:rPr>
              <a:t>5</a:t>
            </a:r>
            <a:r>
              <a:rPr lang="en-GB" sz="2000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2000" baseline="-25000" dirty="0">
                <a:solidFill>
                  <a:schemeClr val="tx1"/>
                </a:solidFill>
                <a:latin typeface="Arial" charset="0"/>
              </a:rPr>
              <a:t>5</a:t>
            </a:r>
            <a:r>
              <a:rPr lang="en-GB" sz="2000" dirty="0">
                <a:solidFill>
                  <a:schemeClr val="tx1"/>
                </a:solidFill>
                <a:latin typeface="Arial" charset="0"/>
              </a:rPr>
              <a:t>:	PC </a:t>
            </a:r>
            <a:r>
              <a:rPr lang="en-GB" sz="2000" dirty="0" err="1">
                <a:latin typeface="Symbol" pitchFamily="18" charset="2"/>
              </a:rPr>
              <a:t></a:t>
            </a:r>
            <a:r>
              <a:rPr lang="en-GB" sz="2000" dirty="0">
                <a:latin typeface="Arial" charset="0"/>
              </a:rPr>
              <a:t> AR, SC </a:t>
            </a:r>
            <a:r>
              <a:rPr lang="en-GB" sz="2000" dirty="0" err="1">
                <a:latin typeface="Symbol" pitchFamily="18" charset="2"/>
              </a:rPr>
              <a:t></a:t>
            </a:r>
            <a:r>
              <a:rPr lang="en-GB" sz="2000" dirty="0">
                <a:latin typeface="Arial" charset="0"/>
              </a:rPr>
              <a:t> 0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Arial" charset="0"/>
            </a:endParaRPr>
          </a:p>
        </p:txBody>
      </p:sp>
      <p:grpSp>
        <p:nvGrpSpPr>
          <p:cNvPr id="81925" name="Group 5"/>
          <p:cNvGrpSpPr>
            <a:grpSpLocks/>
          </p:cNvGrpSpPr>
          <p:nvPr/>
        </p:nvGrpSpPr>
        <p:grpSpPr bwMode="auto">
          <a:xfrm>
            <a:off x="1692275" y="3230562"/>
            <a:ext cx="5400675" cy="3246438"/>
            <a:chOff x="1459" y="2086"/>
            <a:chExt cx="3402" cy="2045"/>
          </a:xfrm>
        </p:grpSpPr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3187" y="2104"/>
              <a:ext cx="167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           Memory, PC after execution</a:t>
              </a:r>
            </a:p>
          </p:txBody>
        </p:sp>
        <p:sp>
          <p:nvSpPr>
            <p:cNvPr id="81927" name="Text Box 7"/>
            <p:cNvSpPr txBox="1">
              <a:spLocks noChangeArrowheads="1"/>
            </p:cNvSpPr>
            <p:nvPr/>
          </p:nvSpPr>
          <p:spPr bwMode="auto">
            <a:xfrm>
              <a:off x="4002" y="3005"/>
              <a:ext cx="186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360" tIns="25560" rIns="63360" bIns="2556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21</a:t>
              </a:r>
            </a:p>
          </p:txBody>
        </p:sp>
        <p:sp>
          <p:nvSpPr>
            <p:cNvPr id="81928" name="AutoShape 8"/>
            <p:cNvSpPr>
              <a:spLocks noChangeArrowheads="1"/>
            </p:cNvSpPr>
            <p:nvPr/>
          </p:nvSpPr>
          <p:spPr bwMode="auto">
            <a:xfrm>
              <a:off x="1986" y="2286"/>
              <a:ext cx="948" cy="1651"/>
            </a:xfrm>
            <a:prstGeom prst="roundRect">
              <a:avLst>
                <a:gd name="adj" fmla="val 102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1929" name="Text Box 9"/>
            <p:cNvSpPr txBox="1">
              <a:spLocks noChangeArrowheads="1"/>
            </p:cNvSpPr>
            <p:nvPr/>
          </p:nvSpPr>
          <p:spPr bwMode="auto">
            <a:xfrm>
              <a:off x="1973" y="2278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81930" name="Text Box 10"/>
            <p:cNvSpPr txBox="1">
              <a:spLocks noChangeArrowheads="1"/>
            </p:cNvSpPr>
            <p:nvPr/>
          </p:nvSpPr>
          <p:spPr bwMode="auto">
            <a:xfrm>
              <a:off x="2157" y="2278"/>
              <a:ext cx="31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BSA</a:t>
              </a:r>
            </a:p>
          </p:txBody>
        </p:sp>
        <p:sp>
          <p:nvSpPr>
            <p:cNvPr id="81931" name="Text Box 11"/>
            <p:cNvSpPr txBox="1">
              <a:spLocks noChangeArrowheads="1"/>
            </p:cNvSpPr>
            <p:nvPr/>
          </p:nvSpPr>
          <p:spPr bwMode="auto">
            <a:xfrm>
              <a:off x="2649" y="2278"/>
              <a:ext cx="27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135</a:t>
              </a:r>
            </a:p>
          </p:txBody>
        </p:sp>
        <p:sp>
          <p:nvSpPr>
            <p:cNvPr id="81932" name="Text Box 12"/>
            <p:cNvSpPr txBox="1">
              <a:spLocks noChangeArrowheads="1"/>
            </p:cNvSpPr>
            <p:nvPr/>
          </p:nvSpPr>
          <p:spPr bwMode="auto">
            <a:xfrm>
              <a:off x="1973" y="2435"/>
              <a:ext cx="84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Next instruction</a:t>
              </a:r>
            </a:p>
          </p:txBody>
        </p:sp>
        <p:sp>
          <p:nvSpPr>
            <p:cNvPr id="81933" name="Text Box 13"/>
            <p:cNvSpPr txBox="1">
              <a:spLocks noChangeArrowheads="1"/>
            </p:cNvSpPr>
            <p:nvPr/>
          </p:nvSpPr>
          <p:spPr bwMode="auto">
            <a:xfrm>
              <a:off x="2157" y="3159"/>
              <a:ext cx="62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Subroutine</a:t>
              </a:r>
            </a:p>
          </p:txBody>
        </p:sp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>
              <a:off x="1986" y="2442"/>
              <a:ext cx="94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1935" name="Line 15"/>
            <p:cNvSpPr>
              <a:spLocks noChangeShapeType="1"/>
            </p:cNvSpPr>
            <p:nvPr/>
          </p:nvSpPr>
          <p:spPr bwMode="auto">
            <a:xfrm>
              <a:off x="1986" y="2598"/>
              <a:ext cx="94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1936" name="Text Box 16"/>
            <p:cNvSpPr txBox="1">
              <a:spLocks noChangeArrowheads="1"/>
            </p:cNvSpPr>
            <p:nvPr/>
          </p:nvSpPr>
          <p:spPr bwMode="auto">
            <a:xfrm>
              <a:off x="1748" y="2278"/>
              <a:ext cx="22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20</a:t>
              </a:r>
            </a:p>
          </p:txBody>
        </p:sp>
        <p:sp>
          <p:nvSpPr>
            <p:cNvPr id="81937" name="Text Box 17"/>
            <p:cNvSpPr txBox="1">
              <a:spLocks noChangeArrowheads="1"/>
            </p:cNvSpPr>
            <p:nvPr/>
          </p:nvSpPr>
          <p:spPr bwMode="auto">
            <a:xfrm>
              <a:off x="1516" y="2425"/>
              <a:ext cx="46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PC = 21</a:t>
              </a:r>
            </a:p>
          </p:txBody>
        </p:sp>
        <p:sp>
          <p:nvSpPr>
            <p:cNvPr id="81938" name="Line 18"/>
            <p:cNvSpPr>
              <a:spLocks noChangeShapeType="1"/>
            </p:cNvSpPr>
            <p:nvPr/>
          </p:nvSpPr>
          <p:spPr bwMode="auto">
            <a:xfrm>
              <a:off x="1986" y="3010"/>
              <a:ext cx="94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1939" name="Line 19"/>
            <p:cNvSpPr>
              <a:spLocks noChangeShapeType="1"/>
            </p:cNvSpPr>
            <p:nvPr/>
          </p:nvSpPr>
          <p:spPr bwMode="auto">
            <a:xfrm>
              <a:off x="1986" y="3166"/>
              <a:ext cx="94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1940" name="Text Box 20"/>
            <p:cNvSpPr txBox="1">
              <a:spLocks noChangeArrowheads="1"/>
            </p:cNvSpPr>
            <p:nvPr/>
          </p:nvSpPr>
          <p:spPr bwMode="auto">
            <a:xfrm>
              <a:off x="1459" y="2993"/>
              <a:ext cx="52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AR = 135</a:t>
              </a:r>
            </a:p>
          </p:txBody>
        </p:sp>
        <p:sp>
          <p:nvSpPr>
            <p:cNvPr id="81941" name="Text Box 21"/>
            <p:cNvSpPr txBox="1">
              <a:spLocks noChangeArrowheads="1"/>
            </p:cNvSpPr>
            <p:nvPr/>
          </p:nvSpPr>
          <p:spPr bwMode="auto">
            <a:xfrm>
              <a:off x="1700" y="3159"/>
              <a:ext cx="27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136</a:t>
              </a:r>
            </a:p>
          </p:txBody>
        </p:sp>
        <p:sp>
          <p:nvSpPr>
            <p:cNvPr id="81942" name="Text Box 22"/>
            <p:cNvSpPr txBox="1">
              <a:spLocks noChangeArrowheads="1"/>
            </p:cNvSpPr>
            <p:nvPr/>
          </p:nvSpPr>
          <p:spPr bwMode="auto">
            <a:xfrm>
              <a:off x="1973" y="3783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</a:t>
              </a:r>
            </a:p>
          </p:txBody>
        </p:sp>
        <p:sp>
          <p:nvSpPr>
            <p:cNvPr id="81943" name="Text Box 23"/>
            <p:cNvSpPr txBox="1">
              <a:spLocks noChangeArrowheads="1"/>
            </p:cNvSpPr>
            <p:nvPr/>
          </p:nvSpPr>
          <p:spPr bwMode="auto">
            <a:xfrm>
              <a:off x="2157" y="3783"/>
              <a:ext cx="32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BUN</a:t>
              </a:r>
            </a:p>
          </p:txBody>
        </p:sp>
        <p:sp>
          <p:nvSpPr>
            <p:cNvPr id="81944" name="Text Box 24"/>
            <p:cNvSpPr txBox="1">
              <a:spLocks noChangeArrowheads="1"/>
            </p:cNvSpPr>
            <p:nvPr/>
          </p:nvSpPr>
          <p:spPr bwMode="auto">
            <a:xfrm>
              <a:off x="2637" y="3783"/>
              <a:ext cx="27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135</a:t>
              </a:r>
            </a:p>
          </p:txBody>
        </p:sp>
        <p:sp>
          <p:nvSpPr>
            <p:cNvPr id="81945" name="Line 25"/>
            <p:cNvSpPr>
              <a:spLocks noChangeShapeType="1"/>
            </p:cNvSpPr>
            <p:nvPr/>
          </p:nvSpPr>
          <p:spPr bwMode="auto">
            <a:xfrm>
              <a:off x="1986" y="3790"/>
              <a:ext cx="94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1946" name="Freeform 26"/>
            <p:cNvSpPr>
              <a:spLocks noChangeArrowheads="1"/>
            </p:cNvSpPr>
            <p:nvPr/>
          </p:nvSpPr>
          <p:spPr bwMode="auto">
            <a:xfrm>
              <a:off x="2414" y="3594"/>
              <a:ext cx="60" cy="87"/>
            </a:xfrm>
            <a:custGeom>
              <a:avLst/>
              <a:gdLst/>
              <a:ahLst/>
              <a:cxnLst>
                <a:cxn ang="0">
                  <a:pos x="134" y="383"/>
                </a:cxn>
                <a:cxn ang="0">
                  <a:pos x="265" y="31"/>
                </a:cxn>
                <a:cxn ang="0">
                  <a:pos x="248" y="23"/>
                </a:cxn>
                <a:cxn ang="0">
                  <a:pos x="231" y="17"/>
                </a:cxn>
                <a:cxn ang="0">
                  <a:pos x="213" y="11"/>
                </a:cxn>
                <a:cxn ang="0">
                  <a:pos x="196" y="7"/>
                </a:cxn>
                <a:cxn ang="0">
                  <a:pos x="178" y="3"/>
                </a:cxn>
                <a:cxn ang="0">
                  <a:pos x="160" y="1"/>
                </a:cxn>
                <a:cxn ang="0">
                  <a:pos x="142" y="0"/>
                </a:cxn>
                <a:cxn ang="0">
                  <a:pos x="123" y="0"/>
                </a:cxn>
                <a:cxn ang="0">
                  <a:pos x="105" y="1"/>
                </a:cxn>
                <a:cxn ang="0">
                  <a:pos x="87" y="4"/>
                </a:cxn>
                <a:cxn ang="0">
                  <a:pos x="69" y="7"/>
                </a:cxn>
                <a:cxn ang="0">
                  <a:pos x="52" y="12"/>
                </a:cxn>
                <a:cxn ang="0">
                  <a:pos x="34" y="18"/>
                </a:cxn>
                <a:cxn ang="0">
                  <a:pos x="17" y="24"/>
                </a:cxn>
                <a:cxn ang="0">
                  <a:pos x="0" y="32"/>
                </a:cxn>
                <a:cxn ang="0">
                  <a:pos x="134" y="383"/>
                </a:cxn>
              </a:cxnLst>
              <a:rect l="0" t="0" r="r" b="b"/>
              <a:pathLst>
                <a:path w="266" h="384">
                  <a:moveTo>
                    <a:pt x="134" y="383"/>
                  </a:moveTo>
                  <a:lnTo>
                    <a:pt x="265" y="31"/>
                  </a:lnTo>
                  <a:lnTo>
                    <a:pt x="248" y="23"/>
                  </a:lnTo>
                  <a:lnTo>
                    <a:pt x="231" y="17"/>
                  </a:lnTo>
                  <a:lnTo>
                    <a:pt x="213" y="11"/>
                  </a:lnTo>
                  <a:lnTo>
                    <a:pt x="196" y="7"/>
                  </a:lnTo>
                  <a:lnTo>
                    <a:pt x="178" y="3"/>
                  </a:lnTo>
                  <a:lnTo>
                    <a:pt x="160" y="1"/>
                  </a:lnTo>
                  <a:lnTo>
                    <a:pt x="142" y="0"/>
                  </a:lnTo>
                  <a:lnTo>
                    <a:pt x="123" y="0"/>
                  </a:lnTo>
                  <a:lnTo>
                    <a:pt x="105" y="1"/>
                  </a:lnTo>
                  <a:lnTo>
                    <a:pt x="87" y="4"/>
                  </a:lnTo>
                  <a:lnTo>
                    <a:pt x="69" y="7"/>
                  </a:lnTo>
                  <a:lnTo>
                    <a:pt x="52" y="12"/>
                  </a:lnTo>
                  <a:lnTo>
                    <a:pt x="34" y="18"/>
                  </a:lnTo>
                  <a:lnTo>
                    <a:pt x="17" y="24"/>
                  </a:lnTo>
                  <a:lnTo>
                    <a:pt x="0" y="32"/>
                  </a:lnTo>
                  <a:lnTo>
                    <a:pt x="134" y="383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1947" name="Line 27"/>
            <p:cNvSpPr>
              <a:spLocks noChangeShapeType="1"/>
            </p:cNvSpPr>
            <p:nvPr/>
          </p:nvSpPr>
          <p:spPr bwMode="auto">
            <a:xfrm>
              <a:off x="2444" y="3321"/>
              <a:ext cx="1" cy="28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1948" name="Text Box 28"/>
            <p:cNvSpPr txBox="1">
              <a:spLocks noChangeArrowheads="1"/>
            </p:cNvSpPr>
            <p:nvPr/>
          </p:nvSpPr>
          <p:spPr bwMode="auto">
            <a:xfrm>
              <a:off x="1563" y="2086"/>
              <a:ext cx="157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         Memory, PC, AR at time T4</a:t>
              </a:r>
            </a:p>
          </p:txBody>
        </p:sp>
        <p:sp>
          <p:nvSpPr>
            <p:cNvPr id="81949" name="AutoShape 29"/>
            <p:cNvSpPr>
              <a:spLocks noChangeArrowheads="1"/>
            </p:cNvSpPr>
            <p:nvPr/>
          </p:nvSpPr>
          <p:spPr bwMode="auto">
            <a:xfrm>
              <a:off x="3664" y="2295"/>
              <a:ext cx="948" cy="1651"/>
            </a:xfrm>
            <a:prstGeom prst="roundRect">
              <a:avLst>
                <a:gd name="adj" fmla="val 102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1950" name="Text Box 30"/>
            <p:cNvSpPr txBox="1">
              <a:spLocks noChangeArrowheads="1"/>
            </p:cNvSpPr>
            <p:nvPr/>
          </p:nvSpPr>
          <p:spPr bwMode="auto">
            <a:xfrm>
              <a:off x="3659" y="2278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81951" name="Text Box 31"/>
            <p:cNvSpPr txBox="1">
              <a:spLocks noChangeArrowheads="1"/>
            </p:cNvSpPr>
            <p:nvPr/>
          </p:nvSpPr>
          <p:spPr bwMode="auto">
            <a:xfrm>
              <a:off x="3844" y="2278"/>
              <a:ext cx="31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BSA</a:t>
              </a:r>
            </a:p>
          </p:txBody>
        </p:sp>
        <p:sp>
          <p:nvSpPr>
            <p:cNvPr id="81952" name="Text Box 32"/>
            <p:cNvSpPr txBox="1">
              <a:spLocks noChangeArrowheads="1"/>
            </p:cNvSpPr>
            <p:nvPr/>
          </p:nvSpPr>
          <p:spPr bwMode="auto">
            <a:xfrm>
              <a:off x="4318" y="2278"/>
              <a:ext cx="27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135</a:t>
              </a:r>
            </a:p>
          </p:txBody>
        </p:sp>
        <p:sp>
          <p:nvSpPr>
            <p:cNvPr id="81953" name="Text Box 33"/>
            <p:cNvSpPr txBox="1">
              <a:spLocks noChangeArrowheads="1"/>
            </p:cNvSpPr>
            <p:nvPr/>
          </p:nvSpPr>
          <p:spPr bwMode="auto">
            <a:xfrm>
              <a:off x="3659" y="2435"/>
              <a:ext cx="84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Next instruction</a:t>
              </a:r>
            </a:p>
          </p:txBody>
        </p:sp>
        <p:sp>
          <p:nvSpPr>
            <p:cNvPr id="81954" name="Text Box 34"/>
            <p:cNvSpPr txBox="1">
              <a:spLocks noChangeArrowheads="1"/>
            </p:cNvSpPr>
            <p:nvPr/>
          </p:nvSpPr>
          <p:spPr bwMode="auto">
            <a:xfrm>
              <a:off x="3844" y="3159"/>
              <a:ext cx="62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Subroutine</a:t>
              </a:r>
            </a:p>
          </p:txBody>
        </p:sp>
        <p:sp>
          <p:nvSpPr>
            <p:cNvPr id="81955" name="Line 35"/>
            <p:cNvSpPr>
              <a:spLocks noChangeShapeType="1"/>
            </p:cNvSpPr>
            <p:nvPr/>
          </p:nvSpPr>
          <p:spPr bwMode="auto">
            <a:xfrm>
              <a:off x="3672" y="2442"/>
              <a:ext cx="94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1956" name="Line 36"/>
            <p:cNvSpPr>
              <a:spLocks noChangeShapeType="1"/>
            </p:cNvSpPr>
            <p:nvPr/>
          </p:nvSpPr>
          <p:spPr bwMode="auto">
            <a:xfrm>
              <a:off x="3672" y="2598"/>
              <a:ext cx="94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1957" name="Text Box 37"/>
            <p:cNvSpPr txBox="1">
              <a:spLocks noChangeArrowheads="1"/>
            </p:cNvSpPr>
            <p:nvPr/>
          </p:nvSpPr>
          <p:spPr bwMode="auto">
            <a:xfrm>
              <a:off x="3435" y="2278"/>
              <a:ext cx="22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20</a:t>
              </a:r>
            </a:p>
          </p:txBody>
        </p:sp>
        <p:sp>
          <p:nvSpPr>
            <p:cNvPr id="81958" name="Text Box 38"/>
            <p:cNvSpPr txBox="1">
              <a:spLocks noChangeArrowheads="1"/>
            </p:cNvSpPr>
            <p:nvPr/>
          </p:nvSpPr>
          <p:spPr bwMode="auto">
            <a:xfrm>
              <a:off x="3427" y="2435"/>
              <a:ext cx="22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21</a:t>
              </a:r>
            </a:p>
          </p:txBody>
        </p:sp>
        <p:sp>
          <p:nvSpPr>
            <p:cNvPr id="81959" name="Line 39"/>
            <p:cNvSpPr>
              <a:spLocks noChangeShapeType="1"/>
            </p:cNvSpPr>
            <p:nvPr/>
          </p:nvSpPr>
          <p:spPr bwMode="auto">
            <a:xfrm>
              <a:off x="3672" y="3010"/>
              <a:ext cx="94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1960" name="Line 40"/>
            <p:cNvSpPr>
              <a:spLocks noChangeShapeType="1"/>
            </p:cNvSpPr>
            <p:nvPr/>
          </p:nvSpPr>
          <p:spPr bwMode="auto">
            <a:xfrm>
              <a:off x="3672" y="3166"/>
              <a:ext cx="94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1961" name="Text Box 41"/>
            <p:cNvSpPr txBox="1">
              <a:spLocks noChangeArrowheads="1"/>
            </p:cNvSpPr>
            <p:nvPr/>
          </p:nvSpPr>
          <p:spPr bwMode="auto">
            <a:xfrm>
              <a:off x="3386" y="3003"/>
              <a:ext cx="27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135</a:t>
              </a:r>
            </a:p>
          </p:txBody>
        </p:sp>
        <p:sp>
          <p:nvSpPr>
            <p:cNvPr id="81962" name="Text Box 42"/>
            <p:cNvSpPr txBox="1">
              <a:spLocks noChangeArrowheads="1"/>
            </p:cNvSpPr>
            <p:nvPr/>
          </p:nvSpPr>
          <p:spPr bwMode="auto">
            <a:xfrm>
              <a:off x="3145" y="3169"/>
              <a:ext cx="51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PC = 136</a:t>
              </a:r>
            </a:p>
          </p:txBody>
        </p:sp>
        <p:sp>
          <p:nvSpPr>
            <p:cNvPr id="81963" name="Text Box 43"/>
            <p:cNvSpPr txBox="1">
              <a:spLocks noChangeArrowheads="1"/>
            </p:cNvSpPr>
            <p:nvPr/>
          </p:nvSpPr>
          <p:spPr bwMode="auto">
            <a:xfrm>
              <a:off x="3659" y="3783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</a:t>
              </a:r>
            </a:p>
          </p:txBody>
        </p:sp>
        <p:sp>
          <p:nvSpPr>
            <p:cNvPr id="81964" name="Text Box 44"/>
            <p:cNvSpPr txBox="1">
              <a:spLocks noChangeArrowheads="1"/>
            </p:cNvSpPr>
            <p:nvPr/>
          </p:nvSpPr>
          <p:spPr bwMode="auto">
            <a:xfrm>
              <a:off x="3844" y="3783"/>
              <a:ext cx="32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BUN</a:t>
              </a:r>
            </a:p>
          </p:txBody>
        </p:sp>
        <p:sp>
          <p:nvSpPr>
            <p:cNvPr id="81965" name="Text Box 45"/>
            <p:cNvSpPr txBox="1">
              <a:spLocks noChangeArrowheads="1"/>
            </p:cNvSpPr>
            <p:nvPr/>
          </p:nvSpPr>
          <p:spPr bwMode="auto">
            <a:xfrm>
              <a:off x="4354" y="3783"/>
              <a:ext cx="27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135</a:t>
              </a:r>
            </a:p>
          </p:txBody>
        </p:sp>
        <p:sp>
          <p:nvSpPr>
            <p:cNvPr id="81966" name="Line 46"/>
            <p:cNvSpPr>
              <a:spLocks noChangeShapeType="1"/>
            </p:cNvSpPr>
            <p:nvPr/>
          </p:nvSpPr>
          <p:spPr bwMode="auto">
            <a:xfrm>
              <a:off x="3672" y="3790"/>
              <a:ext cx="94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1967" name="Freeform 47"/>
            <p:cNvSpPr>
              <a:spLocks noChangeArrowheads="1"/>
            </p:cNvSpPr>
            <p:nvPr/>
          </p:nvSpPr>
          <p:spPr bwMode="auto">
            <a:xfrm>
              <a:off x="4100" y="3594"/>
              <a:ext cx="60" cy="87"/>
            </a:xfrm>
            <a:custGeom>
              <a:avLst/>
              <a:gdLst/>
              <a:ahLst/>
              <a:cxnLst>
                <a:cxn ang="0">
                  <a:pos x="134" y="383"/>
                </a:cxn>
                <a:cxn ang="0">
                  <a:pos x="265" y="31"/>
                </a:cxn>
                <a:cxn ang="0">
                  <a:pos x="248" y="23"/>
                </a:cxn>
                <a:cxn ang="0">
                  <a:pos x="231" y="17"/>
                </a:cxn>
                <a:cxn ang="0">
                  <a:pos x="213" y="11"/>
                </a:cxn>
                <a:cxn ang="0">
                  <a:pos x="196" y="7"/>
                </a:cxn>
                <a:cxn ang="0">
                  <a:pos x="178" y="3"/>
                </a:cxn>
                <a:cxn ang="0">
                  <a:pos x="160" y="1"/>
                </a:cxn>
                <a:cxn ang="0">
                  <a:pos x="142" y="0"/>
                </a:cxn>
                <a:cxn ang="0">
                  <a:pos x="123" y="0"/>
                </a:cxn>
                <a:cxn ang="0">
                  <a:pos x="105" y="1"/>
                </a:cxn>
                <a:cxn ang="0">
                  <a:pos x="87" y="4"/>
                </a:cxn>
                <a:cxn ang="0">
                  <a:pos x="69" y="7"/>
                </a:cxn>
                <a:cxn ang="0">
                  <a:pos x="52" y="12"/>
                </a:cxn>
                <a:cxn ang="0">
                  <a:pos x="34" y="18"/>
                </a:cxn>
                <a:cxn ang="0">
                  <a:pos x="17" y="24"/>
                </a:cxn>
                <a:cxn ang="0">
                  <a:pos x="0" y="32"/>
                </a:cxn>
                <a:cxn ang="0">
                  <a:pos x="134" y="383"/>
                </a:cxn>
              </a:cxnLst>
              <a:rect l="0" t="0" r="r" b="b"/>
              <a:pathLst>
                <a:path w="266" h="384">
                  <a:moveTo>
                    <a:pt x="134" y="383"/>
                  </a:moveTo>
                  <a:lnTo>
                    <a:pt x="265" y="31"/>
                  </a:lnTo>
                  <a:lnTo>
                    <a:pt x="248" y="23"/>
                  </a:lnTo>
                  <a:lnTo>
                    <a:pt x="231" y="17"/>
                  </a:lnTo>
                  <a:lnTo>
                    <a:pt x="213" y="11"/>
                  </a:lnTo>
                  <a:lnTo>
                    <a:pt x="196" y="7"/>
                  </a:lnTo>
                  <a:lnTo>
                    <a:pt x="178" y="3"/>
                  </a:lnTo>
                  <a:lnTo>
                    <a:pt x="160" y="1"/>
                  </a:lnTo>
                  <a:lnTo>
                    <a:pt x="142" y="0"/>
                  </a:lnTo>
                  <a:lnTo>
                    <a:pt x="123" y="0"/>
                  </a:lnTo>
                  <a:lnTo>
                    <a:pt x="105" y="1"/>
                  </a:lnTo>
                  <a:lnTo>
                    <a:pt x="87" y="4"/>
                  </a:lnTo>
                  <a:lnTo>
                    <a:pt x="69" y="7"/>
                  </a:lnTo>
                  <a:lnTo>
                    <a:pt x="52" y="12"/>
                  </a:lnTo>
                  <a:lnTo>
                    <a:pt x="34" y="18"/>
                  </a:lnTo>
                  <a:lnTo>
                    <a:pt x="17" y="24"/>
                  </a:lnTo>
                  <a:lnTo>
                    <a:pt x="0" y="32"/>
                  </a:lnTo>
                  <a:lnTo>
                    <a:pt x="134" y="383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1968" name="Line 48"/>
            <p:cNvSpPr>
              <a:spLocks noChangeShapeType="1"/>
            </p:cNvSpPr>
            <p:nvPr/>
          </p:nvSpPr>
          <p:spPr bwMode="auto">
            <a:xfrm>
              <a:off x="4130" y="3321"/>
              <a:ext cx="1" cy="28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1969" name="Text Box 49"/>
            <p:cNvSpPr txBox="1">
              <a:spLocks noChangeArrowheads="1"/>
            </p:cNvSpPr>
            <p:nvPr/>
          </p:nvSpPr>
          <p:spPr bwMode="auto">
            <a:xfrm>
              <a:off x="2222" y="3949"/>
              <a:ext cx="48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Memory</a:t>
              </a:r>
            </a:p>
          </p:txBody>
        </p:sp>
        <p:sp>
          <p:nvSpPr>
            <p:cNvPr id="81970" name="Text Box 50"/>
            <p:cNvSpPr txBox="1">
              <a:spLocks noChangeArrowheads="1"/>
            </p:cNvSpPr>
            <p:nvPr/>
          </p:nvSpPr>
          <p:spPr bwMode="auto">
            <a:xfrm>
              <a:off x="3884" y="3967"/>
              <a:ext cx="48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Memory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525" y="246063"/>
            <a:ext cx="6934200" cy="442912"/>
          </a:xfrm>
          <a:ln/>
        </p:spPr>
        <p:txBody>
          <a:bodyPr lIns="63360" tIns="25560" rIns="63360" bIns="2556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MEMORY  REFERENCE  INSTRUCTIONS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7494588" y="0"/>
            <a:ext cx="15192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MR Instructions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229600" cy="482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360" tIns="25560" rIns="63360" bIns="25560">
            <a:spAutoFit/>
          </a:bodyPr>
          <a:lstStyle/>
          <a:p>
            <a:pPr>
              <a:lnSpc>
                <a:spcPct val="97000"/>
              </a:lnSpc>
              <a:buClr>
                <a:srgbClr val="000000"/>
              </a:buClr>
              <a:buSzPct val="7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Arial" pitchFamily="34" charset="0"/>
                <a:cs typeface="Arial" pitchFamily="34" charset="0"/>
              </a:rPr>
              <a:t>ISZ: Increment and Skip-if-Zero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7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Increments </a:t>
            </a:r>
            <a:r>
              <a:rPr lang="en-GB" dirty="0">
                <a:latin typeface="Arial" pitchFamily="34" charset="0"/>
                <a:cs typeface="Arial" pitchFamily="34" charset="0"/>
              </a:rPr>
              <a:t>the word specified by the effective address, and if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the incremented </a:t>
            </a:r>
            <a:r>
              <a:rPr lang="en-GB" dirty="0">
                <a:latin typeface="Arial" pitchFamily="34" charset="0"/>
                <a:cs typeface="Arial" pitchFamily="34" charset="0"/>
              </a:rPr>
              <a:t>value is equal to zero, PC is incremented by 1.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7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Arial" pitchFamily="34" charset="0"/>
                <a:cs typeface="Arial" pitchFamily="34" charset="0"/>
              </a:rPr>
              <a:t>Usually a negative number (in 2’s complement form) is stored in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memory. When </a:t>
            </a:r>
            <a:r>
              <a:rPr lang="en-GB" dirty="0">
                <a:latin typeface="Arial" pitchFamily="34" charset="0"/>
                <a:cs typeface="Arial" pitchFamily="34" charset="0"/>
              </a:rPr>
              <a:t>the number reaches zero, PC is incremented by one, skipping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en-GB" dirty="0">
                <a:latin typeface="Arial" pitchFamily="34" charset="0"/>
                <a:cs typeface="Arial" pitchFamily="34" charset="0"/>
              </a:rPr>
              <a:t>next instruction.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7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GB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n-GB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GB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	DR 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←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M[AR]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D</a:t>
            </a:r>
            <a:r>
              <a:rPr lang="en-GB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n-GB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GB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	DR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← DR + 1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D</a:t>
            </a:r>
            <a:r>
              <a:rPr lang="en-GB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n-GB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GB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	M[AR]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← DR,  if (DR = 0) then (PC ← PC + 1),  SC ← 0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ChangeArrowheads="1"/>
          </p:cNvSpPr>
          <p:nvPr>
            <p:ph type="title"/>
          </p:nvPr>
        </p:nvSpPr>
        <p:spPr>
          <a:xfrm>
            <a:off x="361950" y="315913"/>
            <a:ext cx="8609013" cy="368300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/>
              <a:t>FLOWCHART FOR MEMORY REFERENCE INSTRUCTIONS</a:t>
            </a: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7494588" y="0"/>
            <a:ext cx="15192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MR Instructions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2438400" y="914400"/>
            <a:ext cx="26828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Memory-reference instruction</a:t>
            </a:r>
          </a:p>
        </p:txBody>
      </p:sp>
      <p:sp>
        <p:nvSpPr>
          <p:cNvPr id="82948" name="Freeform 4"/>
          <p:cNvSpPr>
            <a:spLocks noChangeArrowheads="1"/>
          </p:cNvSpPr>
          <p:nvPr/>
        </p:nvSpPr>
        <p:spPr bwMode="auto">
          <a:xfrm>
            <a:off x="3657600" y="1476375"/>
            <a:ext cx="98425" cy="112713"/>
          </a:xfrm>
          <a:custGeom>
            <a:avLst/>
            <a:gdLst/>
            <a:ahLst/>
            <a:cxnLst>
              <a:cxn ang="0">
                <a:pos x="138" y="313"/>
              </a:cxn>
              <a:cxn ang="0">
                <a:pos x="273" y="25"/>
              </a:cxn>
              <a:cxn ang="0">
                <a:pos x="255" y="19"/>
              </a:cxn>
              <a:cxn ang="0">
                <a:pos x="238" y="14"/>
              </a:cxn>
              <a:cxn ang="0">
                <a:pos x="220" y="9"/>
              </a:cxn>
              <a:cxn ang="0">
                <a:pos x="201" y="5"/>
              </a:cxn>
              <a:cxn ang="0">
                <a:pos x="183" y="3"/>
              </a:cxn>
              <a:cxn ang="0">
                <a:pos x="164" y="1"/>
              </a:cxn>
              <a:cxn ang="0">
                <a:pos x="146" y="0"/>
              </a:cxn>
              <a:cxn ang="0">
                <a:pos x="127" y="0"/>
              </a:cxn>
              <a:cxn ang="0">
                <a:pos x="108" y="1"/>
              </a:cxn>
              <a:cxn ang="0">
                <a:pos x="90" y="3"/>
              </a:cxn>
              <a:cxn ang="0">
                <a:pos x="71" y="6"/>
              </a:cxn>
              <a:cxn ang="0">
                <a:pos x="53" y="10"/>
              </a:cxn>
              <a:cxn ang="0">
                <a:pos x="35" y="14"/>
              </a:cxn>
              <a:cxn ang="0">
                <a:pos x="18" y="20"/>
              </a:cxn>
              <a:cxn ang="0">
                <a:pos x="0" y="26"/>
              </a:cxn>
              <a:cxn ang="0">
                <a:pos x="138" y="313"/>
              </a:cxn>
            </a:cxnLst>
            <a:rect l="0" t="0" r="r" b="b"/>
            <a:pathLst>
              <a:path w="274" h="314">
                <a:moveTo>
                  <a:pt x="138" y="313"/>
                </a:moveTo>
                <a:lnTo>
                  <a:pt x="273" y="25"/>
                </a:lnTo>
                <a:lnTo>
                  <a:pt x="255" y="19"/>
                </a:lnTo>
                <a:lnTo>
                  <a:pt x="238" y="14"/>
                </a:lnTo>
                <a:lnTo>
                  <a:pt x="220" y="9"/>
                </a:lnTo>
                <a:lnTo>
                  <a:pt x="201" y="5"/>
                </a:lnTo>
                <a:lnTo>
                  <a:pt x="183" y="3"/>
                </a:lnTo>
                <a:lnTo>
                  <a:pt x="164" y="1"/>
                </a:lnTo>
                <a:lnTo>
                  <a:pt x="146" y="0"/>
                </a:lnTo>
                <a:lnTo>
                  <a:pt x="127" y="0"/>
                </a:lnTo>
                <a:lnTo>
                  <a:pt x="108" y="1"/>
                </a:lnTo>
                <a:lnTo>
                  <a:pt x="90" y="3"/>
                </a:lnTo>
                <a:lnTo>
                  <a:pt x="71" y="6"/>
                </a:lnTo>
                <a:lnTo>
                  <a:pt x="53" y="10"/>
                </a:lnTo>
                <a:lnTo>
                  <a:pt x="35" y="14"/>
                </a:lnTo>
                <a:lnTo>
                  <a:pt x="18" y="20"/>
                </a:lnTo>
                <a:lnTo>
                  <a:pt x="0" y="26"/>
                </a:lnTo>
                <a:lnTo>
                  <a:pt x="138" y="313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3705225" y="1147763"/>
            <a:ext cx="1588" cy="3397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1728788" y="1600200"/>
            <a:ext cx="4679950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157288" y="2049463"/>
            <a:ext cx="1084262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DR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latin typeface="Arial" charset="0"/>
              </a:rPr>
              <a:t> M[AR]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2476500" y="2039938"/>
            <a:ext cx="1084263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DR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latin typeface="Arial" charset="0"/>
              </a:rPr>
              <a:t> M[AR]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3819525" y="2049463"/>
            <a:ext cx="1084263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DR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latin typeface="Arial" charset="0"/>
              </a:rPr>
              <a:t> M[AR]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5110163" y="1989138"/>
            <a:ext cx="108426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M[AR]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latin typeface="Arial" charset="0"/>
              </a:rPr>
              <a:t> AC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5267325" y="2151063"/>
            <a:ext cx="712788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SC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latin typeface="Arial" charset="0"/>
              </a:rPr>
              <a:t> 0</a:t>
            </a:r>
          </a:p>
        </p:txBody>
      </p:sp>
      <p:sp>
        <p:nvSpPr>
          <p:cNvPr id="82956" name="AutoShape 12"/>
          <p:cNvSpPr>
            <a:spLocks noChangeArrowheads="1"/>
          </p:cNvSpPr>
          <p:nvPr/>
        </p:nvSpPr>
        <p:spPr bwMode="auto">
          <a:xfrm>
            <a:off x="1144588" y="2003425"/>
            <a:ext cx="1141412" cy="315913"/>
          </a:xfrm>
          <a:prstGeom prst="roundRect">
            <a:avLst>
              <a:gd name="adj" fmla="val 505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2957" name="AutoShape 13"/>
          <p:cNvSpPr>
            <a:spLocks noChangeArrowheads="1"/>
          </p:cNvSpPr>
          <p:nvPr/>
        </p:nvSpPr>
        <p:spPr bwMode="auto">
          <a:xfrm>
            <a:off x="2466975" y="2003425"/>
            <a:ext cx="1141413" cy="315913"/>
          </a:xfrm>
          <a:prstGeom prst="roundRect">
            <a:avLst>
              <a:gd name="adj" fmla="val 505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2958" name="AutoShape 14"/>
          <p:cNvSpPr>
            <a:spLocks noChangeArrowheads="1"/>
          </p:cNvSpPr>
          <p:nvPr/>
        </p:nvSpPr>
        <p:spPr bwMode="auto">
          <a:xfrm>
            <a:off x="3790950" y="2003425"/>
            <a:ext cx="1139825" cy="315913"/>
          </a:xfrm>
          <a:prstGeom prst="roundRect">
            <a:avLst>
              <a:gd name="adj" fmla="val 505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2959" name="AutoShape 15"/>
          <p:cNvSpPr>
            <a:spLocks noChangeArrowheads="1"/>
          </p:cNvSpPr>
          <p:nvPr/>
        </p:nvSpPr>
        <p:spPr bwMode="auto">
          <a:xfrm>
            <a:off x="5113338" y="2003425"/>
            <a:ext cx="1154112" cy="374650"/>
          </a:xfrm>
          <a:prstGeom prst="roundRect">
            <a:avLst>
              <a:gd name="adj" fmla="val 421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2960" name="Freeform 16"/>
          <p:cNvSpPr>
            <a:spLocks noChangeArrowheads="1"/>
          </p:cNvSpPr>
          <p:nvPr/>
        </p:nvSpPr>
        <p:spPr bwMode="auto">
          <a:xfrm>
            <a:off x="1674813" y="1874838"/>
            <a:ext cx="95250" cy="111125"/>
          </a:xfrm>
          <a:custGeom>
            <a:avLst/>
            <a:gdLst/>
            <a:ahLst/>
            <a:cxnLst>
              <a:cxn ang="0">
                <a:pos x="134" y="309"/>
              </a:cxn>
              <a:cxn ang="0">
                <a:pos x="265" y="25"/>
              </a:cxn>
              <a:cxn ang="0">
                <a:pos x="248" y="19"/>
              </a:cxn>
              <a:cxn ang="0">
                <a:pos x="231" y="13"/>
              </a:cxn>
              <a:cxn ang="0">
                <a:pos x="213" y="9"/>
              </a:cxn>
              <a:cxn ang="0">
                <a:pos x="196" y="5"/>
              </a:cxn>
              <a:cxn ang="0">
                <a:pos x="178" y="3"/>
              </a:cxn>
              <a:cxn ang="0">
                <a:pos x="160" y="1"/>
              </a:cxn>
              <a:cxn ang="0">
                <a:pos x="142" y="0"/>
              </a:cxn>
              <a:cxn ang="0">
                <a:pos x="123" y="0"/>
              </a:cxn>
              <a:cxn ang="0">
                <a:pos x="105" y="1"/>
              </a:cxn>
              <a:cxn ang="0">
                <a:pos x="87" y="3"/>
              </a:cxn>
              <a:cxn ang="0">
                <a:pos x="69" y="6"/>
              </a:cxn>
              <a:cxn ang="0">
                <a:pos x="52" y="10"/>
              </a:cxn>
              <a:cxn ang="0">
                <a:pos x="34" y="14"/>
              </a:cxn>
              <a:cxn ang="0">
                <a:pos x="17" y="20"/>
              </a:cxn>
              <a:cxn ang="0">
                <a:pos x="0" y="26"/>
              </a:cxn>
              <a:cxn ang="0">
                <a:pos x="134" y="309"/>
              </a:cxn>
            </a:cxnLst>
            <a:rect l="0" t="0" r="r" b="b"/>
            <a:pathLst>
              <a:path w="266" h="310">
                <a:moveTo>
                  <a:pt x="134" y="309"/>
                </a:moveTo>
                <a:lnTo>
                  <a:pt x="265" y="25"/>
                </a:lnTo>
                <a:lnTo>
                  <a:pt x="248" y="19"/>
                </a:lnTo>
                <a:lnTo>
                  <a:pt x="231" y="13"/>
                </a:lnTo>
                <a:lnTo>
                  <a:pt x="213" y="9"/>
                </a:lnTo>
                <a:lnTo>
                  <a:pt x="196" y="5"/>
                </a:lnTo>
                <a:lnTo>
                  <a:pt x="178" y="3"/>
                </a:lnTo>
                <a:lnTo>
                  <a:pt x="160" y="1"/>
                </a:lnTo>
                <a:lnTo>
                  <a:pt x="142" y="0"/>
                </a:lnTo>
                <a:lnTo>
                  <a:pt x="123" y="0"/>
                </a:lnTo>
                <a:lnTo>
                  <a:pt x="105" y="1"/>
                </a:lnTo>
                <a:lnTo>
                  <a:pt x="87" y="3"/>
                </a:lnTo>
                <a:lnTo>
                  <a:pt x="69" y="6"/>
                </a:lnTo>
                <a:lnTo>
                  <a:pt x="52" y="10"/>
                </a:lnTo>
                <a:lnTo>
                  <a:pt x="34" y="14"/>
                </a:lnTo>
                <a:lnTo>
                  <a:pt x="17" y="20"/>
                </a:lnTo>
                <a:lnTo>
                  <a:pt x="0" y="26"/>
                </a:lnTo>
                <a:lnTo>
                  <a:pt x="134" y="30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2961" name="Line 17"/>
          <p:cNvSpPr>
            <a:spLocks noChangeShapeType="1"/>
          </p:cNvSpPr>
          <p:nvPr/>
        </p:nvSpPr>
        <p:spPr bwMode="auto">
          <a:xfrm flipV="1">
            <a:off x="1722438" y="1585913"/>
            <a:ext cx="1587" cy="3238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2962" name="Freeform 18"/>
          <p:cNvSpPr>
            <a:spLocks noChangeArrowheads="1"/>
          </p:cNvSpPr>
          <p:nvPr/>
        </p:nvSpPr>
        <p:spPr bwMode="auto">
          <a:xfrm>
            <a:off x="2997200" y="1874838"/>
            <a:ext cx="98425" cy="111125"/>
          </a:xfrm>
          <a:custGeom>
            <a:avLst/>
            <a:gdLst/>
            <a:ahLst/>
            <a:cxnLst>
              <a:cxn ang="0">
                <a:pos x="135" y="309"/>
              </a:cxn>
              <a:cxn ang="0">
                <a:pos x="273" y="26"/>
              </a:cxn>
              <a:cxn ang="0">
                <a:pos x="256" y="20"/>
              </a:cxn>
              <a:cxn ang="0">
                <a:pos x="238" y="14"/>
              </a:cxn>
              <a:cxn ang="0">
                <a:pos x="220" y="10"/>
              </a:cxn>
              <a:cxn ang="0">
                <a:pos x="202" y="6"/>
              </a:cxn>
              <a:cxn ang="0">
                <a:pos x="183" y="3"/>
              </a:cxn>
              <a:cxn ang="0">
                <a:pos x="165" y="1"/>
              </a:cxn>
              <a:cxn ang="0">
                <a:pos x="146" y="0"/>
              </a:cxn>
              <a:cxn ang="0">
                <a:pos x="127" y="0"/>
              </a:cxn>
              <a:cxn ang="0">
                <a:pos x="109" y="1"/>
              </a:cxn>
              <a:cxn ang="0">
                <a:pos x="90" y="3"/>
              </a:cxn>
              <a:cxn ang="0">
                <a:pos x="71" y="5"/>
              </a:cxn>
              <a:cxn ang="0">
                <a:pos x="53" y="9"/>
              </a:cxn>
              <a:cxn ang="0">
                <a:pos x="35" y="13"/>
              </a:cxn>
              <a:cxn ang="0">
                <a:pos x="17" y="19"/>
              </a:cxn>
              <a:cxn ang="0">
                <a:pos x="0" y="25"/>
              </a:cxn>
              <a:cxn ang="0">
                <a:pos x="135" y="309"/>
              </a:cxn>
            </a:cxnLst>
            <a:rect l="0" t="0" r="r" b="b"/>
            <a:pathLst>
              <a:path w="274" h="310">
                <a:moveTo>
                  <a:pt x="135" y="309"/>
                </a:moveTo>
                <a:lnTo>
                  <a:pt x="273" y="26"/>
                </a:lnTo>
                <a:lnTo>
                  <a:pt x="256" y="20"/>
                </a:lnTo>
                <a:lnTo>
                  <a:pt x="238" y="14"/>
                </a:lnTo>
                <a:lnTo>
                  <a:pt x="220" y="10"/>
                </a:lnTo>
                <a:lnTo>
                  <a:pt x="202" y="6"/>
                </a:lnTo>
                <a:lnTo>
                  <a:pt x="183" y="3"/>
                </a:lnTo>
                <a:lnTo>
                  <a:pt x="165" y="1"/>
                </a:lnTo>
                <a:lnTo>
                  <a:pt x="146" y="0"/>
                </a:lnTo>
                <a:lnTo>
                  <a:pt x="127" y="0"/>
                </a:lnTo>
                <a:lnTo>
                  <a:pt x="109" y="1"/>
                </a:lnTo>
                <a:lnTo>
                  <a:pt x="90" y="3"/>
                </a:lnTo>
                <a:lnTo>
                  <a:pt x="71" y="5"/>
                </a:lnTo>
                <a:lnTo>
                  <a:pt x="53" y="9"/>
                </a:lnTo>
                <a:lnTo>
                  <a:pt x="35" y="13"/>
                </a:lnTo>
                <a:lnTo>
                  <a:pt x="17" y="19"/>
                </a:lnTo>
                <a:lnTo>
                  <a:pt x="0" y="25"/>
                </a:lnTo>
                <a:lnTo>
                  <a:pt x="135" y="30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2963" name="Line 19"/>
          <p:cNvSpPr>
            <a:spLocks noChangeShapeType="1"/>
          </p:cNvSpPr>
          <p:nvPr/>
        </p:nvSpPr>
        <p:spPr bwMode="auto">
          <a:xfrm flipV="1">
            <a:off x="3044825" y="1598613"/>
            <a:ext cx="1588" cy="3111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2964" name="Freeform 20"/>
          <p:cNvSpPr>
            <a:spLocks noChangeArrowheads="1"/>
          </p:cNvSpPr>
          <p:nvPr/>
        </p:nvSpPr>
        <p:spPr bwMode="auto">
          <a:xfrm>
            <a:off x="4319588" y="1874838"/>
            <a:ext cx="98425" cy="111125"/>
          </a:xfrm>
          <a:custGeom>
            <a:avLst/>
            <a:gdLst/>
            <a:ahLst/>
            <a:cxnLst>
              <a:cxn ang="0">
                <a:pos x="135" y="309"/>
              </a:cxn>
              <a:cxn ang="0">
                <a:pos x="273" y="26"/>
              </a:cxn>
              <a:cxn ang="0">
                <a:pos x="256" y="20"/>
              </a:cxn>
              <a:cxn ang="0">
                <a:pos x="238" y="14"/>
              </a:cxn>
              <a:cxn ang="0">
                <a:pos x="220" y="10"/>
              </a:cxn>
              <a:cxn ang="0">
                <a:pos x="202" y="6"/>
              </a:cxn>
              <a:cxn ang="0">
                <a:pos x="183" y="3"/>
              </a:cxn>
              <a:cxn ang="0">
                <a:pos x="165" y="1"/>
              </a:cxn>
              <a:cxn ang="0">
                <a:pos x="146" y="0"/>
              </a:cxn>
              <a:cxn ang="0">
                <a:pos x="127" y="0"/>
              </a:cxn>
              <a:cxn ang="0">
                <a:pos x="109" y="1"/>
              </a:cxn>
              <a:cxn ang="0">
                <a:pos x="90" y="3"/>
              </a:cxn>
              <a:cxn ang="0">
                <a:pos x="71" y="5"/>
              </a:cxn>
              <a:cxn ang="0">
                <a:pos x="53" y="9"/>
              </a:cxn>
              <a:cxn ang="0">
                <a:pos x="35" y="13"/>
              </a:cxn>
              <a:cxn ang="0">
                <a:pos x="17" y="19"/>
              </a:cxn>
              <a:cxn ang="0">
                <a:pos x="0" y="25"/>
              </a:cxn>
              <a:cxn ang="0">
                <a:pos x="135" y="309"/>
              </a:cxn>
            </a:cxnLst>
            <a:rect l="0" t="0" r="r" b="b"/>
            <a:pathLst>
              <a:path w="274" h="310">
                <a:moveTo>
                  <a:pt x="135" y="309"/>
                </a:moveTo>
                <a:lnTo>
                  <a:pt x="273" y="26"/>
                </a:lnTo>
                <a:lnTo>
                  <a:pt x="256" y="20"/>
                </a:lnTo>
                <a:lnTo>
                  <a:pt x="238" y="14"/>
                </a:lnTo>
                <a:lnTo>
                  <a:pt x="220" y="10"/>
                </a:lnTo>
                <a:lnTo>
                  <a:pt x="202" y="6"/>
                </a:lnTo>
                <a:lnTo>
                  <a:pt x="183" y="3"/>
                </a:lnTo>
                <a:lnTo>
                  <a:pt x="165" y="1"/>
                </a:lnTo>
                <a:lnTo>
                  <a:pt x="146" y="0"/>
                </a:lnTo>
                <a:lnTo>
                  <a:pt x="127" y="0"/>
                </a:lnTo>
                <a:lnTo>
                  <a:pt x="109" y="1"/>
                </a:lnTo>
                <a:lnTo>
                  <a:pt x="90" y="3"/>
                </a:lnTo>
                <a:lnTo>
                  <a:pt x="71" y="5"/>
                </a:lnTo>
                <a:lnTo>
                  <a:pt x="53" y="9"/>
                </a:lnTo>
                <a:lnTo>
                  <a:pt x="35" y="13"/>
                </a:lnTo>
                <a:lnTo>
                  <a:pt x="17" y="19"/>
                </a:lnTo>
                <a:lnTo>
                  <a:pt x="0" y="25"/>
                </a:lnTo>
                <a:lnTo>
                  <a:pt x="135" y="30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2965" name="Freeform 21"/>
          <p:cNvSpPr>
            <a:spLocks noChangeArrowheads="1"/>
          </p:cNvSpPr>
          <p:nvPr/>
        </p:nvSpPr>
        <p:spPr bwMode="auto">
          <a:xfrm>
            <a:off x="5641975" y="1874838"/>
            <a:ext cx="98425" cy="111125"/>
          </a:xfrm>
          <a:custGeom>
            <a:avLst/>
            <a:gdLst/>
            <a:ahLst/>
            <a:cxnLst>
              <a:cxn ang="0">
                <a:pos x="135" y="309"/>
              </a:cxn>
              <a:cxn ang="0">
                <a:pos x="273" y="26"/>
              </a:cxn>
              <a:cxn ang="0">
                <a:pos x="256" y="20"/>
              </a:cxn>
              <a:cxn ang="0">
                <a:pos x="238" y="14"/>
              </a:cxn>
              <a:cxn ang="0">
                <a:pos x="220" y="10"/>
              </a:cxn>
              <a:cxn ang="0">
                <a:pos x="202" y="6"/>
              </a:cxn>
              <a:cxn ang="0">
                <a:pos x="183" y="3"/>
              </a:cxn>
              <a:cxn ang="0">
                <a:pos x="165" y="1"/>
              </a:cxn>
              <a:cxn ang="0">
                <a:pos x="146" y="0"/>
              </a:cxn>
              <a:cxn ang="0">
                <a:pos x="127" y="0"/>
              </a:cxn>
              <a:cxn ang="0">
                <a:pos x="109" y="1"/>
              </a:cxn>
              <a:cxn ang="0">
                <a:pos x="90" y="3"/>
              </a:cxn>
              <a:cxn ang="0">
                <a:pos x="71" y="5"/>
              </a:cxn>
              <a:cxn ang="0">
                <a:pos x="53" y="9"/>
              </a:cxn>
              <a:cxn ang="0">
                <a:pos x="35" y="13"/>
              </a:cxn>
              <a:cxn ang="0">
                <a:pos x="17" y="19"/>
              </a:cxn>
              <a:cxn ang="0">
                <a:pos x="0" y="25"/>
              </a:cxn>
              <a:cxn ang="0">
                <a:pos x="135" y="309"/>
              </a:cxn>
            </a:cxnLst>
            <a:rect l="0" t="0" r="r" b="b"/>
            <a:pathLst>
              <a:path w="274" h="310">
                <a:moveTo>
                  <a:pt x="135" y="309"/>
                </a:moveTo>
                <a:lnTo>
                  <a:pt x="273" y="26"/>
                </a:lnTo>
                <a:lnTo>
                  <a:pt x="256" y="20"/>
                </a:lnTo>
                <a:lnTo>
                  <a:pt x="238" y="14"/>
                </a:lnTo>
                <a:lnTo>
                  <a:pt x="220" y="10"/>
                </a:lnTo>
                <a:lnTo>
                  <a:pt x="202" y="6"/>
                </a:lnTo>
                <a:lnTo>
                  <a:pt x="183" y="3"/>
                </a:lnTo>
                <a:lnTo>
                  <a:pt x="165" y="1"/>
                </a:lnTo>
                <a:lnTo>
                  <a:pt x="146" y="0"/>
                </a:lnTo>
                <a:lnTo>
                  <a:pt x="127" y="0"/>
                </a:lnTo>
                <a:lnTo>
                  <a:pt x="109" y="1"/>
                </a:lnTo>
                <a:lnTo>
                  <a:pt x="90" y="3"/>
                </a:lnTo>
                <a:lnTo>
                  <a:pt x="71" y="5"/>
                </a:lnTo>
                <a:lnTo>
                  <a:pt x="53" y="9"/>
                </a:lnTo>
                <a:lnTo>
                  <a:pt x="35" y="13"/>
                </a:lnTo>
                <a:lnTo>
                  <a:pt x="17" y="19"/>
                </a:lnTo>
                <a:lnTo>
                  <a:pt x="0" y="25"/>
                </a:lnTo>
                <a:lnTo>
                  <a:pt x="135" y="30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 flipV="1">
            <a:off x="5689600" y="1601788"/>
            <a:ext cx="1588" cy="3079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2967" name="Text Box 23"/>
          <p:cNvSpPr txBox="1">
            <a:spLocks noChangeArrowheads="1"/>
          </p:cNvSpPr>
          <p:nvPr/>
        </p:nvSpPr>
        <p:spPr bwMode="auto">
          <a:xfrm>
            <a:off x="1479550" y="1403350"/>
            <a:ext cx="511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AND</a:t>
            </a:r>
          </a:p>
        </p:txBody>
      </p:sp>
      <p:sp>
        <p:nvSpPr>
          <p:cNvPr id="82968" name="Text Box 24"/>
          <p:cNvSpPr txBox="1">
            <a:spLocks noChangeArrowheads="1"/>
          </p:cNvSpPr>
          <p:nvPr/>
        </p:nvSpPr>
        <p:spPr bwMode="auto">
          <a:xfrm>
            <a:off x="2660650" y="1403350"/>
            <a:ext cx="511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ADD</a:t>
            </a:r>
          </a:p>
        </p:txBody>
      </p:sp>
      <p:sp>
        <p:nvSpPr>
          <p:cNvPr id="82969" name="Text Box 25"/>
          <p:cNvSpPr txBox="1">
            <a:spLocks noChangeArrowheads="1"/>
          </p:cNvSpPr>
          <p:nvPr/>
        </p:nvSpPr>
        <p:spPr bwMode="auto">
          <a:xfrm>
            <a:off x="4202113" y="1403350"/>
            <a:ext cx="4937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LDA</a:t>
            </a:r>
          </a:p>
        </p:txBody>
      </p:sp>
      <p:sp>
        <p:nvSpPr>
          <p:cNvPr id="82970" name="Text Box 26"/>
          <p:cNvSpPr txBox="1">
            <a:spLocks noChangeArrowheads="1"/>
          </p:cNvSpPr>
          <p:nvPr/>
        </p:nvSpPr>
        <p:spPr bwMode="auto">
          <a:xfrm>
            <a:off x="5448300" y="1403350"/>
            <a:ext cx="4873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STA</a:t>
            </a:r>
          </a:p>
        </p:txBody>
      </p:sp>
      <p:sp>
        <p:nvSpPr>
          <p:cNvPr id="82971" name="Text Box 27"/>
          <p:cNvSpPr txBox="1">
            <a:spLocks noChangeArrowheads="1"/>
          </p:cNvSpPr>
          <p:nvPr/>
        </p:nvSpPr>
        <p:spPr bwMode="auto">
          <a:xfrm>
            <a:off x="1090613" y="2717800"/>
            <a:ext cx="124618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AC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latin typeface="Arial" charset="0"/>
              </a:rPr>
              <a:t> AC    DR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82972" name="Text Box 28"/>
          <p:cNvSpPr txBox="1">
            <a:spLocks noChangeArrowheads="1"/>
          </p:cNvSpPr>
          <p:nvPr/>
        </p:nvSpPr>
        <p:spPr bwMode="auto">
          <a:xfrm>
            <a:off x="1300163" y="2889250"/>
            <a:ext cx="712787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SC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latin typeface="Arial" charset="0"/>
              </a:rPr>
              <a:t> 0</a:t>
            </a:r>
          </a:p>
        </p:txBody>
      </p:sp>
      <p:sp>
        <p:nvSpPr>
          <p:cNvPr id="82973" name="AutoShape 29"/>
          <p:cNvSpPr>
            <a:spLocks noChangeArrowheads="1"/>
          </p:cNvSpPr>
          <p:nvPr/>
        </p:nvSpPr>
        <p:spPr bwMode="auto">
          <a:xfrm>
            <a:off x="1144588" y="2741613"/>
            <a:ext cx="1141412" cy="374650"/>
          </a:xfrm>
          <a:prstGeom prst="roundRect">
            <a:avLst>
              <a:gd name="adj" fmla="val 421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2974" name="Text Box 30"/>
          <p:cNvSpPr txBox="1">
            <a:spLocks noChangeArrowheads="1"/>
          </p:cNvSpPr>
          <p:nvPr/>
        </p:nvSpPr>
        <p:spPr bwMode="auto">
          <a:xfrm>
            <a:off x="2427288" y="2735263"/>
            <a:ext cx="124936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AC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latin typeface="Arial" charset="0"/>
              </a:rPr>
              <a:t> AC + DR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2427288" y="2901950"/>
            <a:ext cx="8667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E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latin typeface="Arial" charset="0"/>
              </a:rPr>
              <a:t> Cout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82976" name="Text Box 32"/>
          <p:cNvSpPr txBox="1">
            <a:spLocks noChangeArrowheads="1"/>
          </p:cNvSpPr>
          <p:nvPr/>
        </p:nvSpPr>
        <p:spPr bwMode="auto">
          <a:xfrm>
            <a:off x="2427288" y="3065463"/>
            <a:ext cx="712787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SC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82977" name="AutoShape 33"/>
          <p:cNvSpPr>
            <a:spLocks noChangeArrowheads="1"/>
          </p:cNvSpPr>
          <p:nvPr/>
        </p:nvSpPr>
        <p:spPr bwMode="auto">
          <a:xfrm>
            <a:off x="2466975" y="2741613"/>
            <a:ext cx="1141413" cy="569912"/>
          </a:xfrm>
          <a:prstGeom prst="roundRect">
            <a:avLst>
              <a:gd name="adj" fmla="val 278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2978" name="Text Box 34"/>
          <p:cNvSpPr txBox="1">
            <a:spLocks noChangeArrowheads="1"/>
          </p:cNvSpPr>
          <p:nvPr/>
        </p:nvSpPr>
        <p:spPr bwMode="auto">
          <a:xfrm>
            <a:off x="3970338" y="2727325"/>
            <a:ext cx="85566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AC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latin typeface="Arial" charset="0"/>
              </a:rPr>
              <a:t> DR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82979" name="Text Box 35"/>
          <p:cNvSpPr txBox="1">
            <a:spLocks noChangeArrowheads="1"/>
          </p:cNvSpPr>
          <p:nvPr/>
        </p:nvSpPr>
        <p:spPr bwMode="auto">
          <a:xfrm>
            <a:off x="4022725" y="2889250"/>
            <a:ext cx="71278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SC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latin typeface="Arial" charset="0"/>
              </a:rPr>
              <a:t> 0</a:t>
            </a:r>
          </a:p>
        </p:txBody>
      </p:sp>
      <p:sp>
        <p:nvSpPr>
          <p:cNvPr id="82980" name="AutoShape 36"/>
          <p:cNvSpPr>
            <a:spLocks noChangeArrowheads="1"/>
          </p:cNvSpPr>
          <p:nvPr/>
        </p:nvSpPr>
        <p:spPr bwMode="auto">
          <a:xfrm>
            <a:off x="3790950" y="2741613"/>
            <a:ext cx="1139825" cy="374650"/>
          </a:xfrm>
          <a:prstGeom prst="roundRect">
            <a:avLst>
              <a:gd name="adj" fmla="val 421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2981" name="Text Box 37"/>
          <p:cNvSpPr txBox="1">
            <a:spLocks noChangeArrowheads="1"/>
          </p:cNvSpPr>
          <p:nvPr/>
        </p:nvSpPr>
        <p:spPr bwMode="auto">
          <a:xfrm>
            <a:off x="1933575" y="1754188"/>
            <a:ext cx="469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  T</a:t>
            </a:r>
          </a:p>
        </p:txBody>
      </p:sp>
      <p:sp>
        <p:nvSpPr>
          <p:cNvPr id="82982" name="Text Box 38"/>
          <p:cNvSpPr txBox="1">
            <a:spLocks noChangeArrowheads="1"/>
          </p:cNvSpPr>
          <p:nvPr/>
        </p:nvSpPr>
        <p:spPr bwMode="auto">
          <a:xfrm>
            <a:off x="2036763" y="1824038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82983" name="Text Box 39"/>
          <p:cNvSpPr txBox="1">
            <a:spLocks noChangeArrowheads="1"/>
          </p:cNvSpPr>
          <p:nvPr/>
        </p:nvSpPr>
        <p:spPr bwMode="auto">
          <a:xfrm>
            <a:off x="2232025" y="1812925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4</a:t>
            </a:r>
          </a:p>
        </p:txBody>
      </p:sp>
      <p:sp>
        <p:nvSpPr>
          <p:cNvPr id="82984" name="Text Box 40"/>
          <p:cNvSpPr txBox="1">
            <a:spLocks noChangeArrowheads="1"/>
          </p:cNvSpPr>
          <p:nvPr/>
        </p:nvSpPr>
        <p:spPr bwMode="auto">
          <a:xfrm>
            <a:off x="3255963" y="1754188"/>
            <a:ext cx="469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  T</a:t>
            </a:r>
          </a:p>
        </p:txBody>
      </p:sp>
      <p:sp>
        <p:nvSpPr>
          <p:cNvPr id="82985" name="Text Box 41"/>
          <p:cNvSpPr txBox="1">
            <a:spLocks noChangeArrowheads="1"/>
          </p:cNvSpPr>
          <p:nvPr/>
        </p:nvSpPr>
        <p:spPr bwMode="auto">
          <a:xfrm>
            <a:off x="3359150" y="1812925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</a:t>
            </a:r>
          </a:p>
        </p:txBody>
      </p:sp>
      <p:sp>
        <p:nvSpPr>
          <p:cNvPr id="82986" name="Text Box 42"/>
          <p:cNvSpPr txBox="1">
            <a:spLocks noChangeArrowheads="1"/>
          </p:cNvSpPr>
          <p:nvPr/>
        </p:nvSpPr>
        <p:spPr bwMode="auto">
          <a:xfrm>
            <a:off x="3554413" y="1812925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4</a:t>
            </a:r>
          </a:p>
        </p:txBody>
      </p:sp>
      <p:sp>
        <p:nvSpPr>
          <p:cNvPr id="82987" name="Text Box 43"/>
          <p:cNvSpPr txBox="1">
            <a:spLocks noChangeArrowheads="1"/>
          </p:cNvSpPr>
          <p:nvPr/>
        </p:nvSpPr>
        <p:spPr bwMode="auto">
          <a:xfrm>
            <a:off x="4579938" y="1754188"/>
            <a:ext cx="469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  T</a:t>
            </a:r>
          </a:p>
        </p:txBody>
      </p:sp>
      <p:sp>
        <p:nvSpPr>
          <p:cNvPr id="82988" name="Text Box 44"/>
          <p:cNvSpPr txBox="1">
            <a:spLocks noChangeArrowheads="1"/>
          </p:cNvSpPr>
          <p:nvPr/>
        </p:nvSpPr>
        <p:spPr bwMode="auto">
          <a:xfrm>
            <a:off x="4683125" y="1812925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2</a:t>
            </a:r>
          </a:p>
        </p:txBody>
      </p:sp>
      <p:sp>
        <p:nvSpPr>
          <p:cNvPr id="82989" name="Text Box 45"/>
          <p:cNvSpPr txBox="1">
            <a:spLocks noChangeArrowheads="1"/>
          </p:cNvSpPr>
          <p:nvPr/>
        </p:nvSpPr>
        <p:spPr bwMode="auto">
          <a:xfrm>
            <a:off x="4875213" y="1812925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4</a:t>
            </a:r>
          </a:p>
        </p:txBody>
      </p:sp>
      <p:sp>
        <p:nvSpPr>
          <p:cNvPr id="82990" name="Text Box 46"/>
          <p:cNvSpPr txBox="1">
            <a:spLocks noChangeArrowheads="1"/>
          </p:cNvSpPr>
          <p:nvPr/>
        </p:nvSpPr>
        <p:spPr bwMode="auto">
          <a:xfrm>
            <a:off x="5900738" y="1754188"/>
            <a:ext cx="469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  T</a:t>
            </a:r>
          </a:p>
        </p:txBody>
      </p:sp>
      <p:sp>
        <p:nvSpPr>
          <p:cNvPr id="82991" name="Text Box 47"/>
          <p:cNvSpPr txBox="1">
            <a:spLocks noChangeArrowheads="1"/>
          </p:cNvSpPr>
          <p:nvPr/>
        </p:nvSpPr>
        <p:spPr bwMode="auto">
          <a:xfrm>
            <a:off x="6019800" y="1812925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3</a:t>
            </a:r>
          </a:p>
        </p:txBody>
      </p:sp>
      <p:sp>
        <p:nvSpPr>
          <p:cNvPr id="82992" name="Text Box 48"/>
          <p:cNvSpPr txBox="1">
            <a:spLocks noChangeArrowheads="1"/>
          </p:cNvSpPr>
          <p:nvPr/>
        </p:nvSpPr>
        <p:spPr bwMode="auto">
          <a:xfrm>
            <a:off x="6200775" y="1812925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4</a:t>
            </a:r>
          </a:p>
        </p:txBody>
      </p:sp>
      <p:sp>
        <p:nvSpPr>
          <p:cNvPr id="82993" name="Text Box 49"/>
          <p:cNvSpPr txBox="1">
            <a:spLocks noChangeArrowheads="1"/>
          </p:cNvSpPr>
          <p:nvPr/>
        </p:nvSpPr>
        <p:spPr bwMode="auto">
          <a:xfrm>
            <a:off x="1933575" y="2492375"/>
            <a:ext cx="469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  T</a:t>
            </a:r>
          </a:p>
        </p:txBody>
      </p:sp>
      <p:sp>
        <p:nvSpPr>
          <p:cNvPr id="82994" name="Text Box 50"/>
          <p:cNvSpPr txBox="1">
            <a:spLocks noChangeArrowheads="1"/>
          </p:cNvSpPr>
          <p:nvPr/>
        </p:nvSpPr>
        <p:spPr bwMode="auto">
          <a:xfrm>
            <a:off x="2038350" y="2551113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82995" name="Text Box 51"/>
          <p:cNvSpPr txBox="1">
            <a:spLocks noChangeArrowheads="1"/>
          </p:cNvSpPr>
          <p:nvPr/>
        </p:nvSpPr>
        <p:spPr bwMode="auto">
          <a:xfrm>
            <a:off x="2232025" y="2551113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5</a:t>
            </a:r>
          </a:p>
        </p:txBody>
      </p:sp>
      <p:sp>
        <p:nvSpPr>
          <p:cNvPr id="82996" name="Text Box 52"/>
          <p:cNvSpPr txBox="1">
            <a:spLocks noChangeArrowheads="1"/>
          </p:cNvSpPr>
          <p:nvPr/>
        </p:nvSpPr>
        <p:spPr bwMode="auto">
          <a:xfrm>
            <a:off x="3255963" y="2492375"/>
            <a:ext cx="469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  T</a:t>
            </a:r>
          </a:p>
        </p:txBody>
      </p:sp>
      <p:sp>
        <p:nvSpPr>
          <p:cNvPr id="82997" name="Text Box 53"/>
          <p:cNvSpPr txBox="1">
            <a:spLocks noChangeArrowheads="1"/>
          </p:cNvSpPr>
          <p:nvPr/>
        </p:nvSpPr>
        <p:spPr bwMode="auto">
          <a:xfrm>
            <a:off x="3360738" y="2551113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</a:t>
            </a:r>
          </a:p>
        </p:txBody>
      </p:sp>
      <p:sp>
        <p:nvSpPr>
          <p:cNvPr id="82998" name="Text Box 54"/>
          <p:cNvSpPr txBox="1">
            <a:spLocks noChangeArrowheads="1"/>
          </p:cNvSpPr>
          <p:nvPr/>
        </p:nvSpPr>
        <p:spPr bwMode="auto">
          <a:xfrm>
            <a:off x="3554413" y="2551113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5</a:t>
            </a:r>
          </a:p>
        </p:txBody>
      </p:sp>
      <p:sp>
        <p:nvSpPr>
          <p:cNvPr id="82999" name="Text Box 55"/>
          <p:cNvSpPr txBox="1">
            <a:spLocks noChangeArrowheads="1"/>
          </p:cNvSpPr>
          <p:nvPr/>
        </p:nvSpPr>
        <p:spPr bwMode="auto">
          <a:xfrm>
            <a:off x="4578350" y="2492375"/>
            <a:ext cx="469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  T</a:t>
            </a:r>
          </a:p>
        </p:txBody>
      </p:sp>
      <p:sp>
        <p:nvSpPr>
          <p:cNvPr id="83000" name="Text Box 56"/>
          <p:cNvSpPr txBox="1">
            <a:spLocks noChangeArrowheads="1"/>
          </p:cNvSpPr>
          <p:nvPr/>
        </p:nvSpPr>
        <p:spPr bwMode="auto">
          <a:xfrm>
            <a:off x="4683125" y="2551113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2</a:t>
            </a:r>
          </a:p>
        </p:txBody>
      </p:sp>
      <p:sp>
        <p:nvSpPr>
          <p:cNvPr id="83001" name="Text Box 57"/>
          <p:cNvSpPr txBox="1">
            <a:spLocks noChangeArrowheads="1"/>
          </p:cNvSpPr>
          <p:nvPr/>
        </p:nvSpPr>
        <p:spPr bwMode="auto">
          <a:xfrm>
            <a:off x="4876800" y="2551113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5</a:t>
            </a:r>
          </a:p>
        </p:txBody>
      </p:sp>
      <p:sp>
        <p:nvSpPr>
          <p:cNvPr id="83002" name="Freeform 58"/>
          <p:cNvSpPr>
            <a:spLocks noChangeArrowheads="1"/>
          </p:cNvSpPr>
          <p:nvPr/>
        </p:nvSpPr>
        <p:spPr bwMode="auto">
          <a:xfrm>
            <a:off x="1674813" y="2613025"/>
            <a:ext cx="95250" cy="111125"/>
          </a:xfrm>
          <a:custGeom>
            <a:avLst/>
            <a:gdLst/>
            <a:ahLst/>
            <a:cxnLst>
              <a:cxn ang="0">
                <a:pos x="134" y="309"/>
              </a:cxn>
              <a:cxn ang="0">
                <a:pos x="265" y="25"/>
              </a:cxn>
              <a:cxn ang="0">
                <a:pos x="248" y="19"/>
              </a:cxn>
              <a:cxn ang="0">
                <a:pos x="231" y="13"/>
              </a:cxn>
              <a:cxn ang="0">
                <a:pos x="213" y="9"/>
              </a:cxn>
              <a:cxn ang="0">
                <a:pos x="196" y="5"/>
              </a:cxn>
              <a:cxn ang="0">
                <a:pos x="178" y="3"/>
              </a:cxn>
              <a:cxn ang="0">
                <a:pos x="160" y="1"/>
              </a:cxn>
              <a:cxn ang="0">
                <a:pos x="142" y="0"/>
              </a:cxn>
              <a:cxn ang="0">
                <a:pos x="123" y="0"/>
              </a:cxn>
              <a:cxn ang="0">
                <a:pos x="105" y="1"/>
              </a:cxn>
              <a:cxn ang="0">
                <a:pos x="87" y="3"/>
              </a:cxn>
              <a:cxn ang="0">
                <a:pos x="69" y="6"/>
              </a:cxn>
              <a:cxn ang="0">
                <a:pos x="52" y="10"/>
              </a:cxn>
              <a:cxn ang="0">
                <a:pos x="34" y="14"/>
              </a:cxn>
              <a:cxn ang="0">
                <a:pos x="17" y="20"/>
              </a:cxn>
              <a:cxn ang="0">
                <a:pos x="0" y="26"/>
              </a:cxn>
              <a:cxn ang="0">
                <a:pos x="134" y="309"/>
              </a:cxn>
            </a:cxnLst>
            <a:rect l="0" t="0" r="r" b="b"/>
            <a:pathLst>
              <a:path w="266" h="310">
                <a:moveTo>
                  <a:pt x="134" y="309"/>
                </a:moveTo>
                <a:lnTo>
                  <a:pt x="265" y="25"/>
                </a:lnTo>
                <a:lnTo>
                  <a:pt x="248" y="19"/>
                </a:lnTo>
                <a:lnTo>
                  <a:pt x="231" y="13"/>
                </a:lnTo>
                <a:lnTo>
                  <a:pt x="213" y="9"/>
                </a:lnTo>
                <a:lnTo>
                  <a:pt x="196" y="5"/>
                </a:lnTo>
                <a:lnTo>
                  <a:pt x="178" y="3"/>
                </a:lnTo>
                <a:lnTo>
                  <a:pt x="160" y="1"/>
                </a:lnTo>
                <a:lnTo>
                  <a:pt x="142" y="0"/>
                </a:lnTo>
                <a:lnTo>
                  <a:pt x="123" y="0"/>
                </a:lnTo>
                <a:lnTo>
                  <a:pt x="105" y="1"/>
                </a:lnTo>
                <a:lnTo>
                  <a:pt x="87" y="3"/>
                </a:lnTo>
                <a:lnTo>
                  <a:pt x="69" y="6"/>
                </a:lnTo>
                <a:lnTo>
                  <a:pt x="52" y="10"/>
                </a:lnTo>
                <a:lnTo>
                  <a:pt x="34" y="14"/>
                </a:lnTo>
                <a:lnTo>
                  <a:pt x="17" y="20"/>
                </a:lnTo>
                <a:lnTo>
                  <a:pt x="0" y="26"/>
                </a:lnTo>
                <a:lnTo>
                  <a:pt x="134" y="30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3003" name="Line 59"/>
          <p:cNvSpPr>
            <a:spLocks noChangeShapeType="1"/>
          </p:cNvSpPr>
          <p:nvPr/>
        </p:nvSpPr>
        <p:spPr bwMode="auto">
          <a:xfrm flipV="1">
            <a:off x="1722438" y="2317750"/>
            <a:ext cx="1587" cy="3302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3004" name="Freeform 60"/>
          <p:cNvSpPr>
            <a:spLocks noChangeArrowheads="1"/>
          </p:cNvSpPr>
          <p:nvPr/>
        </p:nvSpPr>
        <p:spPr bwMode="auto">
          <a:xfrm>
            <a:off x="2997200" y="2613025"/>
            <a:ext cx="98425" cy="111125"/>
          </a:xfrm>
          <a:custGeom>
            <a:avLst/>
            <a:gdLst/>
            <a:ahLst/>
            <a:cxnLst>
              <a:cxn ang="0">
                <a:pos x="135" y="309"/>
              </a:cxn>
              <a:cxn ang="0">
                <a:pos x="273" y="26"/>
              </a:cxn>
              <a:cxn ang="0">
                <a:pos x="256" y="20"/>
              </a:cxn>
              <a:cxn ang="0">
                <a:pos x="238" y="14"/>
              </a:cxn>
              <a:cxn ang="0">
                <a:pos x="220" y="10"/>
              </a:cxn>
              <a:cxn ang="0">
                <a:pos x="202" y="6"/>
              </a:cxn>
              <a:cxn ang="0">
                <a:pos x="183" y="3"/>
              </a:cxn>
              <a:cxn ang="0">
                <a:pos x="165" y="1"/>
              </a:cxn>
              <a:cxn ang="0">
                <a:pos x="146" y="0"/>
              </a:cxn>
              <a:cxn ang="0">
                <a:pos x="127" y="0"/>
              </a:cxn>
              <a:cxn ang="0">
                <a:pos x="109" y="1"/>
              </a:cxn>
              <a:cxn ang="0">
                <a:pos x="90" y="3"/>
              </a:cxn>
              <a:cxn ang="0">
                <a:pos x="71" y="5"/>
              </a:cxn>
              <a:cxn ang="0">
                <a:pos x="53" y="9"/>
              </a:cxn>
              <a:cxn ang="0">
                <a:pos x="35" y="13"/>
              </a:cxn>
              <a:cxn ang="0">
                <a:pos x="17" y="19"/>
              </a:cxn>
              <a:cxn ang="0">
                <a:pos x="0" y="25"/>
              </a:cxn>
              <a:cxn ang="0">
                <a:pos x="135" y="309"/>
              </a:cxn>
            </a:cxnLst>
            <a:rect l="0" t="0" r="r" b="b"/>
            <a:pathLst>
              <a:path w="274" h="310">
                <a:moveTo>
                  <a:pt x="135" y="309"/>
                </a:moveTo>
                <a:lnTo>
                  <a:pt x="273" y="26"/>
                </a:lnTo>
                <a:lnTo>
                  <a:pt x="256" y="20"/>
                </a:lnTo>
                <a:lnTo>
                  <a:pt x="238" y="14"/>
                </a:lnTo>
                <a:lnTo>
                  <a:pt x="220" y="10"/>
                </a:lnTo>
                <a:lnTo>
                  <a:pt x="202" y="6"/>
                </a:lnTo>
                <a:lnTo>
                  <a:pt x="183" y="3"/>
                </a:lnTo>
                <a:lnTo>
                  <a:pt x="165" y="1"/>
                </a:lnTo>
                <a:lnTo>
                  <a:pt x="146" y="0"/>
                </a:lnTo>
                <a:lnTo>
                  <a:pt x="127" y="0"/>
                </a:lnTo>
                <a:lnTo>
                  <a:pt x="109" y="1"/>
                </a:lnTo>
                <a:lnTo>
                  <a:pt x="90" y="3"/>
                </a:lnTo>
                <a:lnTo>
                  <a:pt x="71" y="5"/>
                </a:lnTo>
                <a:lnTo>
                  <a:pt x="53" y="9"/>
                </a:lnTo>
                <a:lnTo>
                  <a:pt x="35" y="13"/>
                </a:lnTo>
                <a:lnTo>
                  <a:pt x="17" y="19"/>
                </a:lnTo>
                <a:lnTo>
                  <a:pt x="0" y="25"/>
                </a:lnTo>
                <a:lnTo>
                  <a:pt x="135" y="30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3005" name="Line 61"/>
          <p:cNvSpPr>
            <a:spLocks noChangeShapeType="1"/>
          </p:cNvSpPr>
          <p:nvPr/>
        </p:nvSpPr>
        <p:spPr bwMode="auto">
          <a:xfrm flipV="1">
            <a:off x="3044825" y="2317750"/>
            <a:ext cx="1588" cy="3302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3006" name="Freeform 62"/>
          <p:cNvSpPr>
            <a:spLocks noChangeArrowheads="1"/>
          </p:cNvSpPr>
          <p:nvPr/>
        </p:nvSpPr>
        <p:spPr bwMode="auto">
          <a:xfrm>
            <a:off x="4319588" y="2613025"/>
            <a:ext cx="98425" cy="111125"/>
          </a:xfrm>
          <a:custGeom>
            <a:avLst/>
            <a:gdLst/>
            <a:ahLst/>
            <a:cxnLst>
              <a:cxn ang="0">
                <a:pos x="135" y="309"/>
              </a:cxn>
              <a:cxn ang="0">
                <a:pos x="273" y="26"/>
              </a:cxn>
              <a:cxn ang="0">
                <a:pos x="256" y="20"/>
              </a:cxn>
              <a:cxn ang="0">
                <a:pos x="238" y="14"/>
              </a:cxn>
              <a:cxn ang="0">
                <a:pos x="220" y="10"/>
              </a:cxn>
              <a:cxn ang="0">
                <a:pos x="202" y="6"/>
              </a:cxn>
              <a:cxn ang="0">
                <a:pos x="183" y="3"/>
              </a:cxn>
              <a:cxn ang="0">
                <a:pos x="165" y="1"/>
              </a:cxn>
              <a:cxn ang="0">
                <a:pos x="146" y="0"/>
              </a:cxn>
              <a:cxn ang="0">
                <a:pos x="127" y="0"/>
              </a:cxn>
              <a:cxn ang="0">
                <a:pos x="109" y="1"/>
              </a:cxn>
              <a:cxn ang="0">
                <a:pos x="90" y="3"/>
              </a:cxn>
              <a:cxn ang="0">
                <a:pos x="71" y="5"/>
              </a:cxn>
              <a:cxn ang="0">
                <a:pos x="53" y="9"/>
              </a:cxn>
              <a:cxn ang="0">
                <a:pos x="35" y="13"/>
              </a:cxn>
              <a:cxn ang="0">
                <a:pos x="17" y="19"/>
              </a:cxn>
              <a:cxn ang="0">
                <a:pos x="0" y="25"/>
              </a:cxn>
              <a:cxn ang="0">
                <a:pos x="135" y="309"/>
              </a:cxn>
            </a:cxnLst>
            <a:rect l="0" t="0" r="r" b="b"/>
            <a:pathLst>
              <a:path w="274" h="310">
                <a:moveTo>
                  <a:pt x="135" y="309"/>
                </a:moveTo>
                <a:lnTo>
                  <a:pt x="273" y="26"/>
                </a:lnTo>
                <a:lnTo>
                  <a:pt x="256" y="20"/>
                </a:lnTo>
                <a:lnTo>
                  <a:pt x="238" y="14"/>
                </a:lnTo>
                <a:lnTo>
                  <a:pt x="220" y="10"/>
                </a:lnTo>
                <a:lnTo>
                  <a:pt x="202" y="6"/>
                </a:lnTo>
                <a:lnTo>
                  <a:pt x="183" y="3"/>
                </a:lnTo>
                <a:lnTo>
                  <a:pt x="165" y="1"/>
                </a:lnTo>
                <a:lnTo>
                  <a:pt x="146" y="0"/>
                </a:lnTo>
                <a:lnTo>
                  <a:pt x="127" y="0"/>
                </a:lnTo>
                <a:lnTo>
                  <a:pt x="109" y="1"/>
                </a:lnTo>
                <a:lnTo>
                  <a:pt x="90" y="3"/>
                </a:lnTo>
                <a:lnTo>
                  <a:pt x="71" y="5"/>
                </a:lnTo>
                <a:lnTo>
                  <a:pt x="53" y="9"/>
                </a:lnTo>
                <a:lnTo>
                  <a:pt x="35" y="13"/>
                </a:lnTo>
                <a:lnTo>
                  <a:pt x="17" y="19"/>
                </a:lnTo>
                <a:lnTo>
                  <a:pt x="0" y="25"/>
                </a:lnTo>
                <a:lnTo>
                  <a:pt x="135" y="30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3007" name="Line 63"/>
          <p:cNvSpPr>
            <a:spLocks noChangeShapeType="1"/>
          </p:cNvSpPr>
          <p:nvPr/>
        </p:nvSpPr>
        <p:spPr bwMode="auto">
          <a:xfrm>
            <a:off x="6427788" y="1603375"/>
            <a:ext cx="1587" cy="2055813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3008" name="Line 64"/>
          <p:cNvSpPr>
            <a:spLocks noChangeShapeType="1"/>
          </p:cNvSpPr>
          <p:nvPr/>
        </p:nvSpPr>
        <p:spPr bwMode="auto">
          <a:xfrm>
            <a:off x="1728788" y="3659188"/>
            <a:ext cx="4719637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3009" name="Text Box 65"/>
          <p:cNvSpPr txBox="1">
            <a:spLocks noChangeArrowheads="1"/>
          </p:cNvSpPr>
          <p:nvPr/>
        </p:nvSpPr>
        <p:spPr bwMode="auto">
          <a:xfrm>
            <a:off x="1289050" y="4092575"/>
            <a:ext cx="8477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PC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latin typeface="Arial" charset="0"/>
              </a:rPr>
              <a:t> AR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83010" name="Text Box 66"/>
          <p:cNvSpPr txBox="1">
            <a:spLocks noChangeArrowheads="1"/>
          </p:cNvSpPr>
          <p:nvPr/>
        </p:nvSpPr>
        <p:spPr bwMode="auto">
          <a:xfrm>
            <a:off x="1279525" y="4283075"/>
            <a:ext cx="71278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SC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latin typeface="Arial" charset="0"/>
              </a:rPr>
              <a:t> 0</a:t>
            </a:r>
          </a:p>
        </p:txBody>
      </p:sp>
      <p:sp>
        <p:nvSpPr>
          <p:cNvPr id="83011" name="Text Box 67"/>
          <p:cNvSpPr txBox="1">
            <a:spLocks noChangeArrowheads="1"/>
          </p:cNvSpPr>
          <p:nvPr/>
        </p:nvSpPr>
        <p:spPr bwMode="auto">
          <a:xfrm>
            <a:off x="2447925" y="4102100"/>
            <a:ext cx="1076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M[AR]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latin typeface="Arial" charset="0"/>
              </a:rPr>
              <a:t> PC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83012" name="Text Box 68"/>
          <p:cNvSpPr txBox="1">
            <a:spLocks noChangeArrowheads="1"/>
          </p:cNvSpPr>
          <p:nvPr/>
        </p:nvSpPr>
        <p:spPr bwMode="auto">
          <a:xfrm>
            <a:off x="2438400" y="4283075"/>
            <a:ext cx="111442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AR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latin typeface="Arial" charset="0"/>
              </a:rPr>
              <a:t> AR + 1</a:t>
            </a:r>
          </a:p>
        </p:txBody>
      </p:sp>
      <p:sp>
        <p:nvSpPr>
          <p:cNvPr id="83013" name="Text Box 69"/>
          <p:cNvSpPr txBox="1">
            <a:spLocks noChangeArrowheads="1"/>
          </p:cNvSpPr>
          <p:nvPr/>
        </p:nvSpPr>
        <p:spPr bwMode="auto">
          <a:xfrm>
            <a:off x="3771900" y="4102100"/>
            <a:ext cx="1084263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DR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latin typeface="Arial" charset="0"/>
              </a:rPr>
              <a:t> M[AR]</a:t>
            </a:r>
          </a:p>
        </p:txBody>
      </p:sp>
      <p:sp>
        <p:nvSpPr>
          <p:cNvPr id="83014" name="AutoShape 70"/>
          <p:cNvSpPr>
            <a:spLocks noChangeArrowheads="1"/>
          </p:cNvSpPr>
          <p:nvPr/>
        </p:nvSpPr>
        <p:spPr bwMode="auto">
          <a:xfrm>
            <a:off x="1144588" y="4064000"/>
            <a:ext cx="1141412" cy="446088"/>
          </a:xfrm>
          <a:prstGeom prst="roundRect">
            <a:avLst>
              <a:gd name="adj" fmla="val 356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3015" name="AutoShape 71"/>
          <p:cNvSpPr>
            <a:spLocks noChangeArrowheads="1"/>
          </p:cNvSpPr>
          <p:nvPr/>
        </p:nvSpPr>
        <p:spPr bwMode="auto">
          <a:xfrm>
            <a:off x="2466975" y="4064000"/>
            <a:ext cx="1141413" cy="446088"/>
          </a:xfrm>
          <a:prstGeom prst="roundRect">
            <a:avLst>
              <a:gd name="adj" fmla="val 356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3016" name="AutoShape 72"/>
          <p:cNvSpPr>
            <a:spLocks noChangeArrowheads="1"/>
          </p:cNvSpPr>
          <p:nvPr/>
        </p:nvSpPr>
        <p:spPr bwMode="auto">
          <a:xfrm>
            <a:off x="3790950" y="4064000"/>
            <a:ext cx="1139825" cy="317500"/>
          </a:xfrm>
          <a:prstGeom prst="roundRect">
            <a:avLst>
              <a:gd name="adj" fmla="val 500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3017" name="Freeform 73"/>
          <p:cNvSpPr>
            <a:spLocks noChangeArrowheads="1"/>
          </p:cNvSpPr>
          <p:nvPr/>
        </p:nvSpPr>
        <p:spPr bwMode="auto">
          <a:xfrm>
            <a:off x="1674813" y="3937000"/>
            <a:ext cx="95250" cy="111125"/>
          </a:xfrm>
          <a:custGeom>
            <a:avLst/>
            <a:gdLst/>
            <a:ahLst/>
            <a:cxnLst>
              <a:cxn ang="0">
                <a:pos x="134" y="309"/>
              </a:cxn>
              <a:cxn ang="0">
                <a:pos x="265" y="25"/>
              </a:cxn>
              <a:cxn ang="0">
                <a:pos x="248" y="19"/>
              </a:cxn>
              <a:cxn ang="0">
                <a:pos x="231" y="13"/>
              </a:cxn>
              <a:cxn ang="0">
                <a:pos x="213" y="9"/>
              </a:cxn>
              <a:cxn ang="0">
                <a:pos x="196" y="5"/>
              </a:cxn>
              <a:cxn ang="0">
                <a:pos x="178" y="3"/>
              </a:cxn>
              <a:cxn ang="0">
                <a:pos x="160" y="1"/>
              </a:cxn>
              <a:cxn ang="0">
                <a:pos x="142" y="0"/>
              </a:cxn>
              <a:cxn ang="0">
                <a:pos x="123" y="0"/>
              </a:cxn>
              <a:cxn ang="0">
                <a:pos x="105" y="1"/>
              </a:cxn>
              <a:cxn ang="0">
                <a:pos x="87" y="3"/>
              </a:cxn>
              <a:cxn ang="0">
                <a:pos x="69" y="6"/>
              </a:cxn>
              <a:cxn ang="0">
                <a:pos x="52" y="10"/>
              </a:cxn>
              <a:cxn ang="0">
                <a:pos x="34" y="14"/>
              </a:cxn>
              <a:cxn ang="0">
                <a:pos x="17" y="20"/>
              </a:cxn>
              <a:cxn ang="0">
                <a:pos x="0" y="26"/>
              </a:cxn>
              <a:cxn ang="0">
                <a:pos x="134" y="309"/>
              </a:cxn>
            </a:cxnLst>
            <a:rect l="0" t="0" r="r" b="b"/>
            <a:pathLst>
              <a:path w="266" h="310">
                <a:moveTo>
                  <a:pt x="134" y="309"/>
                </a:moveTo>
                <a:lnTo>
                  <a:pt x="265" y="25"/>
                </a:lnTo>
                <a:lnTo>
                  <a:pt x="248" y="19"/>
                </a:lnTo>
                <a:lnTo>
                  <a:pt x="231" y="13"/>
                </a:lnTo>
                <a:lnTo>
                  <a:pt x="213" y="9"/>
                </a:lnTo>
                <a:lnTo>
                  <a:pt x="196" y="5"/>
                </a:lnTo>
                <a:lnTo>
                  <a:pt x="178" y="3"/>
                </a:lnTo>
                <a:lnTo>
                  <a:pt x="160" y="1"/>
                </a:lnTo>
                <a:lnTo>
                  <a:pt x="142" y="0"/>
                </a:lnTo>
                <a:lnTo>
                  <a:pt x="123" y="0"/>
                </a:lnTo>
                <a:lnTo>
                  <a:pt x="105" y="1"/>
                </a:lnTo>
                <a:lnTo>
                  <a:pt x="87" y="3"/>
                </a:lnTo>
                <a:lnTo>
                  <a:pt x="69" y="6"/>
                </a:lnTo>
                <a:lnTo>
                  <a:pt x="52" y="10"/>
                </a:lnTo>
                <a:lnTo>
                  <a:pt x="34" y="14"/>
                </a:lnTo>
                <a:lnTo>
                  <a:pt x="17" y="20"/>
                </a:lnTo>
                <a:lnTo>
                  <a:pt x="0" y="26"/>
                </a:lnTo>
                <a:lnTo>
                  <a:pt x="134" y="30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3018" name="Line 74"/>
          <p:cNvSpPr>
            <a:spLocks noChangeShapeType="1"/>
          </p:cNvSpPr>
          <p:nvPr/>
        </p:nvSpPr>
        <p:spPr bwMode="auto">
          <a:xfrm flipV="1">
            <a:off x="1722438" y="3657600"/>
            <a:ext cx="1587" cy="3143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3019" name="Freeform 75"/>
          <p:cNvSpPr>
            <a:spLocks noChangeArrowheads="1"/>
          </p:cNvSpPr>
          <p:nvPr/>
        </p:nvSpPr>
        <p:spPr bwMode="auto">
          <a:xfrm>
            <a:off x="2997200" y="3937000"/>
            <a:ext cx="98425" cy="111125"/>
          </a:xfrm>
          <a:custGeom>
            <a:avLst/>
            <a:gdLst/>
            <a:ahLst/>
            <a:cxnLst>
              <a:cxn ang="0">
                <a:pos x="135" y="309"/>
              </a:cxn>
              <a:cxn ang="0">
                <a:pos x="273" y="26"/>
              </a:cxn>
              <a:cxn ang="0">
                <a:pos x="256" y="20"/>
              </a:cxn>
              <a:cxn ang="0">
                <a:pos x="238" y="14"/>
              </a:cxn>
              <a:cxn ang="0">
                <a:pos x="220" y="10"/>
              </a:cxn>
              <a:cxn ang="0">
                <a:pos x="202" y="6"/>
              </a:cxn>
              <a:cxn ang="0">
                <a:pos x="183" y="3"/>
              </a:cxn>
              <a:cxn ang="0">
                <a:pos x="165" y="1"/>
              </a:cxn>
              <a:cxn ang="0">
                <a:pos x="146" y="0"/>
              </a:cxn>
              <a:cxn ang="0">
                <a:pos x="127" y="0"/>
              </a:cxn>
              <a:cxn ang="0">
                <a:pos x="109" y="1"/>
              </a:cxn>
              <a:cxn ang="0">
                <a:pos x="90" y="3"/>
              </a:cxn>
              <a:cxn ang="0">
                <a:pos x="71" y="5"/>
              </a:cxn>
              <a:cxn ang="0">
                <a:pos x="53" y="9"/>
              </a:cxn>
              <a:cxn ang="0">
                <a:pos x="35" y="13"/>
              </a:cxn>
              <a:cxn ang="0">
                <a:pos x="17" y="19"/>
              </a:cxn>
              <a:cxn ang="0">
                <a:pos x="0" y="25"/>
              </a:cxn>
              <a:cxn ang="0">
                <a:pos x="135" y="309"/>
              </a:cxn>
            </a:cxnLst>
            <a:rect l="0" t="0" r="r" b="b"/>
            <a:pathLst>
              <a:path w="274" h="310">
                <a:moveTo>
                  <a:pt x="135" y="309"/>
                </a:moveTo>
                <a:lnTo>
                  <a:pt x="273" y="26"/>
                </a:lnTo>
                <a:lnTo>
                  <a:pt x="256" y="20"/>
                </a:lnTo>
                <a:lnTo>
                  <a:pt x="238" y="14"/>
                </a:lnTo>
                <a:lnTo>
                  <a:pt x="220" y="10"/>
                </a:lnTo>
                <a:lnTo>
                  <a:pt x="202" y="6"/>
                </a:lnTo>
                <a:lnTo>
                  <a:pt x="183" y="3"/>
                </a:lnTo>
                <a:lnTo>
                  <a:pt x="165" y="1"/>
                </a:lnTo>
                <a:lnTo>
                  <a:pt x="146" y="0"/>
                </a:lnTo>
                <a:lnTo>
                  <a:pt x="127" y="0"/>
                </a:lnTo>
                <a:lnTo>
                  <a:pt x="109" y="1"/>
                </a:lnTo>
                <a:lnTo>
                  <a:pt x="90" y="3"/>
                </a:lnTo>
                <a:lnTo>
                  <a:pt x="71" y="5"/>
                </a:lnTo>
                <a:lnTo>
                  <a:pt x="53" y="9"/>
                </a:lnTo>
                <a:lnTo>
                  <a:pt x="35" y="13"/>
                </a:lnTo>
                <a:lnTo>
                  <a:pt x="17" y="19"/>
                </a:lnTo>
                <a:lnTo>
                  <a:pt x="0" y="25"/>
                </a:lnTo>
                <a:lnTo>
                  <a:pt x="135" y="30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3020" name="Line 76"/>
          <p:cNvSpPr>
            <a:spLocks noChangeShapeType="1"/>
          </p:cNvSpPr>
          <p:nvPr/>
        </p:nvSpPr>
        <p:spPr bwMode="auto">
          <a:xfrm flipV="1">
            <a:off x="3044825" y="3657600"/>
            <a:ext cx="1588" cy="3143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3021" name="Freeform 77"/>
          <p:cNvSpPr>
            <a:spLocks noChangeArrowheads="1"/>
          </p:cNvSpPr>
          <p:nvPr/>
        </p:nvSpPr>
        <p:spPr bwMode="auto">
          <a:xfrm>
            <a:off x="4319588" y="3937000"/>
            <a:ext cx="98425" cy="111125"/>
          </a:xfrm>
          <a:custGeom>
            <a:avLst/>
            <a:gdLst/>
            <a:ahLst/>
            <a:cxnLst>
              <a:cxn ang="0">
                <a:pos x="135" y="309"/>
              </a:cxn>
              <a:cxn ang="0">
                <a:pos x="273" y="26"/>
              </a:cxn>
              <a:cxn ang="0">
                <a:pos x="256" y="20"/>
              </a:cxn>
              <a:cxn ang="0">
                <a:pos x="238" y="14"/>
              </a:cxn>
              <a:cxn ang="0">
                <a:pos x="220" y="10"/>
              </a:cxn>
              <a:cxn ang="0">
                <a:pos x="202" y="6"/>
              </a:cxn>
              <a:cxn ang="0">
                <a:pos x="183" y="3"/>
              </a:cxn>
              <a:cxn ang="0">
                <a:pos x="165" y="1"/>
              </a:cxn>
              <a:cxn ang="0">
                <a:pos x="146" y="0"/>
              </a:cxn>
              <a:cxn ang="0">
                <a:pos x="127" y="0"/>
              </a:cxn>
              <a:cxn ang="0">
                <a:pos x="109" y="1"/>
              </a:cxn>
              <a:cxn ang="0">
                <a:pos x="90" y="3"/>
              </a:cxn>
              <a:cxn ang="0">
                <a:pos x="71" y="5"/>
              </a:cxn>
              <a:cxn ang="0">
                <a:pos x="53" y="9"/>
              </a:cxn>
              <a:cxn ang="0">
                <a:pos x="35" y="13"/>
              </a:cxn>
              <a:cxn ang="0">
                <a:pos x="17" y="19"/>
              </a:cxn>
              <a:cxn ang="0">
                <a:pos x="0" y="25"/>
              </a:cxn>
              <a:cxn ang="0">
                <a:pos x="135" y="309"/>
              </a:cxn>
            </a:cxnLst>
            <a:rect l="0" t="0" r="r" b="b"/>
            <a:pathLst>
              <a:path w="274" h="310">
                <a:moveTo>
                  <a:pt x="135" y="309"/>
                </a:moveTo>
                <a:lnTo>
                  <a:pt x="273" y="26"/>
                </a:lnTo>
                <a:lnTo>
                  <a:pt x="256" y="20"/>
                </a:lnTo>
                <a:lnTo>
                  <a:pt x="238" y="14"/>
                </a:lnTo>
                <a:lnTo>
                  <a:pt x="220" y="10"/>
                </a:lnTo>
                <a:lnTo>
                  <a:pt x="202" y="6"/>
                </a:lnTo>
                <a:lnTo>
                  <a:pt x="183" y="3"/>
                </a:lnTo>
                <a:lnTo>
                  <a:pt x="165" y="1"/>
                </a:lnTo>
                <a:lnTo>
                  <a:pt x="146" y="0"/>
                </a:lnTo>
                <a:lnTo>
                  <a:pt x="127" y="0"/>
                </a:lnTo>
                <a:lnTo>
                  <a:pt x="109" y="1"/>
                </a:lnTo>
                <a:lnTo>
                  <a:pt x="90" y="3"/>
                </a:lnTo>
                <a:lnTo>
                  <a:pt x="71" y="5"/>
                </a:lnTo>
                <a:lnTo>
                  <a:pt x="53" y="9"/>
                </a:lnTo>
                <a:lnTo>
                  <a:pt x="35" y="13"/>
                </a:lnTo>
                <a:lnTo>
                  <a:pt x="17" y="19"/>
                </a:lnTo>
                <a:lnTo>
                  <a:pt x="0" y="25"/>
                </a:lnTo>
                <a:lnTo>
                  <a:pt x="135" y="30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3022" name="Text Box 78"/>
          <p:cNvSpPr txBox="1">
            <a:spLocks noChangeArrowheads="1"/>
          </p:cNvSpPr>
          <p:nvPr/>
        </p:nvSpPr>
        <p:spPr bwMode="auto">
          <a:xfrm>
            <a:off x="1479550" y="3462338"/>
            <a:ext cx="511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BUN</a:t>
            </a:r>
          </a:p>
        </p:txBody>
      </p:sp>
      <p:sp>
        <p:nvSpPr>
          <p:cNvPr id="83023" name="Text Box 79"/>
          <p:cNvSpPr txBox="1">
            <a:spLocks noChangeArrowheads="1"/>
          </p:cNvSpPr>
          <p:nvPr/>
        </p:nvSpPr>
        <p:spPr bwMode="auto">
          <a:xfrm>
            <a:off x="2660650" y="3462338"/>
            <a:ext cx="5016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BSA</a:t>
            </a:r>
          </a:p>
        </p:txBody>
      </p:sp>
      <p:sp>
        <p:nvSpPr>
          <p:cNvPr id="83024" name="Text Box 80"/>
          <p:cNvSpPr txBox="1">
            <a:spLocks noChangeArrowheads="1"/>
          </p:cNvSpPr>
          <p:nvPr/>
        </p:nvSpPr>
        <p:spPr bwMode="auto">
          <a:xfrm>
            <a:off x="4203700" y="3462338"/>
            <a:ext cx="4191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ISZ</a:t>
            </a:r>
          </a:p>
        </p:txBody>
      </p:sp>
      <p:sp>
        <p:nvSpPr>
          <p:cNvPr id="83025" name="Text Box 81"/>
          <p:cNvSpPr txBox="1">
            <a:spLocks noChangeArrowheads="1"/>
          </p:cNvSpPr>
          <p:nvPr/>
        </p:nvSpPr>
        <p:spPr bwMode="auto">
          <a:xfrm>
            <a:off x="1933575" y="3814763"/>
            <a:ext cx="469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  T</a:t>
            </a:r>
          </a:p>
        </p:txBody>
      </p:sp>
      <p:sp>
        <p:nvSpPr>
          <p:cNvPr id="83026" name="Text Box 82"/>
          <p:cNvSpPr txBox="1">
            <a:spLocks noChangeArrowheads="1"/>
          </p:cNvSpPr>
          <p:nvPr/>
        </p:nvSpPr>
        <p:spPr bwMode="auto">
          <a:xfrm>
            <a:off x="2038350" y="387350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4</a:t>
            </a:r>
          </a:p>
        </p:txBody>
      </p:sp>
      <p:sp>
        <p:nvSpPr>
          <p:cNvPr id="83027" name="Text Box 83"/>
          <p:cNvSpPr txBox="1">
            <a:spLocks noChangeArrowheads="1"/>
          </p:cNvSpPr>
          <p:nvPr/>
        </p:nvSpPr>
        <p:spPr bwMode="auto">
          <a:xfrm>
            <a:off x="2232025" y="387350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4</a:t>
            </a:r>
          </a:p>
        </p:txBody>
      </p:sp>
      <p:sp>
        <p:nvSpPr>
          <p:cNvPr id="83028" name="Text Box 84"/>
          <p:cNvSpPr txBox="1">
            <a:spLocks noChangeArrowheads="1"/>
          </p:cNvSpPr>
          <p:nvPr/>
        </p:nvSpPr>
        <p:spPr bwMode="auto">
          <a:xfrm>
            <a:off x="3255963" y="3814763"/>
            <a:ext cx="469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  T</a:t>
            </a:r>
          </a:p>
        </p:txBody>
      </p:sp>
      <p:sp>
        <p:nvSpPr>
          <p:cNvPr id="83029" name="Text Box 85"/>
          <p:cNvSpPr txBox="1">
            <a:spLocks noChangeArrowheads="1"/>
          </p:cNvSpPr>
          <p:nvPr/>
        </p:nvSpPr>
        <p:spPr bwMode="auto">
          <a:xfrm>
            <a:off x="3360738" y="3873500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5</a:t>
            </a:r>
          </a:p>
        </p:txBody>
      </p:sp>
      <p:sp>
        <p:nvSpPr>
          <p:cNvPr id="83030" name="Text Box 86"/>
          <p:cNvSpPr txBox="1">
            <a:spLocks noChangeArrowheads="1"/>
          </p:cNvSpPr>
          <p:nvPr/>
        </p:nvSpPr>
        <p:spPr bwMode="auto">
          <a:xfrm>
            <a:off x="3554413" y="3873500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4</a:t>
            </a:r>
          </a:p>
        </p:txBody>
      </p:sp>
      <p:sp>
        <p:nvSpPr>
          <p:cNvPr id="83031" name="Text Box 87"/>
          <p:cNvSpPr txBox="1">
            <a:spLocks noChangeArrowheads="1"/>
          </p:cNvSpPr>
          <p:nvPr/>
        </p:nvSpPr>
        <p:spPr bwMode="auto">
          <a:xfrm>
            <a:off x="4578350" y="3814763"/>
            <a:ext cx="469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  T</a:t>
            </a:r>
          </a:p>
        </p:txBody>
      </p:sp>
      <p:sp>
        <p:nvSpPr>
          <p:cNvPr id="83032" name="Text Box 88"/>
          <p:cNvSpPr txBox="1">
            <a:spLocks noChangeArrowheads="1"/>
          </p:cNvSpPr>
          <p:nvPr/>
        </p:nvSpPr>
        <p:spPr bwMode="auto">
          <a:xfrm>
            <a:off x="4683125" y="387350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6</a:t>
            </a:r>
          </a:p>
        </p:txBody>
      </p:sp>
      <p:sp>
        <p:nvSpPr>
          <p:cNvPr id="83033" name="Text Box 89"/>
          <p:cNvSpPr txBox="1">
            <a:spLocks noChangeArrowheads="1"/>
          </p:cNvSpPr>
          <p:nvPr/>
        </p:nvSpPr>
        <p:spPr bwMode="auto">
          <a:xfrm>
            <a:off x="4876800" y="387350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4</a:t>
            </a:r>
          </a:p>
        </p:txBody>
      </p:sp>
      <p:sp>
        <p:nvSpPr>
          <p:cNvPr id="83034" name="Freeform 90"/>
          <p:cNvSpPr>
            <a:spLocks noChangeArrowheads="1"/>
          </p:cNvSpPr>
          <p:nvPr/>
        </p:nvSpPr>
        <p:spPr bwMode="auto">
          <a:xfrm>
            <a:off x="2997200" y="4803775"/>
            <a:ext cx="98425" cy="112713"/>
          </a:xfrm>
          <a:custGeom>
            <a:avLst/>
            <a:gdLst/>
            <a:ahLst/>
            <a:cxnLst>
              <a:cxn ang="0">
                <a:pos x="135" y="313"/>
              </a:cxn>
              <a:cxn ang="0">
                <a:pos x="273" y="26"/>
              </a:cxn>
              <a:cxn ang="0">
                <a:pos x="256" y="20"/>
              </a:cxn>
              <a:cxn ang="0">
                <a:pos x="238" y="14"/>
              </a:cxn>
              <a:cxn ang="0">
                <a:pos x="220" y="10"/>
              </a:cxn>
              <a:cxn ang="0">
                <a:pos x="202" y="6"/>
              </a:cxn>
              <a:cxn ang="0">
                <a:pos x="183" y="3"/>
              </a:cxn>
              <a:cxn ang="0">
                <a:pos x="165" y="1"/>
              </a:cxn>
              <a:cxn ang="0">
                <a:pos x="146" y="0"/>
              </a:cxn>
              <a:cxn ang="0">
                <a:pos x="127" y="0"/>
              </a:cxn>
              <a:cxn ang="0">
                <a:pos x="109" y="1"/>
              </a:cxn>
              <a:cxn ang="0">
                <a:pos x="90" y="3"/>
              </a:cxn>
              <a:cxn ang="0">
                <a:pos x="71" y="5"/>
              </a:cxn>
              <a:cxn ang="0">
                <a:pos x="53" y="9"/>
              </a:cxn>
              <a:cxn ang="0">
                <a:pos x="35" y="14"/>
              </a:cxn>
              <a:cxn ang="0">
                <a:pos x="17" y="19"/>
              </a:cxn>
              <a:cxn ang="0">
                <a:pos x="0" y="25"/>
              </a:cxn>
              <a:cxn ang="0">
                <a:pos x="135" y="313"/>
              </a:cxn>
            </a:cxnLst>
            <a:rect l="0" t="0" r="r" b="b"/>
            <a:pathLst>
              <a:path w="274" h="314">
                <a:moveTo>
                  <a:pt x="135" y="313"/>
                </a:moveTo>
                <a:lnTo>
                  <a:pt x="273" y="26"/>
                </a:lnTo>
                <a:lnTo>
                  <a:pt x="256" y="20"/>
                </a:lnTo>
                <a:lnTo>
                  <a:pt x="238" y="14"/>
                </a:lnTo>
                <a:lnTo>
                  <a:pt x="220" y="10"/>
                </a:lnTo>
                <a:lnTo>
                  <a:pt x="202" y="6"/>
                </a:lnTo>
                <a:lnTo>
                  <a:pt x="183" y="3"/>
                </a:lnTo>
                <a:lnTo>
                  <a:pt x="165" y="1"/>
                </a:lnTo>
                <a:lnTo>
                  <a:pt x="146" y="0"/>
                </a:lnTo>
                <a:lnTo>
                  <a:pt x="127" y="0"/>
                </a:lnTo>
                <a:lnTo>
                  <a:pt x="109" y="1"/>
                </a:lnTo>
                <a:lnTo>
                  <a:pt x="90" y="3"/>
                </a:lnTo>
                <a:lnTo>
                  <a:pt x="71" y="5"/>
                </a:lnTo>
                <a:lnTo>
                  <a:pt x="53" y="9"/>
                </a:lnTo>
                <a:lnTo>
                  <a:pt x="35" y="14"/>
                </a:lnTo>
                <a:lnTo>
                  <a:pt x="17" y="19"/>
                </a:lnTo>
                <a:lnTo>
                  <a:pt x="0" y="25"/>
                </a:lnTo>
                <a:lnTo>
                  <a:pt x="135" y="313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3035" name="Line 91"/>
          <p:cNvSpPr>
            <a:spLocks noChangeShapeType="1"/>
          </p:cNvSpPr>
          <p:nvPr/>
        </p:nvSpPr>
        <p:spPr bwMode="auto">
          <a:xfrm flipV="1">
            <a:off x="3044825" y="4508500"/>
            <a:ext cx="1588" cy="3302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3036" name="Text Box 92"/>
          <p:cNvSpPr txBox="1">
            <a:spLocks noChangeArrowheads="1"/>
          </p:cNvSpPr>
          <p:nvPr/>
        </p:nvSpPr>
        <p:spPr bwMode="auto">
          <a:xfrm>
            <a:off x="3781425" y="4949825"/>
            <a:ext cx="111442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DR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latin typeface="Arial" charset="0"/>
              </a:rPr>
              <a:t> DR + 1</a:t>
            </a:r>
          </a:p>
        </p:txBody>
      </p:sp>
      <p:sp>
        <p:nvSpPr>
          <p:cNvPr id="83037" name="AutoShape 93"/>
          <p:cNvSpPr>
            <a:spLocks noChangeArrowheads="1"/>
          </p:cNvSpPr>
          <p:nvPr/>
        </p:nvSpPr>
        <p:spPr bwMode="auto">
          <a:xfrm>
            <a:off x="2466975" y="4930775"/>
            <a:ext cx="1141413" cy="446088"/>
          </a:xfrm>
          <a:prstGeom prst="roundRect">
            <a:avLst>
              <a:gd name="adj" fmla="val 356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3038" name="AutoShape 94"/>
          <p:cNvSpPr>
            <a:spLocks noChangeArrowheads="1"/>
          </p:cNvSpPr>
          <p:nvPr/>
        </p:nvSpPr>
        <p:spPr bwMode="auto">
          <a:xfrm>
            <a:off x="3790950" y="4930775"/>
            <a:ext cx="1139825" cy="304800"/>
          </a:xfrm>
          <a:prstGeom prst="roundRect">
            <a:avLst>
              <a:gd name="adj" fmla="val 519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3039" name="Text Box 95"/>
          <p:cNvSpPr txBox="1">
            <a:spLocks noChangeArrowheads="1"/>
          </p:cNvSpPr>
          <p:nvPr/>
        </p:nvSpPr>
        <p:spPr bwMode="auto">
          <a:xfrm>
            <a:off x="3255963" y="4683125"/>
            <a:ext cx="469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  T</a:t>
            </a:r>
          </a:p>
        </p:txBody>
      </p:sp>
      <p:sp>
        <p:nvSpPr>
          <p:cNvPr id="83040" name="Text Box 96"/>
          <p:cNvSpPr txBox="1">
            <a:spLocks noChangeArrowheads="1"/>
          </p:cNvSpPr>
          <p:nvPr/>
        </p:nvSpPr>
        <p:spPr bwMode="auto">
          <a:xfrm>
            <a:off x="3360738" y="4738688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5</a:t>
            </a:r>
          </a:p>
        </p:txBody>
      </p:sp>
      <p:sp>
        <p:nvSpPr>
          <p:cNvPr id="83041" name="Text Box 97"/>
          <p:cNvSpPr txBox="1">
            <a:spLocks noChangeArrowheads="1"/>
          </p:cNvSpPr>
          <p:nvPr/>
        </p:nvSpPr>
        <p:spPr bwMode="auto">
          <a:xfrm>
            <a:off x="3554413" y="4738688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5</a:t>
            </a:r>
          </a:p>
        </p:txBody>
      </p:sp>
      <p:sp>
        <p:nvSpPr>
          <p:cNvPr id="83042" name="Text Box 98"/>
          <p:cNvSpPr txBox="1">
            <a:spLocks noChangeArrowheads="1"/>
          </p:cNvSpPr>
          <p:nvPr/>
        </p:nvSpPr>
        <p:spPr bwMode="auto">
          <a:xfrm>
            <a:off x="4578350" y="4683125"/>
            <a:ext cx="469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  T</a:t>
            </a:r>
          </a:p>
        </p:txBody>
      </p:sp>
      <p:sp>
        <p:nvSpPr>
          <p:cNvPr id="83043" name="Text Box 99"/>
          <p:cNvSpPr txBox="1">
            <a:spLocks noChangeArrowheads="1"/>
          </p:cNvSpPr>
          <p:nvPr/>
        </p:nvSpPr>
        <p:spPr bwMode="auto">
          <a:xfrm>
            <a:off x="4683125" y="4738688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6</a:t>
            </a:r>
          </a:p>
        </p:txBody>
      </p:sp>
      <p:sp>
        <p:nvSpPr>
          <p:cNvPr id="83044" name="Text Box 100"/>
          <p:cNvSpPr txBox="1">
            <a:spLocks noChangeArrowheads="1"/>
          </p:cNvSpPr>
          <p:nvPr/>
        </p:nvSpPr>
        <p:spPr bwMode="auto">
          <a:xfrm>
            <a:off x="4876800" y="4738688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5</a:t>
            </a:r>
          </a:p>
        </p:txBody>
      </p:sp>
      <p:sp>
        <p:nvSpPr>
          <p:cNvPr id="83045" name="Freeform 101"/>
          <p:cNvSpPr>
            <a:spLocks noChangeArrowheads="1"/>
          </p:cNvSpPr>
          <p:nvPr/>
        </p:nvSpPr>
        <p:spPr bwMode="auto">
          <a:xfrm>
            <a:off x="4319588" y="5529263"/>
            <a:ext cx="98425" cy="112712"/>
          </a:xfrm>
          <a:custGeom>
            <a:avLst/>
            <a:gdLst/>
            <a:ahLst/>
            <a:cxnLst>
              <a:cxn ang="0">
                <a:pos x="135" y="313"/>
              </a:cxn>
              <a:cxn ang="0">
                <a:pos x="273" y="26"/>
              </a:cxn>
              <a:cxn ang="0">
                <a:pos x="256" y="20"/>
              </a:cxn>
              <a:cxn ang="0">
                <a:pos x="238" y="14"/>
              </a:cxn>
              <a:cxn ang="0">
                <a:pos x="220" y="10"/>
              </a:cxn>
              <a:cxn ang="0">
                <a:pos x="202" y="6"/>
              </a:cxn>
              <a:cxn ang="0">
                <a:pos x="183" y="3"/>
              </a:cxn>
              <a:cxn ang="0">
                <a:pos x="165" y="1"/>
              </a:cxn>
              <a:cxn ang="0">
                <a:pos x="146" y="0"/>
              </a:cxn>
              <a:cxn ang="0">
                <a:pos x="127" y="0"/>
              </a:cxn>
              <a:cxn ang="0">
                <a:pos x="109" y="1"/>
              </a:cxn>
              <a:cxn ang="0">
                <a:pos x="90" y="3"/>
              </a:cxn>
              <a:cxn ang="0">
                <a:pos x="71" y="5"/>
              </a:cxn>
              <a:cxn ang="0">
                <a:pos x="53" y="9"/>
              </a:cxn>
              <a:cxn ang="0">
                <a:pos x="35" y="14"/>
              </a:cxn>
              <a:cxn ang="0">
                <a:pos x="17" y="19"/>
              </a:cxn>
              <a:cxn ang="0">
                <a:pos x="0" y="25"/>
              </a:cxn>
              <a:cxn ang="0">
                <a:pos x="135" y="313"/>
              </a:cxn>
            </a:cxnLst>
            <a:rect l="0" t="0" r="r" b="b"/>
            <a:pathLst>
              <a:path w="274" h="314">
                <a:moveTo>
                  <a:pt x="135" y="313"/>
                </a:moveTo>
                <a:lnTo>
                  <a:pt x="273" y="26"/>
                </a:lnTo>
                <a:lnTo>
                  <a:pt x="256" y="20"/>
                </a:lnTo>
                <a:lnTo>
                  <a:pt x="238" y="14"/>
                </a:lnTo>
                <a:lnTo>
                  <a:pt x="220" y="10"/>
                </a:lnTo>
                <a:lnTo>
                  <a:pt x="202" y="6"/>
                </a:lnTo>
                <a:lnTo>
                  <a:pt x="183" y="3"/>
                </a:lnTo>
                <a:lnTo>
                  <a:pt x="165" y="1"/>
                </a:lnTo>
                <a:lnTo>
                  <a:pt x="146" y="0"/>
                </a:lnTo>
                <a:lnTo>
                  <a:pt x="127" y="0"/>
                </a:lnTo>
                <a:lnTo>
                  <a:pt x="109" y="1"/>
                </a:lnTo>
                <a:lnTo>
                  <a:pt x="90" y="3"/>
                </a:lnTo>
                <a:lnTo>
                  <a:pt x="71" y="5"/>
                </a:lnTo>
                <a:lnTo>
                  <a:pt x="53" y="9"/>
                </a:lnTo>
                <a:lnTo>
                  <a:pt x="35" y="14"/>
                </a:lnTo>
                <a:lnTo>
                  <a:pt x="17" y="19"/>
                </a:lnTo>
                <a:lnTo>
                  <a:pt x="0" y="25"/>
                </a:lnTo>
                <a:lnTo>
                  <a:pt x="135" y="313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3046" name="Text Box 102"/>
          <p:cNvSpPr txBox="1">
            <a:spLocks noChangeArrowheads="1"/>
          </p:cNvSpPr>
          <p:nvPr/>
        </p:nvSpPr>
        <p:spPr bwMode="auto">
          <a:xfrm>
            <a:off x="2582863" y="4987925"/>
            <a:ext cx="8477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PC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latin typeface="Arial" charset="0"/>
              </a:rPr>
              <a:t> AR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83047" name="Text Box 103"/>
          <p:cNvSpPr txBox="1">
            <a:spLocks noChangeArrowheads="1"/>
          </p:cNvSpPr>
          <p:nvPr/>
        </p:nvSpPr>
        <p:spPr bwMode="auto">
          <a:xfrm>
            <a:off x="2582863" y="5151438"/>
            <a:ext cx="712787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SC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latin typeface="Arial" charset="0"/>
              </a:rPr>
              <a:t> 0</a:t>
            </a:r>
          </a:p>
        </p:txBody>
      </p:sp>
      <p:sp>
        <p:nvSpPr>
          <p:cNvPr id="83048" name="Freeform 104"/>
          <p:cNvSpPr>
            <a:spLocks noChangeArrowheads="1"/>
          </p:cNvSpPr>
          <p:nvPr/>
        </p:nvSpPr>
        <p:spPr bwMode="auto">
          <a:xfrm>
            <a:off x="4319588" y="4803775"/>
            <a:ext cx="98425" cy="112713"/>
          </a:xfrm>
          <a:custGeom>
            <a:avLst/>
            <a:gdLst/>
            <a:ahLst/>
            <a:cxnLst>
              <a:cxn ang="0">
                <a:pos x="135" y="313"/>
              </a:cxn>
              <a:cxn ang="0">
                <a:pos x="273" y="26"/>
              </a:cxn>
              <a:cxn ang="0">
                <a:pos x="256" y="20"/>
              </a:cxn>
              <a:cxn ang="0">
                <a:pos x="238" y="14"/>
              </a:cxn>
              <a:cxn ang="0">
                <a:pos x="220" y="10"/>
              </a:cxn>
              <a:cxn ang="0">
                <a:pos x="202" y="6"/>
              </a:cxn>
              <a:cxn ang="0">
                <a:pos x="183" y="3"/>
              </a:cxn>
              <a:cxn ang="0">
                <a:pos x="165" y="1"/>
              </a:cxn>
              <a:cxn ang="0">
                <a:pos x="146" y="0"/>
              </a:cxn>
              <a:cxn ang="0">
                <a:pos x="127" y="0"/>
              </a:cxn>
              <a:cxn ang="0">
                <a:pos x="109" y="1"/>
              </a:cxn>
              <a:cxn ang="0">
                <a:pos x="90" y="3"/>
              </a:cxn>
              <a:cxn ang="0">
                <a:pos x="71" y="5"/>
              </a:cxn>
              <a:cxn ang="0">
                <a:pos x="53" y="9"/>
              </a:cxn>
              <a:cxn ang="0">
                <a:pos x="35" y="14"/>
              </a:cxn>
              <a:cxn ang="0">
                <a:pos x="17" y="19"/>
              </a:cxn>
              <a:cxn ang="0">
                <a:pos x="0" y="25"/>
              </a:cxn>
              <a:cxn ang="0">
                <a:pos x="135" y="313"/>
              </a:cxn>
            </a:cxnLst>
            <a:rect l="0" t="0" r="r" b="b"/>
            <a:pathLst>
              <a:path w="274" h="314">
                <a:moveTo>
                  <a:pt x="135" y="313"/>
                </a:moveTo>
                <a:lnTo>
                  <a:pt x="273" y="26"/>
                </a:lnTo>
                <a:lnTo>
                  <a:pt x="256" y="20"/>
                </a:lnTo>
                <a:lnTo>
                  <a:pt x="238" y="14"/>
                </a:lnTo>
                <a:lnTo>
                  <a:pt x="220" y="10"/>
                </a:lnTo>
                <a:lnTo>
                  <a:pt x="202" y="6"/>
                </a:lnTo>
                <a:lnTo>
                  <a:pt x="183" y="3"/>
                </a:lnTo>
                <a:lnTo>
                  <a:pt x="165" y="1"/>
                </a:lnTo>
                <a:lnTo>
                  <a:pt x="146" y="0"/>
                </a:lnTo>
                <a:lnTo>
                  <a:pt x="127" y="0"/>
                </a:lnTo>
                <a:lnTo>
                  <a:pt x="109" y="1"/>
                </a:lnTo>
                <a:lnTo>
                  <a:pt x="90" y="3"/>
                </a:lnTo>
                <a:lnTo>
                  <a:pt x="71" y="5"/>
                </a:lnTo>
                <a:lnTo>
                  <a:pt x="53" y="9"/>
                </a:lnTo>
                <a:lnTo>
                  <a:pt x="35" y="14"/>
                </a:lnTo>
                <a:lnTo>
                  <a:pt x="17" y="19"/>
                </a:lnTo>
                <a:lnTo>
                  <a:pt x="0" y="25"/>
                </a:lnTo>
                <a:lnTo>
                  <a:pt x="135" y="313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3049" name="Text Box 105"/>
          <p:cNvSpPr txBox="1">
            <a:spLocks noChangeArrowheads="1"/>
          </p:cNvSpPr>
          <p:nvPr/>
        </p:nvSpPr>
        <p:spPr bwMode="auto">
          <a:xfrm>
            <a:off x="3673475" y="5654675"/>
            <a:ext cx="108426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M[AR]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latin typeface="Arial" charset="0"/>
              </a:rPr>
              <a:t> DR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83050" name="Text Box 106"/>
          <p:cNvSpPr txBox="1">
            <a:spLocks noChangeArrowheads="1"/>
          </p:cNvSpPr>
          <p:nvPr/>
        </p:nvSpPr>
        <p:spPr bwMode="auto">
          <a:xfrm>
            <a:off x="3673475" y="5816600"/>
            <a:ext cx="89693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If (DR = 0)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83051" name="Text Box 107"/>
          <p:cNvSpPr txBox="1">
            <a:spLocks noChangeArrowheads="1"/>
          </p:cNvSpPr>
          <p:nvPr/>
        </p:nvSpPr>
        <p:spPr bwMode="auto">
          <a:xfrm>
            <a:off x="3673475" y="5980113"/>
            <a:ext cx="15652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then (PC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latin typeface="Arial" charset="0"/>
              </a:rPr>
              <a:t> PC + 1)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83052" name="Text Box 108"/>
          <p:cNvSpPr txBox="1">
            <a:spLocks noChangeArrowheads="1"/>
          </p:cNvSpPr>
          <p:nvPr/>
        </p:nvSpPr>
        <p:spPr bwMode="auto">
          <a:xfrm>
            <a:off x="3673475" y="6146800"/>
            <a:ext cx="71278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SC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200" b="1">
                <a:latin typeface="Arial" charset="0"/>
              </a:rPr>
              <a:t> 0</a:t>
            </a:r>
          </a:p>
        </p:txBody>
      </p:sp>
      <p:sp>
        <p:nvSpPr>
          <p:cNvPr id="83053" name="AutoShape 109"/>
          <p:cNvSpPr>
            <a:spLocks noChangeArrowheads="1"/>
          </p:cNvSpPr>
          <p:nvPr/>
        </p:nvSpPr>
        <p:spPr bwMode="auto">
          <a:xfrm>
            <a:off x="3711575" y="5657850"/>
            <a:ext cx="1517650" cy="712788"/>
          </a:xfrm>
          <a:prstGeom prst="roundRect">
            <a:avLst>
              <a:gd name="adj" fmla="val 222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3054" name="Text Box 110"/>
          <p:cNvSpPr txBox="1">
            <a:spLocks noChangeArrowheads="1"/>
          </p:cNvSpPr>
          <p:nvPr/>
        </p:nvSpPr>
        <p:spPr bwMode="auto">
          <a:xfrm>
            <a:off x="4721225" y="5408613"/>
            <a:ext cx="469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  T</a:t>
            </a:r>
          </a:p>
        </p:txBody>
      </p:sp>
      <p:sp>
        <p:nvSpPr>
          <p:cNvPr id="83055" name="Text Box 111"/>
          <p:cNvSpPr txBox="1">
            <a:spLocks noChangeArrowheads="1"/>
          </p:cNvSpPr>
          <p:nvPr/>
        </p:nvSpPr>
        <p:spPr bwMode="auto">
          <a:xfrm>
            <a:off x="4826000" y="546735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6</a:t>
            </a:r>
          </a:p>
        </p:txBody>
      </p:sp>
      <p:sp>
        <p:nvSpPr>
          <p:cNvPr id="83056" name="Text Box 112"/>
          <p:cNvSpPr txBox="1">
            <a:spLocks noChangeArrowheads="1"/>
          </p:cNvSpPr>
          <p:nvPr/>
        </p:nvSpPr>
        <p:spPr bwMode="auto">
          <a:xfrm>
            <a:off x="5019675" y="546735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6</a:t>
            </a:r>
          </a:p>
        </p:txBody>
      </p:sp>
      <p:sp>
        <p:nvSpPr>
          <p:cNvPr id="83057" name="Text Box 113"/>
          <p:cNvSpPr txBox="1">
            <a:spLocks noChangeArrowheads="1"/>
          </p:cNvSpPr>
          <p:nvPr/>
        </p:nvSpPr>
        <p:spPr bwMode="auto">
          <a:xfrm>
            <a:off x="1773238" y="2698750"/>
            <a:ext cx="2889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Symbol" pitchFamily="18" charset="2"/>
              </a:rPr>
              <a:t></a:t>
            </a:r>
          </a:p>
        </p:txBody>
      </p:sp>
      <p:sp>
        <p:nvSpPr>
          <p:cNvPr id="83058" name="Line 114"/>
          <p:cNvSpPr>
            <a:spLocks noChangeShapeType="1"/>
          </p:cNvSpPr>
          <p:nvPr/>
        </p:nvSpPr>
        <p:spPr bwMode="auto">
          <a:xfrm flipV="1">
            <a:off x="4371975" y="1589088"/>
            <a:ext cx="1588" cy="3079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3059" name="Line 115"/>
          <p:cNvSpPr>
            <a:spLocks noChangeShapeType="1"/>
          </p:cNvSpPr>
          <p:nvPr/>
        </p:nvSpPr>
        <p:spPr bwMode="auto">
          <a:xfrm flipV="1">
            <a:off x="4368800" y="2317750"/>
            <a:ext cx="1588" cy="3302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3060" name="Line 116"/>
          <p:cNvSpPr>
            <a:spLocks noChangeShapeType="1"/>
          </p:cNvSpPr>
          <p:nvPr/>
        </p:nvSpPr>
        <p:spPr bwMode="auto">
          <a:xfrm flipV="1">
            <a:off x="4359275" y="3657600"/>
            <a:ext cx="1588" cy="3143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3061" name="Line 117"/>
          <p:cNvSpPr>
            <a:spLocks noChangeShapeType="1"/>
          </p:cNvSpPr>
          <p:nvPr/>
        </p:nvSpPr>
        <p:spPr bwMode="auto">
          <a:xfrm flipV="1">
            <a:off x="4359275" y="4381500"/>
            <a:ext cx="1588" cy="4476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3062" name="Line 118"/>
          <p:cNvSpPr>
            <a:spLocks noChangeShapeType="1"/>
          </p:cNvSpPr>
          <p:nvPr/>
        </p:nvSpPr>
        <p:spPr bwMode="auto">
          <a:xfrm flipV="1">
            <a:off x="4359275" y="5251450"/>
            <a:ext cx="1588" cy="3302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Grp="1" noChangeArrowheads="1"/>
          </p:cNvSpPr>
          <p:nvPr>
            <p:ph type="title"/>
          </p:nvPr>
        </p:nvSpPr>
        <p:spPr>
          <a:xfrm>
            <a:off x="1246188" y="307975"/>
            <a:ext cx="6745287" cy="334963"/>
          </a:xfrm>
          <a:ln/>
        </p:spPr>
        <p:txBody>
          <a:bodyPr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INPUT-OUTPUT  AND  INTERRUPT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774700" y="4706938"/>
            <a:ext cx="782955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- 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The terminal sends and receives serial information</a:t>
            </a:r>
          </a:p>
          <a:p>
            <a:pPr>
              <a:lnSpc>
                <a:spcPct val="8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- The serial info. from the keyboard is shifted into INPR </a:t>
            </a:r>
          </a:p>
          <a:p>
            <a:pPr>
              <a:lnSpc>
                <a:spcPct val="8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- The serial info. for the printer is stored in the OUTR</a:t>
            </a:r>
          </a:p>
          <a:p>
            <a:pPr>
              <a:lnSpc>
                <a:spcPct val="8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- INPR and OUTR communicate with the terminal serially and with the AC in parallel.</a:t>
            </a:r>
          </a:p>
          <a:p>
            <a:pPr>
              <a:lnSpc>
                <a:spcPct val="8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- The flags are needed to </a:t>
            </a:r>
            <a:r>
              <a:rPr lang="en-GB" sz="1800" i="1" dirty="0">
                <a:latin typeface="Arial" charset="0"/>
              </a:rPr>
              <a:t>synchronize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 the timing difference between  I/O device and the computer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295400" y="1062038"/>
            <a:ext cx="43211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Arial" charset="0"/>
              </a:rPr>
              <a:t>A Terminal with a keyboard and a Printer</a:t>
            </a:r>
          </a:p>
        </p:txBody>
      </p:sp>
      <p:sp>
        <p:nvSpPr>
          <p:cNvPr id="83974" name="AutoShape 6"/>
          <p:cNvSpPr>
            <a:spLocks noChangeArrowheads="1"/>
          </p:cNvSpPr>
          <p:nvPr/>
        </p:nvSpPr>
        <p:spPr bwMode="auto">
          <a:xfrm>
            <a:off x="1247775" y="1036638"/>
            <a:ext cx="4779963" cy="339725"/>
          </a:xfrm>
          <a:prstGeom prst="roundRect">
            <a:avLst>
              <a:gd name="adj" fmla="val 46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pSp>
        <p:nvGrpSpPr>
          <p:cNvPr id="3" name="Group 2"/>
          <p:cNvGrpSpPr/>
          <p:nvPr/>
        </p:nvGrpSpPr>
        <p:grpSpPr>
          <a:xfrm>
            <a:off x="552450" y="3538538"/>
            <a:ext cx="3957638" cy="1055687"/>
            <a:chOff x="552450" y="3538538"/>
            <a:chExt cx="3957638" cy="1055687"/>
          </a:xfrm>
        </p:grpSpPr>
        <p:sp>
          <p:nvSpPr>
            <p:cNvPr id="83971" name="Text Box 3"/>
            <p:cNvSpPr txBox="1">
              <a:spLocks noChangeArrowheads="1"/>
            </p:cNvSpPr>
            <p:nvPr/>
          </p:nvSpPr>
          <p:spPr bwMode="auto">
            <a:xfrm>
              <a:off x="623888" y="3544888"/>
              <a:ext cx="3886200" cy="1042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3360" tIns="25560" rIns="63360" bIns="25560">
              <a:spAutoFit/>
            </a:bodyPr>
            <a:lstStyle/>
            <a:p>
              <a:pPr marL="608013" indent="-608013" algn="just"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608013" algn="l"/>
                  <a:tab pos="758825" algn="l"/>
                  <a:tab pos="911225" algn="l"/>
                  <a:tab pos="1065213" algn="l"/>
                  <a:tab pos="1216025" algn="l"/>
                  <a:tab pos="1368425" algn="l"/>
                  <a:tab pos="1522413" algn="l"/>
                  <a:tab pos="1673225" algn="l"/>
                  <a:tab pos="1825625" algn="l"/>
                  <a:tab pos="1979613" algn="l"/>
                  <a:tab pos="2130425" algn="l"/>
                  <a:tab pos="2282825" algn="l"/>
                  <a:tab pos="2436813" algn="l"/>
                  <a:tab pos="2587625" algn="l"/>
                  <a:tab pos="2740025" algn="l"/>
                  <a:tab pos="2894013" algn="l"/>
                  <a:tab pos="3044825" algn="l"/>
                  <a:tab pos="3197225" algn="l"/>
                  <a:tab pos="3351213" algn="l"/>
                  <a:tab pos="3502025" algn="l"/>
                  <a:tab pos="3654425" algn="l"/>
                </a:tabLst>
              </a:pPr>
              <a:r>
                <a:rPr lang="en-GB" sz="1400" b="1" i="1" dirty="0">
                  <a:solidFill>
                    <a:schemeClr val="tx1"/>
                  </a:solidFill>
                  <a:latin typeface="Arial" charset="0"/>
                </a:rPr>
                <a:t>INPR</a:t>
              </a:r>
              <a:r>
                <a:rPr lang="en-GB" sz="1400" b="1" dirty="0">
                  <a:solidFill>
                    <a:schemeClr val="tx1"/>
                  </a:solidFill>
                  <a:latin typeface="Arial" charset="0"/>
                </a:rPr>
                <a:t>	Input register - 8 bits</a:t>
              </a:r>
            </a:p>
            <a:p>
              <a:pPr marL="608013" indent="-608013" algn="just"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608013" algn="l"/>
                  <a:tab pos="758825" algn="l"/>
                  <a:tab pos="911225" algn="l"/>
                  <a:tab pos="1065213" algn="l"/>
                  <a:tab pos="1216025" algn="l"/>
                  <a:tab pos="1368425" algn="l"/>
                  <a:tab pos="1522413" algn="l"/>
                  <a:tab pos="1673225" algn="l"/>
                  <a:tab pos="1825625" algn="l"/>
                  <a:tab pos="1979613" algn="l"/>
                  <a:tab pos="2130425" algn="l"/>
                  <a:tab pos="2282825" algn="l"/>
                  <a:tab pos="2436813" algn="l"/>
                  <a:tab pos="2587625" algn="l"/>
                  <a:tab pos="2740025" algn="l"/>
                  <a:tab pos="2894013" algn="l"/>
                  <a:tab pos="3044825" algn="l"/>
                  <a:tab pos="3197225" algn="l"/>
                  <a:tab pos="3351213" algn="l"/>
                  <a:tab pos="3502025" algn="l"/>
                  <a:tab pos="3654425" algn="l"/>
                </a:tabLst>
              </a:pPr>
              <a:r>
                <a:rPr lang="en-GB" sz="1400" b="1" i="1" dirty="0">
                  <a:solidFill>
                    <a:schemeClr val="tx1"/>
                  </a:solidFill>
                  <a:latin typeface="Arial" charset="0"/>
                </a:rPr>
                <a:t>OUTR</a:t>
              </a:r>
              <a:r>
                <a:rPr lang="en-GB" sz="1400" b="1" dirty="0">
                  <a:solidFill>
                    <a:schemeClr val="tx1"/>
                  </a:solidFill>
                  <a:latin typeface="Arial" charset="0"/>
                </a:rPr>
                <a:t>	Output register - 8 bits</a:t>
              </a:r>
            </a:p>
            <a:p>
              <a:pPr marL="608013" indent="-608013" algn="just"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608013" algn="l"/>
                  <a:tab pos="758825" algn="l"/>
                  <a:tab pos="911225" algn="l"/>
                  <a:tab pos="1065213" algn="l"/>
                  <a:tab pos="1216025" algn="l"/>
                  <a:tab pos="1368425" algn="l"/>
                  <a:tab pos="1522413" algn="l"/>
                  <a:tab pos="1673225" algn="l"/>
                  <a:tab pos="1825625" algn="l"/>
                  <a:tab pos="1979613" algn="l"/>
                  <a:tab pos="2130425" algn="l"/>
                  <a:tab pos="2282825" algn="l"/>
                  <a:tab pos="2436813" algn="l"/>
                  <a:tab pos="2587625" algn="l"/>
                  <a:tab pos="2740025" algn="l"/>
                  <a:tab pos="2894013" algn="l"/>
                  <a:tab pos="3044825" algn="l"/>
                  <a:tab pos="3197225" algn="l"/>
                  <a:tab pos="3351213" algn="l"/>
                  <a:tab pos="3502025" algn="l"/>
                  <a:tab pos="3654425" algn="l"/>
                </a:tabLst>
              </a:pPr>
              <a:r>
                <a:rPr lang="en-GB" sz="1400" b="1" i="1" dirty="0">
                  <a:solidFill>
                    <a:schemeClr val="tx1"/>
                  </a:solidFill>
                  <a:latin typeface="Arial" charset="0"/>
                </a:rPr>
                <a:t>FGI</a:t>
              </a:r>
              <a:r>
                <a:rPr lang="en-GB" sz="1400" b="1" dirty="0">
                  <a:solidFill>
                    <a:schemeClr val="tx1"/>
                  </a:solidFill>
                  <a:latin typeface="Arial" charset="0"/>
                </a:rPr>
                <a:t>	Input flag - 1 bit</a:t>
              </a:r>
            </a:p>
            <a:p>
              <a:pPr marL="608013" indent="-608013" algn="just"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608013" algn="l"/>
                  <a:tab pos="758825" algn="l"/>
                  <a:tab pos="911225" algn="l"/>
                  <a:tab pos="1065213" algn="l"/>
                  <a:tab pos="1216025" algn="l"/>
                  <a:tab pos="1368425" algn="l"/>
                  <a:tab pos="1522413" algn="l"/>
                  <a:tab pos="1673225" algn="l"/>
                  <a:tab pos="1825625" algn="l"/>
                  <a:tab pos="1979613" algn="l"/>
                  <a:tab pos="2130425" algn="l"/>
                  <a:tab pos="2282825" algn="l"/>
                  <a:tab pos="2436813" algn="l"/>
                  <a:tab pos="2587625" algn="l"/>
                  <a:tab pos="2740025" algn="l"/>
                  <a:tab pos="2894013" algn="l"/>
                  <a:tab pos="3044825" algn="l"/>
                  <a:tab pos="3197225" algn="l"/>
                  <a:tab pos="3351213" algn="l"/>
                  <a:tab pos="3502025" algn="l"/>
                  <a:tab pos="3654425" algn="l"/>
                </a:tabLst>
              </a:pPr>
              <a:r>
                <a:rPr lang="en-GB" sz="1400" b="1" i="1" dirty="0">
                  <a:solidFill>
                    <a:schemeClr val="tx1"/>
                  </a:solidFill>
                  <a:latin typeface="Arial" charset="0"/>
                </a:rPr>
                <a:t>FGO</a:t>
              </a:r>
              <a:r>
                <a:rPr lang="en-GB" sz="1400" b="1" dirty="0">
                  <a:solidFill>
                    <a:schemeClr val="tx1"/>
                  </a:solidFill>
                  <a:latin typeface="Arial" charset="0"/>
                </a:rPr>
                <a:t>	Output flag - 1 bit</a:t>
              </a:r>
            </a:p>
            <a:p>
              <a:pPr marL="608013" indent="-608013" algn="just"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608013" algn="l"/>
                  <a:tab pos="758825" algn="l"/>
                  <a:tab pos="911225" algn="l"/>
                  <a:tab pos="1065213" algn="l"/>
                  <a:tab pos="1216025" algn="l"/>
                  <a:tab pos="1368425" algn="l"/>
                  <a:tab pos="1522413" algn="l"/>
                  <a:tab pos="1673225" algn="l"/>
                  <a:tab pos="1825625" algn="l"/>
                  <a:tab pos="1979613" algn="l"/>
                  <a:tab pos="2130425" algn="l"/>
                  <a:tab pos="2282825" algn="l"/>
                  <a:tab pos="2436813" algn="l"/>
                  <a:tab pos="2587625" algn="l"/>
                  <a:tab pos="2740025" algn="l"/>
                  <a:tab pos="2894013" algn="l"/>
                  <a:tab pos="3044825" algn="l"/>
                  <a:tab pos="3197225" algn="l"/>
                  <a:tab pos="3351213" algn="l"/>
                  <a:tab pos="3502025" algn="l"/>
                  <a:tab pos="3654425" algn="l"/>
                </a:tabLst>
              </a:pPr>
              <a:r>
                <a:rPr lang="en-GB" sz="1400" b="1" i="1" dirty="0">
                  <a:solidFill>
                    <a:schemeClr val="tx1"/>
                  </a:solidFill>
                  <a:latin typeface="Arial" charset="0"/>
                </a:rPr>
                <a:t>IEN</a:t>
              </a:r>
              <a:r>
                <a:rPr lang="en-GB" sz="1400" b="1" dirty="0">
                  <a:solidFill>
                    <a:schemeClr val="tx1"/>
                  </a:solidFill>
                  <a:latin typeface="Arial" charset="0"/>
                </a:rPr>
                <a:t>	Interrupt enable - 1 bit</a:t>
              </a:r>
            </a:p>
          </p:txBody>
        </p:sp>
        <p:sp>
          <p:nvSpPr>
            <p:cNvPr id="83975" name="AutoShape 7"/>
            <p:cNvSpPr>
              <a:spLocks noChangeArrowheads="1"/>
            </p:cNvSpPr>
            <p:nvPr/>
          </p:nvSpPr>
          <p:spPr bwMode="auto">
            <a:xfrm>
              <a:off x="552450" y="3538538"/>
              <a:ext cx="2851150" cy="1055687"/>
            </a:xfrm>
            <a:prstGeom prst="roundRect">
              <a:avLst>
                <a:gd name="adj" fmla="val 148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7469188" y="0"/>
            <a:ext cx="15589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I/O and Interrupt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52450" y="1730375"/>
            <a:ext cx="8150225" cy="2489200"/>
            <a:chOff x="552450" y="1730375"/>
            <a:chExt cx="8150225" cy="2489200"/>
          </a:xfrm>
        </p:grpSpPr>
        <p:sp>
          <p:nvSpPr>
            <p:cNvPr id="83970" name="Text Box 2"/>
            <p:cNvSpPr txBox="1">
              <a:spLocks noChangeArrowheads="1"/>
            </p:cNvSpPr>
            <p:nvPr/>
          </p:nvSpPr>
          <p:spPr bwMode="auto">
            <a:xfrm>
              <a:off x="552450" y="1994676"/>
              <a:ext cx="2944812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360" tIns="25560" rIns="63360" bIns="25560">
              <a:spAutoFit/>
            </a:bodyPr>
            <a:lstStyle/>
            <a:p>
              <a:pPr>
                <a:lnSpc>
                  <a:spcPct val="85000"/>
                </a:lnSpc>
                <a:buClr>
                  <a:srgbClr val="000000"/>
                </a:buClr>
                <a:buSzPct val="75000"/>
                <a:buFont typeface="Times New Roman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 Input-Output Configuration</a:t>
              </a:r>
            </a:p>
          </p:txBody>
        </p:sp>
        <p:sp>
          <p:nvSpPr>
            <p:cNvPr id="83977" name="Text Box 9"/>
            <p:cNvSpPr txBox="1">
              <a:spLocks noChangeArrowheads="1"/>
            </p:cNvSpPr>
            <p:nvPr/>
          </p:nvSpPr>
          <p:spPr bwMode="auto">
            <a:xfrm>
              <a:off x="3798888" y="1798638"/>
              <a:ext cx="1082675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Input-output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83978" name="Text Box 10"/>
            <p:cNvSpPr txBox="1">
              <a:spLocks noChangeArrowheads="1"/>
            </p:cNvSpPr>
            <p:nvPr/>
          </p:nvSpPr>
          <p:spPr bwMode="auto">
            <a:xfrm>
              <a:off x="3952875" y="1924050"/>
              <a:ext cx="773113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terminal</a:t>
              </a:r>
            </a:p>
          </p:txBody>
        </p:sp>
        <p:sp>
          <p:nvSpPr>
            <p:cNvPr id="83979" name="Text Box 11"/>
            <p:cNvSpPr txBox="1">
              <a:spLocks noChangeArrowheads="1"/>
            </p:cNvSpPr>
            <p:nvPr/>
          </p:nvSpPr>
          <p:spPr bwMode="auto">
            <a:xfrm>
              <a:off x="5722938" y="1730375"/>
              <a:ext cx="596900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Serial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83980" name="Text Box 12"/>
            <p:cNvSpPr txBox="1">
              <a:spLocks noChangeArrowheads="1"/>
            </p:cNvSpPr>
            <p:nvPr/>
          </p:nvSpPr>
          <p:spPr bwMode="auto">
            <a:xfrm>
              <a:off x="5351463" y="1857375"/>
              <a:ext cx="1308100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communication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83981" name="Text Box 13"/>
            <p:cNvSpPr txBox="1">
              <a:spLocks noChangeArrowheads="1"/>
            </p:cNvSpPr>
            <p:nvPr/>
          </p:nvSpPr>
          <p:spPr bwMode="auto">
            <a:xfrm>
              <a:off x="5608638" y="1982788"/>
              <a:ext cx="81597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interface</a:t>
              </a:r>
            </a:p>
          </p:txBody>
        </p:sp>
        <p:sp>
          <p:nvSpPr>
            <p:cNvPr id="83982" name="Text Box 14"/>
            <p:cNvSpPr txBox="1">
              <a:spLocks noChangeArrowheads="1"/>
            </p:cNvSpPr>
            <p:nvPr/>
          </p:nvSpPr>
          <p:spPr bwMode="auto">
            <a:xfrm>
              <a:off x="6969125" y="1741488"/>
              <a:ext cx="1139825" cy="75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Computer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registers and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flip-flops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83983" name="Text Box 15"/>
            <p:cNvSpPr txBox="1">
              <a:spLocks noChangeArrowheads="1"/>
            </p:cNvSpPr>
            <p:nvPr/>
          </p:nvSpPr>
          <p:spPr bwMode="auto">
            <a:xfrm>
              <a:off x="3933825" y="2335213"/>
              <a:ext cx="67310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Printer</a:t>
              </a:r>
            </a:p>
          </p:txBody>
        </p:sp>
        <p:sp>
          <p:nvSpPr>
            <p:cNvPr id="83984" name="Text Box 16"/>
            <p:cNvSpPr txBox="1">
              <a:spLocks noChangeArrowheads="1"/>
            </p:cNvSpPr>
            <p:nvPr/>
          </p:nvSpPr>
          <p:spPr bwMode="auto">
            <a:xfrm>
              <a:off x="3792538" y="3402013"/>
              <a:ext cx="88265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Keyboard</a:t>
              </a:r>
            </a:p>
          </p:txBody>
        </p:sp>
        <p:sp>
          <p:nvSpPr>
            <p:cNvPr id="83985" name="Text Box 17"/>
            <p:cNvSpPr txBox="1">
              <a:spLocks noChangeArrowheads="1"/>
            </p:cNvSpPr>
            <p:nvPr/>
          </p:nvSpPr>
          <p:spPr bwMode="auto">
            <a:xfrm>
              <a:off x="5543550" y="2236788"/>
              <a:ext cx="815975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Receiver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83986" name="Text Box 18"/>
            <p:cNvSpPr txBox="1">
              <a:spLocks noChangeArrowheads="1"/>
            </p:cNvSpPr>
            <p:nvPr/>
          </p:nvSpPr>
          <p:spPr bwMode="auto">
            <a:xfrm>
              <a:off x="5562600" y="2373313"/>
              <a:ext cx="81597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interface</a:t>
              </a:r>
            </a:p>
          </p:txBody>
        </p:sp>
        <p:sp>
          <p:nvSpPr>
            <p:cNvPr id="83987" name="Text Box 19"/>
            <p:cNvSpPr txBox="1">
              <a:spLocks noChangeArrowheads="1"/>
            </p:cNvSpPr>
            <p:nvPr/>
          </p:nvSpPr>
          <p:spPr bwMode="auto">
            <a:xfrm>
              <a:off x="5480050" y="3290888"/>
              <a:ext cx="1019175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Transmitter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83988" name="Text Box 20"/>
            <p:cNvSpPr txBox="1">
              <a:spLocks noChangeArrowheads="1"/>
            </p:cNvSpPr>
            <p:nvPr/>
          </p:nvSpPr>
          <p:spPr bwMode="auto">
            <a:xfrm>
              <a:off x="5556250" y="3421063"/>
              <a:ext cx="81597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interface</a:t>
              </a:r>
            </a:p>
          </p:txBody>
        </p:sp>
        <p:sp>
          <p:nvSpPr>
            <p:cNvPr id="83989" name="Text Box 21"/>
            <p:cNvSpPr txBox="1">
              <a:spLocks noChangeArrowheads="1"/>
            </p:cNvSpPr>
            <p:nvPr/>
          </p:nvSpPr>
          <p:spPr bwMode="auto">
            <a:xfrm>
              <a:off x="7924800" y="2335213"/>
              <a:ext cx="512763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FGO</a:t>
              </a:r>
            </a:p>
          </p:txBody>
        </p:sp>
        <p:sp>
          <p:nvSpPr>
            <p:cNvPr id="83990" name="Text Box 22"/>
            <p:cNvSpPr txBox="1">
              <a:spLocks noChangeArrowheads="1"/>
            </p:cNvSpPr>
            <p:nvPr/>
          </p:nvSpPr>
          <p:spPr bwMode="auto">
            <a:xfrm>
              <a:off x="7185025" y="2335213"/>
              <a:ext cx="61277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OUTR</a:t>
              </a:r>
            </a:p>
          </p:txBody>
        </p:sp>
        <p:sp>
          <p:nvSpPr>
            <p:cNvPr id="83991" name="Text Box 23"/>
            <p:cNvSpPr txBox="1">
              <a:spLocks noChangeArrowheads="1"/>
            </p:cNvSpPr>
            <p:nvPr/>
          </p:nvSpPr>
          <p:spPr bwMode="auto">
            <a:xfrm>
              <a:off x="7269163" y="2878138"/>
              <a:ext cx="401637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AC</a:t>
              </a:r>
            </a:p>
          </p:txBody>
        </p:sp>
        <p:sp>
          <p:nvSpPr>
            <p:cNvPr id="83992" name="Text Box 24"/>
            <p:cNvSpPr txBox="1">
              <a:spLocks noChangeArrowheads="1"/>
            </p:cNvSpPr>
            <p:nvPr/>
          </p:nvSpPr>
          <p:spPr bwMode="auto">
            <a:xfrm>
              <a:off x="7242175" y="3402013"/>
              <a:ext cx="544513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INPR</a:t>
              </a:r>
            </a:p>
          </p:txBody>
        </p:sp>
        <p:sp>
          <p:nvSpPr>
            <p:cNvPr id="83993" name="Text Box 25"/>
            <p:cNvSpPr txBox="1">
              <a:spLocks noChangeArrowheads="1"/>
            </p:cNvSpPr>
            <p:nvPr/>
          </p:nvSpPr>
          <p:spPr bwMode="auto">
            <a:xfrm>
              <a:off x="7950200" y="3402013"/>
              <a:ext cx="436563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FGI</a:t>
              </a:r>
            </a:p>
          </p:txBody>
        </p:sp>
        <p:sp>
          <p:nvSpPr>
            <p:cNvPr id="83994" name="AutoShape 26"/>
            <p:cNvSpPr>
              <a:spLocks noChangeArrowheads="1"/>
            </p:cNvSpPr>
            <p:nvPr/>
          </p:nvSpPr>
          <p:spPr bwMode="auto">
            <a:xfrm>
              <a:off x="8002588" y="2333625"/>
              <a:ext cx="360362" cy="207963"/>
            </a:xfrm>
            <a:prstGeom prst="roundRect">
              <a:avLst>
                <a:gd name="adj" fmla="val 769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3995" name="AutoShape 27"/>
            <p:cNvSpPr>
              <a:spLocks noChangeArrowheads="1"/>
            </p:cNvSpPr>
            <p:nvPr/>
          </p:nvSpPr>
          <p:spPr bwMode="auto">
            <a:xfrm>
              <a:off x="7177088" y="2341563"/>
              <a:ext cx="644525" cy="192087"/>
            </a:xfrm>
            <a:prstGeom prst="roundRect">
              <a:avLst>
                <a:gd name="adj" fmla="val 833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3996" name="AutoShape 28"/>
            <p:cNvSpPr>
              <a:spLocks noChangeArrowheads="1"/>
            </p:cNvSpPr>
            <p:nvPr/>
          </p:nvSpPr>
          <p:spPr bwMode="auto">
            <a:xfrm>
              <a:off x="6958013" y="2886075"/>
              <a:ext cx="1082675" cy="198438"/>
            </a:xfrm>
            <a:prstGeom prst="roundRect">
              <a:avLst>
                <a:gd name="adj" fmla="val 806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3997" name="AutoShape 29"/>
            <p:cNvSpPr>
              <a:spLocks noChangeArrowheads="1"/>
            </p:cNvSpPr>
            <p:nvPr/>
          </p:nvSpPr>
          <p:spPr bwMode="auto">
            <a:xfrm>
              <a:off x="7177088" y="3398838"/>
              <a:ext cx="644525" cy="200025"/>
            </a:xfrm>
            <a:prstGeom prst="roundRect">
              <a:avLst>
                <a:gd name="adj" fmla="val 792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3998" name="AutoShape 30"/>
            <p:cNvSpPr>
              <a:spLocks noChangeArrowheads="1"/>
            </p:cNvSpPr>
            <p:nvPr/>
          </p:nvSpPr>
          <p:spPr bwMode="auto">
            <a:xfrm>
              <a:off x="7989888" y="3398838"/>
              <a:ext cx="347662" cy="190500"/>
            </a:xfrm>
            <a:prstGeom prst="roundRect">
              <a:avLst>
                <a:gd name="adj" fmla="val 833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3999" name="Freeform 31"/>
            <p:cNvSpPr>
              <a:spLocks noChangeArrowheads="1"/>
            </p:cNvSpPr>
            <p:nvPr/>
          </p:nvSpPr>
          <p:spPr bwMode="auto">
            <a:xfrm>
              <a:off x="7439025" y="2525713"/>
              <a:ext cx="93663" cy="85725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0" y="219"/>
                </a:cxn>
                <a:cxn ang="0">
                  <a:pos x="17" y="224"/>
                </a:cxn>
                <a:cxn ang="0">
                  <a:pos x="34" y="228"/>
                </a:cxn>
                <a:cxn ang="0">
                  <a:pos x="51" y="231"/>
                </a:cxn>
                <a:cxn ang="0">
                  <a:pos x="68" y="234"/>
                </a:cxn>
                <a:cxn ang="0">
                  <a:pos x="86" y="236"/>
                </a:cxn>
                <a:cxn ang="0">
                  <a:pos x="104" y="237"/>
                </a:cxn>
                <a:cxn ang="0">
                  <a:pos x="122" y="238"/>
                </a:cxn>
                <a:cxn ang="0">
                  <a:pos x="139" y="238"/>
                </a:cxn>
                <a:cxn ang="0">
                  <a:pos x="157" y="237"/>
                </a:cxn>
                <a:cxn ang="0">
                  <a:pos x="175" y="236"/>
                </a:cxn>
                <a:cxn ang="0">
                  <a:pos x="193" y="233"/>
                </a:cxn>
                <a:cxn ang="0">
                  <a:pos x="210" y="231"/>
                </a:cxn>
                <a:cxn ang="0">
                  <a:pos x="227" y="227"/>
                </a:cxn>
                <a:cxn ang="0">
                  <a:pos x="244" y="223"/>
                </a:cxn>
                <a:cxn ang="0">
                  <a:pos x="261" y="218"/>
                </a:cxn>
                <a:cxn ang="0">
                  <a:pos x="129" y="0"/>
                </a:cxn>
              </a:cxnLst>
              <a:rect l="0" t="0" r="r" b="b"/>
              <a:pathLst>
                <a:path w="262" h="239">
                  <a:moveTo>
                    <a:pt x="129" y="0"/>
                  </a:moveTo>
                  <a:lnTo>
                    <a:pt x="0" y="219"/>
                  </a:lnTo>
                  <a:lnTo>
                    <a:pt x="17" y="224"/>
                  </a:lnTo>
                  <a:lnTo>
                    <a:pt x="34" y="228"/>
                  </a:lnTo>
                  <a:lnTo>
                    <a:pt x="51" y="231"/>
                  </a:lnTo>
                  <a:lnTo>
                    <a:pt x="68" y="234"/>
                  </a:lnTo>
                  <a:lnTo>
                    <a:pt x="86" y="236"/>
                  </a:lnTo>
                  <a:lnTo>
                    <a:pt x="104" y="237"/>
                  </a:lnTo>
                  <a:lnTo>
                    <a:pt x="122" y="238"/>
                  </a:lnTo>
                  <a:lnTo>
                    <a:pt x="139" y="238"/>
                  </a:lnTo>
                  <a:lnTo>
                    <a:pt x="157" y="237"/>
                  </a:lnTo>
                  <a:lnTo>
                    <a:pt x="175" y="236"/>
                  </a:lnTo>
                  <a:lnTo>
                    <a:pt x="193" y="233"/>
                  </a:lnTo>
                  <a:lnTo>
                    <a:pt x="210" y="231"/>
                  </a:lnTo>
                  <a:lnTo>
                    <a:pt x="227" y="227"/>
                  </a:lnTo>
                  <a:lnTo>
                    <a:pt x="244" y="223"/>
                  </a:lnTo>
                  <a:lnTo>
                    <a:pt x="261" y="218"/>
                  </a:lnTo>
                  <a:lnTo>
                    <a:pt x="129" y="0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000" name="Freeform 32"/>
            <p:cNvSpPr>
              <a:spLocks noChangeArrowheads="1"/>
            </p:cNvSpPr>
            <p:nvPr/>
          </p:nvSpPr>
          <p:spPr bwMode="auto">
            <a:xfrm>
              <a:off x="7431088" y="3076575"/>
              <a:ext cx="95250" cy="85725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0" y="219"/>
                </a:cxn>
                <a:cxn ang="0">
                  <a:pos x="17" y="224"/>
                </a:cxn>
                <a:cxn ang="0">
                  <a:pos x="34" y="228"/>
                </a:cxn>
                <a:cxn ang="0">
                  <a:pos x="52" y="231"/>
                </a:cxn>
                <a:cxn ang="0">
                  <a:pos x="69" y="234"/>
                </a:cxn>
                <a:cxn ang="0">
                  <a:pos x="87" y="236"/>
                </a:cxn>
                <a:cxn ang="0">
                  <a:pos x="105" y="237"/>
                </a:cxn>
                <a:cxn ang="0">
                  <a:pos x="123" y="238"/>
                </a:cxn>
                <a:cxn ang="0">
                  <a:pos x="142" y="238"/>
                </a:cxn>
                <a:cxn ang="0">
                  <a:pos x="160" y="237"/>
                </a:cxn>
                <a:cxn ang="0">
                  <a:pos x="178" y="236"/>
                </a:cxn>
                <a:cxn ang="0">
                  <a:pos x="196" y="233"/>
                </a:cxn>
                <a:cxn ang="0">
                  <a:pos x="213" y="231"/>
                </a:cxn>
                <a:cxn ang="0">
                  <a:pos x="231" y="227"/>
                </a:cxn>
                <a:cxn ang="0">
                  <a:pos x="248" y="223"/>
                </a:cxn>
                <a:cxn ang="0">
                  <a:pos x="265" y="218"/>
                </a:cxn>
                <a:cxn ang="0">
                  <a:pos x="131" y="0"/>
                </a:cxn>
              </a:cxnLst>
              <a:rect l="0" t="0" r="r" b="b"/>
              <a:pathLst>
                <a:path w="266" h="239">
                  <a:moveTo>
                    <a:pt x="131" y="0"/>
                  </a:moveTo>
                  <a:lnTo>
                    <a:pt x="0" y="219"/>
                  </a:lnTo>
                  <a:lnTo>
                    <a:pt x="17" y="224"/>
                  </a:lnTo>
                  <a:lnTo>
                    <a:pt x="34" y="228"/>
                  </a:lnTo>
                  <a:lnTo>
                    <a:pt x="52" y="231"/>
                  </a:lnTo>
                  <a:lnTo>
                    <a:pt x="69" y="234"/>
                  </a:lnTo>
                  <a:lnTo>
                    <a:pt x="87" y="236"/>
                  </a:lnTo>
                  <a:lnTo>
                    <a:pt x="105" y="237"/>
                  </a:lnTo>
                  <a:lnTo>
                    <a:pt x="123" y="238"/>
                  </a:lnTo>
                  <a:lnTo>
                    <a:pt x="142" y="238"/>
                  </a:lnTo>
                  <a:lnTo>
                    <a:pt x="160" y="237"/>
                  </a:lnTo>
                  <a:lnTo>
                    <a:pt x="178" y="236"/>
                  </a:lnTo>
                  <a:lnTo>
                    <a:pt x="196" y="233"/>
                  </a:lnTo>
                  <a:lnTo>
                    <a:pt x="213" y="231"/>
                  </a:lnTo>
                  <a:lnTo>
                    <a:pt x="231" y="227"/>
                  </a:lnTo>
                  <a:lnTo>
                    <a:pt x="248" y="223"/>
                  </a:lnTo>
                  <a:lnTo>
                    <a:pt x="265" y="218"/>
                  </a:lnTo>
                  <a:lnTo>
                    <a:pt x="131" y="0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001" name="Line 33"/>
            <p:cNvSpPr>
              <a:spLocks noChangeShapeType="1"/>
            </p:cNvSpPr>
            <p:nvPr/>
          </p:nvSpPr>
          <p:spPr bwMode="auto">
            <a:xfrm>
              <a:off x="7480300" y="3146425"/>
              <a:ext cx="1588" cy="24923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002" name="Freeform 34"/>
            <p:cNvSpPr>
              <a:spLocks noChangeArrowheads="1"/>
            </p:cNvSpPr>
            <p:nvPr/>
          </p:nvSpPr>
          <p:spPr bwMode="auto">
            <a:xfrm>
              <a:off x="6519863" y="2405063"/>
              <a:ext cx="122237" cy="68262"/>
            </a:xfrm>
            <a:custGeom>
              <a:avLst/>
              <a:gdLst/>
              <a:ahLst/>
              <a:cxnLst>
                <a:cxn ang="0">
                  <a:pos x="0" y="93"/>
                </a:cxn>
                <a:cxn ang="0">
                  <a:pos x="310" y="188"/>
                </a:cxn>
                <a:cxn ang="0">
                  <a:pos x="317" y="176"/>
                </a:cxn>
                <a:cxn ang="0">
                  <a:pos x="323" y="164"/>
                </a:cxn>
                <a:cxn ang="0">
                  <a:pos x="328" y="151"/>
                </a:cxn>
                <a:cxn ang="0">
                  <a:pos x="333" y="139"/>
                </a:cxn>
                <a:cxn ang="0">
                  <a:pos x="336" y="126"/>
                </a:cxn>
                <a:cxn ang="0">
                  <a:pos x="338" y="113"/>
                </a:cxn>
                <a:cxn ang="0">
                  <a:pos x="339" y="101"/>
                </a:cxn>
                <a:cxn ang="0">
                  <a:pos x="339" y="88"/>
                </a:cxn>
                <a:cxn ang="0">
                  <a:pos x="338" y="75"/>
                </a:cxn>
                <a:cxn ang="0">
                  <a:pos x="336" y="62"/>
                </a:cxn>
                <a:cxn ang="0">
                  <a:pos x="333" y="49"/>
                </a:cxn>
                <a:cxn ang="0">
                  <a:pos x="329" y="37"/>
                </a:cxn>
                <a:cxn ang="0">
                  <a:pos x="324" y="24"/>
                </a:cxn>
                <a:cxn ang="0">
                  <a:pos x="318" y="12"/>
                </a:cxn>
                <a:cxn ang="0">
                  <a:pos x="312" y="0"/>
                </a:cxn>
                <a:cxn ang="0">
                  <a:pos x="0" y="93"/>
                </a:cxn>
              </a:cxnLst>
              <a:rect l="0" t="0" r="r" b="b"/>
              <a:pathLst>
                <a:path w="340" h="189">
                  <a:moveTo>
                    <a:pt x="0" y="93"/>
                  </a:moveTo>
                  <a:lnTo>
                    <a:pt x="310" y="188"/>
                  </a:lnTo>
                  <a:lnTo>
                    <a:pt x="317" y="176"/>
                  </a:lnTo>
                  <a:lnTo>
                    <a:pt x="323" y="164"/>
                  </a:lnTo>
                  <a:lnTo>
                    <a:pt x="328" y="151"/>
                  </a:lnTo>
                  <a:lnTo>
                    <a:pt x="333" y="139"/>
                  </a:lnTo>
                  <a:lnTo>
                    <a:pt x="336" y="126"/>
                  </a:lnTo>
                  <a:lnTo>
                    <a:pt x="338" y="113"/>
                  </a:lnTo>
                  <a:lnTo>
                    <a:pt x="339" y="101"/>
                  </a:lnTo>
                  <a:lnTo>
                    <a:pt x="339" y="88"/>
                  </a:lnTo>
                  <a:lnTo>
                    <a:pt x="338" y="75"/>
                  </a:lnTo>
                  <a:lnTo>
                    <a:pt x="336" y="62"/>
                  </a:lnTo>
                  <a:lnTo>
                    <a:pt x="333" y="49"/>
                  </a:lnTo>
                  <a:lnTo>
                    <a:pt x="329" y="37"/>
                  </a:lnTo>
                  <a:lnTo>
                    <a:pt x="324" y="24"/>
                  </a:lnTo>
                  <a:lnTo>
                    <a:pt x="318" y="12"/>
                  </a:lnTo>
                  <a:lnTo>
                    <a:pt x="312" y="0"/>
                  </a:lnTo>
                  <a:lnTo>
                    <a:pt x="0" y="93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003" name="Line 35"/>
            <p:cNvSpPr>
              <a:spLocks noChangeShapeType="1"/>
            </p:cNvSpPr>
            <p:nvPr/>
          </p:nvSpPr>
          <p:spPr bwMode="auto">
            <a:xfrm>
              <a:off x="6623050" y="2441575"/>
              <a:ext cx="541338" cy="158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004" name="AutoShape 36"/>
            <p:cNvSpPr>
              <a:spLocks noChangeArrowheads="1"/>
            </p:cNvSpPr>
            <p:nvPr/>
          </p:nvSpPr>
          <p:spPr bwMode="auto">
            <a:xfrm>
              <a:off x="5502275" y="2235200"/>
              <a:ext cx="1004888" cy="350838"/>
            </a:xfrm>
            <a:prstGeom prst="roundRect">
              <a:avLst>
                <a:gd name="adj" fmla="val 454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005" name="AutoShape 37"/>
            <p:cNvSpPr>
              <a:spLocks noChangeArrowheads="1"/>
            </p:cNvSpPr>
            <p:nvPr/>
          </p:nvSpPr>
          <p:spPr bwMode="auto">
            <a:xfrm>
              <a:off x="5502275" y="3300413"/>
              <a:ext cx="1004888" cy="350837"/>
            </a:xfrm>
            <a:prstGeom prst="roundRect">
              <a:avLst>
                <a:gd name="adj" fmla="val 454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006" name="Freeform 38"/>
            <p:cNvSpPr>
              <a:spLocks noChangeArrowheads="1"/>
            </p:cNvSpPr>
            <p:nvPr/>
          </p:nvSpPr>
          <p:spPr bwMode="auto">
            <a:xfrm>
              <a:off x="7056438" y="3468688"/>
              <a:ext cx="122237" cy="71437"/>
            </a:xfrm>
            <a:custGeom>
              <a:avLst/>
              <a:gdLst/>
              <a:ahLst/>
              <a:cxnLst>
                <a:cxn ang="0">
                  <a:pos x="340" y="99"/>
                </a:cxn>
                <a:cxn ang="0">
                  <a:pos x="29" y="0"/>
                </a:cxn>
                <a:cxn ang="0">
                  <a:pos x="22" y="13"/>
                </a:cxn>
                <a:cxn ang="0">
                  <a:pos x="16" y="25"/>
                </a:cxn>
                <a:cxn ang="0">
                  <a:pos x="11" y="38"/>
                </a:cxn>
                <a:cxn ang="0">
                  <a:pos x="6" y="51"/>
                </a:cxn>
                <a:cxn ang="0">
                  <a:pos x="3" y="65"/>
                </a:cxn>
                <a:cxn ang="0">
                  <a:pos x="1" y="78"/>
                </a:cxn>
                <a:cxn ang="0">
                  <a:pos x="0" y="91"/>
                </a:cxn>
                <a:cxn ang="0">
                  <a:pos x="0" y="105"/>
                </a:cxn>
                <a:cxn ang="0">
                  <a:pos x="1" y="118"/>
                </a:cxn>
                <a:cxn ang="0">
                  <a:pos x="3" y="131"/>
                </a:cxn>
                <a:cxn ang="0">
                  <a:pos x="6" y="144"/>
                </a:cxn>
                <a:cxn ang="0">
                  <a:pos x="10" y="157"/>
                </a:cxn>
                <a:cxn ang="0">
                  <a:pos x="15" y="170"/>
                </a:cxn>
                <a:cxn ang="0">
                  <a:pos x="21" y="183"/>
                </a:cxn>
                <a:cxn ang="0">
                  <a:pos x="27" y="196"/>
                </a:cxn>
                <a:cxn ang="0">
                  <a:pos x="340" y="99"/>
                </a:cxn>
              </a:cxnLst>
              <a:rect l="0" t="0" r="r" b="b"/>
              <a:pathLst>
                <a:path w="341" h="197">
                  <a:moveTo>
                    <a:pt x="340" y="99"/>
                  </a:moveTo>
                  <a:lnTo>
                    <a:pt x="29" y="0"/>
                  </a:lnTo>
                  <a:lnTo>
                    <a:pt x="22" y="13"/>
                  </a:lnTo>
                  <a:lnTo>
                    <a:pt x="16" y="25"/>
                  </a:lnTo>
                  <a:lnTo>
                    <a:pt x="11" y="38"/>
                  </a:lnTo>
                  <a:lnTo>
                    <a:pt x="6" y="51"/>
                  </a:lnTo>
                  <a:lnTo>
                    <a:pt x="3" y="65"/>
                  </a:lnTo>
                  <a:lnTo>
                    <a:pt x="1" y="78"/>
                  </a:lnTo>
                  <a:lnTo>
                    <a:pt x="0" y="91"/>
                  </a:lnTo>
                  <a:lnTo>
                    <a:pt x="0" y="105"/>
                  </a:lnTo>
                  <a:lnTo>
                    <a:pt x="1" y="118"/>
                  </a:lnTo>
                  <a:lnTo>
                    <a:pt x="3" y="131"/>
                  </a:lnTo>
                  <a:lnTo>
                    <a:pt x="6" y="144"/>
                  </a:lnTo>
                  <a:lnTo>
                    <a:pt x="10" y="157"/>
                  </a:lnTo>
                  <a:lnTo>
                    <a:pt x="15" y="170"/>
                  </a:lnTo>
                  <a:lnTo>
                    <a:pt x="21" y="183"/>
                  </a:lnTo>
                  <a:lnTo>
                    <a:pt x="27" y="196"/>
                  </a:lnTo>
                  <a:lnTo>
                    <a:pt x="340" y="9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007" name="Line 39"/>
            <p:cNvSpPr>
              <a:spLocks noChangeShapeType="1"/>
            </p:cNvSpPr>
            <p:nvPr/>
          </p:nvSpPr>
          <p:spPr bwMode="auto">
            <a:xfrm>
              <a:off x="6519863" y="3508375"/>
              <a:ext cx="541337" cy="158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008" name="Freeform 40"/>
            <p:cNvSpPr>
              <a:spLocks noChangeArrowheads="1"/>
            </p:cNvSpPr>
            <p:nvPr/>
          </p:nvSpPr>
          <p:spPr bwMode="auto">
            <a:xfrm>
              <a:off x="4838700" y="2405063"/>
              <a:ext cx="122238" cy="68262"/>
            </a:xfrm>
            <a:custGeom>
              <a:avLst/>
              <a:gdLst/>
              <a:ahLst/>
              <a:cxnLst>
                <a:cxn ang="0">
                  <a:pos x="0" y="93"/>
                </a:cxn>
                <a:cxn ang="0">
                  <a:pos x="310" y="188"/>
                </a:cxn>
                <a:cxn ang="0">
                  <a:pos x="317" y="176"/>
                </a:cxn>
                <a:cxn ang="0">
                  <a:pos x="323" y="164"/>
                </a:cxn>
                <a:cxn ang="0">
                  <a:pos x="328" y="151"/>
                </a:cxn>
                <a:cxn ang="0">
                  <a:pos x="333" y="139"/>
                </a:cxn>
                <a:cxn ang="0">
                  <a:pos x="336" y="126"/>
                </a:cxn>
                <a:cxn ang="0">
                  <a:pos x="338" y="113"/>
                </a:cxn>
                <a:cxn ang="0">
                  <a:pos x="339" y="101"/>
                </a:cxn>
                <a:cxn ang="0">
                  <a:pos x="339" y="88"/>
                </a:cxn>
                <a:cxn ang="0">
                  <a:pos x="338" y="75"/>
                </a:cxn>
                <a:cxn ang="0">
                  <a:pos x="336" y="62"/>
                </a:cxn>
                <a:cxn ang="0">
                  <a:pos x="333" y="49"/>
                </a:cxn>
                <a:cxn ang="0">
                  <a:pos x="329" y="37"/>
                </a:cxn>
                <a:cxn ang="0">
                  <a:pos x="324" y="24"/>
                </a:cxn>
                <a:cxn ang="0">
                  <a:pos x="318" y="12"/>
                </a:cxn>
                <a:cxn ang="0">
                  <a:pos x="312" y="0"/>
                </a:cxn>
                <a:cxn ang="0">
                  <a:pos x="0" y="93"/>
                </a:cxn>
              </a:cxnLst>
              <a:rect l="0" t="0" r="r" b="b"/>
              <a:pathLst>
                <a:path w="340" h="189">
                  <a:moveTo>
                    <a:pt x="0" y="93"/>
                  </a:moveTo>
                  <a:lnTo>
                    <a:pt x="310" y="188"/>
                  </a:lnTo>
                  <a:lnTo>
                    <a:pt x="317" y="176"/>
                  </a:lnTo>
                  <a:lnTo>
                    <a:pt x="323" y="164"/>
                  </a:lnTo>
                  <a:lnTo>
                    <a:pt x="328" y="151"/>
                  </a:lnTo>
                  <a:lnTo>
                    <a:pt x="333" y="139"/>
                  </a:lnTo>
                  <a:lnTo>
                    <a:pt x="336" y="126"/>
                  </a:lnTo>
                  <a:lnTo>
                    <a:pt x="338" y="113"/>
                  </a:lnTo>
                  <a:lnTo>
                    <a:pt x="339" y="101"/>
                  </a:lnTo>
                  <a:lnTo>
                    <a:pt x="339" y="88"/>
                  </a:lnTo>
                  <a:lnTo>
                    <a:pt x="338" y="75"/>
                  </a:lnTo>
                  <a:lnTo>
                    <a:pt x="336" y="62"/>
                  </a:lnTo>
                  <a:lnTo>
                    <a:pt x="333" y="49"/>
                  </a:lnTo>
                  <a:lnTo>
                    <a:pt x="329" y="37"/>
                  </a:lnTo>
                  <a:lnTo>
                    <a:pt x="324" y="24"/>
                  </a:lnTo>
                  <a:lnTo>
                    <a:pt x="318" y="12"/>
                  </a:lnTo>
                  <a:lnTo>
                    <a:pt x="312" y="0"/>
                  </a:lnTo>
                  <a:lnTo>
                    <a:pt x="0" y="93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009" name="Line 41"/>
            <p:cNvSpPr>
              <a:spLocks noChangeShapeType="1"/>
            </p:cNvSpPr>
            <p:nvPr/>
          </p:nvSpPr>
          <p:spPr bwMode="auto">
            <a:xfrm>
              <a:off x="4948238" y="2441575"/>
              <a:ext cx="541337" cy="158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010" name="Freeform 42"/>
            <p:cNvSpPr>
              <a:spLocks noChangeArrowheads="1"/>
            </p:cNvSpPr>
            <p:nvPr/>
          </p:nvSpPr>
          <p:spPr bwMode="auto">
            <a:xfrm>
              <a:off x="5380038" y="3468688"/>
              <a:ext cx="122237" cy="71437"/>
            </a:xfrm>
            <a:custGeom>
              <a:avLst/>
              <a:gdLst/>
              <a:ahLst/>
              <a:cxnLst>
                <a:cxn ang="0">
                  <a:pos x="339" y="99"/>
                </a:cxn>
                <a:cxn ang="0">
                  <a:pos x="29" y="0"/>
                </a:cxn>
                <a:cxn ang="0">
                  <a:pos x="22" y="13"/>
                </a:cxn>
                <a:cxn ang="0">
                  <a:pos x="16" y="25"/>
                </a:cxn>
                <a:cxn ang="0">
                  <a:pos x="11" y="38"/>
                </a:cxn>
                <a:cxn ang="0">
                  <a:pos x="6" y="51"/>
                </a:cxn>
                <a:cxn ang="0">
                  <a:pos x="3" y="65"/>
                </a:cxn>
                <a:cxn ang="0">
                  <a:pos x="1" y="78"/>
                </a:cxn>
                <a:cxn ang="0">
                  <a:pos x="0" y="91"/>
                </a:cxn>
                <a:cxn ang="0">
                  <a:pos x="0" y="105"/>
                </a:cxn>
                <a:cxn ang="0">
                  <a:pos x="1" y="118"/>
                </a:cxn>
                <a:cxn ang="0">
                  <a:pos x="3" y="131"/>
                </a:cxn>
                <a:cxn ang="0">
                  <a:pos x="6" y="144"/>
                </a:cxn>
                <a:cxn ang="0">
                  <a:pos x="10" y="157"/>
                </a:cxn>
                <a:cxn ang="0">
                  <a:pos x="15" y="170"/>
                </a:cxn>
                <a:cxn ang="0">
                  <a:pos x="21" y="183"/>
                </a:cxn>
                <a:cxn ang="0">
                  <a:pos x="27" y="196"/>
                </a:cxn>
                <a:cxn ang="0">
                  <a:pos x="339" y="99"/>
                </a:cxn>
              </a:cxnLst>
              <a:rect l="0" t="0" r="r" b="b"/>
              <a:pathLst>
                <a:path w="340" h="197">
                  <a:moveTo>
                    <a:pt x="339" y="99"/>
                  </a:moveTo>
                  <a:lnTo>
                    <a:pt x="29" y="0"/>
                  </a:lnTo>
                  <a:lnTo>
                    <a:pt x="22" y="13"/>
                  </a:lnTo>
                  <a:lnTo>
                    <a:pt x="16" y="25"/>
                  </a:lnTo>
                  <a:lnTo>
                    <a:pt x="11" y="38"/>
                  </a:lnTo>
                  <a:lnTo>
                    <a:pt x="6" y="51"/>
                  </a:lnTo>
                  <a:lnTo>
                    <a:pt x="3" y="65"/>
                  </a:lnTo>
                  <a:lnTo>
                    <a:pt x="1" y="78"/>
                  </a:lnTo>
                  <a:lnTo>
                    <a:pt x="0" y="91"/>
                  </a:lnTo>
                  <a:lnTo>
                    <a:pt x="0" y="105"/>
                  </a:lnTo>
                  <a:lnTo>
                    <a:pt x="1" y="118"/>
                  </a:lnTo>
                  <a:lnTo>
                    <a:pt x="3" y="131"/>
                  </a:lnTo>
                  <a:lnTo>
                    <a:pt x="6" y="144"/>
                  </a:lnTo>
                  <a:lnTo>
                    <a:pt x="10" y="157"/>
                  </a:lnTo>
                  <a:lnTo>
                    <a:pt x="15" y="170"/>
                  </a:lnTo>
                  <a:lnTo>
                    <a:pt x="21" y="183"/>
                  </a:lnTo>
                  <a:lnTo>
                    <a:pt x="27" y="196"/>
                  </a:lnTo>
                  <a:lnTo>
                    <a:pt x="339" y="9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011" name="Line 43"/>
            <p:cNvSpPr>
              <a:spLocks noChangeShapeType="1"/>
            </p:cNvSpPr>
            <p:nvPr/>
          </p:nvSpPr>
          <p:spPr bwMode="auto">
            <a:xfrm>
              <a:off x="4845050" y="3508375"/>
              <a:ext cx="539750" cy="158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012" name="AutoShape 44"/>
            <p:cNvSpPr>
              <a:spLocks noChangeArrowheads="1"/>
            </p:cNvSpPr>
            <p:nvPr/>
          </p:nvSpPr>
          <p:spPr bwMode="auto">
            <a:xfrm>
              <a:off x="3813175" y="2235200"/>
              <a:ext cx="1019175" cy="350838"/>
            </a:xfrm>
            <a:prstGeom prst="roundRect">
              <a:avLst>
                <a:gd name="adj" fmla="val 454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013" name="AutoShape 45"/>
            <p:cNvSpPr>
              <a:spLocks noChangeArrowheads="1"/>
            </p:cNvSpPr>
            <p:nvPr/>
          </p:nvSpPr>
          <p:spPr bwMode="auto">
            <a:xfrm>
              <a:off x="3813175" y="3300413"/>
              <a:ext cx="1019175" cy="350837"/>
            </a:xfrm>
            <a:prstGeom prst="roundRect">
              <a:avLst>
                <a:gd name="adj" fmla="val 454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014" name="Line 46"/>
            <p:cNvSpPr>
              <a:spLocks noChangeShapeType="1"/>
            </p:cNvSpPr>
            <p:nvPr/>
          </p:nvSpPr>
          <p:spPr bwMode="auto">
            <a:xfrm flipV="1">
              <a:off x="7486650" y="2590800"/>
              <a:ext cx="1588" cy="30003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015" name="Freeform 47"/>
            <p:cNvSpPr>
              <a:spLocks noChangeArrowheads="1"/>
            </p:cNvSpPr>
            <p:nvPr/>
          </p:nvSpPr>
          <p:spPr bwMode="auto">
            <a:xfrm>
              <a:off x="5883275" y="3836988"/>
              <a:ext cx="122238" cy="66675"/>
            </a:xfrm>
            <a:custGeom>
              <a:avLst/>
              <a:gdLst/>
              <a:ahLst/>
              <a:cxnLst>
                <a:cxn ang="0">
                  <a:pos x="340" y="94"/>
                </a:cxn>
                <a:cxn ang="0">
                  <a:pos x="29" y="0"/>
                </a:cxn>
                <a:cxn ang="0">
                  <a:pos x="22" y="12"/>
                </a:cxn>
                <a:cxn ang="0">
                  <a:pos x="16" y="24"/>
                </a:cxn>
                <a:cxn ang="0">
                  <a:pos x="11" y="36"/>
                </a:cxn>
                <a:cxn ang="0">
                  <a:pos x="6" y="48"/>
                </a:cxn>
                <a:cxn ang="0">
                  <a:pos x="3" y="61"/>
                </a:cxn>
                <a:cxn ang="0">
                  <a:pos x="1" y="74"/>
                </a:cxn>
                <a:cxn ang="0">
                  <a:pos x="0" y="87"/>
                </a:cxn>
                <a:cxn ang="0">
                  <a:pos x="0" y="99"/>
                </a:cxn>
                <a:cxn ang="0">
                  <a:pos x="1" y="112"/>
                </a:cxn>
                <a:cxn ang="0">
                  <a:pos x="3" y="125"/>
                </a:cxn>
                <a:cxn ang="0">
                  <a:pos x="6" y="137"/>
                </a:cxn>
                <a:cxn ang="0">
                  <a:pos x="10" y="150"/>
                </a:cxn>
                <a:cxn ang="0">
                  <a:pos x="15" y="162"/>
                </a:cxn>
                <a:cxn ang="0">
                  <a:pos x="21" y="174"/>
                </a:cxn>
                <a:cxn ang="0">
                  <a:pos x="27" y="186"/>
                </a:cxn>
                <a:cxn ang="0">
                  <a:pos x="340" y="94"/>
                </a:cxn>
              </a:cxnLst>
              <a:rect l="0" t="0" r="r" b="b"/>
              <a:pathLst>
                <a:path w="341" h="187">
                  <a:moveTo>
                    <a:pt x="340" y="94"/>
                  </a:moveTo>
                  <a:lnTo>
                    <a:pt x="29" y="0"/>
                  </a:lnTo>
                  <a:lnTo>
                    <a:pt x="22" y="12"/>
                  </a:lnTo>
                  <a:lnTo>
                    <a:pt x="16" y="24"/>
                  </a:lnTo>
                  <a:lnTo>
                    <a:pt x="11" y="36"/>
                  </a:lnTo>
                  <a:lnTo>
                    <a:pt x="6" y="48"/>
                  </a:lnTo>
                  <a:lnTo>
                    <a:pt x="3" y="61"/>
                  </a:lnTo>
                  <a:lnTo>
                    <a:pt x="1" y="74"/>
                  </a:lnTo>
                  <a:lnTo>
                    <a:pt x="0" y="87"/>
                  </a:lnTo>
                  <a:lnTo>
                    <a:pt x="0" y="99"/>
                  </a:lnTo>
                  <a:lnTo>
                    <a:pt x="1" y="112"/>
                  </a:lnTo>
                  <a:lnTo>
                    <a:pt x="3" y="125"/>
                  </a:lnTo>
                  <a:lnTo>
                    <a:pt x="6" y="137"/>
                  </a:lnTo>
                  <a:lnTo>
                    <a:pt x="10" y="150"/>
                  </a:lnTo>
                  <a:lnTo>
                    <a:pt x="15" y="162"/>
                  </a:lnTo>
                  <a:lnTo>
                    <a:pt x="21" y="174"/>
                  </a:lnTo>
                  <a:lnTo>
                    <a:pt x="27" y="186"/>
                  </a:lnTo>
                  <a:lnTo>
                    <a:pt x="340" y="9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016" name="Line 48"/>
            <p:cNvSpPr>
              <a:spLocks noChangeShapeType="1"/>
            </p:cNvSpPr>
            <p:nvPr/>
          </p:nvSpPr>
          <p:spPr bwMode="auto">
            <a:xfrm>
              <a:off x="5553075" y="3878263"/>
              <a:ext cx="334963" cy="158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017" name="Freeform 49"/>
            <p:cNvSpPr>
              <a:spLocks noChangeArrowheads="1"/>
            </p:cNvSpPr>
            <p:nvPr/>
          </p:nvSpPr>
          <p:spPr bwMode="auto">
            <a:xfrm>
              <a:off x="5883275" y="4025900"/>
              <a:ext cx="122238" cy="66675"/>
            </a:xfrm>
            <a:custGeom>
              <a:avLst/>
              <a:gdLst/>
              <a:ahLst/>
              <a:cxnLst>
                <a:cxn ang="0">
                  <a:pos x="340" y="94"/>
                </a:cxn>
                <a:cxn ang="0">
                  <a:pos x="29" y="0"/>
                </a:cxn>
                <a:cxn ang="0">
                  <a:pos x="22" y="12"/>
                </a:cxn>
                <a:cxn ang="0">
                  <a:pos x="16" y="24"/>
                </a:cxn>
                <a:cxn ang="0">
                  <a:pos x="11" y="36"/>
                </a:cxn>
                <a:cxn ang="0">
                  <a:pos x="6" y="48"/>
                </a:cxn>
                <a:cxn ang="0">
                  <a:pos x="3" y="61"/>
                </a:cxn>
                <a:cxn ang="0">
                  <a:pos x="1" y="74"/>
                </a:cxn>
                <a:cxn ang="0">
                  <a:pos x="0" y="87"/>
                </a:cxn>
                <a:cxn ang="0">
                  <a:pos x="0" y="99"/>
                </a:cxn>
                <a:cxn ang="0">
                  <a:pos x="1" y="112"/>
                </a:cxn>
                <a:cxn ang="0">
                  <a:pos x="3" y="125"/>
                </a:cxn>
                <a:cxn ang="0">
                  <a:pos x="6" y="137"/>
                </a:cxn>
                <a:cxn ang="0">
                  <a:pos x="10" y="150"/>
                </a:cxn>
                <a:cxn ang="0">
                  <a:pos x="15" y="162"/>
                </a:cxn>
                <a:cxn ang="0">
                  <a:pos x="21" y="174"/>
                </a:cxn>
                <a:cxn ang="0">
                  <a:pos x="27" y="186"/>
                </a:cxn>
                <a:cxn ang="0">
                  <a:pos x="340" y="94"/>
                </a:cxn>
              </a:cxnLst>
              <a:rect l="0" t="0" r="r" b="b"/>
              <a:pathLst>
                <a:path w="341" h="187">
                  <a:moveTo>
                    <a:pt x="340" y="94"/>
                  </a:moveTo>
                  <a:lnTo>
                    <a:pt x="29" y="0"/>
                  </a:lnTo>
                  <a:lnTo>
                    <a:pt x="22" y="12"/>
                  </a:lnTo>
                  <a:lnTo>
                    <a:pt x="16" y="24"/>
                  </a:lnTo>
                  <a:lnTo>
                    <a:pt x="11" y="36"/>
                  </a:lnTo>
                  <a:lnTo>
                    <a:pt x="6" y="48"/>
                  </a:lnTo>
                  <a:lnTo>
                    <a:pt x="3" y="61"/>
                  </a:lnTo>
                  <a:lnTo>
                    <a:pt x="1" y="74"/>
                  </a:lnTo>
                  <a:lnTo>
                    <a:pt x="0" y="87"/>
                  </a:lnTo>
                  <a:lnTo>
                    <a:pt x="0" y="99"/>
                  </a:lnTo>
                  <a:lnTo>
                    <a:pt x="1" y="112"/>
                  </a:lnTo>
                  <a:lnTo>
                    <a:pt x="3" y="125"/>
                  </a:lnTo>
                  <a:lnTo>
                    <a:pt x="6" y="137"/>
                  </a:lnTo>
                  <a:lnTo>
                    <a:pt x="10" y="150"/>
                  </a:lnTo>
                  <a:lnTo>
                    <a:pt x="15" y="162"/>
                  </a:lnTo>
                  <a:lnTo>
                    <a:pt x="21" y="174"/>
                  </a:lnTo>
                  <a:lnTo>
                    <a:pt x="27" y="186"/>
                  </a:lnTo>
                  <a:lnTo>
                    <a:pt x="340" y="9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018" name="Line 50"/>
            <p:cNvSpPr>
              <a:spLocks noChangeShapeType="1"/>
            </p:cNvSpPr>
            <p:nvPr/>
          </p:nvSpPr>
          <p:spPr bwMode="auto">
            <a:xfrm flipH="1">
              <a:off x="5519738" y="4062413"/>
              <a:ext cx="376237" cy="1587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019" name="Text Box 51"/>
            <p:cNvSpPr txBox="1">
              <a:spLocks noChangeArrowheads="1"/>
            </p:cNvSpPr>
            <p:nvPr/>
          </p:nvSpPr>
          <p:spPr bwMode="auto">
            <a:xfrm>
              <a:off x="5967413" y="3727450"/>
              <a:ext cx="2586037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rial" charset="0"/>
                </a:rPr>
                <a:t>Serial Communications Path</a:t>
              </a:r>
            </a:p>
          </p:txBody>
        </p:sp>
        <p:sp>
          <p:nvSpPr>
            <p:cNvPr id="84020" name="Text Box 52"/>
            <p:cNvSpPr txBox="1">
              <a:spLocks noChangeArrowheads="1"/>
            </p:cNvSpPr>
            <p:nvPr/>
          </p:nvSpPr>
          <p:spPr bwMode="auto">
            <a:xfrm>
              <a:off x="5969000" y="3935413"/>
              <a:ext cx="2733675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rial" charset="0"/>
                </a:rPr>
                <a:t>Parallel Communications Path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PROGRAM  CONTROLLED  DATA  TRANSFER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INPUT: </a:t>
            </a:r>
          </a:p>
          <a:p>
            <a:r>
              <a:rPr lang="en-US" sz="2000" dirty="0" smtClean="0"/>
              <a:t>Initially, the input flag FGI is cleared to 0. </a:t>
            </a:r>
          </a:p>
          <a:p>
            <a:r>
              <a:rPr lang="en-US" sz="2000" dirty="0" smtClean="0"/>
              <a:t>When a key is struck, the 8-bit code of the key is shifted into INPR and FGI is set to 1. </a:t>
            </a:r>
          </a:p>
          <a:p>
            <a:r>
              <a:rPr lang="en-US" sz="2000" dirty="0" smtClean="0"/>
              <a:t>As long as FGI=1, the content of INPR cannot be changed by pressing another key. </a:t>
            </a:r>
          </a:p>
          <a:p>
            <a:r>
              <a:rPr lang="en-US" sz="2000" dirty="0" smtClean="0"/>
              <a:t>The computer checks FGI, if FGI=1, AC </a:t>
            </a:r>
            <a:r>
              <a:rPr lang="en-GB" sz="2000" dirty="0">
                <a:latin typeface="Symbol" pitchFamily="18" charset="2"/>
              </a:rPr>
              <a:t></a:t>
            </a:r>
            <a:r>
              <a:rPr lang="en-US" sz="2000" dirty="0" smtClean="0"/>
              <a:t> INPR and FGI </a:t>
            </a:r>
            <a:r>
              <a:rPr lang="en-GB" sz="2000" dirty="0">
                <a:latin typeface="Symbol" pitchFamily="18" charset="2"/>
              </a:rPr>
              <a:t></a:t>
            </a:r>
            <a:r>
              <a:rPr lang="en-US" sz="2000" dirty="0" smtClean="0"/>
              <a:t> 0.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OUTPUT: </a:t>
            </a:r>
          </a:p>
          <a:p>
            <a:r>
              <a:rPr lang="en-US" sz="2000" dirty="0" smtClean="0"/>
              <a:t>Initially, the output flag FGO is set to 1. </a:t>
            </a:r>
          </a:p>
          <a:p>
            <a:r>
              <a:rPr lang="en-US" sz="2000" dirty="0" smtClean="0"/>
              <a:t>The computer checks FGO, if FGO=1 then OUTR</a:t>
            </a:r>
            <a:r>
              <a:rPr lang="en-GB" sz="2000" dirty="0" smtClean="0">
                <a:latin typeface="Symbol" pitchFamily="18" charset="2"/>
              </a:rPr>
              <a:t> </a:t>
            </a:r>
            <a:r>
              <a:rPr lang="en-GB" sz="2000" dirty="0" smtClean="0"/>
              <a:t>AC and FGO</a:t>
            </a:r>
            <a:r>
              <a:rPr lang="en-GB" sz="2000" dirty="0">
                <a:latin typeface="Symbol" pitchFamily="18" charset="2"/>
              </a:rPr>
              <a:t>  </a:t>
            </a:r>
            <a:r>
              <a:rPr lang="en-GB" sz="2000" dirty="0" smtClean="0"/>
              <a:t>0</a:t>
            </a:r>
          </a:p>
          <a:p>
            <a:r>
              <a:rPr lang="en-GB" sz="2000" dirty="0" smtClean="0"/>
              <a:t>The output device (e.g. printer) accepts the content of OUTR and set FGO to 1. </a:t>
            </a:r>
          </a:p>
          <a:p>
            <a:r>
              <a:rPr lang="en-GB" sz="2000" dirty="0" smtClean="0"/>
              <a:t>While FGO=0, the computer does not load a new character to FGO because FGO=0 indicates that the output device is busy.</a:t>
            </a:r>
            <a:endParaRPr lang="en-US" sz="2000" dirty="0" smtClean="0"/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7450138" y="0"/>
            <a:ext cx="15589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I/O and Interrupt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Grp="1" noChangeArrowheads="1"/>
          </p:cNvSpPr>
          <p:nvPr>
            <p:ph type="title"/>
          </p:nvPr>
        </p:nvSpPr>
        <p:spPr>
          <a:xfrm>
            <a:off x="931863" y="285750"/>
            <a:ext cx="7446962" cy="334963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PROGRAM  CONTROLLED  DATA  TRANSFER</a:t>
            </a: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4740275" y="1524843"/>
            <a:ext cx="295116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1463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loop: If FGI = 1 goto loop</a:t>
            </a:r>
          </a:p>
          <a:p>
            <a:pPr>
              <a:lnSpc>
                <a:spcPct val="10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         INPR </a:t>
            </a:r>
            <a:r>
              <a:rPr lang="en-GB" sz="1800" b="1">
                <a:latin typeface="Symbol" pitchFamily="18" charset="2"/>
              </a:rPr>
              <a:t></a:t>
            </a:r>
            <a:r>
              <a:rPr lang="en-GB" sz="1800" b="1">
                <a:latin typeface="Arial" charset="0"/>
              </a:rPr>
              <a:t> </a:t>
            </a:r>
            <a:r>
              <a:rPr lang="en-GB" sz="1400" b="1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new data, FGI </a:t>
            </a:r>
            <a:r>
              <a:rPr lang="en-GB" sz="1800" b="1">
                <a:latin typeface="Symbol" pitchFamily="18" charset="2"/>
              </a:rPr>
              <a:t>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 1</a:t>
            </a:r>
          </a:p>
          <a:p>
            <a:pPr>
              <a:lnSpc>
                <a:spcPct val="10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loop: If FGO = 1 goto loop</a:t>
            </a:r>
          </a:p>
          <a:p>
            <a:pPr>
              <a:lnSpc>
                <a:spcPct val="10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         consume OUTR, FGO </a:t>
            </a:r>
            <a:r>
              <a:rPr lang="en-GB" sz="1800" b="1">
                <a:latin typeface="Symbol" pitchFamily="18" charset="2"/>
              </a:rPr>
              <a:t>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 1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868488" y="1197818"/>
            <a:ext cx="443865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14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-- CPU --                                                 -- I/O Device --</a:t>
            </a: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4486275" y="1213693"/>
            <a:ext cx="1588" cy="5527675"/>
          </a:xfrm>
          <a:prstGeom prst="line">
            <a:avLst/>
          </a:prstGeom>
          <a:noFill/>
          <a:ln w="507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028700" y="1524843"/>
            <a:ext cx="316547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/* Input */         /* Initially FGI = 0 */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   loop:  If FGI = 0 goto loop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               AC </a:t>
            </a:r>
            <a:r>
              <a:rPr lang="en-GB" sz="1800" b="1">
                <a:latin typeface="Symbol" pitchFamily="18" charset="2"/>
              </a:rPr>
              <a:t></a:t>
            </a:r>
            <a:r>
              <a:rPr lang="en-GB" sz="1800" b="1">
                <a:latin typeface="Arial" charset="0"/>
              </a:rPr>
              <a:t> </a:t>
            </a:r>
            <a:r>
              <a:rPr lang="en-GB" sz="1400" b="1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INPR,  FGI </a:t>
            </a:r>
            <a:r>
              <a:rPr lang="en-GB" sz="1800" b="1">
                <a:latin typeface="Symbol" pitchFamily="18" charset="2"/>
              </a:rPr>
              <a:t>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 0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/* Output */         /* Initially FGO = 1 */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   loop:  If FGO = 0 goto loop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               OUTR </a:t>
            </a:r>
            <a:r>
              <a:rPr lang="en-GB" sz="1800" b="1">
                <a:latin typeface="Symbol" pitchFamily="18" charset="2"/>
              </a:rPr>
              <a:t></a:t>
            </a:r>
            <a:r>
              <a:rPr lang="en-GB" sz="1800" b="1">
                <a:latin typeface="Arial" charset="0"/>
              </a:rPr>
              <a:t> </a:t>
            </a:r>
            <a:r>
              <a:rPr lang="en-GB" sz="1400" b="1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AC,  FGO </a:t>
            </a:r>
            <a:r>
              <a:rPr lang="en-GB" sz="1800" b="1">
                <a:latin typeface="Symbol" pitchFamily="18" charset="2"/>
              </a:rPr>
              <a:t>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 0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7450138" y="0"/>
            <a:ext cx="15589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I/O and Interrupt</a:t>
            </a:r>
          </a:p>
        </p:txBody>
      </p:sp>
      <p:sp>
        <p:nvSpPr>
          <p:cNvPr id="84999" name="AutoShape 7"/>
          <p:cNvSpPr>
            <a:spLocks noChangeArrowheads="1"/>
          </p:cNvSpPr>
          <p:nvPr/>
        </p:nvSpPr>
        <p:spPr bwMode="auto">
          <a:xfrm>
            <a:off x="2644775" y="3407618"/>
            <a:ext cx="1198563" cy="265112"/>
          </a:xfrm>
          <a:prstGeom prst="roundRect">
            <a:avLst>
              <a:gd name="adj" fmla="val 12648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2686050" y="3418730"/>
            <a:ext cx="10668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Start Input</a:t>
            </a:r>
          </a:p>
        </p:txBody>
      </p:sp>
      <p:sp>
        <p:nvSpPr>
          <p:cNvPr id="85001" name="AutoShape 9"/>
          <p:cNvSpPr>
            <a:spLocks noChangeArrowheads="1"/>
          </p:cNvSpPr>
          <p:nvPr/>
        </p:nvSpPr>
        <p:spPr bwMode="auto">
          <a:xfrm>
            <a:off x="2855913" y="3855293"/>
            <a:ext cx="776287" cy="207962"/>
          </a:xfrm>
          <a:prstGeom prst="roundRect">
            <a:avLst>
              <a:gd name="adj" fmla="val 769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2830513" y="3815605"/>
            <a:ext cx="8493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FGI </a:t>
            </a:r>
            <a:r>
              <a:rPr lang="en-GB" sz="1400" b="1">
                <a:latin typeface="Symbol" pitchFamily="18" charset="2"/>
              </a:rPr>
              <a:t>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 0</a:t>
            </a: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 rot="21600000">
            <a:off x="2733675" y="4287093"/>
            <a:ext cx="989013" cy="427037"/>
          </a:xfrm>
          <a:prstGeom prst="diamond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2897188" y="4372818"/>
            <a:ext cx="677862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FGI=0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2741613" y="4990355"/>
            <a:ext cx="11382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AC </a:t>
            </a:r>
            <a:r>
              <a:rPr lang="en-GB" sz="1400" b="1">
                <a:latin typeface="Symbol" pitchFamily="18" charset="2"/>
              </a:rPr>
              <a:t>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 INPR</a:t>
            </a:r>
          </a:p>
        </p:txBody>
      </p:sp>
      <p:sp>
        <p:nvSpPr>
          <p:cNvPr id="85006" name="AutoShape 14"/>
          <p:cNvSpPr>
            <a:spLocks noChangeArrowheads="1"/>
          </p:cNvSpPr>
          <p:nvPr/>
        </p:nvSpPr>
        <p:spPr bwMode="auto">
          <a:xfrm>
            <a:off x="2597150" y="5009405"/>
            <a:ext cx="1392238" cy="228600"/>
          </a:xfrm>
          <a:prstGeom prst="roundRect">
            <a:avLst>
              <a:gd name="adj" fmla="val 694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2754313" y="5553918"/>
            <a:ext cx="10096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More</a:t>
            </a:r>
          </a:p>
          <a:p>
            <a:pPr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Character</a:t>
            </a:r>
          </a:p>
        </p:txBody>
      </p:sp>
      <p:sp>
        <p:nvSpPr>
          <p:cNvPr id="85008" name="AutoShape 16"/>
          <p:cNvSpPr>
            <a:spLocks noChangeArrowheads="1"/>
          </p:cNvSpPr>
          <p:nvPr/>
        </p:nvSpPr>
        <p:spPr bwMode="auto">
          <a:xfrm rot="21600000">
            <a:off x="2597150" y="5517405"/>
            <a:ext cx="1293813" cy="592138"/>
          </a:xfrm>
          <a:prstGeom prst="diamond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>
            <a:off x="3227388" y="3677493"/>
            <a:ext cx="1587" cy="1666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3243263" y="4068018"/>
            <a:ext cx="1587" cy="2238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>
            <a:off x="3227388" y="4718893"/>
            <a:ext cx="1587" cy="2825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>
            <a:off x="3260725" y="5238005"/>
            <a:ext cx="1588" cy="2794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 flipH="1">
            <a:off x="1992313" y="4507755"/>
            <a:ext cx="768350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 flipV="1">
            <a:off x="1981200" y="4171205"/>
            <a:ext cx="1588" cy="347663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>
            <a:off x="1997075" y="4172793"/>
            <a:ext cx="1214438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85016" name="Line 24"/>
          <p:cNvSpPr>
            <a:spLocks noChangeShapeType="1"/>
          </p:cNvSpPr>
          <p:nvPr/>
        </p:nvSpPr>
        <p:spPr bwMode="auto">
          <a:xfrm>
            <a:off x="3260725" y="6114305"/>
            <a:ext cx="1588" cy="2047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85017" name="Line 25"/>
          <p:cNvSpPr>
            <a:spLocks noChangeShapeType="1"/>
          </p:cNvSpPr>
          <p:nvPr/>
        </p:nvSpPr>
        <p:spPr bwMode="auto">
          <a:xfrm flipH="1">
            <a:off x="1609725" y="5819030"/>
            <a:ext cx="1020763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5018" name="Line 26"/>
          <p:cNvSpPr>
            <a:spLocks noChangeShapeType="1"/>
          </p:cNvSpPr>
          <p:nvPr/>
        </p:nvSpPr>
        <p:spPr bwMode="auto">
          <a:xfrm flipV="1">
            <a:off x="1608138" y="3771155"/>
            <a:ext cx="1587" cy="20589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5019" name="Line 27"/>
          <p:cNvSpPr>
            <a:spLocks noChangeShapeType="1"/>
          </p:cNvSpPr>
          <p:nvPr/>
        </p:nvSpPr>
        <p:spPr bwMode="auto">
          <a:xfrm>
            <a:off x="1625600" y="3772743"/>
            <a:ext cx="1585913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85020" name="AutoShape 28"/>
          <p:cNvSpPr>
            <a:spLocks noChangeArrowheads="1"/>
          </p:cNvSpPr>
          <p:nvPr/>
        </p:nvSpPr>
        <p:spPr bwMode="auto">
          <a:xfrm>
            <a:off x="2822575" y="6319093"/>
            <a:ext cx="893763" cy="247650"/>
          </a:xfrm>
          <a:prstGeom prst="roundRect">
            <a:avLst>
              <a:gd name="adj" fmla="val 12176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5021" name="Text Box 29"/>
          <p:cNvSpPr txBox="1">
            <a:spLocks noChangeArrowheads="1"/>
          </p:cNvSpPr>
          <p:nvPr/>
        </p:nvSpPr>
        <p:spPr bwMode="auto">
          <a:xfrm>
            <a:off x="2979738" y="6311155"/>
            <a:ext cx="55721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END</a:t>
            </a:r>
          </a:p>
        </p:txBody>
      </p:sp>
      <p:sp>
        <p:nvSpPr>
          <p:cNvPr id="85022" name="AutoShape 30"/>
          <p:cNvSpPr>
            <a:spLocks noChangeArrowheads="1"/>
          </p:cNvSpPr>
          <p:nvPr/>
        </p:nvSpPr>
        <p:spPr bwMode="auto">
          <a:xfrm>
            <a:off x="6029325" y="3237160"/>
            <a:ext cx="1376363" cy="263525"/>
          </a:xfrm>
          <a:prstGeom prst="roundRect">
            <a:avLst>
              <a:gd name="adj" fmla="val 12648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5023" name="Text Box 31"/>
          <p:cNvSpPr txBox="1">
            <a:spLocks noChangeArrowheads="1"/>
          </p:cNvSpPr>
          <p:nvPr/>
        </p:nvSpPr>
        <p:spPr bwMode="auto">
          <a:xfrm>
            <a:off x="6061075" y="3245097"/>
            <a:ext cx="121443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Start Output</a:t>
            </a:r>
          </a:p>
        </p:txBody>
      </p:sp>
      <p:sp>
        <p:nvSpPr>
          <p:cNvPr id="85024" name="AutoShape 32"/>
          <p:cNvSpPr>
            <a:spLocks noChangeArrowheads="1"/>
          </p:cNvSpPr>
          <p:nvPr/>
        </p:nvSpPr>
        <p:spPr bwMode="auto">
          <a:xfrm>
            <a:off x="6094413" y="4919910"/>
            <a:ext cx="1263650" cy="198437"/>
          </a:xfrm>
          <a:prstGeom prst="roundRect">
            <a:avLst>
              <a:gd name="adj" fmla="val 806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5025" name="Text Box 33"/>
          <p:cNvSpPr txBox="1">
            <a:spLocks noChangeArrowheads="1"/>
          </p:cNvSpPr>
          <p:nvPr/>
        </p:nvSpPr>
        <p:spPr bwMode="auto">
          <a:xfrm>
            <a:off x="6337300" y="5281860"/>
            <a:ext cx="9382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FGO </a:t>
            </a:r>
            <a:r>
              <a:rPr lang="en-GB" sz="1400" b="1">
                <a:latin typeface="Symbol" pitchFamily="18" charset="2"/>
              </a:rPr>
              <a:t>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 0</a:t>
            </a:r>
          </a:p>
        </p:txBody>
      </p:sp>
      <p:sp>
        <p:nvSpPr>
          <p:cNvPr id="85026" name="AutoShape 34"/>
          <p:cNvSpPr>
            <a:spLocks noChangeArrowheads="1"/>
          </p:cNvSpPr>
          <p:nvPr/>
        </p:nvSpPr>
        <p:spPr bwMode="auto">
          <a:xfrm rot="21600000">
            <a:off x="6199188" y="4169022"/>
            <a:ext cx="1004887" cy="446088"/>
          </a:xfrm>
          <a:prstGeom prst="diamond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5027" name="Text Box 35"/>
          <p:cNvSpPr txBox="1">
            <a:spLocks noChangeArrowheads="1"/>
          </p:cNvSpPr>
          <p:nvPr/>
        </p:nvSpPr>
        <p:spPr bwMode="auto">
          <a:xfrm>
            <a:off x="6324600" y="4264272"/>
            <a:ext cx="76676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FGO=0</a:t>
            </a:r>
          </a:p>
        </p:txBody>
      </p:sp>
      <p:sp>
        <p:nvSpPr>
          <p:cNvPr id="85028" name="Text Box 36"/>
          <p:cNvSpPr txBox="1">
            <a:spLocks noChangeArrowheads="1"/>
          </p:cNvSpPr>
          <p:nvPr/>
        </p:nvSpPr>
        <p:spPr bwMode="auto">
          <a:xfrm>
            <a:off x="6210300" y="5691435"/>
            <a:ext cx="10096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More</a:t>
            </a:r>
          </a:p>
          <a:p>
            <a:pPr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Character</a:t>
            </a:r>
          </a:p>
        </p:txBody>
      </p:sp>
      <p:sp>
        <p:nvSpPr>
          <p:cNvPr id="85029" name="AutoShape 37"/>
          <p:cNvSpPr>
            <a:spLocks noChangeArrowheads="1"/>
          </p:cNvSpPr>
          <p:nvPr/>
        </p:nvSpPr>
        <p:spPr bwMode="auto">
          <a:xfrm rot="21600000">
            <a:off x="6062663" y="5654922"/>
            <a:ext cx="1295400" cy="592138"/>
          </a:xfrm>
          <a:prstGeom prst="diamond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5030" name="Line 38"/>
          <p:cNvSpPr>
            <a:spLocks noChangeShapeType="1"/>
          </p:cNvSpPr>
          <p:nvPr/>
        </p:nvSpPr>
        <p:spPr bwMode="auto">
          <a:xfrm>
            <a:off x="6726238" y="3500685"/>
            <a:ext cx="1587" cy="3079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5031" name="Line 39"/>
          <p:cNvSpPr>
            <a:spLocks noChangeShapeType="1"/>
          </p:cNvSpPr>
          <p:nvPr/>
        </p:nvSpPr>
        <p:spPr bwMode="auto">
          <a:xfrm>
            <a:off x="6726238" y="4615110"/>
            <a:ext cx="1587" cy="2952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85032" name="Line 40"/>
          <p:cNvSpPr>
            <a:spLocks noChangeShapeType="1"/>
          </p:cNvSpPr>
          <p:nvPr/>
        </p:nvSpPr>
        <p:spPr bwMode="auto">
          <a:xfrm>
            <a:off x="6726238" y="5510460"/>
            <a:ext cx="1587" cy="144462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5033" name="Line 41"/>
          <p:cNvSpPr>
            <a:spLocks noChangeShapeType="1"/>
          </p:cNvSpPr>
          <p:nvPr/>
        </p:nvSpPr>
        <p:spPr bwMode="auto">
          <a:xfrm flipH="1">
            <a:off x="5480050" y="4391272"/>
            <a:ext cx="777875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5034" name="Line 42"/>
          <p:cNvSpPr>
            <a:spLocks noChangeShapeType="1"/>
          </p:cNvSpPr>
          <p:nvPr/>
        </p:nvSpPr>
        <p:spPr bwMode="auto">
          <a:xfrm flipV="1">
            <a:off x="5486400" y="4116635"/>
            <a:ext cx="1588" cy="2762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5035" name="Line 43"/>
          <p:cNvSpPr>
            <a:spLocks noChangeShapeType="1"/>
          </p:cNvSpPr>
          <p:nvPr/>
        </p:nvSpPr>
        <p:spPr bwMode="auto">
          <a:xfrm>
            <a:off x="5495925" y="4127747"/>
            <a:ext cx="1214438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85036" name="Line 44"/>
          <p:cNvSpPr>
            <a:spLocks noChangeShapeType="1"/>
          </p:cNvSpPr>
          <p:nvPr/>
        </p:nvSpPr>
        <p:spPr bwMode="auto">
          <a:xfrm>
            <a:off x="6726238" y="6247060"/>
            <a:ext cx="1587" cy="2095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85037" name="Line 45"/>
          <p:cNvSpPr>
            <a:spLocks noChangeShapeType="1"/>
          </p:cNvSpPr>
          <p:nvPr/>
        </p:nvSpPr>
        <p:spPr bwMode="auto">
          <a:xfrm flipH="1">
            <a:off x="5040313" y="5964485"/>
            <a:ext cx="1071562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5038" name="Line 46"/>
          <p:cNvSpPr>
            <a:spLocks noChangeShapeType="1"/>
          </p:cNvSpPr>
          <p:nvPr/>
        </p:nvSpPr>
        <p:spPr bwMode="auto">
          <a:xfrm flipV="1">
            <a:off x="5057775" y="3662610"/>
            <a:ext cx="1588" cy="23129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5039" name="Line 47"/>
          <p:cNvSpPr>
            <a:spLocks noChangeShapeType="1"/>
          </p:cNvSpPr>
          <p:nvPr/>
        </p:nvSpPr>
        <p:spPr bwMode="auto">
          <a:xfrm>
            <a:off x="5073650" y="3673722"/>
            <a:ext cx="1603375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85040" name="AutoShape 48"/>
          <p:cNvSpPr>
            <a:spLocks noChangeArrowheads="1"/>
          </p:cNvSpPr>
          <p:nvPr/>
        </p:nvSpPr>
        <p:spPr bwMode="auto">
          <a:xfrm>
            <a:off x="6289675" y="6456610"/>
            <a:ext cx="873125" cy="228600"/>
          </a:xfrm>
          <a:prstGeom prst="roundRect">
            <a:avLst>
              <a:gd name="adj" fmla="val 12500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5041" name="Text Box 49"/>
          <p:cNvSpPr txBox="1">
            <a:spLocks noChangeArrowheads="1"/>
          </p:cNvSpPr>
          <p:nvPr/>
        </p:nvSpPr>
        <p:spPr bwMode="auto">
          <a:xfrm>
            <a:off x="6446838" y="6448672"/>
            <a:ext cx="55721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END</a:t>
            </a:r>
          </a:p>
        </p:txBody>
      </p:sp>
      <p:sp>
        <p:nvSpPr>
          <p:cNvPr id="85042" name="Text Box 50"/>
          <p:cNvSpPr txBox="1">
            <a:spLocks noChangeArrowheads="1"/>
          </p:cNvSpPr>
          <p:nvPr/>
        </p:nvSpPr>
        <p:spPr bwMode="auto">
          <a:xfrm>
            <a:off x="6145213" y="4900860"/>
            <a:ext cx="12160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OUTR </a:t>
            </a:r>
            <a:r>
              <a:rPr lang="en-GB" sz="1400" b="1">
                <a:latin typeface="Symbol" pitchFamily="18" charset="2"/>
              </a:rPr>
              <a:t>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 AC</a:t>
            </a:r>
          </a:p>
        </p:txBody>
      </p:sp>
      <p:sp>
        <p:nvSpPr>
          <p:cNvPr id="85043" name="Text Box 51"/>
          <p:cNvSpPr txBox="1">
            <a:spLocks noChangeArrowheads="1"/>
          </p:cNvSpPr>
          <p:nvPr/>
        </p:nvSpPr>
        <p:spPr bwMode="auto">
          <a:xfrm>
            <a:off x="6210300" y="3781672"/>
            <a:ext cx="10969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AC </a:t>
            </a:r>
            <a:r>
              <a:rPr lang="en-GB" sz="1400" b="1">
                <a:latin typeface="Symbol" pitchFamily="18" charset="2"/>
              </a:rPr>
              <a:t>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 Data</a:t>
            </a:r>
          </a:p>
        </p:txBody>
      </p:sp>
      <p:sp>
        <p:nvSpPr>
          <p:cNvPr id="85044" name="AutoShape 52"/>
          <p:cNvSpPr>
            <a:spLocks noChangeArrowheads="1"/>
          </p:cNvSpPr>
          <p:nvPr/>
        </p:nvSpPr>
        <p:spPr bwMode="auto">
          <a:xfrm>
            <a:off x="6110288" y="5289797"/>
            <a:ext cx="1295400" cy="211138"/>
          </a:xfrm>
          <a:prstGeom prst="roundRect">
            <a:avLst>
              <a:gd name="adj" fmla="val 755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5045" name="Line 53"/>
          <p:cNvSpPr>
            <a:spLocks noChangeShapeType="1"/>
          </p:cNvSpPr>
          <p:nvPr/>
        </p:nvSpPr>
        <p:spPr bwMode="auto">
          <a:xfrm>
            <a:off x="6726238" y="5127872"/>
            <a:ext cx="1587" cy="1778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5046" name="Text Box 54"/>
          <p:cNvSpPr txBox="1">
            <a:spLocks noChangeArrowheads="1"/>
          </p:cNvSpPr>
          <p:nvPr/>
        </p:nvSpPr>
        <p:spPr bwMode="auto">
          <a:xfrm>
            <a:off x="2297113" y="4269630"/>
            <a:ext cx="4762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yes</a:t>
            </a:r>
          </a:p>
        </p:txBody>
      </p:sp>
      <p:sp>
        <p:nvSpPr>
          <p:cNvPr id="85047" name="Text Box 55"/>
          <p:cNvSpPr txBox="1">
            <a:spLocks noChangeArrowheads="1"/>
          </p:cNvSpPr>
          <p:nvPr/>
        </p:nvSpPr>
        <p:spPr bwMode="auto">
          <a:xfrm>
            <a:off x="3243263" y="4655393"/>
            <a:ext cx="3968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no</a:t>
            </a:r>
          </a:p>
        </p:txBody>
      </p:sp>
      <p:sp>
        <p:nvSpPr>
          <p:cNvPr id="85048" name="Text Box 56"/>
          <p:cNvSpPr txBox="1">
            <a:spLocks noChangeArrowheads="1"/>
          </p:cNvSpPr>
          <p:nvPr/>
        </p:nvSpPr>
        <p:spPr bwMode="auto">
          <a:xfrm>
            <a:off x="5737225" y="4140447"/>
            <a:ext cx="4762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yes</a:t>
            </a:r>
          </a:p>
        </p:txBody>
      </p:sp>
      <p:sp>
        <p:nvSpPr>
          <p:cNvPr id="85049" name="Text Box 57"/>
          <p:cNvSpPr txBox="1">
            <a:spLocks noChangeArrowheads="1"/>
          </p:cNvSpPr>
          <p:nvPr/>
        </p:nvSpPr>
        <p:spPr bwMode="auto">
          <a:xfrm>
            <a:off x="6738938" y="4570660"/>
            <a:ext cx="3968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no</a:t>
            </a:r>
          </a:p>
        </p:txBody>
      </p:sp>
      <p:sp>
        <p:nvSpPr>
          <p:cNvPr id="85050" name="AutoShape 58"/>
          <p:cNvSpPr>
            <a:spLocks noChangeArrowheads="1"/>
          </p:cNvSpPr>
          <p:nvPr/>
        </p:nvSpPr>
        <p:spPr bwMode="auto">
          <a:xfrm>
            <a:off x="2838450" y="3152030"/>
            <a:ext cx="917575" cy="201613"/>
          </a:xfrm>
          <a:prstGeom prst="roundRect">
            <a:avLst>
              <a:gd name="adj" fmla="val 12694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5051" name="AutoShape 59"/>
          <p:cNvSpPr>
            <a:spLocks noChangeArrowheads="1"/>
          </p:cNvSpPr>
          <p:nvPr/>
        </p:nvSpPr>
        <p:spPr bwMode="auto">
          <a:xfrm>
            <a:off x="6223000" y="2962522"/>
            <a:ext cx="989013" cy="209550"/>
          </a:xfrm>
          <a:prstGeom prst="roundRect">
            <a:avLst>
              <a:gd name="adj" fmla="val 12120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5052" name="Text Box 60"/>
          <p:cNvSpPr txBox="1">
            <a:spLocks noChangeArrowheads="1"/>
          </p:cNvSpPr>
          <p:nvPr/>
        </p:nvSpPr>
        <p:spPr bwMode="auto">
          <a:xfrm>
            <a:off x="2873375" y="3125043"/>
            <a:ext cx="9461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FGI=0</a:t>
            </a:r>
          </a:p>
        </p:txBody>
      </p:sp>
      <p:sp>
        <p:nvSpPr>
          <p:cNvPr id="85053" name="Text Box 61"/>
          <p:cNvSpPr txBox="1">
            <a:spLocks noChangeArrowheads="1"/>
          </p:cNvSpPr>
          <p:nvPr/>
        </p:nvSpPr>
        <p:spPr bwMode="auto">
          <a:xfrm>
            <a:off x="6342063" y="2926010"/>
            <a:ext cx="766762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FGO=1</a:t>
            </a:r>
          </a:p>
        </p:txBody>
      </p:sp>
      <p:sp>
        <p:nvSpPr>
          <p:cNvPr id="85054" name="AutoShape 62"/>
          <p:cNvSpPr>
            <a:spLocks noChangeArrowheads="1"/>
          </p:cNvSpPr>
          <p:nvPr/>
        </p:nvSpPr>
        <p:spPr bwMode="auto">
          <a:xfrm>
            <a:off x="6110288" y="3808660"/>
            <a:ext cx="1198562" cy="219075"/>
          </a:xfrm>
          <a:prstGeom prst="roundRect">
            <a:avLst>
              <a:gd name="adj" fmla="val 722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5055" name="Line 63"/>
          <p:cNvSpPr>
            <a:spLocks noChangeShapeType="1"/>
          </p:cNvSpPr>
          <p:nvPr/>
        </p:nvSpPr>
        <p:spPr bwMode="auto">
          <a:xfrm>
            <a:off x="6726238" y="4035672"/>
            <a:ext cx="1587" cy="1365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5056" name="Text Box 64"/>
          <p:cNvSpPr txBox="1">
            <a:spLocks noChangeArrowheads="1"/>
          </p:cNvSpPr>
          <p:nvPr/>
        </p:nvSpPr>
        <p:spPr bwMode="auto">
          <a:xfrm>
            <a:off x="2163763" y="5538043"/>
            <a:ext cx="4762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yes</a:t>
            </a:r>
          </a:p>
        </p:txBody>
      </p:sp>
      <p:sp>
        <p:nvSpPr>
          <p:cNvPr id="85057" name="Text Box 65"/>
          <p:cNvSpPr txBox="1">
            <a:spLocks noChangeArrowheads="1"/>
          </p:cNvSpPr>
          <p:nvPr/>
        </p:nvSpPr>
        <p:spPr bwMode="auto">
          <a:xfrm>
            <a:off x="5549900" y="5707310"/>
            <a:ext cx="4762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yes</a:t>
            </a:r>
          </a:p>
        </p:txBody>
      </p:sp>
      <p:sp>
        <p:nvSpPr>
          <p:cNvPr id="85058" name="Text Box 66"/>
          <p:cNvSpPr txBox="1">
            <a:spLocks noChangeArrowheads="1"/>
          </p:cNvSpPr>
          <p:nvPr/>
        </p:nvSpPr>
        <p:spPr bwMode="auto">
          <a:xfrm>
            <a:off x="3290888" y="6038105"/>
            <a:ext cx="3968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no</a:t>
            </a:r>
          </a:p>
        </p:txBody>
      </p:sp>
      <p:sp>
        <p:nvSpPr>
          <p:cNvPr id="85059" name="Text Box 67"/>
          <p:cNvSpPr txBox="1">
            <a:spLocks noChangeArrowheads="1"/>
          </p:cNvSpPr>
          <p:nvPr/>
        </p:nvSpPr>
        <p:spPr bwMode="auto">
          <a:xfrm>
            <a:off x="6723063" y="6189910"/>
            <a:ext cx="3968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no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4385" y="724634"/>
            <a:ext cx="451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Flowchart summary of the previous slide: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78572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Grp="1" noChangeArrowheads="1"/>
          </p:cNvSpPr>
          <p:nvPr>
            <p:ph type="title"/>
          </p:nvPr>
        </p:nvSpPr>
        <p:spPr>
          <a:xfrm>
            <a:off x="1082675" y="273050"/>
            <a:ext cx="7204075" cy="334963"/>
          </a:xfrm>
          <a:ln/>
        </p:spPr>
        <p:txBody>
          <a:bodyPr lIns="63360" tIns="25560" rIns="63360" bIns="2556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INPUT-OUTPUT  INSTRUCTIONS</a:t>
            </a: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808806" y="1834431"/>
            <a:ext cx="5667936" cy="84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7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IT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 = </a:t>
            </a:r>
            <a:r>
              <a:rPr lang="en-GB" sz="1800" dirty="0" smtClean="0">
                <a:solidFill>
                  <a:schemeClr val="tx1"/>
                </a:solidFill>
                <a:latin typeface="Arial" charset="0"/>
              </a:rPr>
              <a:t>p  (used as a logic variable below) 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GB" sz="1800" dirty="0">
                <a:latin typeface="Arial" charset="0"/>
              </a:rPr>
              <a:t>	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Arial" charset="0"/>
              </a:rPr>
              <a:t>IR(i) = 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B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, i = 6, …, 11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713556" y="2931393"/>
            <a:ext cx="7681913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	p:	SC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0				</a:t>
            </a:r>
            <a:r>
              <a:rPr lang="en-GB" sz="1800" dirty="0" smtClean="0">
                <a:latin typeface="Arial" charset="0"/>
              </a:rPr>
              <a:t>	Clear </a:t>
            </a:r>
            <a:r>
              <a:rPr lang="en-GB" sz="1800" dirty="0">
                <a:latin typeface="Arial" charset="0"/>
              </a:rPr>
              <a:t>SC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INP	pB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11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:	AC(0-7) </a:t>
            </a:r>
            <a:r>
              <a:rPr lang="en-GB" sz="1800" dirty="0" err="1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INPR, FGI </a:t>
            </a:r>
            <a:r>
              <a:rPr lang="en-GB" sz="1800" dirty="0" err="1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0		Input char. to AC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OUT	pB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10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:	OUTR </a:t>
            </a:r>
            <a:r>
              <a:rPr lang="en-GB" sz="1800" dirty="0" err="1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AC(0-7), FGO </a:t>
            </a:r>
            <a:r>
              <a:rPr lang="en-GB" sz="1800" dirty="0" err="1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0		Output char. from AC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SKI	pB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9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:	</a:t>
            </a:r>
            <a:r>
              <a:rPr lang="en-GB" sz="1800" dirty="0" err="1">
                <a:solidFill>
                  <a:schemeClr val="tx1"/>
                </a:solidFill>
                <a:latin typeface="Arial" charset="0"/>
              </a:rPr>
              <a:t>if(FGI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 = 1) then (PC </a:t>
            </a:r>
            <a:r>
              <a:rPr lang="en-GB" sz="1800" dirty="0" err="1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PC + 1)	Skip on input flag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SKO	pB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8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:	</a:t>
            </a:r>
            <a:r>
              <a:rPr lang="en-GB" sz="1800" dirty="0" err="1">
                <a:solidFill>
                  <a:schemeClr val="tx1"/>
                </a:solidFill>
                <a:latin typeface="Arial" charset="0"/>
              </a:rPr>
              <a:t>if(FGO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 = 1) then (PC </a:t>
            </a:r>
            <a:r>
              <a:rPr lang="en-GB" sz="1800" dirty="0" err="1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PC + 1)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sz="1800" dirty="0">
                <a:latin typeface="Arial" charset="0"/>
              </a:rPr>
              <a:t>	Skip on output flag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latin typeface="Arial" charset="0"/>
              </a:rPr>
              <a:t>ION	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pB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7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:	IEN </a:t>
            </a:r>
            <a:r>
              <a:rPr lang="en-GB" sz="1800" dirty="0" err="1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1				Interrupt enable on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dirty="0">
                <a:latin typeface="Arial" charset="0"/>
              </a:rPr>
              <a:t>IOF	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pB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6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:	IEN </a:t>
            </a:r>
            <a:r>
              <a:rPr lang="en-GB" sz="1800" dirty="0" err="1">
                <a:latin typeface="Symbol" pitchFamily="18" charset="2"/>
              </a:rPr>
              <a:t></a:t>
            </a:r>
            <a:r>
              <a:rPr lang="en-GB" sz="1800" dirty="0">
                <a:latin typeface="Arial" charset="0"/>
              </a:rPr>
              <a:t> 0				Interrupt enable off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86020" name="AutoShape 4"/>
          <p:cNvSpPr>
            <a:spLocks noChangeArrowheads="1"/>
          </p:cNvSpPr>
          <p:nvPr/>
        </p:nvSpPr>
        <p:spPr bwMode="auto">
          <a:xfrm>
            <a:off x="684981" y="2902818"/>
            <a:ext cx="7991475" cy="2038350"/>
          </a:xfrm>
          <a:prstGeom prst="roundRect">
            <a:avLst>
              <a:gd name="adj" fmla="val 74"/>
            </a:avLst>
          </a:pr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1370781" y="2902818"/>
            <a:ext cx="1588" cy="20193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5876106" y="2912343"/>
            <a:ext cx="1588" cy="20193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" name="TextBox 1"/>
          <p:cNvSpPr txBox="1"/>
          <p:nvPr/>
        </p:nvSpPr>
        <p:spPr>
          <a:xfrm>
            <a:off x="323528" y="764704"/>
            <a:ext cx="7896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an I/O instruction’s code, the most significant 4 bits is 1111.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63525"/>
            <a:ext cx="8229600" cy="3762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INTRODUCTION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4324" y="1009650"/>
            <a:ext cx="8524875" cy="5278438"/>
          </a:xfrm>
          <a:ln/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Every </a:t>
            </a:r>
            <a:r>
              <a:rPr lang="en-GB" sz="2000" dirty="0" smtClean="0"/>
              <a:t>processor </a:t>
            </a:r>
            <a:r>
              <a:rPr lang="en-GB" sz="2000" dirty="0"/>
              <a:t>type has its own design (different registers, buses, </a:t>
            </a:r>
            <a:r>
              <a:rPr lang="en-GB" sz="2000" dirty="0" err="1"/>
              <a:t>microoperations</a:t>
            </a:r>
            <a:r>
              <a:rPr lang="en-GB" sz="2000" dirty="0"/>
              <a:t>, machine instructions, etc)</a:t>
            </a:r>
            <a:endParaRPr lang="en-GB" sz="2000" dirty="0" smtClean="0"/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 smtClean="0"/>
              <a:t>A modern </a:t>
            </a:r>
            <a:r>
              <a:rPr lang="en-GB" sz="2000" dirty="0"/>
              <a:t>processor is a very complex device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It contains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Many registers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Multiple arithmetic units, for both integer and floating point calculations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The ability to pipeline several consecutive instructions to speed execution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Etc.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However, to understand how processors work, we will start with a simplified processor </a:t>
            </a:r>
            <a:r>
              <a:rPr lang="en-GB" sz="2000" dirty="0" smtClean="0"/>
              <a:t>model. We’ll call this the “Basic Computer.”</a:t>
            </a:r>
            <a:endParaRPr lang="en-GB" sz="2000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This is similar to what real processors were like </a:t>
            </a:r>
            <a:r>
              <a:rPr lang="en-GB" sz="2000" dirty="0" smtClean="0"/>
              <a:t>~30 </a:t>
            </a:r>
            <a:r>
              <a:rPr lang="en-GB" sz="2000" dirty="0"/>
              <a:t>years ago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 smtClean="0"/>
              <a:t>We </a:t>
            </a:r>
            <a:r>
              <a:rPr lang="en-GB" sz="2000" dirty="0"/>
              <a:t>will use this to introduce processor organization and the relationship of the RTL model to the higher level computer processor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Grp="1" noChangeArrowheads="1"/>
          </p:cNvSpPr>
          <p:nvPr>
            <p:ph type="title"/>
          </p:nvPr>
        </p:nvSpPr>
        <p:spPr>
          <a:xfrm>
            <a:off x="1163638" y="287338"/>
            <a:ext cx="6910387" cy="334962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PROGRAM-CONTROLLED  INPUT/OUTPUT</a:t>
            </a: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627063" y="1081088"/>
            <a:ext cx="2563812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1813"/>
              </a:lnSpc>
              <a:buClr>
                <a:srgbClr val="000000"/>
              </a:buClr>
              <a:buSzPct val="75000"/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Program-controlled I/O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928813" y="1344613"/>
            <a:ext cx="4834374" cy="141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1813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- 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Continuous CPU </a:t>
            </a:r>
            <a:r>
              <a:rPr lang="en-GB" sz="1800" b="1" dirty="0" smtClean="0">
                <a:solidFill>
                  <a:schemeClr val="tx1"/>
                </a:solidFill>
                <a:latin typeface="Arial" charset="0"/>
              </a:rPr>
              <a:t>involvement </a:t>
            </a:r>
            <a:r>
              <a:rPr lang="en-GB" sz="1800" dirty="0" smtClean="0">
                <a:solidFill>
                  <a:schemeClr val="tx1"/>
                </a:solidFill>
                <a:latin typeface="Arial" charset="0"/>
              </a:rPr>
              <a:t>(see below)</a:t>
            </a:r>
            <a:endParaRPr lang="en-GB" sz="1800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            I/O takes valuable CPU time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- CPU slowed down to I/O speed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- Simple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- Minimal hardware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7450138" y="0"/>
            <a:ext cx="15589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I/O and Interrupt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683568" y="3781127"/>
            <a:ext cx="2538412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Arial" charset="0"/>
              </a:rPr>
              <a:t>Input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Arial" charset="0"/>
              </a:rPr>
              <a:t>       </a:t>
            </a:r>
            <a:r>
              <a:rPr lang="en-GB" sz="1400">
                <a:solidFill>
                  <a:schemeClr val="tx1"/>
                </a:solidFill>
                <a:latin typeface="Arial" charset="0"/>
              </a:rPr>
              <a:t>LOOP,</a:t>
            </a:r>
            <a:r>
              <a:rPr lang="en-GB" sz="1800">
                <a:solidFill>
                  <a:schemeClr val="tx1"/>
                </a:solidFill>
                <a:latin typeface="Arial" charset="0"/>
              </a:rPr>
              <a:t>     </a:t>
            </a:r>
            <a:r>
              <a:rPr lang="en-GB" sz="1400">
                <a:solidFill>
                  <a:schemeClr val="tx1"/>
                </a:solidFill>
                <a:latin typeface="Arial" charset="0"/>
              </a:rPr>
              <a:t>SKI     DEV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                           BUN   LOOP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                           INP     DEV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Arial" charset="0"/>
              </a:rPr>
              <a:t>Output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         </a:t>
            </a:r>
            <a:r>
              <a:rPr lang="en-GB" sz="1400">
                <a:solidFill>
                  <a:schemeClr val="bg1"/>
                </a:solidFill>
                <a:latin typeface="Arial" charset="0"/>
              </a:rPr>
              <a:t>LOP,</a:t>
            </a:r>
            <a:r>
              <a:rPr lang="en-GB" sz="1400">
                <a:solidFill>
                  <a:schemeClr val="tx1"/>
                </a:solidFill>
                <a:latin typeface="Arial" charset="0"/>
              </a:rPr>
              <a:t>          LDA    DATA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         LOOP,       SKO   DEV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                           BUN   LOOP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                           OUT   DEV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3515" y="2742051"/>
            <a:ext cx="4767048" cy="28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1813"/>
              </a:lnSpc>
              <a:buClr>
                <a:srgbClr val="000000"/>
              </a:buClr>
              <a:buSzPct val="75000"/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sz="1800" dirty="0" smtClean="0">
                <a:solidFill>
                  <a:schemeClr val="tx1"/>
                </a:solidFill>
                <a:latin typeface="Arial" charset="0"/>
              </a:rPr>
              <a:t>Alternative solution is </a:t>
            </a:r>
            <a:r>
              <a:rPr lang="en-GB" sz="1800" b="1" dirty="0" smtClean="0">
                <a:solidFill>
                  <a:schemeClr val="tx1"/>
                </a:solidFill>
                <a:latin typeface="Arial" charset="0"/>
              </a:rPr>
              <a:t>interrupt initiated 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I/O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Grp="1" noChangeArrowheads="1"/>
          </p:cNvSpPr>
          <p:nvPr>
            <p:ph type="title"/>
          </p:nvPr>
        </p:nvSpPr>
        <p:spPr>
          <a:xfrm>
            <a:off x="1155700" y="301625"/>
            <a:ext cx="7204075" cy="334963"/>
          </a:xfrm>
          <a:ln/>
        </p:spPr>
        <p:txBody>
          <a:bodyPr lIns="63360" tIns="25560" rIns="63360" bIns="2556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INTERRUPT  INITIATED  INPUT/OUTPUT</a:t>
            </a: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547688" y="884238"/>
            <a:ext cx="7918552" cy="339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1813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- Open communication only when some data has to be passed --&gt; </a:t>
            </a:r>
            <a:r>
              <a:rPr lang="en-GB" sz="1800" i="1" dirty="0">
                <a:solidFill>
                  <a:schemeClr val="tx1"/>
                </a:solidFill>
                <a:latin typeface="Arial" charset="0"/>
              </a:rPr>
              <a:t>interrupt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- The I/O interface, instead of the CPU, monitors the I/O device. 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-  When the interface founds that the I/O device is ready for data transfer, 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	it generates an interrupt request to the CPU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>
              <a:solidFill>
                <a:schemeClr val="tx1"/>
              </a:solidFill>
              <a:latin typeface="Arial" charset="0"/>
            </a:endParaRPr>
          </a:p>
          <a:p>
            <a:pPr marL="285750" indent="-285750">
              <a:lnSpc>
                <a:spcPct val="102000"/>
              </a:lnSpc>
              <a:buClr>
                <a:srgbClr val="000000"/>
              </a:buClr>
              <a:buSzPct val="100000"/>
              <a:buFontTx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/>
                </a:solidFill>
                <a:latin typeface="Arial" charset="0"/>
              </a:rPr>
              <a:t>Upon 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detecting an interrupt, the </a:t>
            </a:r>
            <a:r>
              <a:rPr lang="en-GB" sz="1800" dirty="0" smtClean="0">
                <a:solidFill>
                  <a:schemeClr val="tx1"/>
                </a:solidFill>
                <a:latin typeface="Arial" charset="0"/>
              </a:rPr>
              <a:t>CPU</a:t>
            </a:r>
          </a:p>
          <a:p>
            <a:pPr marL="742950" lvl="1" indent="-285750">
              <a:lnSpc>
                <a:spcPct val="102000"/>
              </a:lnSpc>
              <a:buClr>
                <a:srgbClr val="000000"/>
              </a:buClr>
              <a:buSzPct val="100000"/>
              <a:buFontTx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/>
                </a:solidFill>
                <a:latin typeface="Arial" charset="0"/>
              </a:rPr>
              <a:t>stops 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momentarily the </a:t>
            </a:r>
            <a:r>
              <a:rPr lang="en-GB" sz="1800" dirty="0" smtClean="0">
                <a:solidFill>
                  <a:schemeClr val="tx1"/>
                </a:solidFill>
                <a:latin typeface="Arial" charset="0"/>
              </a:rPr>
              <a:t>task it 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is </a:t>
            </a:r>
            <a:r>
              <a:rPr lang="en-GB" sz="1800" dirty="0" smtClean="0">
                <a:solidFill>
                  <a:schemeClr val="tx1"/>
                </a:solidFill>
                <a:latin typeface="Arial" charset="0"/>
              </a:rPr>
              <a:t>doing,</a:t>
            </a:r>
          </a:p>
          <a:p>
            <a:pPr marL="742950" lvl="1" indent="-285750">
              <a:lnSpc>
                <a:spcPct val="102000"/>
              </a:lnSpc>
              <a:buClr>
                <a:srgbClr val="000000"/>
              </a:buClr>
              <a:buSzPct val="100000"/>
              <a:buFontTx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/>
                </a:solidFill>
                <a:latin typeface="Arial" charset="0"/>
              </a:rPr>
              <a:t>branches 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to the service routine to process the </a:t>
            </a:r>
            <a:r>
              <a:rPr lang="en-GB" sz="1800" dirty="0" smtClean="0">
                <a:solidFill>
                  <a:schemeClr val="tx1"/>
                </a:solidFill>
                <a:latin typeface="Arial" charset="0"/>
              </a:rPr>
              <a:t>data transfer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, and </a:t>
            </a:r>
            <a:r>
              <a:rPr lang="en-GB" sz="1800" dirty="0" smtClean="0">
                <a:solidFill>
                  <a:schemeClr val="tx1"/>
                </a:solidFill>
                <a:latin typeface="Arial" charset="0"/>
              </a:rPr>
              <a:t>then</a:t>
            </a:r>
          </a:p>
          <a:p>
            <a:pPr marL="742950" lvl="1" indent="-285750">
              <a:lnSpc>
                <a:spcPct val="102000"/>
              </a:lnSpc>
              <a:buClr>
                <a:srgbClr val="000000"/>
              </a:buClr>
              <a:buSzPct val="100000"/>
              <a:buFontTx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/>
                </a:solidFill>
                <a:latin typeface="Arial" charset="0"/>
              </a:rPr>
              <a:t>returns 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to the task it was performing.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490612" y="4365104"/>
            <a:ext cx="32893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1813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* 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IEN (Interrupt-enable flip-flop)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139825" y="4725988"/>
            <a:ext cx="530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1875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Arial" charset="0"/>
              </a:rPr>
              <a:t>- can be set and cleared by instructions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Arial" charset="0"/>
              </a:rPr>
              <a:t>- when cleared, the computer cannot be interrupted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Grp="1" noChangeArrowheads="1"/>
          </p:cNvSpPr>
          <p:nvPr>
            <p:ph type="title"/>
          </p:nvPr>
        </p:nvSpPr>
        <p:spPr>
          <a:xfrm>
            <a:off x="1368425" y="292100"/>
            <a:ext cx="6540500" cy="334963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FLOWCHART  FOR  INTERRUPT  CYCLE</a:t>
            </a: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5246688" y="808038"/>
            <a:ext cx="14017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R = Interrupt f/f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79512" y="4392613"/>
            <a:ext cx="8839076" cy="234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360" tIns="25560" rIns="63360" bIns="25560">
            <a:spAutoFit/>
          </a:bodyPr>
          <a:lstStyle/>
          <a:p>
            <a:pPr marL="285750" indent="-28575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The </a:t>
            </a:r>
            <a:r>
              <a:rPr lang="en-GB" sz="2000" dirty="0">
                <a:solidFill>
                  <a:schemeClr val="tx1"/>
                </a:solidFill>
                <a:latin typeface="Arial" charset="0"/>
              </a:rPr>
              <a:t>interrupt cycle is a HW implementation of a 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branch and </a:t>
            </a:r>
            <a:r>
              <a:rPr lang="en-GB" sz="2000" dirty="0">
                <a:solidFill>
                  <a:schemeClr val="tx1"/>
                </a:solidFill>
                <a:latin typeface="Arial" charset="0"/>
              </a:rPr>
              <a:t>save return address operation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 marL="285750" indent="-28575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At </a:t>
            </a:r>
            <a:r>
              <a:rPr lang="en-GB" sz="2000" dirty="0">
                <a:solidFill>
                  <a:schemeClr val="tx1"/>
                </a:solidFill>
                <a:latin typeface="Arial" charset="0"/>
              </a:rPr>
              <a:t>the beginning of the next instruction cycle, the 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instruction </a:t>
            </a:r>
            <a:r>
              <a:rPr lang="en-GB" sz="2000" dirty="0">
                <a:solidFill>
                  <a:schemeClr val="tx1"/>
                </a:solidFill>
                <a:latin typeface="Arial" charset="0"/>
              </a:rPr>
              <a:t>that is read from memory is in address 1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 marL="285750" indent="-28575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At </a:t>
            </a:r>
            <a:r>
              <a:rPr lang="en-GB" sz="2000" dirty="0">
                <a:solidFill>
                  <a:schemeClr val="tx1"/>
                </a:solidFill>
                <a:latin typeface="Arial" charset="0"/>
              </a:rPr>
              <a:t>memory address 1, the programmer must store a branch 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instruction that </a:t>
            </a:r>
            <a:r>
              <a:rPr lang="en-GB" sz="2000" dirty="0">
                <a:solidFill>
                  <a:schemeClr val="tx1"/>
                </a:solidFill>
                <a:latin typeface="Arial" charset="0"/>
              </a:rPr>
              <a:t>sends the control to an interrupt service 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routine</a:t>
            </a:r>
          </a:p>
          <a:p>
            <a:pPr marL="285750" indent="-28575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The </a:t>
            </a:r>
            <a:r>
              <a:rPr lang="en-GB" sz="2000" dirty="0">
                <a:solidFill>
                  <a:schemeClr val="tx1"/>
                </a:solidFill>
                <a:latin typeface="Arial" charset="0"/>
              </a:rPr>
              <a:t>instruction that returns the control to the 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original program is</a:t>
            </a:r>
            <a:br>
              <a:rPr lang="en-GB" sz="2000" dirty="0" smtClean="0">
                <a:solidFill>
                  <a:schemeClr val="tx1"/>
                </a:solidFill>
                <a:latin typeface="Arial" charset="0"/>
              </a:rPr>
            </a:b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"indirect BUN  </a:t>
            </a:r>
            <a:r>
              <a:rPr lang="en-GB" sz="2000" dirty="0">
                <a:solidFill>
                  <a:schemeClr val="tx1"/>
                </a:solidFill>
                <a:latin typeface="Arial" charset="0"/>
              </a:rPr>
              <a:t>0"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298450" y="6000750"/>
            <a:ext cx="128588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solidFill>
                <a:schemeClr val="tx1"/>
              </a:solidFill>
              <a:latin typeface="Arial" charset="0"/>
            </a:endParaRPr>
          </a:p>
          <a:p>
            <a:pPr eaLnBrk="1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7459663" y="0"/>
            <a:ext cx="15589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I/O and Interrupt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4348163" y="1646238"/>
            <a:ext cx="1558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Store return address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100" b="1">
              <a:latin typeface="Arial" charset="0"/>
            </a:endParaRPr>
          </a:p>
        </p:txBody>
      </p:sp>
      <p:grpSp>
        <p:nvGrpSpPr>
          <p:cNvPr id="89095" name="Group 7"/>
          <p:cNvGrpSpPr>
            <a:grpSpLocks/>
          </p:cNvGrpSpPr>
          <p:nvPr/>
        </p:nvGrpSpPr>
        <p:grpSpPr bwMode="auto">
          <a:xfrm>
            <a:off x="3416300" y="1173163"/>
            <a:ext cx="479425" cy="333375"/>
            <a:chOff x="2152" y="739"/>
            <a:chExt cx="302" cy="210"/>
          </a:xfrm>
        </p:grpSpPr>
        <p:sp>
          <p:nvSpPr>
            <p:cNvPr id="89096" name="Line 8"/>
            <p:cNvSpPr>
              <a:spLocks noChangeShapeType="1"/>
            </p:cNvSpPr>
            <p:nvPr/>
          </p:nvSpPr>
          <p:spPr bwMode="auto">
            <a:xfrm flipH="1">
              <a:off x="2151" y="739"/>
              <a:ext cx="166" cy="10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9097" name="Line 9"/>
            <p:cNvSpPr>
              <a:spLocks noChangeShapeType="1"/>
            </p:cNvSpPr>
            <p:nvPr/>
          </p:nvSpPr>
          <p:spPr bwMode="auto">
            <a:xfrm flipH="1">
              <a:off x="2289" y="849"/>
              <a:ext cx="167" cy="10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9098" name="Line 10"/>
            <p:cNvSpPr>
              <a:spLocks noChangeShapeType="1"/>
            </p:cNvSpPr>
            <p:nvPr/>
          </p:nvSpPr>
          <p:spPr bwMode="auto">
            <a:xfrm>
              <a:off x="2308" y="739"/>
              <a:ext cx="129" cy="10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9099" name="Line 11"/>
            <p:cNvSpPr>
              <a:spLocks noChangeShapeType="1"/>
            </p:cNvSpPr>
            <p:nvPr/>
          </p:nvSpPr>
          <p:spPr bwMode="auto">
            <a:xfrm>
              <a:off x="2170" y="849"/>
              <a:ext cx="128" cy="10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3516313" y="1223963"/>
            <a:ext cx="2825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R</a:t>
            </a:r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3765550" y="1152525"/>
            <a:ext cx="339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=1</a:t>
            </a:r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3155950" y="1143000"/>
            <a:ext cx="339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=0</a:t>
            </a:r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 flipV="1">
            <a:off x="3862388" y="1341438"/>
            <a:ext cx="1270000" cy="63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9104" name="Line 16"/>
          <p:cNvSpPr>
            <a:spLocks noChangeShapeType="1"/>
          </p:cNvSpPr>
          <p:nvPr/>
        </p:nvSpPr>
        <p:spPr bwMode="auto">
          <a:xfrm flipH="1">
            <a:off x="2395538" y="1343025"/>
            <a:ext cx="1049337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4538663" y="1765300"/>
            <a:ext cx="998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in location 0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100" b="1">
              <a:latin typeface="Arial" charset="0"/>
            </a:endParaRP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4576763" y="1906588"/>
            <a:ext cx="889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M[0]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100" b="1">
                <a:latin typeface="Arial" charset="0"/>
              </a:rPr>
              <a:t> PC</a:t>
            </a:r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4229100" y="2538413"/>
            <a:ext cx="1528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Branch to location 1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100" b="1">
              <a:latin typeface="Arial" charset="0"/>
            </a:endParaRPr>
          </a:p>
        </p:txBody>
      </p:sp>
      <p:sp>
        <p:nvSpPr>
          <p:cNvPr id="89108" name="Text Box 20"/>
          <p:cNvSpPr txBox="1">
            <a:spLocks noChangeArrowheads="1"/>
          </p:cNvSpPr>
          <p:nvPr/>
        </p:nvSpPr>
        <p:spPr bwMode="auto">
          <a:xfrm>
            <a:off x="4641850" y="2682875"/>
            <a:ext cx="68103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PC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100" b="1">
                <a:latin typeface="Arial" charset="0"/>
              </a:rPr>
              <a:t> 1</a:t>
            </a:r>
          </a:p>
        </p:txBody>
      </p:sp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4602163" y="3243263"/>
            <a:ext cx="719137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IEN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100" b="1">
                <a:latin typeface="Arial" charset="0"/>
              </a:rPr>
              <a:t> 0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   R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100" b="1">
                <a:latin typeface="Arial" charset="0"/>
              </a:rPr>
              <a:t> 0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100" b="1">
              <a:latin typeface="Arial" charset="0"/>
            </a:endParaRPr>
          </a:p>
        </p:txBody>
      </p:sp>
      <p:sp>
        <p:nvSpPr>
          <p:cNvPr id="89110" name="Text Box 22"/>
          <p:cNvSpPr txBox="1">
            <a:spLocks noChangeArrowheads="1"/>
          </p:cNvSpPr>
          <p:nvPr/>
        </p:nvSpPr>
        <p:spPr bwMode="auto">
          <a:xfrm>
            <a:off x="4422775" y="1152525"/>
            <a:ext cx="11445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Interrupt cycle</a:t>
            </a:r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1793875" y="1152525"/>
            <a:ext cx="129381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Instruction cycle</a:t>
            </a:r>
          </a:p>
        </p:txBody>
      </p:sp>
      <p:sp>
        <p:nvSpPr>
          <p:cNvPr id="89112" name="Text Box 24"/>
          <p:cNvSpPr txBox="1">
            <a:spLocks noChangeArrowheads="1"/>
          </p:cNvSpPr>
          <p:nvPr/>
        </p:nvSpPr>
        <p:spPr bwMode="auto">
          <a:xfrm>
            <a:off x="1677988" y="1673225"/>
            <a:ext cx="1373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Fetch and decode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100" b="1">
              <a:latin typeface="Arial" charset="0"/>
            </a:endParaRPr>
          </a:p>
        </p:txBody>
      </p:sp>
      <p:sp>
        <p:nvSpPr>
          <p:cNvPr id="89113" name="Text Box 25"/>
          <p:cNvSpPr txBox="1">
            <a:spLocks noChangeArrowheads="1"/>
          </p:cNvSpPr>
          <p:nvPr/>
        </p:nvSpPr>
        <p:spPr bwMode="auto">
          <a:xfrm>
            <a:off x="1909763" y="1814513"/>
            <a:ext cx="984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instructions</a:t>
            </a:r>
          </a:p>
        </p:txBody>
      </p:sp>
      <p:sp>
        <p:nvSpPr>
          <p:cNvPr id="89114" name="AutoShape 26"/>
          <p:cNvSpPr>
            <a:spLocks noChangeArrowheads="1"/>
          </p:cNvSpPr>
          <p:nvPr/>
        </p:nvSpPr>
        <p:spPr bwMode="auto">
          <a:xfrm>
            <a:off x="1538288" y="1641475"/>
            <a:ext cx="1722437" cy="438150"/>
          </a:xfrm>
          <a:prstGeom prst="roundRect">
            <a:avLst>
              <a:gd name="adj" fmla="val 361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pSp>
        <p:nvGrpSpPr>
          <p:cNvPr id="89115" name="Group 27"/>
          <p:cNvGrpSpPr>
            <a:grpSpLocks/>
          </p:cNvGrpSpPr>
          <p:nvPr/>
        </p:nvGrpSpPr>
        <p:grpSpPr bwMode="auto">
          <a:xfrm>
            <a:off x="2681288" y="2274888"/>
            <a:ext cx="477837" cy="331787"/>
            <a:chOff x="1689" y="1433"/>
            <a:chExt cx="301" cy="209"/>
          </a:xfrm>
        </p:grpSpPr>
        <p:sp>
          <p:nvSpPr>
            <p:cNvPr id="89116" name="Line 28"/>
            <p:cNvSpPr>
              <a:spLocks noChangeShapeType="1"/>
            </p:cNvSpPr>
            <p:nvPr/>
          </p:nvSpPr>
          <p:spPr bwMode="auto">
            <a:xfrm flipH="1">
              <a:off x="1688" y="1433"/>
              <a:ext cx="167" cy="1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9117" name="Line 29"/>
            <p:cNvSpPr>
              <a:spLocks noChangeShapeType="1"/>
            </p:cNvSpPr>
            <p:nvPr/>
          </p:nvSpPr>
          <p:spPr bwMode="auto">
            <a:xfrm flipH="1">
              <a:off x="1826" y="1542"/>
              <a:ext cx="166" cy="10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9118" name="Line 30"/>
            <p:cNvSpPr>
              <a:spLocks noChangeShapeType="1"/>
            </p:cNvSpPr>
            <p:nvPr/>
          </p:nvSpPr>
          <p:spPr bwMode="auto">
            <a:xfrm>
              <a:off x="1846" y="1433"/>
              <a:ext cx="127" cy="1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9119" name="Line 31"/>
            <p:cNvSpPr>
              <a:spLocks noChangeShapeType="1"/>
            </p:cNvSpPr>
            <p:nvPr/>
          </p:nvSpPr>
          <p:spPr bwMode="auto">
            <a:xfrm>
              <a:off x="1707" y="1542"/>
              <a:ext cx="128" cy="10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89120" name="Line 32"/>
          <p:cNvSpPr>
            <a:spLocks noChangeShapeType="1"/>
          </p:cNvSpPr>
          <p:nvPr/>
        </p:nvSpPr>
        <p:spPr bwMode="auto">
          <a:xfrm>
            <a:off x="2922588" y="2082800"/>
            <a:ext cx="1587" cy="19843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89121" name="Text Box 33"/>
          <p:cNvSpPr txBox="1">
            <a:spLocks noChangeArrowheads="1"/>
          </p:cNvSpPr>
          <p:nvPr/>
        </p:nvSpPr>
        <p:spPr bwMode="auto">
          <a:xfrm>
            <a:off x="2697163" y="2338388"/>
            <a:ext cx="41433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IEN</a:t>
            </a:r>
          </a:p>
        </p:txBody>
      </p:sp>
      <p:grpSp>
        <p:nvGrpSpPr>
          <p:cNvPr id="89122" name="Group 34"/>
          <p:cNvGrpSpPr>
            <a:grpSpLocks/>
          </p:cNvGrpSpPr>
          <p:nvPr/>
        </p:nvGrpSpPr>
        <p:grpSpPr bwMode="auto">
          <a:xfrm>
            <a:off x="2681288" y="2794000"/>
            <a:ext cx="477837" cy="331788"/>
            <a:chOff x="1689" y="1760"/>
            <a:chExt cx="301" cy="209"/>
          </a:xfrm>
        </p:grpSpPr>
        <p:sp>
          <p:nvSpPr>
            <p:cNvPr id="89123" name="Line 35"/>
            <p:cNvSpPr>
              <a:spLocks noChangeShapeType="1"/>
            </p:cNvSpPr>
            <p:nvPr/>
          </p:nvSpPr>
          <p:spPr bwMode="auto">
            <a:xfrm flipH="1">
              <a:off x="1688" y="1760"/>
              <a:ext cx="167" cy="10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9124" name="Line 36"/>
            <p:cNvSpPr>
              <a:spLocks noChangeShapeType="1"/>
            </p:cNvSpPr>
            <p:nvPr/>
          </p:nvSpPr>
          <p:spPr bwMode="auto">
            <a:xfrm flipH="1">
              <a:off x="1826" y="1869"/>
              <a:ext cx="166" cy="10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9125" name="Line 37"/>
            <p:cNvSpPr>
              <a:spLocks noChangeShapeType="1"/>
            </p:cNvSpPr>
            <p:nvPr/>
          </p:nvSpPr>
          <p:spPr bwMode="auto">
            <a:xfrm>
              <a:off x="1846" y="1760"/>
              <a:ext cx="127" cy="10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9126" name="Line 38"/>
            <p:cNvSpPr>
              <a:spLocks noChangeShapeType="1"/>
            </p:cNvSpPr>
            <p:nvPr/>
          </p:nvSpPr>
          <p:spPr bwMode="auto">
            <a:xfrm>
              <a:off x="1707" y="1869"/>
              <a:ext cx="128" cy="10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89127" name="Line 39"/>
          <p:cNvSpPr>
            <a:spLocks noChangeShapeType="1"/>
          </p:cNvSpPr>
          <p:nvPr/>
        </p:nvSpPr>
        <p:spPr bwMode="auto">
          <a:xfrm>
            <a:off x="2916238" y="2609850"/>
            <a:ext cx="1587" cy="1905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89128" name="Text Box 40"/>
          <p:cNvSpPr txBox="1">
            <a:spLocks noChangeArrowheads="1"/>
          </p:cNvSpPr>
          <p:nvPr/>
        </p:nvSpPr>
        <p:spPr bwMode="auto">
          <a:xfrm>
            <a:off x="2716213" y="2851150"/>
            <a:ext cx="4127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FGI</a:t>
            </a:r>
          </a:p>
        </p:txBody>
      </p:sp>
      <p:grpSp>
        <p:nvGrpSpPr>
          <p:cNvPr id="89129" name="Group 41"/>
          <p:cNvGrpSpPr>
            <a:grpSpLocks/>
          </p:cNvGrpSpPr>
          <p:nvPr/>
        </p:nvGrpSpPr>
        <p:grpSpPr bwMode="auto">
          <a:xfrm>
            <a:off x="2681288" y="3314700"/>
            <a:ext cx="477837" cy="331788"/>
            <a:chOff x="1689" y="2088"/>
            <a:chExt cx="301" cy="209"/>
          </a:xfrm>
        </p:grpSpPr>
        <p:sp>
          <p:nvSpPr>
            <p:cNvPr id="89130" name="Line 42"/>
            <p:cNvSpPr>
              <a:spLocks noChangeShapeType="1"/>
            </p:cNvSpPr>
            <p:nvPr/>
          </p:nvSpPr>
          <p:spPr bwMode="auto">
            <a:xfrm flipH="1">
              <a:off x="1688" y="2088"/>
              <a:ext cx="167" cy="10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9131" name="Line 43"/>
            <p:cNvSpPr>
              <a:spLocks noChangeShapeType="1"/>
            </p:cNvSpPr>
            <p:nvPr/>
          </p:nvSpPr>
          <p:spPr bwMode="auto">
            <a:xfrm flipH="1">
              <a:off x="1826" y="2198"/>
              <a:ext cx="166" cy="1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9132" name="Line 44"/>
            <p:cNvSpPr>
              <a:spLocks noChangeShapeType="1"/>
            </p:cNvSpPr>
            <p:nvPr/>
          </p:nvSpPr>
          <p:spPr bwMode="auto">
            <a:xfrm>
              <a:off x="1846" y="2088"/>
              <a:ext cx="127" cy="10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9133" name="Line 45"/>
            <p:cNvSpPr>
              <a:spLocks noChangeShapeType="1"/>
            </p:cNvSpPr>
            <p:nvPr/>
          </p:nvSpPr>
          <p:spPr bwMode="auto">
            <a:xfrm>
              <a:off x="1707" y="2198"/>
              <a:ext cx="128" cy="1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89134" name="Line 46"/>
          <p:cNvSpPr>
            <a:spLocks noChangeShapeType="1"/>
          </p:cNvSpPr>
          <p:nvPr/>
        </p:nvSpPr>
        <p:spPr bwMode="auto">
          <a:xfrm>
            <a:off x="2916238" y="3140075"/>
            <a:ext cx="1587" cy="176213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89135" name="Text Box 47"/>
          <p:cNvSpPr txBox="1">
            <a:spLocks noChangeArrowheads="1"/>
          </p:cNvSpPr>
          <p:nvPr/>
        </p:nvSpPr>
        <p:spPr bwMode="auto">
          <a:xfrm>
            <a:off x="2670175" y="3378200"/>
            <a:ext cx="4841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FGO</a:t>
            </a:r>
          </a:p>
        </p:txBody>
      </p:sp>
      <p:sp>
        <p:nvSpPr>
          <p:cNvPr id="89136" name="Line 48"/>
          <p:cNvSpPr>
            <a:spLocks noChangeShapeType="1"/>
          </p:cNvSpPr>
          <p:nvPr/>
        </p:nvSpPr>
        <p:spPr bwMode="auto">
          <a:xfrm flipH="1">
            <a:off x="2538413" y="3481388"/>
            <a:ext cx="171450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9137" name="Freeform 49"/>
          <p:cNvSpPr>
            <a:spLocks noChangeArrowheads="1"/>
          </p:cNvSpPr>
          <p:nvPr/>
        </p:nvSpPr>
        <p:spPr bwMode="auto">
          <a:xfrm>
            <a:off x="2495550" y="3662363"/>
            <a:ext cx="95250" cy="95250"/>
          </a:xfrm>
          <a:custGeom>
            <a:avLst/>
            <a:gdLst/>
            <a:ahLst/>
            <a:cxnLst>
              <a:cxn ang="0">
                <a:pos x="130" y="265"/>
              </a:cxn>
              <a:cxn ang="0">
                <a:pos x="263" y="22"/>
              </a:cxn>
              <a:cxn ang="0">
                <a:pos x="246" y="17"/>
              </a:cxn>
              <a:cxn ang="0">
                <a:pos x="229" y="12"/>
              </a:cxn>
              <a:cxn ang="0">
                <a:pos x="212" y="8"/>
              </a:cxn>
              <a:cxn ang="0">
                <a:pos x="194" y="5"/>
              </a:cxn>
              <a:cxn ang="0">
                <a:pos x="177" y="3"/>
              </a:cxn>
              <a:cxn ang="0">
                <a:pos x="159" y="1"/>
              </a:cxn>
              <a:cxn ang="0">
                <a:pos x="141" y="0"/>
              </a:cxn>
              <a:cxn ang="0">
                <a:pos x="122" y="0"/>
              </a:cxn>
              <a:cxn ang="0">
                <a:pos x="104" y="1"/>
              </a:cxn>
              <a:cxn ang="0">
                <a:pos x="86" y="2"/>
              </a:cxn>
              <a:cxn ang="0">
                <a:pos x="69" y="5"/>
              </a:cxn>
              <a:cxn ang="0">
                <a:pos x="51" y="8"/>
              </a:cxn>
              <a:cxn ang="0">
                <a:pos x="34" y="12"/>
              </a:cxn>
              <a:cxn ang="0">
                <a:pos x="16" y="16"/>
              </a:cxn>
              <a:cxn ang="0">
                <a:pos x="0" y="21"/>
              </a:cxn>
              <a:cxn ang="0">
                <a:pos x="130" y="265"/>
              </a:cxn>
            </a:cxnLst>
            <a:rect l="0" t="0" r="r" b="b"/>
            <a:pathLst>
              <a:path w="264" h="266">
                <a:moveTo>
                  <a:pt x="130" y="265"/>
                </a:moveTo>
                <a:lnTo>
                  <a:pt x="263" y="22"/>
                </a:lnTo>
                <a:lnTo>
                  <a:pt x="246" y="17"/>
                </a:lnTo>
                <a:lnTo>
                  <a:pt x="229" y="12"/>
                </a:lnTo>
                <a:lnTo>
                  <a:pt x="212" y="8"/>
                </a:lnTo>
                <a:lnTo>
                  <a:pt x="194" y="5"/>
                </a:lnTo>
                <a:lnTo>
                  <a:pt x="177" y="3"/>
                </a:lnTo>
                <a:lnTo>
                  <a:pt x="159" y="1"/>
                </a:lnTo>
                <a:lnTo>
                  <a:pt x="141" y="0"/>
                </a:lnTo>
                <a:lnTo>
                  <a:pt x="122" y="0"/>
                </a:lnTo>
                <a:lnTo>
                  <a:pt x="104" y="1"/>
                </a:lnTo>
                <a:lnTo>
                  <a:pt x="86" y="2"/>
                </a:lnTo>
                <a:lnTo>
                  <a:pt x="69" y="5"/>
                </a:lnTo>
                <a:lnTo>
                  <a:pt x="51" y="8"/>
                </a:lnTo>
                <a:lnTo>
                  <a:pt x="34" y="12"/>
                </a:lnTo>
                <a:lnTo>
                  <a:pt x="16" y="16"/>
                </a:lnTo>
                <a:lnTo>
                  <a:pt x="0" y="21"/>
                </a:lnTo>
                <a:lnTo>
                  <a:pt x="130" y="26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9138" name="Line 50"/>
          <p:cNvSpPr>
            <a:spLocks noChangeShapeType="1"/>
          </p:cNvSpPr>
          <p:nvPr/>
        </p:nvSpPr>
        <p:spPr bwMode="auto">
          <a:xfrm>
            <a:off x="2547938" y="3487738"/>
            <a:ext cx="1587" cy="1809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9139" name="Line 51"/>
          <p:cNvSpPr>
            <a:spLocks noChangeShapeType="1"/>
          </p:cNvSpPr>
          <p:nvPr/>
        </p:nvSpPr>
        <p:spPr bwMode="auto">
          <a:xfrm flipH="1">
            <a:off x="2319338" y="2962275"/>
            <a:ext cx="390525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9140" name="Freeform 52"/>
          <p:cNvSpPr>
            <a:spLocks noChangeArrowheads="1"/>
          </p:cNvSpPr>
          <p:nvPr/>
        </p:nvSpPr>
        <p:spPr bwMode="auto">
          <a:xfrm>
            <a:off x="2293938" y="3662363"/>
            <a:ext cx="93662" cy="95250"/>
          </a:xfrm>
          <a:custGeom>
            <a:avLst/>
            <a:gdLst/>
            <a:ahLst/>
            <a:cxnLst>
              <a:cxn ang="0">
                <a:pos x="131" y="265"/>
              </a:cxn>
              <a:cxn ang="0">
                <a:pos x="259" y="21"/>
              </a:cxn>
              <a:cxn ang="0">
                <a:pos x="243" y="16"/>
              </a:cxn>
              <a:cxn ang="0">
                <a:pos x="226" y="12"/>
              </a:cxn>
              <a:cxn ang="0">
                <a:pos x="209" y="8"/>
              </a:cxn>
              <a:cxn ang="0">
                <a:pos x="191" y="5"/>
              </a:cxn>
              <a:cxn ang="0">
                <a:pos x="174" y="2"/>
              </a:cxn>
              <a:cxn ang="0">
                <a:pos x="156" y="1"/>
              </a:cxn>
              <a:cxn ang="0">
                <a:pos x="138" y="0"/>
              </a:cxn>
              <a:cxn ang="0">
                <a:pos x="121" y="0"/>
              </a:cxn>
              <a:cxn ang="0">
                <a:pos x="103" y="1"/>
              </a:cxn>
              <a:cxn ang="0">
                <a:pos x="85" y="3"/>
              </a:cxn>
              <a:cxn ang="0">
                <a:pos x="68" y="5"/>
              </a:cxn>
              <a:cxn ang="0">
                <a:pos x="50" y="8"/>
              </a:cxn>
              <a:cxn ang="0">
                <a:pos x="33" y="12"/>
              </a:cxn>
              <a:cxn ang="0">
                <a:pos x="17" y="17"/>
              </a:cxn>
              <a:cxn ang="0">
                <a:pos x="0" y="22"/>
              </a:cxn>
              <a:cxn ang="0">
                <a:pos x="131" y="265"/>
              </a:cxn>
            </a:cxnLst>
            <a:rect l="0" t="0" r="r" b="b"/>
            <a:pathLst>
              <a:path w="260" h="266">
                <a:moveTo>
                  <a:pt x="131" y="265"/>
                </a:moveTo>
                <a:lnTo>
                  <a:pt x="259" y="21"/>
                </a:lnTo>
                <a:lnTo>
                  <a:pt x="243" y="16"/>
                </a:lnTo>
                <a:lnTo>
                  <a:pt x="226" y="12"/>
                </a:lnTo>
                <a:lnTo>
                  <a:pt x="209" y="8"/>
                </a:lnTo>
                <a:lnTo>
                  <a:pt x="191" y="5"/>
                </a:lnTo>
                <a:lnTo>
                  <a:pt x="174" y="2"/>
                </a:lnTo>
                <a:lnTo>
                  <a:pt x="156" y="1"/>
                </a:lnTo>
                <a:lnTo>
                  <a:pt x="138" y="0"/>
                </a:lnTo>
                <a:lnTo>
                  <a:pt x="121" y="0"/>
                </a:lnTo>
                <a:lnTo>
                  <a:pt x="103" y="1"/>
                </a:lnTo>
                <a:lnTo>
                  <a:pt x="85" y="3"/>
                </a:lnTo>
                <a:lnTo>
                  <a:pt x="68" y="5"/>
                </a:lnTo>
                <a:lnTo>
                  <a:pt x="50" y="8"/>
                </a:lnTo>
                <a:lnTo>
                  <a:pt x="33" y="12"/>
                </a:lnTo>
                <a:lnTo>
                  <a:pt x="17" y="17"/>
                </a:lnTo>
                <a:lnTo>
                  <a:pt x="0" y="22"/>
                </a:lnTo>
                <a:lnTo>
                  <a:pt x="131" y="26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9141" name="Line 53"/>
          <p:cNvSpPr>
            <a:spLocks noChangeShapeType="1"/>
          </p:cNvSpPr>
          <p:nvPr/>
        </p:nvSpPr>
        <p:spPr bwMode="auto">
          <a:xfrm>
            <a:off x="2335213" y="2967038"/>
            <a:ext cx="1587" cy="7016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9142" name="Text Box 54"/>
          <p:cNvSpPr txBox="1">
            <a:spLocks noChangeArrowheads="1"/>
          </p:cNvSpPr>
          <p:nvPr/>
        </p:nvSpPr>
        <p:spPr bwMode="auto">
          <a:xfrm>
            <a:off x="1614488" y="2316163"/>
            <a:ext cx="717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Execute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100" b="1">
              <a:latin typeface="Arial" charset="0"/>
            </a:endParaRPr>
          </a:p>
        </p:txBody>
      </p:sp>
      <p:sp>
        <p:nvSpPr>
          <p:cNvPr id="89143" name="Text Box 55"/>
          <p:cNvSpPr txBox="1">
            <a:spLocks noChangeArrowheads="1"/>
          </p:cNvSpPr>
          <p:nvPr/>
        </p:nvSpPr>
        <p:spPr bwMode="auto">
          <a:xfrm>
            <a:off x="1506538" y="2459038"/>
            <a:ext cx="984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instructions</a:t>
            </a:r>
          </a:p>
        </p:txBody>
      </p:sp>
      <p:sp>
        <p:nvSpPr>
          <p:cNvPr id="89144" name="AutoShape 56"/>
          <p:cNvSpPr>
            <a:spLocks noChangeArrowheads="1"/>
          </p:cNvSpPr>
          <p:nvPr/>
        </p:nvSpPr>
        <p:spPr bwMode="auto">
          <a:xfrm>
            <a:off x="1538288" y="2336800"/>
            <a:ext cx="922337" cy="371475"/>
          </a:xfrm>
          <a:prstGeom prst="roundRect">
            <a:avLst>
              <a:gd name="adj" fmla="val 426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9145" name="Freeform 57"/>
          <p:cNvSpPr>
            <a:spLocks noChangeArrowheads="1"/>
          </p:cNvSpPr>
          <p:nvPr/>
        </p:nvSpPr>
        <p:spPr bwMode="auto">
          <a:xfrm>
            <a:off x="1995488" y="2233613"/>
            <a:ext cx="95250" cy="96837"/>
          </a:xfrm>
          <a:custGeom>
            <a:avLst/>
            <a:gdLst/>
            <a:ahLst/>
            <a:cxnLst>
              <a:cxn ang="0">
                <a:pos x="130" y="269"/>
              </a:cxn>
              <a:cxn ang="0">
                <a:pos x="263" y="23"/>
              </a:cxn>
              <a:cxn ang="0">
                <a:pos x="246" y="17"/>
              </a:cxn>
              <a:cxn ang="0">
                <a:pos x="229" y="12"/>
              </a:cxn>
              <a:cxn ang="0">
                <a:pos x="212" y="8"/>
              </a:cxn>
              <a:cxn ang="0">
                <a:pos x="194" y="5"/>
              </a:cxn>
              <a:cxn ang="0">
                <a:pos x="177" y="3"/>
              </a:cxn>
              <a:cxn ang="0">
                <a:pos x="159" y="1"/>
              </a:cxn>
              <a:cxn ang="0">
                <a:pos x="141" y="0"/>
              </a:cxn>
              <a:cxn ang="0">
                <a:pos x="122" y="0"/>
              </a:cxn>
              <a:cxn ang="0">
                <a:pos x="104" y="1"/>
              </a:cxn>
              <a:cxn ang="0">
                <a:pos x="86" y="2"/>
              </a:cxn>
              <a:cxn ang="0">
                <a:pos x="69" y="5"/>
              </a:cxn>
              <a:cxn ang="0">
                <a:pos x="51" y="8"/>
              </a:cxn>
              <a:cxn ang="0">
                <a:pos x="34" y="12"/>
              </a:cxn>
              <a:cxn ang="0">
                <a:pos x="16" y="16"/>
              </a:cxn>
              <a:cxn ang="0">
                <a:pos x="0" y="22"/>
              </a:cxn>
              <a:cxn ang="0">
                <a:pos x="130" y="269"/>
              </a:cxn>
            </a:cxnLst>
            <a:rect l="0" t="0" r="r" b="b"/>
            <a:pathLst>
              <a:path w="264" h="270">
                <a:moveTo>
                  <a:pt x="130" y="269"/>
                </a:moveTo>
                <a:lnTo>
                  <a:pt x="263" y="23"/>
                </a:lnTo>
                <a:lnTo>
                  <a:pt x="246" y="17"/>
                </a:lnTo>
                <a:lnTo>
                  <a:pt x="229" y="12"/>
                </a:lnTo>
                <a:lnTo>
                  <a:pt x="212" y="8"/>
                </a:lnTo>
                <a:lnTo>
                  <a:pt x="194" y="5"/>
                </a:lnTo>
                <a:lnTo>
                  <a:pt x="177" y="3"/>
                </a:lnTo>
                <a:lnTo>
                  <a:pt x="159" y="1"/>
                </a:lnTo>
                <a:lnTo>
                  <a:pt x="141" y="0"/>
                </a:lnTo>
                <a:lnTo>
                  <a:pt x="122" y="0"/>
                </a:lnTo>
                <a:lnTo>
                  <a:pt x="104" y="1"/>
                </a:lnTo>
                <a:lnTo>
                  <a:pt x="86" y="2"/>
                </a:lnTo>
                <a:lnTo>
                  <a:pt x="69" y="5"/>
                </a:lnTo>
                <a:lnTo>
                  <a:pt x="51" y="8"/>
                </a:lnTo>
                <a:lnTo>
                  <a:pt x="34" y="12"/>
                </a:lnTo>
                <a:lnTo>
                  <a:pt x="16" y="16"/>
                </a:lnTo>
                <a:lnTo>
                  <a:pt x="0" y="22"/>
                </a:lnTo>
                <a:lnTo>
                  <a:pt x="130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9146" name="Line 58"/>
          <p:cNvSpPr>
            <a:spLocks noChangeShapeType="1"/>
          </p:cNvSpPr>
          <p:nvPr/>
        </p:nvSpPr>
        <p:spPr bwMode="auto">
          <a:xfrm>
            <a:off x="2046288" y="2082800"/>
            <a:ext cx="1587" cy="169863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9147" name="Freeform 59"/>
          <p:cNvSpPr>
            <a:spLocks noChangeArrowheads="1"/>
          </p:cNvSpPr>
          <p:nvPr/>
        </p:nvSpPr>
        <p:spPr bwMode="auto">
          <a:xfrm>
            <a:off x="1931988" y="4175125"/>
            <a:ext cx="96837" cy="96838"/>
          </a:xfrm>
          <a:custGeom>
            <a:avLst/>
            <a:gdLst/>
            <a:ahLst/>
            <a:cxnLst>
              <a:cxn ang="0">
                <a:pos x="133" y="269"/>
              </a:cxn>
              <a:cxn ang="0">
                <a:pos x="269" y="23"/>
              </a:cxn>
              <a:cxn ang="0">
                <a:pos x="252" y="17"/>
              </a:cxn>
              <a:cxn ang="0">
                <a:pos x="234" y="12"/>
              </a:cxn>
              <a:cxn ang="0">
                <a:pos x="216" y="8"/>
              </a:cxn>
              <a:cxn ang="0">
                <a:pos x="199" y="5"/>
              </a:cxn>
              <a:cxn ang="0">
                <a:pos x="180" y="3"/>
              </a:cxn>
              <a:cxn ang="0">
                <a:pos x="162" y="1"/>
              </a:cxn>
              <a:cxn ang="0">
                <a:pos x="144" y="0"/>
              </a:cxn>
              <a:cxn ang="0">
                <a:pos x="125" y="0"/>
              </a:cxn>
              <a:cxn ang="0">
                <a:pos x="107" y="1"/>
              </a:cxn>
              <a:cxn ang="0">
                <a:pos x="89" y="2"/>
              </a:cxn>
              <a:cxn ang="0">
                <a:pos x="71" y="5"/>
              </a:cxn>
              <a:cxn ang="0">
                <a:pos x="53" y="8"/>
              </a:cxn>
              <a:cxn ang="0">
                <a:pos x="35" y="12"/>
              </a:cxn>
              <a:cxn ang="0">
                <a:pos x="17" y="16"/>
              </a:cxn>
              <a:cxn ang="0">
                <a:pos x="0" y="22"/>
              </a:cxn>
              <a:cxn ang="0">
                <a:pos x="133" y="269"/>
              </a:cxn>
            </a:cxnLst>
            <a:rect l="0" t="0" r="r" b="b"/>
            <a:pathLst>
              <a:path w="270" h="270">
                <a:moveTo>
                  <a:pt x="133" y="269"/>
                </a:moveTo>
                <a:lnTo>
                  <a:pt x="269" y="23"/>
                </a:lnTo>
                <a:lnTo>
                  <a:pt x="252" y="17"/>
                </a:lnTo>
                <a:lnTo>
                  <a:pt x="234" y="12"/>
                </a:lnTo>
                <a:lnTo>
                  <a:pt x="216" y="8"/>
                </a:lnTo>
                <a:lnTo>
                  <a:pt x="199" y="5"/>
                </a:lnTo>
                <a:lnTo>
                  <a:pt x="180" y="3"/>
                </a:lnTo>
                <a:lnTo>
                  <a:pt x="162" y="1"/>
                </a:lnTo>
                <a:lnTo>
                  <a:pt x="144" y="0"/>
                </a:lnTo>
                <a:lnTo>
                  <a:pt x="125" y="0"/>
                </a:lnTo>
                <a:lnTo>
                  <a:pt x="107" y="1"/>
                </a:lnTo>
                <a:lnTo>
                  <a:pt x="89" y="2"/>
                </a:lnTo>
                <a:lnTo>
                  <a:pt x="71" y="5"/>
                </a:lnTo>
                <a:lnTo>
                  <a:pt x="53" y="8"/>
                </a:lnTo>
                <a:lnTo>
                  <a:pt x="35" y="12"/>
                </a:lnTo>
                <a:lnTo>
                  <a:pt x="17" y="16"/>
                </a:lnTo>
                <a:lnTo>
                  <a:pt x="0" y="22"/>
                </a:lnTo>
                <a:lnTo>
                  <a:pt x="133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9148" name="Text Box 60"/>
          <p:cNvSpPr txBox="1">
            <a:spLocks noChangeArrowheads="1"/>
          </p:cNvSpPr>
          <p:nvPr/>
        </p:nvSpPr>
        <p:spPr bwMode="auto">
          <a:xfrm>
            <a:off x="2078038" y="3762375"/>
            <a:ext cx="58737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R </a:t>
            </a:r>
            <a:r>
              <a:rPr lang="en-GB" sz="1200" b="1">
                <a:latin typeface="Symbol" pitchFamily="18" charset="2"/>
              </a:rPr>
              <a:t></a:t>
            </a:r>
            <a:r>
              <a:rPr lang="en-GB" sz="1100" b="1">
                <a:latin typeface="Arial" charset="0"/>
              </a:rPr>
              <a:t> 1</a:t>
            </a:r>
          </a:p>
        </p:txBody>
      </p:sp>
      <p:sp>
        <p:nvSpPr>
          <p:cNvPr id="89149" name="AutoShape 61"/>
          <p:cNvSpPr>
            <a:spLocks noChangeArrowheads="1"/>
          </p:cNvSpPr>
          <p:nvPr/>
        </p:nvSpPr>
        <p:spPr bwMode="auto">
          <a:xfrm>
            <a:off x="2130425" y="3771900"/>
            <a:ext cx="627063" cy="211138"/>
          </a:xfrm>
          <a:prstGeom prst="roundRect">
            <a:avLst>
              <a:gd name="adj" fmla="val 755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9150" name="Text Box 62"/>
          <p:cNvSpPr txBox="1">
            <a:spLocks noChangeArrowheads="1"/>
          </p:cNvSpPr>
          <p:nvPr/>
        </p:nvSpPr>
        <p:spPr bwMode="auto">
          <a:xfrm>
            <a:off x="2887663" y="2538413"/>
            <a:ext cx="339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=1</a:t>
            </a:r>
          </a:p>
        </p:txBody>
      </p:sp>
      <p:sp>
        <p:nvSpPr>
          <p:cNvPr id="89151" name="Text Box 63"/>
          <p:cNvSpPr txBox="1">
            <a:spLocks noChangeArrowheads="1"/>
          </p:cNvSpPr>
          <p:nvPr/>
        </p:nvSpPr>
        <p:spPr bwMode="auto">
          <a:xfrm>
            <a:off x="2393950" y="2774950"/>
            <a:ext cx="339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=1</a:t>
            </a:r>
          </a:p>
        </p:txBody>
      </p:sp>
      <p:sp>
        <p:nvSpPr>
          <p:cNvPr id="89152" name="Text Box 64"/>
          <p:cNvSpPr txBox="1">
            <a:spLocks noChangeArrowheads="1"/>
          </p:cNvSpPr>
          <p:nvPr/>
        </p:nvSpPr>
        <p:spPr bwMode="auto">
          <a:xfrm>
            <a:off x="2451100" y="3294063"/>
            <a:ext cx="339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=1</a:t>
            </a:r>
          </a:p>
        </p:txBody>
      </p:sp>
      <p:sp>
        <p:nvSpPr>
          <p:cNvPr id="89153" name="Text Box 65"/>
          <p:cNvSpPr txBox="1">
            <a:spLocks noChangeArrowheads="1"/>
          </p:cNvSpPr>
          <p:nvPr/>
        </p:nvSpPr>
        <p:spPr bwMode="auto">
          <a:xfrm>
            <a:off x="3087688" y="2266950"/>
            <a:ext cx="339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=0</a:t>
            </a:r>
          </a:p>
        </p:txBody>
      </p:sp>
      <p:sp>
        <p:nvSpPr>
          <p:cNvPr id="89154" name="Text Box 66"/>
          <p:cNvSpPr txBox="1">
            <a:spLocks noChangeArrowheads="1"/>
          </p:cNvSpPr>
          <p:nvPr/>
        </p:nvSpPr>
        <p:spPr bwMode="auto">
          <a:xfrm>
            <a:off x="2887663" y="3059113"/>
            <a:ext cx="339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=0</a:t>
            </a:r>
          </a:p>
        </p:txBody>
      </p:sp>
      <p:sp>
        <p:nvSpPr>
          <p:cNvPr id="89155" name="Text Box 67"/>
          <p:cNvSpPr txBox="1">
            <a:spLocks noChangeArrowheads="1"/>
          </p:cNvSpPr>
          <p:nvPr/>
        </p:nvSpPr>
        <p:spPr bwMode="auto">
          <a:xfrm>
            <a:off x="2887663" y="3579813"/>
            <a:ext cx="339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=0</a:t>
            </a:r>
          </a:p>
        </p:txBody>
      </p:sp>
      <p:sp>
        <p:nvSpPr>
          <p:cNvPr id="89156" name="Freeform 68"/>
          <p:cNvSpPr>
            <a:spLocks noChangeArrowheads="1"/>
          </p:cNvSpPr>
          <p:nvPr/>
        </p:nvSpPr>
        <p:spPr bwMode="auto">
          <a:xfrm>
            <a:off x="2871788" y="4181475"/>
            <a:ext cx="95250" cy="95250"/>
          </a:xfrm>
          <a:custGeom>
            <a:avLst/>
            <a:gdLst/>
            <a:ahLst/>
            <a:cxnLst>
              <a:cxn ang="0">
                <a:pos x="130" y="265"/>
              </a:cxn>
              <a:cxn ang="0">
                <a:pos x="263" y="22"/>
              </a:cxn>
              <a:cxn ang="0">
                <a:pos x="246" y="17"/>
              </a:cxn>
              <a:cxn ang="0">
                <a:pos x="229" y="12"/>
              </a:cxn>
              <a:cxn ang="0">
                <a:pos x="212" y="8"/>
              </a:cxn>
              <a:cxn ang="0">
                <a:pos x="194" y="5"/>
              </a:cxn>
              <a:cxn ang="0">
                <a:pos x="177" y="3"/>
              </a:cxn>
              <a:cxn ang="0">
                <a:pos x="159" y="1"/>
              </a:cxn>
              <a:cxn ang="0">
                <a:pos x="141" y="0"/>
              </a:cxn>
              <a:cxn ang="0">
                <a:pos x="122" y="0"/>
              </a:cxn>
              <a:cxn ang="0">
                <a:pos x="104" y="1"/>
              </a:cxn>
              <a:cxn ang="0">
                <a:pos x="86" y="2"/>
              </a:cxn>
              <a:cxn ang="0">
                <a:pos x="69" y="5"/>
              </a:cxn>
              <a:cxn ang="0">
                <a:pos x="51" y="8"/>
              </a:cxn>
              <a:cxn ang="0">
                <a:pos x="34" y="12"/>
              </a:cxn>
              <a:cxn ang="0">
                <a:pos x="16" y="16"/>
              </a:cxn>
              <a:cxn ang="0">
                <a:pos x="0" y="21"/>
              </a:cxn>
              <a:cxn ang="0">
                <a:pos x="130" y="265"/>
              </a:cxn>
            </a:cxnLst>
            <a:rect l="0" t="0" r="r" b="b"/>
            <a:pathLst>
              <a:path w="264" h="266">
                <a:moveTo>
                  <a:pt x="130" y="265"/>
                </a:moveTo>
                <a:lnTo>
                  <a:pt x="263" y="22"/>
                </a:lnTo>
                <a:lnTo>
                  <a:pt x="246" y="17"/>
                </a:lnTo>
                <a:lnTo>
                  <a:pt x="229" y="12"/>
                </a:lnTo>
                <a:lnTo>
                  <a:pt x="212" y="8"/>
                </a:lnTo>
                <a:lnTo>
                  <a:pt x="194" y="5"/>
                </a:lnTo>
                <a:lnTo>
                  <a:pt x="177" y="3"/>
                </a:lnTo>
                <a:lnTo>
                  <a:pt x="159" y="1"/>
                </a:lnTo>
                <a:lnTo>
                  <a:pt x="141" y="0"/>
                </a:lnTo>
                <a:lnTo>
                  <a:pt x="122" y="0"/>
                </a:lnTo>
                <a:lnTo>
                  <a:pt x="104" y="1"/>
                </a:lnTo>
                <a:lnTo>
                  <a:pt x="86" y="2"/>
                </a:lnTo>
                <a:lnTo>
                  <a:pt x="69" y="5"/>
                </a:lnTo>
                <a:lnTo>
                  <a:pt x="51" y="8"/>
                </a:lnTo>
                <a:lnTo>
                  <a:pt x="34" y="12"/>
                </a:lnTo>
                <a:lnTo>
                  <a:pt x="16" y="16"/>
                </a:lnTo>
                <a:lnTo>
                  <a:pt x="0" y="21"/>
                </a:lnTo>
                <a:lnTo>
                  <a:pt x="130" y="26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9157" name="Line 69"/>
          <p:cNvSpPr>
            <a:spLocks noChangeShapeType="1"/>
          </p:cNvSpPr>
          <p:nvPr/>
        </p:nvSpPr>
        <p:spPr bwMode="auto">
          <a:xfrm>
            <a:off x="2916238" y="3656013"/>
            <a:ext cx="1587" cy="525462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9158" name="Freeform 70"/>
          <p:cNvSpPr>
            <a:spLocks noChangeArrowheads="1"/>
          </p:cNvSpPr>
          <p:nvPr/>
        </p:nvSpPr>
        <p:spPr bwMode="auto">
          <a:xfrm>
            <a:off x="2355850" y="4181475"/>
            <a:ext cx="96838" cy="95250"/>
          </a:xfrm>
          <a:custGeom>
            <a:avLst/>
            <a:gdLst/>
            <a:ahLst/>
            <a:cxnLst>
              <a:cxn ang="0">
                <a:pos x="132" y="265"/>
              </a:cxn>
              <a:cxn ang="0">
                <a:pos x="267" y="22"/>
              </a:cxn>
              <a:cxn ang="0">
                <a:pos x="250" y="17"/>
              </a:cxn>
              <a:cxn ang="0">
                <a:pos x="233" y="12"/>
              </a:cxn>
              <a:cxn ang="0">
                <a:pos x="215" y="8"/>
              </a:cxn>
              <a:cxn ang="0">
                <a:pos x="197" y="5"/>
              </a:cxn>
              <a:cxn ang="0">
                <a:pos x="179" y="3"/>
              </a:cxn>
              <a:cxn ang="0">
                <a:pos x="161" y="1"/>
              </a:cxn>
              <a:cxn ang="0">
                <a:pos x="143" y="0"/>
              </a:cxn>
              <a:cxn ang="0">
                <a:pos x="124" y="0"/>
              </a:cxn>
              <a:cxn ang="0">
                <a:pos x="106" y="1"/>
              </a:cxn>
              <a:cxn ang="0">
                <a:pos x="88" y="2"/>
              </a:cxn>
              <a:cxn ang="0">
                <a:pos x="70" y="5"/>
              </a:cxn>
              <a:cxn ang="0">
                <a:pos x="52" y="8"/>
              </a:cxn>
              <a:cxn ang="0">
                <a:pos x="34" y="12"/>
              </a:cxn>
              <a:cxn ang="0">
                <a:pos x="17" y="16"/>
              </a:cxn>
              <a:cxn ang="0">
                <a:pos x="0" y="21"/>
              </a:cxn>
              <a:cxn ang="0">
                <a:pos x="132" y="265"/>
              </a:cxn>
            </a:cxnLst>
            <a:rect l="0" t="0" r="r" b="b"/>
            <a:pathLst>
              <a:path w="268" h="266">
                <a:moveTo>
                  <a:pt x="132" y="265"/>
                </a:moveTo>
                <a:lnTo>
                  <a:pt x="267" y="22"/>
                </a:lnTo>
                <a:lnTo>
                  <a:pt x="250" y="17"/>
                </a:lnTo>
                <a:lnTo>
                  <a:pt x="233" y="12"/>
                </a:lnTo>
                <a:lnTo>
                  <a:pt x="215" y="8"/>
                </a:lnTo>
                <a:lnTo>
                  <a:pt x="197" y="5"/>
                </a:lnTo>
                <a:lnTo>
                  <a:pt x="179" y="3"/>
                </a:lnTo>
                <a:lnTo>
                  <a:pt x="161" y="1"/>
                </a:lnTo>
                <a:lnTo>
                  <a:pt x="143" y="0"/>
                </a:lnTo>
                <a:lnTo>
                  <a:pt x="124" y="0"/>
                </a:lnTo>
                <a:lnTo>
                  <a:pt x="106" y="1"/>
                </a:lnTo>
                <a:lnTo>
                  <a:pt x="88" y="2"/>
                </a:lnTo>
                <a:lnTo>
                  <a:pt x="70" y="5"/>
                </a:lnTo>
                <a:lnTo>
                  <a:pt x="52" y="8"/>
                </a:lnTo>
                <a:lnTo>
                  <a:pt x="34" y="12"/>
                </a:lnTo>
                <a:lnTo>
                  <a:pt x="17" y="16"/>
                </a:lnTo>
                <a:lnTo>
                  <a:pt x="0" y="21"/>
                </a:lnTo>
                <a:lnTo>
                  <a:pt x="132" y="26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9159" name="Line 71"/>
          <p:cNvSpPr>
            <a:spLocks noChangeShapeType="1"/>
          </p:cNvSpPr>
          <p:nvPr/>
        </p:nvSpPr>
        <p:spPr bwMode="auto">
          <a:xfrm>
            <a:off x="2408238" y="3997325"/>
            <a:ext cx="1587" cy="1905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9160" name="Freeform 72"/>
          <p:cNvSpPr>
            <a:spLocks noChangeArrowheads="1"/>
          </p:cNvSpPr>
          <p:nvPr/>
        </p:nvSpPr>
        <p:spPr bwMode="auto">
          <a:xfrm>
            <a:off x="2355850" y="1530350"/>
            <a:ext cx="96838" cy="96838"/>
          </a:xfrm>
          <a:custGeom>
            <a:avLst/>
            <a:gdLst/>
            <a:ahLst/>
            <a:cxnLst>
              <a:cxn ang="0">
                <a:pos x="132" y="269"/>
              </a:cxn>
              <a:cxn ang="0">
                <a:pos x="267" y="23"/>
              </a:cxn>
              <a:cxn ang="0">
                <a:pos x="250" y="17"/>
              </a:cxn>
              <a:cxn ang="0">
                <a:pos x="233" y="12"/>
              </a:cxn>
              <a:cxn ang="0">
                <a:pos x="215" y="8"/>
              </a:cxn>
              <a:cxn ang="0">
                <a:pos x="197" y="5"/>
              </a:cxn>
              <a:cxn ang="0">
                <a:pos x="179" y="3"/>
              </a:cxn>
              <a:cxn ang="0">
                <a:pos x="161" y="1"/>
              </a:cxn>
              <a:cxn ang="0">
                <a:pos x="143" y="0"/>
              </a:cxn>
              <a:cxn ang="0">
                <a:pos x="124" y="0"/>
              </a:cxn>
              <a:cxn ang="0">
                <a:pos x="106" y="1"/>
              </a:cxn>
              <a:cxn ang="0">
                <a:pos x="88" y="2"/>
              </a:cxn>
              <a:cxn ang="0">
                <a:pos x="70" y="5"/>
              </a:cxn>
              <a:cxn ang="0">
                <a:pos x="52" y="8"/>
              </a:cxn>
              <a:cxn ang="0">
                <a:pos x="34" y="12"/>
              </a:cxn>
              <a:cxn ang="0">
                <a:pos x="17" y="16"/>
              </a:cxn>
              <a:cxn ang="0">
                <a:pos x="0" y="22"/>
              </a:cxn>
              <a:cxn ang="0">
                <a:pos x="132" y="269"/>
              </a:cxn>
            </a:cxnLst>
            <a:rect l="0" t="0" r="r" b="b"/>
            <a:pathLst>
              <a:path w="268" h="270">
                <a:moveTo>
                  <a:pt x="132" y="269"/>
                </a:moveTo>
                <a:lnTo>
                  <a:pt x="267" y="23"/>
                </a:lnTo>
                <a:lnTo>
                  <a:pt x="250" y="17"/>
                </a:lnTo>
                <a:lnTo>
                  <a:pt x="233" y="12"/>
                </a:lnTo>
                <a:lnTo>
                  <a:pt x="215" y="8"/>
                </a:lnTo>
                <a:lnTo>
                  <a:pt x="197" y="5"/>
                </a:lnTo>
                <a:lnTo>
                  <a:pt x="179" y="3"/>
                </a:lnTo>
                <a:lnTo>
                  <a:pt x="161" y="1"/>
                </a:lnTo>
                <a:lnTo>
                  <a:pt x="143" y="0"/>
                </a:lnTo>
                <a:lnTo>
                  <a:pt x="124" y="0"/>
                </a:lnTo>
                <a:lnTo>
                  <a:pt x="106" y="1"/>
                </a:lnTo>
                <a:lnTo>
                  <a:pt x="88" y="2"/>
                </a:lnTo>
                <a:lnTo>
                  <a:pt x="70" y="5"/>
                </a:lnTo>
                <a:lnTo>
                  <a:pt x="52" y="8"/>
                </a:lnTo>
                <a:lnTo>
                  <a:pt x="34" y="12"/>
                </a:lnTo>
                <a:lnTo>
                  <a:pt x="17" y="16"/>
                </a:lnTo>
                <a:lnTo>
                  <a:pt x="0" y="22"/>
                </a:lnTo>
                <a:lnTo>
                  <a:pt x="132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9161" name="Line 73"/>
          <p:cNvSpPr>
            <a:spLocks noChangeShapeType="1"/>
          </p:cNvSpPr>
          <p:nvPr/>
        </p:nvSpPr>
        <p:spPr bwMode="auto">
          <a:xfrm>
            <a:off x="2408238" y="1346200"/>
            <a:ext cx="1587" cy="1905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9162" name="AutoShape 74"/>
          <p:cNvSpPr>
            <a:spLocks noChangeArrowheads="1"/>
          </p:cNvSpPr>
          <p:nvPr/>
        </p:nvSpPr>
        <p:spPr bwMode="auto">
          <a:xfrm>
            <a:off x="4243388" y="1641475"/>
            <a:ext cx="1658937" cy="496888"/>
          </a:xfrm>
          <a:prstGeom prst="roundRect">
            <a:avLst>
              <a:gd name="adj" fmla="val 319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9163" name="Freeform 75"/>
          <p:cNvSpPr>
            <a:spLocks noChangeArrowheads="1"/>
          </p:cNvSpPr>
          <p:nvPr/>
        </p:nvSpPr>
        <p:spPr bwMode="auto">
          <a:xfrm>
            <a:off x="5072063" y="1530350"/>
            <a:ext cx="95250" cy="96838"/>
          </a:xfrm>
          <a:custGeom>
            <a:avLst/>
            <a:gdLst/>
            <a:ahLst/>
            <a:cxnLst>
              <a:cxn ang="0">
                <a:pos x="130" y="269"/>
              </a:cxn>
              <a:cxn ang="0">
                <a:pos x="263" y="23"/>
              </a:cxn>
              <a:cxn ang="0">
                <a:pos x="246" y="17"/>
              </a:cxn>
              <a:cxn ang="0">
                <a:pos x="229" y="12"/>
              </a:cxn>
              <a:cxn ang="0">
                <a:pos x="212" y="8"/>
              </a:cxn>
              <a:cxn ang="0">
                <a:pos x="194" y="5"/>
              </a:cxn>
              <a:cxn ang="0">
                <a:pos x="177" y="3"/>
              </a:cxn>
              <a:cxn ang="0">
                <a:pos x="159" y="1"/>
              </a:cxn>
              <a:cxn ang="0">
                <a:pos x="141" y="0"/>
              </a:cxn>
              <a:cxn ang="0">
                <a:pos x="122" y="0"/>
              </a:cxn>
              <a:cxn ang="0">
                <a:pos x="104" y="1"/>
              </a:cxn>
              <a:cxn ang="0">
                <a:pos x="86" y="2"/>
              </a:cxn>
              <a:cxn ang="0">
                <a:pos x="69" y="5"/>
              </a:cxn>
              <a:cxn ang="0">
                <a:pos x="51" y="8"/>
              </a:cxn>
              <a:cxn ang="0">
                <a:pos x="34" y="12"/>
              </a:cxn>
              <a:cxn ang="0">
                <a:pos x="16" y="16"/>
              </a:cxn>
              <a:cxn ang="0">
                <a:pos x="0" y="22"/>
              </a:cxn>
              <a:cxn ang="0">
                <a:pos x="130" y="269"/>
              </a:cxn>
            </a:cxnLst>
            <a:rect l="0" t="0" r="r" b="b"/>
            <a:pathLst>
              <a:path w="264" h="270">
                <a:moveTo>
                  <a:pt x="130" y="269"/>
                </a:moveTo>
                <a:lnTo>
                  <a:pt x="263" y="23"/>
                </a:lnTo>
                <a:lnTo>
                  <a:pt x="246" y="17"/>
                </a:lnTo>
                <a:lnTo>
                  <a:pt x="229" y="12"/>
                </a:lnTo>
                <a:lnTo>
                  <a:pt x="212" y="8"/>
                </a:lnTo>
                <a:lnTo>
                  <a:pt x="194" y="5"/>
                </a:lnTo>
                <a:lnTo>
                  <a:pt x="177" y="3"/>
                </a:lnTo>
                <a:lnTo>
                  <a:pt x="159" y="1"/>
                </a:lnTo>
                <a:lnTo>
                  <a:pt x="141" y="0"/>
                </a:lnTo>
                <a:lnTo>
                  <a:pt x="122" y="0"/>
                </a:lnTo>
                <a:lnTo>
                  <a:pt x="104" y="1"/>
                </a:lnTo>
                <a:lnTo>
                  <a:pt x="86" y="2"/>
                </a:lnTo>
                <a:lnTo>
                  <a:pt x="69" y="5"/>
                </a:lnTo>
                <a:lnTo>
                  <a:pt x="51" y="8"/>
                </a:lnTo>
                <a:lnTo>
                  <a:pt x="34" y="12"/>
                </a:lnTo>
                <a:lnTo>
                  <a:pt x="16" y="16"/>
                </a:lnTo>
                <a:lnTo>
                  <a:pt x="0" y="22"/>
                </a:lnTo>
                <a:lnTo>
                  <a:pt x="130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9164" name="Line 76"/>
          <p:cNvSpPr>
            <a:spLocks noChangeShapeType="1"/>
          </p:cNvSpPr>
          <p:nvPr/>
        </p:nvSpPr>
        <p:spPr bwMode="auto">
          <a:xfrm>
            <a:off x="5113338" y="1346200"/>
            <a:ext cx="1587" cy="1905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9165" name="AutoShape 77"/>
          <p:cNvSpPr>
            <a:spLocks noChangeArrowheads="1"/>
          </p:cNvSpPr>
          <p:nvPr/>
        </p:nvSpPr>
        <p:spPr bwMode="auto">
          <a:xfrm>
            <a:off x="4243388" y="2508250"/>
            <a:ext cx="1658937" cy="374650"/>
          </a:xfrm>
          <a:prstGeom prst="roundRect">
            <a:avLst>
              <a:gd name="adj" fmla="val 421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9166" name="AutoShape 78"/>
          <p:cNvSpPr>
            <a:spLocks noChangeArrowheads="1"/>
          </p:cNvSpPr>
          <p:nvPr/>
        </p:nvSpPr>
        <p:spPr bwMode="auto">
          <a:xfrm>
            <a:off x="4462463" y="3252788"/>
            <a:ext cx="1143000" cy="371475"/>
          </a:xfrm>
          <a:prstGeom prst="roundRect">
            <a:avLst>
              <a:gd name="adj" fmla="val 426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9167" name="Freeform 79"/>
          <p:cNvSpPr>
            <a:spLocks noChangeArrowheads="1"/>
          </p:cNvSpPr>
          <p:nvPr/>
        </p:nvSpPr>
        <p:spPr bwMode="auto">
          <a:xfrm>
            <a:off x="5068888" y="2414588"/>
            <a:ext cx="95250" cy="95250"/>
          </a:xfrm>
          <a:custGeom>
            <a:avLst/>
            <a:gdLst/>
            <a:ahLst/>
            <a:cxnLst>
              <a:cxn ang="0">
                <a:pos x="130" y="265"/>
              </a:cxn>
              <a:cxn ang="0">
                <a:pos x="263" y="22"/>
              </a:cxn>
              <a:cxn ang="0">
                <a:pos x="246" y="17"/>
              </a:cxn>
              <a:cxn ang="0">
                <a:pos x="229" y="12"/>
              </a:cxn>
              <a:cxn ang="0">
                <a:pos x="212" y="8"/>
              </a:cxn>
              <a:cxn ang="0">
                <a:pos x="194" y="5"/>
              </a:cxn>
              <a:cxn ang="0">
                <a:pos x="177" y="3"/>
              </a:cxn>
              <a:cxn ang="0">
                <a:pos x="159" y="1"/>
              </a:cxn>
              <a:cxn ang="0">
                <a:pos x="141" y="0"/>
              </a:cxn>
              <a:cxn ang="0">
                <a:pos x="122" y="0"/>
              </a:cxn>
              <a:cxn ang="0">
                <a:pos x="104" y="1"/>
              </a:cxn>
              <a:cxn ang="0">
                <a:pos x="86" y="2"/>
              </a:cxn>
              <a:cxn ang="0">
                <a:pos x="69" y="5"/>
              </a:cxn>
              <a:cxn ang="0">
                <a:pos x="51" y="8"/>
              </a:cxn>
              <a:cxn ang="0">
                <a:pos x="34" y="12"/>
              </a:cxn>
              <a:cxn ang="0">
                <a:pos x="16" y="16"/>
              </a:cxn>
              <a:cxn ang="0">
                <a:pos x="0" y="21"/>
              </a:cxn>
              <a:cxn ang="0">
                <a:pos x="130" y="265"/>
              </a:cxn>
            </a:cxnLst>
            <a:rect l="0" t="0" r="r" b="b"/>
            <a:pathLst>
              <a:path w="264" h="266">
                <a:moveTo>
                  <a:pt x="130" y="265"/>
                </a:moveTo>
                <a:lnTo>
                  <a:pt x="263" y="22"/>
                </a:lnTo>
                <a:lnTo>
                  <a:pt x="246" y="17"/>
                </a:lnTo>
                <a:lnTo>
                  <a:pt x="229" y="12"/>
                </a:lnTo>
                <a:lnTo>
                  <a:pt x="212" y="8"/>
                </a:lnTo>
                <a:lnTo>
                  <a:pt x="194" y="5"/>
                </a:lnTo>
                <a:lnTo>
                  <a:pt x="177" y="3"/>
                </a:lnTo>
                <a:lnTo>
                  <a:pt x="159" y="1"/>
                </a:lnTo>
                <a:lnTo>
                  <a:pt x="141" y="0"/>
                </a:lnTo>
                <a:lnTo>
                  <a:pt x="122" y="0"/>
                </a:lnTo>
                <a:lnTo>
                  <a:pt x="104" y="1"/>
                </a:lnTo>
                <a:lnTo>
                  <a:pt x="86" y="2"/>
                </a:lnTo>
                <a:lnTo>
                  <a:pt x="69" y="5"/>
                </a:lnTo>
                <a:lnTo>
                  <a:pt x="51" y="8"/>
                </a:lnTo>
                <a:lnTo>
                  <a:pt x="34" y="12"/>
                </a:lnTo>
                <a:lnTo>
                  <a:pt x="16" y="16"/>
                </a:lnTo>
                <a:lnTo>
                  <a:pt x="0" y="21"/>
                </a:lnTo>
                <a:lnTo>
                  <a:pt x="130" y="26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9168" name="Line 80"/>
          <p:cNvSpPr>
            <a:spLocks noChangeShapeType="1"/>
          </p:cNvSpPr>
          <p:nvPr/>
        </p:nvSpPr>
        <p:spPr bwMode="auto">
          <a:xfrm>
            <a:off x="5113338" y="2136775"/>
            <a:ext cx="1587" cy="30003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9169" name="Freeform 81"/>
          <p:cNvSpPr>
            <a:spLocks noChangeArrowheads="1"/>
          </p:cNvSpPr>
          <p:nvPr/>
        </p:nvSpPr>
        <p:spPr bwMode="auto">
          <a:xfrm>
            <a:off x="5068888" y="3152775"/>
            <a:ext cx="95250" cy="95250"/>
          </a:xfrm>
          <a:custGeom>
            <a:avLst/>
            <a:gdLst/>
            <a:ahLst/>
            <a:cxnLst>
              <a:cxn ang="0">
                <a:pos x="130" y="264"/>
              </a:cxn>
              <a:cxn ang="0">
                <a:pos x="263" y="22"/>
              </a:cxn>
              <a:cxn ang="0">
                <a:pos x="246" y="17"/>
              </a:cxn>
              <a:cxn ang="0">
                <a:pos x="229" y="12"/>
              </a:cxn>
              <a:cxn ang="0">
                <a:pos x="212" y="8"/>
              </a:cxn>
              <a:cxn ang="0">
                <a:pos x="194" y="5"/>
              </a:cxn>
              <a:cxn ang="0">
                <a:pos x="177" y="3"/>
              </a:cxn>
              <a:cxn ang="0">
                <a:pos x="159" y="1"/>
              </a:cxn>
              <a:cxn ang="0">
                <a:pos x="141" y="0"/>
              </a:cxn>
              <a:cxn ang="0">
                <a:pos x="122" y="0"/>
              </a:cxn>
              <a:cxn ang="0">
                <a:pos x="104" y="1"/>
              </a:cxn>
              <a:cxn ang="0">
                <a:pos x="86" y="2"/>
              </a:cxn>
              <a:cxn ang="0">
                <a:pos x="69" y="5"/>
              </a:cxn>
              <a:cxn ang="0">
                <a:pos x="51" y="8"/>
              </a:cxn>
              <a:cxn ang="0">
                <a:pos x="34" y="11"/>
              </a:cxn>
              <a:cxn ang="0">
                <a:pos x="16" y="16"/>
              </a:cxn>
              <a:cxn ang="0">
                <a:pos x="0" y="21"/>
              </a:cxn>
              <a:cxn ang="0">
                <a:pos x="130" y="264"/>
              </a:cxn>
            </a:cxnLst>
            <a:rect l="0" t="0" r="r" b="b"/>
            <a:pathLst>
              <a:path w="264" h="265">
                <a:moveTo>
                  <a:pt x="130" y="264"/>
                </a:moveTo>
                <a:lnTo>
                  <a:pt x="263" y="22"/>
                </a:lnTo>
                <a:lnTo>
                  <a:pt x="246" y="17"/>
                </a:lnTo>
                <a:lnTo>
                  <a:pt x="229" y="12"/>
                </a:lnTo>
                <a:lnTo>
                  <a:pt x="212" y="8"/>
                </a:lnTo>
                <a:lnTo>
                  <a:pt x="194" y="5"/>
                </a:lnTo>
                <a:lnTo>
                  <a:pt x="177" y="3"/>
                </a:lnTo>
                <a:lnTo>
                  <a:pt x="159" y="1"/>
                </a:lnTo>
                <a:lnTo>
                  <a:pt x="141" y="0"/>
                </a:lnTo>
                <a:lnTo>
                  <a:pt x="122" y="0"/>
                </a:lnTo>
                <a:lnTo>
                  <a:pt x="104" y="1"/>
                </a:lnTo>
                <a:lnTo>
                  <a:pt x="86" y="2"/>
                </a:lnTo>
                <a:lnTo>
                  <a:pt x="69" y="5"/>
                </a:lnTo>
                <a:lnTo>
                  <a:pt x="51" y="8"/>
                </a:lnTo>
                <a:lnTo>
                  <a:pt x="34" y="11"/>
                </a:lnTo>
                <a:lnTo>
                  <a:pt x="16" y="16"/>
                </a:lnTo>
                <a:lnTo>
                  <a:pt x="0" y="21"/>
                </a:lnTo>
                <a:lnTo>
                  <a:pt x="130" y="264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9170" name="Line 82"/>
          <p:cNvSpPr>
            <a:spLocks noChangeShapeType="1"/>
          </p:cNvSpPr>
          <p:nvPr/>
        </p:nvSpPr>
        <p:spPr bwMode="auto">
          <a:xfrm>
            <a:off x="5113338" y="2881313"/>
            <a:ext cx="1587" cy="2873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9171" name="Freeform 83"/>
          <p:cNvSpPr>
            <a:spLocks noChangeArrowheads="1"/>
          </p:cNvSpPr>
          <p:nvPr/>
        </p:nvSpPr>
        <p:spPr bwMode="auto">
          <a:xfrm>
            <a:off x="5068888" y="4181475"/>
            <a:ext cx="95250" cy="95250"/>
          </a:xfrm>
          <a:custGeom>
            <a:avLst/>
            <a:gdLst/>
            <a:ahLst/>
            <a:cxnLst>
              <a:cxn ang="0">
                <a:pos x="130" y="265"/>
              </a:cxn>
              <a:cxn ang="0">
                <a:pos x="263" y="22"/>
              </a:cxn>
              <a:cxn ang="0">
                <a:pos x="246" y="17"/>
              </a:cxn>
              <a:cxn ang="0">
                <a:pos x="229" y="12"/>
              </a:cxn>
              <a:cxn ang="0">
                <a:pos x="212" y="8"/>
              </a:cxn>
              <a:cxn ang="0">
                <a:pos x="194" y="5"/>
              </a:cxn>
              <a:cxn ang="0">
                <a:pos x="177" y="3"/>
              </a:cxn>
              <a:cxn ang="0">
                <a:pos x="159" y="1"/>
              </a:cxn>
              <a:cxn ang="0">
                <a:pos x="141" y="0"/>
              </a:cxn>
              <a:cxn ang="0">
                <a:pos x="122" y="0"/>
              </a:cxn>
              <a:cxn ang="0">
                <a:pos x="104" y="1"/>
              </a:cxn>
              <a:cxn ang="0">
                <a:pos x="86" y="2"/>
              </a:cxn>
              <a:cxn ang="0">
                <a:pos x="69" y="5"/>
              </a:cxn>
              <a:cxn ang="0">
                <a:pos x="51" y="8"/>
              </a:cxn>
              <a:cxn ang="0">
                <a:pos x="34" y="12"/>
              </a:cxn>
              <a:cxn ang="0">
                <a:pos x="16" y="16"/>
              </a:cxn>
              <a:cxn ang="0">
                <a:pos x="0" y="21"/>
              </a:cxn>
              <a:cxn ang="0">
                <a:pos x="130" y="265"/>
              </a:cxn>
            </a:cxnLst>
            <a:rect l="0" t="0" r="r" b="b"/>
            <a:pathLst>
              <a:path w="264" h="266">
                <a:moveTo>
                  <a:pt x="130" y="265"/>
                </a:moveTo>
                <a:lnTo>
                  <a:pt x="263" y="22"/>
                </a:lnTo>
                <a:lnTo>
                  <a:pt x="246" y="17"/>
                </a:lnTo>
                <a:lnTo>
                  <a:pt x="229" y="12"/>
                </a:lnTo>
                <a:lnTo>
                  <a:pt x="212" y="8"/>
                </a:lnTo>
                <a:lnTo>
                  <a:pt x="194" y="5"/>
                </a:lnTo>
                <a:lnTo>
                  <a:pt x="177" y="3"/>
                </a:lnTo>
                <a:lnTo>
                  <a:pt x="159" y="1"/>
                </a:lnTo>
                <a:lnTo>
                  <a:pt x="141" y="0"/>
                </a:lnTo>
                <a:lnTo>
                  <a:pt x="122" y="0"/>
                </a:lnTo>
                <a:lnTo>
                  <a:pt x="104" y="1"/>
                </a:lnTo>
                <a:lnTo>
                  <a:pt x="86" y="2"/>
                </a:lnTo>
                <a:lnTo>
                  <a:pt x="69" y="5"/>
                </a:lnTo>
                <a:lnTo>
                  <a:pt x="51" y="8"/>
                </a:lnTo>
                <a:lnTo>
                  <a:pt x="34" y="12"/>
                </a:lnTo>
                <a:lnTo>
                  <a:pt x="16" y="16"/>
                </a:lnTo>
                <a:lnTo>
                  <a:pt x="0" y="21"/>
                </a:lnTo>
                <a:lnTo>
                  <a:pt x="130" y="26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9172" name="Line 84"/>
          <p:cNvSpPr>
            <a:spLocks noChangeShapeType="1"/>
          </p:cNvSpPr>
          <p:nvPr/>
        </p:nvSpPr>
        <p:spPr bwMode="auto">
          <a:xfrm>
            <a:off x="5113338" y="3616325"/>
            <a:ext cx="1587" cy="5715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9173" name="Freeform 85"/>
          <p:cNvSpPr>
            <a:spLocks noChangeArrowheads="1"/>
          </p:cNvSpPr>
          <p:nvPr/>
        </p:nvSpPr>
        <p:spPr bwMode="auto">
          <a:xfrm>
            <a:off x="1163638" y="877888"/>
            <a:ext cx="3951287" cy="3411537"/>
          </a:xfrm>
          <a:custGeom>
            <a:avLst/>
            <a:gdLst/>
            <a:ahLst/>
            <a:cxnLst>
              <a:cxn ang="0">
                <a:pos x="10977" y="9477"/>
              </a:cxn>
              <a:cxn ang="0">
                <a:pos x="0" y="9477"/>
              </a:cxn>
              <a:cxn ang="0">
                <a:pos x="0" y="0"/>
              </a:cxn>
            </a:cxnLst>
            <a:rect l="0" t="0" r="r" b="b"/>
            <a:pathLst>
              <a:path w="10978" h="9478">
                <a:moveTo>
                  <a:pt x="10977" y="9477"/>
                </a:moveTo>
                <a:lnTo>
                  <a:pt x="0" y="9477"/>
                </a:lnTo>
                <a:lnTo>
                  <a:pt x="0" y="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9174" name="Line 86"/>
          <p:cNvSpPr>
            <a:spLocks noChangeShapeType="1"/>
          </p:cNvSpPr>
          <p:nvPr/>
        </p:nvSpPr>
        <p:spPr bwMode="auto">
          <a:xfrm>
            <a:off x="3656013" y="879475"/>
            <a:ext cx="1587" cy="30003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89175" name="Line 87"/>
          <p:cNvSpPr>
            <a:spLocks noChangeShapeType="1"/>
          </p:cNvSpPr>
          <p:nvPr/>
        </p:nvSpPr>
        <p:spPr bwMode="auto">
          <a:xfrm flipH="1">
            <a:off x="1147763" y="873125"/>
            <a:ext cx="2514600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9176" name="Line 88"/>
          <p:cNvSpPr>
            <a:spLocks noChangeShapeType="1"/>
          </p:cNvSpPr>
          <p:nvPr/>
        </p:nvSpPr>
        <p:spPr bwMode="auto">
          <a:xfrm>
            <a:off x="3148013" y="2441575"/>
            <a:ext cx="314325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9177" name="Freeform 89"/>
          <p:cNvSpPr>
            <a:spLocks noChangeArrowheads="1"/>
          </p:cNvSpPr>
          <p:nvPr/>
        </p:nvSpPr>
        <p:spPr bwMode="auto">
          <a:xfrm>
            <a:off x="3387725" y="4181475"/>
            <a:ext cx="95250" cy="95250"/>
          </a:xfrm>
          <a:custGeom>
            <a:avLst/>
            <a:gdLst/>
            <a:ahLst/>
            <a:cxnLst>
              <a:cxn ang="0">
                <a:pos x="130" y="265"/>
              </a:cxn>
              <a:cxn ang="0">
                <a:pos x="263" y="22"/>
              </a:cxn>
              <a:cxn ang="0">
                <a:pos x="246" y="17"/>
              </a:cxn>
              <a:cxn ang="0">
                <a:pos x="229" y="12"/>
              </a:cxn>
              <a:cxn ang="0">
                <a:pos x="212" y="8"/>
              </a:cxn>
              <a:cxn ang="0">
                <a:pos x="194" y="5"/>
              </a:cxn>
              <a:cxn ang="0">
                <a:pos x="177" y="3"/>
              </a:cxn>
              <a:cxn ang="0">
                <a:pos x="159" y="1"/>
              </a:cxn>
              <a:cxn ang="0">
                <a:pos x="141" y="0"/>
              </a:cxn>
              <a:cxn ang="0">
                <a:pos x="122" y="0"/>
              </a:cxn>
              <a:cxn ang="0">
                <a:pos x="104" y="1"/>
              </a:cxn>
              <a:cxn ang="0">
                <a:pos x="86" y="2"/>
              </a:cxn>
              <a:cxn ang="0">
                <a:pos x="69" y="5"/>
              </a:cxn>
              <a:cxn ang="0">
                <a:pos x="51" y="8"/>
              </a:cxn>
              <a:cxn ang="0">
                <a:pos x="34" y="12"/>
              </a:cxn>
              <a:cxn ang="0">
                <a:pos x="16" y="16"/>
              </a:cxn>
              <a:cxn ang="0">
                <a:pos x="0" y="21"/>
              </a:cxn>
              <a:cxn ang="0">
                <a:pos x="130" y="265"/>
              </a:cxn>
            </a:cxnLst>
            <a:rect l="0" t="0" r="r" b="b"/>
            <a:pathLst>
              <a:path w="264" h="266">
                <a:moveTo>
                  <a:pt x="130" y="265"/>
                </a:moveTo>
                <a:lnTo>
                  <a:pt x="263" y="22"/>
                </a:lnTo>
                <a:lnTo>
                  <a:pt x="246" y="17"/>
                </a:lnTo>
                <a:lnTo>
                  <a:pt x="229" y="12"/>
                </a:lnTo>
                <a:lnTo>
                  <a:pt x="212" y="8"/>
                </a:lnTo>
                <a:lnTo>
                  <a:pt x="194" y="5"/>
                </a:lnTo>
                <a:lnTo>
                  <a:pt x="177" y="3"/>
                </a:lnTo>
                <a:lnTo>
                  <a:pt x="159" y="1"/>
                </a:lnTo>
                <a:lnTo>
                  <a:pt x="141" y="0"/>
                </a:lnTo>
                <a:lnTo>
                  <a:pt x="122" y="0"/>
                </a:lnTo>
                <a:lnTo>
                  <a:pt x="104" y="1"/>
                </a:lnTo>
                <a:lnTo>
                  <a:pt x="86" y="2"/>
                </a:lnTo>
                <a:lnTo>
                  <a:pt x="69" y="5"/>
                </a:lnTo>
                <a:lnTo>
                  <a:pt x="51" y="8"/>
                </a:lnTo>
                <a:lnTo>
                  <a:pt x="34" y="12"/>
                </a:lnTo>
                <a:lnTo>
                  <a:pt x="16" y="16"/>
                </a:lnTo>
                <a:lnTo>
                  <a:pt x="0" y="21"/>
                </a:lnTo>
                <a:lnTo>
                  <a:pt x="130" y="26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9178" name="Line 90"/>
          <p:cNvSpPr>
            <a:spLocks noChangeShapeType="1"/>
          </p:cNvSpPr>
          <p:nvPr/>
        </p:nvSpPr>
        <p:spPr bwMode="auto">
          <a:xfrm>
            <a:off x="3438525" y="2446338"/>
            <a:ext cx="1588" cy="17414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9179" name="Line 91"/>
          <p:cNvSpPr>
            <a:spLocks noChangeShapeType="1"/>
          </p:cNvSpPr>
          <p:nvPr/>
        </p:nvSpPr>
        <p:spPr bwMode="auto">
          <a:xfrm>
            <a:off x="1981200" y="2693988"/>
            <a:ext cx="1588" cy="1541462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Grp="1" noChangeArrowheads="1"/>
          </p:cNvSpPr>
          <p:nvPr>
            <p:ph type="title"/>
          </p:nvPr>
        </p:nvSpPr>
        <p:spPr>
          <a:xfrm>
            <a:off x="758825" y="260350"/>
            <a:ext cx="7818438" cy="379413"/>
          </a:xfrm>
          <a:ln/>
        </p:spPr>
        <p:txBody>
          <a:bodyPr lIns="63360" tIns="25560" rIns="63360" bIns="2556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/>
              <a:t>REGISTER  TRANSFER  OPERATIONS  IN  INTERRUPT CYCLE</a:t>
            </a: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854075" y="3587750"/>
            <a:ext cx="7126288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Register Transfer Statements for Interrupt Cycle</a:t>
            </a:r>
          </a:p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	- R  F/F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 1     if IEN (FGI + FGO)T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0</a:t>
            </a:r>
            <a:r>
              <a:rPr lang="en-GB" sz="1800" dirty="0">
                <a:solidFill>
                  <a:schemeClr val="tx1"/>
                </a:solidFill>
                <a:latin typeface="Symbol" pitchFamily="18" charset="2"/>
              </a:rPr>
              <a:t>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800" dirty="0">
                <a:solidFill>
                  <a:schemeClr val="tx1"/>
                </a:solidFill>
                <a:latin typeface="Symbol" pitchFamily="18" charset="2"/>
              </a:rPr>
              <a:t>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1800" dirty="0">
                <a:solidFill>
                  <a:schemeClr val="tx1"/>
                </a:solidFill>
                <a:latin typeface="Symbol" pitchFamily="18" charset="2"/>
              </a:rPr>
              <a:t></a:t>
            </a:r>
          </a:p>
          <a:p>
            <a:pPr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	  		</a:t>
            </a:r>
            <a:r>
              <a:rPr lang="en-GB" sz="1800" dirty="0">
                <a:solidFill>
                  <a:schemeClr val="tx1"/>
                </a:solidFill>
                <a:latin typeface="Symbol" pitchFamily="18" charset="2"/>
              </a:rPr>
              <a:t>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 T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0</a:t>
            </a:r>
            <a:r>
              <a:rPr lang="en-GB" sz="1800" dirty="0">
                <a:solidFill>
                  <a:schemeClr val="tx1"/>
                </a:solidFill>
                <a:latin typeface="Symbol" pitchFamily="18" charset="2"/>
              </a:rPr>
              <a:t>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800" dirty="0">
                <a:solidFill>
                  <a:schemeClr val="tx1"/>
                </a:solidFill>
                <a:latin typeface="Symbol" pitchFamily="18" charset="2"/>
              </a:rPr>
              <a:t>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1800" dirty="0">
                <a:solidFill>
                  <a:schemeClr val="tx1"/>
                </a:solidFill>
                <a:latin typeface="Symbol" pitchFamily="18" charset="2"/>
              </a:rPr>
              <a:t>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 (IEN)(FGI + FGO):   R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 1</a:t>
            </a:r>
          </a:p>
          <a:p>
            <a:pPr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- The fetch and decode phases of the instruction cycle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   	must be modified </a:t>
            </a:r>
            <a:r>
              <a:rPr lang="en-GB" sz="1800" dirty="0">
                <a:solidFill>
                  <a:schemeClr val="tx1"/>
                </a:solidFill>
                <a:latin typeface="Wingdings" pitchFamily="2" charset="2"/>
              </a:rPr>
              <a:t>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Replace T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0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, T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, T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  with  R'T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0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, R'T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, R'T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2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- The interrupt cycle :</a:t>
            </a:r>
          </a:p>
          <a:p>
            <a:pPr>
              <a:spcBef>
                <a:spcPts val="43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	RT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0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:	AR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 0,  TR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 PC</a:t>
            </a:r>
          </a:p>
          <a:p>
            <a:pPr>
              <a:spcBef>
                <a:spcPts val="43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	RT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:	M[AR]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 TR,  PC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 0</a:t>
            </a:r>
          </a:p>
          <a:p>
            <a:pPr>
              <a:spcBef>
                <a:spcPts val="43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Arial" charset="0"/>
              </a:rPr>
              <a:t>	RT</a:t>
            </a:r>
            <a:r>
              <a:rPr lang="en-GB" sz="1800" baseline="-25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:	PC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 PC + 1,  IEN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 0,  R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 0, SC </a:t>
            </a:r>
            <a:r>
              <a:rPr lang="en-GB" sz="1800" dirty="0">
                <a:latin typeface="Symbol" pitchFamily="18" charset="2"/>
              </a:rPr>
              <a:t>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 0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85800" y="3956050"/>
            <a:ext cx="190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2778125" y="4144963"/>
            <a:ext cx="25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  </a:t>
            </a:r>
          </a:p>
        </p:txBody>
      </p:sp>
      <p:grpSp>
        <p:nvGrpSpPr>
          <p:cNvPr id="90163" name="Group 51"/>
          <p:cNvGrpSpPr>
            <a:grpSpLocks/>
          </p:cNvGrpSpPr>
          <p:nvPr/>
        </p:nvGrpSpPr>
        <p:grpSpPr bwMode="auto">
          <a:xfrm>
            <a:off x="1133475" y="822325"/>
            <a:ext cx="4972050" cy="2546350"/>
            <a:chOff x="714" y="518"/>
            <a:chExt cx="3132" cy="1604"/>
          </a:xfrm>
        </p:grpSpPr>
        <p:sp>
          <p:nvSpPr>
            <p:cNvPr id="90117" name="Text Box 5"/>
            <p:cNvSpPr txBox="1">
              <a:spLocks noChangeArrowheads="1"/>
            </p:cNvSpPr>
            <p:nvPr/>
          </p:nvSpPr>
          <p:spPr bwMode="auto">
            <a:xfrm>
              <a:off x="2793" y="686"/>
              <a:ext cx="105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 After interrupt cycle</a:t>
              </a:r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2862" y="1963"/>
              <a:ext cx="89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119" name="Line 7"/>
            <p:cNvSpPr>
              <a:spLocks noChangeShapeType="1"/>
            </p:cNvSpPr>
            <p:nvPr/>
          </p:nvSpPr>
          <p:spPr bwMode="auto">
            <a:xfrm>
              <a:off x="1212" y="1963"/>
              <a:ext cx="89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120" name="AutoShape 8"/>
            <p:cNvSpPr>
              <a:spLocks noChangeArrowheads="1"/>
            </p:cNvSpPr>
            <p:nvPr/>
          </p:nvSpPr>
          <p:spPr bwMode="auto">
            <a:xfrm>
              <a:off x="1212" y="863"/>
              <a:ext cx="900" cy="1222"/>
            </a:xfrm>
            <a:prstGeom prst="roundRect">
              <a:avLst>
                <a:gd name="adj" fmla="val 111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0121" name="Text Box 9"/>
            <p:cNvSpPr txBox="1">
              <a:spLocks noChangeArrowheads="1"/>
            </p:cNvSpPr>
            <p:nvPr/>
          </p:nvSpPr>
          <p:spPr bwMode="auto">
            <a:xfrm>
              <a:off x="1195" y="968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90122" name="Text Box 10"/>
            <p:cNvSpPr txBox="1">
              <a:spLocks noChangeArrowheads="1"/>
            </p:cNvSpPr>
            <p:nvPr/>
          </p:nvSpPr>
          <p:spPr bwMode="auto">
            <a:xfrm>
              <a:off x="1371" y="968"/>
              <a:ext cx="32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BUN</a:t>
              </a:r>
            </a:p>
          </p:txBody>
        </p:sp>
        <p:sp>
          <p:nvSpPr>
            <p:cNvPr id="90123" name="Text Box 11"/>
            <p:cNvSpPr txBox="1">
              <a:spLocks noChangeArrowheads="1"/>
            </p:cNvSpPr>
            <p:nvPr/>
          </p:nvSpPr>
          <p:spPr bwMode="auto">
            <a:xfrm>
              <a:off x="1754" y="968"/>
              <a:ext cx="32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1120</a:t>
              </a:r>
            </a:p>
          </p:txBody>
        </p:sp>
        <p:sp>
          <p:nvSpPr>
            <p:cNvPr id="90124" name="Line 12"/>
            <p:cNvSpPr>
              <a:spLocks noChangeShapeType="1"/>
            </p:cNvSpPr>
            <p:nvPr/>
          </p:nvSpPr>
          <p:spPr bwMode="auto">
            <a:xfrm>
              <a:off x="1212" y="974"/>
              <a:ext cx="89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125" name="Line 13"/>
            <p:cNvSpPr>
              <a:spLocks noChangeShapeType="1"/>
            </p:cNvSpPr>
            <p:nvPr/>
          </p:nvSpPr>
          <p:spPr bwMode="auto">
            <a:xfrm>
              <a:off x="1212" y="1089"/>
              <a:ext cx="89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126" name="Text Box 14"/>
            <p:cNvSpPr txBox="1">
              <a:spLocks noChangeArrowheads="1"/>
            </p:cNvSpPr>
            <p:nvPr/>
          </p:nvSpPr>
          <p:spPr bwMode="auto">
            <a:xfrm>
              <a:off x="1028" y="854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90127" name="Text Box 15"/>
            <p:cNvSpPr txBox="1">
              <a:spLocks noChangeArrowheads="1"/>
            </p:cNvSpPr>
            <p:nvPr/>
          </p:nvSpPr>
          <p:spPr bwMode="auto">
            <a:xfrm>
              <a:off x="1020" y="968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</a:t>
              </a:r>
            </a:p>
          </p:txBody>
        </p:sp>
        <p:sp>
          <p:nvSpPr>
            <p:cNvPr id="90128" name="Line 16"/>
            <p:cNvSpPr>
              <a:spLocks noChangeShapeType="1"/>
            </p:cNvSpPr>
            <p:nvPr/>
          </p:nvSpPr>
          <p:spPr bwMode="auto">
            <a:xfrm>
              <a:off x="1212" y="1505"/>
              <a:ext cx="89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129" name="Text Box 17"/>
            <p:cNvSpPr txBox="1">
              <a:spLocks noChangeArrowheads="1"/>
            </p:cNvSpPr>
            <p:nvPr/>
          </p:nvSpPr>
          <p:spPr bwMode="auto">
            <a:xfrm>
              <a:off x="714" y="1356"/>
              <a:ext cx="51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PC = 256</a:t>
              </a:r>
            </a:p>
          </p:txBody>
        </p:sp>
        <p:sp>
          <p:nvSpPr>
            <p:cNvPr id="90130" name="Text Box 18"/>
            <p:cNvSpPr txBox="1">
              <a:spLocks noChangeArrowheads="1"/>
            </p:cNvSpPr>
            <p:nvPr/>
          </p:nvSpPr>
          <p:spPr bwMode="auto">
            <a:xfrm>
              <a:off x="962" y="1264"/>
              <a:ext cx="27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255</a:t>
              </a:r>
            </a:p>
          </p:txBody>
        </p:sp>
        <p:sp>
          <p:nvSpPr>
            <p:cNvPr id="90131" name="Text Box 19"/>
            <p:cNvSpPr txBox="1">
              <a:spLocks noChangeArrowheads="1"/>
            </p:cNvSpPr>
            <p:nvPr/>
          </p:nvSpPr>
          <p:spPr bwMode="auto">
            <a:xfrm>
              <a:off x="1195" y="1958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</a:t>
              </a:r>
            </a:p>
          </p:txBody>
        </p:sp>
        <p:sp>
          <p:nvSpPr>
            <p:cNvPr id="90132" name="Text Box 20"/>
            <p:cNvSpPr txBox="1">
              <a:spLocks noChangeArrowheads="1"/>
            </p:cNvSpPr>
            <p:nvPr/>
          </p:nvSpPr>
          <p:spPr bwMode="auto">
            <a:xfrm>
              <a:off x="1371" y="1958"/>
              <a:ext cx="32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BUN</a:t>
              </a:r>
            </a:p>
          </p:txBody>
        </p:sp>
        <p:sp>
          <p:nvSpPr>
            <p:cNvPr id="90133" name="Text Box 21"/>
            <p:cNvSpPr txBox="1">
              <a:spLocks noChangeArrowheads="1"/>
            </p:cNvSpPr>
            <p:nvPr/>
          </p:nvSpPr>
          <p:spPr bwMode="auto">
            <a:xfrm>
              <a:off x="1916" y="1958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90134" name="Text Box 22"/>
            <p:cNvSpPr txBox="1">
              <a:spLocks noChangeArrowheads="1"/>
            </p:cNvSpPr>
            <p:nvPr/>
          </p:nvSpPr>
          <p:spPr bwMode="auto">
            <a:xfrm>
              <a:off x="1227" y="666"/>
              <a:ext cx="86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 Before interrupt</a:t>
              </a:r>
            </a:p>
          </p:txBody>
        </p:sp>
        <p:sp>
          <p:nvSpPr>
            <p:cNvPr id="90135" name="Text Box 23"/>
            <p:cNvSpPr txBox="1">
              <a:spLocks noChangeArrowheads="1"/>
            </p:cNvSpPr>
            <p:nvPr/>
          </p:nvSpPr>
          <p:spPr bwMode="auto">
            <a:xfrm>
              <a:off x="1509" y="1184"/>
              <a:ext cx="33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Main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90136" name="Text Box 24"/>
            <p:cNvSpPr txBox="1">
              <a:spLocks noChangeArrowheads="1"/>
            </p:cNvSpPr>
            <p:nvPr/>
          </p:nvSpPr>
          <p:spPr bwMode="auto">
            <a:xfrm>
              <a:off x="1433" y="1278"/>
              <a:ext cx="50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Program</a:t>
              </a:r>
            </a:p>
          </p:txBody>
        </p:sp>
        <p:sp>
          <p:nvSpPr>
            <p:cNvPr id="90137" name="Text Box 25"/>
            <p:cNvSpPr txBox="1">
              <a:spLocks noChangeArrowheads="1"/>
            </p:cNvSpPr>
            <p:nvPr/>
          </p:nvSpPr>
          <p:spPr bwMode="auto">
            <a:xfrm>
              <a:off x="890" y="1487"/>
              <a:ext cx="32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1120</a:t>
              </a:r>
            </a:p>
          </p:txBody>
        </p:sp>
        <p:sp>
          <p:nvSpPr>
            <p:cNvPr id="90138" name="Text Box 26"/>
            <p:cNvSpPr txBox="1">
              <a:spLocks noChangeArrowheads="1"/>
            </p:cNvSpPr>
            <p:nvPr/>
          </p:nvSpPr>
          <p:spPr bwMode="auto">
            <a:xfrm>
              <a:off x="1593" y="1601"/>
              <a:ext cx="24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I/O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90139" name="Text Box 27"/>
            <p:cNvSpPr txBox="1">
              <a:spLocks noChangeArrowheads="1"/>
            </p:cNvSpPr>
            <p:nvPr/>
          </p:nvSpPr>
          <p:spPr bwMode="auto">
            <a:xfrm>
              <a:off x="1471" y="1696"/>
              <a:ext cx="50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Program</a:t>
              </a:r>
            </a:p>
          </p:txBody>
        </p:sp>
        <p:sp>
          <p:nvSpPr>
            <p:cNvPr id="90140" name="AutoShape 28"/>
            <p:cNvSpPr>
              <a:spLocks noChangeArrowheads="1"/>
            </p:cNvSpPr>
            <p:nvPr/>
          </p:nvSpPr>
          <p:spPr bwMode="auto">
            <a:xfrm>
              <a:off x="2862" y="863"/>
              <a:ext cx="900" cy="1228"/>
            </a:xfrm>
            <a:prstGeom prst="roundRect">
              <a:avLst>
                <a:gd name="adj" fmla="val 111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0141" name="Text Box 29"/>
            <p:cNvSpPr txBox="1">
              <a:spLocks noChangeArrowheads="1"/>
            </p:cNvSpPr>
            <p:nvPr/>
          </p:nvSpPr>
          <p:spPr bwMode="auto">
            <a:xfrm>
              <a:off x="2839" y="968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90142" name="Text Box 30"/>
            <p:cNvSpPr txBox="1">
              <a:spLocks noChangeArrowheads="1"/>
            </p:cNvSpPr>
            <p:nvPr/>
          </p:nvSpPr>
          <p:spPr bwMode="auto">
            <a:xfrm>
              <a:off x="3014" y="968"/>
              <a:ext cx="32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BUN</a:t>
              </a:r>
            </a:p>
          </p:txBody>
        </p:sp>
        <p:sp>
          <p:nvSpPr>
            <p:cNvPr id="90143" name="Text Box 31"/>
            <p:cNvSpPr txBox="1">
              <a:spLocks noChangeArrowheads="1"/>
            </p:cNvSpPr>
            <p:nvPr/>
          </p:nvSpPr>
          <p:spPr bwMode="auto">
            <a:xfrm>
              <a:off x="3396" y="968"/>
              <a:ext cx="32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1120</a:t>
              </a:r>
            </a:p>
          </p:txBody>
        </p:sp>
        <p:sp>
          <p:nvSpPr>
            <p:cNvPr id="90144" name="Line 32"/>
            <p:cNvSpPr>
              <a:spLocks noChangeShapeType="1"/>
            </p:cNvSpPr>
            <p:nvPr/>
          </p:nvSpPr>
          <p:spPr bwMode="auto">
            <a:xfrm>
              <a:off x="2862" y="974"/>
              <a:ext cx="89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145" name="Line 33"/>
            <p:cNvSpPr>
              <a:spLocks noChangeShapeType="1"/>
            </p:cNvSpPr>
            <p:nvPr/>
          </p:nvSpPr>
          <p:spPr bwMode="auto">
            <a:xfrm>
              <a:off x="2862" y="1089"/>
              <a:ext cx="89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146" name="Text Box 34"/>
            <p:cNvSpPr txBox="1">
              <a:spLocks noChangeArrowheads="1"/>
            </p:cNvSpPr>
            <p:nvPr/>
          </p:nvSpPr>
          <p:spPr bwMode="auto">
            <a:xfrm>
              <a:off x="2670" y="854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90147" name="Text Box 35"/>
            <p:cNvSpPr txBox="1">
              <a:spLocks noChangeArrowheads="1"/>
            </p:cNvSpPr>
            <p:nvPr/>
          </p:nvSpPr>
          <p:spPr bwMode="auto">
            <a:xfrm>
              <a:off x="2449" y="968"/>
              <a:ext cx="41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PC = 1</a:t>
              </a:r>
            </a:p>
          </p:txBody>
        </p:sp>
        <p:sp>
          <p:nvSpPr>
            <p:cNvPr id="90148" name="Line 36"/>
            <p:cNvSpPr>
              <a:spLocks noChangeShapeType="1"/>
            </p:cNvSpPr>
            <p:nvPr/>
          </p:nvSpPr>
          <p:spPr bwMode="auto">
            <a:xfrm>
              <a:off x="2862" y="1505"/>
              <a:ext cx="89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149" name="Text Box 37"/>
            <p:cNvSpPr txBox="1">
              <a:spLocks noChangeArrowheads="1"/>
            </p:cNvSpPr>
            <p:nvPr/>
          </p:nvSpPr>
          <p:spPr bwMode="auto">
            <a:xfrm>
              <a:off x="2563" y="1368"/>
              <a:ext cx="30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 256</a:t>
              </a:r>
            </a:p>
          </p:txBody>
        </p:sp>
        <p:sp>
          <p:nvSpPr>
            <p:cNvPr id="90150" name="Text Box 38"/>
            <p:cNvSpPr txBox="1">
              <a:spLocks noChangeArrowheads="1"/>
            </p:cNvSpPr>
            <p:nvPr/>
          </p:nvSpPr>
          <p:spPr bwMode="auto">
            <a:xfrm>
              <a:off x="2592" y="1276"/>
              <a:ext cx="27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255</a:t>
              </a:r>
            </a:p>
          </p:txBody>
        </p:sp>
        <p:sp>
          <p:nvSpPr>
            <p:cNvPr id="90151" name="Text Box 39"/>
            <p:cNvSpPr txBox="1">
              <a:spLocks noChangeArrowheads="1"/>
            </p:cNvSpPr>
            <p:nvPr/>
          </p:nvSpPr>
          <p:spPr bwMode="auto">
            <a:xfrm>
              <a:off x="2839" y="1958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</a:t>
              </a:r>
            </a:p>
          </p:txBody>
        </p:sp>
        <p:sp>
          <p:nvSpPr>
            <p:cNvPr id="90152" name="Text Box 40"/>
            <p:cNvSpPr txBox="1">
              <a:spLocks noChangeArrowheads="1"/>
            </p:cNvSpPr>
            <p:nvPr/>
          </p:nvSpPr>
          <p:spPr bwMode="auto">
            <a:xfrm>
              <a:off x="3014" y="1958"/>
              <a:ext cx="32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BUN</a:t>
              </a:r>
            </a:p>
          </p:txBody>
        </p:sp>
        <p:sp>
          <p:nvSpPr>
            <p:cNvPr id="90153" name="Text Box 41"/>
            <p:cNvSpPr txBox="1">
              <a:spLocks noChangeArrowheads="1"/>
            </p:cNvSpPr>
            <p:nvPr/>
          </p:nvSpPr>
          <p:spPr bwMode="auto">
            <a:xfrm>
              <a:off x="3558" y="1958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90154" name="Text Box 42"/>
            <p:cNvSpPr txBox="1">
              <a:spLocks noChangeArrowheads="1"/>
            </p:cNvSpPr>
            <p:nvPr/>
          </p:nvSpPr>
          <p:spPr bwMode="auto">
            <a:xfrm>
              <a:off x="2181" y="518"/>
              <a:ext cx="48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Memory</a:t>
              </a:r>
            </a:p>
          </p:txBody>
        </p:sp>
        <p:sp>
          <p:nvSpPr>
            <p:cNvPr id="90155" name="Text Box 43"/>
            <p:cNvSpPr txBox="1">
              <a:spLocks noChangeArrowheads="1"/>
            </p:cNvSpPr>
            <p:nvPr/>
          </p:nvSpPr>
          <p:spPr bwMode="auto">
            <a:xfrm>
              <a:off x="3152" y="1184"/>
              <a:ext cx="33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Main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90156" name="Text Box 44"/>
            <p:cNvSpPr txBox="1">
              <a:spLocks noChangeArrowheads="1"/>
            </p:cNvSpPr>
            <p:nvPr/>
          </p:nvSpPr>
          <p:spPr bwMode="auto">
            <a:xfrm>
              <a:off x="3075" y="1278"/>
              <a:ext cx="50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Program</a:t>
              </a:r>
            </a:p>
          </p:txBody>
        </p:sp>
        <p:sp>
          <p:nvSpPr>
            <p:cNvPr id="90157" name="Text Box 45"/>
            <p:cNvSpPr txBox="1">
              <a:spLocks noChangeArrowheads="1"/>
            </p:cNvSpPr>
            <p:nvPr/>
          </p:nvSpPr>
          <p:spPr bwMode="auto">
            <a:xfrm>
              <a:off x="2541" y="1487"/>
              <a:ext cx="32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1120</a:t>
              </a:r>
            </a:p>
          </p:txBody>
        </p:sp>
        <p:sp>
          <p:nvSpPr>
            <p:cNvPr id="90158" name="Text Box 46"/>
            <p:cNvSpPr txBox="1">
              <a:spLocks noChangeArrowheads="1"/>
            </p:cNvSpPr>
            <p:nvPr/>
          </p:nvSpPr>
          <p:spPr bwMode="auto">
            <a:xfrm>
              <a:off x="3236" y="1601"/>
              <a:ext cx="24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I/O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90159" name="Text Box 47"/>
            <p:cNvSpPr txBox="1">
              <a:spLocks noChangeArrowheads="1"/>
            </p:cNvSpPr>
            <p:nvPr/>
          </p:nvSpPr>
          <p:spPr bwMode="auto">
            <a:xfrm>
              <a:off x="3114" y="1696"/>
              <a:ext cx="50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Program</a:t>
              </a:r>
            </a:p>
          </p:txBody>
        </p:sp>
        <p:sp>
          <p:nvSpPr>
            <p:cNvPr id="90160" name="Text Box 48"/>
            <p:cNvSpPr txBox="1">
              <a:spLocks noChangeArrowheads="1"/>
            </p:cNvSpPr>
            <p:nvPr/>
          </p:nvSpPr>
          <p:spPr bwMode="auto">
            <a:xfrm>
              <a:off x="3152" y="841"/>
              <a:ext cx="27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256</a:t>
              </a:r>
            </a:p>
          </p:txBody>
        </p:sp>
      </p:grpSp>
      <p:sp>
        <p:nvSpPr>
          <p:cNvPr id="90161" name="Text Box 49"/>
          <p:cNvSpPr txBox="1">
            <a:spLocks noChangeArrowheads="1"/>
          </p:cNvSpPr>
          <p:nvPr/>
        </p:nvSpPr>
        <p:spPr bwMode="auto">
          <a:xfrm>
            <a:off x="7440613" y="0"/>
            <a:ext cx="15589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I/O and Interrupt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9298" y="1545167"/>
            <a:ext cx="2160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At  the end of the I/O program IEN</a:t>
            </a:r>
            <a:r>
              <a:rPr lang="en-GB" sz="2000" dirty="0" smtClean="0">
                <a:latin typeface="Symbol" pitchFamily="18" charset="2"/>
              </a:rPr>
              <a:t>1</a:t>
            </a:r>
            <a:r>
              <a:rPr lang="en-US" sz="2000" dirty="0" smtClean="0"/>
              <a:t> so that further interrupts are enabled. </a:t>
            </a:r>
            <a:endParaRPr lang="en-US" sz="2000" dirty="0"/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>
            <a:off x="5522914" y="2360775"/>
            <a:ext cx="1316384" cy="70818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Grp="1" noChangeArrowheads="1"/>
          </p:cNvSpPr>
          <p:nvPr>
            <p:ph type="title"/>
          </p:nvPr>
        </p:nvSpPr>
        <p:spPr>
          <a:xfrm>
            <a:off x="1065213" y="277813"/>
            <a:ext cx="7204075" cy="334962"/>
          </a:xfrm>
          <a:ln/>
        </p:spPr>
        <p:txBody>
          <a:bodyPr lIns="63360" tIns="25560" rIns="63360" bIns="2556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FURTHER  QUESTIONS  ON  INTERRUPT</a:t>
            </a:r>
          </a:p>
        </p:txBody>
      </p:sp>
      <p:sp>
        <p:nvSpPr>
          <p:cNvPr id="91138" name="AutoShape 2"/>
          <p:cNvSpPr>
            <a:spLocks noChangeArrowheads="1"/>
          </p:cNvSpPr>
          <p:nvPr/>
        </p:nvSpPr>
        <p:spPr bwMode="auto">
          <a:xfrm>
            <a:off x="1898650" y="2005013"/>
            <a:ext cx="34925" cy="131762"/>
          </a:xfrm>
          <a:prstGeom prst="roundRect">
            <a:avLst>
              <a:gd name="adj" fmla="val 454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539750" y="1139825"/>
            <a:ext cx="8075613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360" tIns="44280" rIns="90360" bIns="44280">
            <a:spAutoFit/>
          </a:bodyPr>
          <a:lstStyle/>
          <a:p>
            <a:pPr marL="569913" lvl="1">
              <a:lnSpc>
                <a:spcPct val="93000"/>
              </a:lnSpc>
              <a:spcBef>
                <a:spcPts val="663"/>
              </a:spcBef>
              <a:buClr>
                <a:srgbClr val="000000"/>
              </a:buClr>
              <a:buSzPct val="83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2000" dirty="0">
                <a:latin typeface="Arial" charset="0"/>
              </a:rPr>
              <a:t>How can the CPU recognize the device </a:t>
            </a:r>
          </a:p>
          <a:p>
            <a:pPr marL="569913" lvl="1">
              <a:lnSpc>
                <a:spcPct val="91000"/>
              </a:lnSpc>
              <a:spcBef>
                <a:spcPts val="663"/>
              </a:spcBef>
              <a:buClr>
                <a:srgbClr val="000000"/>
              </a:buClr>
              <a:buSzPct val="83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2000" dirty="0">
                <a:latin typeface="Arial" charset="0"/>
              </a:rPr>
              <a:t>    requesting an interrupt ?</a:t>
            </a:r>
          </a:p>
          <a:p>
            <a:pPr marL="569913" lvl="1">
              <a:lnSpc>
                <a:spcPct val="91000"/>
              </a:lnSpc>
              <a:spcBef>
                <a:spcPts val="663"/>
              </a:spcBef>
              <a:buClr>
                <a:srgbClr val="000000"/>
              </a:buClr>
              <a:buSzPct val="83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endParaRPr lang="en-GB" sz="2000" dirty="0">
              <a:latin typeface="Arial" charset="0"/>
            </a:endParaRPr>
          </a:p>
          <a:p>
            <a:pPr marL="569913" lvl="1">
              <a:lnSpc>
                <a:spcPct val="91000"/>
              </a:lnSpc>
              <a:spcBef>
                <a:spcPts val="663"/>
              </a:spcBef>
              <a:buClr>
                <a:srgbClr val="000000"/>
              </a:buClr>
              <a:buSzPct val="83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2000" dirty="0">
                <a:latin typeface="Arial" charset="0"/>
              </a:rPr>
              <a:t>Since different devices are likely to require </a:t>
            </a:r>
          </a:p>
          <a:p>
            <a:pPr marL="569913" lvl="1">
              <a:lnSpc>
                <a:spcPct val="91000"/>
              </a:lnSpc>
              <a:spcBef>
                <a:spcPts val="663"/>
              </a:spcBef>
              <a:buClr>
                <a:srgbClr val="000000"/>
              </a:buClr>
              <a:buSzPct val="83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2000" dirty="0">
                <a:latin typeface="Arial" charset="0"/>
              </a:rPr>
              <a:t>   different interrupt service routines, how can </a:t>
            </a:r>
          </a:p>
          <a:p>
            <a:pPr marL="569913" lvl="1">
              <a:lnSpc>
                <a:spcPct val="91000"/>
              </a:lnSpc>
              <a:spcBef>
                <a:spcPts val="663"/>
              </a:spcBef>
              <a:buClr>
                <a:srgbClr val="000000"/>
              </a:buClr>
              <a:buSzPct val="83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2000" dirty="0">
                <a:latin typeface="Arial" charset="0"/>
              </a:rPr>
              <a:t>   the CPU obtain the starting address of the </a:t>
            </a:r>
          </a:p>
          <a:p>
            <a:pPr marL="569913" lvl="1">
              <a:lnSpc>
                <a:spcPct val="91000"/>
              </a:lnSpc>
              <a:spcBef>
                <a:spcPts val="663"/>
              </a:spcBef>
              <a:buClr>
                <a:srgbClr val="000000"/>
              </a:buClr>
              <a:buSzPct val="83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2000" dirty="0">
                <a:latin typeface="Arial" charset="0"/>
              </a:rPr>
              <a:t>   appropriate routine in each case ?</a:t>
            </a:r>
          </a:p>
          <a:p>
            <a:pPr marL="569913" lvl="1">
              <a:lnSpc>
                <a:spcPct val="91000"/>
              </a:lnSpc>
              <a:spcBef>
                <a:spcPts val="663"/>
              </a:spcBef>
              <a:buClr>
                <a:srgbClr val="000000"/>
              </a:buClr>
              <a:buSzPct val="83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endParaRPr lang="en-GB" sz="2000" dirty="0">
              <a:latin typeface="Arial" charset="0"/>
            </a:endParaRPr>
          </a:p>
          <a:p>
            <a:pPr marL="569913" lvl="1">
              <a:lnSpc>
                <a:spcPct val="91000"/>
              </a:lnSpc>
              <a:spcBef>
                <a:spcPts val="663"/>
              </a:spcBef>
              <a:buClr>
                <a:srgbClr val="000000"/>
              </a:buClr>
              <a:buSzPct val="83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2000" dirty="0">
                <a:latin typeface="Arial" charset="0"/>
              </a:rPr>
              <a:t>Should any device be allowed to interrupt the </a:t>
            </a:r>
          </a:p>
          <a:p>
            <a:pPr marL="569913" lvl="1">
              <a:lnSpc>
                <a:spcPct val="91000"/>
              </a:lnSpc>
              <a:spcBef>
                <a:spcPts val="663"/>
              </a:spcBef>
              <a:buClr>
                <a:srgbClr val="000000"/>
              </a:buClr>
              <a:buSzPct val="83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2000" dirty="0">
                <a:latin typeface="Arial" charset="0"/>
              </a:rPr>
              <a:t>   CPU while another interrupt is being serviced ?</a:t>
            </a:r>
          </a:p>
          <a:p>
            <a:pPr marL="569913" lvl="1">
              <a:lnSpc>
                <a:spcPct val="91000"/>
              </a:lnSpc>
              <a:spcBef>
                <a:spcPts val="663"/>
              </a:spcBef>
              <a:buClr>
                <a:srgbClr val="000000"/>
              </a:buClr>
              <a:buSzPct val="83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endParaRPr lang="en-GB" sz="2000" dirty="0">
              <a:latin typeface="Arial" charset="0"/>
            </a:endParaRPr>
          </a:p>
          <a:p>
            <a:pPr marL="569913" lvl="1">
              <a:lnSpc>
                <a:spcPct val="91000"/>
              </a:lnSpc>
              <a:spcBef>
                <a:spcPts val="663"/>
              </a:spcBef>
              <a:buClr>
                <a:srgbClr val="000000"/>
              </a:buClr>
              <a:buSzPct val="83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2000" dirty="0">
                <a:latin typeface="Arial" charset="0"/>
              </a:rPr>
              <a:t>How can the situation be handled when two or </a:t>
            </a:r>
          </a:p>
          <a:p>
            <a:pPr marL="569913" lvl="1">
              <a:lnSpc>
                <a:spcPct val="91000"/>
              </a:lnSpc>
              <a:spcBef>
                <a:spcPts val="663"/>
              </a:spcBef>
              <a:buClr>
                <a:srgbClr val="000000"/>
              </a:buClr>
              <a:buSzPct val="83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2000" dirty="0">
                <a:latin typeface="Arial" charset="0"/>
              </a:rPr>
              <a:t>   more interrupt requests occur simultaneously ?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endParaRPr lang="en-GB" sz="20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7459663" y="0"/>
            <a:ext cx="15589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I/O and Interrupt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8425" y="292100"/>
            <a:ext cx="6540500" cy="334963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FLOWCHART  FOR  INTERRUPT  CYCLE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298450" y="6000750"/>
            <a:ext cx="128588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solidFill>
                <a:schemeClr val="tx1"/>
              </a:solidFill>
              <a:latin typeface="Arial" charset="0"/>
            </a:endParaRPr>
          </a:p>
          <a:p>
            <a:pPr eaLnBrk="1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7459663" y="0"/>
            <a:ext cx="15589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I/O and Interrupt</a:t>
            </a:r>
          </a:p>
        </p:txBody>
      </p:sp>
      <p:grpSp>
        <p:nvGrpSpPr>
          <p:cNvPr id="226397" name="Group 93"/>
          <p:cNvGrpSpPr>
            <a:grpSpLocks/>
          </p:cNvGrpSpPr>
          <p:nvPr/>
        </p:nvGrpSpPr>
        <p:grpSpPr bwMode="auto">
          <a:xfrm>
            <a:off x="179388" y="836613"/>
            <a:ext cx="5500687" cy="3481387"/>
            <a:chOff x="723" y="509"/>
            <a:chExt cx="3465" cy="2193"/>
          </a:xfrm>
        </p:grpSpPr>
        <p:sp>
          <p:nvSpPr>
            <p:cNvPr id="226307" name="Text Box 3"/>
            <p:cNvSpPr txBox="1">
              <a:spLocks noChangeArrowheads="1"/>
            </p:cNvSpPr>
            <p:nvPr/>
          </p:nvSpPr>
          <p:spPr bwMode="auto">
            <a:xfrm>
              <a:off x="3305" y="509"/>
              <a:ext cx="88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360" tIns="25560" rIns="63360" bIns="2556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rial" charset="0"/>
                </a:rPr>
                <a:t>R = Interrupt f/f</a:t>
              </a:r>
            </a:p>
          </p:txBody>
        </p:sp>
        <p:sp>
          <p:nvSpPr>
            <p:cNvPr id="226311" name="Text Box 7"/>
            <p:cNvSpPr txBox="1">
              <a:spLocks noChangeArrowheads="1"/>
            </p:cNvSpPr>
            <p:nvPr/>
          </p:nvSpPr>
          <p:spPr bwMode="auto">
            <a:xfrm>
              <a:off x="2739" y="1037"/>
              <a:ext cx="9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Store return address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100" b="1">
                <a:latin typeface="Arial" charset="0"/>
              </a:endParaRPr>
            </a:p>
          </p:txBody>
        </p:sp>
        <p:grpSp>
          <p:nvGrpSpPr>
            <p:cNvPr id="226312" name="Group 8"/>
            <p:cNvGrpSpPr>
              <a:grpSpLocks/>
            </p:cNvGrpSpPr>
            <p:nvPr/>
          </p:nvGrpSpPr>
          <p:grpSpPr bwMode="auto">
            <a:xfrm>
              <a:off x="2152" y="739"/>
              <a:ext cx="302" cy="210"/>
              <a:chOff x="2152" y="739"/>
              <a:chExt cx="302" cy="210"/>
            </a:xfrm>
          </p:grpSpPr>
          <p:sp>
            <p:nvSpPr>
              <p:cNvPr id="226313" name="Line 9"/>
              <p:cNvSpPr>
                <a:spLocks noChangeShapeType="1"/>
              </p:cNvSpPr>
              <p:nvPr/>
            </p:nvSpPr>
            <p:spPr bwMode="auto">
              <a:xfrm flipH="1">
                <a:off x="2151" y="739"/>
                <a:ext cx="166" cy="102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6314" name="Line 10"/>
              <p:cNvSpPr>
                <a:spLocks noChangeShapeType="1"/>
              </p:cNvSpPr>
              <p:nvPr/>
            </p:nvSpPr>
            <p:spPr bwMode="auto">
              <a:xfrm flipH="1">
                <a:off x="2289" y="849"/>
                <a:ext cx="167" cy="10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6315" name="Line 11"/>
              <p:cNvSpPr>
                <a:spLocks noChangeShapeType="1"/>
              </p:cNvSpPr>
              <p:nvPr/>
            </p:nvSpPr>
            <p:spPr bwMode="auto">
              <a:xfrm>
                <a:off x="2308" y="739"/>
                <a:ext cx="129" cy="102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6316" name="Line 12"/>
              <p:cNvSpPr>
                <a:spLocks noChangeShapeType="1"/>
              </p:cNvSpPr>
              <p:nvPr/>
            </p:nvSpPr>
            <p:spPr bwMode="auto">
              <a:xfrm>
                <a:off x="2170" y="849"/>
                <a:ext cx="128" cy="10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26317" name="Text Box 13"/>
            <p:cNvSpPr txBox="1">
              <a:spLocks noChangeArrowheads="1"/>
            </p:cNvSpPr>
            <p:nvPr/>
          </p:nvSpPr>
          <p:spPr bwMode="auto">
            <a:xfrm>
              <a:off x="2215" y="771"/>
              <a:ext cx="17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R</a:t>
              </a:r>
            </a:p>
          </p:txBody>
        </p:sp>
        <p:sp>
          <p:nvSpPr>
            <p:cNvPr id="226318" name="Text Box 14"/>
            <p:cNvSpPr txBox="1">
              <a:spLocks noChangeArrowheads="1"/>
            </p:cNvSpPr>
            <p:nvPr/>
          </p:nvSpPr>
          <p:spPr bwMode="auto">
            <a:xfrm>
              <a:off x="2372" y="726"/>
              <a:ext cx="21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=1</a:t>
              </a:r>
            </a:p>
          </p:txBody>
        </p:sp>
        <p:sp>
          <p:nvSpPr>
            <p:cNvPr id="226319" name="Text Box 15"/>
            <p:cNvSpPr txBox="1">
              <a:spLocks noChangeArrowheads="1"/>
            </p:cNvSpPr>
            <p:nvPr/>
          </p:nvSpPr>
          <p:spPr bwMode="auto">
            <a:xfrm>
              <a:off x="1988" y="720"/>
              <a:ext cx="21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=0</a:t>
              </a:r>
            </a:p>
          </p:txBody>
        </p:sp>
        <p:sp>
          <p:nvSpPr>
            <p:cNvPr id="226320" name="Line 16"/>
            <p:cNvSpPr>
              <a:spLocks noChangeShapeType="1"/>
            </p:cNvSpPr>
            <p:nvPr/>
          </p:nvSpPr>
          <p:spPr bwMode="auto">
            <a:xfrm flipV="1">
              <a:off x="2433" y="845"/>
              <a:ext cx="800" cy="4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21" name="Line 17"/>
            <p:cNvSpPr>
              <a:spLocks noChangeShapeType="1"/>
            </p:cNvSpPr>
            <p:nvPr/>
          </p:nvSpPr>
          <p:spPr bwMode="auto">
            <a:xfrm flipH="1">
              <a:off x="1509" y="846"/>
              <a:ext cx="66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22" name="Text Box 18"/>
            <p:cNvSpPr txBox="1">
              <a:spLocks noChangeArrowheads="1"/>
            </p:cNvSpPr>
            <p:nvPr/>
          </p:nvSpPr>
          <p:spPr bwMode="auto">
            <a:xfrm>
              <a:off x="2859" y="1112"/>
              <a:ext cx="6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in location 0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100" b="1">
                <a:latin typeface="Arial" charset="0"/>
              </a:endParaRPr>
            </a:p>
          </p:txBody>
        </p:sp>
        <p:sp>
          <p:nvSpPr>
            <p:cNvPr id="226323" name="Text Box 19"/>
            <p:cNvSpPr txBox="1">
              <a:spLocks noChangeArrowheads="1"/>
            </p:cNvSpPr>
            <p:nvPr/>
          </p:nvSpPr>
          <p:spPr bwMode="auto">
            <a:xfrm>
              <a:off x="2883" y="1201"/>
              <a:ext cx="56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M[0] </a:t>
              </a:r>
              <a:r>
                <a:rPr lang="en-GB" sz="1200" b="1">
                  <a:latin typeface="Symbol" pitchFamily="18" charset="2"/>
                </a:rPr>
                <a:t></a:t>
              </a:r>
              <a:r>
                <a:rPr lang="en-GB" sz="1100" b="1">
                  <a:latin typeface="Arial" charset="0"/>
                </a:rPr>
                <a:t> PC</a:t>
              </a:r>
            </a:p>
          </p:txBody>
        </p:sp>
        <p:sp>
          <p:nvSpPr>
            <p:cNvPr id="226324" name="Text Box 20"/>
            <p:cNvSpPr txBox="1">
              <a:spLocks noChangeArrowheads="1"/>
            </p:cNvSpPr>
            <p:nvPr/>
          </p:nvSpPr>
          <p:spPr bwMode="auto">
            <a:xfrm>
              <a:off x="2664" y="1599"/>
              <a:ext cx="9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Branch to location 1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100" b="1">
                <a:latin typeface="Arial" charset="0"/>
              </a:endParaRPr>
            </a:p>
          </p:txBody>
        </p:sp>
        <p:sp>
          <p:nvSpPr>
            <p:cNvPr id="226325" name="Text Box 21"/>
            <p:cNvSpPr txBox="1">
              <a:spLocks noChangeArrowheads="1"/>
            </p:cNvSpPr>
            <p:nvPr/>
          </p:nvSpPr>
          <p:spPr bwMode="auto">
            <a:xfrm>
              <a:off x="2924" y="1690"/>
              <a:ext cx="42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PC </a:t>
              </a:r>
              <a:r>
                <a:rPr lang="en-GB" sz="1200" b="1">
                  <a:latin typeface="Symbol" pitchFamily="18" charset="2"/>
                </a:rPr>
                <a:t></a:t>
              </a:r>
              <a:r>
                <a:rPr lang="en-GB" sz="1100" b="1">
                  <a:latin typeface="Arial" charset="0"/>
                </a:rPr>
                <a:t> 1</a:t>
              </a:r>
            </a:p>
          </p:txBody>
        </p:sp>
        <p:sp>
          <p:nvSpPr>
            <p:cNvPr id="226326" name="Text Box 22"/>
            <p:cNvSpPr txBox="1">
              <a:spLocks noChangeArrowheads="1"/>
            </p:cNvSpPr>
            <p:nvPr/>
          </p:nvSpPr>
          <p:spPr bwMode="auto">
            <a:xfrm>
              <a:off x="2899" y="2043"/>
              <a:ext cx="453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IEN </a:t>
              </a:r>
              <a:r>
                <a:rPr lang="en-GB" sz="1200" b="1">
                  <a:latin typeface="Symbol" pitchFamily="18" charset="2"/>
                </a:rPr>
                <a:t></a:t>
              </a:r>
              <a:r>
                <a:rPr lang="en-GB" sz="1100" b="1">
                  <a:latin typeface="Arial" charset="0"/>
                </a:rPr>
                <a:t> 0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   R </a:t>
              </a:r>
              <a:r>
                <a:rPr lang="en-GB" sz="1200" b="1">
                  <a:latin typeface="Symbol" pitchFamily="18" charset="2"/>
                </a:rPr>
                <a:t></a:t>
              </a:r>
              <a:r>
                <a:rPr lang="en-GB" sz="1100" b="1">
                  <a:latin typeface="Arial" charset="0"/>
                </a:rPr>
                <a:t> 0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100" b="1">
                <a:latin typeface="Arial" charset="0"/>
              </a:endParaRPr>
            </a:p>
          </p:txBody>
        </p:sp>
        <p:sp>
          <p:nvSpPr>
            <p:cNvPr id="226327" name="Text Box 23"/>
            <p:cNvSpPr txBox="1">
              <a:spLocks noChangeArrowheads="1"/>
            </p:cNvSpPr>
            <p:nvPr/>
          </p:nvSpPr>
          <p:spPr bwMode="auto">
            <a:xfrm>
              <a:off x="2786" y="726"/>
              <a:ext cx="71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Interrupt cycle</a:t>
              </a:r>
            </a:p>
          </p:txBody>
        </p:sp>
        <p:sp>
          <p:nvSpPr>
            <p:cNvPr id="226328" name="Text Box 24"/>
            <p:cNvSpPr txBox="1">
              <a:spLocks noChangeArrowheads="1"/>
            </p:cNvSpPr>
            <p:nvPr/>
          </p:nvSpPr>
          <p:spPr bwMode="auto">
            <a:xfrm>
              <a:off x="1130" y="726"/>
              <a:ext cx="81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Instruction cycle</a:t>
              </a:r>
            </a:p>
          </p:txBody>
        </p:sp>
        <p:sp>
          <p:nvSpPr>
            <p:cNvPr id="226329" name="Text Box 25"/>
            <p:cNvSpPr txBox="1">
              <a:spLocks noChangeArrowheads="1"/>
            </p:cNvSpPr>
            <p:nvPr/>
          </p:nvSpPr>
          <p:spPr bwMode="auto">
            <a:xfrm>
              <a:off x="1057" y="1054"/>
              <a:ext cx="8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Fetch and decode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100" b="1">
                <a:latin typeface="Arial" charset="0"/>
              </a:endParaRPr>
            </a:p>
          </p:txBody>
        </p:sp>
        <p:sp>
          <p:nvSpPr>
            <p:cNvPr id="226330" name="Text Box 26"/>
            <p:cNvSpPr txBox="1">
              <a:spLocks noChangeArrowheads="1"/>
            </p:cNvSpPr>
            <p:nvPr/>
          </p:nvSpPr>
          <p:spPr bwMode="auto">
            <a:xfrm>
              <a:off x="1203" y="1143"/>
              <a:ext cx="61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instructions</a:t>
              </a:r>
            </a:p>
          </p:txBody>
        </p:sp>
        <p:sp>
          <p:nvSpPr>
            <p:cNvPr id="226331" name="AutoShape 27"/>
            <p:cNvSpPr>
              <a:spLocks noChangeArrowheads="1"/>
            </p:cNvSpPr>
            <p:nvPr/>
          </p:nvSpPr>
          <p:spPr bwMode="auto">
            <a:xfrm>
              <a:off x="969" y="1034"/>
              <a:ext cx="1085" cy="276"/>
            </a:xfrm>
            <a:prstGeom prst="roundRect">
              <a:avLst>
                <a:gd name="adj" fmla="val 361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226332" name="Group 28"/>
            <p:cNvGrpSpPr>
              <a:grpSpLocks/>
            </p:cNvGrpSpPr>
            <p:nvPr/>
          </p:nvGrpSpPr>
          <p:grpSpPr bwMode="auto">
            <a:xfrm>
              <a:off x="1689" y="1433"/>
              <a:ext cx="301" cy="209"/>
              <a:chOff x="1689" y="1433"/>
              <a:chExt cx="301" cy="209"/>
            </a:xfrm>
          </p:grpSpPr>
          <p:sp>
            <p:nvSpPr>
              <p:cNvPr id="226333" name="Line 29"/>
              <p:cNvSpPr>
                <a:spLocks noChangeShapeType="1"/>
              </p:cNvSpPr>
              <p:nvPr/>
            </p:nvSpPr>
            <p:spPr bwMode="auto">
              <a:xfrm flipH="1">
                <a:off x="1688" y="1433"/>
                <a:ext cx="167" cy="10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6334" name="Line 30"/>
              <p:cNvSpPr>
                <a:spLocks noChangeShapeType="1"/>
              </p:cNvSpPr>
              <p:nvPr/>
            </p:nvSpPr>
            <p:spPr bwMode="auto">
              <a:xfrm flipH="1">
                <a:off x="1826" y="1542"/>
                <a:ext cx="166" cy="10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6335" name="Line 31"/>
              <p:cNvSpPr>
                <a:spLocks noChangeShapeType="1"/>
              </p:cNvSpPr>
              <p:nvPr/>
            </p:nvSpPr>
            <p:spPr bwMode="auto">
              <a:xfrm>
                <a:off x="1846" y="1433"/>
                <a:ext cx="127" cy="10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6336" name="Line 32"/>
              <p:cNvSpPr>
                <a:spLocks noChangeShapeType="1"/>
              </p:cNvSpPr>
              <p:nvPr/>
            </p:nvSpPr>
            <p:spPr bwMode="auto">
              <a:xfrm>
                <a:off x="1707" y="1542"/>
                <a:ext cx="128" cy="10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26337" name="Line 33"/>
            <p:cNvSpPr>
              <a:spLocks noChangeShapeType="1"/>
            </p:cNvSpPr>
            <p:nvPr/>
          </p:nvSpPr>
          <p:spPr bwMode="auto">
            <a:xfrm>
              <a:off x="1841" y="1312"/>
              <a:ext cx="1" cy="1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38" name="Text Box 34"/>
            <p:cNvSpPr txBox="1">
              <a:spLocks noChangeArrowheads="1"/>
            </p:cNvSpPr>
            <p:nvPr/>
          </p:nvSpPr>
          <p:spPr bwMode="auto">
            <a:xfrm>
              <a:off x="1699" y="1473"/>
              <a:ext cx="26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IEN</a:t>
              </a:r>
            </a:p>
          </p:txBody>
        </p:sp>
        <p:grpSp>
          <p:nvGrpSpPr>
            <p:cNvPr id="226339" name="Group 35"/>
            <p:cNvGrpSpPr>
              <a:grpSpLocks/>
            </p:cNvGrpSpPr>
            <p:nvPr/>
          </p:nvGrpSpPr>
          <p:grpSpPr bwMode="auto">
            <a:xfrm>
              <a:off x="1689" y="1760"/>
              <a:ext cx="301" cy="209"/>
              <a:chOff x="1689" y="1760"/>
              <a:chExt cx="301" cy="209"/>
            </a:xfrm>
          </p:grpSpPr>
          <p:sp>
            <p:nvSpPr>
              <p:cNvPr id="226340" name="Line 36"/>
              <p:cNvSpPr>
                <a:spLocks noChangeShapeType="1"/>
              </p:cNvSpPr>
              <p:nvPr/>
            </p:nvSpPr>
            <p:spPr bwMode="auto">
              <a:xfrm flipH="1">
                <a:off x="1688" y="1760"/>
                <a:ext cx="167" cy="10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6341" name="Line 37"/>
              <p:cNvSpPr>
                <a:spLocks noChangeShapeType="1"/>
              </p:cNvSpPr>
              <p:nvPr/>
            </p:nvSpPr>
            <p:spPr bwMode="auto">
              <a:xfrm flipH="1">
                <a:off x="1826" y="1869"/>
                <a:ext cx="166" cy="10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6342" name="Line 38"/>
              <p:cNvSpPr>
                <a:spLocks noChangeShapeType="1"/>
              </p:cNvSpPr>
              <p:nvPr/>
            </p:nvSpPr>
            <p:spPr bwMode="auto">
              <a:xfrm>
                <a:off x="1846" y="1760"/>
                <a:ext cx="127" cy="10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6343" name="Line 39"/>
              <p:cNvSpPr>
                <a:spLocks noChangeShapeType="1"/>
              </p:cNvSpPr>
              <p:nvPr/>
            </p:nvSpPr>
            <p:spPr bwMode="auto">
              <a:xfrm>
                <a:off x="1707" y="1869"/>
                <a:ext cx="128" cy="10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26344" name="Line 40"/>
            <p:cNvSpPr>
              <a:spLocks noChangeShapeType="1"/>
            </p:cNvSpPr>
            <p:nvPr/>
          </p:nvSpPr>
          <p:spPr bwMode="auto">
            <a:xfrm>
              <a:off x="1837" y="1644"/>
              <a:ext cx="1" cy="12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45" name="Text Box 41"/>
            <p:cNvSpPr txBox="1">
              <a:spLocks noChangeArrowheads="1"/>
            </p:cNvSpPr>
            <p:nvPr/>
          </p:nvSpPr>
          <p:spPr bwMode="auto">
            <a:xfrm>
              <a:off x="1711" y="1796"/>
              <a:ext cx="26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FGI</a:t>
              </a:r>
            </a:p>
          </p:txBody>
        </p:sp>
        <p:grpSp>
          <p:nvGrpSpPr>
            <p:cNvPr id="226346" name="Group 42"/>
            <p:cNvGrpSpPr>
              <a:grpSpLocks/>
            </p:cNvGrpSpPr>
            <p:nvPr/>
          </p:nvGrpSpPr>
          <p:grpSpPr bwMode="auto">
            <a:xfrm>
              <a:off x="1689" y="2088"/>
              <a:ext cx="301" cy="209"/>
              <a:chOff x="1689" y="2088"/>
              <a:chExt cx="301" cy="209"/>
            </a:xfrm>
          </p:grpSpPr>
          <p:sp>
            <p:nvSpPr>
              <p:cNvPr id="226347" name="Line 43"/>
              <p:cNvSpPr>
                <a:spLocks noChangeShapeType="1"/>
              </p:cNvSpPr>
              <p:nvPr/>
            </p:nvSpPr>
            <p:spPr bwMode="auto">
              <a:xfrm flipH="1">
                <a:off x="1688" y="2088"/>
                <a:ext cx="167" cy="10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6348" name="Line 44"/>
              <p:cNvSpPr>
                <a:spLocks noChangeShapeType="1"/>
              </p:cNvSpPr>
              <p:nvPr/>
            </p:nvSpPr>
            <p:spPr bwMode="auto">
              <a:xfrm flipH="1">
                <a:off x="1826" y="2198"/>
                <a:ext cx="166" cy="10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6349" name="Line 45"/>
              <p:cNvSpPr>
                <a:spLocks noChangeShapeType="1"/>
              </p:cNvSpPr>
              <p:nvPr/>
            </p:nvSpPr>
            <p:spPr bwMode="auto">
              <a:xfrm>
                <a:off x="1846" y="2088"/>
                <a:ext cx="127" cy="10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6350" name="Line 46"/>
              <p:cNvSpPr>
                <a:spLocks noChangeShapeType="1"/>
              </p:cNvSpPr>
              <p:nvPr/>
            </p:nvSpPr>
            <p:spPr bwMode="auto">
              <a:xfrm>
                <a:off x="1707" y="2198"/>
                <a:ext cx="128" cy="10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26351" name="Line 47"/>
            <p:cNvSpPr>
              <a:spLocks noChangeShapeType="1"/>
            </p:cNvSpPr>
            <p:nvPr/>
          </p:nvSpPr>
          <p:spPr bwMode="auto">
            <a:xfrm>
              <a:off x="1837" y="1978"/>
              <a:ext cx="1" cy="11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52" name="Text Box 48"/>
            <p:cNvSpPr txBox="1">
              <a:spLocks noChangeArrowheads="1"/>
            </p:cNvSpPr>
            <p:nvPr/>
          </p:nvSpPr>
          <p:spPr bwMode="auto">
            <a:xfrm>
              <a:off x="1682" y="2128"/>
              <a:ext cx="30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FGO</a:t>
              </a:r>
            </a:p>
          </p:txBody>
        </p:sp>
        <p:sp>
          <p:nvSpPr>
            <p:cNvPr id="226353" name="Line 49"/>
            <p:cNvSpPr>
              <a:spLocks noChangeShapeType="1"/>
            </p:cNvSpPr>
            <p:nvPr/>
          </p:nvSpPr>
          <p:spPr bwMode="auto">
            <a:xfrm flipH="1">
              <a:off x="1599" y="2193"/>
              <a:ext cx="10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54" name="Freeform 50"/>
            <p:cNvSpPr>
              <a:spLocks noChangeArrowheads="1"/>
            </p:cNvSpPr>
            <p:nvPr/>
          </p:nvSpPr>
          <p:spPr bwMode="auto">
            <a:xfrm>
              <a:off x="1572" y="2307"/>
              <a:ext cx="60" cy="60"/>
            </a:xfrm>
            <a:custGeom>
              <a:avLst/>
              <a:gdLst/>
              <a:ahLst/>
              <a:cxnLst>
                <a:cxn ang="0">
                  <a:pos x="130" y="265"/>
                </a:cxn>
                <a:cxn ang="0">
                  <a:pos x="263" y="22"/>
                </a:cxn>
                <a:cxn ang="0">
                  <a:pos x="246" y="17"/>
                </a:cxn>
                <a:cxn ang="0">
                  <a:pos x="229" y="12"/>
                </a:cxn>
                <a:cxn ang="0">
                  <a:pos x="212" y="8"/>
                </a:cxn>
                <a:cxn ang="0">
                  <a:pos x="194" y="5"/>
                </a:cxn>
                <a:cxn ang="0">
                  <a:pos x="177" y="3"/>
                </a:cxn>
                <a:cxn ang="0">
                  <a:pos x="159" y="1"/>
                </a:cxn>
                <a:cxn ang="0">
                  <a:pos x="141" y="0"/>
                </a:cxn>
                <a:cxn ang="0">
                  <a:pos x="122" y="0"/>
                </a:cxn>
                <a:cxn ang="0">
                  <a:pos x="104" y="1"/>
                </a:cxn>
                <a:cxn ang="0">
                  <a:pos x="86" y="2"/>
                </a:cxn>
                <a:cxn ang="0">
                  <a:pos x="69" y="5"/>
                </a:cxn>
                <a:cxn ang="0">
                  <a:pos x="51" y="8"/>
                </a:cxn>
                <a:cxn ang="0">
                  <a:pos x="34" y="12"/>
                </a:cxn>
                <a:cxn ang="0">
                  <a:pos x="16" y="16"/>
                </a:cxn>
                <a:cxn ang="0">
                  <a:pos x="0" y="21"/>
                </a:cxn>
                <a:cxn ang="0">
                  <a:pos x="130" y="265"/>
                </a:cxn>
              </a:cxnLst>
              <a:rect l="0" t="0" r="r" b="b"/>
              <a:pathLst>
                <a:path w="264" h="266">
                  <a:moveTo>
                    <a:pt x="130" y="265"/>
                  </a:moveTo>
                  <a:lnTo>
                    <a:pt x="263" y="22"/>
                  </a:lnTo>
                  <a:lnTo>
                    <a:pt x="246" y="17"/>
                  </a:lnTo>
                  <a:lnTo>
                    <a:pt x="229" y="12"/>
                  </a:lnTo>
                  <a:lnTo>
                    <a:pt x="212" y="8"/>
                  </a:lnTo>
                  <a:lnTo>
                    <a:pt x="194" y="5"/>
                  </a:lnTo>
                  <a:lnTo>
                    <a:pt x="177" y="3"/>
                  </a:lnTo>
                  <a:lnTo>
                    <a:pt x="159" y="1"/>
                  </a:lnTo>
                  <a:lnTo>
                    <a:pt x="141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9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6" y="16"/>
                  </a:lnTo>
                  <a:lnTo>
                    <a:pt x="0" y="21"/>
                  </a:lnTo>
                  <a:lnTo>
                    <a:pt x="130" y="265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355" name="Line 51"/>
            <p:cNvSpPr>
              <a:spLocks noChangeShapeType="1"/>
            </p:cNvSpPr>
            <p:nvPr/>
          </p:nvSpPr>
          <p:spPr bwMode="auto">
            <a:xfrm>
              <a:off x="1605" y="2197"/>
              <a:ext cx="1" cy="114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56" name="Line 52"/>
            <p:cNvSpPr>
              <a:spLocks noChangeShapeType="1"/>
            </p:cNvSpPr>
            <p:nvPr/>
          </p:nvSpPr>
          <p:spPr bwMode="auto">
            <a:xfrm flipH="1">
              <a:off x="1461" y="1866"/>
              <a:ext cx="246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57" name="Freeform 53"/>
            <p:cNvSpPr>
              <a:spLocks noChangeArrowheads="1"/>
            </p:cNvSpPr>
            <p:nvPr/>
          </p:nvSpPr>
          <p:spPr bwMode="auto">
            <a:xfrm>
              <a:off x="1445" y="2307"/>
              <a:ext cx="59" cy="60"/>
            </a:xfrm>
            <a:custGeom>
              <a:avLst/>
              <a:gdLst/>
              <a:ahLst/>
              <a:cxnLst>
                <a:cxn ang="0">
                  <a:pos x="131" y="265"/>
                </a:cxn>
                <a:cxn ang="0">
                  <a:pos x="259" y="21"/>
                </a:cxn>
                <a:cxn ang="0">
                  <a:pos x="243" y="16"/>
                </a:cxn>
                <a:cxn ang="0">
                  <a:pos x="226" y="12"/>
                </a:cxn>
                <a:cxn ang="0">
                  <a:pos x="209" y="8"/>
                </a:cxn>
                <a:cxn ang="0">
                  <a:pos x="191" y="5"/>
                </a:cxn>
                <a:cxn ang="0">
                  <a:pos x="174" y="2"/>
                </a:cxn>
                <a:cxn ang="0">
                  <a:pos x="156" y="1"/>
                </a:cxn>
                <a:cxn ang="0">
                  <a:pos x="138" y="0"/>
                </a:cxn>
                <a:cxn ang="0">
                  <a:pos x="121" y="0"/>
                </a:cxn>
                <a:cxn ang="0">
                  <a:pos x="103" y="1"/>
                </a:cxn>
                <a:cxn ang="0">
                  <a:pos x="85" y="3"/>
                </a:cxn>
                <a:cxn ang="0">
                  <a:pos x="68" y="5"/>
                </a:cxn>
                <a:cxn ang="0">
                  <a:pos x="50" y="8"/>
                </a:cxn>
                <a:cxn ang="0">
                  <a:pos x="33" y="12"/>
                </a:cxn>
                <a:cxn ang="0">
                  <a:pos x="17" y="17"/>
                </a:cxn>
                <a:cxn ang="0">
                  <a:pos x="0" y="22"/>
                </a:cxn>
                <a:cxn ang="0">
                  <a:pos x="131" y="265"/>
                </a:cxn>
              </a:cxnLst>
              <a:rect l="0" t="0" r="r" b="b"/>
              <a:pathLst>
                <a:path w="260" h="266">
                  <a:moveTo>
                    <a:pt x="131" y="265"/>
                  </a:moveTo>
                  <a:lnTo>
                    <a:pt x="259" y="21"/>
                  </a:lnTo>
                  <a:lnTo>
                    <a:pt x="243" y="16"/>
                  </a:lnTo>
                  <a:lnTo>
                    <a:pt x="226" y="12"/>
                  </a:lnTo>
                  <a:lnTo>
                    <a:pt x="209" y="8"/>
                  </a:lnTo>
                  <a:lnTo>
                    <a:pt x="191" y="5"/>
                  </a:lnTo>
                  <a:lnTo>
                    <a:pt x="174" y="2"/>
                  </a:lnTo>
                  <a:lnTo>
                    <a:pt x="156" y="1"/>
                  </a:lnTo>
                  <a:lnTo>
                    <a:pt x="138" y="0"/>
                  </a:lnTo>
                  <a:lnTo>
                    <a:pt x="121" y="0"/>
                  </a:lnTo>
                  <a:lnTo>
                    <a:pt x="103" y="1"/>
                  </a:lnTo>
                  <a:lnTo>
                    <a:pt x="85" y="3"/>
                  </a:lnTo>
                  <a:lnTo>
                    <a:pt x="68" y="5"/>
                  </a:lnTo>
                  <a:lnTo>
                    <a:pt x="50" y="8"/>
                  </a:lnTo>
                  <a:lnTo>
                    <a:pt x="33" y="12"/>
                  </a:lnTo>
                  <a:lnTo>
                    <a:pt x="17" y="17"/>
                  </a:lnTo>
                  <a:lnTo>
                    <a:pt x="0" y="22"/>
                  </a:lnTo>
                  <a:lnTo>
                    <a:pt x="131" y="265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358" name="Line 54"/>
            <p:cNvSpPr>
              <a:spLocks noChangeShapeType="1"/>
            </p:cNvSpPr>
            <p:nvPr/>
          </p:nvSpPr>
          <p:spPr bwMode="auto">
            <a:xfrm>
              <a:off x="1471" y="1869"/>
              <a:ext cx="1" cy="44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59" name="Text Box 55"/>
            <p:cNvSpPr txBox="1">
              <a:spLocks noChangeArrowheads="1"/>
            </p:cNvSpPr>
            <p:nvPr/>
          </p:nvSpPr>
          <p:spPr bwMode="auto">
            <a:xfrm>
              <a:off x="1017" y="1459"/>
              <a:ext cx="4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Execute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100" b="1">
                <a:latin typeface="Arial" charset="0"/>
              </a:endParaRPr>
            </a:p>
          </p:txBody>
        </p:sp>
        <p:sp>
          <p:nvSpPr>
            <p:cNvPr id="226360" name="Text Box 56"/>
            <p:cNvSpPr txBox="1">
              <a:spLocks noChangeArrowheads="1"/>
            </p:cNvSpPr>
            <p:nvPr/>
          </p:nvSpPr>
          <p:spPr bwMode="auto">
            <a:xfrm>
              <a:off x="949" y="1549"/>
              <a:ext cx="61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instructions</a:t>
              </a:r>
            </a:p>
          </p:txBody>
        </p:sp>
        <p:sp>
          <p:nvSpPr>
            <p:cNvPr id="226361" name="AutoShape 57"/>
            <p:cNvSpPr>
              <a:spLocks noChangeArrowheads="1"/>
            </p:cNvSpPr>
            <p:nvPr/>
          </p:nvSpPr>
          <p:spPr bwMode="auto">
            <a:xfrm>
              <a:off x="969" y="1472"/>
              <a:ext cx="581" cy="234"/>
            </a:xfrm>
            <a:prstGeom prst="roundRect">
              <a:avLst>
                <a:gd name="adj" fmla="val 426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362" name="Freeform 58"/>
            <p:cNvSpPr>
              <a:spLocks noChangeArrowheads="1"/>
            </p:cNvSpPr>
            <p:nvPr/>
          </p:nvSpPr>
          <p:spPr bwMode="auto">
            <a:xfrm>
              <a:off x="1257" y="1407"/>
              <a:ext cx="60" cy="61"/>
            </a:xfrm>
            <a:custGeom>
              <a:avLst/>
              <a:gdLst/>
              <a:ahLst/>
              <a:cxnLst>
                <a:cxn ang="0">
                  <a:pos x="130" y="269"/>
                </a:cxn>
                <a:cxn ang="0">
                  <a:pos x="263" y="23"/>
                </a:cxn>
                <a:cxn ang="0">
                  <a:pos x="246" y="17"/>
                </a:cxn>
                <a:cxn ang="0">
                  <a:pos x="229" y="12"/>
                </a:cxn>
                <a:cxn ang="0">
                  <a:pos x="212" y="8"/>
                </a:cxn>
                <a:cxn ang="0">
                  <a:pos x="194" y="5"/>
                </a:cxn>
                <a:cxn ang="0">
                  <a:pos x="177" y="3"/>
                </a:cxn>
                <a:cxn ang="0">
                  <a:pos x="159" y="1"/>
                </a:cxn>
                <a:cxn ang="0">
                  <a:pos x="141" y="0"/>
                </a:cxn>
                <a:cxn ang="0">
                  <a:pos x="122" y="0"/>
                </a:cxn>
                <a:cxn ang="0">
                  <a:pos x="104" y="1"/>
                </a:cxn>
                <a:cxn ang="0">
                  <a:pos x="86" y="2"/>
                </a:cxn>
                <a:cxn ang="0">
                  <a:pos x="69" y="5"/>
                </a:cxn>
                <a:cxn ang="0">
                  <a:pos x="51" y="8"/>
                </a:cxn>
                <a:cxn ang="0">
                  <a:pos x="34" y="12"/>
                </a:cxn>
                <a:cxn ang="0">
                  <a:pos x="16" y="16"/>
                </a:cxn>
                <a:cxn ang="0">
                  <a:pos x="0" y="22"/>
                </a:cxn>
                <a:cxn ang="0">
                  <a:pos x="130" y="269"/>
                </a:cxn>
              </a:cxnLst>
              <a:rect l="0" t="0" r="r" b="b"/>
              <a:pathLst>
                <a:path w="264" h="270">
                  <a:moveTo>
                    <a:pt x="130" y="269"/>
                  </a:moveTo>
                  <a:lnTo>
                    <a:pt x="263" y="23"/>
                  </a:lnTo>
                  <a:lnTo>
                    <a:pt x="246" y="17"/>
                  </a:lnTo>
                  <a:lnTo>
                    <a:pt x="229" y="12"/>
                  </a:lnTo>
                  <a:lnTo>
                    <a:pt x="212" y="8"/>
                  </a:lnTo>
                  <a:lnTo>
                    <a:pt x="194" y="5"/>
                  </a:lnTo>
                  <a:lnTo>
                    <a:pt x="177" y="3"/>
                  </a:lnTo>
                  <a:lnTo>
                    <a:pt x="159" y="1"/>
                  </a:lnTo>
                  <a:lnTo>
                    <a:pt x="141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9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6" y="16"/>
                  </a:lnTo>
                  <a:lnTo>
                    <a:pt x="0" y="22"/>
                  </a:lnTo>
                  <a:lnTo>
                    <a:pt x="130" y="26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363" name="Line 59"/>
            <p:cNvSpPr>
              <a:spLocks noChangeShapeType="1"/>
            </p:cNvSpPr>
            <p:nvPr/>
          </p:nvSpPr>
          <p:spPr bwMode="auto">
            <a:xfrm>
              <a:off x="1289" y="1312"/>
              <a:ext cx="1" cy="10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64" name="Freeform 60"/>
            <p:cNvSpPr>
              <a:spLocks noChangeArrowheads="1"/>
            </p:cNvSpPr>
            <p:nvPr/>
          </p:nvSpPr>
          <p:spPr bwMode="auto">
            <a:xfrm>
              <a:off x="1217" y="2630"/>
              <a:ext cx="61" cy="61"/>
            </a:xfrm>
            <a:custGeom>
              <a:avLst/>
              <a:gdLst/>
              <a:ahLst/>
              <a:cxnLst>
                <a:cxn ang="0">
                  <a:pos x="133" y="269"/>
                </a:cxn>
                <a:cxn ang="0">
                  <a:pos x="269" y="23"/>
                </a:cxn>
                <a:cxn ang="0">
                  <a:pos x="252" y="17"/>
                </a:cxn>
                <a:cxn ang="0">
                  <a:pos x="234" y="12"/>
                </a:cxn>
                <a:cxn ang="0">
                  <a:pos x="216" y="8"/>
                </a:cxn>
                <a:cxn ang="0">
                  <a:pos x="199" y="5"/>
                </a:cxn>
                <a:cxn ang="0">
                  <a:pos x="180" y="3"/>
                </a:cxn>
                <a:cxn ang="0">
                  <a:pos x="162" y="1"/>
                </a:cxn>
                <a:cxn ang="0">
                  <a:pos x="144" y="0"/>
                </a:cxn>
                <a:cxn ang="0">
                  <a:pos x="125" y="0"/>
                </a:cxn>
                <a:cxn ang="0">
                  <a:pos x="107" y="1"/>
                </a:cxn>
                <a:cxn ang="0">
                  <a:pos x="89" y="2"/>
                </a:cxn>
                <a:cxn ang="0">
                  <a:pos x="71" y="5"/>
                </a:cxn>
                <a:cxn ang="0">
                  <a:pos x="53" y="8"/>
                </a:cxn>
                <a:cxn ang="0">
                  <a:pos x="35" y="12"/>
                </a:cxn>
                <a:cxn ang="0">
                  <a:pos x="17" y="16"/>
                </a:cxn>
                <a:cxn ang="0">
                  <a:pos x="0" y="22"/>
                </a:cxn>
                <a:cxn ang="0">
                  <a:pos x="133" y="269"/>
                </a:cxn>
              </a:cxnLst>
              <a:rect l="0" t="0" r="r" b="b"/>
              <a:pathLst>
                <a:path w="270" h="270">
                  <a:moveTo>
                    <a:pt x="133" y="269"/>
                  </a:moveTo>
                  <a:lnTo>
                    <a:pt x="269" y="23"/>
                  </a:lnTo>
                  <a:lnTo>
                    <a:pt x="252" y="17"/>
                  </a:lnTo>
                  <a:lnTo>
                    <a:pt x="234" y="12"/>
                  </a:lnTo>
                  <a:lnTo>
                    <a:pt x="216" y="8"/>
                  </a:lnTo>
                  <a:lnTo>
                    <a:pt x="199" y="5"/>
                  </a:lnTo>
                  <a:lnTo>
                    <a:pt x="180" y="3"/>
                  </a:lnTo>
                  <a:lnTo>
                    <a:pt x="162" y="1"/>
                  </a:lnTo>
                  <a:lnTo>
                    <a:pt x="144" y="0"/>
                  </a:lnTo>
                  <a:lnTo>
                    <a:pt x="125" y="0"/>
                  </a:lnTo>
                  <a:lnTo>
                    <a:pt x="107" y="1"/>
                  </a:lnTo>
                  <a:lnTo>
                    <a:pt x="89" y="2"/>
                  </a:lnTo>
                  <a:lnTo>
                    <a:pt x="71" y="5"/>
                  </a:lnTo>
                  <a:lnTo>
                    <a:pt x="53" y="8"/>
                  </a:lnTo>
                  <a:lnTo>
                    <a:pt x="35" y="12"/>
                  </a:lnTo>
                  <a:lnTo>
                    <a:pt x="17" y="16"/>
                  </a:lnTo>
                  <a:lnTo>
                    <a:pt x="0" y="22"/>
                  </a:lnTo>
                  <a:lnTo>
                    <a:pt x="133" y="26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365" name="Text Box 61"/>
            <p:cNvSpPr txBox="1">
              <a:spLocks noChangeArrowheads="1"/>
            </p:cNvSpPr>
            <p:nvPr/>
          </p:nvSpPr>
          <p:spPr bwMode="auto">
            <a:xfrm>
              <a:off x="1309" y="2370"/>
              <a:ext cx="37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R </a:t>
              </a:r>
              <a:r>
                <a:rPr lang="en-GB" sz="1200" b="1">
                  <a:latin typeface="Symbol" pitchFamily="18" charset="2"/>
                </a:rPr>
                <a:t></a:t>
              </a:r>
              <a:r>
                <a:rPr lang="en-GB" sz="1100" b="1">
                  <a:latin typeface="Arial" charset="0"/>
                </a:rPr>
                <a:t> 1</a:t>
              </a:r>
            </a:p>
          </p:txBody>
        </p:sp>
        <p:sp>
          <p:nvSpPr>
            <p:cNvPr id="226366" name="AutoShape 62"/>
            <p:cNvSpPr>
              <a:spLocks noChangeArrowheads="1"/>
            </p:cNvSpPr>
            <p:nvPr/>
          </p:nvSpPr>
          <p:spPr bwMode="auto">
            <a:xfrm>
              <a:off x="1342" y="2376"/>
              <a:ext cx="395" cy="133"/>
            </a:xfrm>
            <a:prstGeom prst="roundRect">
              <a:avLst>
                <a:gd name="adj" fmla="val 755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367" name="Text Box 63"/>
            <p:cNvSpPr txBox="1">
              <a:spLocks noChangeArrowheads="1"/>
            </p:cNvSpPr>
            <p:nvPr/>
          </p:nvSpPr>
          <p:spPr bwMode="auto">
            <a:xfrm>
              <a:off x="1819" y="1599"/>
              <a:ext cx="21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=1</a:t>
              </a:r>
            </a:p>
          </p:txBody>
        </p:sp>
        <p:sp>
          <p:nvSpPr>
            <p:cNvPr id="226368" name="Text Box 64"/>
            <p:cNvSpPr txBox="1">
              <a:spLocks noChangeArrowheads="1"/>
            </p:cNvSpPr>
            <p:nvPr/>
          </p:nvSpPr>
          <p:spPr bwMode="auto">
            <a:xfrm>
              <a:off x="1508" y="1748"/>
              <a:ext cx="21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=1</a:t>
              </a:r>
            </a:p>
          </p:txBody>
        </p:sp>
        <p:sp>
          <p:nvSpPr>
            <p:cNvPr id="226369" name="Text Box 65"/>
            <p:cNvSpPr txBox="1">
              <a:spLocks noChangeArrowheads="1"/>
            </p:cNvSpPr>
            <p:nvPr/>
          </p:nvSpPr>
          <p:spPr bwMode="auto">
            <a:xfrm>
              <a:off x="1544" y="2075"/>
              <a:ext cx="21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=1</a:t>
              </a:r>
            </a:p>
          </p:txBody>
        </p:sp>
        <p:sp>
          <p:nvSpPr>
            <p:cNvPr id="226370" name="Text Box 66"/>
            <p:cNvSpPr txBox="1">
              <a:spLocks noChangeArrowheads="1"/>
            </p:cNvSpPr>
            <p:nvPr/>
          </p:nvSpPr>
          <p:spPr bwMode="auto">
            <a:xfrm>
              <a:off x="1945" y="1428"/>
              <a:ext cx="21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=0</a:t>
              </a:r>
            </a:p>
          </p:txBody>
        </p:sp>
        <p:sp>
          <p:nvSpPr>
            <p:cNvPr id="226371" name="Text Box 67"/>
            <p:cNvSpPr txBox="1">
              <a:spLocks noChangeArrowheads="1"/>
            </p:cNvSpPr>
            <p:nvPr/>
          </p:nvSpPr>
          <p:spPr bwMode="auto">
            <a:xfrm>
              <a:off x="1819" y="1927"/>
              <a:ext cx="21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=0</a:t>
              </a:r>
            </a:p>
          </p:txBody>
        </p:sp>
        <p:sp>
          <p:nvSpPr>
            <p:cNvPr id="226372" name="Text Box 68"/>
            <p:cNvSpPr txBox="1">
              <a:spLocks noChangeArrowheads="1"/>
            </p:cNvSpPr>
            <p:nvPr/>
          </p:nvSpPr>
          <p:spPr bwMode="auto">
            <a:xfrm>
              <a:off x="1819" y="2255"/>
              <a:ext cx="21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=0</a:t>
              </a:r>
            </a:p>
          </p:txBody>
        </p:sp>
        <p:sp>
          <p:nvSpPr>
            <p:cNvPr id="226373" name="Freeform 69"/>
            <p:cNvSpPr>
              <a:spLocks noChangeArrowheads="1"/>
            </p:cNvSpPr>
            <p:nvPr/>
          </p:nvSpPr>
          <p:spPr bwMode="auto">
            <a:xfrm>
              <a:off x="1809" y="2634"/>
              <a:ext cx="60" cy="60"/>
            </a:xfrm>
            <a:custGeom>
              <a:avLst/>
              <a:gdLst/>
              <a:ahLst/>
              <a:cxnLst>
                <a:cxn ang="0">
                  <a:pos x="130" y="265"/>
                </a:cxn>
                <a:cxn ang="0">
                  <a:pos x="263" y="22"/>
                </a:cxn>
                <a:cxn ang="0">
                  <a:pos x="246" y="17"/>
                </a:cxn>
                <a:cxn ang="0">
                  <a:pos x="229" y="12"/>
                </a:cxn>
                <a:cxn ang="0">
                  <a:pos x="212" y="8"/>
                </a:cxn>
                <a:cxn ang="0">
                  <a:pos x="194" y="5"/>
                </a:cxn>
                <a:cxn ang="0">
                  <a:pos x="177" y="3"/>
                </a:cxn>
                <a:cxn ang="0">
                  <a:pos x="159" y="1"/>
                </a:cxn>
                <a:cxn ang="0">
                  <a:pos x="141" y="0"/>
                </a:cxn>
                <a:cxn ang="0">
                  <a:pos x="122" y="0"/>
                </a:cxn>
                <a:cxn ang="0">
                  <a:pos x="104" y="1"/>
                </a:cxn>
                <a:cxn ang="0">
                  <a:pos x="86" y="2"/>
                </a:cxn>
                <a:cxn ang="0">
                  <a:pos x="69" y="5"/>
                </a:cxn>
                <a:cxn ang="0">
                  <a:pos x="51" y="8"/>
                </a:cxn>
                <a:cxn ang="0">
                  <a:pos x="34" y="12"/>
                </a:cxn>
                <a:cxn ang="0">
                  <a:pos x="16" y="16"/>
                </a:cxn>
                <a:cxn ang="0">
                  <a:pos x="0" y="21"/>
                </a:cxn>
                <a:cxn ang="0">
                  <a:pos x="130" y="265"/>
                </a:cxn>
              </a:cxnLst>
              <a:rect l="0" t="0" r="r" b="b"/>
              <a:pathLst>
                <a:path w="264" h="266">
                  <a:moveTo>
                    <a:pt x="130" y="265"/>
                  </a:moveTo>
                  <a:lnTo>
                    <a:pt x="263" y="22"/>
                  </a:lnTo>
                  <a:lnTo>
                    <a:pt x="246" y="17"/>
                  </a:lnTo>
                  <a:lnTo>
                    <a:pt x="229" y="12"/>
                  </a:lnTo>
                  <a:lnTo>
                    <a:pt x="212" y="8"/>
                  </a:lnTo>
                  <a:lnTo>
                    <a:pt x="194" y="5"/>
                  </a:lnTo>
                  <a:lnTo>
                    <a:pt x="177" y="3"/>
                  </a:lnTo>
                  <a:lnTo>
                    <a:pt x="159" y="1"/>
                  </a:lnTo>
                  <a:lnTo>
                    <a:pt x="141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9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6" y="16"/>
                  </a:lnTo>
                  <a:lnTo>
                    <a:pt x="0" y="21"/>
                  </a:lnTo>
                  <a:lnTo>
                    <a:pt x="130" y="265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374" name="Line 70"/>
            <p:cNvSpPr>
              <a:spLocks noChangeShapeType="1"/>
            </p:cNvSpPr>
            <p:nvPr/>
          </p:nvSpPr>
          <p:spPr bwMode="auto">
            <a:xfrm>
              <a:off x="1837" y="2303"/>
              <a:ext cx="1" cy="33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75" name="Freeform 71"/>
            <p:cNvSpPr>
              <a:spLocks noChangeArrowheads="1"/>
            </p:cNvSpPr>
            <p:nvPr/>
          </p:nvSpPr>
          <p:spPr bwMode="auto">
            <a:xfrm>
              <a:off x="1484" y="2634"/>
              <a:ext cx="61" cy="60"/>
            </a:xfrm>
            <a:custGeom>
              <a:avLst/>
              <a:gdLst/>
              <a:ahLst/>
              <a:cxnLst>
                <a:cxn ang="0">
                  <a:pos x="132" y="265"/>
                </a:cxn>
                <a:cxn ang="0">
                  <a:pos x="267" y="22"/>
                </a:cxn>
                <a:cxn ang="0">
                  <a:pos x="250" y="17"/>
                </a:cxn>
                <a:cxn ang="0">
                  <a:pos x="233" y="12"/>
                </a:cxn>
                <a:cxn ang="0">
                  <a:pos x="215" y="8"/>
                </a:cxn>
                <a:cxn ang="0">
                  <a:pos x="197" y="5"/>
                </a:cxn>
                <a:cxn ang="0">
                  <a:pos x="179" y="3"/>
                </a:cxn>
                <a:cxn ang="0">
                  <a:pos x="161" y="1"/>
                </a:cxn>
                <a:cxn ang="0">
                  <a:pos x="143" y="0"/>
                </a:cxn>
                <a:cxn ang="0">
                  <a:pos x="124" y="0"/>
                </a:cxn>
                <a:cxn ang="0">
                  <a:pos x="106" y="1"/>
                </a:cxn>
                <a:cxn ang="0">
                  <a:pos x="88" y="2"/>
                </a:cxn>
                <a:cxn ang="0">
                  <a:pos x="70" y="5"/>
                </a:cxn>
                <a:cxn ang="0">
                  <a:pos x="52" y="8"/>
                </a:cxn>
                <a:cxn ang="0">
                  <a:pos x="34" y="12"/>
                </a:cxn>
                <a:cxn ang="0">
                  <a:pos x="17" y="16"/>
                </a:cxn>
                <a:cxn ang="0">
                  <a:pos x="0" y="21"/>
                </a:cxn>
                <a:cxn ang="0">
                  <a:pos x="132" y="265"/>
                </a:cxn>
              </a:cxnLst>
              <a:rect l="0" t="0" r="r" b="b"/>
              <a:pathLst>
                <a:path w="268" h="266">
                  <a:moveTo>
                    <a:pt x="132" y="265"/>
                  </a:moveTo>
                  <a:lnTo>
                    <a:pt x="267" y="22"/>
                  </a:lnTo>
                  <a:lnTo>
                    <a:pt x="250" y="17"/>
                  </a:lnTo>
                  <a:lnTo>
                    <a:pt x="233" y="12"/>
                  </a:lnTo>
                  <a:lnTo>
                    <a:pt x="215" y="8"/>
                  </a:lnTo>
                  <a:lnTo>
                    <a:pt x="197" y="5"/>
                  </a:lnTo>
                  <a:lnTo>
                    <a:pt x="179" y="3"/>
                  </a:lnTo>
                  <a:lnTo>
                    <a:pt x="161" y="1"/>
                  </a:lnTo>
                  <a:lnTo>
                    <a:pt x="143" y="0"/>
                  </a:lnTo>
                  <a:lnTo>
                    <a:pt x="124" y="0"/>
                  </a:lnTo>
                  <a:lnTo>
                    <a:pt x="106" y="1"/>
                  </a:lnTo>
                  <a:lnTo>
                    <a:pt x="88" y="2"/>
                  </a:lnTo>
                  <a:lnTo>
                    <a:pt x="70" y="5"/>
                  </a:lnTo>
                  <a:lnTo>
                    <a:pt x="52" y="8"/>
                  </a:lnTo>
                  <a:lnTo>
                    <a:pt x="34" y="12"/>
                  </a:lnTo>
                  <a:lnTo>
                    <a:pt x="17" y="16"/>
                  </a:lnTo>
                  <a:lnTo>
                    <a:pt x="0" y="21"/>
                  </a:lnTo>
                  <a:lnTo>
                    <a:pt x="132" y="265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376" name="Line 72"/>
            <p:cNvSpPr>
              <a:spLocks noChangeShapeType="1"/>
            </p:cNvSpPr>
            <p:nvPr/>
          </p:nvSpPr>
          <p:spPr bwMode="auto">
            <a:xfrm>
              <a:off x="1517" y="2518"/>
              <a:ext cx="1" cy="12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77" name="Freeform 73"/>
            <p:cNvSpPr>
              <a:spLocks noChangeArrowheads="1"/>
            </p:cNvSpPr>
            <p:nvPr/>
          </p:nvSpPr>
          <p:spPr bwMode="auto">
            <a:xfrm>
              <a:off x="1484" y="964"/>
              <a:ext cx="61" cy="61"/>
            </a:xfrm>
            <a:custGeom>
              <a:avLst/>
              <a:gdLst/>
              <a:ahLst/>
              <a:cxnLst>
                <a:cxn ang="0">
                  <a:pos x="132" y="269"/>
                </a:cxn>
                <a:cxn ang="0">
                  <a:pos x="267" y="23"/>
                </a:cxn>
                <a:cxn ang="0">
                  <a:pos x="250" y="17"/>
                </a:cxn>
                <a:cxn ang="0">
                  <a:pos x="233" y="12"/>
                </a:cxn>
                <a:cxn ang="0">
                  <a:pos x="215" y="8"/>
                </a:cxn>
                <a:cxn ang="0">
                  <a:pos x="197" y="5"/>
                </a:cxn>
                <a:cxn ang="0">
                  <a:pos x="179" y="3"/>
                </a:cxn>
                <a:cxn ang="0">
                  <a:pos x="161" y="1"/>
                </a:cxn>
                <a:cxn ang="0">
                  <a:pos x="143" y="0"/>
                </a:cxn>
                <a:cxn ang="0">
                  <a:pos x="124" y="0"/>
                </a:cxn>
                <a:cxn ang="0">
                  <a:pos x="106" y="1"/>
                </a:cxn>
                <a:cxn ang="0">
                  <a:pos x="88" y="2"/>
                </a:cxn>
                <a:cxn ang="0">
                  <a:pos x="70" y="5"/>
                </a:cxn>
                <a:cxn ang="0">
                  <a:pos x="52" y="8"/>
                </a:cxn>
                <a:cxn ang="0">
                  <a:pos x="34" y="12"/>
                </a:cxn>
                <a:cxn ang="0">
                  <a:pos x="17" y="16"/>
                </a:cxn>
                <a:cxn ang="0">
                  <a:pos x="0" y="22"/>
                </a:cxn>
                <a:cxn ang="0">
                  <a:pos x="132" y="269"/>
                </a:cxn>
              </a:cxnLst>
              <a:rect l="0" t="0" r="r" b="b"/>
              <a:pathLst>
                <a:path w="268" h="270">
                  <a:moveTo>
                    <a:pt x="132" y="269"/>
                  </a:moveTo>
                  <a:lnTo>
                    <a:pt x="267" y="23"/>
                  </a:lnTo>
                  <a:lnTo>
                    <a:pt x="250" y="17"/>
                  </a:lnTo>
                  <a:lnTo>
                    <a:pt x="233" y="12"/>
                  </a:lnTo>
                  <a:lnTo>
                    <a:pt x="215" y="8"/>
                  </a:lnTo>
                  <a:lnTo>
                    <a:pt x="197" y="5"/>
                  </a:lnTo>
                  <a:lnTo>
                    <a:pt x="179" y="3"/>
                  </a:lnTo>
                  <a:lnTo>
                    <a:pt x="161" y="1"/>
                  </a:lnTo>
                  <a:lnTo>
                    <a:pt x="143" y="0"/>
                  </a:lnTo>
                  <a:lnTo>
                    <a:pt x="124" y="0"/>
                  </a:lnTo>
                  <a:lnTo>
                    <a:pt x="106" y="1"/>
                  </a:lnTo>
                  <a:lnTo>
                    <a:pt x="88" y="2"/>
                  </a:lnTo>
                  <a:lnTo>
                    <a:pt x="70" y="5"/>
                  </a:lnTo>
                  <a:lnTo>
                    <a:pt x="52" y="8"/>
                  </a:lnTo>
                  <a:lnTo>
                    <a:pt x="34" y="12"/>
                  </a:lnTo>
                  <a:lnTo>
                    <a:pt x="17" y="16"/>
                  </a:lnTo>
                  <a:lnTo>
                    <a:pt x="0" y="22"/>
                  </a:lnTo>
                  <a:lnTo>
                    <a:pt x="132" y="26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378" name="Line 74"/>
            <p:cNvSpPr>
              <a:spLocks noChangeShapeType="1"/>
            </p:cNvSpPr>
            <p:nvPr/>
          </p:nvSpPr>
          <p:spPr bwMode="auto">
            <a:xfrm>
              <a:off x="1517" y="848"/>
              <a:ext cx="1" cy="12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79" name="AutoShape 75"/>
            <p:cNvSpPr>
              <a:spLocks noChangeArrowheads="1"/>
            </p:cNvSpPr>
            <p:nvPr/>
          </p:nvSpPr>
          <p:spPr bwMode="auto">
            <a:xfrm>
              <a:off x="2673" y="1034"/>
              <a:ext cx="1045" cy="313"/>
            </a:xfrm>
            <a:prstGeom prst="roundRect">
              <a:avLst>
                <a:gd name="adj" fmla="val 319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380" name="Freeform 76"/>
            <p:cNvSpPr>
              <a:spLocks noChangeArrowheads="1"/>
            </p:cNvSpPr>
            <p:nvPr/>
          </p:nvSpPr>
          <p:spPr bwMode="auto">
            <a:xfrm>
              <a:off x="3195" y="964"/>
              <a:ext cx="60" cy="61"/>
            </a:xfrm>
            <a:custGeom>
              <a:avLst/>
              <a:gdLst/>
              <a:ahLst/>
              <a:cxnLst>
                <a:cxn ang="0">
                  <a:pos x="130" y="269"/>
                </a:cxn>
                <a:cxn ang="0">
                  <a:pos x="263" y="23"/>
                </a:cxn>
                <a:cxn ang="0">
                  <a:pos x="246" y="17"/>
                </a:cxn>
                <a:cxn ang="0">
                  <a:pos x="229" y="12"/>
                </a:cxn>
                <a:cxn ang="0">
                  <a:pos x="212" y="8"/>
                </a:cxn>
                <a:cxn ang="0">
                  <a:pos x="194" y="5"/>
                </a:cxn>
                <a:cxn ang="0">
                  <a:pos x="177" y="3"/>
                </a:cxn>
                <a:cxn ang="0">
                  <a:pos x="159" y="1"/>
                </a:cxn>
                <a:cxn ang="0">
                  <a:pos x="141" y="0"/>
                </a:cxn>
                <a:cxn ang="0">
                  <a:pos x="122" y="0"/>
                </a:cxn>
                <a:cxn ang="0">
                  <a:pos x="104" y="1"/>
                </a:cxn>
                <a:cxn ang="0">
                  <a:pos x="86" y="2"/>
                </a:cxn>
                <a:cxn ang="0">
                  <a:pos x="69" y="5"/>
                </a:cxn>
                <a:cxn ang="0">
                  <a:pos x="51" y="8"/>
                </a:cxn>
                <a:cxn ang="0">
                  <a:pos x="34" y="12"/>
                </a:cxn>
                <a:cxn ang="0">
                  <a:pos x="16" y="16"/>
                </a:cxn>
                <a:cxn ang="0">
                  <a:pos x="0" y="22"/>
                </a:cxn>
                <a:cxn ang="0">
                  <a:pos x="130" y="269"/>
                </a:cxn>
              </a:cxnLst>
              <a:rect l="0" t="0" r="r" b="b"/>
              <a:pathLst>
                <a:path w="264" h="270">
                  <a:moveTo>
                    <a:pt x="130" y="269"/>
                  </a:moveTo>
                  <a:lnTo>
                    <a:pt x="263" y="23"/>
                  </a:lnTo>
                  <a:lnTo>
                    <a:pt x="246" y="17"/>
                  </a:lnTo>
                  <a:lnTo>
                    <a:pt x="229" y="12"/>
                  </a:lnTo>
                  <a:lnTo>
                    <a:pt x="212" y="8"/>
                  </a:lnTo>
                  <a:lnTo>
                    <a:pt x="194" y="5"/>
                  </a:lnTo>
                  <a:lnTo>
                    <a:pt x="177" y="3"/>
                  </a:lnTo>
                  <a:lnTo>
                    <a:pt x="159" y="1"/>
                  </a:lnTo>
                  <a:lnTo>
                    <a:pt x="141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9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6" y="16"/>
                  </a:lnTo>
                  <a:lnTo>
                    <a:pt x="0" y="22"/>
                  </a:lnTo>
                  <a:lnTo>
                    <a:pt x="130" y="26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381" name="Line 77"/>
            <p:cNvSpPr>
              <a:spLocks noChangeShapeType="1"/>
            </p:cNvSpPr>
            <p:nvPr/>
          </p:nvSpPr>
          <p:spPr bwMode="auto">
            <a:xfrm>
              <a:off x="3221" y="848"/>
              <a:ext cx="1" cy="12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82" name="AutoShape 78"/>
            <p:cNvSpPr>
              <a:spLocks noChangeArrowheads="1"/>
            </p:cNvSpPr>
            <p:nvPr/>
          </p:nvSpPr>
          <p:spPr bwMode="auto">
            <a:xfrm>
              <a:off x="2673" y="1580"/>
              <a:ext cx="1045" cy="236"/>
            </a:xfrm>
            <a:prstGeom prst="roundRect">
              <a:avLst>
                <a:gd name="adj" fmla="val 421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383" name="AutoShape 79"/>
            <p:cNvSpPr>
              <a:spLocks noChangeArrowheads="1"/>
            </p:cNvSpPr>
            <p:nvPr/>
          </p:nvSpPr>
          <p:spPr bwMode="auto">
            <a:xfrm>
              <a:off x="2811" y="2049"/>
              <a:ext cx="720" cy="234"/>
            </a:xfrm>
            <a:prstGeom prst="roundRect">
              <a:avLst>
                <a:gd name="adj" fmla="val 426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384" name="Freeform 80"/>
            <p:cNvSpPr>
              <a:spLocks noChangeArrowheads="1"/>
            </p:cNvSpPr>
            <p:nvPr/>
          </p:nvSpPr>
          <p:spPr bwMode="auto">
            <a:xfrm>
              <a:off x="3193" y="1521"/>
              <a:ext cx="60" cy="60"/>
            </a:xfrm>
            <a:custGeom>
              <a:avLst/>
              <a:gdLst/>
              <a:ahLst/>
              <a:cxnLst>
                <a:cxn ang="0">
                  <a:pos x="130" y="265"/>
                </a:cxn>
                <a:cxn ang="0">
                  <a:pos x="263" y="22"/>
                </a:cxn>
                <a:cxn ang="0">
                  <a:pos x="246" y="17"/>
                </a:cxn>
                <a:cxn ang="0">
                  <a:pos x="229" y="12"/>
                </a:cxn>
                <a:cxn ang="0">
                  <a:pos x="212" y="8"/>
                </a:cxn>
                <a:cxn ang="0">
                  <a:pos x="194" y="5"/>
                </a:cxn>
                <a:cxn ang="0">
                  <a:pos x="177" y="3"/>
                </a:cxn>
                <a:cxn ang="0">
                  <a:pos x="159" y="1"/>
                </a:cxn>
                <a:cxn ang="0">
                  <a:pos x="141" y="0"/>
                </a:cxn>
                <a:cxn ang="0">
                  <a:pos x="122" y="0"/>
                </a:cxn>
                <a:cxn ang="0">
                  <a:pos x="104" y="1"/>
                </a:cxn>
                <a:cxn ang="0">
                  <a:pos x="86" y="2"/>
                </a:cxn>
                <a:cxn ang="0">
                  <a:pos x="69" y="5"/>
                </a:cxn>
                <a:cxn ang="0">
                  <a:pos x="51" y="8"/>
                </a:cxn>
                <a:cxn ang="0">
                  <a:pos x="34" y="12"/>
                </a:cxn>
                <a:cxn ang="0">
                  <a:pos x="16" y="16"/>
                </a:cxn>
                <a:cxn ang="0">
                  <a:pos x="0" y="21"/>
                </a:cxn>
                <a:cxn ang="0">
                  <a:pos x="130" y="265"/>
                </a:cxn>
              </a:cxnLst>
              <a:rect l="0" t="0" r="r" b="b"/>
              <a:pathLst>
                <a:path w="264" h="266">
                  <a:moveTo>
                    <a:pt x="130" y="265"/>
                  </a:moveTo>
                  <a:lnTo>
                    <a:pt x="263" y="22"/>
                  </a:lnTo>
                  <a:lnTo>
                    <a:pt x="246" y="17"/>
                  </a:lnTo>
                  <a:lnTo>
                    <a:pt x="229" y="12"/>
                  </a:lnTo>
                  <a:lnTo>
                    <a:pt x="212" y="8"/>
                  </a:lnTo>
                  <a:lnTo>
                    <a:pt x="194" y="5"/>
                  </a:lnTo>
                  <a:lnTo>
                    <a:pt x="177" y="3"/>
                  </a:lnTo>
                  <a:lnTo>
                    <a:pt x="159" y="1"/>
                  </a:lnTo>
                  <a:lnTo>
                    <a:pt x="141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9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6" y="16"/>
                  </a:lnTo>
                  <a:lnTo>
                    <a:pt x="0" y="21"/>
                  </a:lnTo>
                  <a:lnTo>
                    <a:pt x="130" y="265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385" name="Line 81"/>
            <p:cNvSpPr>
              <a:spLocks noChangeShapeType="1"/>
            </p:cNvSpPr>
            <p:nvPr/>
          </p:nvSpPr>
          <p:spPr bwMode="auto">
            <a:xfrm>
              <a:off x="3221" y="1346"/>
              <a:ext cx="1" cy="18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86" name="Freeform 82"/>
            <p:cNvSpPr>
              <a:spLocks noChangeArrowheads="1"/>
            </p:cNvSpPr>
            <p:nvPr/>
          </p:nvSpPr>
          <p:spPr bwMode="auto">
            <a:xfrm>
              <a:off x="3193" y="1986"/>
              <a:ext cx="60" cy="60"/>
            </a:xfrm>
            <a:custGeom>
              <a:avLst/>
              <a:gdLst/>
              <a:ahLst/>
              <a:cxnLst>
                <a:cxn ang="0">
                  <a:pos x="130" y="264"/>
                </a:cxn>
                <a:cxn ang="0">
                  <a:pos x="263" y="22"/>
                </a:cxn>
                <a:cxn ang="0">
                  <a:pos x="246" y="17"/>
                </a:cxn>
                <a:cxn ang="0">
                  <a:pos x="229" y="12"/>
                </a:cxn>
                <a:cxn ang="0">
                  <a:pos x="212" y="8"/>
                </a:cxn>
                <a:cxn ang="0">
                  <a:pos x="194" y="5"/>
                </a:cxn>
                <a:cxn ang="0">
                  <a:pos x="177" y="3"/>
                </a:cxn>
                <a:cxn ang="0">
                  <a:pos x="159" y="1"/>
                </a:cxn>
                <a:cxn ang="0">
                  <a:pos x="141" y="0"/>
                </a:cxn>
                <a:cxn ang="0">
                  <a:pos x="122" y="0"/>
                </a:cxn>
                <a:cxn ang="0">
                  <a:pos x="104" y="1"/>
                </a:cxn>
                <a:cxn ang="0">
                  <a:pos x="86" y="2"/>
                </a:cxn>
                <a:cxn ang="0">
                  <a:pos x="69" y="5"/>
                </a:cxn>
                <a:cxn ang="0">
                  <a:pos x="51" y="8"/>
                </a:cxn>
                <a:cxn ang="0">
                  <a:pos x="34" y="11"/>
                </a:cxn>
                <a:cxn ang="0">
                  <a:pos x="16" y="16"/>
                </a:cxn>
                <a:cxn ang="0">
                  <a:pos x="0" y="21"/>
                </a:cxn>
                <a:cxn ang="0">
                  <a:pos x="130" y="264"/>
                </a:cxn>
              </a:cxnLst>
              <a:rect l="0" t="0" r="r" b="b"/>
              <a:pathLst>
                <a:path w="264" h="265">
                  <a:moveTo>
                    <a:pt x="130" y="264"/>
                  </a:moveTo>
                  <a:lnTo>
                    <a:pt x="263" y="22"/>
                  </a:lnTo>
                  <a:lnTo>
                    <a:pt x="246" y="17"/>
                  </a:lnTo>
                  <a:lnTo>
                    <a:pt x="229" y="12"/>
                  </a:lnTo>
                  <a:lnTo>
                    <a:pt x="212" y="8"/>
                  </a:lnTo>
                  <a:lnTo>
                    <a:pt x="194" y="5"/>
                  </a:lnTo>
                  <a:lnTo>
                    <a:pt x="177" y="3"/>
                  </a:lnTo>
                  <a:lnTo>
                    <a:pt x="159" y="1"/>
                  </a:lnTo>
                  <a:lnTo>
                    <a:pt x="141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9" y="5"/>
                  </a:lnTo>
                  <a:lnTo>
                    <a:pt x="51" y="8"/>
                  </a:lnTo>
                  <a:lnTo>
                    <a:pt x="34" y="11"/>
                  </a:lnTo>
                  <a:lnTo>
                    <a:pt x="16" y="16"/>
                  </a:lnTo>
                  <a:lnTo>
                    <a:pt x="0" y="21"/>
                  </a:lnTo>
                  <a:lnTo>
                    <a:pt x="130" y="26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387" name="Line 83"/>
            <p:cNvSpPr>
              <a:spLocks noChangeShapeType="1"/>
            </p:cNvSpPr>
            <p:nvPr/>
          </p:nvSpPr>
          <p:spPr bwMode="auto">
            <a:xfrm>
              <a:off x="3221" y="1815"/>
              <a:ext cx="1" cy="18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88" name="Freeform 84"/>
            <p:cNvSpPr>
              <a:spLocks noChangeArrowheads="1"/>
            </p:cNvSpPr>
            <p:nvPr/>
          </p:nvSpPr>
          <p:spPr bwMode="auto">
            <a:xfrm>
              <a:off x="3193" y="2634"/>
              <a:ext cx="60" cy="60"/>
            </a:xfrm>
            <a:custGeom>
              <a:avLst/>
              <a:gdLst/>
              <a:ahLst/>
              <a:cxnLst>
                <a:cxn ang="0">
                  <a:pos x="130" y="265"/>
                </a:cxn>
                <a:cxn ang="0">
                  <a:pos x="263" y="22"/>
                </a:cxn>
                <a:cxn ang="0">
                  <a:pos x="246" y="17"/>
                </a:cxn>
                <a:cxn ang="0">
                  <a:pos x="229" y="12"/>
                </a:cxn>
                <a:cxn ang="0">
                  <a:pos x="212" y="8"/>
                </a:cxn>
                <a:cxn ang="0">
                  <a:pos x="194" y="5"/>
                </a:cxn>
                <a:cxn ang="0">
                  <a:pos x="177" y="3"/>
                </a:cxn>
                <a:cxn ang="0">
                  <a:pos x="159" y="1"/>
                </a:cxn>
                <a:cxn ang="0">
                  <a:pos x="141" y="0"/>
                </a:cxn>
                <a:cxn ang="0">
                  <a:pos x="122" y="0"/>
                </a:cxn>
                <a:cxn ang="0">
                  <a:pos x="104" y="1"/>
                </a:cxn>
                <a:cxn ang="0">
                  <a:pos x="86" y="2"/>
                </a:cxn>
                <a:cxn ang="0">
                  <a:pos x="69" y="5"/>
                </a:cxn>
                <a:cxn ang="0">
                  <a:pos x="51" y="8"/>
                </a:cxn>
                <a:cxn ang="0">
                  <a:pos x="34" y="12"/>
                </a:cxn>
                <a:cxn ang="0">
                  <a:pos x="16" y="16"/>
                </a:cxn>
                <a:cxn ang="0">
                  <a:pos x="0" y="21"/>
                </a:cxn>
                <a:cxn ang="0">
                  <a:pos x="130" y="265"/>
                </a:cxn>
              </a:cxnLst>
              <a:rect l="0" t="0" r="r" b="b"/>
              <a:pathLst>
                <a:path w="264" h="266">
                  <a:moveTo>
                    <a:pt x="130" y="265"/>
                  </a:moveTo>
                  <a:lnTo>
                    <a:pt x="263" y="22"/>
                  </a:lnTo>
                  <a:lnTo>
                    <a:pt x="246" y="17"/>
                  </a:lnTo>
                  <a:lnTo>
                    <a:pt x="229" y="12"/>
                  </a:lnTo>
                  <a:lnTo>
                    <a:pt x="212" y="8"/>
                  </a:lnTo>
                  <a:lnTo>
                    <a:pt x="194" y="5"/>
                  </a:lnTo>
                  <a:lnTo>
                    <a:pt x="177" y="3"/>
                  </a:lnTo>
                  <a:lnTo>
                    <a:pt x="159" y="1"/>
                  </a:lnTo>
                  <a:lnTo>
                    <a:pt x="141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9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6" y="16"/>
                  </a:lnTo>
                  <a:lnTo>
                    <a:pt x="0" y="21"/>
                  </a:lnTo>
                  <a:lnTo>
                    <a:pt x="130" y="265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389" name="Line 85"/>
            <p:cNvSpPr>
              <a:spLocks noChangeShapeType="1"/>
            </p:cNvSpPr>
            <p:nvPr/>
          </p:nvSpPr>
          <p:spPr bwMode="auto">
            <a:xfrm>
              <a:off x="3221" y="2278"/>
              <a:ext cx="1" cy="36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90" name="Freeform 86"/>
            <p:cNvSpPr>
              <a:spLocks noChangeArrowheads="1"/>
            </p:cNvSpPr>
            <p:nvPr/>
          </p:nvSpPr>
          <p:spPr bwMode="auto">
            <a:xfrm>
              <a:off x="733" y="553"/>
              <a:ext cx="2489" cy="2149"/>
            </a:xfrm>
            <a:custGeom>
              <a:avLst/>
              <a:gdLst/>
              <a:ahLst/>
              <a:cxnLst>
                <a:cxn ang="0">
                  <a:pos x="10977" y="9477"/>
                </a:cxn>
                <a:cxn ang="0">
                  <a:pos x="0" y="9477"/>
                </a:cxn>
                <a:cxn ang="0">
                  <a:pos x="0" y="0"/>
                </a:cxn>
              </a:cxnLst>
              <a:rect l="0" t="0" r="r" b="b"/>
              <a:pathLst>
                <a:path w="10978" h="9478">
                  <a:moveTo>
                    <a:pt x="10977" y="9477"/>
                  </a:moveTo>
                  <a:lnTo>
                    <a:pt x="0" y="9477"/>
                  </a:lnTo>
                  <a:lnTo>
                    <a:pt x="0" y="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91" name="Line 87"/>
            <p:cNvSpPr>
              <a:spLocks noChangeShapeType="1"/>
            </p:cNvSpPr>
            <p:nvPr/>
          </p:nvSpPr>
          <p:spPr bwMode="auto">
            <a:xfrm>
              <a:off x="2303" y="554"/>
              <a:ext cx="1" cy="18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92" name="Line 88"/>
            <p:cNvSpPr>
              <a:spLocks noChangeShapeType="1"/>
            </p:cNvSpPr>
            <p:nvPr/>
          </p:nvSpPr>
          <p:spPr bwMode="auto">
            <a:xfrm flipH="1">
              <a:off x="723" y="550"/>
              <a:ext cx="158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93" name="Line 89"/>
            <p:cNvSpPr>
              <a:spLocks noChangeShapeType="1"/>
            </p:cNvSpPr>
            <p:nvPr/>
          </p:nvSpPr>
          <p:spPr bwMode="auto">
            <a:xfrm>
              <a:off x="1983" y="1538"/>
              <a:ext cx="19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94" name="Freeform 90"/>
            <p:cNvSpPr>
              <a:spLocks noChangeArrowheads="1"/>
            </p:cNvSpPr>
            <p:nvPr/>
          </p:nvSpPr>
          <p:spPr bwMode="auto">
            <a:xfrm>
              <a:off x="2134" y="2634"/>
              <a:ext cx="60" cy="60"/>
            </a:xfrm>
            <a:custGeom>
              <a:avLst/>
              <a:gdLst/>
              <a:ahLst/>
              <a:cxnLst>
                <a:cxn ang="0">
                  <a:pos x="130" y="265"/>
                </a:cxn>
                <a:cxn ang="0">
                  <a:pos x="263" y="22"/>
                </a:cxn>
                <a:cxn ang="0">
                  <a:pos x="246" y="17"/>
                </a:cxn>
                <a:cxn ang="0">
                  <a:pos x="229" y="12"/>
                </a:cxn>
                <a:cxn ang="0">
                  <a:pos x="212" y="8"/>
                </a:cxn>
                <a:cxn ang="0">
                  <a:pos x="194" y="5"/>
                </a:cxn>
                <a:cxn ang="0">
                  <a:pos x="177" y="3"/>
                </a:cxn>
                <a:cxn ang="0">
                  <a:pos x="159" y="1"/>
                </a:cxn>
                <a:cxn ang="0">
                  <a:pos x="141" y="0"/>
                </a:cxn>
                <a:cxn ang="0">
                  <a:pos x="122" y="0"/>
                </a:cxn>
                <a:cxn ang="0">
                  <a:pos x="104" y="1"/>
                </a:cxn>
                <a:cxn ang="0">
                  <a:pos x="86" y="2"/>
                </a:cxn>
                <a:cxn ang="0">
                  <a:pos x="69" y="5"/>
                </a:cxn>
                <a:cxn ang="0">
                  <a:pos x="51" y="8"/>
                </a:cxn>
                <a:cxn ang="0">
                  <a:pos x="34" y="12"/>
                </a:cxn>
                <a:cxn ang="0">
                  <a:pos x="16" y="16"/>
                </a:cxn>
                <a:cxn ang="0">
                  <a:pos x="0" y="21"/>
                </a:cxn>
                <a:cxn ang="0">
                  <a:pos x="130" y="265"/>
                </a:cxn>
              </a:cxnLst>
              <a:rect l="0" t="0" r="r" b="b"/>
              <a:pathLst>
                <a:path w="264" h="266">
                  <a:moveTo>
                    <a:pt x="130" y="265"/>
                  </a:moveTo>
                  <a:lnTo>
                    <a:pt x="263" y="22"/>
                  </a:lnTo>
                  <a:lnTo>
                    <a:pt x="246" y="17"/>
                  </a:lnTo>
                  <a:lnTo>
                    <a:pt x="229" y="12"/>
                  </a:lnTo>
                  <a:lnTo>
                    <a:pt x="212" y="8"/>
                  </a:lnTo>
                  <a:lnTo>
                    <a:pt x="194" y="5"/>
                  </a:lnTo>
                  <a:lnTo>
                    <a:pt x="177" y="3"/>
                  </a:lnTo>
                  <a:lnTo>
                    <a:pt x="159" y="1"/>
                  </a:lnTo>
                  <a:lnTo>
                    <a:pt x="141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9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6" y="16"/>
                  </a:lnTo>
                  <a:lnTo>
                    <a:pt x="0" y="21"/>
                  </a:lnTo>
                  <a:lnTo>
                    <a:pt x="130" y="265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395" name="Line 91"/>
            <p:cNvSpPr>
              <a:spLocks noChangeShapeType="1"/>
            </p:cNvSpPr>
            <p:nvPr/>
          </p:nvSpPr>
          <p:spPr bwMode="auto">
            <a:xfrm>
              <a:off x="2166" y="1541"/>
              <a:ext cx="1" cy="109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96" name="Line 92"/>
            <p:cNvSpPr>
              <a:spLocks noChangeShapeType="1"/>
            </p:cNvSpPr>
            <p:nvPr/>
          </p:nvSpPr>
          <p:spPr bwMode="auto">
            <a:xfrm>
              <a:off x="1248" y="1697"/>
              <a:ext cx="1" cy="97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6398" name="Group 94"/>
          <p:cNvGrpSpPr>
            <a:grpSpLocks/>
          </p:cNvGrpSpPr>
          <p:nvPr/>
        </p:nvGrpSpPr>
        <p:grpSpPr bwMode="auto">
          <a:xfrm>
            <a:off x="3995738" y="4076700"/>
            <a:ext cx="4972050" cy="2546350"/>
            <a:chOff x="714" y="518"/>
            <a:chExt cx="3132" cy="1604"/>
          </a:xfrm>
        </p:grpSpPr>
        <p:sp>
          <p:nvSpPr>
            <p:cNvPr id="226399" name="Text Box 95"/>
            <p:cNvSpPr txBox="1">
              <a:spLocks noChangeArrowheads="1"/>
            </p:cNvSpPr>
            <p:nvPr/>
          </p:nvSpPr>
          <p:spPr bwMode="auto">
            <a:xfrm>
              <a:off x="2793" y="686"/>
              <a:ext cx="105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 After interrupt cycle</a:t>
              </a:r>
            </a:p>
          </p:txBody>
        </p:sp>
        <p:sp>
          <p:nvSpPr>
            <p:cNvPr id="226400" name="Line 96"/>
            <p:cNvSpPr>
              <a:spLocks noChangeShapeType="1"/>
            </p:cNvSpPr>
            <p:nvPr/>
          </p:nvSpPr>
          <p:spPr bwMode="auto">
            <a:xfrm>
              <a:off x="2862" y="1963"/>
              <a:ext cx="89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401" name="Line 97"/>
            <p:cNvSpPr>
              <a:spLocks noChangeShapeType="1"/>
            </p:cNvSpPr>
            <p:nvPr/>
          </p:nvSpPr>
          <p:spPr bwMode="auto">
            <a:xfrm>
              <a:off x="1212" y="1963"/>
              <a:ext cx="89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402" name="AutoShape 98"/>
            <p:cNvSpPr>
              <a:spLocks noChangeArrowheads="1"/>
            </p:cNvSpPr>
            <p:nvPr/>
          </p:nvSpPr>
          <p:spPr bwMode="auto">
            <a:xfrm>
              <a:off x="1212" y="863"/>
              <a:ext cx="900" cy="1222"/>
            </a:xfrm>
            <a:prstGeom prst="roundRect">
              <a:avLst>
                <a:gd name="adj" fmla="val 111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403" name="Text Box 99"/>
            <p:cNvSpPr txBox="1">
              <a:spLocks noChangeArrowheads="1"/>
            </p:cNvSpPr>
            <p:nvPr/>
          </p:nvSpPr>
          <p:spPr bwMode="auto">
            <a:xfrm>
              <a:off x="1195" y="968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226404" name="Text Box 100"/>
            <p:cNvSpPr txBox="1">
              <a:spLocks noChangeArrowheads="1"/>
            </p:cNvSpPr>
            <p:nvPr/>
          </p:nvSpPr>
          <p:spPr bwMode="auto">
            <a:xfrm>
              <a:off x="1371" y="968"/>
              <a:ext cx="32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BUN</a:t>
              </a:r>
            </a:p>
          </p:txBody>
        </p:sp>
        <p:sp>
          <p:nvSpPr>
            <p:cNvPr id="226405" name="Text Box 101"/>
            <p:cNvSpPr txBox="1">
              <a:spLocks noChangeArrowheads="1"/>
            </p:cNvSpPr>
            <p:nvPr/>
          </p:nvSpPr>
          <p:spPr bwMode="auto">
            <a:xfrm>
              <a:off x="1754" y="968"/>
              <a:ext cx="32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1120</a:t>
              </a:r>
            </a:p>
          </p:txBody>
        </p:sp>
        <p:sp>
          <p:nvSpPr>
            <p:cNvPr id="226406" name="Line 102"/>
            <p:cNvSpPr>
              <a:spLocks noChangeShapeType="1"/>
            </p:cNvSpPr>
            <p:nvPr/>
          </p:nvSpPr>
          <p:spPr bwMode="auto">
            <a:xfrm>
              <a:off x="1212" y="974"/>
              <a:ext cx="89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407" name="Line 103"/>
            <p:cNvSpPr>
              <a:spLocks noChangeShapeType="1"/>
            </p:cNvSpPr>
            <p:nvPr/>
          </p:nvSpPr>
          <p:spPr bwMode="auto">
            <a:xfrm>
              <a:off x="1212" y="1089"/>
              <a:ext cx="89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408" name="Text Box 104"/>
            <p:cNvSpPr txBox="1">
              <a:spLocks noChangeArrowheads="1"/>
            </p:cNvSpPr>
            <p:nvPr/>
          </p:nvSpPr>
          <p:spPr bwMode="auto">
            <a:xfrm>
              <a:off x="1028" y="854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226409" name="Text Box 105"/>
            <p:cNvSpPr txBox="1">
              <a:spLocks noChangeArrowheads="1"/>
            </p:cNvSpPr>
            <p:nvPr/>
          </p:nvSpPr>
          <p:spPr bwMode="auto">
            <a:xfrm>
              <a:off x="1020" y="968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</a:t>
              </a:r>
            </a:p>
          </p:txBody>
        </p:sp>
        <p:sp>
          <p:nvSpPr>
            <p:cNvPr id="226410" name="Line 106"/>
            <p:cNvSpPr>
              <a:spLocks noChangeShapeType="1"/>
            </p:cNvSpPr>
            <p:nvPr/>
          </p:nvSpPr>
          <p:spPr bwMode="auto">
            <a:xfrm>
              <a:off x="1212" y="1505"/>
              <a:ext cx="89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411" name="Text Box 107"/>
            <p:cNvSpPr txBox="1">
              <a:spLocks noChangeArrowheads="1"/>
            </p:cNvSpPr>
            <p:nvPr/>
          </p:nvSpPr>
          <p:spPr bwMode="auto">
            <a:xfrm>
              <a:off x="714" y="1356"/>
              <a:ext cx="51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PC = 256</a:t>
              </a:r>
            </a:p>
          </p:txBody>
        </p:sp>
        <p:sp>
          <p:nvSpPr>
            <p:cNvPr id="226412" name="Text Box 108"/>
            <p:cNvSpPr txBox="1">
              <a:spLocks noChangeArrowheads="1"/>
            </p:cNvSpPr>
            <p:nvPr/>
          </p:nvSpPr>
          <p:spPr bwMode="auto">
            <a:xfrm>
              <a:off x="962" y="1264"/>
              <a:ext cx="27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255</a:t>
              </a:r>
            </a:p>
          </p:txBody>
        </p:sp>
        <p:sp>
          <p:nvSpPr>
            <p:cNvPr id="226413" name="Text Box 109"/>
            <p:cNvSpPr txBox="1">
              <a:spLocks noChangeArrowheads="1"/>
            </p:cNvSpPr>
            <p:nvPr/>
          </p:nvSpPr>
          <p:spPr bwMode="auto">
            <a:xfrm>
              <a:off x="1195" y="1958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</a:t>
              </a:r>
            </a:p>
          </p:txBody>
        </p:sp>
        <p:sp>
          <p:nvSpPr>
            <p:cNvPr id="226414" name="Text Box 110"/>
            <p:cNvSpPr txBox="1">
              <a:spLocks noChangeArrowheads="1"/>
            </p:cNvSpPr>
            <p:nvPr/>
          </p:nvSpPr>
          <p:spPr bwMode="auto">
            <a:xfrm>
              <a:off x="1371" y="1958"/>
              <a:ext cx="32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BUN</a:t>
              </a:r>
            </a:p>
          </p:txBody>
        </p:sp>
        <p:sp>
          <p:nvSpPr>
            <p:cNvPr id="226415" name="Text Box 111"/>
            <p:cNvSpPr txBox="1">
              <a:spLocks noChangeArrowheads="1"/>
            </p:cNvSpPr>
            <p:nvPr/>
          </p:nvSpPr>
          <p:spPr bwMode="auto">
            <a:xfrm>
              <a:off x="1916" y="1958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226416" name="Text Box 112"/>
            <p:cNvSpPr txBox="1">
              <a:spLocks noChangeArrowheads="1"/>
            </p:cNvSpPr>
            <p:nvPr/>
          </p:nvSpPr>
          <p:spPr bwMode="auto">
            <a:xfrm>
              <a:off x="1227" y="666"/>
              <a:ext cx="86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 Before interrupt</a:t>
              </a:r>
            </a:p>
          </p:txBody>
        </p:sp>
        <p:sp>
          <p:nvSpPr>
            <p:cNvPr id="226417" name="Text Box 113"/>
            <p:cNvSpPr txBox="1">
              <a:spLocks noChangeArrowheads="1"/>
            </p:cNvSpPr>
            <p:nvPr/>
          </p:nvSpPr>
          <p:spPr bwMode="auto">
            <a:xfrm>
              <a:off x="1509" y="1184"/>
              <a:ext cx="33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Main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226418" name="Text Box 114"/>
            <p:cNvSpPr txBox="1">
              <a:spLocks noChangeArrowheads="1"/>
            </p:cNvSpPr>
            <p:nvPr/>
          </p:nvSpPr>
          <p:spPr bwMode="auto">
            <a:xfrm>
              <a:off x="1433" y="1278"/>
              <a:ext cx="50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Program</a:t>
              </a:r>
            </a:p>
          </p:txBody>
        </p:sp>
        <p:sp>
          <p:nvSpPr>
            <p:cNvPr id="226419" name="Text Box 115"/>
            <p:cNvSpPr txBox="1">
              <a:spLocks noChangeArrowheads="1"/>
            </p:cNvSpPr>
            <p:nvPr/>
          </p:nvSpPr>
          <p:spPr bwMode="auto">
            <a:xfrm>
              <a:off x="890" y="1487"/>
              <a:ext cx="32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1120</a:t>
              </a:r>
            </a:p>
          </p:txBody>
        </p:sp>
        <p:sp>
          <p:nvSpPr>
            <p:cNvPr id="226420" name="Text Box 116"/>
            <p:cNvSpPr txBox="1">
              <a:spLocks noChangeArrowheads="1"/>
            </p:cNvSpPr>
            <p:nvPr/>
          </p:nvSpPr>
          <p:spPr bwMode="auto">
            <a:xfrm>
              <a:off x="1593" y="1601"/>
              <a:ext cx="24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I/O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226421" name="Text Box 117"/>
            <p:cNvSpPr txBox="1">
              <a:spLocks noChangeArrowheads="1"/>
            </p:cNvSpPr>
            <p:nvPr/>
          </p:nvSpPr>
          <p:spPr bwMode="auto">
            <a:xfrm>
              <a:off x="1471" y="1696"/>
              <a:ext cx="50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Program</a:t>
              </a:r>
            </a:p>
          </p:txBody>
        </p:sp>
        <p:sp>
          <p:nvSpPr>
            <p:cNvPr id="226422" name="AutoShape 118"/>
            <p:cNvSpPr>
              <a:spLocks noChangeArrowheads="1"/>
            </p:cNvSpPr>
            <p:nvPr/>
          </p:nvSpPr>
          <p:spPr bwMode="auto">
            <a:xfrm>
              <a:off x="2862" y="863"/>
              <a:ext cx="900" cy="1228"/>
            </a:xfrm>
            <a:prstGeom prst="roundRect">
              <a:avLst>
                <a:gd name="adj" fmla="val 111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423" name="Text Box 119"/>
            <p:cNvSpPr txBox="1">
              <a:spLocks noChangeArrowheads="1"/>
            </p:cNvSpPr>
            <p:nvPr/>
          </p:nvSpPr>
          <p:spPr bwMode="auto">
            <a:xfrm>
              <a:off x="2839" y="968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226424" name="Text Box 120"/>
            <p:cNvSpPr txBox="1">
              <a:spLocks noChangeArrowheads="1"/>
            </p:cNvSpPr>
            <p:nvPr/>
          </p:nvSpPr>
          <p:spPr bwMode="auto">
            <a:xfrm>
              <a:off x="3014" y="968"/>
              <a:ext cx="32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BUN</a:t>
              </a:r>
            </a:p>
          </p:txBody>
        </p:sp>
        <p:sp>
          <p:nvSpPr>
            <p:cNvPr id="226425" name="Text Box 121"/>
            <p:cNvSpPr txBox="1">
              <a:spLocks noChangeArrowheads="1"/>
            </p:cNvSpPr>
            <p:nvPr/>
          </p:nvSpPr>
          <p:spPr bwMode="auto">
            <a:xfrm>
              <a:off x="3396" y="968"/>
              <a:ext cx="32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1120</a:t>
              </a:r>
            </a:p>
          </p:txBody>
        </p:sp>
        <p:sp>
          <p:nvSpPr>
            <p:cNvPr id="226426" name="Line 122"/>
            <p:cNvSpPr>
              <a:spLocks noChangeShapeType="1"/>
            </p:cNvSpPr>
            <p:nvPr/>
          </p:nvSpPr>
          <p:spPr bwMode="auto">
            <a:xfrm>
              <a:off x="2862" y="974"/>
              <a:ext cx="89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427" name="Line 123"/>
            <p:cNvSpPr>
              <a:spLocks noChangeShapeType="1"/>
            </p:cNvSpPr>
            <p:nvPr/>
          </p:nvSpPr>
          <p:spPr bwMode="auto">
            <a:xfrm>
              <a:off x="2862" y="1089"/>
              <a:ext cx="89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428" name="Text Box 124"/>
            <p:cNvSpPr txBox="1">
              <a:spLocks noChangeArrowheads="1"/>
            </p:cNvSpPr>
            <p:nvPr/>
          </p:nvSpPr>
          <p:spPr bwMode="auto">
            <a:xfrm>
              <a:off x="2670" y="854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FF33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26429" name="Text Box 125"/>
            <p:cNvSpPr txBox="1">
              <a:spLocks noChangeArrowheads="1"/>
            </p:cNvSpPr>
            <p:nvPr/>
          </p:nvSpPr>
          <p:spPr bwMode="auto">
            <a:xfrm>
              <a:off x="2449" y="968"/>
              <a:ext cx="41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PC = 1</a:t>
              </a:r>
            </a:p>
          </p:txBody>
        </p:sp>
        <p:sp>
          <p:nvSpPr>
            <p:cNvPr id="226430" name="Line 126"/>
            <p:cNvSpPr>
              <a:spLocks noChangeShapeType="1"/>
            </p:cNvSpPr>
            <p:nvPr/>
          </p:nvSpPr>
          <p:spPr bwMode="auto">
            <a:xfrm>
              <a:off x="2862" y="1505"/>
              <a:ext cx="89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431" name="Text Box 127"/>
            <p:cNvSpPr txBox="1">
              <a:spLocks noChangeArrowheads="1"/>
            </p:cNvSpPr>
            <p:nvPr/>
          </p:nvSpPr>
          <p:spPr bwMode="auto">
            <a:xfrm>
              <a:off x="2563" y="1368"/>
              <a:ext cx="30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 256</a:t>
              </a:r>
            </a:p>
          </p:txBody>
        </p:sp>
        <p:sp>
          <p:nvSpPr>
            <p:cNvPr id="226432" name="Text Box 128"/>
            <p:cNvSpPr txBox="1">
              <a:spLocks noChangeArrowheads="1"/>
            </p:cNvSpPr>
            <p:nvPr/>
          </p:nvSpPr>
          <p:spPr bwMode="auto">
            <a:xfrm>
              <a:off x="2592" y="1276"/>
              <a:ext cx="27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255</a:t>
              </a:r>
            </a:p>
          </p:txBody>
        </p:sp>
        <p:sp>
          <p:nvSpPr>
            <p:cNvPr id="226433" name="Text Box 129"/>
            <p:cNvSpPr txBox="1">
              <a:spLocks noChangeArrowheads="1"/>
            </p:cNvSpPr>
            <p:nvPr/>
          </p:nvSpPr>
          <p:spPr bwMode="auto">
            <a:xfrm>
              <a:off x="2839" y="1958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</a:t>
              </a:r>
            </a:p>
          </p:txBody>
        </p:sp>
        <p:sp>
          <p:nvSpPr>
            <p:cNvPr id="226434" name="Text Box 130"/>
            <p:cNvSpPr txBox="1">
              <a:spLocks noChangeArrowheads="1"/>
            </p:cNvSpPr>
            <p:nvPr/>
          </p:nvSpPr>
          <p:spPr bwMode="auto">
            <a:xfrm>
              <a:off x="3014" y="1958"/>
              <a:ext cx="32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BUN</a:t>
              </a:r>
            </a:p>
          </p:txBody>
        </p:sp>
        <p:sp>
          <p:nvSpPr>
            <p:cNvPr id="226435" name="Text Box 131"/>
            <p:cNvSpPr txBox="1">
              <a:spLocks noChangeArrowheads="1"/>
            </p:cNvSpPr>
            <p:nvPr/>
          </p:nvSpPr>
          <p:spPr bwMode="auto">
            <a:xfrm>
              <a:off x="3558" y="1958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226436" name="Text Box 132"/>
            <p:cNvSpPr txBox="1">
              <a:spLocks noChangeArrowheads="1"/>
            </p:cNvSpPr>
            <p:nvPr/>
          </p:nvSpPr>
          <p:spPr bwMode="auto">
            <a:xfrm>
              <a:off x="2181" y="518"/>
              <a:ext cx="48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Memory</a:t>
              </a:r>
            </a:p>
          </p:txBody>
        </p:sp>
        <p:sp>
          <p:nvSpPr>
            <p:cNvPr id="226437" name="Text Box 133"/>
            <p:cNvSpPr txBox="1">
              <a:spLocks noChangeArrowheads="1"/>
            </p:cNvSpPr>
            <p:nvPr/>
          </p:nvSpPr>
          <p:spPr bwMode="auto">
            <a:xfrm>
              <a:off x="3152" y="1184"/>
              <a:ext cx="33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Main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226438" name="Text Box 134"/>
            <p:cNvSpPr txBox="1">
              <a:spLocks noChangeArrowheads="1"/>
            </p:cNvSpPr>
            <p:nvPr/>
          </p:nvSpPr>
          <p:spPr bwMode="auto">
            <a:xfrm>
              <a:off x="3075" y="1278"/>
              <a:ext cx="50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Program</a:t>
              </a:r>
            </a:p>
          </p:txBody>
        </p:sp>
        <p:sp>
          <p:nvSpPr>
            <p:cNvPr id="226439" name="Text Box 135"/>
            <p:cNvSpPr txBox="1">
              <a:spLocks noChangeArrowheads="1"/>
            </p:cNvSpPr>
            <p:nvPr/>
          </p:nvSpPr>
          <p:spPr bwMode="auto">
            <a:xfrm>
              <a:off x="2541" y="1487"/>
              <a:ext cx="32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1120</a:t>
              </a:r>
            </a:p>
          </p:txBody>
        </p:sp>
        <p:sp>
          <p:nvSpPr>
            <p:cNvPr id="226440" name="Text Box 136"/>
            <p:cNvSpPr txBox="1">
              <a:spLocks noChangeArrowheads="1"/>
            </p:cNvSpPr>
            <p:nvPr/>
          </p:nvSpPr>
          <p:spPr bwMode="auto">
            <a:xfrm>
              <a:off x="3236" y="1601"/>
              <a:ext cx="24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I/O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226441" name="Text Box 137"/>
            <p:cNvSpPr txBox="1">
              <a:spLocks noChangeArrowheads="1"/>
            </p:cNvSpPr>
            <p:nvPr/>
          </p:nvSpPr>
          <p:spPr bwMode="auto">
            <a:xfrm>
              <a:off x="3114" y="1696"/>
              <a:ext cx="50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Program</a:t>
              </a:r>
            </a:p>
          </p:txBody>
        </p:sp>
        <p:sp>
          <p:nvSpPr>
            <p:cNvPr id="226442" name="Text Box 138"/>
            <p:cNvSpPr txBox="1">
              <a:spLocks noChangeArrowheads="1"/>
            </p:cNvSpPr>
            <p:nvPr/>
          </p:nvSpPr>
          <p:spPr bwMode="auto">
            <a:xfrm>
              <a:off x="3152" y="841"/>
              <a:ext cx="27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256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00038"/>
            <a:ext cx="7072312" cy="334962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dirty="0" smtClean="0"/>
              <a:t>FETCH and DECODE</a:t>
            </a:r>
            <a:endParaRPr lang="en-GB" sz="2000" b="0" dirty="0"/>
          </a:p>
        </p:txBody>
      </p:sp>
      <p:sp>
        <p:nvSpPr>
          <p:cNvPr id="220163" name="AutoShape 3"/>
          <p:cNvSpPr>
            <a:spLocks noChangeArrowheads="1"/>
          </p:cNvSpPr>
          <p:nvPr/>
        </p:nvSpPr>
        <p:spPr bwMode="auto">
          <a:xfrm>
            <a:off x="1389063" y="5548313"/>
            <a:ext cx="34925" cy="157162"/>
          </a:xfrm>
          <a:prstGeom prst="roundRect">
            <a:avLst>
              <a:gd name="adj" fmla="val 454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6283325" y="3427413"/>
            <a:ext cx="9556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= 0 (direct)</a:t>
            </a: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7502525" y="0"/>
            <a:ext cx="150971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Instrction Cycle</a:t>
            </a:r>
          </a:p>
        </p:txBody>
      </p:sp>
      <p:sp>
        <p:nvSpPr>
          <p:cNvPr id="220167" name="Text Box 7"/>
          <p:cNvSpPr txBox="1">
            <a:spLocks noChangeArrowheads="1"/>
          </p:cNvSpPr>
          <p:nvPr/>
        </p:nvSpPr>
        <p:spPr bwMode="auto">
          <a:xfrm>
            <a:off x="3687763" y="857250"/>
            <a:ext cx="700087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7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Start</a:t>
            </a:r>
          </a:p>
          <a:p>
            <a:pPr>
              <a:lnSpc>
                <a:spcPct val="7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SC </a:t>
            </a:r>
            <a:r>
              <a:rPr lang="en-GB" sz="1200" b="1">
                <a:latin typeface="Symbol" pitchFamily="18" charset="2"/>
              </a:rPr>
              <a:t></a:t>
            </a:r>
          </a:p>
        </p:txBody>
      </p:sp>
      <p:sp>
        <p:nvSpPr>
          <p:cNvPr id="220168" name="AutoShape 8"/>
          <p:cNvSpPr>
            <a:spLocks noChangeArrowheads="1"/>
          </p:cNvSpPr>
          <p:nvPr/>
        </p:nvSpPr>
        <p:spPr bwMode="auto">
          <a:xfrm>
            <a:off x="3589338" y="868363"/>
            <a:ext cx="801687" cy="290512"/>
          </a:xfrm>
          <a:prstGeom prst="roundRect">
            <a:avLst>
              <a:gd name="adj" fmla="val 546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169" name="Text Box 9"/>
          <p:cNvSpPr txBox="1">
            <a:spLocks noChangeArrowheads="1"/>
          </p:cNvSpPr>
          <p:nvPr/>
        </p:nvSpPr>
        <p:spPr bwMode="auto">
          <a:xfrm>
            <a:off x="3489325" y="1431925"/>
            <a:ext cx="4016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AR</a:t>
            </a:r>
          </a:p>
        </p:txBody>
      </p:sp>
      <p:sp>
        <p:nvSpPr>
          <p:cNvPr id="220170" name="Text Box 10"/>
          <p:cNvSpPr txBox="1">
            <a:spLocks noChangeArrowheads="1"/>
          </p:cNvSpPr>
          <p:nvPr/>
        </p:nvSpPr>
        <p:spPr bwMode="auto">
          <a:xfrm>
            <a:off x="3797300" y="1431925"/>
            <a:ext cx="33178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220171" name="Text Box 11"/>
          <p:cNvSpPr txBox="1">
            <a:spLocks noChangeArrowheads="1"/>
          </p:cNvSpPr>
          <p:nvPr/>
        </p:nvSpPr>
        <p:spPr bwMode="auto">
          <a:xfrm>
            <a:off x="4041775" y="1431925"/>
            <a:ext cx="392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PC</a:t>
            </a:r>
          </a:p>
        </p:txBody>
      </p:sp>
      <p:sp>
        <p:nvSpPr>
          <p:cNvPr id="220172" name="AutoShape 12"/>
          <p:cNvSpPr>
            <a:spLocks noChangeArrowheads="1"/>
          </p:cNvSpPr>
          <p:nvPr/>
        </p:nvSpPr>
        <p:spPr bwMode="auto">
          <a:xfrm>
            <a:off x="3454400" y="1444625"/>
            <a:ext cx="1019175" cy="203200"/>
          </a:xfrm>
          <a:prstGeom prst="roundRect">
            <a:avLst>
              <a:gd name="adj" fmla="val 778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173" name="Freeform 13"/>
          <p:cNvSpPr>
            <a:spLocks noChangeArrowheads="1"/>
          </p:cNvSpPr>
          <p:nvPr/>
        </p:nvSpPr>
        <p:spPr bwMode="auto">
          <a:xfrm>
            <a:off x="3956050" y="1335088"/>
            <a:ext cx="92075" cy="96837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>
            <a:off x="4000500" y="1152525"/>
            <a:ext cx="1588" cy="1920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175" name="Freeform 15"/>
          <p:cNvSpPr>
            <a:spLocks noChangeArrowheads="1"/>
          </p:cNvSpPr>
          <p:nvPr/>
        </p:nvSpPr>
        <p:spPr bwMode="auto">
          <a:xfrm>
            <a:off x="3538538" y="1335088"/>
            <a:ext cx="92075" cy="96837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176" name="Line 16"/>
          <p:cNvSpPr>
            <a:spLocks noChangeShapeType="1"/>
          </p:cNvSpPr>
          <p:nvPr/>
        </p:nvSpPr>
        <p:spPr bwMode="auto">
          <a:xfrm flipV="1">
            <a:off x="3582988" y="1250950"/>
            <a:ext cx="1587" cy="1158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177" name="Text Box 17"/>
          <p:cNvSpPr txBox="1">
            <a:spLocks noChangeArrowheads="1"/>
          </p:cNvSpPr>
          <p:nvPr/>
        </p:nvSpPr>
        <p:spPr bwMode="auto">
          <a:xfrm>
            <a:off x="4435475" y="1320800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T0</a:t>
            </a:r>
          </a:p>
        </p:txBody>
      </p:sp>
      <p:sp>
        <p:nvSpPr>
          <p:cNvPr id="220178" name="Text Box 18"/>
          <p:cNvSpPr txBox="1">
            <a:spLocks noChangeArrowheads="1"/>
          </p:cNvSpPr>
          <p:nvPr/>
        </p:nvSpPr>
        <p:spPr bwMode="auto">
          <a:xfrm>
            <a:off x="2935288" y="1885950"/>
            <a:ext cx="3333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IR</a:t>
            </a:r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3168650" y="1887538"/>
            <a:ext cx="331788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220180" name="Text Box 20"/>
          <p:cNvSpPr txBox="1">
            <a:spLocks noChangeArrowheads="1"/>
          </p:cNvSpPr>
          <p:nvPr/>
        </p:nvSpPr>
        <p:spPr bwMode="auto">
          <a:xfrm>
            <a:off x="3414713" y="1885950"/>
            <a:ext cx="6731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M[AR],</a:t>
            </a:r>
          </a:p>
        </p:txBody>
      </p:sp>
      <p:sp>
        <p:nvSpPr>
          <p:cNvPr id="220181" name="Text Box 21"/>
          <p:cNvSpPr txBox="1">
            <a:spLocks noChangeArrowheads="1"/>
          </p:cNvSpPr>
          <p:nvPr/>
        </p:nvSpPr>
        <p:spPr bwMode="auto">
          <a:xfrm>
            <a:off x="3981450" y="1885950"/>
            <a:ext cx="392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PC</a:t>
            </a:r>
          </a:p>
        </p:txBody>
      </p:sp>
      <p:sp>
        <p:nvSpPr>
          <p:cNvPr id="220182" name="Text Box 22"/>
          <p:cNvSpPr txBox="1">
            <a:spLocks noChangeArrowheads="1"/>
          </p:cNvSpPr>
          <p:nvPr/>
        </p:nvSpPr>
        <p:spPr bwMode="auto">
          <a:xfrm>
            <a:off x="4233863" y="1887538"/>
            <a:ext cx="331787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220183" name="Text Box 23"/>
          <p:cNvSpPr txBox="1">
            <a:spLocks noChangeArrowheads="1"/>
          </p:cNvSpPr>
          <p:nvPr/>
        </p:nvSpPr>
        <p:spPr bwMode="auto">
          <a:xfrm>
            <a:off x="4460875" y="1885950"/>
            <a:ext cx="6508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PC + 1</a:t>
            </a:r>
          </a:p>
        </p:txBody>
      </p:sp>
      <p:sp>
        <p:nvSpPr>
          <p:cNvPr id="220184" name="AutoShape 24"/>
          <p:cNvSpPr>
            <a:spLocks noChangeArrowheads="1"/>
          </p:cNvSpPr>
          <p:nvPr/>
        </p:nvSpPr>
        <p:spPr bwMode="auto">
          <a:xfrm>
            <a:off x="2962275" y="1898650"/>
            <a:ext cx="2200275" cy="214313"/>
          </a:xfrm>
          <a:prstGeom prst="roundRect">
            <a:avLst>
              <a:gd name="adj" fmla="val 745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185" name="Freeform 25"/>
          <p:cNvSpPr>
            <a:spLocks noChangeArrowheads="1"/>
          </p:cNvSpPr>
          <p:nvPr/>
        </p:nvSpPr>
        <p:spPr bwMode="auto">
          <a:xfrm>
            <a:off x="3956050" y="1789113"/>
            <a:ext cx="92075" cy="96837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186" name="Line 26"/>
          <p:cNvSpPr>
            <a:spLocks noChangeShapeType="1"/>
          </p:cNvSpPr>
          <p:nvPr/>
        </p:nvSpPr>
        <p:spPr bwMode="auto">
          <a:xfrm>
            <a:off x="4000500" y="1666875"/>
            <a:ext cx="1588" cy="131763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187" name="Text Box 27"/>
          <p:cNvSpPr txBox="1">
            <a:spLocks noChangeArrowheads="1"/>
          </p:cNvSpPr>
          <p:nvPr/>
        </p:nvSpPr>
        <p:spPr bwMode="auto">
          <a:xfrm>
            <a:off x="5100638" y="1714500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T1</a:t>
            </a:r>
          </a:p>
        </p:txBody>
      </p:sp>
      <p:sp>
        <p:nvSpPr>
          <p:cNvPr id="220188" name="Text Box 28"/>
          <p:cNvSpPr txBox="1">
            <a:spLocks noChangeArrowheads="1"/>
          </p:cNvSpPr>
          <p:nvPr/>
        </p:nvSpPr>
        <p:spPr bwMode="auto">
          <a:xfrm>
            <a:off x="2935288" y="2514600"/>
            <a:ext cx="4016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AR</a:t>
            </a:r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3206750" y="2514600"/>
            <a:ext cx="33178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220190" name="Text Box 30"/>
          <p:cNvSpPr txBox="1">
            <a:spLocks noChangeArrowheads="1"/>
          </p:cNvSpPr>
          <p:nvPr/>
        </p:nvSpPr>
        <p:spPr bwMode="auto">
          <a:xfrm>
            <a:off x="3414713" y="2514600"/>
            <a:ext cx="7826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IR(0-11),</a:t>
            </a:r>
          </a:p>
        </p:txBody>
      </p:sp>
      <p:sp>
        <p:nvSpPr>
          <p:cNvPr id="220191" name="Text Box 31"/>
          <p:cNvSpPr txBox="1">
            <a:spLocks noChangeArrowheads="1"/>
          </p:cNvSpPr>
          <p:nvPr/>
        </p:nvSpPr>
        <p:spPr bwMode="auto">
          <a:xfrm>
            <a:off x="4176713" y="2514600"/>
            <a:ext cx="223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</a:t>
            </a:r>
          </a:p>
        </p:txBody>
      </p:sp>
      <p:sp>
        <p:nvSpPr>
          <p:cNvPr id="220192" name="Text Box 32"/>
          <p:cNvSpPr txBox="1">
            <a:spLocks noChangeArrowheads="1"/>
          </p:cNvSpPr>
          <p:nvPr/>
        </p:nvSpPr>
        <p:spPr bwMode="auto">
          <a:xfrm>
            <a:off x="4259263" y="2505075"/>
            <a:ext cx="331787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220193" name="Text Box 33"/>
          <p:cNvSpPr txBox="1">
            <a:spLocks noChangeArrowheads="1"/>
          </p:cNvSpPr>
          <p:nvPr/>
        </p:nvSpPr>
        <p:spPr bwMode="auto">
          <a:xfrm>
            <a:off x="4460875" y="2514600"/>
            <a:ext cx="603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IR(15)</a:t>
            </a:r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2800350" y="2352675"/>
            <a:ext cx="2247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Decode Opcode in IR(12-14),</a:t>
            </a:r>
          </a:p>
        </p:txBody>
      </p:sp>
      <p:sp>
        <p:nvSpPr>
          <p:cNvPr id="220195" name="AutoShape 35"/>
          <p:cNvSpPr>
            <a:spLocks noChangeArrowheads="1"/>
          </p:cNvSpPr>
          <p:nvPr/>
        </p:nvSpPr>
        <p:spPr bwMode="auto">
          <a:xfrm>
            <a:off x="2752725" y="2355850"/>
            <a:ext cx="2557463" cy="382588"/>
          </a:xfrm>
          <a:prstGeom prst="roundRect">
            <a:avLst>
              <a:gd name="adj" fmla="val 417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196" name="Freeform 36"/>
          <p:cNvSpPr>
            <a:spLocks noChangeArrowheads="1"/>
          </p:cNvSpPr>
          <p:nvPr/>
        </p:nvSpPr>
        <p:spPr bwMode="auto">
          <a:xfrm>
            <a:off x="3956050" y="2244725"/>
            <a:ext cx="92075" cy="96838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197" name="Line 37"/>
          <p:cNvSpPr>
            <a:spLocks noChangeShapeType="1"/>
          </p:cNvSpPr>
          <p:nvPr/>
        </p:nvSpPr>
        <p:spPr bwMode="auto">
          <a:xfrm>
            <a:off x="4000500" y="2133600"/>
            <a:ext cx="1588" cy="1206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198" name="Text Box 38"/>
          <p:cNvSpPr txBox="1">
            <a:spLocks noChangeArrowheads="1"/>
          </p:cNvSpPr>
          <p:nvPr/>
        </p:nvSpPr>
        <p:spPr bwMode="auto">
          <a:xfrm>
            <a:off x="5235575" y="2171700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T2</a:t>
            </a:r>
          </a:p>
        </p:txBody>
      </p:sp>
      <p:sp>
        <p:nvSpPr>
          <p:cNvPr id="220199" name="Freeform 39"/>
          <p:cNvSpPr>
            <a:spLocks noChangeArrowheads="1"/>
          </p:cNvSpPr>
          <p:nvPr/>
        </p:nvSpPr>
        <p:spPr bwMode="auto">
          <a:xfrm>
            <a:off x="3968750" y="2932113"/>
            <a:ext cx="92075" cy="96837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200" name="Line 40"/>
          <p:cNvSpPr>
            <a:spLocks noChangeShapeType="1"/>
          </p:cNvSpPr>
          <p:nvPr/>
        </p:nvSpPr>
        <p:spPr bwMode="auto">
          <a:xfrm>
            <a:off x="4013200" y="2749550"/>
            <a:ext cx="1588" cy="2127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220201" name="Group 41"/>
          <p:cNvGrpSpPr>
            <a:grpSpLocks/>
          </p:cNvGrpSpPr>
          <p:nvPr/>
        </p:nvGrpSpPr>
        <p:grpSpPr bwMode="auto">
          <a:xfrm>
            <a:off x="3730625" y="3006725"/>
            <a:ext cx="514350" cy="419100"/>
            <a:chOff x="2350" y="1894"/>
            <a:chExt cx="324" cy="264"/>
          </a:xfrm>
        </p:grpSpPr>
        <p:sp>
          <p:nvSpPr>
            <p:cNvPr id="220202" name="Line 42"/>
            <p:cNvSpPr>
              <a:spLocks noChangeShapeType="1"/>
            </p:cNvSpPr>
            <p:nvPr/>
          </p:nvSpPr>
          <p:spPr bwMode="auto">
            <a:xfrm flipH="1">
              <a:off x="2349" y="1894"/>
              <a:ext cx="182" cy="12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0203" name="Line 43"/>
            <p:cNvSpPr>
              <a:spLocks noChangeShapeType="1"/>
            </p:cNvSpPr>
            <p:nvPr/>
          </p:nvSpPr>
          <p:spPr bwMode="auto">
            <a:xfrm>
              <a:off x="2523" y="1894"/>
              <a:ext cx="152" cy="12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0204" name="Line 44"/>
            <p:cNvSpPr>
              <a:spLocks noChangeShapeType="1"/>
            </p:cNvSpPr>
            <p:nvPr/>
          </p:nvSpPr>
          <p:spPr bwMode="auto">
            <a:xfrm flipH="1" flipV="1">
              <a:off x="2349" y="2008"/>
              <a:ext cx="182" cy="15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0205" name="Line 45"/>
            <p:cNvSpPr>
              <a:spLocks noChangeShapeType="1"/>
            </p:cNvSpPr>
            <p:nvPr/>
          </p:nvSpPr>
          <p:spPr bwMode="auto">
            <a:xfrm flipV="1">
              <a:off x="2523" y="2008"/>
              <a:ext cx="152" cy="15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20206" name="Text Box 46"/>
          <p:cNvSpPr txBox="1">
            <a:spLocks noChangeArrowheads="1"/>
          </p:cNvSpPr>
          <p:nvPr/>
        </p:nvSpPr>
        <p:spPr bwMode="auto">
          <a:xfrm>
            <a:off x="3797300" y="3100388"/>
            <a:ext cx="3746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D7</a:t>
            </a:r>
          </a:p>
        </p:txBody>
      </p:sp>
      <p:sp>
        <p:nvSpPr>
          <p:cNvPr id="220207" name="Line 47"/>
          <p:cNvSpPr>
            <a:spLocks noChangeShapeType="1"/>
          </p:cNvSpPr>
          <p:nvPr/>
        </p:nvSpPr>
        <p:spPr bwMode="auto">
          <a:xfrm flipV="1">
            <a:off x="4252913" y="3203575"/>
            <a:ext cx="1746250" cy="793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08" name="Line 48"/>
          <p:cNvSpPr>
            <a:spLocks noChangeShapeType="1"/>
          </p:cNvSpPr>
          <p:nvPr/>
        </p:nvSpPr>
        <p:spPr bwMode="auto">
          <a:xfrm>
            <a:off x="3035300" y="3209925"/>
            <a:ext cx="701675" cy="31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09" name="Text Box 49"/>
          <p:cNvSpPr txBox="1">
            <a:spLocks noChangeArrowheads="1"/>
          </p:cNvSpPr>
          <p:nvPr/>
        </p:nvSpPr>
        <p:spPr bwMode="auto">
          <a:xfrm>
            <a:off x="4262438" y="2979738"/>
            <a:ext cx="18605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= 0 (Memory-reference)</a:t>
            </a:r>
          </a:p>
        </p:txBody>
      </p:sp>
      <p:sp>
        <p:nvSpPr>
          <p:cNvPr id="220210" name="Text Box 50"/>
          <p:cNvSpPr txBox="1">
            <a:spLocks noChangeArrowheads="1"/>
          </p:cNvSpPr>
          <p:nvPr/>
        </p:nvSpPr>
        <p:spPr bwMode="auto">
          <a:xfrm>
            <a:off x="2098675" y="2979738"/>
            <a:ext cx="15922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(Register or I/O) = 1</a:t>
            </a:r>
          </a:p>
        </p:txBody>
      </p:sp>
      <p:sp>
        <p:nvSpPr>
          <p:cNvPr id="220211" name="Line 51"/>
          <p:cNvSpPr>
            <a:spLocks noChangeShapeType="1"/>
          </p:cNvSpPr>
          <p:nvPr/>
        </p:nvSpPr>
        <p:spPr bwMode="auto">
          <a:xfrm flipH="1">
            <a:off x="5727700" y="3446463"/>
            <a:ext cx="309563" cy="2238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12" name="Line 52"/>
          <p:cNvSpPr>
            <a:spLocks noChangeShapeType="1"/>
          </p:cNvSpPr>
          <p:nvPr/>
        </p:nvSpPr>
        <p:spPr bwMode="auto">
          <a:xfrm>
            <a:off x="6024563" y="3446463"/>
            <a:ext cx="269875" cy="2238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13" name="Line 53"/>
          <p:cNvSpPr>
            <a:spLocks noChangeShapeType="1"/>
          </p:cNvSpPr>
          <p:nvPr/>
        </p:nvSpPr>
        <p:spPr bwMode="auto">
          <a:xfrm flipH="1" flipV="1">
            <a:off x="5727700" y="3657600"/>
            <a:ext cx="309563" cy="2571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14" name="Line 54"/>
          <p:cNvSpPr>
            <a:spLocks noChangeShapeType="1"/>
          </p:cNvSpPr>
          <p:nvPr/>
        </p:nvSpPr>
        <p:spPr bwMode="auto">
          <a:xfrm flipV="1">
            <a:off x="6024563" y="3657600"/>
            <a:ext cx="269875" cy="2571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15" name="Text Box 55"/>
          <p:cNvSpPr txBox="1">
            <a:spLocks noChangeArrowheads="1"/>
          </p:cNvSpPr>
          <p:nvPr/>
        </p:nvSpPr>
        <p:spPr bwMode="auto">
          <a:xfrm>
            <a:off x="5880100" y="3571875"/>
            <a:ext cx="2238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</a:t>
            </a:r>
          </a:p>
        </p:txBody>
      </p:sp>
      <p:sp>
        <p:nvSpPr>
          <p:cNvPr id="220216" name="Line 56"/>
          <p:cNvSpPr>
            <a:spLocks noChangeShapeType="1"/>
          </p:cNvSpPr>
          <p:nvPr/>
        </p:nvSpPr>
        <p:spPr bwMode="auto">
          <a:xfrm flipH="1">
            <a:off x="2725738" y="3446463"/>
            <a:ext cx="323850" cy="2238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17" name="Line 57"/>
          <p:cNvSpPr>
            <a:spLocks noChangeShapeType="1"/>
          </p:cNvSpPr>
          <p:nvPr/>
        </p:nvSpPr>
        <p:spPr bwMode="auto">
          <a:xfrm>
            <a:off x="3035300" y="3446463"/>
            <a:ext cx="258763" cy="2238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18" name="Line 58"/>
          <p:cNvSpPr>
            <a:spLocks noChangeShapeType="1"/>
          </p:cNvSpPr>
          <p:nvPr/>
        </p:nvSpPr>
        <p:spPr bwMode="auto">
          <a:xfrm flipH="1" flipV="1">
            <a:off x="2725738" y="3657600"/>
            <a:ext cx="323850" cy="2571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19" name="Line 59"/>
          <p:cNvSpPr>
            <a:spLocks noChangeShapeType="1"/>
          </p:cNvSpPr>
          <p:nvPr/>
        </p:nvSpPr>
        <p:spPr bwMode="auto">
          <a:xfrm flipV="1">
            <a:off x="3035300" y="3657600"/>
            <a:ext cx="258763" cy="2571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20" name="Text Box 60"/>
          <p:cNvSpPr txBox="1">
            <a:spLocks noChangeArrowheads="1"/>
          </p:cNvSpPr>
          <p:nvPr/>
        </p:nvSpPr>
        <p:spPr bwMode="auto">
          <a:xfrm>
            <a:off x="2905125" y="3575050"/>
            <a:ext cx="2238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</a:t>
            </a:r>
          </a:p>
        </p:txBody>
      </p:sp>
      <p:sp>
        <p:nvSpPr>
          <p:cNvPr id="220221" name="Text Box 61"/>
          <p:cNvSpPr txBox="1">
            <a:spLocks noChangeArrowheads="1"/>
          </p:cNvSpPr>
          <p:nvPr/>
        </p:nvSpPr>
        <p:spPr bwMode="auto">
          <a:xfrm>
            <a:off x="3562350" y="4071938"/>
            <a:ext cx="763588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Execute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220222" name="Text Box 62"/>
          <p:cNvSpPr txBox="1">
            <a:spLocks noChangeArrowheads="1"/>
          </p:cNvSpPr>
          <p:nvPr/>
        </p:nvSpPr>
        <p:spPr bwMode="auto">
          <a:xfrm>
            <a:off x="3168650" y="4211638"/>
            <a:ext cx="1476375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register-reference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220223" name="Text Box 63"/>
          <p:cNvSpPr txBox="1">
            <a:spLocks noChangeArrowheads="1"/>
          </p:cNvSpPr>
          <p:nvPr/>
        </p:nvSpPr>
        <p:spPr bwMode="auto">
          <a:xfrm>
            <a:off x="3463925" y="4354513"/>
            <a:ext cx="969963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instruction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220224" name="Text Box 64"/>
          <p:cNvSpPr txBox="1">
            <a:spLocks noChangeArrowheads="1"/>
          </p:cNvSpPr>
          <p:nvPr/>
        </p:nvSpPr>
        <p:spPr bwMode="auto">
          <a:xfrm>
            <a:off x="3549650" y="4525963"/>
            <a:ext cx="392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SC</a:t>
            </a:r>
          </a:p>
        </p:txBody>
      </p:sp>
      <p:sp>
        <p:nvSpPr>
          <p:cNvPr id="220225" name="Text Box 65"/>
          <p:cNvSpPr txBox="1">
            <a:spLocks noChangeArrowheads="1"/>
          </p:cNvSpPr>
          <p:nvPr/>
        </p:nvSpPr>
        <p:spPr bwMode="auto">
          <a:xfrm>
            <a:off x="3841750" y="4525963"/>
            <a:ext cx="331788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220226" name="Text Box 66"/>
          <p:cNvSpPr txBox="1">
            <a:spLocks noChangeArrowheads="1"/>
          </p:cNvSpPr>
          <p:nvPr/>
        </p:nvSpPr>
        <p:spPr bwMode="auto">
          <a:xfrm>
            <a:off x="4116388" y="4525963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220227" name="Text Box 67"/>
          <p:cNvSpPr txBox="1">
            <a:spLocks noChangeArrowheads="1"/>
          </p:cNvSpPr>
          <p:nvPr/>
        </p:nvSpPr>
        <p:spPr bwMode="auto">
          <a:xfrm>
            <a:off x="2038350" y="4071938"/>
            <a:ext cx="763588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Execute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220228" name="Text Box 68"/>
          <p:cNvSpPr txBox="1">
            <a:spLocks noChangeArrowheads="1"/>
          </p:cNvSpPr>
          <p:nvPr/>
        </p:nvSpPr>
        <p:spPr bwMode="auto">
          <a:xfrm>
            <a:off x="1878013" y="4211638"/>
            <a:ext cx="1082675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input-output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220229" name="Text Box 69"/>
          <p:cNvSpPr txBox="1">
            <a:spLocks noChangeArrowheads="1"/>
          </p:cNvSpPr>
          <p:nvPr/>
        </p:nvSpPr>
        <p:spPr bwMode="auto">
          <a:xfrm>
            <a:off x="1939925" y="4354513"/>
            <a:ext cx="969963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instruction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220230" name="Text Box 70"/>
          <p:cNvSpPr txBox="1">
            <a:spLocks noChangeArrowheads="1"/>
          </p:cNvSpPr>
          <p:nvPr/>
        </p:nvSpPr>
        <p:spPr bwMode="auto">
          <a:xfrm>
            <a:off x="2024063" y="4525963"/>
            <a:ext cx="392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SC</a:t>
            </a:r>
          </a:p>
        </p:txBody>
      </p:sp>
      <p:sp>
        <p:nvSpPr>
          <p:cNvPr id="220231" name="Text Box 71"/>
          <p:cNvSpPr txBox="1">
            <a:spLocks noChangeArrowheads="1"/>
          </p:cNvSpPr>
          <p:nvPr/>
        </p:nvSpPr>
        <p:spPr bwMode="auto">
          <a:xfrm>
            <a:off x="2303463" y="4525963"/>
            <a:ext cx="331787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220232" name="Text Box 72"/>
          <p:cNvSpPr txBox="1">
            <a:spLocks noChangeArrowheads="1"/>
          </p:cNvSpPr>
          <p:nvPr/>
        </p:nvSpPr>
        <p:spPr bwMode="auto">
          <a:xfrm>
            <a:off x="2578100" y="4525963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220233" name="Text Box 73"/>
          <p:cNvSpPr txBox="1">
            <a:spLocks noChangeArrowheads="1"/>
          </p:cNvSpPr>
          <p:nvPr/>
        </p:nvSpPr>
        <p:spPr bwMode="auto">
          <a:xfrm>
            <a:off x="5334000" y="4071938"/>
            <a:ext cx="6302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M[AR]</a:t>
            </a:r>
          </a:p>
        </p:txBody>
      </p:sp>
      <p:sp>
        <p:nvSpPr>
          <p:cNvPr id="220234" name="Text Box 74"/>
          <p:cNvSpPr txBox="1">
            <a:spLocks noChangeArrowheads="1"/>
          </p:cNvSpPr>
          <p:nvPr/>
        </p:nvSpPr>
        <p:spPr bwMode="auto">
          <a:xfrm>
            <a:off x="5141913" y="4071938"/>
            <a:ext cx="331787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220235" name="Text Box 75"/>
          <p:cNvSpPr txBox="1">
            <a:spLocks noChangeArrowheads="1"/>
          </p:cNvSpPr>
          <p:nvPr/>
        </p:nvSpPr>
        <p:spPr bwMode="auto">
          <a:xfrm>
            <a:off x="4878388" y="4071938"/>
            <a:ext cx="4016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AR</a:t>
            </a:r>
          </a:p>
        </p:txBody>
      </p:sp>
      <p:sp>
        <p:nvSpPr>
          <p:cNvPr id="220236" name="Text Box 76"/>
          <p:cNvSpPr txBox="1">
            <a:spLocks noChangeArrowheads="1"/>
          </p:cNvSpPr>
          <p:nvPr/>
        </p:nvSpPr>
        <p:spPr bwMode="auto">
          <a:xfrm>
            <a:off x="6199188" y="4062413"/>
            <a:ext cx="7588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Nothing</a:t>
            </a:r>
          </a:p>
        </p:txBody>
      </p:sp>
      <p:sp>
        <p:nvSpPr>
          <p:cNvPr id="220237" name="Freeform 77"/>
          <p:cNvSpPr>
            <a:spLocks noChangeArrowheads="1"/>
          </p:cNvSpPr>
          <p:nvPr/>
        </p:nvSpPr>
        <p:spPr bwMode="auto">
          <a:xfrm>
            <a:off x="2984500" y="3381375"/>
            <a:ext cx="92075" cy="96838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238" name="Line 78"/>
          <p:cNvSpPr>
            <a:spLocks noChangeShapeType="1"/>
          </p:cNvSpPr>
          <p:nvPr/>
        </p:nvSpPr>
        <p:spPr bwMode="auto">
          <a:xfrm flipV="1">
            <a:off x="3035300" y="3222625"/>
            <a:ext cx="1588" cy="1746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39" name="Freeform 79"/>
          <p:cNvSpPr>
            <a:spLocks noChangeArrowheads="1"/>
          </p:cNvSpPr>
          <p:nvPr/>
        </p:nvSpPr>
        <p:spPr bwMode="auto">
          <a:xfrm>
            <a:off x="5972175" y="3357563"/>
            <a:ext cx="93663" cy="95250"/>
          </a:xfrm>
          <a:custGeom>
            <a:avLst/>
            <a:gdLst/>
            <a:ahLst/>
            <a:cxnLst>
              <a:cxn ang="0">
                <a:pos x="130" y="264"/>
              </a:cxn>
              <a:cxn ang="0">
                <a:pos x="257" y="21"/>
              </a:cxn>
              <a:cxn ang="0">
                <a:pos x="241" y="16"/>
              </a:cxn>
              <a:cxn ang="0">
                <a:pos x="224" y="11"/>
              </a:cxn>
              <a:cxn ang="0">
                <a:pos x="207" y="8"/>
              </a:cxn>
              <a:cxn ang="0">
                <a:pos x="190" y="5"/>
              </a:cxn>
              <a:cxn ang="0">
                <a:pos x="172" y="2"/>
              </a:cxn>
              <a:cxn ang="0">
                <a:pos x="155" y="1"/>
              </a:cxn>
              <a:cxn ang="0">
                <a:pos x="137" y="0"/>
              </a:cxn>
              <a:cxn ang="0">
                <a:pos x="120" y="0"/>
              </a:cxn>
              <a:cxn ang="0">
                <a:pos x="102" y="1"/>
              </a:cxn>
              <a:cxn ang="0">
                <a:pos x="85" y="3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7" y="17"/>
              </a:cxn>
              <a:cxn ang="0">
                <a:pos x="0" y="22"/>
              </a:cxn>
              <a:cxn ang="0">
                <a:pos x="130" y="264"/>
              </a:cxn>
            </a:cxnLst>
            <a:rect l="0" t="0" r="r" b="b"/>
            <a:pathLst>
              <a:path w="258" h="265">
                <a:moveTo>
                  <a:pt x="130" y="264"/>
                </a:moveTo>
                <a:lnTo>
                  <a:pt x="257" y="21"/>
                </a:lnTo>
                <a:lnTo>
                  <a:pt x="241" y="16"/>
                </a:lnTo>
                <a:lnTo>
                  <a:pt x="224" y="11"/>
                </a:lnTo>
                <a:lnTo>
                  <a:pt x="207" y="8"/>
                </a:lnTo>
                <a:lnTo>
                  <a:pt x="190" y="5"/>
                </a:lnTo>
                <a:lnTo>
                  <a:pt x="172" y="2"/>
                </a:lnTo>
                <a:lnTo>
                  <a:pt x="155" y="1"/>
                </a:lnTo>
                <a:lnTo>
                  <a:pt x="137" y="0"/>
                </a:lnTo>
                <a:lnTo>
                  <a:pt x="120" y="0"/>
                </a:lnTo>
                <a:lnTo>
                  <a:pt x="102" y="1"/>
                </a:lnTo>
                <a:lnTo>
                  <a:pt x="85" y="3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7" y="17"/>
                </a:lnTo>
                <a:lnTo>
                  <a:pt x="0" y="22"/>
                </a:lnTo>
                <a:lnTo>
                  <a:pt x="130" y="264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240" name="Line 80"/>
          <p:cNvSpPr>
            <a:spLocks noChangeShapeType="1"/>
          </p:cNvSpPr>
          <p:nvPr/>
        </p:nvSpPr>
        <p:spPr bwMode="auto">
          <a:xfrm flipV="1">
            <a:off x="6011863" y="3197225"/>
            <a:ext cx="1587" cy="1746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41" name="AutoShape 81"/>
          <p:cNvSpPr>
            <a:spLocks noChangeArrowheads="1"/>
          </p:cNvSpPr>
          <p:nvPr/>
        </p:nvSpPr>
        <p:spPr bwMode="auto">
          <a:xfrm>
            <a:off x="1916113" y="4073525"/>
            <a:ext cx="1020762" cy="682625"/>
          </a:xfrm>
          <a:prstGeom prst="roundRect">
            <a:avLst>
              <a:gd name="adj" fmla="val 231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242" name="AutoShape 82"/>
          <p:cNvSpPr>
            <a:spLocks noChangeArrowheads="1"/>
          </p:cNvSpPr>
          <p:nvPr/>
        </p:nvSpPr>
        <p:spPr bwMode="auto">
          <a:xfrm>
            <a:off x="3170238" y="4073525"/>
            <a:ext cx="1512887" cy="673100"/>
          </a:xfrm>
          <a:prstGeom prst="roundRect">
            <a:avLst>
              <a:gd name="adj" fmla="val 231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243" name="AutoShape 83"/>
          <p:cNvSpPr>
            <a:spLocks noChangeArrowheads="1"/>
          </p:cNvSpPr>
          <p:nvPr/>
        </p:nvSpPr>
        <p:spPr bwMode="auto">
          <a:xfrm>
            <a:off x="4916488" y="4073525"/>
            <a:ext cx="1020762" cy="211138"/>
          </a:xfrm>
          <a:prstGeom prst="roundRect">
            <a:avLst>
              <a:gd name="adj" fmla="val 755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244" name="AutoShape 84"/>
          <p:cNvSpPr>
            <a:spLocks noChangeArrowheads="1"/>
          </p:cNvSpPr>
          <p:nvPr/>
        </p:nvSpPr>
        <p:spPr bwMode="auto">
          <a:xfrm>
            <a:off x="6172200" y="4073525"/>
            <a:ext cx="811213" cy="211138"/>
          </a:xfrm>
          <a:prstGeom prst="roundRect">
            <a:avLst>
              <a:gd name="adj" fmla="val 755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245" name="Freeform 85"/>
          <p:cNvSpPr>
            <a:spLocks noChangeArrowheads="1"/>
          </p:cNvSpPr>
          <p:nvPr/>
        </p:nvSpPr>
        <p:spPr bwMode="auto">
          <a:xfrm>
            <a:off x="2357438" y="3963988"/>
            <a:ext cx="92075" cy="96837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246" name="Line 86"/>
          <p:cNvSpPr>
            <a:spLocks noChangeShapeType="1"/>
          </p:cNvSpPr>
          <p:nvPr/>
        </p:nvSpPr>
        <p:spPr bwMode="auto">
          <a:xfrm flipV="1">
            <a:off x="2401888" y="3667125"/>
            <a:ext cx="1587" cy="3270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47" name="Freeform 87"/>
          <p:cNvSpPr>
            <a:spLocks noChangeArrowheads="1"/>
          </p:cNvSpPr>
          <p:nvPr/>
        </p:nvSpPr>
        <p:spPr bwMode="auto">
          <a:xfrm>
            <a:off x="3956050" y="3963988"/>
            <a:ext cx="92075" cy="96837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248" name="Line 88"/>
          <p:cNvSpPr>
            <a:spLocks noChangeShapeType="1"/>
          </p:cNvSpPr>
          <p:nvPr/>
        </p:nvSpPr>
        <p:spPr bwMode="auto">
          <a:xfrm flipV="1">
            <a:off x="4000500" y="3676650"/>
            <a:ext cx="1588" cy="3175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49" name="Freeform 89"/>
          <p:cNvSpPr>
            <a:spLocks noChangeArrowheads="1"/>
          </p:cNvSpPr>
          <p:nvPr/>
        </p:nvSpPr>
        <p:spPr bwMode="auto">
          <a:xfrm>
            <a:off x="5346700" y="3963988"/>
            <a:ext cx="90488" cy="96837"/>
          </a:xfrm>
          <a:custGeom>
            <a:avLst/>
            <a:gdLst/>
            <a:ahLst/>
            <a:cxnLst>
              <a:cxn ang="0">
                <a:pos x="127" y="269"/>
              </a:cxn>
              <a:cxn ang="0">
                <a:pos x="251" y="22"/>
              </a:cxn>
              <a:cxn ang="0">
                <a:pos x="235" y="16"/>
              </a:cxn>
              <a:cxn ang="0">
                <a:pos x="219" y="12"/>
              </a:cxn>
              <a:cxn ang="0">
                <a:pos x="202" y="8"/>
              </a:cxn>
              <a:cxn ang="0">
                <a:pos x="185" y="5"/>
              </a:cxn>
              <a:cxn ang="0">
                <a:pos x="168" y="2"/>
              </a:cxn>
              <a:cxn ang="0">
                <a:pos x="151" y="1"/>
              </a:cxn>
              <a:cxn ang="0">
                <a:pos x="134" y="0"/>
              </a:cxn>
              <a:cxn ang="0">
                <a:pos x="117" y="0"/>
              </a:cxn>
              <a:cxn ang="0">
                <a:pos x="100" y="1"/>
              </a:cxn>
              <a:cxn ang="0">
                <a:pos x="83" y="3"/>
              </a:cxn>
              <a:cxn ang="0">
                <a:pos x="66" y="5"/>
              </a:cxn>
              <a:cxn ang="0">
                <a:pos x="49" y="8"/>
              </a:cxn>
              <a:cxn ang="0">
                <a:pos x="32" y="12"/>
              </a:cxn>
              <a:cxn ang="0">
                <a:pos x="16" y="17"/>
              </a:cxn>
              <a:cxn ang="0">
                <a:pos x="0" y="23"/>
              </a:cxn>
              <a:cxn ang="0">
                <a:pos x="127" y="269"/>
              </a:cxn>
            </a:cxnLst>
            <a:rect l="0" t="0" r="r" b="b"/>
            <a:pathLst>
              <a:path w="252" h="270">
                <a:moveTo>
                  <a:pt x="127" y="269"/>
                </a:moveTo>
                <a:lnTo>
                  <a:pt x="251" y="22"/>
                </a:lnTo>
                <a:lnTo>
                  <a:pt x="235" y="16"/>
                </a:lnTo>
                <a:lnTo>
                  <a:pt x="219" y="12"/>
                </a:lnTo>
                <a:lnTo>
                  <a:pt x="202" y="8"/>
                </a:lnTo>
                <a:lnTo>
                  <a:pt x="185" y="5"/>
                </a:lnTo>
                <a:lnTo>
                  <a:pt x="168" y="2"/>
                </a:lnTo>
                <a:lnTo>
                  <a:pt x="151" y="1"/>
                </a:lnTo>
                <a:lnTo>
                  <a:pt x="134" y="0"/>
                </a:lnTo>
                <a:lnTo>
                  <a:pt x="117" y="0"/>
                </a:lnTo>
                <a:lnTo>
                  <a:pt x="100" y="1"/>
                </a:lnTo>
                <a:lnTo>
                  <a:pt x="83" y="3"/>
                </a:lnTo>
                <a:lnTo>
                  <a:pt x="66" y="5"/>
                </a:lnTo>
                <a:lnTo>
                  <a:pt x="49" y="8"/>
                </a:lnTo>
                <a:lnTo>
                  <a:pt x="32" y="12"/>
                </a:lnTo>
                <a:lnTo>
                  <a:pt x="16" y="17"/>
                </a:lnTo>
                <a:lnTo>
                  <a:pt x="0" y="23"/>
                </a:lnTo>
                <a:lnTo>
                  <a:pt x="127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250" name="Line 90"/>
          <p:cNvSpPr>
            <a:spLocks noChangeShapeType="1"/>
          </p:cNvSpPr>
          <p:nvPr/>
        </p:nvSpPr>
        <p:spPr bwMode="auto">
          <a:xfrm flipV="1">
            <a:off x="5389563" y="3676650"/>
            <a:ext cx="1587" cy="3175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51" name="Freeform 91"/>
          <p:cNvSpPr>
            <a:spLocks noChangeArrowheads="1"/>
          </p:cNvSpPr>
          <p:nvPr/>
        </p:nvSpPr>
        <p:spPr bwMode="auto">
          <a:xfrm>
            <a:off x="6613525" y="3963988"/>
            <a:ext cx="90488" cy="96837"/>
          </a:xfrm>
          <a:custGeom>
            <a:avLst/>
            <a:gdLst/>
            <a:ahLst/>
            <a:cxnLst>
              <a:cxn ang="0">
                <a:pos x="124" y="269"/>
              </a:cxn>
              <a:cxn ang="0">
                <a:pos x="251" y="23"/>
              </a:cxn>
              <a:cxn ang="0">
                <a:pos x="235" y="17"/>
              </a:cxn>
              <a:cxn ang="0">
                <a:pos x="219" y="12"/>
              </a:cxn>
              <a:cxn ang="0">
                <a:pos x="202" y="8"/>
              </a:cxn>
              <a:cxn ang="0">
                <a:pos x="185" y="5"/>
              </a:cxn>
              <a:cxn ang="0">
                <a:pos x="168" y="3"/>
              </a:cxn>
              <a:cxn ang="0">
                <a:pos x="151" y="1"/>
              </a:cxn>
              <a:cxn ang="0">
                <a:pos x="134" y="0"/>
              </a:cxn>
              <a:cxn ang="0">
                <a:pos x="117" y="0"/>
              </a:cxn>
              <a:cxn ang="0">
                <a:pos x="100" y="1"/>
              </a:cxn>
              <a:cxn ang="0">
                <a:pos x="83" y="2"/>
              </a:cxn>
              <a:cxn ang="0">
                <a:pos x="66" y="5"/>
              </a:cxn>
              <a:cxn ang="0">
                <a:pos x="49" y="8"/>
              </a:cxn>
              <a:cxn ang="0">
                <a:pos x="32" y="12"/>
              </a:cxn>
              <a:cxn ang="0">
                <a:pos x="16" y="16"/>
              </a:cxn>
              <a:cxn ang="0">
                <a:pos x="0" y="22"/>
              </a:cxn>
              <a:cxn ang="0">
                <a:pos x="124" y="269"/>
              </a:cxn>
            </a:cxnLst>
            <a:rect l="0" t="0" r="r" b="b"/>
            <a:pathLst>
              <a:path w="252" h="270">
                <a:moveTo>
                  <a:pt x="124" y="269"/>
                </a:moveTo>
                <a:lnTo>
                  <a:pt x="251" y="23"/>
                </a:lnTo>
                <a:lnTo>
                  <a:pt x="235" y="17"/>
                </a:lnTo>
                <a:lnTo>
                  <a:pt x="219" y="12"/>
                </a:lnTo>
                <a:lnTo>
                  <a:pt x="202" y="8"/>
                </a:lnTo>
                <a:lnTo>
                  <a:pt x="185" y="5"/>
                </a:lnTo>
                <a:lnTo>
                  <a:pt x="168" y="3"/>
                </a:lnTo>
                <a:lnTo>
                  <a:pt x="151" y="1"/>
                </a:lnTo>
                <a:lnTo>
                  <a:pt x="134" y="0"/>
                </a:lnTo>
                <a:lnTo>
                  <a:pt x="117" y="0"/>
                </a:lnTo>
                <a:lnTo>
                  <a:pt x="100" y="1"/>
                </a:lnTo>
                <a:lnTo>
                  <a:pt x="83" y="2"/>
                </a:lnTo>
                <a:lnTo>
                  <a:pt x="66" y="5"/>
                </a:lnTo>
                <a:lnTo>
                  <a:pt x="49" y="8"/>
                </a:lnTo>
                <a:lnTo>
                  <a:pt x="32" y="12"/>
                </a:lnTo>
                <a:lnTo>
                  <a:pt x="16" y="16"/>
                </a:lnTo>
                <a:lnTo>
                  <a:pt x="0" y="22"/>
                </a:lnTo>
                <a:lnTo>
                  <a:pt x="124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252" name="Line 92"/>
          <p:cNvSpPr>
            <a:spLocks noChangeShapeType="1"/>
          </p:cNvSpPr>
          <p:nvPr/>
        </p:nvSpPr>
        <p:spPr bwMode="auto">
          <a:xfrm flipV="1">
            <a:off x="6656388" y="3657600"/>
            <a:ext cx="1587" cy="3365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53" name="Line 93"/>
          <p:cNvSpPr>
            <a:spLocks noChangeShapeType="1"/>
          </p:cNvSpPr>
          <p:nvPr/>
        </p:nvSpPr>
        <p:spPr bwMode="auto">
          <a:xfrm>
            <a:off x="2408238" y="3673475"/>
            <a:ext cx="338137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54" name="Line 94"/>
          <p:cNvSpPr>
            <a:spLocks noChangeShapeType="1"/>
          </p:cNvSpPr>
          <p:nvPr/>
        </p:nvSpPr>
        <p:spPr bwMode="auto">
          <a:xfrm>
            <a:off x="3287713" y="3673475"/>
            <a:ext cx="714375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55" name="Line 95"/>
          <p:cNvSpPr>
            <a:spLocks noChangeShapeType="1"/>
          </p:cNvSpPr>
          <p:nvPr/>
        </p:nvSpPr>
        <p:spPr bwMode="auto">
          <a:xfrm>
            <a:off x="5397500" y="3673475"/>
            <a:ext cx="331788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56" name="Line 96"/>
          <p:cNvSpPr>
            <a:spLocks noChangeShapeType="1"/>
          </p:cNvSpPr>
          <p:nvPr/>
        </p:nvSpPr>
        <p:spPr bwMode="auto">
          <a:xfrm>
            <a:off x="6288088" y="3663950"/>
            <a:ext cx="387350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57" name="Text Box 97"/>
          <p:cNvSpPr txBox="1">
            <a:spLocks noChangeArrowheads="1"/>
          </p:cNvSpPr>
          <p:nvPr/>
        </p:nvSpPr>
        <p:spPr bwMode="auto">
          <a:xfrm>
            <a:off x="3289300" y="3446463"/>
            <a:ext cx="10985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= 0 (register)</a:t>
            </a:r>
          </a:p>
        </p:txBody>
      </p:sp>
      <p:sp>
        <p:nvSpPr>
          <p:cNvPr id="220258" name="Text Box 98"/>
          <p:cNvSpPr txBox="1">
            <a:spLocks noChangeArrowheads="1"/>
          </p:cNvSpPr>
          <p:nvPr/>
        </p:nvSpPr>
        <p:spPr bwMode="auto">
          <a:xfrm>
            <a:off x="2033588" y="3436938"/>
            <a:ext cx="7461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(I/O) = 1</a:t>
            </a:r>
          </a:p>
        </p:txBody>
      </p:sp>
      <p:sp>
        <p:nvSpPr>
          <p:cNvPr id="220259" name="Text Box 99"/>
          <p:cNvSpPr txBox="1">
            <a:spLocks noChangeArrowheads="1"/>
          </p:cNvSpPr>
          <p:nvPr/>
        </p:nvSpPr>
        <p:spPr bwMode="auto">
          <a:xfrm>
            <a:off x="4681538" y="3446463"/>
            <a:ext cx="1092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(indirect) = 1</a:t>
            </a:r>
          </a:p>
        </p:txBody>
      </p:sp>
      <p:sp>
        <p:nvSpPr>
          <p:cNvPr id="220260" name="Text Box 100"/>
          <p:cNvSpPr txBox="1">
            <a:spLocks noChangeArrowheads="1"/>
          </p:cNvSpPr>
          <p:nvPr/>
        </p:nvSpPr>
        <p:spPr bwMode="auto">
          <a:xfrm>
            <a:off x="2652713" y="3881438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T3</a:t>
            </a:r>
          </a:p>
        </p:txBody>
      </p:sp>
      <p:sp>
        <p:nvSpPr>
          <p:cNvPr id="220261" name="Text Box 101"/>
          <p:cNvSpPr txBox="1">
            <a:spLocks noChangeArrowheads="1"/>
          </p:cNvSpPr>
          <p:nvPr/>
        </p:nvSpPr>
        <p:spPr bwMode="auto">
          <a:xfrm>
            <a:off x="4398963" y="3881438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T3</a:t>
            </a:r>
          </a:p>
        </p:txBody>
      </p:sp>
      <p:sp>
        <p:nvSpPr>
          <p:cNvPr id="220262" name="Text Box 102"/>
          <p:cNvSpPr txBox="1">
            <a:spLocks noChangeArrowheads="1"/>
          </p:cNvSpPr>
          <p:nvPr/>
        </p:nvSpPr>
        <p:spPr bwMode="auto">
          <a:xfrm>
            <a:off x="5653088" y="3881438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T3</a:t>
            </a:r>
          </a:p>
        </p:txBody>
      </p:sp>
      <p:sp>
        <p:nvSpPr>
          <p:cNvPr id="220263" name="Text Box 103"/>
          <p:cNvSpPr txBox="1">
            <a:spLocks noChangeArrowheads="1"/>
          </p:cNvSpPr>
          <p:nvPr/>
        </p:nvSpPr>
        <p:spPr bwMode="auto">
          <a:xfrm>
            <a:off x="6772275" y="3881438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T3</a:t>
            </a:r>
          </a:p>
        </p:txBody>
      </p:sp>
      <p:sp>
        <p:nvSpPr>
          <p:cNvPr id="220264" name="Text Box 104"/>
          <p:cNvSpPr txBox="1">
            <a:spLocks noChangeArrowheads="1"/>
          </p:cNvSpPr>
          <p:nvPr/>
        </p:nvSpPr>
        <p:spPr bwMode="auto">
          <a:xfrm>
            <a:off x="5653088" y="4525963"/>
            <a:ext cx="763587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Execute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220265" name="Text Box 105"/>
          <p:cNvSpPr txBox="1">
            <a:spLocks noChangeArrowheads="1"/>
          </p:cNvSpPr>
          <p:nvPr/>
        </p:nvSpPr>
        <p:spPr bwMode="auto">
          <a:xfrm>
            <a:off x="5248275" y="4668838"/>
            <a:ext cx="151130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memory-reference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220266" name="Text Box 106"/>
          <p:cNvSpPr txBox="1">
            <a:spLocks noChangeArrowheads="1"/>
          </p:cNvSpPr>
          <p:nvPr/>
        </p:nvSpPr>
        <p:spPr bwMode="auto">
          <a:xfrm>
            <a:off x="5554663" y="4808538"/>
            <a:ext cx="96996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instruction</a:t>
            </a:r>
          </a:p>
        </p:txBody>
      </p:sp>
      <p:sp>
        <p:nvSpPr>
          <p:cNvPr id="220267" name="Text Box 107"/>
          <p:cNvSpPr txBox="1">
            <a:spLocks noChangeArrowheads="1"/>
          </p:cNvSpPr>
          <p:nvPr/>
        </p:nvSpPr>
        <p:spPr bwMode="auto">
          <a:xfrm>
            <a:off x="5640388" y="4970463"/>
            <a:ext cx="392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SC</a:t>
            </a:r>
          </a:p>
        </p:txBody>
      </p:sp>
      <p:sp>
        <p:nvSpPr>
          <p:cNvPr id="220268" name="Text Box 108"/>
          <p:cNvSpPr txBox="1">
            <a:spLocks noChangeArrowheads="1"/>
          </p:cNvSpPr>
          <p:nvPr/>
        </p:nvSpPr>
        <p:spPr bwMode="auto">
          <a:xfrm>
            <a:off x="5961063" y="4970463"/>
            <a:ext cx="331787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Symbol" pitchFamily="18" charset="2"/>
              </a:rPr>
              <a:t></a:t>
            </a:r>
          </a:p>
        </p:txBody>
      </p:sp>
      <p:sp>
        <p:nvSpPr>
          <p:cNvPr id="220269" name="Text Box 109"/>
          <p:cNvSpPr txBox="1">
            <a:spLocks noChangeArrowheads="1"/>
          </p:cNvSpPr>
          <p:nvPr/>
        </p:nvSpPr>
        <p:spPr bwMode="auto">
          <a:xfrm>
            <a:off x="6207125" y="4970463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220270" name="AutoShape 110"/>
          <p:cNvSpPr>
            <a:spLocks noChangeArrowheads="1"/>
          </p:cNvSpPr>
          <p:nvPr/>
        </p:nvSpPr>
        <p:spPr bwMode="auto">
          <a:xfrm>
            <a:off x="5187950" y="4538663"/>
            <a:ext cx="1670050" cy="663575"/>
          </a:xfrm>
          <a:prstGeom prst="roundRect">
            <a:avLst>
              <a:gd name="adj" fmla="val 236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271" name="Freeform 111"/>
          <p:cNvSpPr>
            <a:spLocks noChangeArrowheads="1"/>
          </p:cNvSpPr>
          <p:nvPr/>
        </p:nvSpPr>
        <p:spPr bwMode="auto">
          <a:xfrm>
            <a:off x="5346700" y="4429125"/>
            <a:ext cx="90488" cy="95250"/>
          </a:xfrm>
          <a:custGeom>
            <a:avLst/>
            <a:gdLst/>
            <a:ahLst/>
            <a:cxnLst>
              <a:cxn ang="0">
                <a:pos x="127" y="265"/>
              </a:cxn>
              <a:cxn ang="0">
                <a:pos x="251" y="21"/>
              </a:cxn>
              <a:cxn ang="0">
                <a:pos x="235" y="16"/>
              </a:cxn>
              <a:cxn ang="0">
                <a:pos x="219" y="12"/>
              </a:cxn>
              <a:cxn ang="0">
                <a:pos x="202" y="8"/>
              </a:cxn>
              <a:cxn ang="0">
                <a:pos x="185" y="5"/>
              </a:cxn>
              <a:cxn ang="0">
                <a:pos x="168" y="2"/>
              </a:cxn>
              <a:cxn ang="0">
                <a:pos x="151" y="1"/>
              </a:cxn>
              <a:cxn ang="0">
                <a:pos x="134" y="0"/>
              </a:cxn>
              <a:cxn ang="0">
                <a:pos x="117" y="0"/>
              </a:cxn>
              <a:cxn ang="0">
                <a:pos x="100" y="1"/>
              </a:cxn>
              <a:cxn ang="0">
                <a:pos x="83" y="3"/>
              </a:cxn>
              <a:cxn ang="0">
                <a:pos x="66" y="5"/>
              </a:cxn>
              <a:cxn ang="0">
                <a:pos x="49" y="8"/>
              </a:cxn>
              <a:cxn ang="0">
                <a:pos x="32" y="12"/>
              </a:cxn>
              <a:cxn ang="0">
                <a:pos x="16" y="17"/>
              </a:cxn>
              <a:cxn ang="0">
                <a:pos x="0" y="22"/>
              </a:cxn>
              <a:cxn ang="0">
                <a:pos x="127" y="265"/>
              </a:cxn>
            </a:cxnLst>
            <a:rect l="0" t="0" r="r" b="b"/>
            <a:pathLst>
              <a:path w="252" h="266">
                <a:moveTo>
                  <a:pt x="127" y="265"/>
                </a:moveTo>
                <a:lnTo>
                  <a:pt x="251" y="21"/>
                </a:lnTo>
                <a:lnTo>
                  <a:pt x="235" y="16"/>
                </a:lnTo>
                <a:lnTo>
                  <a:pt x="219" y="12"/>
                </a:lnTo>
                <a:lnTo>
                  <a:pt x="202" y="8"/>
                </a:lnTo>
                <a:lnTo>
                  <a:pt x="185" y="5"/>
                </a:lnTo>
                <a:lnTo>
                  <a:pt x="168" y="2"/>
                </a:lnTo>
                <a:lnTo>
                  <a:pt x="151" y="1"/>
                </a:lnTo>
                <a:lnTo>
                  <a:pt x="134" y="0"/>
                </a:lnTo>
                <a:lnTo>
                  <a:pt x="117" y="0"/>
                </a:lnTo>
                <a:lnTo>
                  <a:pt x="100" y="1"/>
                </a:lnTo>
                <a:lnTo>
                  <a:pt x="83" y="3"/>
                </a:lnTo>
                <a:lnTo>
                  <a:pt x="66" y="5"/>
                </a:lnTo>
                <a:lnTo>
                  <a:pt x="49" y="8"/>
                </a:lnTo>
                <a:lnTo>
                  <a:pt x="32" y="12"/>
                </a:lnTo>
                <a:lnTo>
                  <a:pt x="16" y="17"/>
                </a:lnTo>
                <a:lnTo>
                  <a:pt x="0" y="22"/>
                </a:lnTo>
                <a:lnTo>
                  <a:pt x="127" y="26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272" name="Line 112"/>
          <p:cNvSpPr>
            <a:spLocks noChangeShapeType="1"/>
          </p:cNvSpPr>
          <p:nvPr/>
        </p:nvSpPr>
        <p:spPr bwMode="auto">
          <a:xfrm flipV="1">
            <a:off x="5389563" y="4283075"/>
            <a:ext cx="1587" cy="176213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73" name="Freeform 113"/>
          <p:cNvSpPr>
            <a:spLocks noChangeArrowheads="1"/>
          </p:cNvSpPr>
          <p:nvPr/>
        </p:nvSpPr>
        <p:spPr bwMode="auto">
          <a:xfrm>
            <a:off x="6613525" y="4429125"/>
            <a:ext cx="90488" cy="95250"/>
          </a:xfrm>
          <a:custGeom>
            <a:avLst/>
            <a:gdLst/>
            <a:ahLst/>
            <a:cxnLst>
              <a:cxn ang="0">
                <a:pos x="124" y="265"/>
              </a:cxn>
              <a:cxn ang="0">
                <a:pos x="251" y="22"/>
              </a:cxn>
              <a:cxn ang="0">
                <a:pos x="235" y="17"/>
              </a:cxn>
              <a:cxn ang="0">
                <a:pos x="219" y="12"/>
              </a:cxn>
              <a:cxn ang="0">
                <a:pos x="202" y="8"/>
              </a:cxn>
              <a:cxn ang="0">
                <a:pos x="185" y="5"/>
              </a:cxn>
              <a:cxn ang="0">
                <a:pos x="168" y="3"/>
              </a:cxn>
              <a:cxn ang="0">
                <a:pos x="151" y="1"/>
              </a:cxn>
              <a:cxn ang="0">
                <a:pos x="134" y="0"/>
              </a:cxn>
              <a:cxn ang="0">
                <a:pos x="117" y="0"/>
              </a:cxn>
              <a:cxn ang="0">
                <a:pos x="100" y="1"/>
              </a:cxn>
              <a:cxn ang="0">
                <a:pos x="83" y="2"/>
              </a:cxn>
              <a:cxn ang="0">
                <a:pos x="66" y="5"/>
              </a:cxn>
              <a:cxn ang="0">
                <a:pos x="49" y="8"/>
              </a:cxn>
              <a:cxn ang="0">
                <a:pos x="32" y="12"/>
              </a:cxn>
              <a:cxn ang="0">
                <a:pos x="16" y="16"/>
              </a:cxn>
              <a:cxn ang="0">
                <a:pos x="0" y="21"/>
              </a:cxn>
              <a:cxn ang="0">
                <a:pos x="124" y="265"/>
              </a:cxn>
            </a:cxnLst>
            <a:rect l="0" t="0" r="r" b="b"/>
            <a:pathLst>
              <a:path w="252" h="266">
                <a:moveTo>
                  <a:pt x="124" y="265"/>
                </a:moveTo>
                <a:lnTo>
                  <a:pt x="251" y="22"/>
                </a:lnTo>
                <a:lnTo>
                  <a:pt x="235" y="17"/>
                </a:lnTo>
                <a:lnTo>
                  <a:pt x="219" y="12"/>
                </a:lnTo>
                <a:lnTo>
                  <a:pt x="202" y="8"/>
                </a:lnTo>
                <a:lnTo>
                  <a:pt x="185" y="5"/>
                </a:lnTo>
                <a:lnTo>
                  <a:pt x="168" y="3"/>
                </a:lnTo>
                <a:lnTo>
                  <a:pt x="151" y="1"/>
                </a:lnTo>
                <a:lnTo>
                  <a:pt x="134" y="0"/>
                </a:lnTo>
                <a:lnTo>
                  <a:pt x="117" y="0"/>
                </a:lnTo>
                <a:lnTo>
                  <a:pt x="100" y="1"/>
                </a:lnTo>
                <a:lnTo>
                  <a:pt x="83" y="2"/>
                </a:lnTo>
                <a:lnTo>
                  <a:pt x="66" y="5"/>
                </a:lnTo>
                <a:lnTo>
                  <a:pt x="49" y="8"/>
                </a:lnTo>
                <a:lnTo>
                  <a:pt x="32" y="12"/>
                </a:lnTo>
                <a:lnTo>
                  <a:pt x="16" y="16"/>
                </a:lnTo>
                <a:lnTo>
                  <a:pt x="0" y="21"/>
                </a:lnTo>
                <a:lnTo>
                  <a:pt x="124" y="265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274" name="Line 114"/>
          <p:cNvSpPr>
            <a:spLocks noChangeShapeType="1"/>
          </p:cNvSpPr>
          <p:nvPr/>
        </p:nvSpPr>
        <p:spPr bwMode="auto">
          <a:xfrm flipV="1">
            <a:off x="6656388" y="4283075"/>
            <a:ext cx="1587" cy="176213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75" name="Freeform 115"/>
          <p:cNvSpPr>
            <a:spLocks noChangeArrowheads="1"/>
          </p:cNvSpPr>
          <p:nvPr/>
        </p:nvSpPr>
        <p:spPr bwMode="auto">
          <a:xfrm>
            <a:off x="5972175" y="5286375"/>
            <a:ext cx="93663" cy="96838"/>
          </a:xfrm>
          <a:custGeom>
            <a:avLst/>
            <a:gdLst/>
            <a:ahLst/>
            <a:cxnLst>
              <a:cxn ang="0">
                <a:pos x="130" y="269"/>
              </a:cxn>
              <a:cxn ang="0">
                <a:pos x="257" y="22"/>
              </a:cxn>
              <a:cxn ang="0">
                <a:pos x="241" y="16"/>
              </a:cxn>
              <a:cxn ang="0">
                <a:pos x="224" y="12"/>
              </a:cxn>
              <a:cxn ang="0">
                <a:pos x="207" y="8"/>
              </a:cxn>
              <a:cxn ang="0">
                <a:pos x="190" y="5"/>
              </a:cxn>
              <a:cxn ang="0">
                <a:pos x="172" y="2"/>
              </a:cxn>
              <a:cxn ang="0">
                <a:pos x="155" y="1"/>
              </a:cxn>
              <a:cxn ang="0">
                <a:pos x="137" y="0"/>
              </a:cxn>
              <a:cxn ang="0">
                <a:pos x="120" y="0"/>
              </a:cxn>
              <a:cxn ang="0">
                <a:pos x="102" y="1"/>
              </a:cxn>
              <a:cxn ang="0">
                <a:pos x="85" y="3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7" y="17"/>
              </a:cxn>
              <a:cxn ang="0">
                <a:pos x="0" y="23"/>
              </a:cxn>
              <a:cxn ang="0">
                <a:pos x="130" y="269"/>
              </a:cxn>
            </a:cxnLst>
            <a:rect l="0" t="0" r="r" b="b"/>
            <a:pathLst>
              <a:path w="258" h="270">
                <a:moveTo>
                  <a:pt x="130" y="269"/>
                </a:moveTo>
                <a:lnTo>
                  <a:pt x="257" y="22"/>
                </a:lnTo>
                <a:lnTo>
                  <a:pt x="241" y="16"/>
                </a:lnTo>
                <a:lnTo>
                  <a:pt x="224" y="12"/>
                </a:lnTo>
                <a:lnTo>
                  <a:pt x="207" y="8"/>
                </a:lnTo>
                <a:lnTo>
                  <a:pt x="190" y="5"/>
                </a:lnTo>
                <a:lnTo>
                  <a:pt x="172" y="2"/>
                </a:lnTo>
                <a:lnTo>
                  <a:pt x="155" y="1"/>
                </a:lnTo>
                <a:lnTo>
                  <a:pt x="137" y="0"/>
                </a:lnTo>
                <a:lnTo>
                  <a:pt x="120" y="0"/>
                </a:lnTo>
                <a:lnTo>
                  <a:pt x="102" y="1"/>
                </a:lnTo>
                <a:lnTo>
                  <a:pt x="85" y="3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7" y="17"/>
                </a:lnTo>
                <a:lnTo>
                  <a:pt x="0" y="23"/>
                </a:lnTo>
                <a:lnTo>
                  <a:pt x="130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276" name="Line 116"/>
          <p:cNvSpPr>
            <a:spLocks noChangeShapeType="1"/>
          </p:cNvSpPr>
          <p:nvPr/>
        </p:nvSpPr>
        <p:spPr bwMode="auto">
          <a:xfrm flipV="1">
            <a:off x="6018213" y="5210175"/>
            <a:ext cx="1587" cy="1079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77" name="Line 117"/>
          <p:cNvSpPr>
            <a:spLocks noChangeShapeType="1"/>
          </p:cNvSpPr>
          <p:nvPr/>
        </p:nvSpPr>
        <p:spPr bwMode="auto">
          <a:xfrm flipH="1">
            <a:off x="1681163" y="5392738"/>
            <a:ext cx="4344987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78" name="Freeform 118"/>
          <p:cNvSpPr>
            <a:spLocks noChangeArrowheads="1"/>
          </p:cNvSpPr>
          <p:nvPr/>
        </p:nvSpPr>
        <p:spPr bwMode="auto">
          <a:xfrm>
            <a:off x="2357438" y="5286375"/>
            <a:ext cx="92075" cy="96838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279" name="Line 119"/>
          <p:cNvSpPr>
            <a:spLocks noChangeShapeType="1"/>
          </p:cNvSpPr>
          <p:nvPr/>
        </p:nvSpPr>
        <p:spPr bwMode="auto">
          <a:xfrm flipV="1">
            <a:off x="2401888" y="4764088"/>
            <a:ext cx="1587" cy="5540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80" name="Freeform 120"/>
          <p:cNvSpPr>
            <a:spLocks noChangeArrowheads="1"/>
          </p:cNvSpPr>
          <p:nvPr/>
        </p:nvSpPr>
        <p:spPr bwMode="auto">
          <a:xfrm>
            <a:off x="3883025" y="5286375"/>
            <a:ext cx="92075" cy="96838"/>
          </a:xfrm>
          <a:custGeom>
            <a:avLst/>
            <a:gdLst/>
            <a:ahLst/>
            <a:cxnLst>
              <a:cxn ang="0">
                <a:pos x="126" y="269"/>
              </a:cxn>
              <a:cxn ang="0">
                <a:pos x="255" y="23"/>
              </a:cxn>
              <a:cxn ang="0">
                <a:pos x="239" y="17"/>
              </a:cxn>
              <a:cxn ang="0">
                <a:pos x="222" y="12"/>
              </a:cxn>
              <a:cxn ang="0">
                <a:pos x="205" y="8"/>
              </a:cxn>
              <a:cxn ang="0">
                <a:pos x="188" y="5"/>
              </a:cxn>
              <a:cxn ang="0">
                <a:pos x="171" y="3"/>
              </a:cxn>
              <a:cxn ang="0">
                <a:pos x="154" y="1"/>
              </a:cxn>
              <a:cxn ang="0">
                <a:pos x="136" y="0"/>
              </a:cxn>
              <a:cxn ang="0">
                <a:pos x="119" y="0"/>
              </a:cxn>
              <a:cxn ang="0">
                <a:pos x="101" y="1"/>
              </a:cxn>
              <a:cxn ang="0">
                <a:pos x="84" y="2"/>
              </a:cxn>
              <a:cxn ang="0">
                <a:pos x="67" y="5"/>
              </a:cxn>
              <a:cxn ang="0">
                <a:pos x="50" y="8"/>
              </a:cxn>
              <a:cxn ang="0">
                <a:pos x="33" y="12"/>
              </a:cxn>
              <a:cxn ang="0">
                <a:pos x="16" y="16"/>
              </a:cxn>
              <a:cxn ang="0">
                <a:pos x="0" y="22"/>
              </a:cxn>
              <a:cxn ang="0">
                <a:pos x="126" y="269"/>
              </a:cxn>
            </a:cxnLst>
            <a:rect l="0" t="0" r="r" b="b"/>
            <a:pathLst>
              <a:path w="256" h="270">
                <a:moveTo>
                  <a:pt x="126" y="269"/>
                </a:moveTo>
                <a:lnTo>
                  <a:pt x="255" y="23"/>
                </a:lnTo>
                <a:lnTo>
                  <a:pt x="239" y="17"/>
                </a:lnTo>
                <a:lnTo>
                  <a:pt x="222" y="12"/>
                </a:lnTo>
                <a:lnTo>
                  <a:pt x="205" y="8"/>
                </a:lnTo>
                <a:lnTo>
                  <a:pt x="188" y="5"/>
                </a:lnTo>
                <a:lnTo>
                  <a:pt x="171" y="3"/>
                </a:lnTo>
                <a:lnTo>
                  <a:pt x="154" y="1"/>
                </a:lnTo>
                <a:lnTo>
                  <a:pt x="136" y="0"/>
                </a:lnTo>
                <a:lnTo>
                  <a:pt x="119" y="0"/>
                </a:lnTo>
                <a:lnTo>
                  <a:pt x="101" y="1"/>
                </a:lnTo>
                <a:lnTo>
                  <a:pt x="84" y="2"/>
                </a:lnTo>
                <a:lnTo>
                  <a:pt x="67" y="5"/>
                </a:lnTo>
                <a:lnTo>
                  <a:pt x="50" y="8"/>
                </a:lnTo>
                <a:lnTo>
                  <a:pt x="33" y="12"/>
                </a:lnTo>
                <a:lnTo>
                  <a:pt x="16" y="16"/>
                </a:lnTo>
                <a:lnTo>
                  <a:pt x="0" y="22"/>
                </a:lnTo>
                <a:lnTo>
                  <a:pt x="126" y="269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0281" name="Line 121"/>
          <p:cNvSpPr>
            <a:spLocks noChangeShapeType="1"/>
          </p:cNvSpPr>
          <p:nvPr/>
        </p:nvSpPr>
        <p:spPr bwMode="auto">
          <a:xfrm flipV="1">
            <a:off x="3927475" y="4745038"/>
            <a:ext cx="1588" cy="5730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82" name="Line 122"/>
          <p:cNvSpPr>
            <a:spLocks noChangeShapeType="1"/>
          </p:cNvSpPr>
          <p:nvPr/>
        </p:nvSpPr>
        <p:spPr bwMode="auto">
          <a:xfrm>
            <a:off x="1700213" y="1273175"/>
            <a:ext cx="1587" cy="41052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83" name="Line 123"/>
          <p:cNvSpPr>
            <a:spLocks noChangeShapeType="1"/>
          </p:cNvSpPr>
          <p:nvPr/>
        </p:nvSpPr>
        <p:spPr bwMode="auto">
          <a:xfrm flipH="1">
            <a:off x="1681163" y="1258888"/>
            <a:ext cx="1909762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284" name="Text Box 124"/>
          <p:cNvSpPr txBox="1">
            <a:spLocks noChangeArrowheads="1"/>
          </p:cNvSpPr>
          <p:nvPr/>
        </p:nvSpPr>
        <p:spPr bwMode="auto">
          <a:xfrm>
            <a:off x="6883400" y="4525963"/>
            <a:ext cx="358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T4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6500812" cy="458788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6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/>
              <a:t>COMPLETE  COMPUTER  DESCRIPTION</a:t>
            </a:r>
            <a:br>
              <a:rPr lang="en-GB" sz="1600" b="0"/>
            </a:br>
            <a:r>
              <a:rPr lang="en-GB" sz="1200" b="0"/>
              <a:t>Flowchart  of  Operations</a:t>
            </a: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7988300" y="0"/>
            <a:ext cx="11557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Description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690563" y="788759"/>
            <a:ext cx="6418262" cy="5653316"/>
            <a:chOff x="690563" y="788759"/>
            <a:chExt cx="6418262" cy="5653316"/>
          </a:xfrm>
        </p:grpSpPr>
        <p:sp>
          <p:nvSpPr>
            <p:cNvPr id="92163" name="Text Box 3"/>
            <p:cNvSpPr txBox="1">
              <a:spLocks noChangeArrowheads="1"/>
            </p:cNvSpPr>
            <p:nvPr/>
          </p:nvSpPr>
          <p:spPr bwMode="auto">
            <a:xfrm>
              <a:off x="1293813" y="4059238"/>
              <a:ext cx="5299270" cy="292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=1 (I/O)       =0 (Register)                            =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1 (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Indir)         =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0 (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Dir)</a:t>
              </a:r>
            </a:p>
          </p:txBody>
        </p:sp>
        <p:sp>
          <p:nvSpPr>
            <p:cNvPr id="92164" name="AutoShape 4"/>
            <p:cNvSpPr>
              <a:spLocks noChangeArrowheads="1"/>
            </p:cNvSpPr>
            <p:nvPr/>
          </p:nvSpPr>
          <p:spPr bwMode="auto">
            <a:xfrm>
              <a:off x="2922588" y="835025"/>
              <a:ext cx="1833562" cy="327025"/>
            </a:xfrm>
            <a:prstGeom prst="roundRect">
              <a:avLst>
                <a:gd name="adj" fmla="val 481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165" name="Text Box 5"/>
            <p:cNvSpPr txBox="1">
              <a:spLocks noChangeArrowheads="1"/>
            </p:cNvSpPr>
            <p:nvPr/>
          </p:nvSpPr>
          <p:spPr bwMode="auto">
            <a:xfrm>
              <a:off x="2894442" y="788759"/>
              <a:ext cx="1907316" cy="42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start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GB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0, IEN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GB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0, R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GB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166" name="AutoShape 6"/>
            <p:cNvSpPr>
              <a:spLocks noChangeArrowheads="1"/>
            </p:cNvSpPr>
            <p:nvPr/>
          </p:nvSpPr>
          <p:spPr bwMode="auto">
            <a:xfrm rot="21600000">
              <a:off x="3605213" y="1366838"/>
              <a:ext cx="428625" cy="339725"/>
            </a:xfrm>
            <a:prstGeom prst="diamond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3665538" y="1404938"/>
              <a:ext cx="288948" cy="292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venir Book"/>
                  <a:cs typeface="Avenir Book"/>
                </a:rPr>
                <a:t>R</a:t>
              </a:r>
            </a:p>
          </p:txBody>
        </p:sp>
        <p:sp>
          <p:nvSpPr>
            <p:cNvPr id="92168" name="AutoShape 8"/>
            <p:cNvSpPr>
              <a:spLocks noChangeArrowheads="1"/>
            </p:cNvSpPr>
            <p:nvPr/>
          </p:nvSpPr>
          <p:spPr bwMode="auto">
            <a:xfrm>
              <a:off x="1698625" y="1919288"/>
              <a:ext cx="1079500" cy="217487"/>
            </a:xfrm>
            <a:prstGeom prst="roundRect">
              <a:avLst>
                <a:gd name="adj" fmla="val 731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169" name="Text Box 9"/>
            <p:cNvSpPr txBox="1">
              <a:spLocks noChangeArrowheads="1"/>
            </p:cNvSpPr>
            <p:nvPr/>
          </p:nvSpPr>
          <p:spPr bwMode="auto">
            <a:xfrm>
              <a:off x="1792308" y="1898650"/>
              <a:ext cx="842922" cy="261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AR </a:t>
              </a:r>
              <a:r>
                <a:rPr lang="en-GB" sz="11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PC</a:t>
              </a:r>
            </a:p>
          </p:txBody>
        </p:sp>
        <p:sp>
          <p:nvSpPr>
            <p:cNvPr id="92170" name="Text Box 10"/>
            <p:cNvSpPr txBox="1">
              <a:spLocks noChangeArrowheads="1"/>
            </p:cNvSpPr>
            <p:nvPr/>
          </p:nvSpPr>
          <p:spPr bwMode="auto">
            <a:xfrm>
              <a:off x="2409825" y="1676400"/>
              <a:ext cx="515909" cy="292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accent2"/>
                  </a:solidFill>
                  <a:latin typeface="Avenir Book"/>
                  <a:cs typeface="Avenir Book"/>
                </a:rPr>
                <a:t>R’T</a:t>
              </a:r>
              <a:r>
                <a:rPr lang="en-GB" sz="1400" b="1" baseline="-25000" dirty="0">
                  <a:solidFill>
                    <a:schemeClr val="accent2"/>
                  </a:solidFill>
                  <a:latin typeface="Avenir Book"/>
                  <a:cs typeface="Avenir Book"/>
                </a:rPr>
                <a:t>0</a:t>
              </a:r>
            </a:p>
          </p:txBody>
        </p:sp>
        <p:sp>
          <p:nvSpPr>
            <p:cNvPr id="92171" name="AutoShape 11"/>
            <p:cNvSpPr>
              <a:spLocks noChangeArrowheads="1"/>
            </p:cNvSpPr>
            <p:nvPr/>
          </p:nvSpPr>
          <p:spPr bwMode="auto">
            <a:xfrm>
              <a:off x="1081088" y="2239963"/>
              <a:ext cx="2249487" cy="244475"/>
            </a:xfrm>
            <a:prstGeom prst="roundRect">
              <a:avLst>
                <a:gd name="adj" fmla="val 648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172" name="Text Box 12"/>
            <p:cNvSpPr txBox="1">
              <a:spLocks noChangeArrowheads="1"/>
            </p:cNvSpPr>
            <p:nvPr/>
          </p:nvSpPr>
          <p:spPr bwMode="auto">
            <a:xfrm>
              <a:off x="1215958" y="2232025"/>
              <a:ext cx="2009908" cy="261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IR </a:t>
              </a:r>
              <a:r>
                <a:rPr lang="en-GB" sz="11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1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M[AR], PC </a:t>
              </a:r>
              <a:r>
                <a:rPr lang="en-GB" sz="11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PC + 1</a:t>
              </a:r>
            </a:p>
          </p:txBody>
        </p:sp>
        <p:sp>
          <p:nvSpPr>
            <p:cNvPr id="92173" name="Text Box 13"/>
            <p:cNvSpPr txBox="1">
              <a:spLocks noChangeArrowheads="1"/>
            </p:cNvSpPr>
            <p:nvPr/>
          </p:nvSpPr>
          <p:spPr bwMode="auto">
            <a:xfrm>
              <a:off x="2855913" y="1981200"/>
              <a:ext cx="505226" cy="292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accent2"/>
                  </a:solidFill>
                  <a:latin typeface="Avenir Book"/>
                  <a:cs typeface="Avenir Book"/>
                </a:rPr>
                <a:t>R’T</a:t>
              </a:r>
              <a:r>
                <a:rPr lang="en-GB" sz="1400" b="1" baseline="-25000" dirty="0">
                  <a:solidFill>
                    <a:schemeClr val="accent2"/>
                  </a:solidFill>
                  <a:latin typeface="Avenir Book"/>
                  <a:cs typeface="Avenir Book"/>
                </a:rPr>
                <a:t>1</a:t>
              </a:r>
            </a:p>
          </p:txBody>
        </p:sp>
        <p:sp>
          <p:nvSpPr>
            <p:cNvPr id="92174" name="AutoShape 14"/>
            <p:cNvSpPr>
              <a:spLocks noChangeArrowheads="1"/>
            </p:cNvSpPr>
            <p:nvPr/>
          </p:nvSpPr>
          <p:spPr bwMode="auto">
            <a:xfrm>
              <a:off x="989013" y="2674938"/>
              <a:ext cx="2540000" cy="415925"/>
            </a:xfrm>
            <a:prstGeom prst="roundRect">
              <a:avLst>
                <a:gd name="adj" fmla="val 380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175" name="Text Box 15"/>
            <p:cNvSpPr txBox="1">
              <a:spLocks noChangeArrowheads="1"/>
            </p:cNvSpPr>
            <p:nvPr/>
          </p:nvSpPr>
          <p:spPr bwMode="auto">
            <a:xfrm>
              <a:off x="1152323" y="2655287"/>
              <a:ext cx="2202269" cy="465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93000"/>
                </a:lnSpc>
                <a:spcAft>
                  <a:spcPts val="3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AR </a:t>
              </a:r>
              <a:r>
                <a:rPr lang="en-GB" sz="11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IR (</a:t>
              </a: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0~11), I </a:t>
              </a:r>
              <a:r>
                <a:rPr lang="en-GB" sz="11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IR (</a:t>
              </a: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15)</a:t>
              </a:r>
            </a:p>
            <a:p>
              <a:pPr algn="ctr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D</a:t>
              </a:r>
              <a:r>
                <a:rPr lang="en-GB" sz="1200" b="1" baseline="-25000" dirty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...D</a:t>
              </a:r>
              <a:r>
                <a:rPr lang="en-GB" sz="1200" b="1" baseline="-25000" dirty="0">
                  <a:solidFill>
                    <a:schemeClr val="tx1"/>
                  </a:solidFill>
                  <a:latin typeface="Avenir Book"/>
                  <a:cs typeface="Avenir Book"/>
                </a:rPr>
                <a:t>7</a:t>
              </a: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1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Decode 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IR (12~14</a:t>
              </a: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)</a:t>
              </a:r>
            </a:p>
          </p:txBody>
        </p:sp>
        <p:sp>
          <p:nvSpPr>
            <p:cNvPr id="92176" name="Text Box 16"/>
            <p:cNvSpPr txBox="1">
              <a:spLocks noChangeArrowheads="1"/>
            </p:cNvSpPr>
            <p:nvPr/>
          </p:nvSpPr>
          <p:spPr bwMode="auto">
            <a:xfrm>
              <a:off x="3203575" y="2438400"/>
              <a:ext cx="505226" cy="292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accent2"/>
                  </a:solidFill>
                  <a:latin typeface="Avenir Book"/>
                  <a:cs typeface="Avenir Book"/>
                </a:rPr>
                <a:t>R’T</a:t>
              </a:r>
              <a:r>
                <a:rPr lang="en-GB" sz="1400" b="1" baseline="-25000" dirty="0">
                  <a:solidFill>
                    <a:schemeClr val="accent2"/>
                  </a:solidFill>
                  <a:latin typeface="Avenir Book"/>
                  <a:cs typeface="Avenir Book"/>
                </a:rPr>
                <a:t>2</a:t>
              </a:r>
            </a:p>
          </p:txBody>
        </p:sp>
        <p:sp>
          <p:nvSpPr>
            <p:cNvPr id="92177" name="AutoShape 17"/>
            <p:cNvSpPr>
              <a:spLocks noChangeArrowheads="1"/>
            </p:cNvSpPr>
            <p:nvPr/>
          </p:nvSpPr>
          <p:spPr bwMode="auto">
            <a:xfrm>
              <a:off x="4725988" y="1919288"/>
              <a:ext cx="1604962" cy="196850"/>
            </a:xfrm>
            <a:prstGeom prst="roundRect">
              <a:avLst>
                <a:gd name="adj" fmla="val 806"/>
              </a:avLst>
            </a:prstGeom>
            <a:noFill/>
            <a:ln w="2556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178" name="Text Box 18"/>
            <p:cNvSpPr txBox="1">
              <a:spLocks noChangeArrowheads="1"/>
            </p:cNvSpPr>
            <p:nvPr/>
          </p:nvSpPr>
          <p:spPr bwMode="auto">
            <a:xfrm>
              <a:off x="4800881" y="1890713"/>
              <a:ext cx="1445651" cy="261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AR </a:t>
              </a:r>
              <a:r>
                <a:rPr lang="en-GB" sz="11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0, TR </a:t>
              </a:r>
              <a:r>
                <a:rPr lang="en-GB" sz="11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PC</a:t>
              </a:r>
            </a:p>
          </p:txBody>
        </p:sp>
        <p:sp>
          <p:nvSpPr>
            <p:cNvPr id="92179" name="Text Box 19"/>
            <p:cNvSpPr txBox="1">
              <a:spLocks noChangeArrowheads="1"/>
            </p:cNvSpPr>
            <p:nvPr/>
          </p:nvSpPr>
          <p:spPr bwMode="auto">
            <a:xfrm>
              <a:off x="5921375" y="1617662"/>
              <a:ext cx="464613" cy="292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FF3300"/>
                  </a:solidFill>
                  <a:latin typeface="Avenir Book"/>
                  <a:cs typeface="Avenir Book"/>
                </a:rPr>
                <a:t>RT</a:t>
              </a:r>
              <a:r>
                <a:rPr lang="en-GB" sz="1400" b="1" baseline="-25000" dirty="0">
                  <a:solidFill>
                    <a:srgbClr val="FF3300"/>
                  </a:solidFill>
                  <a:latin typeface="Avenir Book"/>
                  <a:cs typeface="Avenir Book"/>
                </a:rPr>
                <a:t>0</a:t>
              </a:r>
            </a:p>
          </p:txBody>
        </p:sp>
        <p:sp>
          <p:nvSpPr>
            <p:cNvPr id="92180" name="AutoShape 20"/>
            <p:cNvSpPr>
              <a:spLocks noChangeArrowheads="1"/>
            </p:cNvSpPr>
            <p:nvPr/>
          </p:nvSpPr>
          <p:spPr bwMode="auto">
            <a:xfrm>
              <a:off x="4646613" y="2262188"/>
              <a:ext cx="2119312" cy="242887"/>
            </a:xfrm>
            <a:prstGeom prst="roundRect">
              <a:avLst>
                <a:gd name="adj" fmla="val 657"/>
              </a:avLst>
            </a:prstGeom>
            <a:noFill/>
            <a:ln w="2556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181" name="Text Box 21"/>
            <p:cNvSpPr txBox="1">
              <a:spLocks noChangeArrowheads="1"/>
            </p:cNvSpPr>
            <p:nvPr/>
          </p:nvSpPr>
          <p:spPr bwMode="auto">
            <a:xfrm>
              <a:off x="4848182" y="2251075"/>
              <a:ext cx="1676484" cy="261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M[AR] </a:t>
              </a:r>
              <a:r>
                <a:rPr lang="en-GB" sz="11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TR, PC </a:t>
              </a:r>
              <a:r>
                <a:rPr lang="en-GB" sz="11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</a:p>
          </p:txBody>
        </p:sp>
        <p:sp>
          <p:nvSpPr>
            <p:cNvPr id="92182" name="Text Box 22"/>
            <p:cNvSpPr txBox="1">
              <a:spLocks noChangeArrowheads="1"/>
            </p:cNvSpPr>
            <p:nvPr/>
          </p:nvSpPr>
          <p:spPr bwMode="auto">
            <a:xfrm>
              <a:off x="6453187" y="1981200"/>
              <a:ext cx="459625" cy="292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FF3300"/>
                  </a:solidFill>
                  <a:latin typeface="Avenir Book"/>
                  <a:cs typeface="Avenir Book"/>
                </a:rPr>
                <a:t>RT</a:t>
              </a:r>
              <a:r>
                <a:rPr lang="en-GB" sz="1400" b="1" baseline="-25000" dirty="0">
                  <a:solidFill>
                    <a:srgbClr val="FF3300"/>
                  </a:solidFill>
                  <a:latin typeface="Avenir Book"/>
                  <a:cs typeface="Avenir Book"/>
                </a:rPr>
                <a:t>1</a:t>
              </a:r>
            </a:p>
          </p:txBody>
        </p:sp>
        <p:sp>
          <p:nvSpPr>
            <p:cNvPr id="92183" name="AutoShape 23"/>
            <p:cNvSpPr>
              <a:spLocks noChangeArrowheads="1"/>
            </p:cNvSpPr>
            <p:nvPr/>
          </p:nvSpPr>
          <p:spPr bwMode="auto">
            <a:xfrm>
              <a:off x="4646613" y="2706688"/>
              <a:ext cx="2132012" cy="417512"/>
            </a:xfrm>
            <a:prstGeom prst="roundRect">
              <a:avLst>
                <a:gd name="adj" fmla="val 426"/>
              </a:avLst>
            </a:prstGeom>
            <a:noFill/>
            <a:ln w="2556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184" name="Text Box 24"/>
            <p:cNvSpPr txBox="1">
              <a:spLocks noChangeArrowheads="1"/>
            </p:cNvSpPr>
            <p:nvPr/>
          </p:nvSpPr>
          <p:spPr bwMode="auto">
            <a:xfrm>
              <a:off x="4795313" y="2693759"/>
              <a:ext cx="1775870" cy="42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PC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PC + 1, IEN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R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0, SC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</a:p>
          </p:txBody>
        </p:sp>
        <p:sp>
          <p:nvSpPr>
            <p:cNvPr id="92185" name="Text Box 25"/>
            <p:cNvSpPr txBox="1">
              <a:spLocks noChangeArrowheads="1"/>
            </p:cNvSpPr>
            <p:nvPr/>
          </p:nvSpPr>
          <p:spPr bwMode="auto">
            <a:xfrm>
              <a:off x="6529388" y="2462213"/>
              <a:ext cx="459625" cy="292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FF3300"/>
                  </a:solidFill>
                  <a:latin typeface="Avenir Book"/>
                  <a:cs typeface="Avenir Book"/>
                </a:rPr>
                <a:t>RT</a:t>
              </a:r>
              <a:r>
                <a:rPr lang="en-GB" sz="1400" b="1" baseline="-25000" dirty="0">
                  <a:solidFill>
                    <a:srgbClr val="FF3300"/>
                  </a:solidFill>
                  <a:latin typeface="Avenir Book"/>
                  <a:cs typeface="Avenir Book"/>
                </a:rPr>
                <a:t>2</a:t>
              </a:r>
            </a:p>
          </p:txBody>
        </p:sp>
        <p:sp>
          <p:nvSpPr>
            <p:cNvPr id="92186" name="AutoShape 26"/>
            <p:cNvSpPr>
              <a:spLocks noChangeArrowheads="1"/>
            </p:cNvSpPr>
            <p:nvPr/>
          </p:nvSpPr>
          <p:spPr bwMode="auto">
            <a:xfrm rot="21600000">
              <a:off x="3619500" y="3462338"/>
              <a:ext cx="527050" cy="352425"/>
            </a:xfrm>
            <a:prstGeom prst="diamond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187" name="Text Box 27"/>
            <p:cNvSpPr txBox="1">
              <a:spLocks noChangeArrowheads="1"/>
            </p:cNvSpPr>
            <p:nvPr/>
          </p:nvSpPr>
          <p:spPr bwMode="auto">
            <a:xfrm>
              <a:off x="3713163" y="3497263"/>
              <a:ext cx="387669" cy="292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venir Book"/>
                  <a:cs typeface="Avenir Book"/>
                </a:rPr>
                <a:t>D</a:t>
              </a:r>
              <a:r>
                <a:rPr lang="en-GB" sz="1400" b="1" baseline="-25000">
                  <a:solidFill>
                    <a:schemeClr val="tx1"/>
                  </a:solidFill>
                  <a:latin typeface="Avenir Book"/>
                  <a:cs typeface="Avenir Book"/>
                </a:rPr>
                <a:t>7</a:t>
              </a:r>
            </a:p>
          </p:txBody>
        </p:sp>
        <p:sp>
          <p:nvSpPr>
            <p:cNvPr id="92188" name="AutoShape 28"/>
            <p:cNvSpPr>
              <a:spLocks noChangeArrowheads="1"/>
            </p:cNvSpPr>
            <p:nvPr/>
          </p:nvSpPr>
          <p:spPr bwMode="auto">
            <a:xfrm rot="21600000">
              <a:off x="1963738" y="4219575"/>
              <a:ext cx="315912" cy="247650"/>
            </a:xfrm>
            <a:prstGeom prst="diamond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189" name="Text Box 29"/>
            <p:cNvSpPr txBox="1">
              <a:spLocks noChangeArrowheads="1"/>
            </p:cNvSpPr>
            <p:nvPr/>
          </p:nvSpPr>
          <p:spPr bwMode="auto">
            <a:xfrm>
              <a:off x="2006600" y="4222750"/>
              <a:ext cx="233781" cy="292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venir Book"/>
                  <a:cs typeface="Avenir Book"/>
                </a:rPr>
                <a:t>I</a:t>
              </a:r>
            </a:p>
          </p:txBody>
        </p:sp>
        <p:sp>
          <p:nvSpPr>
            <p:cNvPr id="92190" name="AutoShape 30"/>
            <p:cNvSpPr>
              <a:spLocks noChangeArrowheads="1"/>
            </p:cNvSpPr>
            <p:nvPr/>
          </p:nvSpPr>
          <p:spPr bwMode="auto">
            <a:xfrm rot="21600000">
              <a:off x="5500688" y="4230688"/>
              <a:ext cx="315912" cy="247650"/>
            </a:xfrm>
            <a:prstGeom prst="diamond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191" name="Text Box 31"/>
            <p:cNvSpPr txBox="1">
              <a:spLocks noChangeArrowheads="1"/>
            </p:cNvSpPr>
            <p:nvPr/>
          </p:nvSpPr>
          <p:spPr bwMode="auto">
            <a:xfrm>
              <a:off x="5551488" y="4233863"/>
              <a:ext cx="233781" cy="292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venir Book"/>
                  <a:cs typeface="Avenir Book"/>
                </a:rPr>
                <a:t>I</a:t>
              </a:r>
            </a:p>
          </p:txBody>
        </p:sp>
        <p:sp>
          <p:nvSpPr>
            <p:cNvPr id="92192" name="AutoShape 32"/>
            <p:cNvSpPr>
              <a:spLocks noChangeArrowheads="1"/>
            </p:cNvSpPr>
            <p:nvPr/>
          </p:nvSpPr>
          <p:spPr bwMode="auto">
            <a:xfrm>
              <a:off x="804863" y="5068888"/>
              <a:ext cx="1000125" cy="636587"/>
            </a:xfrm>
            <a:prstGeom prst="roundRect">
              <a:avLst>
                <a:gd name="adj" fmla="val 250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193" name="Text Box 33"/>
            <p:cNvSpPr txBox="1">
              <a:spLocks noChangeArrowheads="1"/>
            </p:cNvSpPr>
            <p:nvPr/>
          </p:nvSpPr>
          <p:spPr bwMode="auto">
            <a:xfrm>
              <a:off x="801602" y="5060950"/>
              <a:ext cx="1028870" cy="681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Execute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I/O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Instruction</a:t>
              </a:r>
            </a:p>
          </p:txBody>
        </p:sp>
        <p:sp>
          <p:nvSpPr>
            <p:cNvPr id="92194" name="AutoShape 34"/>
            <p:cNvSpPr>
              <a:spLocks noChangeArrowheads="1"/>
            </p:cNvSpPr>
            <p:nvPr/>
          </p:nvSpPr>
          <p:spPr bwMode="auto">
            <a:xfrm>
              <a:off x="2370138" y="5068888"/>
              <a:ext cx="1039812" cy="636587"/>
            </a:xfrm>
            <a:prstGeom prst="roundRect">
              <a:avLst>
                <a:gd name="adj" fmla="val 250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195" name="Text Box 35"/>
            <p:cNvSpPr txBox="1">
              <a:spLocks noChangeArrowheads="1"/>
            </p:cNvSpPr>
            <p:nvPr/>
          </p:nvSpPr>
          <p:spPr bwMode="auto">
            <a:xfrm>
              <a:off x="2366877" y="5049838"/>
              <a:ext cx="1028870" cy="681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venir Book"/>
                  <a:cs typeface="Avenir Book"/>
                </a:rPr>
                <a:t>Execute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venir Book"/>
                  <a:cs typeface="Avenir Book"/>
                </a:rPr>
                <a:t>RR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venir Book"/>
                  <a:cs typeface="Avenir Book"/>
                </a:rPr>
                <a:t>Instruction</a:t>
              </a:r>
            </a:p>
          </p:txBody>
        </p:sp>
        <p:sp>
          <p:nvSpPr>
            <p:cNvPr id="92196" name="AutoShape 36"/>
            <p:cNvSpPr>
              <a:spLocks noChangeArrowheads="1"/>
            </p:cNvSpPr>
            <p:nvPr/>
          </p:nvSpPr>
          <p:spPr bwMode="auto">
            <a:xfrm>
              <a:off x="4502150" y="5080000"/>
              <a:ext cx="1117600" cy="215900"/>
            </a:xfrm>
            <a:prstGeom prst="roundRect">
              <a:avLst>
                <a:gd name="adj" fmla="val 731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197" name="Text Box 37"/>
            <p:cNvSpPr txBox="1">
              <a:spLocks noChangeArrowheads="1"/>
            </p:cNvSpPr>
            <p:nvPr/>
          </p:nvSpPr>
          <p:spPr bwMode="auto">
            <a:xfrm>
              <a:off x="4500789" y="5041900"/>
              <a:ext cx="1128257" cy="261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AR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200" b="1" dirty="0" smtClean="0">
                  <a:solidFill>
                    <a:schemeClr val="tx1"/>
                  </a:solidFill>
                  <a:latin typeface="Symbol" pitchFamily="18" charset="2"/>
                </a:rPr>
                <a:t>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 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M[AR</a:t>
              </a: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]</a:t>
              </a:r>
            </a:p>
          </p:txBody>
        </p:sp>
        <p:sp>
          <p:nvSpPr>
            <p:cNvPr id="92198" name="AutoShape 38"/>
            <p:cNvSpPr>
              <a:spLocks noChangeArrowheads="1"/>
            </p:cNvSpPr>
            <p:nvPr/>
          </p:nvSpPr>
          <p:spPr bwMode="auto">
            <a:xfrm>
              <a:off x="5726113" y="5091113"/>
              <a:ext cx="1052512" cy="195262"/>
            </a:xfrm>
            <a:prstGeom prst="roundRect">
              <a:avLst>
                <a:gd name="adj" fmla="val 819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199" name="Text Box 39"/>
            <p:cNvSpPr txBox="1">
              <a:spLocks noChangeArrowheads="1"/>
            </p:cNvSpPr>
            <p:nvPr/>
          </p:nvSpPr>
          <p:spPr bwMode="auto">
            <a:xfrm>
              <a:off x="5998445" y="5053013"/>
              <a:ext cx="503085" cy="292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venir Book"/>
                  <a:cs typeface="Avenir Book"/>
                </a:rPr>
                <a:t>Idle</a:t>
              </a:r>
            </a:p>
          </p:txBody>
        </p:sp>
        <p:sp>
          <p:nvSpPr>
            <p:cNvPr id="92200" name="Text Box 40"/>
            <p:cNvSpPr txBox="1">
              <a:spLocks noChangeArrowheads="1"/>
            </p:cNvSpPr>
            <p:nvPr/>
          </p:nvSpPr>
          <p:spPr bwMode="auto">
            <a:xfrm>
              <a:off x="788988" y="4724400"/>
              <a:ext cx="2756365" cy="292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D</a:t>
              </a:r>
              <a:r>
                <a:rPr lang="en-GB" sz="1400" b="1" baseline="-25000" dirty="0">
                  <a:solidFill>
                    <a:schemeClr val="tx1"/>
                  </a:solidFill>
                  <a:latin typeface="Avenir Book"/>
                  <a:cs typeface="Avenir Book"/>
                </a:rPr>
                <a:t>7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IT</a:t>
              </a:r>
              <a:r>
                <a:rPr lang="en-GB" sz="1400" b="1" baseline="-25000" dirty="0">
                  <a:solidFill>
                    <a:schemeClr val="tx1"/>
                  </a:solidFill>
                  <a:latin typeface="Avenir Book"/>
                  <a:cs typeface="Avenir Book"/>
                </a:rPr>
                <a:t>3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             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             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D</a:t>
              </a:r>
              <a:r>
                <a:rPr lang="en-GB" sz="1400" b="1" baseline="-25000" dirty="0">
                  <a:solidFill>
                    <a:schemeClr val="tx1"/>
                  </a:solidFill>
                  <a:latin typeface="Avenir Book"/>
                  <a:cs typeface="Avenir Book"/>
                </a:rPr>
                <a:t>7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I’T</a:t>
              </a:r>
              <a:r>
                <a:rPr lang="en-GB" sz="1400" b="1" baseline="-25000" dirty="0">
                  <a:solidFill>
                    <a:schemeClr val="tx1"/>
                  </a:solidFill>
                  <a:latin typeface="Avenir Book"/>
                  <a:cs typeface="Avenir Book"/>
                </a:rPr>
                <a:t>3</a:t>
              </a:r>
            </a:p>
          </p:txBody>
        </p:sp>
        <p:sp>
          <p:nvSpPr>
            <p:cNvPr id="92201" name="Text Box 41"/>
            <p:cNvSpPr txBox="1">
              <a:spLocks noChangeArrowheads="1"/>
            </p:cNvSpPr>
            <p:nvPr/>
          </p:nvSpPr>
          <p:spPr bwMode="auto">
            <a:xfrm>
              <a:off x="4337112" y="4724400"/>
              <a:ext cx="2673288" cy="292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D</a:t>
              </a:r>
              <a:r>
                <a:rPr lang="en-GB" sz="1400" b="1" baseline="-25000" dirty="0">
                  <a:solidFill>
                    <a:schemeClr val="tx1"/>
                  </a:solidFill>
                  <a:latin typeface="Avenir Book"/>
                  <a:cs typeface="Avenir Book"/>
                </a:rPr>
                <a:t>7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’IT3</a:t>
              </a:r>
              <a:r>
                <a:rPr lang="en-GB" sz="1400" b="1" baseline="-25000" dirty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        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             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D</a:t>
              </a:r>
              <a:r>
                <a:rPr lang="en-GB" sz="1400" b="1" baseline="-25000" dirty="0">
                  <a:solidFill>
                    <a:schemeClr val="tx1"/>
                  </a:solidFill>
                  <a:latin typeface="Avenir Book"/>
                  <a:cs typeface="Avenir Book"/>
                </a:rPr>
                <a:t>7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’I’T3</a:t>
              </a:r>
            </a:p>
          </p:txBody>
        </p:sp>
        <p:sp>
          <p:nvSpPr>
            <p:cNvPr id="92202" name="AutoShape 42"/>
            <p:cNvSpPr>
              <a:spLocks noChangeArrowheads="1"/>
            </p:cNvSpPr>
            <p:nvPr/>
          </p:nvSpPr>
          <p:spPr bwMode="auto">
            <a:xfrm>
              <a:off x="4949825" y="5638800"/>
              <a:ext cx="1577975" cy="485775"/>
            </a:xfrm>
            <a:prstGeom prst="roundRect">
              <a:avLst>
                <a:gd name="adj" fmla="val 324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03" name="Text Box 43"/>
            <p:cNvSpPr txBox="1">
              <a:spLocks noChangeArrowheads="1"/>
            </p:cNvSpPr>
            <p:nvPr/>
          </p:nvSpPr>
          <p:spPr bwMode="auto">
            <a:xfrm>
              <a:off x="5121420" y="5648325"/>
              <a:ext cx="1187161" cy="487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venir Book"/>
                  <a:cs typeface="Avenir Book"/>
                </a:rPr>
                <a:t>Execute  MR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venir Book"/>
                  <a:cs typeface="Avenir Book"/>
                </a:rPr>
                <a:t>Instruction</a:t>
              </a:r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>
              <a:off x="3817938" y="1173163"/>
              <a:ext cx="1587" cy="19685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H="1">
              <a:off x="2263775" y="1536700"/>
              <a:ext cx="1371600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>
              <a:off x="2279650" y="1544638"/>
              <a:ext cx="1588" cy="35401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>
              <a:off x="4035425" y="1536700"/>
              <a:ext cx="1493838" cy="1588"/>
            </a:xfrm>
            <a:prstGeom prst="line">
              <a:avLst/>
            </a:prstGeom>
            <a:noFill/>
            <a:ln w="2556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>
              <a:off x="5514975" y="1524000"/>
              <a:ext cx="1588" cy="395288"/>
            </a:xfrm>
            <a:prstGeom prst="line">
              <a:avLst/>
            </a:prstGeom>
            <a:noFill/>
            <a:ln w="25560">
              <a:solidFill>
                <a:srgbClr val="FF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>
              <a:off x="2265363" y="2147888"/>
              <a:ext cx="1587" cy="7143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>
              <a:off x="2265363" y="2487613"/>
              <a:ext cx="1587" cy="1778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>
              <a:off x="5514975" y="2127250"/>
              <a:ext cx="1588" cy="152400"/>
            </a:xfrm>
            <a:prstGeom prst="line">
              <a:avLst/>
            </a:prstGeom>
            <a:noFill/>
            <a:ln w="2556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>
              <a:off x="5508625" y="2508250"/>
              <a:ext cx="1588" cy="187325"/>
            </a:xfrm>
            <a:prstGeom prst="line">
              <a:avLst/>
            </a:prstGeom>
            <a:noFill/>
            <a:ln w="2556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>
              <a:off x="2265363" y="3094038"/>
              <a:ext cx="1587" cy="889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>
              <a:off x="2259013" y="3182938"/>
              <a:ext cx="1638300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>
              <a:off x="3897313" y="3194050"/>
              <a:ext cx="1587" cy="2794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>
              <a:off x="5486400" y="3124200"/>
              <a:ext cx="11113" cy="152400"/>
            </a:xfrm>
            <a:prstGeom prst="line">
              <a:avLst/>
            </a:prstGeom>
            <a:noFill/>
            <a:ln w="2556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>
              <a:off x="5508625" y="3276600"/>
              <a:ext cx="1584325" cy="7938"/>
            </a:xfrm>
            <a:prstGeom prst="line">
              <a:avLst/>
            </a:prstGeom>
            <a:noFill/>
            <a:ln w="2556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flipV="1">
              <a:off x="7094538" y="1285875"/>
              <a:ext cx="1587" cy="2003425"/>
            </a:xfrm>
            <a:prstGeom prst="line">
              <a:avLst/>
            </a:prstGeom>
            <a:noFill/>
            <a:ln w="2556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flipH="1">
              <a:off x="3789363" y="1296988"/>
              <a:ext cx="3319462" cy="1587"/>
            </a:xfrm>
            <a:prstGeom prst="line">
              <a:avLst/>
            </a:prstGeom>
            <a:noFill/>
            <a:ln w="25527">
              <a:solidFill>
                <a:srgbClr val="FF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>
              <a:off x="4160838" y="3644900"/>
              <a:ext cx="1519237" cy="476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>
              <a:off x="5665788" y="3643313"/>
              <a:ext cx="1587" cy="5810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flipH="1">
              <a:off x="2132013" y="3649663"/>
              <a:ext cx="1503362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>
              <a:off x="2127250" y="3659188"/>
              <a:ext cx="1588" cy="5603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>
              <a:off x="2276475" y="4343400"/>
              <a:ext cx="573088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>
              <a:off x="2844800" y="4352925"/>
              <a:ext cx="1588" cy="70643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flipH="1">
              <a:off x="1408113" y="4343400"/>
              <a:ext cx="582612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flipH="1">
              <a:off x="5027613" y="4352925"/>
              <a:ext cx="488950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>
              <a:off x="5041900" y="4364038"/>
              <a:ext cx="1588" cy="6953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>
              <a:off x="5843588" y="4364038"/>
              <a:ext cx="341312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>
              <a:off x="6199188" y="4373563"/>
              <a:ext cx="1587" cy="6953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>
              <a:off x="5054600" y="5295900"/>
              <a:ext cx="1588" cy="33337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>
              <a:off x="6199188" y="5295900"/>
              <a:ext cx="1587" cy="33337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>
              <a:off x="5732463" y="6130925"/>
              <a:ext cx="1587" cy="28257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flipH="1">
              <a:off x="690563" y="6423025"/>
              <a:ext cx="5068887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>
              <a:off x="1436688" y="5695950"/>
              <a:ext cx="1587" cy="70643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>
              <a:off x="2857500" y="5695950"/>
              <a:ext cx="1588" cy="7080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H="1">
              <a:off x="703263" y="1296988"/>
              <a:ext cx="3128962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38" name="Text Box 78"/>
            <p:cNvSpPr txBox="1">
              <a:spLocks noChangeArrowheads="1"/>
            </p:cNvSpPr>
            <p:nvPr/>
          </p:nvSpPr>
          <p:spPr bwMode="auto">
            <a:xfrm>
              <a:off x="2262188" y="1295400"/>
              <a:ext cx="3022308" cy="46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spcAft>
                  <a:spcPts val="3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=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0 (</a:t>
              </a: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Instruction   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                   </a:t>
              </a:r>
              <a:r>
                <a:rPr lang="en-GB" sz="1200" b="1" dirty="0">
                  <a:solidFill>
                    <a:srgbClr val="FF3300"/>
                  </a:solidFill>
                  <a:latin typeface="Avenir Book"/>
                  <a:cs typeface="Avenir Book"/>
                </a:rPr>
                <a:t>=</a:t>
              </a:r>
              <a:r>
                <a:rPr lang="en-GB" sz="1200" b="1" dirty="0" smtClean="0">
                  <a:solidFill>
                    <a:srgbClr val="FF3300"/>
                  </a:solidFill>
                  <a:latin typeface="Avenir Book"/>
                  <a:cs typeface="Avenir Book"/>
                </a:rPr>
                <a:t>1 (</a:t>
              </a:r>
              <a:r>
                <a:rPr lang="en-GB" sz="1200" b="1" dirty="0">
                  <a:solidFill>
                    <a:srgbClr val="FF3300"/>
                  </a:solidFill>
                  <a:latin typeface="Avenir Book"/>
                  <a:cs typeface="Avenir Book"/>
                </a:rPr>
                <a:t>Interrupt</a:t>
              </a: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</a:p>
            <a:p>
              <a:pPr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   </a:t>
              </a:r>
              <a:r>
                <a:rPr lang="en-GB" sz="1200" b="1" dirty="0">
                  <a:solidFill>
                    <a:schemeClr val="tx1"/>
                  </a:solidFill>
                  <a:latin typeface="Avenir Book"/>
                  <a:cs typeface="Avenir Book"/>
                </a:rPr>
                <a:t>Cycle)                        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             </a:t>
              </a:r>
              <a:r>
                <a:rPr lang="en-GB" sz="1200" b="1" dirty="0" smtClean="0">
                  <a:solidFill>
                    <a:srgbClr val="FF3300"/>
                  </a:solidFill>
                  <a:latin typeface="Avenir Book"/>
                  <a:cs typeface="Avenir Book"/>
                </a:rPr>
                <a:t>Cycle</a:t>
              </a:r>
              <a:r>
                <a:rPr lang="en-GB" sz="1200" b="1" dirty="0">
                  <a:solidFill>
                    <a:srgbClr val="FF3300"/>
                  </a:solidFill>
                  <a:latin typeface="Avenir Book"/>
                  <a:cs typeface="Avenir Book"/>
                </a:rPr>
                <a:t>)</a:t>
              </a:r>
            </a:p>
          </p:txBody>
        </p:sp>
        <p:sp>
          <p:nvSpPr>
            <p:cNvPr id="92239" name="Text Box 79"/>
            <p:cNvSpPr txBox="1">
              <a:spLocks noChangeArrowheads="1"/>
            </p:cNvSpPr>
            <p:nvPr/>
          </p:nvSpPr>
          <p:spPr bwMode="auto">
            <a:xfrm>
              <a:off x="1981200" y="3352800"/>
              <a:ext cx="3773211" cy="292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=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1 (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Register or I/O)           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=0 (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Memory Ref)</a:t>
              </a:r>
            </a:p>
          </p:txBody>
        </p:sp>
        <p:sp>
          <p:nvSpPr>
            <p:cNvPr id="92240" name="Text Box 80"/>
            <p:cNvSpPr txBox="1">
              <a:spLocks noChangeArrowheads="1"/>
            </p:cNvSpPr>
            <p:nvPr/>
          </p:nvSpPr>
          <p:spPr bwMode="auto">
            <a:xfrm>
              <a:off x="6172200" y="5334000"/>
              <a:ext cx="682622" cy="292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D</a:t>
              </a:r>
              <a:r>
                <a:rPr lang="en-GB" sz="1400" b="1" baseline="-25000" dirty="0">
                  <a:solidFill>
                    <a:schemeClr val="tx1"/>
                  </a:solidFill>
                  <a:latin typeface="Avenir Book"/>
                  <a:cs typeface="Avenir Book"/>
                </a:rPr>
                <a:t>7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’T4</a:t>
              </a:r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>
              <a:off x="1406525" y="4362450"/>
              <a:ext cx="1588" cy="70643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flipV="1">
              <a:off x="693738" y="1285875"/>
              <a:ext cx="1587" cy="51562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Avenir Book"/>
                <a:cs typeface="Avenir Book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>
            <a:spLocks noGrp="1" noChangeArrowheads="1"/>
          </p:cNvSpPr>
          <p:nvPr>
            <p:ph type="title"/>
          </p:nvPr>
        </p:nvSpPr>
        <p:spPr>
          <a:xfrm>
            <a:off x="763588" y="238125"/>
            <a:ext cx="7747000" cy="439738"/>
          </a:xfrm>
          <a:ln/>
        </p:spPr>
        <p:txBody>
          <a:bodyPr lIns="63360" tIns="25560" rIns="63360" bIns="25560"/>
          <a:lstStyle/>
          <a:p>
            <a:pPr>
              <a:lnSpc>
                <a:spcPct val="6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/>
              <a:t>COMPLETE  COMPUTER  DESCRIPTION        </a:t>
            </a:r>
            <a:r>
              <a:rPr lang="en-GB" sz="1200" b="0"/>
              <a:t>Microoperations</a:t>
            </a: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7859713" y="0"/>
            <a:ext cx="11557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Description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04900" y="923925"/>
            <a:ext cx="7038975" cy="5228172"/>
            <a:chOff x="1104900" y="923925"/>
            <a:chExt cx="7038975" cy="5228172"/>
          </a:xfrm>
        </p:grpSpPr>
        <p:sp>
          <p:nvSpPr>
            <p:cNvPr id="93187" name="Text Box 3"/>
            <p:cNvSpPr txBox="1">
              <a:spLocks noChangeArrowheads="1"/>
            </p:cNvSpPr>
            <p:nvPr/>
          </p:nvSpPr>
          <p:spPr bwMode="auto">
            <a:xfrm>
              <a:off x="1198563" y="1011238"/>
              <a:ext cx="1721368" cy="5140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Fetch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Decode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Indirect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Interrupt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                          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Memory-Reference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AND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ADD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LDA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STA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BUN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BSA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ISZ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</p:txBody>
        </p:sp>
        <p:sp>
          <p:nvSpPr>
            <p:cNvPr id="93188" name="Text Box 4"/>
            <p:cNvSpPr txBox="1">
              <a:spLocks noChangeArrowheads="1"/>
            </p:cNvSpPr>
            <p:nvPr/>
          </p:nvSpPr>
          <p:spPr bwMode="auto">
            <a:xfrm>
              <a:off x="2736850" y="1011238"/>
              <a:ext cx="1184275" cy="4753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R’T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0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:      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R’T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1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: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R'T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2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: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D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7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’IT 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3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: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RT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0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: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RT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1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: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RT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2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: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D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T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4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: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D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T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5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: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D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1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T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4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: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D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1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T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5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: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D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2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T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4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: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D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2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T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5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: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D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3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T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4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: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D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4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T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4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: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D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5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T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4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: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D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5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T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5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: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D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6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T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4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: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D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6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T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5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: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D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6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T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6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: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</p:txBody>
        </p:sp>
        <p:sp>
          <p:nvSpPr>
            <p:cNvPr id="93189" name="Text Box 5"/>
            <p:cNvSpPr txBox="1">
              <a:spLocks noChangeArrowheads="1"/>
            </p:cNvSpPr>
            <p:nvPr/>
          </p:nvSpPr>
          <p:spPr bwMode="auto">
            <a:xfrm>
              <a:off x="4064000" y="1011238"/>
              <a:ext cx="3846950" cy="4943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AR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PC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IR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M[AR], PC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PC + 1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D0, ..., D7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Decode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IR (12~14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), 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	AR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IR (0~11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), I </a:t>
              </a:r>
              <a:r>
                <a:rPr lang="en-GB" sz="1200" b="1" dirty="0">
                  <a:latin typeface="Avenir Book"/>
                  <a:cs typeface="Avenir Book"/>
                </a:rPr>
                <a:t>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IR (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15)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AR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M[AR]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R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1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AR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0, TR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PC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M[AR]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TR, PC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PC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PC + 1, IEN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0, R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0, SC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DR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M[AR]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AC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AC</a:t>
              </a:r>
              <a:r>
                <a:rPr lang="en-GB" sz="1400" b="1" dirty="0" smtClean="0">
                  <a:solidFill>
                    <a:schemeClr val="tx1"/>
                  </a:solidFill>
                  <a:latin typeface="Symbol" pitchFamily="18" charset="2"/>
                </a:rPr>
                <a:t>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DR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, SC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DR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M[AR]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AC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AC + DR, E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 err="1">
                  <a:solidFill>
                    <a:schemeClr val="tx1"/>
                  </a:solidFill>
                  <a:latin typeface="Avenir Book"/>
                  <a:cs typeface="Avenir Book"/>
                </a:rPr>
                <a:t>C</a:t>
              </a:r>
              <a:r>
                <a:rPr lang="en-GB" sz="1400" b="1" baseline="-25000" dirty="0" err="1">
                  <a:solidFill>
                    <a:schemeClr val="tx1"/>
                  </a:solidFill>
                  <a:latin typeface="Avenir Book"/>
                  <a:cs typeface="Avenir Book"/>
                </a:rPr>
                <a:t>out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, SC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DR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M[AR]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AC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DR, SC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M[AR]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AC, SC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PC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AR, SC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M[AR]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PC, AR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AR + 1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PC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AR, SC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DR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M[AR]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DR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DR + 1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M[AR]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DR, 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if (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DR=0) then (PC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PC + 1), 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SC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</a:p>
          </p:txBody>
        </p:sp>
        <p:sp>
          <p:nvSpPr>
            <p:cNvPr id="93190" name="Text Box 6"/>
            <p:cNvSpPr txBox="1">
              <a:spLocks noChangeArrowheads="1"/>
            </p:cNvSpPr>
            <p:nvPr/>
          </p:nvSpPr>
          <p:spPr bwMode="auto">
            <a:xfrm>
              <a:off x="1590675" y="2163763"/>
              <a:ext cx="2389820" cy="289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T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’T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1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’T</a:t>
              </a:r>
              <a:r>
                <a:rPr lang="en-GB" sz="1400" b="1" baseline="-25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2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’(IEN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)(FGI + FGO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) :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</p:txBody>
        </p:sp>
        <p:sp>
          <p:nvSpPr>
            <p:cNvPr id="93191" name="AutoShape 7"/>
            <p:cNvSpPr>
              <a:spLocks noChangeArrowheads="1"/>
            </p:cNvSpPr>
            <p:nvPr/>
          </p:nvSpPr>
          <p:spPr bwMode="auto">
            <a:xfrm>
              <a:off x="1104900" y="923925"/>
              <a:ext cx="7038975" cy="5010150"/>
            </a:xfrm>
            <a:prstGeom prst="roundRect">
              <a:avLst>
                <a:gd name="adj" fmla="val 28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Avenir Book"/>
                <a:cs typeface="Avenir Book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406650" y="1060450"/>
            <a:ext cx="1394355" cy="513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D</a:t>
            </a:r>
            <a:r>
              <a:rPr lang="en-GB" sz="14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7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I’T</a:t>
            </a:r>
            <a:r>
              <a:rPr lang="en-GB" sz="14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3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 </a:t>
            </a: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= r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IR (</a:t>
            </a:r>
            <a:r>
              <a:rPr lang="en-GB" sz="1400" b="1" dirty="0" err="1">
                <a:solidFill>
                  <a:schemeClr val="tx1"/>
                </a:solidFill>
                <a:latin typeface="Avenir Book"/>
                <a:cs typeface="Avenir Book"/>
              </a:rPr>
              <a:t>i</a:t>
            </a: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) = B</a:t>
            </a:r>
            <a:r>
              <a:rPr lang="en-GB" sz="1400" b="1" baseline="-25000" dirty="0">
                <a:solidFill>
                  <a:schemeClr val="tx1"/>
                </a:solidFill>
                <a:latin typeface="Avenir Book"/>
                <a:cs typeface="Avenir Book"/>
              </a:rPr>
              <a:t>i</a:t>
            </a: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      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 </a:t>
            </a:r>
            <a:r>
              <a:rPr lang="en-GB" sz="1400" b="1" dirty="0" err="1" smtClean="0">
                <a:solidFill>
                  <a:schemeClr val="tx1"/>
                </a:solidFill>
                <a:latin typeface="Avenir Book"/>
                <a:cs typeface="Avenir Book"/>
              </a:rPr>
              <a:t>r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 :</a:t>
            </a:r>
            <a:endParaRPr lang="en-GB" sz="14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rB</a:t>
            </a:r>
            <a:r>
              <a:rPr lang="en-GB" sz="14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11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:</a:t>
            </a:r>
            <a:endParaRPr lang="en-GB" sz="14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rB</a:t>
            </a:r>
            <a:r>
              <a:rPr lang="en-GB" sz="14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10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:</a:t>
            </a:r>
            <a:endParaRPr lang="en-GB" sz="14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rB</a:t>
            </a:r>
            <a:r>
              <a:rPr lang="en-GB" sz="14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9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:</a:t>
            </a:r>
            <a:endParaRPr lang="en-GB" sz="14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rB</a:t>
            </a:r>
            <a:r>
              <a:rPr lang="en-GB" sz="14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8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:</a:t>
            </a:r>
            <a:endParaRPr lang="en-GB" sz="14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rB</a:t>
            </a:r>
            <a:r>
              <a:rPr lang="en-GB" sz="14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7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:</a:t>
            </a:r>
            <a:endParaRPr lang="en-GB" sz="14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rB</a:t>
            </a:r>
            <a:r>
              <a:rPr lang="en-GB" sz="14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6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:</a:t>
            </a:r>
            <a:endParaRPr lang="en-GB" sz="14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rB</a:t>
            </a:r>
            <a:r>
              <a:rPr lang="en-GB" sz="14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5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:</a:t>
            </a:r>
            <a:endParaRPr lang="en-GB" sz="14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rB</a:t>
            </a:r>
            <a:r>
              <a:rPr lang="en-GB" sz="14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4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:</a:t>
            </a:r>
            <a:endParaRPr lang="en-GB" sz="14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rB</a:t>
            </a:r>
            <a:r>
              <a:rPr lang="en-GB" sz="14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3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:</a:t>
            </a:r>
            <a:endParaRPr lang="en-GB" sz="14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rB</a:t>
            </a:r>
            <a:r>
              <a:rPr lang="en-GB" sz="14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2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:</a:t>
            </a:r>
            <a:endParaRPr lang="en-GB" sz="14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rB</a:t>
            </a:r>
            <a:r>
              <a:rPr lang="en-GB" sz="14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1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:</a:t>
            </a:r>
            <a:endParaRPr lang="en-GB" sz="14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rB</a:t>
            </a:r>
            <a:r>
              <a:rPr lang="en-GB" sz="14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0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:</a:t>
            </a:r>
            <a:endParaRPr lang="en-GB" sz="14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D</a:t>
            </a:r>
            <a:r>
              <a:rPr lang="en-GB" sz="1400" b="1" baseline="-25000" dirty="0">
                <a:solidFill>
                  <a:schemeClr val="tx1"/>
                </a:solidFill>
                <a:latin typeface="Avenir Book"/>
                <a:cs typeface="Avenir Book"/>
              </a:rPr>
              <a:t>7</a:t>
            </a: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IT</a:t>
            </a:r>
            <a:r>
              <a:rPr lang="en-GB" sz="1400" b="1" baseline="-25000" dirty="0">
                <a:solidFill>
                  <a:schemeClr val="tx1"/>
                </a:solidFill>
                <a:latin typeface="Avenir Book"/>
                <a:cs typeface="Avenir Book"/>
              </a:rPr>
              <a:t>3</a:t>
            </a: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= </a:t>
            </a:r>
            <a:r>
              <a:rPr lang="en-GB" sz="1400" b="1" dirty="0" err="1">
                <a:solidFill>
                  <a:schemeClr val="tx1"/>
                </a:solidFill>
                <a:latin typeface="Avenir Book"/>
                <a:cs typeface="Avenir Book"/>
              </a:rPr>
              <a:t>p</a:t>
            </a: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IR (</a:t>
            </a:r>
            <a:r>
              <a:rPr lang="en-GB" sz="1400" b="1" dirty="0" err="1">
                <a:solidFill>
                  <a:schemeClr val="tx1"/>
                </a:solidFill>
                <a:latin typeface="Avenir Book"/>
                <a:cs typeface="Avenir Book"/>
              </a:rPr>
              <a:t>i</a:t>
            </a: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) = B</a:t>
            </a:r>
            <a:r>
              <a:rPr lang="en-GB" sz="1400" b="1" baseline="-25000" dirty="0">
                <a:solidFill>
                  <a:schemeClr val="tx1"/>
                </a:solidFill>
                <a:latin typeface="Avenir Book"/>
                <a:cs typeface="Avenir Book"/>
              </a:rPr>
              <a:t>i</a:t>
            </a: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        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 </a:t>
            </a:r>
            <a:r>
              <a:rPr lang="en-GB" sz="1400" b="1" dirty="0" err="1" smtClean="0">
                <a:solidFill>
                  <a:schemeClr val="tx1"/>
                </a:solidFill>
                <a:latin typeface="Avenir Book"/>
                <a:cs typeface="Avenir Book"/>
              </a:rPr>
              <a:t>p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 :</a:t>
            </a:r>
            <a:endParaRPr lang="en-GB" sz="14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pB</a:t>
            </a:r>
            <a:r>
              <a:rPr lang="en-GB" sz="14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11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:</a:t>
            </a:r>
            <a:endParaRPr lang="en-GB" sz="14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pB</a:t>
            </a:r>
            <a:r>
              <a:rPr lang="en-GB" sz="14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10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:</a:t>
            </a:r>
            <a:endParaRPr lang="en-GB" sz="14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pB</a:t>
            </a:r>
            <a:r>
              <a:rPr lang="en-GB" sz="14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9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:</a:t>
            </a:r>
            <a:endParaRPr lang="en-GB" sz="14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pB</a:t>
            </a:r>
            <a:r>
              <a:rPr lang="en-GB" sz="14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8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:</a:t>
            </a:r>
            <a:endParaRPr lang="en-GB" sz="14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pB</a:t>
            </a:r>
            <a:r>
              <a:rPr lang="en-GB" sz="14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7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:</a:t>
            </a:r>
            <a:endParaRPr lang="en-GB" sz="14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venir Book"/>
                <a:cs typeface="Avenir Book"/>
              </a:rPr>
              <a:t> 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pB</a:t>
            </a:r>
            <a:r>
              <a:rPr lang="en-GB" sz="14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6 </a:t>
            </a:r>
            <a:r>
              <a:rPr lang="en-GB" sz="1400" b="1" dirty="0" smtClean="0">
                <a:solidFill>
                  <a:schemeClr val="tx1"/>
                </a:solidFill>
                <a:latin typeface="Avenir Book"/>
                <a:cs typeface="Avenir Book"/>
              </a:rPr>
              <a:t>:</a:t>
            </a:r>
            <a:endParaRPr lang="en-GB" sz="1400" b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7840663" y="0"/>
            <a:ext cx="11557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Description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title"/>
          </p:nvPr>
        </p:nvSpPr>
        <p:spPr>
          <a:xfrm>
            <a:off x="711200" y="231775"/>
            <a:ext cx="7745413" cy="439738"/>
          </a:xfrm>
          <a:ln/>
        </p:spPr>
        <p:txBody>
          <a:bodyPr lIns="63360" tIns="25560" rIns="63360" bIns="25560"/>
          <a:lstStyle/>
          <a:p>
            <a:pPr>
              <a:lnSpc>
                <a:spcPct val="7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/>
              <a:t>COMPLETE  COMPUTER  DESCRIPTION        </a:t>
            </a:r>
            <a:r>
              <a:rPr lang="en-GB" sz="1200" b="0"/>
              <a:t>Microoperations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04875" y="1019175"/>
            <a:ext cx="6836355" cy="5372456"/>
            <a:chOff x="904875" y="1019175"/>
            <a:chExt cx="6836355" cy="5372456"/>
          </a:xfrm>
        </p:grpSpPr>
        <p:sp>
          <p:nvSpPr>
            <p:cNvPr id="94209" name="Text Box 1"/>
            <p:cNvSpPr txBox="1">
              <a:spLocks noChangeArrowheads="1"/>
            </p:cNvSpPr>
            <p:nvPr/>
          </p:nvSpPr>
          <p:spPr bwMode="auto">
            <a:xfrm>
              <a:off x="939800" y="1060450"/>
              <a:ext cx="1708544" cy="5140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Register-Reference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CLA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CLE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CMA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CME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CIR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CIL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INC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SPA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SNA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SZA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SZE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HLT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Input-Output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INP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OUT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SKI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SKO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ION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   IOF</a:t>
              </a:r>
            </a:p>
          </p:txBody>
        </p:sp>
        <p:sp>
          <p:nvSpPr>
            <p:cNvPr id="94211" name="Text Box 3"/>
            <p:cNvSpPr txBox="1">
              <a:spLocks noChangeArrowheads="1"/>
            </p:cNvSpPr>
            <p:nvPr/>
          </p:nvSpPr>
          <p:spPr bwMode="auto">
            <a:xfrm>
              <a:off x="3551238" y="1060450"/>
              <a:ext cx="4189992" cy="5331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(Common to all register-reference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instructions)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(</a:t>
              </a:r>
              <a:r>
                <a:rPr lang="en-GB" sz="1400" b="1" dirty="0" err="1">
                  <a:solidFill>
                    <a:schemeClr val="tx1"/>
                  </a:solidFill>
                  <a:latin typeface="Avenir Book"/>
                  <a:cs typeface="Avenir Book"/>
                </a:rPr>
                <a:t>i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= 0,1,2, ..., 11)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SC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AC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E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AC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AC’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E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E’</a:t>
              </a: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AC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 err="1">
                  <a:solidFill>
                    <a:schemeClr val="tx1"/>
                  </a:solidFill>
                  <a:latin typeface="Avenir Book"/>
                  <a:cs typeface="Avenir Book"/>
                </a:rPr>
                <a:t>shr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AC, AC(15)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E, E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AC(0)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AC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 err="1">
                  <a:solidFill>
                    <a:schemeClr val="tx1"/>
                  </a:solidFill>
                  <a:latin typeface="Avenir Book"/>
                  <a:cs typeface="Avenir Book"/>
                </a:rPr>
                <a:t>shl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AC, AC(0)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E, E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 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AC(15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)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AC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AC + 1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If (AC (15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) =0) then  (PC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PC + 1)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If (AC (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15) =1) then  (PC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PC + 1)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If (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AC = 0) then (PC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PC + 1)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If (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E=0) then (PC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PC + 1)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S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(Common to all input-output instructions)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(</a:t>
              </a:r>
              <a:r>
                <a:rPr lang="en-GB" sz="1400" b="1" dirty="0" err="1">
                  <a:solidFill>
                    <a:schemeClr val="tx1"/>
                  </a:solidFill>
                  <a:latin typeface="Avenir Book"/>
                  <a:cs typeface="Avenir Book"/>
                </a:rPr>
                <a:t>i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 = 6,7,8,9,10,11)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SC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AC (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0-7)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INPR, FGI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OUTR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AC (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0-7), FGO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If (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FGI=1) then (PC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2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PC + 1)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If (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FGO=1) then (PC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PC + 1)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IEN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1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IEN </a:t>
              </a:r>
              <a:r>
                <a:rPr lang="en-GB" sz="1200" b="1" dirty="0">
                  <a:solidFill>
                    <a:schemeClr val="tx1"/>
                  </a:solidFill>
                  <a:latin typeface="Symbol" pitchFamily="18" charset="2"/>
                </a:rPr>
                <a:t></a:t>
              </a:r>
              <a:r>
                <a:rPr lang="en-GB" sz="1400" b="1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Avenir Book"/>
                  <a:cs typeface="Avenir Book"/>
                </a:rPr>
                <a:t>0</a:t>
              </a:r>
            </a:p>
            <a:p>
              <a:pPr eaLnBrk="1" hangingPunct="1"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solidFill>
                  <a:schemeClr val="tx1"/>
                </a:solidFill>
                <a:latin typeface="Avenir Book"/>
                <a:cs typeface="Avenir Book"/>
              </a:endParaRPr>
            </a:p>
          </p:txBody>
        </p:sp>
        <p:sp>
          <p:nvSpPr>
            <p:cNvPr id="94214" name="AutoShape 6"/>
            <p:cNvSpPr>
              <a:spLocks noChangeArrowheads="1"/>
            </p:cNvSpPr>
            <p:nvPr/>
          </p:nvSpPr>
          <p:spPr bwMode="auto">
            <a:xfrm>
              <a:off x="904875" y="1019175"/>
              <a:ext cx="6553200" cy="5191125"/>
            </a:xfrm>
            <a:prstGeom prst="roundRect">
              <a:avLst>
                <a:gd name="adj" fmla="val 28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Avenir Book"/>
                <a:cs typeface="Avenir Book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2146300" y="301625"/>
            <a:ext cx="5246688" cy="334963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/>
              <a:t>BASIC</a:t>
            </a:r>
            <a:r>
              <a:rPr lang="en-GB" sz="2000" dirty="0" smtClean="0"/>
              <a:t> COMPUTER (BC)  REGISTERS</a:t>
            </a:r>
            <a:endParaRPr lang="en-GB" sz="2000" dirty="0"/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971800" y="4386263"/>
            <a:ext cx="2311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List of BC Registers</a:t>
            </a:r>
          </a:p>
        </p:txBody>
      </p:sp>
      <p:sp>
        <p:nvSpPr>
          <p:cNvPr id="57347" name="AutoShape 3"/>
          <p:cNvSpPr>
            <a:spLocks noChangeArrowheads="1"/>
          </p:cNvSpPr>
          <p:nvPr/>
        </p:nvSpPr>
        <p:spPr bwMode="auto">
          <a:xfrm>
            <a:off x="1371600" y="4652963"/>
            <a:ext cx="5902325" cy="1884362"/>
          </a:xfrm>
          <a:prstGeom prst="roundRect">
            <a:avLst>
              <a:gd name="adj" fmla="val 8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857250" y="4638675"/>
            <a:ext cx="6440488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marL="569913" lvl="1">
              <a:lnSpc>
                <a:spcPct val="93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DR           16        Data Register	 Holds memory operand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AR           12        Address Register         Holds address for memory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AC           16        Accumulator	 	 Processor register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IR	            16        Instruction Register     Holds instruction code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PC           12        Program Counter	 Holds address of instruction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TR           16        Temporary Register     Holds temporary data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INPR         8         Input Register              Holds input character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OUTR       8	         Output Register           Holds output character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en-GB" sz="1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622300" y="792163"/>
            <a:ext cx="37115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Registers in the Basic Computer</a:t>
            </a:r>
          </a:p>
        </p:txBody>
      </p:sp>
      <p:sp>
        <p:nvSpPr>
          <p:cNvPr id="57351" name="AutoShape 7"/>
          <p:cNvSpPr>
            <a:spLocks noChangeArrowheads="1"/>
          </p:cNvSpPr>
          <p:nvPr/>
        </p:nvSpPr>
        <p:spPr bwMode="auto">
          <a:xfrm>
            <a:off x="2070100" y="1538288"/>
            <a:ext cx="1582738" cy="223837"/>
          </a:xfrm>
          <a:prstGeom prst="roundRect">
            <a:avLst>
              <a:gd name="adj" fmla="val 71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939925" y="1335088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11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3494088" y="1335088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2682875" y="1519238"/>
            <a:ext cx="42862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PC</a:t>
            </a:r>
          </a:p>
        </p:txBody>
      </p:sp>
      <p:sp>
        <p:nvSpPr>
          <p:cNvPr id="57355" name="AutoShape 11"/>
          <p:cNvSpPr>
            <a:spLocks noChangeArrowheads="1"/>
          </p:cNvSpPr>
          <p:nvPr/>
        </p:nvSpPr>
        <p:spPr bwMode="auto">
          <a:xfrm>
            <a:off x="1500188" y="2624138"/>
            <a:ext cx="2152650" cy="222250"/>
          </a:xfrm>
          <a:prstGeom prst="roundRect">
            <a:avLst>
              <a:gd name="adj" fmla="val 71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384300" y="2430463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15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3494088" y="2430463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2282825" y="2605088"/>
            <a:ext cx="3587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IR</a:t>
            </a:r>
          </a:p>
        </p:txBody>
      </p:sp>
      <p:sp>
        <p:nvSpPr>
          <p:cNvPr id="57359" name="AutoShape 15"/>
          <p:cNvSpPr>
            <a:spLocks noChangeArrowheads="1"/>
          </p:cNvSpPr>
          <p:nvPr/>
        </p:nvSpPr>
        <p:spPr bwMode="auto">
          <a:xfrm>
            <a:off x="1500188" y="3165475"/>
            <a:ext cx="2152650" cy="225425"/>
          </a:xfrm>
          <a:prstGeom prst="roundRect">
            <a:avLst>
              <a:gd name="adj" fmla="val 704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384300" y="2952750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15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3494088" y="2952750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282825" y="3146425"/>
            <a:ext cx="41751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TR</a:t>
            </a:r>
          </a:p>
        </p:txBody>
      </p:sp>
      <p:sp>
        <p:nvSpPr>
          <p:cNvPr id="57363" name="AutoShape 19"/>
          <p:cNvSpPr>
            <a:spLocks noChangeArrowheads="1"/>
          </p:cNvSpPr>
          <p:nvPr/>
        </p:nvSpPr>
        <p:spPr bwMode="auto">
          <a:xfrm>
            <a:off x="1500188" y="3709988"/>
            <a:ext cx="941387" cy="222250"/>
          </a:xfrm>
          <a:prstGeom prst="roundRect">
            <a:avLst>
              <a:gd name="adj" fmla="val 71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1384300" y="348615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7</a:t>
            </a:r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3494088" y="3486150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1625600" y="3687763"/>
            <a:ext cx="684213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OUTR</a:t>
            </a:r>
          </a:p>
        </p:txBody>
      </p:sp>
      <p:sp>
        <p:nvSpPr>
          <p:cNvPr id="57367" name="AutoShape 23"/>
          <p:cNvSpPr>
            <a:spLocks noChangeArrowheads="1"/>
          </p:cNvSpPr>
          <p:nvPr/>
        </p:nvSpPr>
        <p:spPr bwMode="auto">
          <a:xfrm>
            <a:off x="4410075" y="3165475"/>
            <a:ext cx="2154238" cy="225425"/>
          </a:xfrm>
          <a:prstGeom prst="roundRect">
            <a:avLst>
              <a:gd name="adj" fmla="val 704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4294188" y="2943225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15</a:t>
            </a:r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6405563" y="2943225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5191125" y="3146425"/>
            <a:ext cx="4381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DR</a:t>
            </a:r>
          </a:p>
        </p:txBody>
      </p:sp>
      <p:sp>
        <p:nvSpPr>
          <p:cNvPr id="57371" name="AutoShape 27"/>
          <p:cNvSpPr>
            <a:spLocks noChangeArrowheads="1"/>
          </p:cNvSpPr>
          <p:nvPr/>
        </p:nvSpPr>
        <p:spPr bwMode="auto">
          <a:xfrm>
            <a:off x="4410075" y="3709988"/>
            <a:ext cx="2154238" cy="222250"/>
          </a:xfrm>
          <a:prstGeom prst="roundRect">
            <a:avLst>
              <a:gd name="adj" fmla="val 71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4294188" y="3505200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15</a:t>
            </a:r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6407150" y="350520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5191125" y="3687763"/>
            <a:ext cx="4381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AC</a:t>
            </a:r>
          </a:p>
        </p:txBody>
      </p:sp>
      <p:sp>
        <p:nvSpPr>
          <p:cNvPr id="57375" name="AutoShape 31"/>
          <p:cNvSpPr>
            <a:spLocks noChangeArrowheads="1"/>
          </p:cNvSpPr>
          <p:nvPr/>
        </p:nvSpPr>
        <p:spPr bwMode="auto">
          <a:xfrm>
            <a:off x="2070100" y="2079625"/>
            <a:ext cx="1582738" cy="225425"/>
          </a:xfrm>
          <a:prstGeom prst="roundRect">
            <a:avLst>
              <a:gd name="adj" fmla="val 704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1939925" y="1866900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11</a:t>
            </a: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3494088" y="1866900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2682875" y="2060575"/>
            <a:ext cx="4381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AR</a:t>
            </a:r>
          </a:p>
        </p:txBody>
      </p:sp>
      <p:sp>
        <p:nvSpPr>
          <p:cNvPr id="57379" name="AutoShape 35"/>
          <p:cNvSpPr>
            <a:spLocks noChangeArrowheads="1"/>
          </p:cNvSpPr>
          <p:nvPr/>
        </p:nvSpPr>
        <p:spPr bwMode="auto">
          <a:xfrm>
            <a:off x="2711450" y="3709988"/>
            <a:ext cx="941388" cy="222250"/>
          </a:xfrm>
          <a:prstGeom prst="roundRect">
            <a:avLst>
              <a:gd name="adj" fmla="val 71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2767013" y="3687763"/>
            <a:ext cx="60642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INPR</a:t>
            </a:r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2282825" y="348615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2595563" y="3486150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7</a:t>
            </a:r>
          </a:p>
        </p:txBody>
      </p:sp>
      <p:sp>
        <p:nvSpPr>
          <p:cNvPr id="57383" name="AutoShape 39"/>
          <p:cNvSpPr>
            <a:spLocks noChangeArrowheads="1"/>
          </p:cNvSpPr>
          <p:nvPr/>
        </p:nvSpPr>
        <p:spPr bwMode="auto">
          <a:xfrm>
            <a:off x="4410075" y="1439863"/>
            <a:ext cx="2154238" cy="1063625"/>
          </a:xfrm>
          <a:prstGeom prst="roundRect">
            <a:avLst>
              <a:gd name="adj" fmla="val 148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7384" name="Text Box 40"/>
          <p:cNvSpPr txBox="1">
            <a:spLocks noChangeArrowheads="1"/>
          </p:cNvSpPr>
          <p:nvPr/>
        </p:nvSpPr>
        <p:spPr bwMode="auto">
          <a:xfrm>
            <a:off x="4964113" y="1663700"/>
            <a:ext cx="86201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Memory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latin typeface="Arial" charset="0"/>
            </a:endParaRPr>
          </a:p>
        </p:txBody>
      </p:sp>
      <p:sp>
        <p:nvSpPr>
          <p:cNvPr id="57385" name="Text Box 41"/>
          <p:cNvSpPr txBox="1">
            <a:spLocks noChangeArrowheads="1"/>
          </p:cNvSpPr>
          <p:nvPr/>
        </p:nvSpPr>
        <p:spPr bwMode="auto">
          <a:xfrm>
            <a:off x="5359400" y="2166938"/>
            <a:ext cx="1825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latin typeface="Arial" charset="0"/>
            </a:endParaRPr>
          </a:p>
          <a:p>
            <a:pPr eaLnBrk="1"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latin typeface="Arial" charset="0"/>
            </a:endParaRPr>
          </a:p>
        </p:txBody>
      </p:sp>
      <p:sp>
        <p:nvSpPr>
          <p:cNvPr id="57386" name="Text Box 42"/>
          <p:cNvSpPr txBox="1">
            <a:spLocks noChangeArrowheads="1"/>
          </p:cNvSpPr>
          <p:nvPr/>
        </p:nvSpPr>
        <p:spPr bwMode="auto">
          <a:xfrm>
            <a:off x="4965700" y="1957388"/>
            <a:ext cx="9683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4096 x 16</a:t>
            </a:r>
          </a:p>
        </p:txBody>
      </p:sp>
      <p:sp>
        <p:nvSpPr>
          <p:cNvPr id="57387" name="Line 43"/>
          <p:cNvSpPr>
            <a:spLocks noChangeShapeType="1"/>
          </p:cNvSpPr>
          <p:nvPr/>
        </p:nvSpPr>
        <p:spPr bwMode="auto">
          <a:xfrm>
            <a:off x="1171575" y="1200150"/>
            <a:ext cx="1588" cy="2943225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>
            <a:off x="1182688" y="4211638"/>
            <a:ext cx="5791200" cy="1587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7389" name="Line 45"/>
          <p:cNvSpPr>
            <a:spLocks noChangeShapeType="1"/>
          </p:cNvSpPr>
          <p:nvPr/>
        </p:nvSpPr>
        <p:spPr bwMode="auto">
          <a:xfrm>
            <a:off x="1203325" y="1212850"/>
            <a:ext cx="2762250" cy="1588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7390" name="Line 46"/>
          <p:cNvSpPr>
            <a:spLocks noChangeShapeType="1"/>
          </p:cNvSpPr>
          <p:nvPr/>
        </p:nvSpPr>
        <p:spPr bwMode="auto">
          <a:xfrm>
            <a:off x="3968750" y="1254125"/>
            <a:ext cx="1588" cy="1619250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7391" name="Line 47"/>
          <p:cNvSpPr>
            <a:spLocks noChangeShapeType="1"/>
          </p:cNvSpPr>
          <p:nvPr/>
        </p:nvSpPr>
        <p:spPr bwMode="auto">
          <a:xfrm>
            <a:off x="3989388" y="2884488"/>
            <a:ext cx="2933700" cy="1587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7392" name="Line 48"/>
          <p:cNvSpPr>
            <a:spLocks noChangeShapeType="1"/>
          </p:cNvSpPr>
          <p:nvPr/>
        </p:nvSpPr>
        <p:spPr bwMode="auto">
          <a:xfrm>
            <a:off x="6940550" y="2892425"/>
            <a:ext cx="1588" cy="1228725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7393" name="Text Box 49"/>
          <p:cNvSpPr txBox="1">
            <a:spLocks noChangeArrowheads="1"/>
          </p:cNvSpPr>
          <p:nvPr/>
        </p:nvSpPr>
        <p:spPr bwMode="auto">
          <a:xfrm>
            <a:off x="6927850" y="2676525"/>
            <a:ext cx="5603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CPU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ChangeArrowheads="1"/>
          </p:cNvSpPr>
          <p:nvPr>
            <p:ph type="title"/>
          </p:nvPr>
        </p:nvSpPr>
        <p:spPr>
          <a:xfrm>
            <a:off x="1504950" y="284163"/>
            <a:ext cx="6043613" cy="334962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/>
              <a:t>DESIGN  OF  BASIC  COMPUTER(BC)</a:t>
            </a: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374650" y="876300"/>
            <a:ext cx="3365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Hardware Components of BC 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062038" y="1157288"/>
            <a:ext cx="5665787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A memory unit:     4096 x 16.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Registers:  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           AR, PC, DR, AC, IR, TR, OUTR, INPR, and SC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Flip-Flops(Status):  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           I, S, E, R, IEN, FGI, and FGO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Decoders:         a 3x8 Opcode decoder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                           a 4x16 timing decoder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Common bus:   16 bits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Control logic gates: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Adder and Logic circuit:   Connected to AC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65125" y="4032250"/>
            <a:ext cx="2311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Control Logic Gates</a:t>
            </a:r>
          </a:p>
        </p:txBody>
      </p:sp>
      <p:sp>
        <p:nvSpPr>
          <p:cNvPr id="95237" name="AutoShape 5"/>
          <p:cNvSpPr>
            <a:spLocks noChangeArrowheads="1"/>
          </p:cNvSpPr>
          <p:nvPr/>
        </p:nvSpPr>
        <p:spPr bwMode="auto">
          <a:xfrm>
            <a:off x="1217613" y="3962400"/>
            <a:ext cx="7010400" cy="1951038"/>
          </a:xfrm>
          <a:prstGeom prst="roundRect">
            <a:avLst>
              <a:gd name="adj" fmla="val 7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727075" y="4371975"/>
            <a:ext cx="6467475" cy="212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marL="569913" lvl="1">
              <a:lnSpc>
                <a:spcPct val="93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800" b="1">
                <a:latin typeface="Arial" charset="0"/>
              </a:rPr>
              <a:t>- Input Controls of the nine registers</a:t>
            </a:r>
          </a:p>
          <a:p>
            <a:pPr marL="569913" lvl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800" b="1">
                <a:latin typeface="Arial" charset="0"/>
              </a:rPr>
              <a:t>- Read and Write Controls of memory</a:t>
            </a:r>
          </a:p>
          <a:p>
            <a:pPr marL="569913" lvl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800" b="1">
                <a:latin typeface="Arial" charset="0"/>
              </a:rPr>
              <a:t>- Set, Clear, or Complement Controls of the flip-flops</a:t>
            </a:r>
          </a:p>
          <a:p>
            <a:pPr marL="569913" lvl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800" b="1">
                <a:latin typeface="Arial" charset="0"/>
              </a:rPr>
              <a:t>- S</a:t>
            </a:r>
            <a:r>
              <a:rPr lang="en-GB" sz="1800" b="1" baseline="-25000">
                <a:latin typeface="Arial" charset="0"/>
              </a:rPr>
              <a:t>2</a:t>
            </a:r>
            <a:r>
              <a:rPr lang="en-GB" sz="1800" b="1">
                <a:latin typeface="Arial" charset="0"/>
              </a:rPr>
              <a:t>, S</a:t>
            </a:r>
            <a:r>
              <a:rPr lang="en-GB" sz="1800" b="1" baseline="-25000">
                <a:latin typeface="Arial" charset="0"/>
              </a:rPr>
              <a:t>1</a:t>
            </a:r>
            <a:r>
              <a:rPr lang="en-GB" sz="1800" b="1">
                <a:latin typeface="Arial" charset="0"/>
              </a:rPr>
              <a:t>, S</a:t>
            </a:r>
            <a:r>
              <a:rPr lang="en-GB" sz="1800" b="1" baseline="-25000">
                <a:latin typeface="Arial" charset="0"/>
              </a:rPr>
              <a:t>0</a:t>
            </a:r>
            <a:r>
              <a:rPr lang="en-GB" sz="1800" b="1">
                <a:latin typeface="Arial" charset="0"/>
              </a:rPr>
              <a:t>  Controls to select a register for the bus</a:t>
            </a:r>
          </a:p>
          <a:p>
            <a:pPr marL="569913" lvl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GB" sz="1800" b="1">
                <a:latin typeface="Arial" charset="0"/>
              </a:rPr>
              <a:t>- AC, and Adder and Logic circuit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endParaRPr lang="en-GB" sz="18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6746875" y="0"/>
            <a:ext cx="23971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Design of Basic Computer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Grp="1" noChangeArrowheads="1"/>
          </p:cNvSpPr>
          <p:nvPr>
            <p:ph type="title"/>
          </p:nvPr>
        </p:nvSpPr>
        <p:spPr>
          <a:xfrm>
            <a:off x="931863" y="287338"/>
            <a:ext cx="7091362" cy="334962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/>
              <a:t>CONTROL  OF  REGISTERS  AND  MEMORY</a:t>
            </a: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781050" y="1143000"/>
            <a:ext cx="815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Scan all of the register transfer statements that change the content of AR:</a:t>
            </a:r>
          </a:p>
        </p:txBody>
      </p:sp>
      <p:sp>
        <p:nvSpPr>
          <p:cNvPr id="96259" name="AutoShape 3"/>
          <p:cNvSpPr>
            <a:spLocks noChangeArrowheads="1"/>
          </p:cNvSpPr>
          <p:nvPr/>
        </p:nvSpPr>
        <p:spPr bwMode="auto">
          <a:xfrm>
            <a:off x="2241550" y="2276475"/>
            <a:ext cx="34925" cy="133350"/>
          </a:xfrm>
          <a:prstGeom prst="roundRect">
            <a:avLst>
              <a:gd name="adj" fmla="val 454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2238375" y="3181350"/>
            <a:ext cx="317182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LD(AR) = R'T</a:t>
            </a:r>
            <a:r>
              <a:rPr lang="en-GB" sz="1800" b="1" baseline="-25000">
                <a:solidFill>
                  <a:schemeClr val="tx1"/>
                </a:solidFill>
                <a:latin typeface="Arial" charset="0"/>
              </a:rPr>
              <a:t>0</a:t>
            </a:r>
            <a:r>
              <a:rPr lang="en-GB" sz="1800" b="1">
                <a:solidFill>
                  <a:schemeClr val="tx1"/>
                </a:solidFill>
                <a:latin typeface="Arial" charset="0"/>
              </a:rPr>
              <a:t> + R'T</a:t>
            </a:r>
            <a:r>
              <a:rPr lang="en-GB" sz="1800" b="1" baseline="-2500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1800" b="1">
                <a:solidFill>
                  <a:schemeClr val="tx1"/>
                </a:solidFill>
                <a:latin typeface="Arial" charset="0"/>
              </a:rPr>
              <a:t> + D'</a:t>
            </a:r>
            <a:r>
              <a:rPr lang="en-GB" sz="1800" b="1" baseline="-25000">
                <a:solidFill>
                  <a:schemeClr val="tx1"/>
                </a:solidFill>
                <a:latin typeface="Arial" charset="0"/>
              </a:rPr>
              <a:t>7</a:t>
            </a:r>
            <a:r>
              <a:rPr lang="en-GB" sz="1800" b="1">
                <a:solidFill>
                  <a:schemeClr val="tx1"/>
                </a:solidFill>
                <a:latin typeface="Arial" charset="0"/>
              </a:rPr>
              <a:t>IT</a:t>
            </a:r>
            <a:r>
              <a:rPr lang="en-GB" sz="1800" b="1" baseline="-25000">
                <a:solidFill>
                  <a:schemeClr val="tx1"/>
                </a:solidFill>
                <a:latin typeface="Arial" charset="0"/>
              </a:rPr>
              <a:t>3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CLR(AR) = RT</a:t>
            </a:r>
            <a:r>
              <a:rPr lang="en-GB" sz="1800" b="1" baseline="-25000">
                <a:solidFill>
                  <a:schemeClr val="tx1"/>
                </a:solidFill>
                <a:latin typeface="Arial" charset="0"/>
              </a:rPr>
              <a:t>0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INR(AR) = D</a:t>
            </a:r>
            <a:r>
              <a:rPr lang="en-GB" sz="1800" b="1" baseline="-25000">
                <a:solidFill>
                  <a:schemeClr val="tx1"/>
                </a:solidFill>
                <a:latin typeface="Arial" charset="0"/>
              </a:rPr>
              <a:t>5</a:t>
            </a:r>
            <a:r>
              <a:rPr lang="en-GB" sz="1800" b="1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800" b="1" baseline="-2500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207963" y="850900"/>
            <a:ext cx="2544762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Address Register; AR</a:t>
            </a:r>
          </a:p>
        </p:txBody>
      </p:sp>
      <p:sp>
        <p:nvSpPr>
          <p:cNvPr id="96262" name="AutoShape 6"/>
          <p:cNvSpPr>
            <a:spLocks noChangeArrowheads="1"/>
          </p:cNvSpPr>
          <p:nvPr/>
        </p:nvSpPr>
        <p:spPr bwMode="auto">
          <a:xfrm>
            <a:off x="2198688" y="1458913"/>
            <a:ext cx="3883025" cy="1314450"/>
          </a:xfrm>
          <a:prstGeom prst="roundRect">
            <a:avLst>
              <a:gd name="adj" fmla="val 120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6263" name="AutoShape 7"/>
          <p:cNvSpPr>
            <a:spLocks noChangeArrowheads="1"/>
          </p:cNvSpPr>
          <p:nvPr/>
        </p:nvSpPr>
        <p:spPr bwMode="auto">
          <a:xfrm>
            <a:off x="2200275" y="3144838"/>
            <a:ext cx="3887788" cy="773112"/>
          </a:xfrm>
          <a:prstGeom prst="roundRect">
            <a:avLst>
              <a:gd name="adj" fmla="val 204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6264" name="Freeform 8"/>
          <p:cNvSpPr>
            <a:spLocks noChangeArrowheads="1"/>
          </p:cNvSpPr>
          <p:nvPr/>
        </p:nvSpPr>
        <p:spPr bwMode="auto">
          <a:xfrm>
            <a:off x="3676650" y="2827338"/>
            <a:ext cx="193675" cy="228600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134" y="317"/>
              </a:cxn>
              <a:cxn ang="0">
                <a:pos x="0" y="317"/>
              </a:cxn>
              <a:cxn ang="0">
                <a:pos x="269" y="635"/>
              </a:cxn>
              <a:cxn ang="0">
                <a:pos x="538" y="317"/>
              </a:cxn>
              <a:cxn ang="0">
                <a:pos x="404" y="317"/>
              </a:cxn>
              <a:cxn ang="0">
                <a:pos x="404" y="0"/>
              </a:cxn>
              <a:cxn ang="0">
                <a:pos x="134" y="0"/>
              </a:cxn>
            </a:cxnLst>
            <a:rect l="0" t="0" r="r" b="b"/>
            <a:pathLst>
              <a:path w="539" h="636">
                <a:moveTo>
                  <a:pt x="134" y="0"/>
                </a:moveTo>
                <a:lnTo>
                  <a:pt x="134" y="317"/>
                </a:lnTo>
                <a:lnTo>
                  <a:pt x="0" y="317"/>
                </a:lnTo>
                <a:lnTo>
                  <a:pt x="269" y="635"/>
                </a:lnTo>
                <a:lnTo>
                  <a:pt x="538" y="317"/>
                </a:lnTo>
                <a:lnTo>
                  <a:pt x="404" y="317"/>
                </a:lnTo>
                <a:lnTo>
                  <a:pt x="404" y="0"/>
                </a:lnTo>
                <a:lnTo>
                  <a:pt x="134" y="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2238375" y="1447800"/>
            <a:ext cx="3833813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R’T</a:t>
            </a:r>
            <a:r>
              <a:rPr lang="en-GB" sz="1800" b="1" baseline="-25000">
                <a:solidFill>
                  <a:schemeClr val="tx1"/>
                </a:solidFill>
                <a:latin typeface="Arial" charset="0"/>
              </a:rPr>
              <a:t>0</a:t>
            </a:r>
            <a:r>
              <a:rPr lang="en-GB" sz="1800" b="1">
                <a:solidFill>
                  <a:schemeClr val="tx1"/>
                </a:solidFill>
                <a:latin typeface="Arial" charset="0"/>
              </a:rPr>
              <a:t>:      AR </a:t>
            </a:r>
            <a:r>
              <a:rPr lang="en-GB" sz="1800" b="1">
                <a:latin typeface="Symbol" pitchFamily="18" charset="2"/>
              </a:rPr>
              <a:t></a:t>
            </a:r>
            <a:r>
              <a:rPr lang="en-GB" sz="1800" b="1">
                <a:solidFill>
                  <a:schemeClr val="tx1"/>
                </a:solidFill>
                <a:latin typeface="Arial" charset="0"/>
              </a:rPr>
              <a:t> PC            LD(AR)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R’T</a:t>
            </a:r>
            <a:r>
              <a:rPr lang="en-GB" sz="1800" b="1" baseline="-2500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1800" b="1">
                <a:solidFill>
                  <a:schemeClr val="tx1"/>
                </a:solidFill>
                <a:latin typeface="Arial" charset="0"/>
              </a:rPr>
              <a:t>:      AR </a:t>
            </a:r>
            <a:r>
              <a:rPr lang="en-GB" sz="1800" b="1">
                <a:latin typeface="Symbol" pitchFamily="18" charset="2"/>
              </a:rPr>
              <a:t></a:t>
            </a:r>
            <a:r>
              <a:rPr lang="en-GB" sz="1800" b="1">
                <a:solidFill>
                  <a:schemeClr val="tx1"/>
                </a:solidFill>
                <a:latin typeface="Arial" charset="0"/>
              </a:rPr>
              <a:t> IR(0-11)    LD(AR)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D’</a:t>
            </a:r>
            <a:r>
              <a:rPr lang="en-GB" sz="1800" b="1" baseline="-25000">
                <a:solidFill>
                  <a:schemeClr val="tx1"/>
                </a:solidFill>
                <a:latin typeface="Arial" charset="0"/>
              </a:rPr>
              <a:t>7</a:t>
            </a:r>
            <a:r>
              <a:rPr lang="en-GB" sz="1800" b="1">
                <a:solidFill>
                  <a:schemeClr val="tx1"/>
                </a:solidFill>
                <a:latin typeface="Arial" charset="0"/>
              </a:rPr>
              <a:t>IT</a:t>
            </a:r>
            <a:r>
              <a:rPr lang="en-GB" sz="1800" b="1" baseline="-2500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GB" sz="1800" b="1">
                <a:solidFill>
                  <a:schemeClr val="tx1"/>
                </a:solidFill>
                <a:latin typeface="Arial" charset="0"/>
              </a:rPr>
              <a:t>:   AR </a:t>
            </a:r>
            <a:r>
              <a:rPr lang="en-GB" sz="1800" b="1">
                <a:latin typeface="Symbol" pitchFamily="18" charset="2"/>
              </a:rPr>
              <a:t></a:t>
            </a:r>
            <a:r>
              <a:rPr lang="en-GB" sz="1800" b="1">
                <a:solidFill>
                  <a:schemeClr val="tx1"/>
                </a:solidFill>
                <a:latin typeface="Arial" charset="0"/>
              </a:rPr>
              <a:t> M[AR]       LD(AR)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RT</a:t>
            </a:r>
            <a:r>
              <a:rPr lang="en-GB" sz="1800" b="1" baseline="-25000">
                <a:solidFill>
                  <a:schemeClr val="tx1"/>
                </a:solidFill>
                <a:latin typeface="Arial" charset="0"/>
              </a:rPr>
              <a:t>0</a:t>
            </a:r>
            <a:r>
              <a:rPr lang="en-GB" sz="1800" b="1">
                <a:solidFill>
                  <a:schemeClr val="tx1"/>
                </a:solidFill>
                <a:latin typeface="Arial" charset="0"/>
              </a:rPr>
              <a:t>:       AR </a:t>
            </a:r>
            <a:r>
              <a:rPr lang="en-GB" sz="1800" b="1">
                <a:latin typeface="Symbol" pitchFamily="18" charset="2"/>
              </a:rPr>
              <a:t></a:t>
            </a:r>
            <a:r>
              <a:rPr lang="en-GB" sz="1800" b="1">
                <a:solidFill>
                  <a:schemeClr val="tx1"/>
                </a:solidFill>
                <a:latin typeface="Arial" charset="0"/>
              </a:rPr>
              <a:t> 0               CLR(AR)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GB" sz="1800" b="1" baseline="-25000">
                <a:solidFill>
                  <a:schemeClr val="tx1"/>
                </a:solidFill>
                <a:latin typeface="Arial" charset="0"/>
              </a:rPr>
              <a:t>5</a:t>
            </a:r>
            <a:r>
              <a:rPr lang="en-GB" sz="1800" b="1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800" b="1" baseline="-25000">
                <a:solidFill>
                  <a:schemeClr val="tx1"/>
                </a:solidFill>
                <a:latin typeface="Arial" charset="0"/>
              </a:rPr>
              <a:t>4</a:t>
            </a:r>
            <a:r>
              <a:rPr lang="en-GB" sz="1800" b="1">
                <a:solidFill>
                  <a:schemeClr val="tx1"/>
                </a:solidFill>
                <a:latin typeface="Arial" charset="0"/>
              </a:rPr>
              <a:t>:     AR </a:t>
            </a:r>
            <a:r>
              <a:rPr lang="en-GB" sz="1800" b="1">
                <a:latin typeface="Symbol" pitchFamily="18" charset="2"/>
              </a:rPr>
              <a:t></a:t>
            </a:r>
            <a:r>
              <a:rPr lang="en-GB" sz="1800" b="1">
                <a:solidFill>
                  <a:schemeClr val="tx1"/>
                </a:solidFill>
                <a:latin typeface="Arial" charset="0"/>
              </a:rPr>
              <a:t> AR + 1      INR(AR)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6746875" y="0"/>
            <a:ext cx="23971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Design of Basic Computer</a:t>
            </a:r>
          </a:p>
        </p:txBody>
      </p:sp>
      <p:grpSp>
        <p:nvGrpSpPr>
          <p:cNvPr id="96267" name="Group 11"/>
          <p:cNvGrpSpPr>
            <a:grpSpLocks/>
          </p:cNvGrpSpPr>
          <p:nvPr/>
        </p:nvGrpSpPr>
        <p:grpSpPr bwMode="auto">
          <a:xfrm>
            <a:off x="1770063" y="4171950"/>
            <a:ext cx="5221287" cy="2355850"/>
            <a:chOff x="1115" y="2628"/>
            <a:chExt cx="3289" cy="1484"/>
          </a:xfrm>
        </p:grpSpPr>
        <p:sp>
          <p:nvSpPr>
            <p:cNvPr id="96268" name="AutoShape 12"/>
            <p:cNvSpPr>
              <a:spLocks noChangeArrowheads="1"/>
            </p:cNvSpPr>
            <p:nvPr/>
          </p:nvSpPr>
          <p:spPr bwMode="auto">
            <a:xfrm>
              <a:off x="1236" y="4005"/>
              <a:ext cx="16" cy="108"/>
            </a:xfrm>
            <a:prstGeom prst="roundRect">
              <a:avLst>
                <a:gd name="adj" fmla="val 625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96269" name="Group 13"/>
            <p:cNvGrpSpPr>
              <a:grpSpLocks/>
            </p:cNvGrpSpPr>
            <p:nvPr/>
          </p:nvGrpSpPr>
          <p:grpSpPr bwMode="auto">
            <a:xfrm>
              <a:off x="1989" y="2891"/>
              <a:ext cx="217" cy="166"/>
              <a:chOff x="1989" y="2891"/>
              <a:chExt cx="217" cy="166"/>
            </a:xfrm>
          </p:grpSpPr>
          <p:grpSp>
            <p:nvGrpSpPr>
              <p:cNvPr id="96270" name="Group 14"/>
              <p:cNvGrpSpPr>
                <a:grpSpLocks/>
              </p:cNvGrpSpPr>
              <p:nvPr/>
            </p:nvGrpSpPr>
            <p:grpSpPr bwMode="auto">
              <a:xfrm>
                <a:off x="2081" y="2899"/>
                <a:ext cx="125" cy="76"/>
                <a:chOff x="2081" y="2899"/>
                <a:chExt cx="125" cy="76"/>
              </a:xfrm>
            </p:grpSpPr>
            <p:sp>
              <p:nvSpPr>
                <p:cNvPr id="96271" name="AutoShape 15"/>
                <p:cNvSpPr>
                  <a:spLocks noChangeArrowheads="1"/>
                </p:cNvSpPr>
                <p:nvPr/>
              </p:nvSpPr>
              <p:spPr bwMode="auto">
                <a:xfrm>
                  <a:off x="2082" y="2899"/>
                  <a:ext cx="126" cy="77"/>
                </a:xfrm>
                <a:prstGeom prst="roundRect">
                  <a:avLst>
                    <a:gd name="adj" fmla="val 1315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6272" name="Freeform 16"/>
                <p:cNvSpPr>
                  <a:spLocks noChangeArrowheads="1"/>
                </p:cNvSpPr>
                <p:nvPr/>
              </p:nvSpPr>
              <p:spPr bwMode="auto">
                <a:xfrm>
                  <a:off x="2084" y="2899"/>
                  <a:ext cx="123" cy="77"/>
                </a:xfrm>
                <a:custGeom>
                  <a:avLst/>
                  <a:gdLst/>
                  <a:ahLst/>
                  <a:cxnLst>
                    <a:cxn ang="0">
                      <a:pos x="543" y="337"/>
                    </a:cxn>
                    <a:cxn ang="0">
                      <a:pos x="542" y="319"/>
                    </a:cxn>
                    <a:cxn ang="0">
                      <a:pos x="540" y="302"/>
                    </a:cxn>
                    <a:cxn ang="0">
                      <a:pos x="536" y="285"/>
                    </a:cxn>
                    <a:cxn ang="0">
                      <a:pos x="531" y="267"/>
                    </a:cxn>
                    <a:cxn ang="0">
                      <a:pos x="525" y="250"/>
                    </a:cxn>
                    <a:cxn ang="0">
                      <a:pos x="516" y="234"/>
                    </a:cxn>
                    <a:cxn ang="0">
                      <a:pos x="507" y="217"/>
                    </a:cxn>
                    <a:cxn ang="0">
                      <a:pos x="496" y="201"/>
                    </a:cxn>
                    <a:cxn ang="0">
                      <a:pos x="484" y="185"/>
                    </a:cxn>
                    <a:cxn ang="0">
                      <a:pos x="470" y="169"/>
                    </a:cxn>
                    <a:cxn ang="0">
                      <a:pos x="456" y="155"/>
                    </a:cxn>
                    <a:cxn ang="0">
                      <a:pos x="439" y="140"/>
                    </a:cxn>
                    <a:cxn ang="0">
                      <a:pos x="422" y="126"/>
                    </a:cxn>
                    <a:cxn ang="0">
                      <a:pos x="404" y="113"/>
                    </a:cxn>
                    <a:cxn ang="0">
                      <a:pos x="384" y="100"/>
                    </a:cxn>
                    <a:cxn ang="0">
                      <a:pos x="364" y="88"/>
                    </a:cxn>
                    <a:cxn ang="0">
                      <a:pos x="342" y="76"/>
                    </a:cxn>
                    <a:cxn ang="0">
                      <a:pos x="319" y="66"/>
                    </a:cxn>
                    <a:cxn ang="0">
                      <a:pos x="296" y="56"/>
                    </a:cxn>
                    <a:cxn ang="0">
                      <a:pos x="272" y="46"/>
                    </a:cxn>
                    <a:cxn ang="0">
                      <a:pos x="247" y="38"/>
                    </a:cxn>
                    <a:cxn ang="0">
                      <a:pos x="221" y="30"/>
                    </a:cxn>
                    <a:cxn ang="0">
                      <a:pos x="195" y="23"/>
                    </a:cxn>
                    <a:cxn ang="0">
                      <a:pos x="168" y="17"/>
                    </a:cxn>
                    <a:cxn ang="0">
                      <a:pos x="141" y="12"/>
                    </a:cxn>
                    <a:cxn ang="0">
                      <a:pos x="113" y="8"/>
                    </a:cxn>
                    <a:cxn ang="0">
                      <a:pos x="85" y="5"/>
                    </a:cxn>
                    <a:cxn ang="0">
                      <a:pos x="57" y="2"/>
                    </a:cxn>
                    <a:cxn ang="0">
                      <a:pos x="28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44" h="338">
                      <a:moveTo>
                        <a:pt x="543" y="337"/>
                      </a:moveTo>
                      <a:lnTo>
                        <a:pt x="542" y="319"/>
                      </a:lnTo>
                      <a:lnTo>
                        <a:pt x="540" y="302"/>
                      </a:lnTo>
                      <a:lnTo>
                        <a:pt x="536" y="285"/>
                      </a:lnTo>
                      <a:lnTo>
                        <a:pt x="531" y="267"/>
                      </a:lnTo>
                      <a:lnTo>
                        <a:pt x="525" y="250"/>
                      </a:lnTo>
                      <a:lnTo>
                        <a:pt x="516" y="234"/>
                      </a:lnTo>
                      <a:lnTo>
                        <a:pt x="507" y="217"/>
                      </a:lnTo>
                      <a:lnTo>
                        <a:pt x="496" y="201"/>
                      </a:lnTo>
                      <a:lnTo>
                        <a:pt x="484" y="185"/>
                      </a:lnTo>
                      <a:lnTo>
                        <a:pt x="470" y="169"/>
                      </a:lnTo>
                      <a:lnTo>
                        <a:pt x="456" y="155"/>
                      </a:lnTo>
                      <a:lnTo>
                        <a:pt x="439" y="140"/>
                      </a:lnTo>
                      <a:lnTo>
                        <a:pt x="422" y="126"/>
                      </a:lnTo>
                      <a:lnTo>
                        <a:pt x="404" y="113"/>
                      </a:lnTo>
                      <a:lnTo>
                        <a:pt x="384" y="100"/>
                      </a:lnTo>
                      <a:lnTo>
                        <a:pt x="364" y="88"/>
                      </a:lnTo>
                      <a:lnTo>
                        <a:pt x="342" y="76"/>
                      </a:lnTo>
                      <a:lnTo>
                        <a:pt x="319" y="66"/>
                      </a:lnTo>
                      <a:lnTo>
                        <a:pt x="296" y="56"/>
                      </a:lnTo>
                      <a:lnTo>
                        <a:pt x="272" y="46"/>
                      </a:lnTo>
                      <a:lnTo>
                        <a:pt x="247" y="38"/>
                      </a:lnTo>
                      <a:lnTo>
                        <a:pt x="221" y="30"/>
                      </a:lnTo>
                      <a:lnTo>
                        <a:pt x="195" y="23"/>
                      </a:lnTo>
                      <a:lnTo>
                        <a:pt x="168" y="17"/>
                      </a:lnTo>
                      <a:lnTo>
                        <a:pt x="141" y="12"/>
                      </a:lnTo>
                      <a:lnTo>
                        <a:pt x="113" y="8"/>
                      </a:lnTo>
                      <a:lnTo>
                        <a:pt x="85" y="5"/>
                      </a:lnTo>
                      <a:lnTo>
                        <a:pt x="57" y="2"/>
                      </a:lnTo>
                      <a:lnTo>
                        <a:pt x="28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96273" name="Group 17"/>
              <p:cNvGrpSpPr>
                <a:grpSpLocks/>
              </p:cNvGrpSpPr>
              <p:nvPr/>
            </p:nvGrpSpPr>
            <p:grpSpPr bwMode="auto">
              <a:xfrm>
                <a:off x="2081" y="2974"/>
                <a:ext cx="124" cy="76"/>
                <a:chOff x="2081" y="2974"/>
                <a:chExt cx="124" cy="76"/>
              </a:xfrm>
            </p:grpSpPr>
            <p:sp>
              <p:nvSpPr>
                <p:cNvPr id="96274" name="AutoShape 18"/>
                <p:cNvSpPr>
                  <a:spLocks noChangeArrowheads="1"/>
                </p:cNvSpPr>
                <p:nvPr/>
              </p:nvSpPr>
              <p:spPr bwMode="auto">
                <a:xfrm>
                  <a:off x="2082" y="2975"/>
                  <a:ext cx="125" cy="76"/>
                </a:xfrm>
                <a:prstGeom prst="roundRect">
                  <a:avLst>
                    <a:gd name="adj" fmla="val 1315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6275" name="Freeform 19"/>
                <p:cNvSpPr>
                  <a:spLocks noChangeArrowheads="1"/>
                </p:cNvSpPr>
                <p:nvPr/>
              </p:nvSpPr>
              <p:spPr bwMode="auto">
                <a:xfrm>
                  <a:off x="2082" y="2975"/>
                  <a:ext cx="124" cy="76"/>
                </a:xfrm>
                <a:custGeom>
                  <a:avLst/>
                  <a:gdLst/>
                  <a:ahLst/>
                  <a:cxnLst>
                    <a:cxn ang="0">
                      <a:pos x="0" y="333"/>
                    </a:cxn>
                    <a:cxn ang="0">
                      <a:pos x="29" y="332"/>
                    </a:cxn>
                    <a:cxn ang="0">
                      <a:pos x="57" y="331"/>
                    </a:cxn>
                    <a:cxn ang="0">
                      <a:pos x="85" y="328"/>
                    </a:cxn>
                    <a:cxn ang="0">
                      <a:pos x="113" y="325"/>
                    </a:cxn>
                    <a:cxn ang="0">
                      <a:pos x="141" y="321"/>
                    </a:cxn>
                    <a:cxn ang="0">
                      <a:pos x="168" y="316"/>
                    </a:cxn>
                    <a:cxn ang="0">
                      <a:pos x="194" y="310"/>
                    </a:cxn>
                    <a:cxn ang="0">
                      <a:pos x="221" y="303"/>
                    </a:cxn>
                    <a:cxn ang="0">
                      <a:pos x="246" y="296"/>
                    </a:cxn>
                    <a:cxn ang="0">
                      <a:pos x="271" y="287"/>
                    </a:cxn>
                    <a:cxn ang="0">
                      <a:pos x="295" y="278"/>
                    </a:cxn>
                    <a:cxn ang="0">
                      <a:pos x="319" y="268"/>
                    </a:cxn>
                    <a:cxn ang="0">
                      <a:pos x="341" y="258"/>
                    </a:cxn>
                    <a:cxn ang="0">
                      <a:pos x="363" y="247"/>
                    </a:cxn>
                    <a:cxn ang="0">
                      <a:pos x="383" y="235"/>
                    </a:cxn>
                    <a:cxn ang="0">
                      <a:pos x="403" y="222"/>
                    </a:cxn>
                    <a:cxn ang="0">
                      <a:pos x="421" y="209"/>
                    </a:cxn>
                    <a:cxn ang="0">
                      <a:pos x="439" y="195"/>
                    </a:cxn>
                    <a:cxn ang="0">
                      <a:pos x="455" y="181"/>
                    </a:cxn>
                    <a:cxn ang="0">
                      <a:pos x="470" y="166"/>
                    </a:cxn>
                    <a:cxn ang="0">
                      <a:pos x="483" y="151"/>
                    </a:cxn>
                    <a:cxn ang="0">
                      <a:pos x="495" y="135"/>
                    </a:cxn>
                    <a:cxn ang="0">
                      <a:pos x="506" y="119"/>
                    </a:cxn>
                    <a:cxn ang="0">
                      <a:pos x="516" y="103"/>
                    </a:cxn>
                    <a:cxn ang="0">
                      <a:pos x="524" y="86"/>
                    </a:cxn>
                    <a:cxn ang="0">
                      <a:pos x="531" y="69"/>
                    </a:cxn>
                    <a:cxn ang="0">
                      <a:pos x="537" y="52"/>
                    </a:cxn>
                    <a:cxn ang="0">
                      <a:pos x="540" y="35"/>
                    </a:cxn>
                    <a:cxn ang="0">
                      <a:pos x="543" y="18"/>
                    </a:cxn>
                    <a:cxn ang="0">
                      <a:pos x="544" y="0"/>
                    </a:cxn>
                  </a:cxnLst>
                  <a:rect l="0" t="0" r="r" b="b"/>
                  <a:pathLst>
                    <a:path w="545" h="334">
                      <a:moveTo>
                        <a:pt x="0" y="333"/>
                      </a:moveTo>
                      <a:lnTo>
                        <a:pt x="29" y="332"/>
                      </a:lnTo>
                      <a:lnTo>
                        <a:pt x="57" y="331"/>
                      </a:lnTo>
                      <a:lnTo>
                        <a:pt x="85" y="328"/>
                      </a:lnTo>
                      <a:lnTo>
                        <a:pt x="113" y="325"/>
                      </a:lnTo>
                      <a:lnTo>
                        <a:pt x="141" y="321"/>
                      </a:lnTo>
                      <a:lnTo>
                        <a:pt x="168" y="316"/>
                      </a:lnTo>
                      <a:lnTo>
                        <a:pt x="194" y="310"/>
                      </a:lnTo>
                      <a:lnTo>
                        <a:pt x="221" y="303"/>
                      </a:lnTo>
                      <a:lnTo>
                        <a:pt x="246" y="296"/>
                      </a:lnTo>
                      <a:lnTo>
                        <a:pt x="271" y="287"/>
                      </a:lnTo>
                      <a:lnTo>
                        <a:pt x="295" y="278"/>
                      </a:lnTo>
                      <a:lnTo>
                        <a:pt x="319" y="268"/>
                      </a:lnTo>
                      <a:lnTo>
                        <a:pt x="341" y="258"/>
                      </a:lnTo>
                      <a:lnTo>
                        <a:pt x="363" y="247"/>
                      </a:lnTo>
                      <a:lnTo>
                        <a:pt x="383" y="235"/>
                      </a:lnTo>
                      <a:lnTo>
                        <a:pt x="403" y="222"/>
                      </a:lnTo>
                      <a:lnTo>
                        <a:pt x="421" y="209"/>
                      </a:lnTo>
                      <a:lnTo>
                        <a:pt x="439" y="195"/>
                      </a:lnTo>
                      <a:lnTo>
                        <a:pt x="455" y="181"/>
                      </a:lnTo>
                      <a:lnTo>
                        <a:pt x="470" y="166"/>
                      </a:lnTo>
                      <a:lnTo>
                        <a:pt x="483" y="151"/>
                      </a:lnTo>
                      <a:lnTo>
                        <a:pt x="495" y="135"/>
                      </a:lnTo>
                      <a:lnTo>
                        <a:pt x="506" y="119"/>
                      </a:lnTo>
                      <a:lnTo>
                        <a:pt x="516" y="103"/>
                      </a:lnTo>
                      <a:lnTo>
                        <a:pt x="524" y="86"/>
                      </a:lnTo>
                      <a:lnTo>
                        <a:pt x="531" y="69"/>
                      </a:lnTo>
                      <a:lnTo>
                        <a:pt x="537" y="52"/>
                      </a:lnTo>
                      <a:lnTo>
                        <a:pt x="540" y="35"/>
                      </a:lnTo>
                      <a:lnTo>
                        <a:pt x="543" y="18"/>
                      </a:lnTo>
                      <a:lnTo>
                        <a:pt x="544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96276" name="Line 20"/>
              <p:cNvSpPr>
                <a:spLocks noChangeShapeType="1"/>
              </p:cNvSpPr>
              <p:nvPr/>
            </p:nvSpPr>
            <p:spPr bwMode="auto">
              <a:xfrm>
                <a:off x="1997" y="2895"/>
                <a:ext cx="80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6277" name="Freeform 21"/>
              <p:cNvSpPr>
                <a:spLocks noChangeArrowheads="1"/>
              </p:cNvSpPr>
              <p:nvPr/>
            </p:nvSpPr>
            <p:spPr bwMode="auto">
              <a:xfrm>
                <a:off x="1989" y="2891"/>
                <a:ext cx="113" cy="1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36"/>
                  </a:cxn>
                  <a:cxn ang="0">
                    <a:pos x="497" y="736"/>
                  </a:cxn>
                </a:cxnLst>
                <a:rect l="0" t="0" r="r" b="b"/>
                <a:pathLst>
                  <a:path w="498" h="737">
                    <a:moveTo>
                      <a:pt x="0" y="0"/>
                    </a:moveTo>
                    <a:lnTo>
                      <a:pt x="0" y="736"/>
                    </a:lnTo>
                    <a:lnTo>
                      <a:pt x="497" y="736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96278" name="Group 22"/>
            <p:cNvGrpSpPr>
              <a:grpSpLocks/>
            </p:cNvGrpSpPr>
            <p:nvPr/>
          </p:nvGrpSpPr>
          <p:grpSpPr bwMode="auto">
            <a:xfrm>
              <a:off x="2446" y="3105"/>
              <a:ext cx="304" cy="244"/>
              <a:chOff x="2446" y="3105"/>
              <a:chExt cx="304" cy="244"/>
            </a:xfrm>
          </p:grpSpPr>
          <p:grpSp>
            <p:nvGrpSpPr>
              <p:cNvPr id="96279" name="Group 23"/>
              <p:cNvGrpSpPr>
                <a:grpSpLocks/>
              </p:cNvGrpSpPr>
              <p:nvPr/>
            </p:nvGrpSpPr>
            <p:grpSpPr bwMode="auto">
              <a:xfrm>
                <a:off x="2497" y="3109"/>
                <a:ext cx="253" cy="115"/>
                <a:chOff x="2497" y="3109"/>
                <a:chExt cx="253" cy="115"/>
              </a:xfrm>
            </p:grpSpPr>
            <p:sp>
              <p:nvSpPr>
                <p:cNvPr id="96280" name="AutoShape 24"/>
                <p:cNvSpPr>
                  <a:spLocks noChangeArrowheads="1"/>
                </p:cNvSpPr>
                <p:nvPr/>
              </p:nvSpPr>
              <p:spPr bwMode="auto">
                <a:xfrm>
                  <a:off x="2497" y="3109"/>
                  <a:ext cx="254" cy="116"/>
                </a:xfrm>
                <a:prstGeom prst="roundRect">
                  <a:avLst>
                    <a:gd name="adj" fmla="val 861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6281" name="Freeform 25"/>
                <p:cNvSpPr>
                  <a:spLocks noChangeArrowheads="1"/>
                </p:cNvSpPr>
                <p:nvPr/>
              </p:nvSpPr>
              <p:spPr bwMode="auto">
                <a:xfrm>
                  <a:off x="2501" y="3109"/>
                  <a:ext cx="250" cy="116"/>
                </a:xfrm>
                <a:custGeom>
                  <a:avLst/>
                  <a:gdLst/>
                  <a:ahLst/>
                  <a:cxnLst>
                    <a:cxn ang="0">
                      <a:pos x="1103" y="509"/>
                    </a:cxn>
                    <a:cxn ang="0">
                      <a:pos x="1101" y="483"/>
                    </a:cxn>
                    <a:cxn ang="0">
                      <a:pos x="1097" y="456"/>
                    </a:cxn>
                    <a:cxn ang="0">
                      <a:pos x="1089" y="430"/>
                    </a:cxn>
                    <a:cxn ang="0">
                      <a:pos x="1079" y="404"/>
                    </a:cxn>
                    <a:cxn ang="0">
                      <a:pos x="1066" y="378"/>
                    </a:cxn>
                    <a:cxn ang="0">
                      <a:pos x="1049" y="353"/>
                    </a:cxn>
                    <a:cxn ang="0">
                      <a:pos x="1030" y="328"/>
                    </a:cxn>
                    <a:cxn ang="0">
                      <a:pos x="1008" y="303"/>
                    </a:cxn>
                    <a:cxn ang="0">
                      <a:pos x="983" y="279"/>
                    </a:cxn>
                    <a:cxn ang="0">
                      <a:pos x="956" y="256"/>
                    </a:cxn>
                    <a:cxn ang="0">
                      <a:pos x="926" y="233"/>
                    </a:cxn>
                    <a:cxn ang="0">
                      <a:pos x="893" y="211"/>
                    </a:cxn>
                    <a:cxn ang="0">
                      <a:pos x="858" y="190"/>
                    </a:cxn>
                    <a:cxn ang="0">
                      <a:pos x="820" y="170"/>
                    </a:cxn>
                    <a:cxn ang="0">
                      <a:pos x="781" y="151"/>
                    </a:cxn>
                    <a:cxn ang="0">
                      <a:pos x="739" y="133"/>
                    </a:cxn>
                    <a:cxn ang="0">
                      <a:pos x="695" y="115"/>
                    </a:cxn>
                    <a:cxn ang="0">
                      <a:pos x="649" y="99"/>
                    </a:cxn>
                    <a:cxn ang="0">
                      <a:pos x="602" y="84"/>
                    </a:cxn>
                    <a:cxn ang="0">
                      <a:pos x="552" y="70"/>
                    </a:cxn>
                    <a:cxn ang="0">
                      <a:pos x="502" y="57"/>
                    </a:cxn>
                    <a:cxn ang="0">
                      <a:pos x="450" y="46"/>
                    </a:cxn>
                    <a:cxn ang="0">
                      <a:pos x="396" y="35"/>
                    </a:cxn>
                    <a:cxn ang="0">
                      <a:pos x="342" y="26"/>
                    </a:cxn>
                    <a:cxn ang="0">
                      <a:pos x="286" y="18"/>
                    </a:cxn>
                    <a:cxn ang="0">
                      <a:pos x="230" y="12"/>
                    </a:cxn>
                    <a:cxn ang="0">
                      <a:pos x="173" y="7"/>
                    </a:cxn>
                    <a:cxn ang="0">
                      <a:pos x="116" y="3"/>
                    </a:cxn>
                    <a:cxn ang="0">
                      <a:pos x="58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04" h="510">
                      <a:moveTo>
                        <a:pt x="1103" y="509"/>
                      </a:moveTo>
                      <a:lnTo>
                        <a:pt x="1101" y="483"/>
                      </a:lnTo>
                      <a:lnTo>
                        <a:pt x="1097" y="456"/>
                      </a:lnTo>
                      <a:lnTo>
                        <a:pt x="1089" y="430"/>
                      </a:lnTo>
                      <a:lnTo>
                        <a:pt x="1079" y="404"/>
                      </a:lnTo>
                      <a:lnTo>
                        <a:pt x="1066" y="378"/>
                      </a:lnTo>
                      <a:lnTo>
                        <a:pt x="1049" y="353"/>
                      </a:lnTo>
                      <a:lnTo>
                        <a:pt x="1030" y="328"/>
                      </a:lnTo>
                      <a:lnTo>
                        <a:pt x="1008" y="303"/>
                      </a:lnTo>
                      <a:lnTo>
                        <a:pt x="983" y="279"/>
                      </a:lnTo>
                      <a:lnTo>
                        <a:pt x="956" y="256"/>
                      </a:lnTo>
                      <a:lnTo>
                        <a:pt x="926" y="233"/>
                      </a:lnTo>
                      <a:lnTo>
                        <a:pt x="893" y="211"/>
                      </a:lnTo>
                      <a:lnTo>
                        <a:pt x="858" y="190"/>
                      </a:lnTo>
                      <a:lnTo>
                        <a:pt x="820" y="170"/>
                      </a:lnTo>
                      <a:lnTo>
                        <a:pt x="781" y="151"/>
                      </a:lnTo>
                      <a:lnTo>
                        <a:pt x="739" y="133"/>
                      </a:lnTo>
                      <a:lnTo>
                        <a:pt x="695" y="115"/>
                      </a:lnTo>
                      <a:lnTo>
                        <a:pt x="649" y="99"/>
                      </a:lnTo>
                      <a:lnTo>
                        <a:pt x="602" y="84"/>
                      </a:lnTo>
                      <a:lnTo>
                        <a:pt x="552" y="70"/>
                      </a:lnTo>
                      <a:lnTo>
                        <a:pt x="502" y="57"/>
                      </a:lnTo>
                      <a:lnTo>
                        <a:pt x="450" y="46"/>
                      </a:lnTo>
                      <a:lnTo>
                        <a:pt x="396" y="35"/>
                      </a:lnTo>
                      <a:lnTo>
                        <a:pt x="342" y="26"/>
                      </a:lnTo>
                      <a:lnTo>
                        <a:pt x="286" y="18"/>
                      </a:lnTo>
                      <a:lnTo>
                        <a:pt x="230" y="12"/>
                      </a:lnTo>
                      <a:lnTo>
                        <a:pt x="173" y="7"/>
                      </a:lnTo>
                      <a:lnTo>
                        <a:pt x="116" y="3"/>
                      </a:lnTo>
                      <a:lnTo>
                        <a:pt x="58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96282" name="Group 26"/>
              <p:cNvGrpSpPr>
                <a:grpSpLocks/>
              </p:cNvGrpSpPr>
              <p:nvPr/>
            </p:nvGrpSpPr>
            <p:grpSpPr bwMode="auto">
              <a:xfrm>
                <a:off x="2494" y="3224"/>
                <a:ext cx="256" cy="115"/>
                <a:chOff x="2494" y="3224"/>
                <a:chExt cx="256" cy="115"/>
              </a:xfrm>
            </p:grpSpPr>
            <p:sp>
              <p:nvSpPr>
                <p:cNvPr id="96283" name="AutoShape 27"/>
                <p:cNvSpPr>
                  <a:spLocks noChangeArrowheads="1"/>
                </p:cNvSpPr>
                <p:nvPr/>
              </p:nvSpPr>
              <p:spPr bwMode="auto">
                <a:xfrm>
                  <a:off x="2494" y="3224"/>
                  <a:ext cx="257" cy="116"/>
                </a:xfrm>
                <a:prstGeom prst="roundRect">
                  <a:avLst>
                    <a:gd name="adj" fmla="val 861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6284" name="Freeform 28"/>
                <p:cNvSpPr>
                  <a:spLocks noChangeArrowheads="1"/>
                </p:cNvSpPr>
                <p:nvPr/>
              </p:nvSpPr>
              <p:spPr bwMode="auto">
                <a:xfrm>
                  <a:off x="2497" y="3224"/>
                  <a:ext cx="254" cy="116"/>
                </a:xfrm>
                <a:custGeom>
                  <a:avLst/>
                  <a:gdLst/>
                  <a:ahLst/>
                  <a:cxnLst>
                    <a:cxn ang="0">
                      <a:pos x="0" y="509"/>
                    </a:cxn>
                    <a:cxn ang="0">
                      <a:pos x="59" y="508"/>
                    </a:cxn>
                    <a:cxn ang="0">
                      <a:pos x="118" y="506"/>
                    </a:cxn>
                    <a:cxn ang="0">
                      <a:pos x="176" y="502"/>
                    </a:cxn>
                    <a:cxn ang="0">
                      <a:pos x="234" y="497"/>
                    </a:cxn>
                    <a:cxn ang="0">
                      <a:pos x="291" y="491"/>
                    </a:cxn>
                    <a:cxn ang="0">
                      <a:pos x="347" y="483"/>
                    </a:cxn>
                    <a:cxn ang="0">
                      <a:pos x="402" y="474"/>
                    </a:cxn>
                    <a:cxn ang="0">
                      <a:pos x="457" y="463"/>
                    </a:cxn>
                    <a:cxn ang="0">
                      <a:pos x="510" y="452"/>
                    </a:cxn>
                    <a:cxn ang="0">
                      <a:pos x="561" y="439"/>
                    </a:cxn>
                    <a:cxn ang="0">
                      <a:pos x="611" y="425"/>
                    </a:cxn>
                    <a:cxn ang="0">
                      <a:pos x="659" y="410"/>
                    </a:cxn>
                    <a:cxn ang="0">
                      <a:pos x="706" y="394"/>
                    </a:cxn>
                    <a:cxn ang="0">
                      <a:pos x="750" y="376"/>
                    </a:cxn>
                    <a:cxn ang="0">
                      <a:pos x="793" y="358"/>
                    </a:cxn>
                    <a:cxn ang="0">
                      <a:pos x="833" y="339"/>
                    </a:cxn>
                    <a:cxn ang="0">
                      <a:pos x="871" y="319"/>
                    </a:cxn>
                    <a:cxn ang="0">
                      <a:pos x="907" y="298"/>
                    </a:cxn>
                    <a:cxn ang="0">
                      <a:pos x="940" y="276"/>
                    </a:cxn>
                    <a:cxn ang="0">
                      <a:pos x="970" y="253"/>
                    </a:cxn>
                    <a:cxn ang="0">
                      <a:pos x="998" y="230"/>
                    </a:cxn>
                    <a:cxn ang="0">
                      <a:pos x="1023" y="206"/>
                    </a:cxn>
                    <a:cxn ang="0">
                      <a:pos x="1046" y="181"/>
                    </a:cxn>
                    <a:cxn ang="0">
                      <a:pos x="1065" y="156"/>
                    </a:cxn>
                    <a:cxn ang="0">
                      <a:pos x="1082" y="131"/>
                    </a:cxn>
                    <a:cxn ang="0">
                      <a:pos x="1096" y="105"/>
                    </a:cxn>
                    <a:cxn ang="0">
                      <a:pos x="1106" y="79"/>
                    </a:cxn>
                    <a:cxn ang="0">
                      <a:pos x="1114" y="53"/>
                    </a:cxn>
                    <a:cxn ang="0">
                      <a:pos x="1118" y="26"/>
                    </a:cxn>
                    <a:cxn ang="0">
                      <a:pos x="1120" y="0"/>
                    </a:cxn>
                  </a:cxnLst>
                  <a:rect l="0" t="0" r="r" b="b"/>
                  <a:pathLst>
                    <a:path w="1121" h="510">
                      <a:moveTo>
                        <a:pt x="0" y="509"/>
                      </a:moveTo>
                      <a:lnTo>
                        <a:pt x="59" y="508"/>
                      </a:lnTo>
                      <a:lnTo>
                        <a:pt x="118" y="506"/>
                      </a:lnTo>
                      <a:lnTo>
                        <a:pt x="176" y="502"/>
                      </a:lnTo>
                      <a:lnTo>
                        <a:pt x="234" y="497"/>
                      </a:lnTo>
                      <a:lnTo>
                        <a:pt x="291" y="491"/>
                      </a:lnTo>
                      <a:lnTo>
                        <a:pt x="347" y="483"/>
                      </a:lnTo>
                      <a:lnTo>
                        <a:pt x="402" y="474"/>
                      </a:lnTo>
                      <a:lnTo>
                        <a:pt x="457" y="463"/>
                      </a:lnTo>
                      <a:lnTo>
                        <a:pt x="510" y="452"/>
                      </a:lnTo>
                      <a:lnTo>
                        <a:pt x="561" y="439"/>
                      </a:lnTo>
                      <a:lnTo>
                        <a:pt x="611" y="425"/>
                      </a:lnTo>
                      <a:lnTo>
                        <a:pt x="659" y="410"/>
                      </a:lnTo>
                      <a:lnTo>
                        <a:pt x="706" y="394"/>
                      </a:lnTo>
                      <a:lnTo>
                        <a:pt x="750" y="376"/>
                      </a:lnTo>
                      <a:lnTo>
                        <a:pt x="793" y="358"/>
                      </a:lnTo>
                      <a:lnTo>
                        <a:pt x="833" y="339"/>
                      </a:lnTo>
                      <a:lnTo>
                        <a:pt x="871" y="319"/>
                      </a:lnTo>
                      <a:lnTo>
                        <a:pt x="907" y="298"/>
                      </a:lnTo>
                      <a:lnTo>
                        <a:pt x="940" y="276"/>
                      </a:lnTo>
                      <a:lnTo>
                        <a:pt x="970" y="253"/>
                      </a:lnTo>
                      <a:lnTo>
                        <a:pt x="998" y="230"/>
                      </a:lnTo>
                      <a:lnTo>
                        <a:pt x="1023" y="206"/>
                      </a:lnTo>
                      <a:lnTo>
                        <a:pt x="1046" y="181"/>
                      </a:lnTo>
                      <a:lnTo>
                        <a:pt x="1065" y="156"/>
                      </a:lnTo>
                      <a:lnTo>
                        <a:pt x="1082" y="131"/>
                      </a:lnTo>
                      <a:lnTo>
                        <a:pt x="1096" y="105"/>
                      </a:lnTo>
                      <a:lnTo>
                        <a:pt x="1106" y="79"/>
                      </a:lnTo>
                      <a:lnTo>
                        <a:pt x="1114" y="53"/>
                      </a:lnTo>
                      <a:lnTo>
                        <a:pt x="1118" y="26"/>
                      </a:lnTo>
                      <a:lnTo>
                        <a:pt x="112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96285" name="Group 29"/>
              <p:cNvGrpSpPr>
                <a:grpSpLocks/>
              </p:cNvGrpSpPr>
              <p:nvPr/>
            </p:nvGrpSpPr>
            <p:grpSpPr bwMode="auto">
              <a:xfrm>
                <a:off x="2446" y="3109"/>
                <a:ext cx="73" cy="115"/>
                <a:chOff x="2446" y="3109"/>
                <a:chExt cx="73" cy="115"/>
              </a:xfrm>
            </p:grpSpPr>
            <p:sp>
              <p:nvSpPr>
                <p:cNvPr id="96286" name="AutoShape 30"/>
                <p:cNvSpPr>
                  <a:spLocks noChangeArrowheads="1"/>
                </p:cNvSpPr>
                <p:nvPr/>
              </p:nvSpPr>
              <p:spPr bwMode="auto">
                <a:xfrm>
                  <a:off x="2446" y="3109"/>
                  <a:ext cx="73" cy="116"/>
                </a:xfrm>
                <a:prstGeom prst="roundRect">
                  <a:avLst>
                    <a:gd name="adj" fmla="val 1389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6287" name="Freeform 31"/>
                <p:cNvSpPr>
                  <a:spLocks noChangeArrowheads="1"/>
                </p:cNvSpPr>
                <p:nvPr/>
              </p:nvSpPr>
              <p:spPr bwMode="auto">
                <a:xfrm>
                  <a:off x="2447" y="3109"/>
                  <a:ext cx="72" cy="116"/>
                </a:xfrm>
                <a:custGeom>
                  <a:avLst/>
                  <a:gdLst/>
                  <a:ahLst/>
                  <a:cxnLst>
                    <a:cxn ang="0">
                      <a:pos x="318" y="509"/>
                    </a:cxn>
                    <a:cxn ang="0">
                      <a:pos x="318" y="482"/>
                    </a:cxn>
                    <a:cxn ang="0">
                      <a:pos x="316" y="456"/>
                    </a:cxn>
                    <a:cxn ang="0">
                      <a:pos x="314" y="429"/>
                    </a:cxn>
                    <a:cxn ang="0">
                      <a:pos x="311" y="403"/>
                    </a:cxn>
                    <a:cxn ang="0">
                      <a:pos x="307" y="377"/>
                    </a:cxn>
                    <a:cxn ang="0">
                      <a:pos x="302" y="352"/>
                    </a:cxn>
                    <a:cxn ang="0">
                      <a:pos x="297" y="327"/>
                    </a:cxn>
                    <a:cxn ang="0">
                      <a:pos x="291" y="302"/>
                    </a:cxn>
                    <a:cxn ang="0">
                      <a:pos x="283" y="278"/>
                    </a:cxn>
                    <a:cxn ang="0">
                      <a:pos x="275" y="255"/>
                    </a:cxn>
                    <a:cxn ang="0">
                      <a:pos x="267" y="232"/>
                    </a:cxn>
                    <a:cxn ang="0">
                      <a:pos x="257" y="210"/>
                    </a:cxn>
                    <a:cxn ang="0">
                      <a:pos x="247" y="189"/>
                    </a:cxn>
                    <a:cxn ang="0">
                      <a:pos x="236" y="168"/>
                    </a:cxn>
                    <a:cxn ang="0">
                      <a:pos x="225" y="149"/>
                    </a:cxn>
                    <a:cxn ang="0">
                      <a:pos x="213" y="131"/>
                    </a:cxn>
                    <a:cxn ang="0">
                      <a:pos x="200" y="113"/>
                    </a:cxn>
                    <a:cxn ang="0">
                      <a:pos x="187" y="97"/>
                    </a:cxn>
                    <a:cxn ang="0">
                      <a:pos x="173" y="82"/>
                    </a:cxn>
                    <a:cxn ang="0">
                      <a:pos x="159" y="68"/>
                    </a:cxn>
                    <a:cxn ang="0">
                      <a:pos x="144" y="55"/>
                    </a:cxn>
                    <a:cxn ang="0">
                      <a:pos x="129" y="44"/>
                    </a:cxn>
                    <a:cxn ang="0">
                      <a:pos x="114" y="34"/>
                    </a:cxn>
                    <a:cxn ang="0">
                      <a:pos x="98" y="25"/>
                    </a:cxn>
                    <a:cxn ang="0">
                      <a:pos x="82" y="17"/>
                    </a:cxn>
                    <a:cxn ang="0">
                      <a:pos x="66" y="11"/>
                    </a:cxn>
                    <a:cxn ang="0">
                      <a:pos x="50" y="6"/>
                    </a:cxn>
                    <a:cxn ang="0">
                      <a:pos x="33" y="3"/>
                    </a:cxn>
                    <a:cxn ang="0">
                      <a:pos x="17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9" h="510">
                      <a:moveTo>
                        <a:pt x="318" y="509"/>
                      </a:moveTo>
                      <a:lnTo>
                        <a:pt x="318" y="482"/>
                      </a:lnTo>
                      <a:lnTo>
                        <a:pt x="316" y="456"/>
                      </a:lnTo>
                      <a:lnTo>
                        <a:pt x="314" y="429"/>
                      </a:lnTo>
                      <a:lnTo>
                        <a:pt x="311" y="403"/>
                      </a:lnTo>
                      <a:lnTo>
                        <a:pt x="307" y="377"/>
                      </a:lnTo>
                      <a:lnTo>
                        <a:pt x="302" y="352"/>
                      </a:lnTo>
                      <a:lnTo>
                        <a:pt x="297" y="327"/>
                      </a:lnTo>
                      <a:lnTo>
                        <a:pt x="291" y="302"/>
                      </a:lnTo>
                      <a:lnTo>
                        <a:pt x="283" y="278"/>
                      </a:lnTo>
                      <a:lnTo>
                        <a:pt x="275" y="255"/>
                      </a:lnTo>
                      <a:lnTo>
                        <a:pt x="267" y="232"/>
                      </a:lnTo>
                      <a:lnTo>
                        <a:pt x="257" y="210"/>
                      </a:lnTo>
                      <a:lnTo>
                        <a:pt x="247" y="189"/>
                      </a:lnTo>
                      <a:lnTo>
                        <a:pt x="236" y="168"/>
                      </a:lnTo>
                      <a:lnTo>
                        <a:pt x="225" y="149"/>
                      </a:lnTo>
                      <a:lnTo>
                        <a:pt x="213" y="131"/>
                      </a:lnTo>
                      <a:lnTo>
                        <a:pt x="200" y="113"/>
                      </a:lnTo>
                      <a:lnTo>
                        <a:pt x="187" y="97"/>
                      </a:lnTo>
                      <a:lnTo>
                        <a:pt x="173" y="82"/>
                      </a:lnTo>
                      <a:lnTo>
                        <a:pt x="159" y="68"/>
                      </a:lnTo>
                      <a:lnTo>
                        <a:pt x="144" y="55"/>
                      </a:lnTo>
                      <a:lnTo>
                        <a:pt x="129" y="44"/>
                      </a:lnTo>
                      <a:lnTo>
                        <a:pt x="114" y="34"/>
                      </a:lnTo>
                      <a:lnTo>
                        <a:pt x="98" y="25"/>
                      </a:lnTo>
                      <a:lnTo>
                        <a:pt x="82" y="17"/>
                      </a:lnTo>
                      <a:lnTo>
                        <a:pt x="66" y="11"/>
                      </a:lnTo>
                      <a:lnTo>
                        <a:pt x="50" y="6"/>
                      </a:lnTo>
                      <a:lnTo>
                        <a:pt x="33" y="3"/>
                      </a:lnTo>
                      <a:lnTo>
                        <a:pt x="17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96288" name="Group 32"/>
              <p:cNvGrpSpPr>
                <a:grpSpLocks/>
              </p:cNvGrpSpPr>
              <p:nvPr/>
            </p:nvGrpSpPr>
            <p:grpSpPr bwMode="auto">
              <a:xfrm>
                <a:off x="2446" y="3224"/>
                <a:ext cx="72" cy="115"/>
                <a:chOff x="2446" y="3224"/>
                <a:chExt cx="72" cy="115"/>
              </a:xfrm>
            </p:grpSpPr>
            <p:sp>
              <p:nvSpPr>
                <p:cNvPr id="96289" name="AutoShape 33"/>
                <p:cNvSpPr>
                  <a:spLocks noChangeArrowheads="1"/>
                </p:cNvSpPr>
                <p:nvPr/>
              </p:nvSpPr>
              <p:spPr bwMode="auto">
                <a:xfrm>
                  <a:off x="2446" y="3224"/>
                  <a:ext cx="73" cy="116"/>
                </a:xfrm>
                <a:prstGeom prst="roundRect">
                  <a:avLst>
                    <a:gd name="adj" fmla="val 1389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6290" name="Freeform 34"/>
                <p:cNvSpPr>
                  <a:spLocks noChangeArrowheads="1"/>
                </p:cNvSpPr>
                <p:nvPr/>
              </p:nvSpPr>
              <p:spPr bwMode="auto">
                <a:xfrm>
                  <a:off x="2446" y="3224"/>
                  <a:ext cx="73" cy="116"/>
                </a:xfrm>
                <a:custGeom>
                  <a:avLst/>
                  <a:gdLst/>
                  <a:ahLst/>
                  <a:cxnLst>
                    <a:cxn ang="0">
                      <a:pos x="0" y="509"/>
                    </a:cxn>
                    <a:cxn ang="0">
                      <a:pos x="17" y="508"/>
                    </a:cxn>
                    <a:cxn ang="0">
                      <a:pos x="33" y="506"/>
                    </a:cxn>
                    <a:cxn ang="0">
                      <a:pos x="50" y="503"/>
                    </a:cxn>
                    <a:cxn ang="0">
                      <a:pos x="66" y="498"/>
                    </a:cxn>
                    <a:cxn ang="0">
                      <a:pos x="83" y="492"/>
                    </a:cxn>
                    <a:cxn ang="0">
                      <a:pos x="99" y="484"/>
                    </a:cxn>
                    <a:cxn ang="0">
                      <a:pos x="114" y="475"/>
                    </a:cxn>
                    <a:cxn ang="0">
                      <a:pos x="130" y="465"/>
                    </a:cxn>
                    <a:cxn ang="0">
                      <a:pos x="145" y="454"/>
                    </a:cxn>
                    <a:cxn ang="0">
                      <a:pos x="160" y="441"/>
                    </a:cxn>
                    <a:cxn ang="0">
                      <a:pos x="174" y="427"/>
                    </a:cxn>
                    <a:cxn ang="0">
                      <a:pos x="188" y="412"/>
                    </a:cxn>
                    <a:cxn ang="0">
                      <a:pos x="201" y="396"/>
                    </a:cxn>
                    <a:cxn ang="0">
                      <a:pos x="213" y="378"/>
                    </a:cxn>
                    <a:cxn ang="0">
                      <a:pos x="226" y="360"/>
                    </a:cxn>
                    <a:cxn ang="0">
                      <a:pos x="237" y="341"/>
                    </a:cxn>
                    <a:cxn ang="0">
                      <a:pos x="248" y="320"/>
                    </a:cxn>
                    <a:cxn ang="0">
                      <a:pos x="258" y="299"/>
                    </a:cxn>
                    <a:cxn ang="0">
                      <a:pos x="268" y="277"/>
                    </a:cxn>
                    <a:cxn ang="0">
                      <a:pos x="276" y="254"/>
                    </a:cxn>
                    <a:cxn ang="0">
                      <a:pos x="284" y="231"/>
                    </a:cxn>
                    <a:cxn ang="0">
                      <a:pos x="291" y="207"/>
                    </a:cxn>
                    <a:cxn ang="0">
                      <a:pos x="298" y="182"/>
                    </a:cxn>
                    <a:cxn ang="0">
                      <a:pos x="303" y="157"/>
                    </a:cxn>
                    <a:cxn ang="0">
                      <a:pos x="308" y="132"/>
                    </a:cxn>
                    <a:cxn ang="0">
                      <a:pos x="312" y="106"/>
                    </a:cxn>
                    <a:cxn ang="0">
                      <a:pos x="315" y="80"/>
                    </a:cxn>
                    <a:cxn ang="0">
                      <a:pos x="317" y="53"/>
                    </a:cxn>
                    <a:cxn ang="0">
                      <a:pos x="319" y="27"/>
                    </a:cxn>
                    <a:cxn ang="0">
                      <a:pos x="319" y="0"/>
                    </a:cxn>
                  </a:cxnLst>
                  <a:rect l="0" t="0" r="r" b="b"/>
                  <a:pathLst>
                    <a:path w="320" h="510">
                      <a:moveTo>
                        <a:pt x="0" y="509"/>
                      </a:moveTo>
                      <a:lnTo>
                        <a:pt x="17" y="508"/>
                      </a:lnTo>
                      <a:lnTo>
                        <a:pt x="33" y="506"/>
                      </a:lnTo>
                      <a:lnTo>
                        <a:pt x="50" y="503"/>
                      </a:lnTo>
                      <a:lnTo>
                        <a:pt x="66" y="498"/>
                      </a:lnTo>
                      <a:lnTo>
                        <a:pt x="83" y="492"/>
                      </a:lnTo>
                      <a:lnTo>
                        <a:pt x="99" y="484"/>
                      </a:lnTo>
                      <a:lnTo>
                        <a:pt x="114" y="475"/>
                      </a:lnTo>
                      <a:lnTo>
                        <a:pt x="130" y="465"/>
                      </a:lnTo>
                      <a:lnTo>
                        <a:pt x="145" y="454"/>
                      </a:lnTo>
                      <a:lnTo>
                        <a:pt x="160" y="441"/>
                      </a:lnTo>
                      <a:lnTo>
                        <a:pt x="174" y="427"/>
                      </a:lnTo>
                      <a:lnTo>
                        <a:pt x="188" y="412"/>
                      </a:lnTo>
                      <a:lnTo>
                        <a:pt x="201" y="396"/>
                      </a:lnTo>
                      <a:lnTo>
                        <a:pt x="213" y="378"/>
                      </a:lnTo>
                      <a:lnTo>
                        <a:pt x="226" y="360"/>
                      </a:lnTo>
                      <a:lnTo>
                        <a:pt x="237" y="341"/>
                      </a:lnTo>
                      <a:lnTo>
                        <a:pt x="248" y="320"/>
                      </a:lnTo>
                      <a:lnTo>
                        <a:pt x="258" y="299"/>
                      </a:lnTo>
                      <a:lnTo>
                        <a:pt x="268" y="277"/>
                      </a:lnTo>
                      <a:lnTo>
                        <a:pt x="276" y="254"/>
                      </a:lnTo>
                      <a:lnTo>
                        <a:pt x="284" y="231"/>
                      </a:lnTo>
                      <a:lnTo>
                        <a:pt x="291" y="207"/>
                      </a:lnTo>
                      <a:lnTo>
                        <a:pt x="298" y="182"/>
                      </a:lnTo>
                      <a:lnTo>
                        <a:pt x="303" y="157"/>
                      </a:lnTo>
                      <a:lnTo>
                        <a:pt x="308" y="132"/>
                      </a:lnTo>
                      <a:lnTo>
                        <a:pt x="312" y="106"/>
                      </a:lnTo>
                      <a:lnTo>
                        <a:pt x="315" y="80"/>
                      </a:lnTo>
                      <a:lnTo>
                        <a:pt x="317" y="53"/>
                      </a:lnTo>
                      <a:lnTo>
                        <a:pt x="319" y="27"/>
                      </a:lnTo>
                      <a:lnTo>
                        <a:pt x="319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96291" name="Line 35"/>
              <p:cNvSpPr>
                <a:spLocks noChangeShapeType="1"/>
              </p:cNvSpPr>
              <p:nvPr/>
            </p:nvSpPr>
            <p:spPr bwMode="auto">
              <a:xfrm>
                <a:off x="2454" y="3105"/>
                <a:ext cx="32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6292" name="Line 36"/>
              <p:cNvSpPr>
                <a:spLocks noChangeShapeType="1"/>
              </p:cNvSpPr>
              <p:nvPr/>
            </p:nvSpPr>
            <p:spPr bwMode="auto">
              <a:xfrm>
                <a:off x="2454" y="3350"/>
                <a:ext cx="32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96293" name="Line 37"/>
            <p:cNvSpPr>
              <a:spLocks noChangeShapeType="1"/>
            </p:cNvSpPr>
            <p:nvPr/>
          </p:nvSpPr>
          <p:spPr bwMode="auto">
            <a:xfrm flipH="1" flipV="1">
              <a:off x="1719" y="2934"/>
              <a:ext cx="279" cy="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294" name="Line 38"/>
            <p:cNvSpPr>
              <a:spLocks noChangeShapeType="1"/>
            </p:cNvSpPr>
            <p:nvPr/>
          </p:nvSpPr>
          <p:spPr bwMode="auto">
            <a:xfrm flipH="1">
              <a:off x="1571" y="2981"/>
              <a:ext cx="427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295" name="Line 39"/>
            <p:cNvSpPr>
              <a:spLocks noChangeShapeType="1"/>
            </p:cNvSpPr>
            <p:nvPr/>
          </p:nvSpPr>
          <p:spPr bwMode="auto">
            <a:xfrm flipH="1">
              <a:off x="1717" y="3017"/>
              <a:ext cx="28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96296" name="Group 40"/>
            <p:cNvGrpSpPr>
              <a:grpSpLocks/>
            </p:cNvGrpSpPr>
            <p:nvPr/>
          </p:nvGrpSpPr>
          <p:grpSpPr bwMode="auto">
            <a:xfrm>
              <a:off x="1989" y="3137"/>
              <a:ext cx="217" cy="167"/>
              <a:chOff x="1989" y="3137"/>
              <a:chExt cx="217" cy="167"/>
            </a:xfrm>
          </p:grpSpPr>
          <p:grpSp>
            <p:nvGrpSpPr>
              <p:cNvPr id="96297" name="Group 41"/>
              <p:cNvGrpSpPr>
                <a:grpSpLocks/>
              </p:cNvGrpSpPr>
              <p:nvPr/>
            </p:nvGrpSpPr>
            <p:grpSpPr bwMode="auto">
              <a:xfrm>
                <a:off x="2081" y="3145"/>
                <a:ext cx="125" cy="76"/>
                <a:chOff x="2081" y="3145"/>
                <a:chExt cx="125" cy="76"/>
              </a:xfrm>
            </p:grpSpPr>
            <p:sp>
              <p:nvSpPr>
                <p:cNvPr id="96298" name="AutoShape 42"/>
                <p:cNvSpPr>
                  <a:spLocks noChangeArrowheads="1"/>
                </p:cNvSpPr>
                <p:nvPr/>
              </p:nvSpPr>
              <p:spPr bwMode="auto">
                <a:xfrm>
                  <a:off x="2082" y="3145"/>
                  <a:ext cx="126" cy="77"/>
                </a:xfrm>
                <a:prstGeom prst="roundRect">
                  <a:avLst>
                    <a:gd name="adj" fmla="val 1315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6299" name="Freeform 43"/>
                <p:cNvSpPr>
                  <a:spLocks noChangeArrowheads="1"/>
                </p:cNvSpPr>
                <p:nvPr/>
              </p:nvSpPr>
              <p:spPr bwMode="auto">
                <a:xfrm>
                  <a:off x="2084" y="3145"/>
                  <a:ext cx="123" cy="77"/>
                </a:xfrm>
                <a:custGeom>
                  <a:avLst/>
                  <a:gdLst/>
                  <a:ahLst/>
                  <a:cxnLst>
                    <a:cxn ang="0">
                      <a:pos x="543" y="340"/>
                    </a:cxn>
                    <a:cxn ang="0">
                      <a:pos x="543" y="323"/>
                    </a:cxn>
                    <a:cxn ang="0">
                      <a:pos x="541" y="305"/>
                    </a:cxn>
                    <a:cxn ang="0">
                      <a:pos x="537" y="288"/>
                    </a:cxn>
                    <a:cxn ang="0">
                      <a:pos x="532" y="270"/>
                    </a:cxn>
                    <a:cxn ang="0">
                      <a:pos x="526" y="253"/>
                    </a:cxn>
                    <a:cxn ang="0">
                      <a:pos x="518" y="236"/>
                    </a:cxn>
                    <a:cxn ang="0">
                      <a:pos x="508" y="219"/>
                    </a:cxn>
                    <a:cxn ang="0">
                      <a:pos x="498" y="203"/>
                    </a:cxn>
                    <a:cxn ang="0">
                      <a:pos x="486" y="187"/>
                    </a:cxn>
                    <a:cxn ang="0">
                      <a:pos x="472" y="171"/>
                    </a:cxn>
                    <a:cxn ang="0">
                      <a:pos x="457" y="156"/>
                    </a:cxn>
                    <a:cxn ang="0">
                      <a:pos x="441" y="142"/>
                    </a:cxn>
                    <a:cxn ang="0">
                      <a:pos x="424" y="128"/>
                    </a:cxn>
                    <a:cxn ang="0">
                      <a:pos x="406" y="114"/>
                    </a:cxn>
                    <a:cxn ang="0">
                      <a:pos x="386" y="101"/>
                    </a:cxn>
                    <a:cxn ang="0">
                      <a:pos x="365" y="89"/>
                    </a:cxn>
                    <a:cxn ang="0">
                      <a:pos x="344" y="77"/>
                    </a:cxn>
                    <a:cxn ang="0">
                      <a:pos x="321" y="66"/>
                    </a:cxn>
                    <a:cxn ang="0">
                      <a:pos x="298" y="56"/>
                    </a:cxn>
                    <a:cxn ang="0">
                      <a:pos x="273" y="47"/>
                    </a:cxn>
                    <a:cxn ang="0">
                      <a:pos x="248" y="38"/>
                    </a:cxn>
                    <a:cxn ang="0">
                      <a:pos x="222" y="31"/>
                    </a:cxn>
                    <a:cxn ang="0">
                      <a:pos x="196" y="24"/>
                    </a:cxn>
                    <a:cxn ang="0">
                      <a:pos x="169" y="18"/>
                    </a:cxn>
                    <a:cxn ang="0">
                      <a:pos x="141" y="12"/>
                    </a:cxn>
                    <a:cxn ang="0">
                      <a:pos x="114" y="8"/>
                    </a:cxn>
                    <a:cxn ang="0">
                      <a:pos x="85" y="5"/>
                    </a:cxn>
                    <a:cxn ang="0">
                      <a:pos x="57" y="2"/>
                    </a:cxn>
                    <a:cxn ang="0">
                      <a:pos x="28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44" h="341">
                      <a:moveTo>
                        <a:pt x="543" y="340"/>
                      </a:moveTo>
                      <a:lnTo>
                        <a:pt x="543" y="323"/>
                      </a:lnTo>
                      <a:lnTo>
                        <a:pt x="541" y="305"/>
                      </a:lnTo>
                      <a:lnTo>
                        <a:pt x="537" y="288"/>
                      </a:lnTo>
                      <a:lnTo>
                        <a:pt x="532" y="270"/>
                      </a:lnTo>
                      <a:lnTo>
                        <a:pt x="526" y="253"/>
                      </a:lnTo>
                      <a:lnTo>
                        <a:pt x="518" y="236"/>
                      </a:lnTo>
                      <a:lnTo>
                        <a:pt x="508" y="219"/>
                      </a:lnTo>
                      <a:lnTo>
                        <a:pt x="498" y="203"/>
                      </a:lnTo>
                      <a:lnTo>
                        <a:pt x="486" y="187"/>
                      </a:lnTo>
                      <a:lnTo>
                        <a:pt x="472" y="171"/>
                      </a:lnTo>
                      <a:lnTo>
                        <a:pt x="457" y="156"/>
                      </a:lnTo>
                      <a:lnTo>
                        <a:pt x="441" y="142"/>
                      </a:lnTo>
                      <a:lnTo>
                        <a:pt x="424" y="128"/>
                      </a:lnTo>
                      <a:lnTo>
                        <a:pt x="406" y="114"/>
                      </a:lnTo>
                      <a:lnTo>
                        <a:pt x="386" y="101"/>
                      </a:lnTo>
                      <a:lnTo>
                        <a:pt x="365" y="89"/>
                      </a:lnTo>
                      <a:lnTo>
                        <a:pt x="344" y="77"/>
                      </a:lnTo>
                      <a:lnTo>
                        <a:pt x="321" y="66"/>
                      </a:lnTo>
                      <a:lnTo>
                        <a:pt x="298" y="56"/>
                      </a:lnTo>
                      <a:lnTo>
                        <a:pt x="273" y="47"/>
                      </a:lnTo>
                      <a:lnTo>
                        <a:pt x="248" y="38"/>
                      </a:lnTo>
                      <a:lnTo>
                        <a:pt x="222" y="31"/>
                      </a:lnTo>
                      <a:lnTo>
                        <a:pt x="196" y="24"/>
                      </a:lnTo>
                      <a:lnTo>
                        <a:pt x="169" y="18"/>
                      </a:lnTo>
                      <a:lnTo>
                        <a:pt x="141" y="12"/>
                      </a:lnTo>
                      <a:lnTo>
                        <a:pt x="114" y="8"/>
                      </a:lnTo>
                      <a:lnTo>
                        <a:pt x="85" y="5"/>
                      </a:lnTo>
                      <a:lnTo>
                        <a:pt x="57" y="2"/>
                      </a:lnTo>
                      <a:lnTo>
                        <a:pt x="28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96300" name="Group 44"/>
              <p:cNvGrpSpPr>
                <a:grpSpLocks/>
              </p:cNvGrpSpPr>
              <p:nvPr/>
            </p:nvGrpSpPr>
            <p:grpSpPr bwMode="auto">
              <a:xfrm>
                <a:off x="2081" y="3221"/>
                <a:ext cx="124" cy="76"/>
                <a:chOff x="2081" y="3221"/>
                <a:chExt cx="124" cy="76"/>
              </a:xfrm>
            </p:grpSpPr>
            <p:sp>
              <p:nvSpPr>
                <p:cNvPr id="96301" name="AutoShape 45"/>
                <p:cNvSpPr>
                  <a:spLocks noChangeArrowheads="1"/>
                </p:cNvSpPr>
                <p:nvPr/>
              </p:nvSpPr>
              <p:spPr bwMode="auto">
                <a:xfrm>
                  <a:off x="2082" y="3221"/>
                  <a:ext cx="125" cy="77"/>
                </a:xfrm>
                <a:prstGeom prst="roundRect">
                  <a:avLst>
                    <a:gd name="adj" fmla="val 1315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6302" name="Freeform 46"/>
                <p:cNvSpPr>
                  <a:spLocks noChangeArrowheads="1"/>
                </p:cNvSpPr>
                <p:nvPr/>
              </p:nvSpPr>
              <p:spPr bwMode="auto">
                <a:xfrm>
                  <a:off x="2082" y="3222"/>
                  <a:ext cx="124" cy="76"/>
                </a:xfrm>
                <a:custGeom>
                  <a:avLst/>
                  <a:gdLst/>
                  <a:ahLst/>
                  <a:cxnLst>
                    <a:cxn ang="0">
                      <a:pos x="0" y="334"/>
                    </a:cxn>
                    <a:cxn ang="0">
                      <a:pos x="29" y="333"/>
                    </a:cxn>
                    <a:cxn ang="0">
                      <a:pos x="57" y="332"/>
                    </a:cxn>
                    <a:cxn ang="0">
                      <a:pos x="85" y="329"/>
                    </a:cxn>
                    <a:cxn ang="0">
                      <a:pos x="113" y="326"/>
                    </a:cxn>
                    <a:cxn ang="0">
                      <a:pos x="141" y="322"/>
                    </a:cxn>
                    <a:cxn ang="0">
                      <a:pos x="168" y="317"/>
                    </a:cxn>
                    <a:cxn ang="0">
                      <a:pos x="194" y="311"/>
                    </a:cxn>
                    <a:cxn ang="0">
                      <a:pos x="221" y="304"/>
                    </a:cxn>
                    <a:cxn ang="0">
                      <a:pos x="246" y="297"/>
                    </a:cxn>
                    <a:cxn ang="0">
                      <a:pos x="271" y="288"/>
                    </a:cxn>
                    <a:cxn ang="0">
                      <a:pos x="295" y="279"/>
                    </a:cxn>
                    <a:cxn ang="0">
                      <a:pos x="319" y="269"/>
                    </a:cxn>
                    <a:cxn ang="0">
                      <a:pos x="341" y="259"/>
                    </a:cxn>
                    <a:cxn ang="0">
                      <a:pos x="363" y="247"/>
                    </a:cxn>
                    <a:cxn ang="0">
                      <a:pos x="383" y="235"/>
                    </a:cxn>
                    <a:cxn ang="0">
                      <a:pos x="403" y="223"/>
                    </a:cxn>
                    <a:cxn ang="0">
                      <a:pos x="421" y="209"/>
                    </a:cxn>
                    <a:cxn ang="0">
                      <a:pos x="439" y="196"/>
                    </a:cxn>
                    <a:cxn ang="0">
                      <a:pos x="455" y="181"/>
                    </a:cxn>
                    <a:cxn ang="0">
                      <a:pos x="470" y="166"/>
                    </a:cxn>
                    <a:cxn ang="0">
                      <a:pos x="483" y="151"/>
                    </a:cxn>
                    <a:cxn ang="0">
                      <a:pos x="495" y="135"/>
                    </a:cxn>
                    <a:cxn ang="0">
                      <a:pos x="506" y="119"/>
                    </a:cxn>
                    <a:cxn ang="0">
                      <a:pos x="516" y="103"/>
                    </a:cxn>
                    <a:cxn ang="0">
                      <a:pos x="524" y="86"/>
                    </a:cxn>
                    <a:cxn ang="0">
                      <a:pos x="531" y="69"/>
                    </a:cxn>
                    <a:cxn ang="0">
                      <a:pos x="537" y="52"/>
                    </a:cxn>
                    <a:cxn ang="0">
                      <a:pos x="540" y="35"/>
                    </a:cxn>
                    <a:cxn ang="0">
                      <a:pos x="543" y="18"/>
                    </a:cxn>
                    <a:cxn ang="0">
                      <a:pos x="544" y="0"/>
                    </a:cxn>
                  </a:cxnLst>
                  <a:rect l="0" t="0" r="r" b="b"/>
                  <a:pathLst>
                    <a:path w="545" h="335">
                      <a:moveTo>
                        <a:pt x="0" y="334"/>
                      </a:moveTo>
                      <a:lnTo>
                        <a:pt x="29" y="333"/>
                      </a:lnTo>
                      <a:lnTo>
                        <a:pt x="57" y="332"/>
                      </a:lnTo>
                      <a:lnTo>
                        <a:pt x="85" y="329"/>
                      </a:lnTo>
                      <a:lnTo>
                        <a:pt x="113" y="326"/>
                      </a:lnTo>
                      <a:lnTo>
                        <a:pt x="141" y="322"/>
                      </a:lnTo>
                      <a:lnTo>
                        <a:pt x="168" y="317"/>
                      </a:lnTo>
                      <a:lnTo>
                        <a:pt x="194" y="311"/>
                      </a:lnTo>
                      <a:lnTo>
                        <a:pt x="221" y="304"/>
                      </a:lnTo>
                      <a:lnTo>
                        <a:pt x="246" y="297"/>
                      </a:lnTo>
                      <a:lnTo>
                        <a:pt x="271" y="288"/>
                      </a:lnTo>
                      <a:lnTo>
                        <a:pt x="295" y="279"/>
                      </a:lnTo>
                      <a:lnTo>
                        <a:pt x="319" y="269"/>
                      </a:lnTo>
                      <a:lnTo>
                        <a:pt x="341" y="259"/>
                      </a:lnTo>
                      <a:lnTo>
                        <a:pt x="363" y="247"/>
                      </a:lnTo>
                      <a:lnTo>
                        <a:pt x="383" y="235"/>
                      </a:lnTo>
                      <a:lnTo>
                        <a:pt x="403" y="223"/>
                      </a:lnTo>
                      <a:lnTo>
                        <a:pt x="421" y="209"/>
                      </a:lnTo>
                      <a:lnTo>
                        <a:pt x="439" y="196"/>
                      </a:lnTo>
                      <a:lnTo>
                        <a:pt x="455" y="181"/>
                      </a:lnTo>
                      <a:lnTo>
                        <a:pt x="470" y="166"/>
                      </a:lnTo>
                      <a:lnTo>
                        <a:pt x="483" y="151"/>
                      </a:lnTo>
                      <a:lnTo>
                        <a:pt x="495" y="135"/>
                      </a:lnTo>
                      <a:lnTo>
                        <a:pt x="506" y="119"/>
                      </a:lnTo>
                      <a:lnTo>
                        <a:pt x="516" y="103"/>
                      </a:lnTo>
                      <a:lnTo>
                        <a:pt x="524" y="86"/>
                      </a:lnTo>
                      <a:lnTo>
                        <a:pt x="531" y="69"/>
                      </a:lnTo>
                      <a:lnTo>
                        <a:pt x="537" y="52"/>
                      </a:lnTo>
                      <a:lnTo>
                        <a:pt x="540" y="35"/>
                      </a:lnTo>
                      <a:lnTo>
                        <a:pt x="543" y="18"/>
                      </a:lnTo>
                      <a:lnTo>
                        <a:pt x="544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96303" name="Line 47"/>
              <p:cNvSpPr>
                <a:spLocks noChangeShapeType="1"/>
              </p:cNvSpPr>
              <p:nvPr/>
            </p:nvSpPr>
            <p:spPr bwMode="auto">
              <a:xfrm>
                <a:off x="1997" y="3141"/>
                <a:ext cx="80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6304" name="Freeform 48"/>
              <p:cNvSpPr>
                <a:spLocks noChangeArrowheads="1"/>
              </p:cNvSpPr>
              <p:nvPr/>
            </p:nvSpPr>
            <p:spPr bwMode="auto">
              <a:xfrm>
                <a:off x="1989" y="3137"/>
                <a:ext cx="113" cy="1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41"/>
                  </a:cxn>
                  <a:cxn ang="0">
                    <a:pos x="497" y="741"/>
                  </a:cxn>
                </a:cxnLst>
                <a:rect l="0" t="0" r="r" b="b"/>
                <a:pathLst>
                  <a:path w="498" h="742">
                    <a:moveTo>
                      <a:pt x="0" y="0"/>
                    </a:moveTo>
                    <a:lnTo>
                      <a:pt x="0" y="741"/>
                    </a:lnTo>
                    <a:lnTo>
                      <a:pt x="497" y="741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96305" name="Line 49"/>
            <p:cNvSpPr>
              <a:spLocks noChangeShapeType="1"/>
            </p:cNvSpPr>
            <p:nvPr/>
          </p:nvSpPr>
          <p:spPr bwMode="auto">
            <a:xfrm flipH="1">
              <a:off x="1299" y="3184"/>
              <a:ext cx="699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06" name="Line 50"/>
            <p:cNvSpPr>
              <a:spLocks noChangeShapeType="1"/>
            </p:cNvSpPr>
            <p:nvPr/>
          </p:nvSpPr>
          <p:spPr bwMode="auto">
            <a:xfrm flipH="1">
              <a:off x="1856" y="3263"/>
              <a:ext cx="14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96307" name="Group 51"/>
            <p:cNvGrpSpPr>
              <a:grpSpLocks/>
            </p:cNvGrpSpPr>
            <p:nvPr/>
          </p:nvGrpSpPr>
          <p:grpSpPr bwMode="auto">
            <a:xfrm>
              <a:off x="1989" y="3383"/>
              <a:ext cx="217" cy="166"/>
              <a:chOff x="1989" y="3383"/>
              <a:chExt cx="217" cy="166"/>
            </a:xfrm>
          </p:grpSpPr>
          <p:grpSp>
            <p:nvGrpSpPr>
              <p:cNvPr id="96308" name="Group 52"/>
              <p:cNvGrpSpPr>
                <a:grpSpLocks/>
              </p:cNvGrpSpPr>
              <p:nvPr/>
            </p:nvGrpSpPr>
            <p:grpSpPr bwMode="auto">
              <a:xfrm>
                <a:off x="2081" y="3391"/>
                <a:ext cx="125" cy="76"/>
                <a:chOff x="2081" y="3391"/>
                <a:chExt cx="125" cy="76"/>
              </a:xfrm>
            </p:grpSpPr>
            <p:sp>
              <p:nvSpPr>
                <p:cNvPr id="96309" name="AutoShape 53"/>
                <p:cNvSpPr>
                  <a:spLocks noChangeArrowheads="1"/>
                </p:cNvSpPr>
                <p:nvPr/>
              </p:nvSpPr>
              <p:spPr bwMode="auto">
                <a:xfrm>
                  <a:off x="2082" y="3391"/>
                  <a:ext cx="126" cy="77"/>
                </a:xfrm>
                <a:prstGeom prst="roundRect">
                  <a:avLst>
                    <a:gd name="adj" fmla="val 1315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6310" name="Freeform 54"/>
                <p:cNvSpPr>
                  <a:spLocks noChangeArrowheads="1"/>
                </p:cNvSpPr>
                <p:nvPr/>
              </p:nvSpPr>
              <p:spPr bwMode="auto">
                <a:xfrm>
                  <a:off x="2084" y="3391"/>
                  <a:ext cx="123" cy="77"/>
                </a:xfrm>
                <a:custGeom>
                  <a:avLst/>
                  <a:gdLst/>
                  <a:ahLst/>
                  <a:cxnLst>
                    <a:cxn ang="0">
                      <a:pos x="543" y="340"/>
                    </a:cxn>
                    <a:cxn ang="0">
                      <a:pos x="543" y="323"/>
                    </a:cxn>
                    <a:cxn ang="0">
                      <a:pos x="541" y="305"/>
                    </a:cxn>
                    <a:cxn ang="0">
                      <a:pos x="537" y="288"/>
                    </a:cxn>
                    <a:cxn ang="0">
                      <a:pos x="532" y="270"/>
                    </a:cxn>
                    <a:cxn ang="0">
                      <a:pos x="526" y="253"/>
                    </a:cxn>
                    <a:cxn ang="0">
                      <a:pos x="518" y="236"/>
                    </a:cxn>
                    <a:cxn ang="0">
                      <a:pos x="508" y="219"/>
                    </a:cxn>
                    <a:cxn ang="0">
                      <a:pos x="498" y="203"/>
                    </a:cxn>
                    <a:cxn ang="0">
                      <a:pos x="486" y="187"/>
                    </a:cxn>
                    <a:cxn ang="0">
                      <a:pos x="472" y="171"/>
                    </a:cxn>
                    <a:cxn ang="0">
                      <a:pos x="457" y="156"/>
                    </a:cxn>
                    <a:cxn ang="0">
                      <a:pos x="441" y="142"/>
                    </a:cxn>
                    <a:cxn ang="0">
                      <a:pos x="424" y="128"/>
                    </a:cxn>
                    <a:cxn ang="0">
                      <a:pos x="406" y="114"/>
                    </a:cxn>
                    <a:cxn ang="0">
                      <a:pos x="386" y="101"/>
                    </a:cxn>
                    <a:cxn ang="0">
                      <a:pos x="365" y="89"/>
                    </a:cxn>
                    <a:cxn ang="0">
                      <a:pos x="344" y="77"/>
                    </a:cxn>
                    <a:cxn ang="0">
                      <a:pos x="321" y="66"/>
                    </a:cxn>
                    <a:cxn ang="0">
                      <a:pos x="298" y="56"/>
                    </a:cxn>
                    <a:cxn ang="0">
                      <a:pos x="273" y="47"/>
                    </a:cxn>
                    <a:cxn ang="0">
                      <a:pos x="248" y="38"/>
                    </a:cxn>
                    <a:cxn ang="0">
                      <a:pos x="222" y="31"/>
                    </a:cxn>
                    <a:cxn ang="0">
                      <a:pos x="196" y="24"/>
                    </a:cxn>
                    <a:cxn ang="0">
                      <a:pos x="169" y="18"/>
                    </a:cxn>
                    <a:cxn ang="0">
                      <a:pos x="141" y="12"/>
                    </a:cxn>
                    <a:cxn ang="0">
                      <a:pos x="114" y="8"/>
                    </a:cxn>
                    <a:cxn ang="0">
                      <a:pos x="85" y="5"/>
                    </a:cxn>
                    <a:cxn ang="0">
                      <a:pos x="57" y="2"/>
                    </a:cxn>
                    <a:cxn ang="0">
                      <a:pos x="28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44" h="341">
                      <a:moveTo>
                        <a:pt x="543" y="340"/>
                      </a:moveTo>
                      <a:lnTo>
                        <a:pt x="543" y="323"/>
                      </a:lnTo>
                      <a:lnTo>
                        <a:pt x="541" y="305"/>
                      </a:lnTo>
                      <a:lnTo>
                        <a:pt x="537" y="288"/>
                      </a:lnTo>
                      <a:lnTo>
                        <a:pt x="532" y="270"/>
                      </a:lnTo>
                      <a:lnTo>
                        <a:pt x="526" y="253"/>
                      </a:lnTo>
                      <a:lnTo>
                        <a:pt x="518" y="236"/>
                      </a:lnTo>
                      <a:lnTo>
                        <a:pt x="508" y="219"/>
                      </a:lnTo>
                      <a:lnTo>
                        <a:pt x="498" y="203"/>
                      </a:lnTo>
                      <a:lnTo>
                        <a:pt x="486" y="187"/>
                      </a:lnTo>
                      <a:lnTo>
                        <a:pt x="472" y="171"/>
                      </a:lnTo>
                      <a:lnTo>
                        <a:pt x="457" y="156"/>
                      </a:lnTo>
                      <a:lnTo>
                        <a:pt x="441" y="142"/>
                      </a:lnTo>
                      <a:lnTo>
                        <a:pt x="424" y="128"/>
                      </a:lnTo>
                      <a:lnTo>
                        <a:pt x="406" y="114"/>
                      </a:lnTo>
                      <a:lnTo>
                        <a:pt x="386" y="101"/>
                      </a:lnTo>
                      <a:lnTo>
                        <a:pt x="365" y="89"/>
                      </a:lnTo>
                      <a:lnTo>
                        <a:pt x="344" y="77"/>
                      </a:lnTo>
                      <a:lnTo>
                        <a:pt x="321" y="66"/>
                      </a:lnTo>
                      <a:lnTo>
                        <a:pt x="298" y="56"/>
                      </a:lnTo>
                      <a:lnTo>
                        <a:pt x="273" y="47"/>
                      </a:lnTo>
                      <a:lnTo>
                        <a:pt x="248" y="38"/>
                      </a:lnTo>
                      <a:lnTo>
                        <a:pt x="222" y="31"/>
                      </a:lnTo>
                      <a:lnTo>
                        <a:pt x="196" y="24"/>
                      </a:lnTo>
                      <a:lnTo>
                        <a:pt x="169" y="18"/>
                      </a:lnTo>
                      <a:lnTo>
                        <a:pt x="141" y="12"/>
                      </a:lnTo>
                      <a:lnTo>
                        <a:pt x="114" y="8"/>
                      </a:lnTo>
                      <a:lnTo>
                        <a:pt x="85" y="5"/>
                      </a:lnTo>
                      <a:lnTo>
                        <a:pt x="57" y="2"/>
                      </a:lnTo>
                      <a:lnTo>
                        <a:pt x="28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96311" name="Group 55"/>
              <p:cNvGrpSpPr>
                <a:grpSpLocks/>
              </p:cNvGrpSpPr>
              <p:nvPr/>
            </p:nvGrpSpPr>
            <p:grpSpPr bwMode="auto">
              <a:xfrm>
                <a:off x="2081" y="3466"/>
                <a:ext cx="124" cy="76"/>
                <a:chOff x="2081" y="3466"/>
                <a:chExt cx="124" cy="76"/>
              </a:xfrm>
            </p:grpSpPr>
            <p:sp>
              <p:nvSpPr>
                <p:cNvPr id="96312" name="AutoShape 56"/>
                <p:cNvSpPr>
                  <a:spLocks noChangeArrowheads="1"/>
                </p:cNvSpPr>
                <p:nvPr/>
              </p:nvSpPr>
              <p:spPr bwMode="auto">
                <a:xfrm>
                  <a:off x="2082" y="3466"/>
                  <a:ext cx="125" cy="77"/>
                </a:xfrm>
                <a:prstGeom prst="roundRect">
                  <a:avLst>
                    <a:gd name="adj" fmla="val 1315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6313" name="Freeform 57"/>
                <p:cNvSpPr>
                  <a:spLocks noChangeArrowheads="1"/>
                </p:cNvSpPr>
                <p:nvPr/>
              </p:nvSpPr>
              <p:spPr bwMode="auto">
                <a:xfrm>
                  <a:off x="2082" y="3466"/>
                  <a:ext cx="124" cy="77"/>
                </a:xfrm>
                <a:custGeom>
                  <a:avLst/>
                  <a:gdLst/>
                  <a:ahLst/>
                  <a:cxnLst>
                    <a:cxn ang="0">
                      <a:pos x="0" y="337"/>
                    </a:cxn>
                    <a:cxn ang="0">
                      <a:pos x="29" y="336"/>
                    </a:cxn>
                    <a:cxn ang="0">
                      <a:pos x="57" y="335"/>
                    </a:cxn>
                    <a:cxn ang="0">
                      <a:pos x="86" y="332"/>
                    </a:cxn>
                    <a:cxn ang="0">
                      <a:pos x="114" y="329"/>
                    </a:cxn>
                    <a:cxn ang="0">
                      <a:pos x="142" y="325"/>
                    </a:cxn>
                    <a:cxn ang="0">
                      <a:pos x="169" y="320"/>
                    </a:cxn>
                    <a:cxn ang="0">
                      <a:pos x="196" y="314"/>
                    </a:cxn>
                    <a:cxn ang="0">
                      <a:pos x="222" y="307"/>
                    </a:cxn>
                    <a:cxn ang="0">
                      <a:pos x="248" y="299"/>
                    </a:cxn>
                    <a:cxn ang="0">
                      <a:pos x="273" y="291"/>
                    </a:cxn>
                    <a:cxn ang="0">
                      <a:pos x="297" y="281"/>
                    </a:cxn>
                    <a:cxn ang="0">
                      <a:pos x="320" y="271"/>
                    </a:cxn>
                    <a:cxn ang="0">
                      <a:pos x="343" y="261"/>
                    </a:cxn>
                    <a:cxn ang="0">
                      <a:pos x="365" y="249"/>
                    </a:cxn>
                    <a:cxn ang="0">
                      <a:pos x="385" y="237"/>
                    </a:cxn>
                    <a:cxn ang="0">
                      <a:pos x="405" y="224"/>
                    </a:cxn>
                    <a:cxn ang="0">
                      <a:pos x="423" y="211"/>
                    </a:cxn>
                    <a:cxn ang="0">
                      <a:pos x="440" y="197"/>
                    </a:cxn>
                    <a:cxn ang="0">
                      <a:pos x="457" y="183"/>
                    </a:cxn>
                    <a:cxn ang="0">
                      <a:pos x="471" y="168"/>
                    </a:cxn>
                    <a:cxn ang="0">
                      <a:pos x="485" y="152"/>
                    </a:cxn>
                    <a:cxn ang="0">
                      <a:pos x="497" y="136"/>
                    </a:cxn>
                    <a:cxn ang="0">
                      <a:pos x="508" y="120"/>
                    </a:cxn>
                    <a:cxn ang="0">
                      <a:pos x="517" y="103"/>
                    </a:cxn>
                    <a:cxn ang="0">
                      <a:pos x="526" y="87"/>
                    </a:cxn>
                    <a:cxn ang="0">
                      <a:pos x="532" y="70"/>
                    </a:cxn>
                    <a:cxn ang="0">
                      <a:pos x="537" y="52"/>
                    </a:cxn>
                    <a:cxn ang="0">
                      <a:pos x="541" y="35"/>
                    </a:cxn>
                    <a:cxn ang="0">
                      <a:pos x="543" y="18"/>
                    </a:cxn>
                    <a:cxn ang="0">
                      <a:pos x="544" y="0"/>
                    </a:cxn>
                  </a:cxnLst>
                  <a:rect l="0" t="0" r="r" b="b"/>
                  <a:pathLst>
                    <a:path w="545" h="338">
                      <a:moveTo>
                        <a:pt x="0" y="337"/>
                      </a:moveTo>
                      <a:lnTo>
                        <a:pt x="29" y="336"/>
                      </a:lnTo>
                      <a:lnTo>
                        <a:pt x="57" y="335"/>
                      </a:lnTo>
                      <a:lnTo>
                        <a:pt x="86" y="332"/>
                      </a:lnTo>
                      <a:lnTo>
                        <a:pt x="114" y="329"/>
                      </a:lnTo>
                      <a:lnTo>
                        <a:pt x="142" y="325"/>
                      </a:lnTo>
                      <a:lnTo>
                        <a:pt x="169" y="320"/>
                      </a:lnTo>
                      <a:lnTo>
                        <a:pt x="196" y="314"/>
                      </a:lnTo>
                      <a:lnTo>
                        <a:pt x="222" y="307"/>
                      </a:lnTo>
                      <a:lnTo>
                        <a:pt x="248" y="299"/>
                      </a:lnTo>
                      <a:lnTo>
                        <a:pt x="273" y="291"/>
                      </a:lnTo>
                      <a:lnTo>
                        <a:pt x="297" y="281"/>
                      </a:lnTo>
                      <a:lnTo>
                        <a:pt x="320" y="271"/>
                      </a:lnTo>
                      <a:lnTo>
                        <a:pt x="343" y="261"/>
                      </a:lnTo>
                      <a:lnTo>
                        <a:pt x="365" y="249"/>
                      </a:lnTo>
                      <a:lnTo>
                        <a:pt x="385" y="237"/>
                      </a:lnTo>
                      <a:lnTo>
                        <a:pt x="405" y="224"/>
                      </a:lnTo>
                      <a:lnTo>
                        <a:pt x="423" y="211"/>
                      </a:lnTo>
                      <a:lnTo>
                        <a:pt x="440" y="197"/>
                      </a:lnTo>
                      <a:lnTo>
                        <a:pt x="457" y="183"/>
                      </a:lnTo>
                      <a:lnTo>
                        <a:pt x="471" y="168"/>
                      </a:lnTo>
                      <a:lnTo>
                        <a:pt x="485" y="152"/>
                      </a:lnTo>
                      <a:lnTo>
                        <a:pt x="497" y="136"/>
                      </a:lnTo>
                      <a:lnTo>
                        <a:pt x="508" y="120"/>
                      </a:lnTo>
                      <a:lnTo>
                        <a:pt x="517" y="103"/>
                      </a:lnTo>
                      <a:lnTo>
                        <a:pt x="526" y="87"/>
                      </a:lnTo>
                      <a:lnTo>
                        <a:pt x="532" y="70"/>
                      </a:lnTo>
                      <a:lnTo>
                        <a:pt x="537" y="52"/>
                      </a:lnTo>
                      <a:lnTo>
                        <a:pt x="541" y="35"/>
                      </a:lnTo>
                      <a:lnTo>
                        <a:pt x="543" y="18"/>
                      </a:lnTo>
                      <a:lnTo>
                        <a:pt x="544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96314" name="Line 58"/>
              <p:cNvSpPr>
                <a:spLocks noChangeShapeType="1"/>
              </p:cNvSpPr>
              <p:nvPr/>
            </p:nvSpPr>
            <p:spPr bwMode="auto">
              <a:xfrm>
                <a:off x="1997" y="3386"/>
                <a:ext cx="80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6315" name="Freeform 59"/>
              <p:cNvSpPr>
                <a:spLocks noChangeArrowheads="1"/>
              </p:cNvSpPr>
              <p:nvPr/>
            </p:nvSpPr>
            <p:spPr bwMode="auto">
              <a:xfrm>
                <a:off x="1989" y="3383"/>
                <a:ext cx="113" cy="1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37"/>
                  </a:cxn>
                  <a:cxn ang="0">
                    <a:pos x="497" y="737"/>
                  </a:cxn>
                </a:cxnLst>
                <a:rect l="0" t="0" r="r" b="b"/>
                <a:pathLst>
                  <a:path w="498" h="738">
                    <a:moveTo>
                      <a:pt x="0" y="0"/>
                    </a:moveTo>
                    <a:lnTo>
                      <a:pt x="0" y="737"/>
                    </a:lnTo>
                    <a:lnTo>
                      <a:pt x="497" y="737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96316" name="Line 60"/>
            <p:cNvSpPr>
              <a:spLocks noChangeShapeType="1"/>
            </p:cNvSpPr>
            <p:nvPr/>
          </p:nvSpPr>
          <p:spPr bwMode="auto">
            <a:xfrm flipH="1" flipV="1">
              <a:off x="1774" y="3426"/>
              <a:ext cx="224" cy="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17" name="Line 61"/>
            <p:cNvSpPr>
              <a:spLocks noChangeShapeType="1"/>
            </p:cNvSpPr>
            <p:nvPr/>
          </p:nvSpPr>
          <p:spPr bwMode="auto">
            <a:xfrm flipH="1">
              <a:off x="1299" y="3510"/>
              <a:ext cx="699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96318" name="Group 62"/>
            <p:cNvGrpSpPr>
              <a:grpSpLocks/>
            </p:cNvGrpSpPr>
            <p:nvPr/>
          </p:nvGrpSpPr>
          <p:grpSpPr bwMode="auto">
            <a:xfrm>
              <a:off x="1989" y="3628"/>
              <a:ext cx="217" cy="167"/>
              <a:chOff x="1989" y="3628"/>
              <a:chExt cx="217" cy="167"/>
            </a:xfrm>
          </p:grpSpPr>
          <p:grpSp>
            <p:nvGrpSpPr>
              <p:cNvPr id="96319" name="Group 63"/>
              <p:cNvGrpSpPr>
                <a:grpSpLocks/>
              </p:cNvGrpSpPr>
              <p:nvPr/>
            </p:nvGrpSpPr>
            <p:grpSpPr bwMode="auto">
              <a:xfrm>
                <a:off x="2081" y="3636"/>
                <a:ext cx="125" cy="76"/>
                <a:chOff x="2081" y="3636"/>
                <a:chExt cx="125" cy="76"/>
              </a:xfrm>
            </p:grpSpPr>
            <p:sp>
              <p:nvSpPr>
                <p:cNvPr id="96320" name="AutoShape 64"/>
                <p:cNvSpPr>
                  <a:spLocks noChangeArrowheads="1"/>
                </p:cNvSpPr>
                <p:nvPr/>
              </p:nvSpPr>
              <p:spPr bwMode="auto">
                <a:xfrm>
                  <a:off x="2082" y="3636"/>
                  <a:ext cx="126" cy="77"/>
                </a:xfrm>
                <a:prstGeom prst="roundRect">
                  <a:avLst>
                    <a:gd name="adj" fmla="val 1315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6321" name="Freeform 65"/>
                <p:cNvSpPr>
                  <a:spLocks noChangeArrowheads="1"/>
                </p:cNvSpPr>
                <p:nvPr/>
              </p:nvSpPr>
              <p:spPr bwMode="auto">
                <a:xfrm>
                  <a:off x="2084" y="3636"/>
                  <a:ext cx="123" cy="77"/>
                </a:xfrm>
                <a:custGeom>
                  <a:avLst/>
                  <a:gdLst/>
                  <a:ahLst/>
                  <a:cxnLst>
                    <a:cxn ang="0">
                      <a:pos x="543" y="340"/>
                    </a:cxn>
                    <a:cxn ang="0">
                      <a:pos x="543" y="323"/>
                    </a:cxn>
                    <a:cxn ang="0">
                      <a:pos x="541" y="305"/>
                    </a:cxn>
                    <a:cxn ang="0">
                      <a:pos x="537" y="288"/>
                    </a:cxn>
                    <a:cxn ang="0">
                      <a:pos x="532" y="270"/>
                    </a:cxn>
                    <a:cxn ang="0">
                      <a:pos x="526" y="253"/>
                    </a:cxn>
                    <a:cxn ang="0">
                      <a:pos x="518" y="236"/>
                    </a:cxn>
                    <a:cxn ang="0">
                      <a:pos x="508" y="219"/>
                    </a:cxn>
                    <a:cxn ang="0">
                      <a:pos x="498" y="203"/>
                    </a:cxn>
                    <a:cxn ang="0">
                      <a:pos x="486" y="187"/>
                    </a:cxn>
                    <a:cxn ang="0">
                      <a:pos x="472" y="171"/>
                    </a:cxn>
                    <a:cxn ang="0">
                      <a:pos x="457" y="156"/>
                    </a:cxn>
                    <a:cxn ang="0">
                      <a:pos x="441" y="142"/>
                    </a:cxn>
                    <a:cxn ang="0">
                      <a:pos x="424" y="128"/>
                    </a:cxn>
                    <a:cxn ang="0">
                      <a:pos x="406" y="114"/>
                    </a:cxn>
                    <a:cxn ang="0">
                      <a:pos x="386" y="101"/>
                    </a:cxn>
                    <a:cxn ang="0">
                      <a:pos x="365" y="89"/>
                    </a:cxn>
                    <a:cxn ang="0">
                      <a:pos x="344" y="77"/>
                    </a:cxn>
                    <a:cxn ang="0">
                      <a:pos x="321" y="66"/>
                    </a:cxn>
                    <a:cxn ang="0">
                      <a:pos x="298" y="56"/>
                    </a:cxn>
                    <a:cxn ang="0">
                      <a:pos x="273" y="47"/>
                    </a:cxn>
                    <a:cxn ang="0">
                      <a:pos x="248" y="38"/>
                    </a:cxn>
                    <a:cxn ang="0">
                      <a:pos x="222" y="31"/>
                    </a:cxn>
                    <a:cxn ang="0">
                      <a:pos x="196" y="24"/>
                    </a:cxn>
                    <a:cxn ang="0">
                      <a:pos x="169" y="18"/>
                    </a:cxn>
                    <a:cxn ang="0">
                      <a:pos x="141" y="12"/>
                    </a:cxn>
                    <a:cxn ang="0">
                      <a:pos x="114" y="8"/>
                    </a:cxn>
                    <a:cxn ang="0">
                      <a:pos x="85" y="5"/>
                    </a:cxn>
                    <a:cxn ang="0">
                      <a:pos x="57" y="2"/>
                    </a:cxn>
                    <a:cxn ang="0">
                      <a:pos x="28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44" h="341">
                      <a:moveTo>
                        <a:pt x="543" y="340"/>
                      </a:moveTo>
                      <a:lnTo>
                        <a:pt x="543" y="323"/>
                      </a:lnTo>
                      <a:lnTo>
                        <a:pt x="541" y="305"/>
                      </a:lnTo>
                      <a:lnTo>
                        <a:pt x="537" y="288"/>
                      </a:lnTo>
                      <a:lnTo>
                        <a:pt x="532" y="270"/>
                      </a:lnTo>
                      <a:lnTo>
                        <a:pt x="526" y="253"/>
                      </a:lnTo>
                      <a:lnTo>
                        <a:pt x="518" y="236"/>
                      </a:lnTo>
                      <a:lnTo>
                        <a:pt x="508" y="219"/>
                      </a:lnTo>
                      <a:lnTo>
                        <a:pt x="498" y="203"/>
                      </a:lnTo>
                      <a:lnTo>
                        <a:pt x="486" y="187"/>
                      </a:lnTo>
                      <a:lnTo>
                        <a:pt x="472" y="171"/>
                      </a:lnTo>
                      <a:lnTo>
                        <a:pt x="457" y="156"/>
                      </a:lnTo>
                      <a:lnTo>
                        <a:pt x="441" y="142"/>
                      </a:lnTo>
                      <a:lnTo>
                        <a:pt x="424" y="128"/>
                      </a:lnTo>
                      <a:lnTo>
                        <a:pt x="406" y="114"/>
                      </a:lnTo>
                      <a:lnTo>
                        <a:pt x="386" y="101"/>
                      </a:lnTo>
                      <a:lnTo>
                        <a:pt x="365" y="89"/>
                      </a:lnTo>
                      <a:lnTo>
                        <a:pt x="344" y="77"/>
                      </a:lnTo>
                      <a:lnTo>
                        <a:pt x="321" y="66"/>
                      </a:lnTo>
                      <a:lnTo>
                        <a:pt x="298" y="56"/>
                      </a:lnTo>
                      <a:lnTo>
                        <a:pt x="273" y="47"/>
                      </a:lnTo>
                      <a:lnTo>
                        <a:pt x="248" y="38"/>
                      </a:lnTo>
                      <a:lnTo>
                        <a:pt x="222" y="31"/>
                      </a:lnTo>
                      <a:lnTo>
                        <a:pt x="196" y="24"/>
                      </a:lnTo>
                      <a:lnTo>
                        <a:pt x="169" y="18"/>
                      </a:lnTo>
                      <a:lnTo>
                        <a:pt x="141" y="12"/>
                      </a:lnTo>
                      <a:lnTo>
                        <a:pt x="114" y="8"/>
                      </a:lnTo>
                      <a:lnTo>
                        <a:pt x="85" y="5"/>
                      </a:lnTo>
                      <a:lnTo>
                        <a:pt x="57" y="2"/>
                      </a:lnTo>
                      <a:lnTo>
                        <a:pt x="28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96322" name="Group 66"/>
              <p:cNvGrpSpPr>
                <a:grpSpLocks/>
              </p:cNvGrpSpPr>
              <p:nvPr/>
            </p:nvGrpSpPr>
            <p:grpSpPr bwMode="auto">
              <a:xfrm>
                <a:off x="2081" y="3712"/>
                <a:ext cx="124" cy="76"/>
                <a:chOff x="2081" y="3712"/>
                <a:chExt cx="124" cy="76"/>
              </a:xfrm>
            </p:grpSpPr>
            <p:sp>
              <p:nvSpPr>
                <p:cNvPr id="96323" name="AutoShape 67"/>
                <p:cNvSpPr>
                  <a:spLocks noChangeArrowheads="1"/>
                </p:cNvSpPr>
                <p:nvPr/>
              </p:nvSpPr>
              <p:spPr bwMode="auto">
                <a:xfrm>
                  <a:off x="2082" y="3712"/>
                  <a:ext cx="125" cy="77"/>
                </a:xfrm>
                <a:prstGeom prst="roundRect">
                  <a:avLst>
                    <a:gd name="adj" fmla="val 1315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6324" name="Freeform 68"/>
                <p:cNvSpPr>
                  <a:spLocks noChangeArrowheads="1"/>
                </p:cNvSpPr>
                <p:nvPr/>
              </p:nvSpPr>
              <p:spPr bwMode="auto">
                <a:xfrm>
                  <a:off x="2082" y="3712"/>
                  <a:ext cx="124" cy="76"/>
                </a:xfrm>
                <a:custGeom>
                  <a:avLst/>
                  <a:gdLst/>
                  <a:ahLst/>
                  <a:cxnLst>
                    <a:cxn ang="0">
                      <a:pos x="0" y="334"/>
                    </a:cxn>
                    <a:cxn ang="0">
                      <a:pos x="29" y="333"/>
                    </a:cxn>
                    <a:cxn ang="0">
                      <a:pos x="57" y="332"/>
                    </a:cxn>
                    <a:cxn ang="0">
                      <a:pos x="85" y="329"/>
                    </a:cxn>
                    <a:cxn ang="0">
                      <a:pos x="113" y="326"/>
                    </a:cxn>
                    <a:cxn ang="0">
                      <a:pos x="141" y="322"/>
                    </a:cxn>
                    <a:cxn ang="0">
                      <a:pos x="168" y="317"/>
                    </a:cxn>
                    <a:cxn ang="0">
                      <a:pos x="194" y="311"/>
                    </a:cxn>
                    <a:cxn ang="0">
                      <a:pos x="221" y="304"/>
                    </a:cxn>
                    <a:cxn ang="0">
                      <a:pos x="246" y="297"/>
                    </a:cxn>
                    <a:cxn ang="0">
                      <a:pos x="271" y="288"/>
                    </a:cxn>
                    <a:cxn ang="0">
                      <a:pos x="295" y="279"/>
                    </a:cxn>
                    <a:cxn ang="0">
                      <a:pos x="319" y="269"/>
                    </a:cxn>
                    <a:cxn ang="0">
                      <a:pos x="341" y="259"/>
                    </a:cxn>
                    <a:cxn ang="0">
                      <a:pos x="363" y="247"/>
                    </a:cxn>
                    <a:cxn ang="0">
                      <a:pos x="383" y="235"/>
                    </a:cxn>
                    <a:cxn ang="0">
                      <a:pos x="403" y="223"/>
                    </a:cxn>
                    <a:cxn ang="0">
                      <a:pos x="421" y="209"/>
                    </a:cxn>
                    <a:cxn ang="0">
                      <a:pos x="439" y="196"/>
                    </a:cxn>
                    <a:cxn ang="0">
                      <a:pos x="455" y="181"/>
                    </a:cxn>
                    <a:cxn ang="0">
                      <a:pos x="470" y="166"/>
                    </a:cxn>
                    <a:cxn ang="0">
                      <a:pos x="483" y="151"/>
                    </a:cxn>
                    <a:cxn ang="0">
                      <a:pos x="495" y="135"/>
                    </a:cxn>
                    <a:cxn ang="0">
                      <a:pos x="506" y="119"/>
                    </a:cxn>
                    <a:cxn ang="0">
                      <a:pos x="516" y="103"/>
                    </a:cxn>
                    <a:cxn ang="0">
                      <a:pos x="524" y="86"/>
                    </a:cxn>
                    <a:cxn ang="0">
                      <a:pos x="531" y="69"/>
                    </a:cxn>
                    <a:cxn ang="0">
                      <a:pos x="537" y="52"/>
                    </a:cxn>
                    <a:cxn ang="0">
                      <a:pos x="540" y="35"/>
                    </a:cxn>
                    <a:cxn ang="0">
                      <a:pos x="543" y="18"/>
                    </a:cxn>
                    <a:cxn ang="0">
                      <a:pos x="544" y="0"/>
                    </a:cxn>
                  </a:cxnLst>
                  <a:rect l="0" t="0" r="r" b="b"/>
                  <a:pathLst>
                    <a:path w="545" h="335">
                      <a:moveTo>
                        <a:pt x="0" y="334"/>
                      </a:moveTo>
                      <a:lnTo>
                        <a:pt x="29" y="333"/>
                      </a:lnTo>
                      <a:lnTo>
                        <a:pt x="57" y="332"/>
                      </a:lnTo>
                      <a:lnTo>
                        <a:pt x="85" y="329"/>
                      </a:lnTo>
                      <a:lnTo>
                        <a:pt x="113" y="326"/>
                      </a:lnTo>
                      <a:lnTo>
                        <a:pt x="141" y="322"/>
                      </a:lnTo>
                      <a:lnTo>
                        <a:pt x="168" y="317"/>
                      </a:lnTo>
                      <a:lnTo>
                        <a:pt x="194" y="311"/>
                      </a:lnTo>
                      <a:lnTo>
                        <a:pt x="221" y="304"/>
                      </a:lnTo>
                      <a:lnTo>
                        <a:pt x="246" y="297"/>
                      </a:lnTo>
                      <a:lnTo>
                        <a:pt x="271" y="288"/>
                      </a:lnTo>
                      <a:lnTo>
                        <a:pt x="295" y="279"/>
                      </a:lnTo>
                      <a:lnTo>
                        <a:pt x="319" y="269"/>
                      </a:lnTo>
                      <a:lnTo>
                        <a:pt x="341" y="259"/>
                      </a:lnTo>
                      <a:lnTo>
                        <a:pt x="363" y="247"/>
                      </a:lnTo>
                      <a:lnTo>
                        <a:pt x="383" y="235"/>
                      </a:lnTo>
                      <a:lnTo>
                        <a:pt x="403" y="223"/>
                      </a:lnTo>
                      <a:lnTo>
                        <a:pt x="421" y="209"/>
                      </a:lnTo>
                      <a:lnTo>
                        <a:pt x="439" y="196"/>
                      </a:lnTo>
                      <a:lnTo>
                        <a:pt x="455" y="181"/>
                      </a:lnTo>
                      <a:lnTo>
                        <a:pt x="470" y="166"/>
                      </a:lnTo>
                      <a:lnTo>
                        <a:pt x="483" y="151"/>
                      </a:lnTo>
                      <a:lnTo>
                        <a:pt x="495" y="135"/>
                      </a:lnTo>
                      <a:lnTo>
                        <a:pt x="506" y="119"/>
                      </a:lnTo>
                      <a:lnTo>
                        <a:pt x="516" y="103"/>
                      </a:lnTo>
                      <a:lnTo>
                        <a:pt x="524" y="86"/>
                      </a:lnTo>
                      <a:lnTo>
                        <a:pt x="531" y="69"/>
                      </a:lnTo>
                      <a:lnTo>
                        <a:pt x="537" y="52"/>
                      </a:lnTo>
                      <a:lnTo>
                        <a:pt x="540" y="35"/>
                      </a:lnTo>
                      <a:lnTo>
                        <a:pt x="543" y="18"/>
                      </a:lnTo>
                      <a:lnTo>
                        <a:pt x="544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96325" name="Line 69"/>
              <p:cNvSpPr>
                <a:spLocks noChangeShapeType="1"/>
              </p:cNvSpPr>
              <p:nvPr/>
            </p:nvSpPr>
            <p:spPr bwMode="auto">
              <a:xfrm>
                <a:off x="1997" y="3632"/>
                <a:ext cx="80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6326" name="Freeform 70"/>
              <p:cNvSpPr>
                <a:spLocks noChangeArrowheads="1"/>
              </p:cNvSpPr>
              <p:nvPr/>
            </p:nvSpPr>
            <p:spPr bwMode="auto">
              <a:xfrm>
                <a:off x="1989" y="3628"/>
                <a:ext cx="113" cy="1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41"/>
                  </a:cxn>
                  <a:cxn ang="0">
                    <a:pos x="497" y="741"/>
                  </a:cxn>
                </a:cxnLst>
                <a:rect l="0" t="0" r="r" b="b"/>
                <a:pathLst>
                  <a:path w="498" h="742">
                    <a:moveTo>
                      <a:pt x="0" y="0"/>
                    </a:moveTo>
                    <a:lnTo>
                      <a:pt x="0" y="741"/>
                    </a:lnTo>
                    <a:lnTo>
                      <a:pt x="497" y="741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96327" name="Line 71"/>
            <p:cNvSpPr>
              <a:spLocks noChangeShapeType="1"/>
            </p:cNvSpPr>
            <p:nvPr/>
          </p:nvSpPr>
          <p:spPr bwMode="auto">
            <a:xfrm flipH="1">
              <a:off x="1299" y="3675"/>
              <a:ext cx="699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28" name="Line 72"/>
            <p:cNvSpPr>
              <a:spLocks noChangeShapeType="1"/>
            </p:cNvSpPr>
            <p:nvPr/>
          </p:nvSpPr>
          <p:spPr bwMode="auto">
            <a:xfrm flipH="1">
              <a:off x="1299" y="3755"/>
              <a:ext cx="699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96329" name="Group 73"/>
            <p:cNvGrpSpPr>
              <a:grpSpLocks/>
            </p:cNvGrpSpPr>
            <p:nvPr/>
          </p:nvGrpSpPr>
          <p:grpSpPr bwMode="auto">
            <a:xfrm>
              <a:off x="1989" y="3874"/>
              <a:ext cx="217" cy="167"/>
              <a:chOff x="1989" y="3874"/>
              <a:chExt cx="217" cy="167"/>
            </a:xfrm>
          </p:grpSpPr>
          <p:grpSp>
            <p:nvGrpSpPr>
              <p:cNvPr id="96330" name="Group 74"/>
              <p:cNvGrpSpPr>
                <a:grpSpLocks/>
              </p:cNvGrpSpPr>
              <p:nvPr/>
            </p:nvGrpSpPr>
            <p:grpSpPr bwMode="auto">
              <a:xfrm>
                <a:off x="2081" y="3882"/>
                <a:ext cx="125" cy="76"/>
                <a:chOff x="2081" y="3882"/>
                <a:chExt cx="125" cy="76"/>
              </a:xfrm>
            </p:grpSpPr>
            <p:sp>
              <p:nvSpPr>
                <p:cNvPr id="96331" name="AutoShape 75"/>
                <p:cNvSpPr>
                  <a:spLocks noChangeArrowheads="1"/>
                </p:cNvSpPr>
                <p:nvPr/>
              </p:nvSpPr>
              <p:spPr bwMode="auto">
                <a:xfrm>
                  <a:off x="2082" y="3882"/>
                  <a:ext cx="126" cy="77"/>
                </a:xfrm>
                <a:prstGeom prst="roundRect">
                  <a:avLst>
                    <a:gd name="adj" fmla="val 1315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6332" name="Freeform 76"/>
                <p:cNvSpPr>
                  <a:spLocks noChangeArrowheads="1"/>
                </p:cNvSpPr>
                <p:nvPr/>
              </p:nvSpPr>
              <p:spPr bwMode="auto">
                <a:xfrm>
                  <a:off x="2084" y="3882"/>
                  <a:ext cx="123" cy="78"/>
                </a:xfrm>
                <a:custGeom>
                  <a:avLst/>
                  <a:gdLst/>
                  <a:ahLst/>
                  <a:cxnLst>
                    <a:cxn ang="0">
                      <a:pos x="543" y="341"/>
                    </a:cxn>
                    <a:cxn ang="0">
                      <a:pos x="543" y="324"/>
                    </a:cxn>
                    <a:cxn ang="0">
                      <a:pos x="541" y="306"/>
                    </a:cxn>
                    <a:cxn ang="0">
                      <a:pos x="537" y="288"/>
                    </a:cxn>
                    <a:cxn ang="0">
                      <a:pos x="532" y="271"/>
                    </a:cxn>
                    <a:cxn ang="0">
                      <a:pos x="526" y="254"/>
                    </a:cxn>
                    <a:cxn ang="0">
                      <a:pos x="518" y="237"/>
                    </a:cxn>
                    <a:cxn ang="0">
                      <a:pos x="508" y="220"/>
                    </a:cxn>
                    <a:cxn ang="0">
                      <a:pos x="498" y="204"/>
                    </a:cxn>
                    <a:cxn ang="0">
                      <a:pos x="486" y="188"/>
                    </a:cxn>
                    <a:cxn ang="0">
                      <a:pos x="472" y="172"/>
                    </a:cxn>
                    <a:cxn ang="0">
                      <a:pos x="457" y="157"/>
                    </a:cxn>
                    <a:cxn ang="0">
                      <a:pos x="441" y="142"/>
                    </a:cxn>
                    <a:cxn ang="0">
                      <a:pos x="424" y="128"/>
                    </a:cxn>
                    <a:cxn ang="0">
                      <a:pos x="406" y="114"/>
                    </a:cxn>
                    <a:cxn ang="0">
                      <a:pos x="386" y="101"/>
                    </a:cxn>
                    <a:cxn ang="0">
                      <a:pos x="365" y="89"/>
                    </a:cxn>
                    <a:cxn ang="0">
                      <a:pos x="344" y="77"/>
                    </a:cxn>
                    <a:cxn ang="0">
                      <a:pos x="321" y="67"/>
                    </a:cxn>
                    <a:cxn ang="0">
                      <a:pos x="298" y="56"/>
                    </a:cxn>
                    <a:cxn ang="0">
                      <a:pos x="273" y="47"/>
                    </a:cxn>
                    <a:cxn ang="0">
                      <a:pos x="248" y="38"/>
                    </a:cxn>
                    <a:cxn ang="0">
                      <a:pos x="222" y="31"/>
                    </a:cxn>
                    <a:cxn ang="0">
                      <a:pos x="196" y="24"/>
                    </a:cxn>
                    <a:cxn ang="0">
                      <a:pos x="169" y="18"/>
                    </a:cxn>
                    <a:cxn ang="0">
                      <a:pos x="141" y="12"/>
                    </a:cxn>
                    <a:cxn ang="0">
                      <a:pos x="114" y="8"/>
                    </a:cxn>
                    <a:cxn ang="0">
                      <a:pos x="85" y="5"/>
                    </a:cxn>
                    <a:cxn ang="0">
                      <a:pos x="57" y="2"/>
                    </a:cxn>
                    <a:cxn ang="0">
                      <a:pos x="28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44" h="342">
                      <a:moveTo>
                        <a:pt x="543" y="341"/>
                      </a:moveTo>
                      <a:lnTo>
                        <a:pt x="543" y="324"/>
                      </a:lnTo>
                      <a:lnTo>
                        <a:pt x="541" y="306"/>
                      </a:lnTo>
                      <a:lnTo>
                        <a:pt x="537" y="288"/>
                      </a:lnTo>
                      <a:lnTo>
                        <a:pt x="532" y="271"/>
                      </a:lnTo>
                      <a:lnTo>
                        <a:pt x="526" y="254"/>
                      </a:lnTo>
                      <a:lnTo>
                        <a:pt x="518" y="237"/>
                      </a:lnTo>
                      <a:lnTo>
                        <a:pt x="508" y="220"/>
                      </a:lnTo>
                      <a:lnTo>
                        <a:pt x="498" y="204"/>
                      </a:lnTo>
                      <a:lnTo>
                        <a:pt x="486" y="188"/>
                      </a:lnTo>
                      <a:lnTo>
                        <a:pt x="472" y="172"/>
                      </a:lnTo>
                      <a:lnTo>
                        <a:pt x="457" y="157"/>
                      </a:lnTo>
                      <a:lnTo>
                        <a:pt x="441" y="142"/>
                      </a:lnTo>
                      <a:lnTo>
                        <a:pt x="424" y="128"/>
                      </a:lnTo>
                      <a:lnTo>
                        <a:pt x="406" y="114"/>
                      </a:lnTo>
                      <a:lnTo>
                        <a:pt x="386" y="101"/>
                      </a:lnTo>
                      <a:lnTo>
                        <a:pt x="365" y="89"/>
                      </a:lnTo>
                      <a:lnTo>
                        <a:pt x="344" y="77"/>
                      </a:lnTo>
                      <a:lnTo>
                        <a:pt x="321" y="67"/>
                      </a:lnTo>
                      <a:lnTo>
                        <a:pt x="298" y="56"/>
                      </a:lnTo>
                      <a:lnTo>
                        <a:pt x="273" y="47"/>
                      </a:lnTo>
                      <a:lnTo>
                        <a:pt x="248" y="38"/>
                      </a:lnTo>
                      <a:lnTo>
                        <a:pt x="222" y="31"/>
                      </a:lnTo>
                      <a:lnTo>
                        <a:pt x="196" y="24"/>
                      </a:lnTo>
                      <a:lnTo>
                        <a:pt x="169" y="18"/>
                      </a:lnTo>
                      <a:lnTo>
                        <a:pt x="141" y="12"/>
                      </a:lnTo>
                      <a:lnTo>
                        <a:pt x="114" y="8"/>
                      </a:lnTo>
                      <a:lnTo>
                        <a:pt x="85" y="5"/>
                      </a:lnTo>
                      <a:lnTo>
                        <a:pt x="57" y="2"/>
                      </a:lnTo>
                      <a:lnTo>
                        <a:pt x="28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96333" name="Group 77"/>
              <p:cNvGrpSpPr>
                <a:grpSpLocks/>
              </p:cNvGrpSpPr>
              <p:nvPr/>
            </p:nvGrpSpPr>
            <p:grpSpPr bwMode="auto">
              <a:xfrm>
                <a:off x="2081" y="3958"/>
                <a:ext cx="124" cy="76"/>
                <a:chOff x="2081" y="3958"/>
                <a:chExt cx="124" cy="76"/>
              </a:xfrm>
            </p:grpSpPr>
            <p:sp>
              <p:nvSpPr>
                <p:cNvPr id="96334" name="AutoShape 78"/>
                <p:cNvSpPr>
                  <a:spLocks noChangeArrowheads="1"/>
                </p:cNvSpPr>
                <p:nvPr/>
              </p:nvSpPr>
              <p:spPr bwMode="auto">
                <a:xfrm>
                  <a:off x="2082" y="3958"/>
                  <a:ext cx="125" cy="77"/>
                </a:xfrm>
                <a:prstGeom prst="roundRect">
                  <a:avLst>
                    <a:gd name="adj" fmla="val 1315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6335" name="Freeform 79"/>
                <p:cNvSpPr>
                  <a:spLocks noChangeArrowheads="1"/>
                </p:cNvSpPr>
                <p:nvPr/>
              </p:nvSpPr>
              <p:spPr bwMode="auto">
                <a:xfrm>
                  <a:off x="2082" y="3959"/>
                  <a:ext cx="124" cy="76"/>
                </a:xfrm>
                <a:custGeom>
                  <a:avLst/>
                  <a:gdLst/>
                  <a:ahLst/>
                  <a:cxnLst>
                    <a:cxn ang="0">
                      <a:pos x="0" y="335"/>
                    </a:cxn>
                    <a:cxn ang="0">
                      <a:pos x="29" y="334"/>
                    </a:cxn>
                    <a:cxn ang="0">
                      <a:pos x="57" y="333"/>
                    </a:cxn>
                    <a:cxn ang="0">
                      <a:pos x="85" y="330"/>
                    </a:cxn>
                    <a:cxn ang="0">
                      <a:pos x="113" y="327"/>
                    </a:cxn>
                    <a:cxn ang="0">
                      <a:pos x="141" y="323"/>
                    </a:cxn>
                    <a:cxn ang="0">
                      <a:pos x="168" y="318"/>
                    </a:cxn>
                    <a:cxn ang="0">
                      <a:pos x="194" y="312"/>
                    </a:cxn>
                    <a:cxn ang="0">
                      <a:pos x="221" y="305"/>
                    </a:cxn>
                    <a:cxn ang="0">
                      <a:pos x="246" y="298"/>
                    </a:cxn>
                    <a:cxn ang="0">
                      <a:pos x="271" y="289"/>
                    </a:cxn>
                    <a:cxn ang="0">
                      <a:pos x="295" y="280"/>
                    </a:cxn>
                    <a:cxn ang="0">
                      <a:pos x="319" y="270"/>
                    </a:cxn>
                    <a:cxn ang="0">
                      <a:pos x="341" y="259"/>
                    </a:cxn>
                    <a:cxn ang="0">
                      <a:pos x="363" y="248"/>
                    </a:cxn>
                    <a:cxn ang="0">
                      <a:pos x="383" y="236"/>
                    </a:cxn>
                    <a:cxn ang="0">
                      <a:pos x="403" y="223"/>
                    </a:cxn>
                    <a:cxn ang="0">
                      <a:pos x="421" y="210"/>
                    </a:cxn>
                    <a:cxn ang="0">
                      <a:pos x="439" y="196"/>
                    </a:cxn>
                    <a:cxn ang="0">
                      <a:pos x="455" y="182"/>
                    </a:cxn>
                    <a:cxn ang="0">
                      <a:pos x="470" y="167"/>
                    </a:cxn>
                    <a:cxn ang="0">
                      <a:pos x="483" y="152"/>
                    </a:cxn>
                    <a:cxn ang="0">
                      <a:pos x="495" y="136"/>
                    </a:cxn>
                    <a:cxn ang="0">
                      <a:pos x="506" y="120"/>
                    </a:cxn>
                    <a:cxn ang="0">
                      <a:pos x="516" y="103"/>
                    </a:cxn>
                    <a:cxn ang="0">
                      <a:pos x="524" y="87"/>
                    </a:cxn>
                    <a:cxn ang="0">
                      <a:pos x="531" y="70"/>
                    </a:cxn>
                    <a:cxn ang="0">
                      <a:pos x="537" y="53"/>
                    </a:cxn>
                    <a:cxn ang="0">
                      <a:pos x="540" y="35"/>
                    </a:cxn>
                    <a:cxn ang="0">
                      <a:pos x="543" y="18"/>
                    </a:cxn>
                    <a:cxn ang="0">
                      <a:pos x="544" y="0"/>
                    </a:cxn>
                  </a:cxnLst>
                  <a:rect l="0" t="0" r="r" b="b"/>
                  <a:pathLst>
                    <a:path w="545" h="336">
                      <a:moveTo>
                        <a:pt x="0" y="335"/>
                      </a:moveTo>
                      <a:lnTo>
                        <a:pt x="29" y="334"/>
                      </a:lnTo>
                      <a:lnTo>
                        <a:pt x="57" y="333"/>
                      </a:lnTo>
                      <a:lnTo>
                        <a:pt x="85" y="330"/>
                      </a:lnTo>
                      <a:lnTo>
                        <a:pt x="113" y="327"/>
                      </a:lnTo>
                      <a:lnTo>
                        <a:pt x="141" y="323"/>
                      </a:lnTo>
                      <a:lnTo>
                        <a:pt x="168" y="318"/>
                      </a:lnTo>
                      <a:lnTo>
                        <a:pt x="194" y="312"/>
                      </a:lnTo>
                      <a:lnTo>
                        <a:pt x="221" y="305"/>
                      </a:lnTo>
                      <a:lnTo>
                        <a:pt x="246" y="298"/>
                      </a:lnTo>
                      <a:lnTo>
                        <a:pt x="271" y="289"/>
                      </a:lnTo>
                      <a:lnTo>
                        <a:pt x="295" y="280"/>
                      </a:lnTo>
                      <a:lnTo>
                        <a:pt x="319" y="270"/>
                      </a:lnTo>
                      <a:lnTo>
                        <a:pt x="341" y="259"/>
                      </a:lnTo>
                      <a:lnTo>
                        <a:pt x="363" y="248"/>
                      </a:lnTo>
                      <a:lnTo>
                        <a:pt x="383" y="236"/>
                      </a:lnTo>
                      <a:lnTo>
                        <a:pt x="403" y="223"/>
                      </a:lnTo>
                      <a:lnTo>
                        <a:pt x="421" y="210"/>
                      </a:lnTo>
                      <a:lnTo>
                        <a:pt x="439" y="196"/>
                      </a:lnTo>
                      <a:lnTo>
                        <a:pt x="455" y="182"/>
                      </a:lnTo>
                      <a:lnTo>
                        <a:pt x="470" y="167"/>
                      </a:lnTo>
                      <a:lnTo>
                        <a:pt x="483" y="152"/>
                      </a:lnTo>
                      <a:lnTo>
                        <a:pt x="495" y="136"/>
                      </a:lnTo>
                      <a:lnTo>
                        <a:pt x="506" y="120"/>
                      </a:lnTo>
                      <a:lnTo>
                        <a:pt x="516" y="103"/>
                      </a:lnTo>
                      <a:lnTo>
                        <a:pt x="524" y="87"/>
                      </a:lnTo>
                      <a:lnTo>
                        <a:pt x="531" y="70"/>
                      </a:lnTo>
                      <a:lnTo>
                        <a:pt x="537" y="53"/>
                      </a:lnTo>
                      <a:lnTo>
                        <a:pt x="540" y="35"/>
                      </a:lnTo>
                      <a:lnTo>
                        <a:pt x="543" y="18"/>
                      </a:lnTo>
                      <a:lnTo>
                        <a:pt x="544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96336" name="Line 80"/>
              <p:cNvSpPr>
                <a:spLocks noChangeShapeType="1"/>
              </p:cNvSpPr>
              <p:nvPr/>
            </p:nvSpPr>
            <p:spPr bwMode="auto">
              <a:xfrm>
                <a:off x="1997" y="3878"/>
                <a:ext cx="80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6337" name="Freeform 81"/>
              <p:cNvSpPr>
                <a:spLocks noChangeArrowheads="1"/>
              </p:cNvSpPr>
              <p:nvPr/>
            </p:nvSpPr>
            <p:spPr bwMode="auto">
              <a:xfrm>
                <a:off x="1989" y="3874"/>
                <a:ext cx="113" cy="1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41"/>
                  </a:cxn>
                  <a:cxn ang="0">
                    <a:pos x="497" y="741"/>
                  </a:cxn>
                </a:cxnLst>
                <a:rect l="0" t="0" r="r" b="b"/>
                <a:pathLst>
                  <a:path w="498" h="742">
                    <a:moveTo>
                      <a:pt x="0" y="0"/>
                    </a:moveTo>
                    <a:lnTo>
                      <a:pt x="0" y="741"/>
                    </a:lnTo>
                    <a:lnTo>
                      <a:pt x="497" y="741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96338" name="Line 82"/>
            <p:cNvSpPr>
              <a:spLocks noChangeShapeType="1"/>
            </p:cNvSpPr>
            <p:nvPr/>
          </p:nvSpPr>
          <p:spPr bwMode="auto">
            <a:xfrm flipH="1">
              <a:off x="1853" y="3921"/>
              <a:ext cx="14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39" name="Line 83"/>
            <p:cNvSpPr>
              <a:spLocks noChangeShapeType="1"/>
            </p:cNvSpPr>
            <p:nvPr/>
          </p:nvSpPr>
          <p:spPr bwMode="auto">
            <a:xfrm flipH="1">
              <a:off x="1484" y="4001"/>
              <a:ext cx="51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40" name="Line 84"/>
            <p:cNvSpPr>
              <a:spLocks noChangeShapeType="1"/>
            </p:cNvSpPr>
            <p:nvPr/>
          </p:nvSpPr>
          <p:spPr bwMode="auto">
            <a:xfrm>
              <a:off x="2222" y="3227"/>
              <a:ext cx="30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41" name="Freeform 85"/>
            <p:cNvSpPr>
              <a:spLocks noChangeArrowheads="1"/>
            </p:cNvSpPr>
            <p:nvPr/>
          </p:nvSpPr>
          <p:spPr bwMode="auto">
            <a:xfrm>
              <a:off x="2214" y="2978"/>
              <a:ext cx="272" cy="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0" y="0"/>
                </a:cxn>
                <a:cxn ang="0">
                  <a:pos x="600" y="698"/>
                </a:cxn>
                <a:cxn ang="0">
                  <a:pos x="1200" y="698"/>
                </a:cxn>
              </a:cxnLst>
              <a:rect l="0" t="0" r="r" b="b"/>
              <a:pathLst>
                <a:path w="1201" h="699">
                  <a:moveTo>
                    <a:pt x="0" y="0"/>
                  </a:moveTo>
                  <a:lnTo>
                    <a:pt x="600" y="0"/>
                  </a:lnTo>
                  <a:lnTo>
                    <a:pt x="600" y="698"/>
                  </a:lnTo>
                  <a:lnTo>
                    <a:pt x="1200" y="698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42" name="Freeform 86"/>
            <p:cNvSpPr>
              <a:spLocks noChangeArrowheads="1"/>
            </p:cNvSpPr>
            <p:nvPr/>
          </p:nvSpPr>
          <p:spPr bwMode="auto">
            <a:xfrm>
              <a:off x="2214" y="3303"/>
              <a:ext cx="272" cy="167"/>
            </a:xfrm>
            <a:custGeom>
              <a:avLst/>
              <a:gdLst/>
              <a:ahLst/>
              <a:cxnLst>
                <a:cxn ang="0">
                  <a:pos x="0" y="734"/>
                </a:cxn>
                <a:cxn ang="0">
                  <a:pos x="600" y="734"/>
                </a:cxn>
                <a:cxn ang="0">
                  <a:pos x="600" y="0"/>
                </a:cxn>
                <a:cxn ang="0">
                  <a:pos x="1200" y="0"/>
                </a:cxn>
              </a:cxnLst>
              <a:rect l="0" t="0" r="r" b="b"/>
              <a:pathLst>
                <a:path w="1201" h="735">
                  <a:moveTo>
                    <a:pt x="0" y="734"/>
                  </a:moveTo>
                  <a:lnTo>
                    <a:pt x="600" y="734"/>
                  </a:lnTo>
                  <a:lnTo>
                    <a:pt x="600" y="0"/>
                  </a:lnTo>
                  <a:lnTo>
                    <a:pt x="1200" y="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43" name="AutoShape 87"/>
            <p:cNvSpPr>
              <a:spLocks noChangeArrowheads="1"/>
            </p:cNvSpPr>
            <p:nvPr/>
          </p:nvSpPr>
          <p:spPr bwMode="auto">
            <a:xfrm>
              <a:off x="2678" y="2696"/>
              <a:ext cx="986" cy="188"/>
            </a:xfrm>
            <a:prstGeom prst="roundRect">
              <a:avLst>
                <a:gd name="adj" fmla="val 528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6344" name="Text Box 88"/>
            <p:cNvSpPr txBox="1">
              <a:spLocks noChangeArrowheads="1"/>
            </p:cNvSpPr>
            <p:nvPr/>
          </p:nvSpPr>
          <p:spPr bwMode="auto">
            <a:xfrm>
              <a:off x="3061" y="2712"/>
              <a:ext cx="25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AR</a:t>
              </a:r>
            </a:p>
          </p:txBody>
        </p:sp>
        <p:sp>
          <p:nvSpPr>
            <p:cNvPr id="96345" name="Freeform 89"/>
            <p:cNvSpPr>
              <a:spLocks noChangeArrowheads="1"/>
            </p:cNvSpPr>
            <p:nvPr/>
          </p:nvSpPr>
          <p:spPr bwMode="auto">
            <a:xfrm>
              <a:off x="2759" y="2891"/>
              <a:ext cx="95" cy="333"/>
            </a:xfrm>
            <a:custGeom>
              <a:avLst/>
              <a:gdLst/>
              <a:ahLst/>
              <a:cxnLst>
                <a:cxn ang="0">
                  <a:pos x="0" y="1469"/>
                </a:cxn>
                <a:cxn ang="0">
                  <a:pos x="420" y="1469"/>
                </a:cxn>
                <a:cxn ang="0">
                  <a:pos x="420" y="0"/>
                </a:cxn>
              </a:cxnLst>
              <a:rect l="0" t="0" r="r" b="b"/>
              <a:pathLst>
                <a:path w="421" h="1470">
                  <a:moveTo>
                    <a:pt x="0" y="1469"/>
                  </a:moveTo>
                  <a:lnTo>
                    <a:pt x="420" y="1469"/>
                  </a:lnTo>
                  <a:lnTo>
                    <a:pt x="420" y="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46" name="Freeform 90"/>
            <p:cNvSpPr>
              <a:spLocks noChangeArrowheads="1"/>
            </p:cNvSpPr>
            <p:nvPr/>
          </p:nvSpPr>
          <p:spPr bwMode="auto">
            <a:xfrm>
              <a:off x="2214" y="2891"/>
              <a:ext cx="865" cy="825"/>
            </a:xfrm>
            <a:custGeom>
              <a:avLst/>
              <a:gdLst/>
              <a:ahLst/>
              <a:cxnLst>
                <a:cxn ang="0">
                  <a:pos x="0" y="3635"/>
                </a:cxn>
                <a:cxn ang="0">
                  <a:pos x="3815" y="3635"/>
                </a:cxn>
                <a:cxn ang="0">
                  <a:pos x="3815" y="0"/>
                </a:cxn>
              </a:cxnLst>
              <a:rect l="0" t="0" r="r" b="b"/>
              <a:pathLst>
                <a:path w="3816" h="3636">
                  <a:moveTo>
                    <a:pt x="0" y="3635"/>
                  </a:moveTo>
                  <a:lnTo>
                    <a:pt x="3815" y="3635"/>
                  </a:lnTo>
                  <a:lnTo>
                    <a:pt x="3815" y="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47" name="Freeform 91"/>
            <p:cNvSpPr>
              <a:spLocks noChangeArrowheads="1"/>
            </p:cNvSpPr>
            <p:nvPr/>
          </p:nvSpPr>
          <p:spPr bwMode="auto">
            <a:xfrm>
              <a:off x="2214" y="2891"/>
              <a:ext cx="1097" cy="1071"/>
            </a:xfrm>
            <a:custGeom>
              <a:avLst/>
              <a:gdLst/>
              <a:ahLst/>
              <a:cxnLst>
                <a:cxn ang="0">
                  <a:pos x="0" y="4724"/>
                </a:cxn>
                <a:cxn ang="0">
                  <a:pos x="4838" y="4724"/>
                </a:cxn>
                <a:cxn ang="0">
                  <a:pos x="4838" y="0"/>
                </a:cxn>
              </a:cxnLst>
              <a:rect l="0" t="0" r="r" b="b"/>
              <a:pathLst>
                <a:path w="4839" h="4725">
                  <a:moveTo>
                    <a:pt x="0" y="4724"/>
                  </a:moveTo>
                  <a:lnTo>
                    <a:pt x="4838" y="4724"/>
                  </a:lnTo>
                  <a:lnTo>
                    <a:pt x="4838" y="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48" name="Freeform 92"/>
            <p:cNvSpPr>
              <a:spLocks noChangeArrowheads="1"/>
            </p:cNvSpPr>
            <p:nvPr/>
          </p:nvSpPr>
          <p:spPr bwMode="auto">
            <a:xfrm>
              <a:off x="3488" y="2838"/>
              <a:ext cx="96" cy="37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212" y="0"/>
                </a:cxn>
                <a:cxn ang="0">
                  <a:pos x="424" y="160"/>
                </a:cxn>
              </a:cxnLst>
              <a:rect l="0" t="0" r="r" b="b"/>
              <a:pathLst>
                <a:path w="425" h="161">
                  <a:moveTo>
                    <a:pt x="0" y="160"/>
                  </a:moveTo>
                  <a:lnTo>
                    <a:pt x="212" y="0"/>
                  </a:lnTo>
                  <a:lnTo>
                    <a:pt x="424" y="16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49" name="Freeform 93"/>
            <p:cNvSpPr>
              <a:spLocks noChangeArrowheads="1"/>
            </p:cNvSpPr>
            <p:nvPr/>
          </p:nvSpPr>
          <p:spPr bwMode="auto">
            <a:xfrm>
              <a:off x="3535" y="2891"/>
              <a:ext cx="361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43"/>
                </a:cxn>
                <a:cxn ang="0">
                  <a:pos x="1593" y="543"/>
                </a:cxn>
              </a:cxnLst>
              <a:rect l="0" t="0" r="r" b="b"/>
              <a:pathLst>
                <a:path w="1594" h="544">
                  <a:moveTo>
                    <a:pt x="0" y="0"/>
                  </a:moveTo>
                  <a:lnTo>
                    <a:pt x="0" y="543"/>
                  </a:lnTo>
                  <a:lnTo>
                    <a:pt x="1593" y="543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50" name="Text Box 94"/>
            <p:cNvSpPr txBox="1">
              <a:spLocks noChangeArrowheads="1"/>
            </p:cNvSpPr>
            <p:nvPr/>
          </p:nvSpPr>
          <p:spPr bwMode="auto">
            <a:xfrm>
              <a:off x="2823" y="2969"/>
              <a:ext cx="24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LD</a:t>
              </a:r>
            </a:p>
          </p:txBody>
        </p:sp>
        <p:sp>
          <p:nvSpPr>
            <p:cNvPr id="96351" name="Text Box 95"/>
            <p:cNvSpPr txBox="1">
              <a:spLocks noChangeArrowheads="1"/>
            </p:cNvSpPr>
            <p:nvPr/>
          </p:nvSpPr>
          <p:spPr bwMode="auto">
            <a:xfrm>
              <a:off x="3040" y="3098"/>
              <a:ext cx="28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INR</a:t>
              </a:r>
            </a:p>
          </p:txBody>
        </p:sp>
        <p:sp>
          <p:nvSpPr>
            <p:cNvPr id="96352" name="Text Box 96"/>
            <p:cNvSpPr txBox="1">
              <a:spLocks noChangeArrowheads="1"/>
            </p:cNvSpPr>
            <p:nvPr/>
          </p:nvSpPr>
          <p:spPr bwMode="auto">
            <a:xfrm>
              <a:off x="3277" y="3222"/>
              <a:ext cx="31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CLR</a:t>
              </a:r>
            </a:p>
          </p:txBody>
        </p:sp>
        <p:sp>
          <p:nvSpPr>
            <p:cNvPr id="96353" name="Text Box 97"/>
            <p:cNvSpPr txBox="1">
              <a:spLocks noChangeArrowheads="1"/>
            </p:cNvSpPr>
            <p:nvPr/>
          </p:nvSpPr>
          <p:spPr bwMode="auto">
            <a:xfrm>
              <a:off x="3886" y="2945"/>
              <a:ext cx="37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Clock</a:t>
              </a:r>
            </a:p>
          </p:txBody>
        </p:sp>
        <p:sp>
          <p:nvSpPr>
            <p:cNvPr id="96354" name="Freeform 98"/>
            <p:cNvSpPr>
              <a:spLocks noChangeArrowheads="1"/>
            </p:cNvSpPr>
            <p:nvPr/>
          </p:nvSpPr>
          <p:spPr bwMode="auto">
            <a:xfrm>
              <a:off x="3915" y="2749"/>
              <a:ext cx="76" cy="54"/>
            </a:xfrm>
            <a:custGeom>
              <a:avLst/>
              <a:gdLst/>
              <a:ahLst/>
              <a:cxnLst>
                <a:cxn ang="0">
                  <a:pos x="335" y="120"/>
                </a:cxn>
                <a:cxn ang="0">
                  <a:pos x="28" y="0"/>
                </a:cxn>
                <a:cxn ang="0">
                  <a:pos x="21" y="15"/>
                </a:cxn>
                <a:cxn ang="0">
                  <a:pos x="15" y="31"/>
                </a:cxn>
                <a:cxn ang="0">
                  <a:pos x="10" y="46"/>
                </a:cxn>
                <a:cxn ang="0">
                  <a:pos x="6" y="62"/>
                </a:cxn>
                <a:cxn ang="0">
                  <a:pos x="3" y="78"/>
                </a:cxn>
                <a:cxn ang="0">
                  <a:pos x="1" y="94"/>
                </a:cxn>
                <a:cxn ang="0">
                  <a:pos x="0" y="110"/>
                </a:cxn>
                <a:cxn ang="0">
                  <a:pos x="0" y="127"/>
                </a:cxn>
                <a:cxn ang="0">
                  <a:pos x="1" y="143"/>
                </a:cxn>
                <a:cxn ang="0">
                  <a:pos x="3" y="159"/>
                </a:cxn>
                <a:cxn ang="0">
                  <a:pos x="6" y="175"/>
                </a:cxn>
                <a:cxn ang="0">
                  <a:pos x="10" y="191"/>
                </a:cxn>
                <a:cxn ang="0">
                  <a:pos x="15" y="207"/>
                </a:cxn>
                <a:cxn ang="0">
                  <a:pos x="20" y="222"/>
                </a:cxn>
                <a:cxn ang="0">
                  <a:pos x="27" y="237"/>
                </a:cxn>
                <a:cxn ang="0">
                  <a:pos x="335" y="120"/>
                </a:cxn>
              </a:cxnLst>
              <a:rect l="0" t="0" r="r" b="b"/>
              <a:pathLst>
                <a:path w="336" h="238">
                  <a:moveTo>
                    <a:pt x="335" y="120"/>
                  </a:moveTo>
                  <a:lnTo>
                    <a:pt x="28" y="0"/>
                  </a:lnTo>
                  <a:lnTo>
                    <a:pt x="21" y="15"/>
                  </a:lnTo>
                  <a:lnTo>
                    <a:pt x="15" y="31"/>
                  </a:lnTo>
                  <a:lnTo>
                    <a:pt x="10" y="46"/>
                  </a:lnTo>
                  <a:lnTo>
                    <a:pt x="6" y="62"/>
                  </a:lnTo>
                  <a:lnTo>
                    <a:pt x="3" y="78"/>
                  </a:lnTo>
                  <a:lnTo>
                    <a:pt x="1" y="94"/>
                  </a:lnTo>
                  <a:lnTo>
                    <a:pt x="0" y="110"/>
                  </a:lnTo>
                  <a:lnTo>
                    <a:pt x="0" y="127"/>
                  </a:lnTo>
                  <a:lnTo>
                    <a:pt x="1" y="143"/>
                  </a:lnTo>
                  <a:lnTo>
                    <a:pt x="3" y="159"/>
                  </a:lnTo>
                  <a:lnTo>
                    <a:pt x="6" y="175"/>
                  </a:lnTo>
                  <a:lnTo>
                    <a:pt x="10" y="191"/>
                  </a:lnTo>
                  <a:lnTo>
                    <a:pt x="15" y="207"/>
                  </a:lnTo>
                  <a:lnTo>
                    <a:pt x="20" y="222"/>
                  </a:lnTo>
                  <a:lnTo>
                    <a:pt x="27" y="237"/>
                  </a:lnTo>
                  <a:lnTo>
                    <a:pt x="335" y="120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6355" name="Line 99"/>
            <p:cNvSpPr>
              <a:spLocks noChangeShapeType="1"/>
            </p:cNvSpPr>
            <p:nvPr/>
          </p:nvSpPr>
          <p:spPr bwMode="auto">
            <a:xfrm>
              <a:off x="3662" y="2772"/>
              <a:ext cx="25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56" name="Text Box 100"/>
            <p:cNvSpPr txBox="1">
              <a:spLocks noChangeArrowheads="1"/>
            </p:cNvSpPr>
            <p:nvPr/>
          </p:nvSpPr>
          <p:spPr bwMode="auto">
            <a:xfrm>
              <a:off x="3975" y="2706"/>
              <a:ext cx="43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To bus</a:t>
              </a:r>
            </a:p>
          </p:txBody>
        </p:sp>
        <p:sp>
          <p:nvSpPr>
            <p:cNvPr id="96357" name="Line 101"/>
            <p:cNvSpPr>
              <a:spLocks noChangeShapeType="1"/>
            </p:cNvSpPr>
            <p:nvPr/>
          </p:nvSpPr>
          <p:spPr bwMode="auto">
            <a:xfrm flipH="1">
              <a:off x="3751" y="2739"/>
              <a:ext cx="74" cy="7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58" name="Text Box 102"/>
            <p:cNvSpPr txBox="1">
              <a:spLocks noChangeArrowheads="1"/>
            </p:cNvSpPr>
            <p:nvPr/>
          </p:nvSpPr>
          <p:spPr bwMode="auto">
            <a:xfrm>
              <a:off x="3679" y="2628"/>
              <a:ext cx="22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12</a:t>
              </a:r>
            </a:p>
          </p:txBody>
        </p:sp>
        <p:sp>
          <p:nvSpPr>
            <p:cNvPr id="96359" name="Freeform 103"/>
            <p:cNvSpPr>
              <a:spLocks noChangeArrowheads="1"/>
            </p:cNvSpPr>
            <p:nvPr/>
          </p:nvSpPr>
          <p:spPr bwMode="auto">
            <a:xfrm>
              <a:off x="2599" y="2744"/>
              <a:ext cx="76" cy="54"/>
            </a:xfrm>
            <a:custGeom>
              <a:avLst/>
              <a:gdLst/>
              <a:ahLst/>
              <a:cxnLst>
                <a:cxn ang="0">
                  <a:pos x="335" y="120"/>
                </a:cxn>
                <a:cxn ang="0">
                  <a:pos x="28" y="0"/>
                </a:cxn>
                <a:cxn ang="0">
                  <a:pos x="21" y="15"/>
                </a:cxn>
                <a:cxn ang="0">
                  <a:pos x="15" y="31"/>
                </a:cxn>
                <a:cxn ang="0">
                  <a:pos x="10" y="46"/>
                </a:cxn>
                <a:cxn ang="0">
                  <a:pos x="6" y="62"/>
                </a:cxn>
                <a:cxn ang="0">
                  <a:pos x="3" y="78"/>
                </a:cxn>
                <a:cxn ang="0">
                  <a:pos x="1" y="94"/>
                </a:cxn>
                <a:cxn ang="0">
                  <a:pos x="0" y="110"/>
                </a:cxn>
                <a:cxn ang="0">
                  <a:pos x="0" y="127"/>
                </a:cxn>
                <a:cxn ang="0">
                  <a:pos x="1" y="143"/>
                </a:cxn>
                <a:cxn ang="0">
                  <a:pos x="3" y="159"/>
                </a:cxn>
                <a:cxn ang="0">
                  <a:pos x="6" y="175"/>
                </a:cxn>
                <a:cxn ang="0">
                  <a:pos x="10" y="191"/>
                </a:cxn>
                <a:cxn ang="0">
                  <a:pos x="15" y="207"/>
                </a:cxn>
                <a:cxn ang="0">
                  <a:pos x="20" y="222"/>
                </a:cxn>
                <a:cxn ang="0">
                  <a:pos x="27" y="237"/>
                </a:cxn>
                <a:cxn ang="0">
                  <a:pos x="335" y="120"/>
                </a:cxn>
              </a:cxnLst>
              <a:rect l="0" t="0" r="r" b="b"/>
              <a:pathLst>
                <a:path w="336" h="238">
                  <a:moveTo>
                    <a:pt x="335" y="120"/>
                  </a:moveTo>
                  <a:lnTo>
                    <a:pt x="28" y="0"/>
                  </a:lnTo>
                  <a:lnTo>
                    <a:pt x="21" y="15"/>
                  </a:lnTo>
                  <a:lnTo>
                    <a:pt x="15" y="31"/>
                  </a:lnTo>
                  <a:lnTo>
                    <a:pt x="10" y="46"/>
                  </a:lnTo>
                  <a:lnTo>
                    <a:pt x="6" y="62"/>
                  </a:lnTo>
                  <a:lnTo>
                    <a:pt x="3" y="78"/>
                  </a:lnTo>
                  <a:lnTo>
                    <a:pt x="1" y="94"/>
                  </a:lnTo>
                  <a:lnTo>
                    <a:pt x="0" y="110"/>
                  </a:lnTo>
                  <a:lnTo>
                    <a:pt x="0" y="127"/>
                  </a:lnTo>
                  <a:lnTo>
                    <a:pt x="1" y="143"/>
                  </a:lnTo>
                  <a:lnTo>
                    <a:pt x="3" y="159"/>
                  </a:lnTo>
                  <a:lnTo>
                    <a:pt x="6" y="175"/>
                  </a:lnTo>
                  <a:lnTo>
                    <a:pt x="10" y="191"/>
                  </a:lnTo>
                  <a:lnTo>
                    <a:pt x="15" y="207"/>
                  </a:lnTo>
                  <a:lnTo>
                    <a:pt x="20" y="222"/>
                  </a:lnTo>
                  <a:lnTo>
                    <a:pt x="27" y="237"/>
                  </a:lnTo>
                  <a:lnTo>
                    <a:pt x="335" y="120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6360" name="Line 104"/>
            <p:cNvSpPr>
              <a:spLocks noChangeShapeType="1"/>
            </p:cNvSpPr>
            <p:nvPr/>
          </p:nvSpPr>
          <p:spPr bwMode="auto">
            <a:xfrm>
              <a:off x="2358" y="2772"/>
              <a:ext cx="240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61" name="Text Box 105"/>
            <p:cNvSpPr txBox="1">
              <a:spLocks noChangeArrowheads="1"/>
            </p:cNvSpPr>
            <p:nvPr/>
          </p:nvSpPr>
          <p:spPr bwMode="auto">
            <a:xfrm>
              <a:off x="1796" y="2687"/>
              <a:ext cx="55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From bus</a:t>
              </a:r>
            </a:p>
          </p:txBody>
        </p:sp>
        <p:sp>
          <p:nvSpPr>
            <p:cNvPr id="96362" name="Line 106"/>
            <p:cNvSpPr>
              <a:spLocks noChangeShapeType="1"/>
            </p:cNvSpPr>
            <p:nvPr/>
          </p:nvSpPr>
          <p:spPr bwMode="auto">
            <a:xfrm flipH="1">
              <a:off x="2437" y="2739"/>
              <a:ext cx="66" cy="7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63" name="Text Box 107"/>
            <p:cNvSpPr txBox="1">
              <a:spLocks noChangeArrowheads="1"/>
            </p:cNvSpPr>
            <p:nvPr/>
          </p:nvSpPr>
          <p:spPr bwMode="auto">
            <a:xfrm>
              <a:off x="2365" y="2628"/>
              <a:ext cx="22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12</a:t>
              </a:r>
            </a:p>
          </p:txBody>
        </p:sp>
        <p:sp>
          <p:nvSpPr>
            <p:cNvPr id="96364" name="Line 108"/>
            <p:cNvSpPr>
              <a:spLocks noChangeShapeType="1"/>
            </p:cNvSpPr>
            <p:nvPr/>
          </p:nvSpPr>
          <p:spPr bwMode="auto">
            <a:xfrm>
              <a:off x="1720" y="2854"/>
              <a:ext cx="1" cy="8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65" name="Line 109"/>
            <p:cNvSpPr>
              <a:spLocks noChangeShapeType="1"/>
            </p:cNvSpPr>
            <p:nvPr/>
          </p:nvSpPr>
          <p:spPr bwMode="auto">
            <a:xfrm flipH="1">
              <a:off x="1571" y="2858"/>
              <a:ext cx="15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66" name="Line 110"/>
            <p:cNvSpPr>
              <a:spLocks noChangeShapeType="1"/>
            </p:cNvSpPr>
            <p:nvPr/>
          </p:nvSpPr>
          <p:spPr bwMode="auto">
            <a:xfrm flipV="1">
              <a:off x="1723" y="3019"/>
              <a:ext cx="1" cy="8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67" name="Line 111"/>
            <p:cNvSpPr>
              <a:spLocks noChangeShapeType="1"/>
            </p:cNvSpPr>
            <p:nvPr/>
          </p:nvSpPr>
          <p:spPr bwMode="auto">
            <a:xfrm flipH="1">
              <a:off x="1571" y="3105"/>
              <a:ext cx="15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68" name="Text Box 112"/>
            <p:cNvSpPr txBox="1">
              <a:spLocks noChangeArrowheads="1"/>
            </p:cNvSpPr>
            <p:nvPr/>
          </p:nvSpPr>
          <p:spPr bwMode="auto">
            <a:xfrm>
              <a:off x="1339" y="2773"/>
              <a:ext cx="20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D'</a:t>
              </a:r>
            </a:p>
          </p:txBody>
        </p:sp>
        <p:sp>
          <p:nvSpPr>
            <p:cNvPr id="96369" name="Text Box 113"/>
            <p:cNvSpPr txBox="1">
              <a:spLocks noChangeArrowheads="1"/>
            </p:cNvSpPr>
            <p:nvPr/>
          </p:nvSpPr>
          <p:spPr bwMode="auto">
            <a:xfrm>
              <a:off x="1387" y="2896"/>
              <a:ext cx="14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</a:t>
              </a:r>
            </a:p>
          </p:txBody>
        </p:sp>
        <p:sp>
          <p:nvSpPr>
            <p:cNvPr id="96370" name="Text Box 114"/>
            <p:cNvSpPr txBox="1">
              <a:spLocks noChangeArrowheads="1"/>
            </p:cNvSpPr>
            <p:nvPr/>
          </p:nvSpPr>
          <p:spPr bwMode="auto">
            <a:xfrm>
              <a:off x="1339" y="3020"/>
              <a:ext cx="17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T</a:t>
              </a:r>
            </a:p>
          </p:txBody>
        </p:sp>
        <p:sp>
          <p:nvSpPr>
            <p:cNvPr id="96371" name="Line 115"/>
            <p:cNvSpPr>
              <a:spLocks noChangeShapeType="1"/>
            </p:cNvSpPr>
            <p:nvPr/>
          </p:nvSpPr>
          <p:spPr bwMode="auto">
            <a:xfrm>
              <a:off x="1857" y="3267"/>
              <a:ext cx="1" cy="16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72" name="Line 116"/>
            <p:cNvSpPr>
              <a:spLocks noChangeShapeType="1"/>
            </p:cNvSpPr>
            <p:nvPr/>
          </p:nvSpPr>
          <p:spPr bwMode="auto">
            <a:xfrm>
              <a:off x="1857" y="3514"/>
              <a:ext cx="1" cy="40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73" name="Line 117"/>
            <p:cNvSpPr>
              <a:spLocks noChangeShapeType="1"/>
            </p:cNvSpPr>
            <p:nvPr/>
          </p:nvSpPr>
          <p:spPr bwMode="auto">
            <a:xfrm flipH="1" flipV="1">
              <a:off x="1299" y="3429"/>
              <a:ext cx="315" cy="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74" name="Line 118"/>
            <p:cNvSpPr>
              <a:spLocks noChangeShapeType="1"/>
            </p:cNvSpPr>
            <p:nvPr/>
          </p:nvSpPr>
          <p:spPr bwMode="auto">
            <a:xfrm>
              <a:off x="1496" y="3434"/>
              <a:ext cx="1" cy="56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375" name="Text Box 119"/>
            <p:cNvSpPr txBox="1">
              <a:spLocks noChangeArrowheads="1"/>
            </p:cNvSpPr>
            <p:nvPr/>
          </p:nvSpPr>
          <p:spPr bwMode="auto">
            <a:xfrm>
              <a:off x="1115" y="3098"/>
              <a:ext cx="17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T</a:t>
              </a:r>
            </a:p>
          </p:txBody>
        </p:sp>
        <p:sp>
          <p:nvSpPr>
            <p:cNvPr id="96376" name="Text Box 120"/>
            <p:cNvSpPr txBox="1">
              <a:spLocks noChangeArrowheads="1"/>
            </p:cNvSpPr>
            <p:nvPr/>
          </p:nvSpPr>
          <p:spPr bwMode="auto">
            <a:xfrm>
              <a:off x="1115" y="3345"/>
              <a:ext cx="18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R</a:t>
              </a:r>
            </a:p>
          </p:txBody>
        </p:sp>
        <p:sp>
          <p:nvSpPr>
            <p:cNvPr id="96377" name="Text Box 121"/>
            <p:cNvSpPr txBox="1">
              <a:spLocks noChangeArrowheads="1"/>
            </p:cNvSpPr>
            <p:nvPr/>
          </p:nvSpPr>
          <p:spPr bwMode="auto">
            <a:xfrm>
              <a:off x="1115" y="3468"/>
              <a:ext cx="17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T</a:t>
              </a:r>
            </a:p>
          </p:txBody>
        </p:sp>
        <p:sp>
          <p:nvSpPr>
            <p:cNvPr id="96378" name="Text Box 122"/>
            <p:cNvSpPr txBox="1">
              <a:spLocks noChangeArrowheads="1"/>
            </p:cNvSpPr>
            <p:nvPr/>
          </p:nvSpPr>
          <p:spPr bwMode="auto">
            <a:xfrm>
              <a:off x="1115" y="3591"/>
              <a:ext cx="18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D</a:t>
              </a:r>
            </a:p>
          </p:txBody>
        </p:sp>
        <p:sp>
          <p:nvSpPr>
            <p:cNvPr id="96379" name="Text Box 123"/>
            <p:cNvSpPr txBox="1">
              <a:spLocks noChangeArrowheads="1"/>
            </p:cNvSpPr>
            <p:nvPr/>
          </p:nvSpPr>
          <p:spPr bwMode="auto">
            <a:xfrm>
              <a:off x="1115" y="3713"/>
              <a:ext cx="17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T</a:t>
              </a:r>
            </a:p>
          </p:txBody>
        </p:sp>
        <p:sp>
          <p:nvSpPr>
            <p:cNvPr id="96380" name="Text Box 124"/>
            <p:cNvSpPr txBox="1">
              <a:spLocks noChangeArrowheads="1"/>
            </p:cNvSpPr>
            <p:nvPr/>
          </p:nvSpPr>
          <p:spPr bwMode="auto">
            <a:xfrm>
              <a:off x="1427" y="2816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7</a:t>
              </a:r>
            </a:p>
          </p:txBody>
        </p:sp>
        <p:sp>
          <p:nvSpPr>
            <p:cNvPr id="96381" name="Text Box 125"/>
            <p:cNvSpPr txBox="1">
              <a:spLocks noChangeArrowheads="1"/>
            </p:cNvSpPr>
            <p:nvPr/>
          </p:nvSpPr>
          <p:spPr bwMode="auto">
            <a:xfrm>
              <a:off x="1395" y="3049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3</a:t>
              </a:r>
            </a:p>
          </p:txBody>
        </p:sp>
        <p:sp>
          <p:nvSpPr>
            <p:cNvPr id="96382" name="Text Box 126"/>
            <p:cNvSpPr txBox="1">
              <a:spLocks noChangeArrowheads="1"/>
            </p:cNvSpPr>
            <p:nvPr/>
          </p:nvSpPr>
          <p:spPr bwMode="auto">
            <a:xfrm>
              <a:off x="1163" y="3135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2</a:t>
              </a:r>
            </a:p>
          </p:txBody>
        </p:sp>
        <p:sp>
          <p:nvSpPr>
            <p:cNvPr id="96383" name="Text Box 127"/>
            <p:cNvSpPr txBox="1">
              <a:spLocks noChangeArrowheads="1"/>
            </p:cNvSpPr>
            <p:nvPr/>
          </p:nvSpPr>
          <p:spPr bwMode="auto">
            <a:xfrm>
              <a:off x="1179" y="3490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96384" name="Text Box 128"/>
            <p:cNvSpPr txBox="1">
              <a:spLocks noChangeArrowheads="1"/>
            </p:cNvSpPr>
            <p:nvPr/>
          </p:nvSpPr>
          <p:spPr bwMode="auto">
            <a:xfrm>
              <a:off x="1170" y="3736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4</a:t>
              </a:r>
            </a:p>
          </p:txBody>
        </p:sp>
        <p:grpSp>
          <p:nvGrpSpPr>
            <p:cNvPr id="96385" name="Group 129"/>
            <p:cNvGrpSpPr>
              <a:grpSpLocks/>
            </p:cNvGrpSpPr>
            <p:nvPr/>
          </p:nvGrpSpPr>
          <p:grpSpPr bwMode="auto">
            <a:xfrm>
              <a:off x="1605" y="3372"/>
              <a:ext cx="163" cy="93"/>
              <a:chOff x="1605" y="3372"/>
              <a:chExt cx="163" cy="93"/>
            </a:xfrm>
          </p:grpSpPr>
          <p:sp>
            <p:nvSpPr>
              <p:cNvPr id="96386" name="Line 130"/>
              <p:cNvSpPr>
                <a:spLocks noChangeShapeType="1"/>
              </p:cNvSpPr>
              <p:nvPr/>
            </p:nvSpPr>
            <p:spPr bwMode="auto">
              <a:xfrm flipH="1" flipV="1">
                <a:off x="1604" y="3371"/>
                <a:ext cx="123" cy="67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6387" name="Line 131"/>
              <p:cNvSpPr>
                <a:spLocks noChangeShapeType="1"/>
              </p:cNvSpPr>
              <p:nvPr/>
            </p:nvSpPr>
            <p:spPr bwMode="auto">
              <a:xfrm flipH="1">
                <a:off x="1604" y="3430"/>
                <a:ext cx="123" cy="3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6388" name="Line 132"/>
              <p:cNvSpPr>
                <a:spLocks noChangeShapeType="1"/>
              </p:cNvSpPr>
              <p:nvPr/>
            </p:nvSpPr>
            <p:spPr bwMode="auto">
              <a:xfrm>
                <a:off x="1611" y="3378"/>
                <a:ext cx="1" cy="83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6389" name="Oval 133"/>
              <p:cNvSpPr>
                <a:spLocks noChangeArrowheads="1"/>
              </p:cNvSpPr>
              <p:nvPr/>
            </p:nvSpPr>
            <p:spPr bwMode="auto">
              <a:xfrm>
                <a:off x="1722" y="3411"/>
                <a:ext cx="47" cy="43"/>
              </a:xfrm>
              <a:prstGeom prst="ellips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/>
      <p:bldP spid="96263" grpId="0" animBg="1"/>
      <p:bldP spid="9626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title"/>
          </p:nvPr>
        </p:nvSpPr>
        <p:spPr>
          <a:xfrm>
            <a:off x="2843213" y="293688"/>
            <a:ext cx="3716337" cy="334962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/>
              <a:t>CONTROL  OF  FLAGS</a:t>
            </a: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2030413" y="1241425"/>
            <a:ext cx="4242867" cy="16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chemeClr val="tx1"/>
                </a:solidFill>
                <a:latin typeface="Arial" charset="0"/>
              </a:rPr>
              <a:t>ION = pB</a:t>
            </a:r>
            <a:r>
              <a:rPr lang="en-GB" sz="1800" b="1" baseline="-25000" dirty="0" smtClean="0">
                <a:solidFill>
                  <a:schemeClr val="tx1"/>
                </a:solidFill>
                <a:latin typeface="Arial" charset="0"/>
              </a:rPr>
              <a:t>7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:    IEN </a:t>
            </a:r>
            <a:r>
              <a:rPr lang="en-GB" sz="1800" b="1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 1  (I/O Instruction)</a:t>
            </a:r>
          </a:p>
          <a:p>
            <a:pPr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chemeClr val="tx1"/>
                </a:solidFill>
                <a:latin typeface="Arial" charset="0"/>
              </a:rPr>
              <a:t>IOF = pB</a:t>
            </a:r>
            <a:r>
              <a:rPr lang="en-GB" sz="1800" b="1" baseline="-25000" dirty="0" smtClean="0">
                <a:solidFill>
                  <a:schemeClr val="tx1"/>
                </a:solidFill>
                <a:latin typeface="Arial" charset="0"/>
              </a:rPr>
              <a:t>6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:    IEN </a:t>
            </a:r>
            <a:r>
              <a:rPr lang="en-GB" sz="1800" b="1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 0  (I/O Instruction)</a:t>
            </a:r>
          </a:p>
          <a:p>
            <a:pPr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chemeClr val="tx1"/>
                </a:solidFill>
                <a:latin typeface="Arial" charset="0"/>
              </a:rPr>
              <a:t>RT</a:t>
            </a:r>
            <a:r>
              <a:rPr lang="en-GB" sz="1800" b="1" baseline="-25000" dirty="0" smtClean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:    IEN </a:t>
            </a:r>
            <a:r>
              <a:rPr lang="en-GB" sz="1800" b="1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 0  (Interrupt)</a:t>
            </a:r>
          </a:p>
          <a:p>
            <a:pPr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p = D</a:t>
            </a:r>
            <a:r>
              <a:rPr lang="en-GB" sz="1800" b="1" baseline="-25000" dirty="0">
                <a:solidFill>
                  <a:schemeClr val="tx1"/>
                </a:solidFill>
                <a:latin typeface="Arial" charset="0"/>
              </a:rPr>
              <a:t>7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IT</a:t>
            </a:r>
            <a:r>
              <a:rPr lang="en-GB" sz="1800" b="1" baseline="-25000" dirty="0">
                <a:solidFill>
                  <a:schemeClr val="tx1"/>
                </a:solidFill>
                <a:latin typeface="Arial" charset="0"/>
              </a:rPr>
              <a:t>3  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GB" sz="1800" b="1" dirty="0" err="1">
                <a:solidFill>
                  <a:schemeClr val="tx1"/>
                </a:solidFill>
                <a:latin typeface="Arial" charset="0"/>
              </a:rPr>
              <a:t>Input/Output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 Instruction)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428625" y="901700"/>
            <a:ext cx="29892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IEN: Interrupt Enable Flag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6746875" y="0"/>
            <a:ext cx="23971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Design of Basic Computer</a:t>
            </a:r>
          </a:p>
        </p:txBody>
      </p:sp>
      <p:grpSp>
        <p:nvGrpSpPr>
          <p:cNvPr id="97285" name="Group 5"/>
          <p:cNvGrpSpPr>
            <a:grpSpLocks/>
          </p:cNvGrpSpPr>
          <p:nvPr/>
        </p:nvGrpSpPr>
        <p:grpSpPr bwMode="auto">
          <a:xfrm>
            <a:off x="1571625" y="3094038"/>
            <a:ext cx="4772025" cy="2341562"/>
            <a:chOff x="990" y="1949"/>
            <a:chExt cx="3006" cy="1475"/>
          </a:xfrm>
        </p:grpSpPr>
        <p:grpSp>
          <p:nvGrpSpPr>
            <p:cNvPr id="97286" name="Group 6"/>
            <p:cNvGrpSpPr>
              <a:grpSpLocks/>
            </p:cNvGrpSpPr>
            <p:nvPr/>
          </p:nvGrpSpPr>
          <p:grpSpPr bwMode="auto">
            <a:xfrm>
              <a:off x="1737" y="2212"/>
              <a:ext cx="173" cy="216"/>
              <a:chOff x="1737" y="2212"/>
              <a:chExt cx="173" cy="216"/>
            </a:xfrm>
          </p:grpSpPr>
          <p:grpSp>
            <p:nvGrpSpPr>
              <p:cNvPr id="97287" name="Group 7"/>
              <p:cNvGrpSpPr>
                <a:grpSpLocks/>
              </p:cNvGrpSpPr>
              <p:nvPr/>
            </p:nvGrpSpPr>
            <p:grpSpPr bwMode="auto">
              <a:xfrm>
                <a:off x="1811" y="2223"/>
                <a:ext cx="100" cy="98"/>
                <a:chOff x="1811" y="2223"/>
                <a:chExt cx="100" cy="98"/>
              </a:xfrm>
            </p:grpSpPr>
            <p:sp>
              <p:nvSpPr>
                <p:cNvPr id="97288" name="AutoShape 8"/>
                <p:cNvSpPr>
                  <a:spLocks noChangeArrowheads="1"/>
                </p:cNvSpPr>
                <p:nvPr/>
              </p:nvSpPr>
              <p:spPr bwMode="auto">
                <a:xfrm>
                  <a:off x="1811" y="2223"/>
                  <a:ext cx="100" cy="99"/>
                </a:xfrm>
                <a:prstGeom prst="roundRect">
                  <a:avLst>
                    <a:gd name="adj" fmla="val 1019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7289" name="Freeform 9"/>
                <p:cNvSpPr>
                  <a:spLocks noChangeArrowheads="1"/>
                </p:cNvSpPr>
                <p:nvPr/>
              </p:nvSpPr>
              <p:spPr bwMode="auto">
                <a:xfrm>
                  <a:off x="1812" y="2223"/>
                  <a:ext cx="99" cy="99"/>
                </a:xfrm>
                <a:custGeom>
                  <a:avLst/>
                  <a:gdLst/>
                  <a:ahLst/>
                  <a:cxnLst>
                    <a:cxn ang="0">
                      <a:pos x="434" y="436"/>
                    </a:cxn>
                    <a:cxn ang="0">
                      <a:pos x="433" y="413"/>
                    </a:cxn>
                    <a:cxn ang="0">
                      <a:pos x="432" y="391"/>
                    </a:cxn>
                    <a:cxn ang="0">
                      <a:pos x="429" y="368"/>
                    </a:cxn>
                    <a:cxn ang="0">
                      <a:pos x="425" y="346"/>
                    </a:cxn>
                    <a:cxn ang="0">
                      <a:pos x="419" y="324"/>
                    </a:cxn>
                    <a:cxn ang="0">
                      <a:pos x="413" y="302"/>
                    </a:cxn>
                    <a:cxn ang="0">
                      <a:pos x="405" y="281"/>
                    </a:cxn>
                    <a:cxn ang="0">
                      <a:pos x="397" y="260"/>
                    </a:cxn>
                    <a:cxn ang="0">
                      <a:pos x="387" y="239"/>
                    </a:cxn>
                    <a:cxn ang="0">
                      <a:pos x="376" y="219"/>
                    </a:cxn>
                    <a:cxn ang="0">
                      <a:pos x="364" y="200"/>
                    </a:cxn>
                    <a:cxn ang="0">
                      <a:pos x="351" y="181"/>
                    </a:cxn>
                    <a:cxn ang="0">
                      <a:pos x="338" y="163"/>
                    </a:cxn>
                    <a:cxn ang="0">
                      <a:pos x="323" y="146"/>
                    </a:cxn>
                    <a:cxn ang="0">
                      <a:pos x="307" y="129"/>
                    </a:cxn>
                    <a:cxn ang="0">
                      <a:pos x="291" y="114"/>
                    </a:cxn>
                    <a:cxn ang="0">
                      <a:pos x="274" y="99"/>
                    </a:cxn>
                    <a:cxn ang="0">
                      <a:pos x="256" y="85"/>
                    </a:cxn>
                    <a:cxn ang="0">
                      <a:pos x="237" y="72"/>
                    </a:cxn>
                    <a:cxn ang="0">
                      <a:pos x="218" y="60"/>
                    </a:cxn>
                    <a:cxn ang="0">
                      <a:pos x="198" y="49"/>
                    </a:cxn>
                    <a:cxn ang="0">
                      <a:pos x="177" y="39"/>
                    </a:cxn>
                    <a:cxn ang="0">
                      <a:pos x="156" y="30"/>
                    </a:cxn>
                    <a:cxn ang="0">
                      <a:pos x="135" y="22"/>
                    </a:cxn>
                    <a:cxn ang="0">
                      <a:pos x="113" y="16"/>
                    </a:cxn>
                    <a:cxn ang="0">
                      <a:pos x="91" y="10"/>
                    </a:cxn>
                    <a:cxn ang="0">
                      <a:pos x="68" y="6"/>
                    </a:cxn>
                    <a:cxn ang="0">
                      <a:pos x="46" y="3"/>
                    </a:cxn>
                    <a:cxn ang="0">
                      <a:pos x="2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5" h="437">
                      <a:moveTo>
                        <a:pt x="434" y="436"/>
                      </a:moveTo>
                      <a:lnTo>
                        <a:pt x="433" y="413"/>
                      </a:lnTo>
                      <a:lnTo>
                        <a:pt x="432" y="391"/>
                      </a:lnTo>
                      <a:lnTo>
                        <a:pt x="429" y="368"/>
                      </a:lnTo>
                      <a:lnTo>
                        <a:pt x="425" y="346"/>
                      </a:lnTo>
                      <a:lnTo>
                        <a:pt x="419" y="324"/>
                      </a:lnTo>
                      <a:lnTo>
                        <a:pt x="413" y="302"/>
                      </a:lnTo>
                      <a:lnTo>
                        <a:pt x="405" y="281"/>
                      </a:lnTo>
                      <a:lnTo>
                        <a:pt x="397" y="260"/>
                      </a:lnTo>
                      <a:lnTo>
                        <a:pt x="387" y="239"/>
                      </a:lnTo>
                      <a:lnTo>
                        <a:pt x="376" y="219"/>
                      </a:lnTo>
                      <a:lnTo>
                        <a:pt x="364" y="200"/>
                      </a:lnTo>
                      <a:lnTo>
                        <a:pt x="351" y="181"/>
                      </a:lnTo>
                      <a:lnTo>
                        <a:pt x="338" y="163"/>
                      </a:lnTo>
                      <a:lnTo>
                        <a:pt x="323" y="146"/>
                      </a:lnTo>
                      <a:lnTo>
                        <a:pt x="307" y="129"/>
                      </a:lnTo>
                      <a:lnTo>
                        <a:pt x="291" y="114"/>
                      </a:lnTo>
                      <a:lnTo>
                        <a:pt x="274" y="99"/>
                      </a:lnTo>
                      <a:lnTo>
                        <a:pt x="256" y="85"/>
                      </a:lnTo>
                      <a:lnTo>
                        <a:pt x="237" y="72"/>
                      </a:lnTo>
                      <a:lnTo>
                        <a:pt x="218" y="60"/>
                      </a:lnTo>
                      <a:lnTo>
                        <a:pt x="198" y="49"/>
                      </a:lnTo>
                      <a:lnTo>
                        <a:pt x="177" y="39"/>
                      </a:lnTo>
                      <a:lnTo>
                        <a:pt x="156" y="30"/>
                      </a:lnTo>
                      <a:lnTo>
                        <a:pt x="135" y="22"/>
                      </a:lnTo>
                      <a:lnTo>
                        <a:pt x="113" y="16"/>
                      </a:lnTo>
                      <a:lnTo>
                        <a:pt x="91" y="10"/>
                      </a:lnTo>
                      <a:lnTo>
                        <a:pt x="68" y="6"/>
                      </a:lnTo>
                      <a:lnTo>
                        <a:pt x="46" y="3"/>
                      </a:lnTo>
                      <a:lnTo>
                        <a:pt x="23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97290" name="Group 10"/>
              <p:cNvGrpSpPr>
                <a:grpSpLocks/>
              </p:cNvGrpSpPr>
              <p:nvPr/>
            </p:nvGrpSpPr>
            <p:grpSpPr bwMode="auto">
              <a:xfrm>
                <a:off x="1811" y="2320"/>
                <a:ext cx="99" cy="98"/>
                <a:chOff x="1811" y="2320"/>
                <a:chExt cx="99" cy="98"/>
              </a:xfrm>
            </p:grpSpPr>
            <p:sp>
              <p:nvSpPr>
                <p:cNvPr id="97291" name="AutoShape 11"/>
                <p:cNvSpPr>
                  <a:spLocks noChangeArrowheads="1"/>
                </p:cNvSpPr>
                <p:nvPr/>
              </p:nvSpPr>
              <p:spPr bwMode="auto">
                <a:xfrm>
                  <a:off x="1811" y="2321"/>
                  <a:ext cx="100" cy="99"/>
                </a:xfrm>
                <a:prstGeom prst="roundRect">
                  <a:avLst>
                    <a:gd name="adj" fmla="val 1019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7292" name="Freeform 12"/>
                <p:cNvSpPr>
                  <a:spLocks noChangeArrowheads="1"/>
                </p:cNvSpPr>
                <p:nvPr/>
              </p:nvSpPr>
              <p:spPr bwMode="auto">
                <a:xfrm>
                  <a:off x="1812" y="2321"/>
                  <a:ext cx="99" cy="98"/>
                </a:xfrm>
                <a:custGeom>
                  <a:avLst/>
                  <a:gdLst/>
                  <a:ahLst/>
                  <a:cxnLst>
                    <a:cxn ang="0">
                      <a:pos x="0" y="432"/>
                    </a:cxn>
                    <a:cxn ang="0">
                      <a:pos x="23" y="431"/>
                    </a:cxn>
                    <a:cxn ang="0">
                      <a:pos x="46" y="429"/>
                    </a:cxn>
                    <a:cxn ang="0">
                      <a:pos x="68" y="426"/>
                    </a:cxn>
                    <a:cxn ang="0">
                      <a:pos x="90" y="422"/>
                    </a:cxn>
                    <a:cxn ang="0">
                      <a:pos x="112" y="416"/>
                    </a:cxn>
                    <a:cxn ang="0">
                      <a:pos x="134" y="410"/>
                    </a:cxn>
                    <a:cxn ang="0">
                      <a:pos x="155" y="402"/>
                    </a:cxn>
                    <a:cxn ang="0">
                      <a:pos x="176" y="393"/>
                    </a:cxn>
                    <a:cxn ang="0">
                      <a:pos x="196" y="384"/>
                    </a:cxn>
                    <a:cxn ang="0">
                      <a:pos x="216" y="373"/>
                    </a:cxn>
                    <a:cxn ang="0">
                      <a:pos x="236" y="361"/>
                    </a:cxn>
                    <a:cxn ang="0">
                      <a:pos x="254" y="348"/>
                    </a:cxn>
                    <a:cxn ang="0">
                      <a:pos x="272" y="334"/>
                    </a:cxn>
                    <a:cxn ang="0">
                      <a:pos x="289" y="320"/>
                    </a:cxn>
                    <a:cxn ang="0">
                      <a:pos x="306" y="304"/>
                    </a:cxn>
                    <a:cxn ang="0">
                      <a:pos x="321" y="288"/>
                    </a:cxn>
                    <a:cxn ang="0">
                      <a:pos x="336" y="271"/>
                    </a:cxn>
                    <a:cxn ang="0">
                      <a:pos x="350" y="253"/>
                    </a:cxn>
                    <a:cxn ang="0">
                      <a:pos x="363" y="234"/>
                    </a:cxn>
                    <a:cxn ang="0">
                      <a:pos x="375" y="215"/>
                    </a:cxn>
                    <a:cxn ang="0">
                      <a:pos x="385" y="195"/>
                    </a:cxn>
                    <a:cxn ang="0">
                      <a:pos x="395" y="175"/>
                    </a:cxn>
                    <a:cxn ang="0">
                      <a:pos x="404" y="154"/>
                    </a:cxn>
                    <a:cxn ang="0">
                      <a:pos x="412" y="133"/>
                    </a:cxn>
                    <a:cxn ang="0">
                      <a:pos x="418" y="112"/>
                    </a:cxn>
                    <a:cxn ang="0">
                      <a:pos x="424" y="90"/>
                    </a:cxn>
                    <a:cxn ang="0">
                      <a:pos x="428" y="68"/>
                    </a:cxn>
                    <a:cxn ang="0">
                      <a:pos x="431" y="45"/>
                    </a:cxn>
                    <a:cxn ang="0">
                      <a:pos x="433" y="23"/>
                    </a:cxn>
                    <a:cxn ang="0">
                      <a:pos x="434" y="0"/>
                    </a:cxn>
                  </a:cxnLst>
                  <a:rect l="0" t="0" r="r" b="b"/>
                  <a:pathLst>
                    <a:path w="435" h="433">
                      <a:moveTo>
                        <a:pt x="0" y="432"/>
                      </a:moveTo>
                      <a:lnTo>
                        <a:pt x="23" y="431"/>
                      </a:lnTo>
                      <a:lnTo>
                        <a:pt x="46" y="429"/>
                      </a:lnTo>
                      <a:lnTo>
                        <a:pt x="68" y="426"/>
                      </a:lnTo>
                      <a:lnTo>
                        <a:pt x="90" y="422"/>
                      </a:lnTo>
                      <a:lnTo>
                        <a:pt x="112" y="416"/>
                      </a:lnTo>
                      <a:lnTo>
                        <a:pt x="134" y="410"/>
                      </a:lnTo>
                      <a:lnTo>
                        <a:pt x="155" y="402"/>
                      </a:lnTo>
                      <a:lnTo>
                        <a:pt x="176" y="393"/>
                      </a:lnTo>
                      <a:lnTo>
                        <a:pt x="196" y="384"/>
                      </a:lnTo>
                      <a:lnTo>
                        <a:pt x="216" y="373"/>
                      </a:lnTo>
                      <a:lnTo>
                        <a:pt x="236" y="361"/>
                      </a:lnTo>
                      <a:lnTo>
                        <a:pt x="254" y="348"/>
                      </a:lnTo>
                      <a:lnTo>
                        <a:pt x="272" y="334"/>
                      </a:lnTo>
                      <a:lnTo>
                        <a:pt x="289" y="320"/>
                      </a:lnTo>
                      <a:lnTo>
                        <a:pt x="306" y="304"/>
                      </a:lnTo>
                      <a:lnTo>
                        <a:pt x="321" y="288"/>
                      </a:lnTo>
                      <a:lnTo>
                        <a:pt x="336" y="271"/>
                      </a:lnTo>
                      <a:lnTo>
                        <a:pt x="350" y="253"/>
                      </a:lnTo>
                      <a:lnTo>
                        <a:pt x="363" y="234"/>
                      </a:lnTo>
                      <a:lnTo>
                        <a:pt x="375" y="215"/>
                      </a:lnTo>
                      <a:lnTo>
                        <a:pt x="385" y="195"/>
                      </a:lnTo>
                      <a:lnTo>
                        <a:pt x="395" y="175"/>
                      </a:lnTo>
                      <a:lnTo>
                        <a:pt x="404" y="154"/>
                      </a:lnTo>
                      <a:lnTo>
                        <a:pt x="412" y="133"/>
                      </a:lnTo>
                      <a:lnTo>
                        <a:pt x="418" y="112"/>
                      </a:lnTo>
                      <a:lnTo>
                        <a:pt x="424" y="90"/>
                      </a:lnTo>
                      <a:lnTo>
                        <a:pt x="428" y="68"/>
                      </a:lnTo>
                      <a:lnTo>
                        <a:pt x="431" y="45"/>
                      </a:lnTo>
                      <a:lnTo>
                        <a:pt x="433" y="23"/>
                      </a:lnTo>
                      <a:lnTo>
                        <a:pt x="434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97293" name="Line 13"/>
              <p:cNvSpPr>
                <a:spLocks noChangeShapeType="1"/>
              </p:cNvSpPr>
              <p:nvPr/>
            </p:nvSpPr>
            <p:spPr bwMode="auto">
              <a:xfrm>
                <a:off x="1743" y="2217"/>
                <a:ext cx="64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7294" name="Freeform 14"/>
              <p:cNvSpPr>
                <a:spLocks noChangeArrowheads="1"/>
              </p:cNvSpPr>
              <p:nvPr/>
            </p:nvSpPr>
            <p:spPr bwMode="auto">
              <a:xfrm>
                <a:off x="1737" y="2212"/>
                <a:ext cx="90" cy="2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57"/>
                  </a:cxn>
                  <a:cxn ang="0">
                    <a:pos x="396" y="957"/>
                  </a:cxn>
                </a:cxnLst>
                <a:rect l="0" t="0" r="r" b="b"/>
                <a:pathLst>
                  <a:path w="397" h="958">
                    <a:moveTo>
                      <a:pt x="0" y="0"/>
                    </a:moveTo>
                    <a:lnTo>
                      <a:pt x="0" y="957"/>
                    </a:lnTo>
                    <a:lnTo>
                      <a:pt x="396" y="957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97295" name="Group 15"/>
            <p:cNvGrpSpPr>
              <a:grpSpLocks/>
            </p:cNvGrpSpPr>
            <p:nvPr/>
          </p:nvGrpSpPr>
          <p:grpSpPr bwMode="auto">
            <a:xfrm>
              <a:off x="2651" y="2695"/>
              <a:ext cx="244" cy="320"/>
              <a:chOff x="2651" y="2695"/>
              <a:chExt cx="244" cy="320"/>
            </a:xfrm>
          </p:grpSpPr>
          <p:grpSp>
            <p:nvGrpSpPr>
              <p:cNvPr id="97296" name="Group 16"/>
              <p:cNvGrpSpPr>
                <a:grpSpLocks/>
              </p:cNvGrpSpPr>
              <p:nvPr/>
            </p:nvGrpSpPr>
            <p:grpSpPr bwMode="auto">
              <a:xfrm>
                <a:off x="2692" y="2701"/>
                <a:ext cx="204" cy="151"/>
                <a:chOff x="2692" y="2701"/>
                <a:chExt cx="204" cy="151"/>
              </a:xfrm>
            </p:grpSpPr>
            <p:sp>
              <p:nvSpPr>
                <p:cNvPr id="97297" name="AutoShape 17"/>
                <p:cNvSpPr>
                  <a:spLocks noChangeArrowheads="1"/>
                </p:cNvSpPr>
                <p:nvPr/>
              </p:nvSpPr>
              <p:spPr bwMode="auto">
                <a:xfrm>
                  <a:off x="2692" y="2701"/>
                  <a:ext cx="204" cy="151"/>
                </a:xfrm>
                <a:prstGeom prst="roundRect">
                  <a:avLst>
                    <a:gd name="adj" fmla="val 667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7298" name="Freeform 18"/>
                <p:cNvSpPr>
                  <a:spLocks noChangeArrowheads="1"/>
                </p:cNvSpPr>
                <p:nvPr/>
              </p:nvSpPr>
              <p:spPr bwMode="auto">
                <a:xfrm>
                  <a:off x="2695" y="2701"/>
                  <a:ext cx="201" cy="153"/>
                </a:xfrm>
                <a:custGeom>
                  <a:avLst/>
                  <a:gdLst/>
                  <a:ahLst/>
                  <a:cxnLst>
                    <a:cxn ang="0">
                      <a:pos x="887" y="673"/>
                    </a:cxn>
                    <a:cxn ang="0">
                      <a:pos x="886" y="638"/>
                    </a:cxn>
                    <a:cxn ang="0">
                      <a:pos x="883" y="603"/>
                    </a:cxn>
                    <a:cxn ang="0">
                      <a:pos x="877" y="568"/>
                    </a:cxn>
                    <a:cxn ang="0">
                      <a:pos x="869" y="534"/>
                    </a:cxn>
                    <a:cxn ang="0">
                      <a:pos x="859" y="500"/>
                    </a:cxn>
                    <a:cxn ang="0">
                      <a:pos x="846" y="467"/>
                    </a:cxn>
                    <a:cxn ang="0">
                      <a:pos x="831" y="434"/>
                    </a:cxn>
                    <a:cxn ang="0">
                      <a:pos x="813" y="401"/>
                    </a:cxn>
                    <a:cxn ang="0">
                      <a:pos x="793" y="370"/>
                    </a:cxn>
                    <a:cxn ang="0">
                      <a:pos x="771" y="339"/>
                    </a:cxn>
                    <a:cxn ang="0">
                      <a:pos x="747" y="309"/>
                    </a:cxn>
                    <a:cxn ang="0">
                      <a:pos x="721" y="280"/>
                    </a:cxn>
                    <a:cxn ang="0">
                      <a:pos x="693" y="252"/>
                    </a:cxn>
                    <a:cxn ang="0">
                      <a:pos x="663" y="225"/>
                    </a:cxn>
                    <a:cxn ang="0">
                      <a:pos x="631" y="200"/>
                    </a:cxn>
                    <a:cxn ang="0">
                      <a:pos x="597" y="176"/>
                    </a:cxn>
                    <a:cxn ang="0">
                      <a:pos x="562" y="153"/>
                    </a:cxn>
                    <a:cxn ang="0">
                      <a:pos x="525" y="131"/>
                    </a:cxn>
                    <a:cxn ang="0">
                      <a:pos x="487" y="111"/>
                    </a:cxn>
                    <a:cxn ang="0">
                      <a:pos x="447" y="93"/>
                    </a:cxn>
                    <a:cxn ang="0">
                      <a:pos x="406" y="76"/>
                    </a:cxn>
                    <a:cxn ang="0">
                      <a:pos x="364" y="60"/>
                    </a:cxn>
                    <a:cxn ang="0">
                      <a:pos x="321" y="47"/>
                    </a:cxn>
                    <a:cxn ang="0">
                      <a:pos x="277" y="35"/>
                    </a:cxn>
                    <a:cxn ang="0">
                      <a:pos x="232" y="24"/>
                    </a:cxn>
                    <a:cxn ang="0">
                      <a:pos x="186" y="16"/>
                    </a:cxn>
                    <a:cxn ang="0">
                      <a:pos x="140" y="9"/>
                    </a:cxn>
                    <a:cxn ang="0">
                      <a:pos x="94" y="4"/>
                    </a:cxn>
                    <a:cxn ang="0">
                      <a:pos x="47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88" h="674">
                      <a:moveTo>
                        <a:pt x="887" y="673"/>
                      </a:moveTo>
                      <a:lnTo>
                        <a:pt x="886" y="638"/>
                      </a:lnTo>
                      <a:lnTo>
                        <a:pt x="883" y="603"/>
                      </a:lnTo>
                      <a:lnTo>
                        <a:pt x="877" y="568"/>
                      </a:lnTo>
                      <a:lnTo>
                        <a:pt x="869" y="534"/>
                      </a:lnTo>
                      <a:lnTo>
                        <a:pt x="859" y="500"/>
                      </a:lnTo>
                      <a:lnTo>
                        <a:pt x="846" y="467"/>
                      </a:lnTo>
                      <a:lnTo>
                        <a:pt x="831" y="434"/>
                      </a:lnTo>
                      <a:lnTo>
                        <a:pt x="813" y="401"/>
                      </a:lnTo>
                      <a:lnTo>
                        <a:pt x="793" y="370"/>
                      </a:lnTo>
                      <a:lnTo>
                        <a:pt x="771" y="339"/>
                      </a:lnTo>
                      <a:lnTo>
                        <a:pt x="747" y="309"/>
                      </a:lnTo>
                      <a:lnTo>
                        <a:pt x="721" y="280"/>
                      </a:lnTo>
                      <a:lnTo>
                        <a:pt x="693" y="252"/>
                      </a:lnTo>
                      <a:lnTo>
                        <a:pt x="663" y="225"/>
                      </a:lnTo>
                      <a:lnTo>
                        <a:pt x="631" y="200"/>
                      </a:lnTo>
                      <a:lnTo>
                        <a:pt x="597" y="176"/>
                      </a:lnTo>
                      <a:lnTo>
                        <a:pt x="562" y="153"/>
                      </a:lnTo>
                      <a:lnTo>
                        <a:pt x="525" y="131"/>
                      </a:lnTo>
                      <a:lnTo>
                        <a:pt x="487" y="111"/>
                      </a:lnTo>
                      <a:lnTo>
                        <a:pt x="447" y="93"/>
                      </a:lnTo>
                      <a:lnTo>
                        <a:pt x="406" y="76"/>
                      </a:lnTo>
                      <a:lnTo>
                        <a:pt x="364" y="60"/>
                      </a:lnTo>
                      <a:lnTo>
                        <a:pt x="321" y="47"/>
                      </a:lnTo>
                      <a:lnTo>
                        <a:pt x="277" y="35"/>
                      </a:lnTo>
                      <a:lnTo>
                        <a:pt x="232" y="24"/>
                      </a:lnTo>
                      <a:lnTo>
                        <a:pt x="186" y="16"/>
                      </a:lnTo>
                      <a:lnTo>
                        <a:pt x="140" y="9"/>
                      </a:lnTo>
                      <a:lnTo>
                        <a:pt x="94" y="4"/>
                      </a:lnTo>
                      <a:lnTo>
                        <a:pt x="47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97299" name="Group 19"/>
              <p:cNvGrpSpPr>
                <a:grpSpLocks/>
              </p:cNvGrpSpPr>
              <p:nvPr/>
            </p:nvGrpSpPr>
            <p:grpSpPr bwMode="auto">
              <a:xfrm>
                <a:off x="2690" y="2851"/>
                <a:ext cx="206" cy="150"/>
                <a:chOff x="2690" y="2851"/>
                <a:chExt cx="206" cy="150"/>
              </a:xfrm>
            </p:grpSpPr>
            <p:sp>
              <p:nvSpPr>
                <p:cNvPr id="97300" name="AutoShape 20"/>
                <p:cNvSpPr>
                  <a:spLocks noChangeArrowheads="1"/>
                </p:cNvSpPr>
                <p:nvPr/>
              </p:nvSpPr>
              <p:spPr bwMode="auto">
                <a:xfrm>
                  <a:off x="2690" y="2851"/>
                  <a:ext cx="207" cy="151"/>
                </a:xfrm>
                <a:prstGeom prst="roundRect">
                  <a:avLst>
                    <a:gd name="adj" fmla="val 667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7301" name="Freeform 21"/>
                <p:cNvSpPr>
                  <a:spLocks noChangeArrowheads="1"/>
                </p:cNvSpPr>
                <p:nvPr/>
              </p:nvSpPr>
              <p:spPr bwMode="auto">
                <a:xfrm>
                  <a:off x="2690" y="2852"/>
                  <a:ext cx="207" cy="150"/>
                </a:xfrm>
                <a:custGeom>
                  <a:avLst/>
                  <a:gdLst/>
                  <a:ahLst/>
                  <a:cxnLst>
                    <a:cxn ang="0">
                      <a:pos x="0" y="659"/>
                    </a:cxn>
                    <a:cxn ang="0">
                      <a:pos x="47" y="658"/>
                    </a:cxn>
                    <a:cxn ang="0">
                      <a:pos x="95" y="655"/>
                    </a:cxn>
                    <a:cxn ang="0">
                      <a:pos x="141" y="651"/>
                    </a:cxn>
                    <a:cxn ang="0">
                      <a:pos x="188" y="645"/>
                    </a:cxn>
                    <a:cxn ang="0">
                      <a:pos x="234" y="637"/>
                    </a:cxn>
                    <a:cxn ang="0">
                      <a:pos x="279" y="627"/>
                    </a:cxn>
                    <a:cxn ang="0">
                      <a:pos x="324" y="615"/>
                    </a:cxn>
                    <a:cxn ang="0">
                      <a:pos x="368" y="602"/>
                    </a:cxn>
                    <a:cxn ang="0">
                      <a:pos x="411" y="587"/>
                    </a:cxn>
                    <a:cxn ang="0">
                      <a:pos x="452" y="571"/>
                    </a:cxn>
                    <a:cxn ang="0">
                      <a:pos x="493" y="553"/>
                    </a:cxn>
                    <a:cxn ang="0">
                      <a:pos x="532" y="533"/>
                    </a:cxn>
                    <a:cxn ang="0">
                      <a:pos x="570" y="512"/>
                    </a:cxn>
                    <a:cxn ang="0">
                      <a:pos x="606" y="490"/>
                    </a:cxn>
                    <a:cxn ang="0">
                      <a:pos x="640" y="466"/>
                    </a:cxn>
                    <a:cxn ang="0">
                      <a:pos x="673" y="441"/>
                    </a:cxn>
                    <a:cxn ang="0">
                      <a:pos x="704" y="415"/>
                    </a:cxn>
                    <a:cxn ang="0">
                      <a:pos x="733" y="388"/>
                    </a:cxn>
                    <a:cxn ang="0">
                      <a:pos x="760" y="359"/>
                    </a:cxn>
                    <a:cxn ang="0">
                      <a:pos x="785" y="330"/>
                    </a:cxn>
                    <a:cxn ang="0">
                      <a:pos x="808" y="300"/>
                    </a:cxn>
                    <a:cxn ang="0">
                      <a:pos x="829" y="268"/>
                    </a:cxn>
                    <a:cxn ang="0">
                      <a:pos x="847" y="236"/>
                    </a:cxn>
                    <a:cxn ang="0">
                      <a:pos x="863" y="204"/>
                    </a:cxn>
                    <a:cxn ang="0">
                      <a:pos x="877" y="171"/>
                    </a:cxn>
                    <a:cxn ang="0">
                      <a:pos x="888" y="137"/>
                    </a:cxn>
                    <a:cxn ang="0">
                      <a:pos x="897" y="103"/>
                    </a:cxn>
                    <a:cxn ang="0">
                      <a:pos x="904" y="69"/>
                    </a:cxn>
                    <a:cxn ang="0">
                      <a:pos x="908" y="34"/>
                    </a:cxn>
                    <a:cxn ang="0">
                      <a:pos x="910" y="0"/>
                    </a:cxn>
                  </a:cxnLst>
                  <a:rect l="0" t="0" r="r" b="b"/>
                  <a:pathLst>
                    <a:path w="911" h="660">
                      <a:moveTo>
                        <a:pt x="0" y="659"/>
                      </a:moveTo>
                      <a:lnTo>
                        <a:pt x="47" y="658"/>
                      </a:lnTo>
                      <a:lnTo>
                        <a:pt x="95" y="655"/>
                      </a:lnTo>
                      <a:lnTo>
                        <a:pt x="141" y="651"/>
                      </a:lnTo>
                      <a:lnTo>
                        <a:pt x="188" y="645"/>
                      </a:lnTo>
                      <a:lnTo>
                        <a:pt x="234" y="637"/>
                      </a:lnTo>
                      <a:lnTo>
                        <a:pt x="279" y="627"/>
                      </a:lnTo>
                      <a:lnTo>
                        <a:pt x="324" y="615"/>
                      </a:lnTo>
                      <a:lnTo>
                        <a:pt x="368" y="602"/>
                      </a:lnTo>
                      <a:lnTo>
                        <a:pt x="411" y="587"/>
                      </a:lnTo>
                      <a:lnTo>
                        <a:pt x="452" y="571"/>
                      </a:lnTo>
                      <a:lnTo>
                        <a:pt x="493" y="553"/>
                      </a:lnTo>
                      <a:lnTo>
                        <a:pt x="532" y="533"/>
                      </a:lnTo>
                      <a:lnTo>
                        <a:pt x="570" y="512"/>
                      </a:lnTo>
                      <a:lnTo>
                        <a:pt x="606" y="490"/>
                      </a:lnTo>
                      <a:lnTo>
                        <a:pt x="640" y="466"/>
                      </a:lnTo>
                      <a:lnTo>
                        <a:pt x="673" y="441"/>
                      </a:lnTo>
                      <a:lnTo>
                        <a:pt x="704" y="415"/>
                      </a:lnTo>
                      <a:lnTo>
                        <a:pt x="733" y="388"/>
                      </a:lnTo>
                      <a:lnTo>
                        <a:pt x="760" y="359"/>
                      </a:lnTo>
                      <a:lnTo>
                        <a:pt x="785" y="330"/>
                      </a:lnTo>
                      <a:lnTo>
                        <a:pt x="808" y="300"/>
                      </a:lnTo>
                      <a:lnTo>
                        <a:pt x="829" y="268"/>
                      </a:lnTo>
                      <a:lnTo>
                        <a:pt x="847" y="236"/>
                      </a:lnTo>
                      <a:lnTo>
                        <a:pt x="863" y="204"/>
                      </a:lnTo>
                      <a:lnTo>
                        <a:pt x="877" y="171"/>
                      </a:lnTo>
                      <a:lnTo>
                        <a:pt x="888" y="137"/>
                      </a:lnTo>
                      <a:lnTo>
                        <a:pt x="897" y="103"/>
                      </a:lnTo>
                      <a:lnTo>
                        <a:pt x="904" y="69"/>
                      </a:lnTo>
                      <a:lnTo>
                        <a:pt x="908" y="34"/>
                      </a:lnTo>
                      <a:lnTo>
                        <a:pt x="91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97302" name="Group 22"/>
              <p:cNvGrpSpPr>
                <a:grpSpLocks/>
              </p:cNvGrpSpPr>
              <p:nvPr/>
            </p:nvGrpSpPr>
            <p:grpSpPr bwMode="auto">
              <a:xfrm>
                <a:off x="2651" y="2701"/>
                <a:ext cx="58" cy="151"/>
                <a:chOff x="2651" y="2701"/>
                <a:chExt cx="58" cy="151"/>
              </a:xfrm>
            </p:grpSpPr>
            <p:sp>
              <p:nvSpPr>
                <p:cNvPr id="97303" name="AutoShape 23"/>
                <p:cNvSpPr>
                  <a:spLocks noChangeArrowheads="1"/>
                </p:cNvSpPr>
                <p:nvPr/>
              </p:nvSpPr>
              <p:spPr bwMode="auto">
                <a:xfrm>
                  <a:off x="2651" y="2701"/>
                  <a:ext cx="59" cy="151"/>
                </a:xfrm>
                <a:prstGeom prst="roundRect">
                  <a:avLst>
                    <a:gd name="adj" fmla="val 1722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7304" name="Freeform 24"/>
                <p:cNvSpPr>
                  <a:spLocks noChangeArrowheads="1"/>
                </p:cNvSpPr>
                <p:nvPr/>
              </p:nvSpPr>
              <p:spPr bwMode="auto">
                <a:xfrm>
                  <a:off x="2652" y="2701"/>
                  <a:ext cx="58" cy="153"/>
                </a:xfrm>
                <a:custGeom>
                  <a:avLst/>
                  <a:gdLst/>
                  <a:ahLst/>
                  <a:cxnLst>
                    <a:cxn ang="0">
                      <a:pos x="255" y="673"/>
                    </a:cxn>
                    <a:cxn ang="0">
                      <a:pos x="255" y="639"/>
                    </a:cxn>
                    <a:cxn ang="0">
                      <a:pos x="254" y="605"/>
                    </a:cxn>
                    <a:cxn ang="0">
                      <a:pos x="252" y="571"/>
                    </a:cxn>
                    <a:cxn ang="0">
                      <a:pos x="250" y="538"/>
                    </a:cxn>
                    <a:cxn ang="0">
                      <a:pos x="247" y="504"/>
                    </a:cxn>
                    <a:cxn ang="0">
                      <a:pos x="244" y="472"/>
                    </a:cxn>
                    <a:cxn ang="0">
                      <a:pos x="240" y="439"/>
                    </a:cxn>
                    <a:cxn ang="0">
                      <a:pos x="235" y="408"/>
                    </a:cxn>
                    <a:cxn ang="0">
                      <a:pos x="230" y="377"/>
                    </a:cxn>
                    <a:cxn ang="0">
                      <a:pos x="224" y="347"/>
                    </a:cxn>
                    <a:cxn ang="0">
                      <a:pos x="217" y="317"/>
                    </a:cxn>
                    <a:cxn ang="0">
                      <a:pos x="210" y="289"/>
                    </a:cxn>
                    <a:cxn ang="0">
                      <a:pos x="203" y="261"/>
                    </a:cxn>
                    <a:cxn ang="0">
                      <a:pos x="194" y="235"/>
                    </a:cxn>
                    <a:cxn ang="0">
                      <a:pos x="186" y="210"/>
                    </a:cxn>
                    <a:cxn ang="0">
                      <a:pos x="177" y="185"/>
                    </a:cxn>
                    <a:cxn ang="0">
                      <a:pos x="167" y="163"/>
                    </a:cxn>
                    <a:cxn ang="0">
                      <a:pos x="157" y="141"/>
                    </a:cxn>
                    <a:cxn ang="0">
                      <a:pos x="146" y="121"/>
                    </a:cxn>
                    <a:cxn ang="0">
                      <a:pos x="136" y="102"/>
                    </a:cxn>
                    <a:cxn ang="0">
                      <a:pos x="124" y="85"/>
                    </a:cxn>
                    <a:cxn ang="0">
                      <a:pos x="113" y="69"/>
                    </a:cxn>
                    <a:cxn ang="0">
                      <a:pos x="101" y="55"/>
                    </a:cxn>
                    <a:cxn ang="0">
                      <a:pos x="89" y="42"/>
                    </a:cxn>
                    <a:cxn ang="0">
                      <a:pos x="77" y="31"/>
                    </a:cxn>
                    <a:cxn ang="0">
                      <a:pos x="64" y="22"/>
                    </a:cxn>
                    <a:cxn ang="0">
                      <a:pos x="52" y="14"/>
                    </a:cxn>
                    <a:cxn ang="0">
                      <a:pos x="39" y="8"/>
                    </a:cxn>
                    <a:cxn ang="0">
                      <a:pos x="26" y="3"/>
                    </a:cxn>
                    <a:cxn ang="0">
                      <a:pos x="1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6" h="674">
                      <a:moveTo>
                        <a:pt x="255" y="673"/>
                      </a:moveTo>
                      <a:lnTo>
                        <a:pt x="255" y="639"/>
                      </a:lnTo>
                      <a:lnTo>
                        <a:pt x="254" y="605"/>
                      </a:lnTo>
                      <a:lnTo>
                        <a:pt x="252" y="571"/>
                      </a:lnTo>
                      <a:lnTo>
                        <a:pt x="250" y="538"/>
                      </a:lnTo>
                      <a:lnTo>
                        <a:pt x="247" y="504"/>
                      </a:lnTo>
                      <a:lnTo>
                        <a:pt x="244" y="472"/>
                      </a:lnTo>
                      <a:lnTo>
                        <a:pt x="240" y="439"/>
                      </a:lnTo>
                      <a:lnTo>
                        <a:pt x="235" y="408"/>
                      </a:lnTo>
                      <a:lnTo>
                        <a:pt x="230" y="377"/>
                      </a:lnTo>
                      <a:lnTo>
                        <a:pt x="224" y="347"/>
                      </a:lnTo>
                      <a:lnTo>
                        <a:pt x="217" y="317"/>
                      </a:lnTo>
                      <a:lnTo>
                        <a:pt x="210" y="289"/>
                      </a:lnTo>
                      <a:lnTo>
                        <a:pt x="203" y="261"/>
                      </a:lnTo>
                      <a:lnTo>
                        <a:pt x="194" y="235"/>
                      </a:lnTo>
                      <a:lnTo>
                        <a:pt x="186" y="210"/>
                      </a:lnTo>
                      <a:lnTo>
                        <a:pt x="177" y="185"/>
                      </a:lnTo>
                      <a:lnTo>
                        <a:pt x="167" y="163"/>
                      </a:lnTo>
                      <a:lnTo>
                        <a:pt x="157" y="141"/>
                      </a:lnTo>
                      <a:lnTo>
                        <a:pt x="146" y="121"/>
                      </a:lnTo>
                      <a:lnTo>
                        <a:pt x="136" y="102"/>
                      </a:lnTo>
                      <a:lnTo>
                        <a:pt x="124" y="85"/>
                      </a:lnTo>
                      <a:lnTo>
                        <a:pt x="113" y="69"/>
                      </a:lnTo>
                      <a:lnTo>
                        <a:pt x="101" y="55"/>
                      </a:lnTo>
                      <a:lnTo>
                        <a:pt x="89" y="42"/>
                      </a:lnTo>
                      <a:lnTo>
                        <a:pt x="77" y="31"/>
                      </a:lnTo>
                      <a:lnTo>
                        <a:pt x="64" y="22"/>
                      </a:lnTo>
                      <a:lnTo>
                        <a:pt x="52" y="14"/>
                      </a:lnTo>
                      <a:lnTo>
                        <a:pt x="39" y="8"/>
                      </a:lnTo>
                      <a:lnTo>
                        <a:pt x="26" y="3"/>
                      </a:lnTo>
                      <a:lnTo>
                        <a:pt x="13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97305" name="Group 25"/>
              <p:cNvGrpSpPr>
                <a:grpSpLocks/>
              </p:cNvGrpSpPr>
              <p:nvPr/>
            </p:nvGrpSpPr>
            <p:grpSpPr bwMode="auto">
              <a:xfrm>
                <a:off x="2651" y="2851"/>
                <a:ext cx="57" cy="150"/>
                <a:chOff x="2651" y="2851"/>
                <a:chExt cx="57" cy="150"/>
              </a:xfrm>
            </p:grpSpPr>
            <p:sp>
              <p:nvSpPr>
                <p:cNvPr id="97306" name="AutoShape 26"/>
                <p:cNvSpPr>
                  <a:spLocks noChangeArrowheads="1"/>
                </p:cNvSpPr>
                <p:nvPr/>
              </p:nvSpPr>
              <p:spPr bwMode="auto">
                <a:xfrm>
                  <a:off x="2651" y="2851"/>
                  <a:ext cx="58" cy="151"/>
                </a:xfrm>
                <a:prstGeom prst="roundRect">
                  <a:avLst>
                    <a:gd name="adj" fmla="val 1722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7307" name="Freeform 27"/>
                <p:cNvSpPr>
                  <a:spLocks noChangeArrowheads="1"/>
                </p:cNvSpPr>
                <p:nvPr/>
              </p:nvSpPr>
              <p:spPr bwMode="auto">
                <a:xfrm>
                  <a:off x="2652" y="2852"/>
                  <a:ext cx="57" cy="150"/>
                </a:xfrm>
                <a:custGeom>
                  <a:avLst/>
                  <a:gdLst/>
                  <a:ahLst/>
                  <a:cxnLst>
                    <a:cxn ang="0">
                      <a:pos x="0" y="659"/>
                    </a:cxn>
                    <a:cxn ang="0">
                      <a:pos x="13" y="658"/>
                    </a:cxn>
                    <a:cxn ang="0">
                      <a:pos x="26" y="655"/>
                    </a:cxn>
                    <a:cxn ang="0">
                      <a:pos x="39" y="650"/>
                    </a:cxn>
                    <a:cxn ang="0">
                      <a:pos x="52" y="643"/>
                    </a:cxn>
                    <a:cxn ang="0">
                      <a:pos x="65" y="635"/>
                    </a:cxn>
                    <a:cxn ang="0">
                      <a:pos x="77" y="625"/>
                    </a:cxn>
                    <a:cxn ang="0">
                      <a:pos x="90" y="613"/>
                    </a:cxn>
                    <a:cxn ang="0">
                      <a:pos x="102" y="600"/>
                    </a:cxn>
                    <a:cxn ang="0">
                      <a:pos x="114" y="585"/>
                    </a:cxn>
                    <a:cxn ang="0">
                      <a:pos x="125" y="569"/>
                    </a:cxn>
                    <a:cxn ang="0">
                      <a:pos x="136" y="551"/>
                    </a:cxn>
                    <a:cxn ang="0">
                      <a:pos x="147" y="531"/>
                    </a:cxn>
                    <a:cxn ang="0">
                      <a:pos x="158" y="510"/>
                    </a:cxn>
                    <a:cxn ang="0">
                      <a:pos x="168" y="488"/>
                    </a:cxn>
                    <a:cxn ang="0">
                      <a:pos x="177" y="464"/>
                    </a:cxn>
                    <a:cxn ang="0">
                      <a:pos x="186" y="439"/>
                    </a:cxn>
                    <a:cxn ang="0">
                      <a:pos x="195" y="413"/>
                    </a:cxn>
                    <a:cxn ang="0">
                      <a:pos x="203" y="386"/>
                    </a:cxn>
                    <a:cxn ang="0">
                      <a:pos x="210" y="357"/>
                    </a:cxn>
                    <a:cxn ang="0">
                      <a:pos x="217" y="328"/>
                    </a:cxn>
                    <a:cxn ang="0">
                      <a:pos x="224" y="298"/>
                    </a:cxn>
                    <a:cxn ang="0">
                      <a:pos x="229" y="267"/>
                    </a:cxn>
                    <a:cxn ang="0">
                      <a:pos x="235" y="235"/>
                    </a:cxn>
                    <a:cxn ang="0">
                      <a:pos x="239" y="203"/>
                    </a:cxn>
                    <a:cxn ang="0">
                      <a:pos x="243" y="170"/>
                    </a:cxn>
                    <a:cxn ang="0">
                      <a:pos x="246" y="136"/>
                    </a:cxn>
                    <a:cxn ang="0">
                      <a:pos x="249" y="102"/>
                    </a:cxn>
                    <a:cxn ang="0">
                      <a:pos x="250" y="68"/>
                    </a:cxn>
                    <a:cxn ang="0">
                      <a:pos x="252" y="34"/>
                    </a:cxn>
                    <a:cxn ang="0">
                      <a:pos x="252" y="0"/>
                    </a:cxn>
                  </a:cxnLst>
                  <a:rect l="0" t="0" r="r" b="b"/>
                  <a:pathLst>
                    <a:path w="253" h="660">
                      <a:moveTo>
                        <a:pt x="0" y="659"/>
                      </a:moveTo>
                      <a:lnTo>
                        <a:pt x="13" y="658"/>
                      </a:lnTo>
                      <a:lnTo>
                        <a:pt x="26" y="655"/>
                      </a:lnTo>
                      <a:lnTo>
                        <a:pt x="39" y="650"/>
                      </a:lnTo>
                      <a:lnTo>
                        <a:pt x="52" y="643"/>
                      </a:lnTo>
                      <a:lnTo>
                        <a:pt x="65" y="635"/>
                      </a:lnTo>
                      <a:lnTo>
                        <a:pt x="77" y="625"/>
                      </a:lnTo>
                      <a:lnTo>
                        <a:pt x="90" y="613"/>
                      </a:lnTo>
                      <a:lnTo>
                        <a:pt x="102" y="600"/>
                      </a:lnTo>
                      <a:lnTo>
                        <a:pt x="114" y="585"/>
                      </a:lnTo>
                      <a:lnTo>
                        <a:pt x="125" y="569"/>
                      </a:lnTo>
                      <a:lnTo>
                        <a:pt x="136" y="551"/>
                      </a:lnTo>
                      <a:lnTo>
                        <a:pt x="147" y="531"/>
                      </a:lnTo>
                      <a:lnTo>
                        <a:pt x="158" y="510"/>
                      </a:lnTo>
                      <a:lnTo>
                        <a:pt x="168" y="488"/>
                      </a:lnTo>
                      <a:lnTo>
                        <a:pt x="177" y="464"/>
                      </a:lnTo>
                      <a:lnTo>
                        <a:pt x="186" y="439"/>
                      </a:lnTo>
                      <a:lnTo>
                        <a:pt x="195" y="413"/>
                      </a:lnTo>
                      <a:lnTo>
                        <a:pt x="203" y="386"/>
                      </a:lnTo>
                      <a:lnTo>
                        <a:pt x="210" y="357"/>
                      </a:lnTo>
                      <a:lnTo>
                        <a:pt x="217" y="328"/>
                      </a:lnTo>
                      <a:lnTo>
                        <a:pt x="224" y="298"/>
                      </a:lnTo>
                      <a:lnTo>
                        <a:pt x="229" y="267"/>
                      </a:lnTo>
                      <a:lnTo>
                        <a:pt x="235" y="235"/>
                      </a:lnTo>
                      <a:lnTo>
                        <a:pt x="239" y="203"/>
                      </a:lnTo>
                      <a:lnTo>
                        <a:pt x="243" y="170"/>
                      </a:lnTo>
                      <a:lnTo>
                        <a:pt x="246" y="136"/>
                      </a:lnTo>
                      <a:lnTo>
                        <a:pt x="249" y="102"/>
                      </a:lnTo>
                      <a:lnTo>
                        <a:pt x="250" y="68"/>
                      </a:lnTo>
                      <a:lnTo>
                        <a:pt x="252" y="34"/>
                      </a:lnTo>
                      <a:lnTo>
                        <a:pt x="252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97308" name="Line 28"/>
              <p:cNvSpPr>
                <a:spLocks noChangeShapeType="1"/>
              </p:cNvSpPr>
              <p:nvPr/>
            </p:nvSpPr>
            <p:spPr bwMode="auto">
              <a:xfrm>
                <a:off x="2658" y="2695"/>
                <a:ext cx="26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7309" name="Line 29"/>
              <p:cNvSpPr>
                <a:spLocks noChangeShapeType="1"/>
              </p:cNvSpPr>
              <p:nvPr/>
            </p:nvSpPr>
            <p:spPr bwMode="auto">
              <a:xfrm>
                <a:off x="2658" y="3016"/>
                <a:ext cx="26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97310" name="Line 30"/>
            <p:cNvSpPr>
              <a:spLocks noChangeShapeType="1"/>
            </p:cNvSpPr>
            <p:nvPr/>
          </p:nvSpPr>
          <p:spPr bwMode="auto">
            <a:xfrm flipH="1">
              <a:off x="1510" y="2273"/>
              <a:ext cx="23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311" name="Line 31"/>
            <p:cNvSpPr>
              <a:spLocks noChangeShapeType="1"/>
            </p:cNvSpPr>
            <p:nvPr/>
          </p:nvSpPr>
          <p:spPr bwMode="auto">
            <a:xfrm flipH="1">
              <a:off x="1401" y="2321"/>
              <a:ext cx="343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312" name="Line 32"/>
            <p:cNvSpPr>
              <a:spLocks noChangeShapeType="1"/>
            </p:cNvSpPr>
            <p:nvPr/>
          </p:nvSpPr>
          <p:spPr bwMode="auto">
            <a:xfrm flipH="1">
              <a:off x="1518" y="2377"/>
              <a:ext cx="226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97313" name="Group 33"/>
            <p:cNvGrpSpPr>
              <a:grpSpLocks/>
            </p:cNvGrpSpPr>
            <p:nvPr/>
          </p:nvGrpSpPr>
          <p:grpSpPr bwMode="auto">
            <a:xfrm>
              <a:off x="2323" y="2268"/>
              <a:ext cx="173" cy="208"/>
              <a:chOff x="2323" y="2268"/>
              <a:chExt cx="173" cy="208"/>
            </a:xfrm>
          </p:grpSpPr>
          <p:grpSp>
            <p:nvGrpSpPr>
              <p:cNvPr id="97314" name="Group 34"/>
              <p:cNvGrpSpPr>
                <a:grpSpLocks/>
              </p:cNvGrpSpPr>
              <p:nvPr/>
            </p:nvGrpSpPr>
            <p:grpSpPr bwMode="auto">
              <a:xfrm>
                <a:off x="2397" y="2279"/>
                <a:ext cx="100" cy="94"/>
                <a:chOff x="2397" y="2279"/>
                <a:chExt cx="100" cy="94"/>
              </a:xfrm>
            </p:grpSpPr>
            <p:sp>
              <p:nvSpPr>
                <p:cNvPr id="97315" name="AutoShape 35"/>
                <p:cNvSpPr>
                  <a:spLocks noChangeArrowheads="1"/>
                </p:cNvSpPr>
                <p:nvPr/>
              </p:nvSpPr>
              <p:spPr bwMode="auto">
                <a:xfrm>
                  <a:off x="2397" y="2279"/>
                  <a:ext cx="100" cy="95"/>
                </a:xfrm>
                <a:prstGeom prst="roundRect">
                  <a:avLst>
                    <a:gd name="adj" fmla="val 1060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7316" name="Freeform 36"/>
                <p:cNvSpPr>
                  <a:spLocks noChangeArrowheads="1"/>
                </p:cNvSpPr>
                <p:nvPr/>
              </p:nvSpPr>
              <p:spPr bwMode="auto">
                <a:xfrm>
                  <a:off x="2398" y="2279"/>
                  <a:ext cx="99" cy="95"/>
                </a:xfrm>
                <a:custGeom>
                  <a:avLst/>
                  <a:gdLst/>
                  <a:ahLst/>
                  <a:cxnLst>
                    <a:cxn ang="0">
                      <a:pos x="434" y="418"/>
                    </a:cxn>
                    <a:cxn ang="0">
                      <a:pos x="433" y="396"/>
                    </a:cxn>
                    <a:cxn ang="0">
                      <a:pos x="432" y="375"/>
                    </a:cxn>
                    <a:cxn ang="0">
                      <a:pos x="429" y="353"/>
                    </a:cxn>
                    <a:cxn ang="0">
                      <a:pos x="425" y="332"/>
                    </a:cxn>
                    <a:cxn ang="0">
                      <a:pos x="419" y="310"/>
                    </a:cxn>
                    <a:cxn ang="0">
                      <a:pos x="413" y="290"/>
                    </a:cxn>
                    <a:cxn ang="0">
                      <a:pos x="405" y="269"/>
                    </a:cxn>
                    <a:cxn ang="0">
                      <a:pos x="397" y="249"/>
                    </a:cxn>
                    <a:cxn ang="0">
                      <a:pos x="387" y="229"/>
                    </a:cxn>
                    <a:cxn ang="0">
                      <a:pos x="376" y="210"/>
                    </a:cxn>
                    <a:cxn ang="0">
                      <a:pos x="364" y="192"/>
                    </a:cxn>
                    <a:cxn ang="0">
                      <a:pos x="351" y="174"/>
                    </a:cxn>
                    <a:cxn ang="0">
                      <a:pos x="338" y="156"/>
                    </a:cxn>
                    <a:cxn ang="0">
                      <a:pos x="323" y="140"/>
                    </a:cxn>
                    <a:cxn ang="0">
                      <a:pos x="307" y="124"/>
                    </a:cxn>
                    <a:cxn ang="0">
                      <a:pos x="291" y="109"/>
                    </a:cxn>
                    <a:cxn ang="0">
                      <a:pos x="274" y="95"/>
                    </a:cxn>
                    <a:cxn ang="0">
                      <a:pos x="256" y="81"/>
                    </a:cxn>
                    <a:cxn ang="0">
                      <a:pos x="237" y="69"/>
                    </a:cxn>
                    <a:cxn ang="0">
                      <a:pos x="218" y="57"/>
                    </a:cxn>
                    <a:cxn ang="0">
                      <a:pos x="198" y="47"/>
                    </a:cxn>
                    <a:cxn ang="0">
                      <a:pos x="177" y="37"/>
                    </a:cxn>
                    <a:cxn ang="0">
                      <a:pos x="156" y="29"/>
                    </a:cxn>
                    <a:cxn ang="0">
                      <a:pos x="135" y="22"/>
                    </a:cxn>
                    <a:cxn ang="0">
                      <a:pos x="113" y="15"/>
                    </a:cxn>
                    <a:cxn ang="0">
                      <a:pos x="91" y="10"/>
                    </a:cxn>
                    <a:cxn ang="0">
                      <a:pos x="68" y="6"/>
                    </a:cxn>
                    <a:cxn ang="0">
                      <a:pos x="46" y="3"/>
                    </a:cxn>
                    <a:cxn ang="0">
                      <a:pos x="2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5" h="419">
                      <a:moveTo>
                        <a:pt x="434" y="418"/>
                      </a:moveTo>
                      <a:lnTo>
                        <a:pt x="433" y="396"/>
                      </a:lnTo>
                      <a:lnTo>
                        <a:pt x="432" y="375"/>
                      </a:lnTo>
                      <a:lnTo>
                        <a:pt x="429" y="353"/>
                      </a:lnTo>
                      <a:lnTo>
                        <a:pt x="425" y="332"/>
                      </a:lnTo>
                      <a:lnTo>
                        <a:pt x="419" y="310"/>
                      </a:lnTo>
                      <a:lnTo>
                        <a:pt x="413" y="290"/>
                      </a:lnTo>
                      <a:lnTo>
                        <a:pt x="405" y="269"/>
                      </a:lnTo>
                      <a:lnTo>
                        <a:pt x="397" y="249"/>
                      </a:lnTo>
                      <a:lnTo>
                        <a:pt x="387" y="229"/>
                      </a:lnTo>
                      <a:lnTo>
                        <a:pt x="376" y="210"/>
                      </a:lnTo>
                      <a:lnTo>
                        <a:pt x="364" y="192"/>
                      </a:lnTo>
                      <a:lnTo>
                        <a:pt x="351" y="174"/>
                      </a:lnTo>
                      <a:lnTo>
                        <a:pt x="338" y="156"/>
                      </a:lnTo>
                      <a:lnTo>
                        <a:pt x="323" y="140"/>
                      </a:lnTo>
                      <a:lnTo>
                        <a:pt x="307" y="124"/>
                      </a:lnTo>
                      <a:lnTo>
                        <a:pt x="291" y="109"/>
                      </a:lnTo>
                      <a:lnTo>
                        <a:pt x="274" y="95"/>
                      </a:lnTo>
                      <a:lnTo>
                        <a:pt x="256" y="81"/>
                      </a:lnTo>
                      <a:lnTo>
                        <a:pt x="237" y="69"/>
                      </a:lnTo>
                      <a:lnTo>
                        <a:pt x="218" y="57"/>
                      </a:lnTo>
                      <a:lnTo>
                        <a:pt x="198" y="47"/>
                      </a:lnTo>
                      <a:lnTo>
                        <a:pt x="177" y="37"/>
                      </a:lnTo>
                      <a:lnTo>
                        <a:pt x="156" y="29"/>
                      </a:lnTo>
                      <a:lnTo>
                        <a:pt x="135" y="22"/>
                      </a:lnTo>
                      <a:lnTo>
                        <a:pt x="113" y="15"/>
                      </a:lnTo>
                      <a:lnTo>
                        <a:pt x="91" y="10"/>
                      </a:lnTo>
                      <a:lnTo>
                        <a:pt x="68" y="6"/>
                      </a:lnTo>
                      <a:lnTo>
                        <a:pt x="46" y="3"/>
                      </a:lnTo>
                      <a:lnTo>
                        <a:pt x="23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97317" name="Group 37"/>
              <p:cNvGrpSpPr>
                <a:grpSpLocks/>
              </p:cNvGrpSpPr>
              <p:nvPr/>
            </p:nvGrpSpPr>
            <p:grpSpPr bwMode="auto">
              <a:xfrm>
                <a:off x="2397" y="2372"/>
                <a:ext cx="99" cy="94"/>
                <a:chOff x="2397" y="2372"/>
                <a:chExt cx="99" cy="94"/>
              </a:xfrm>
            </p:grpSpPr>
            <p:sp>
              <p:nvSpPr>
                <p:cNvPr id="97318" name="AutoShape 38"/>
                <p:cNvSpPr>
                  <a:spLocks noChangeArrowheads="1"/>
                </p:cNvSpPr>
                <p:nvPr/>
              </p:nvSpPr>
              <p:spPr bwMode="auto">
                <a:xfrm>
                  <a:off x="2397" y="2372"/>
                  <a:ext cx="100" cy="95"/>
                </a:xfrm>
                <a:prstGeom prst="roundRect">
                  <a:avLst>
                    <a:gd name="adj" fmla="val 1060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7319" name="Freeform 39"/>
                <p:cNvSpPr>
                  <a:spLocks noChangeArrowheads="1"/>
                </p:cNvSpPr>
                <p:nvPr/>
              </p:nvSpPr>
              <p:spPr bwMode="auto">
                <a:xfrm>
                  <a:off x="2398" y="2372"/>
                  <a:ext cx="99" cy="95"/>
                </a:xfrm>
                <a:custGeom>
                  <a:avLst/>
                  <a:gdLst/>
                  <a:ahLst/>
                  <a:cxnLst>
                    <a:cxn ang="0">
                      <a:pos x="0" y="419"/>
                    </a:cxn>
                    <a:cxn ang="0">
                      <a:pos x="23" y="418"/>
                    </a:cxn>
                    <a:cxn ang="0">
                      <a:pos x="46" y="416"/>
                    </a:cxn>
                    <a:cxn ang="0">
                      <a:pos x="68" y="413"/>
                    </a:cxn>
                    <a:cxn ang="0">
                      <a:pos x="91" y="409"/>
                    </a:cxn>
                    <a:cxn ang="0">
                      <a:pos x="113" y="404"/>
                    </a:cxn>
                    <a:cxn ang="0">
                      <a:pos x="135" y="397"/>
                    </a:cxn>
                    <a:cxn ang="0">
                      <a:pos x="156" y="390"/>
                    </a:cxn>
                    <a:cxn ang="0">
                      <a:pos x="177" y="382"/>
                    </a:cxn>
                    <a:cxn ang="0">
                      <a:pos x="198" y="372"/>
                    </a:cxn>
                    <a:cxn ang="0">
                      <a:pos x="218" y="361"/>
                    </a:cxn>
                    <a:cxn ang="0">
                      <a:pos x="237" y="350"/>
                    </a:cxn>
                    <a:cxn ang="0">
                      <a:pos x="256" y="337"/>
                    </a:cxn>
                    <a:cxn ang="0">
                      <a:pos x="274" y="324"/>
                    </a:cxn>
                    <a:cxn ang="0">
                      <a:pos x="291" y="310"/>
                    </a:cxn>
                    <a:cxn ang="0">
                      <a:pos x="307" y="295"/>
                    </a:cxn>
                    <a:cxn ang="0">
                      <a:pos x="323" y="279"/>
                    </a:cxn>
                    <a:cxn ang="0">
                      <a:pos x="338" y="262"/>
                    </a:cxn>
                    <a:cxn ang="0">
                      <a:pos x="351" y="245"/>
                    </a:cxn>
                    <a:cxn ang="0">
                      <a:pos x="364" y="227"/>
                    </a:cxn>
                    <a:cxn ang="0">
                      <a:pos x="376" y="208"/>
                    </a:cxn>
                    <a:cxn ang="0">
                      <a:pos x="387" y="189"/>
                    </a:cxn>
                    <a:cxn ang="0">
                      <a:pos x="397" y="169"/>
                    </a:cxn>
                    <a:cxn ang="0">
                      <a:pos x="405" y="149"/>
                    </a:cxn>
                    <a:cxn ang="0">
                      <a:pos x="413" y="129"/>
                    </a:cxn>
                    <a:cxn ang="0">
                      <a:pos x="419" y="108"/>
                    </a:cxn>
                    <a:cxn ang="0">
                      <a:pos x="425" y="87"/>
                    </a:cxn>
                    <a:cxn ang="0">
                      <a:pos x="429" y="65"/>
                    </a:cxn>
                    <a:cxn ang="0">
                      <a:pos x="432" y="44"/>
                    </a:cxn>
                    <a:cxn ang="0">
                      <a:pos x="433" y="22"/>
                    </a:cxn>
                    <a:cxn ang="0">
                      <a:pos x="434" y="0"/>
                    </a:cxn>
                  </a:cxnLst>
                  <a:rect l="0" t="0" r="r" b="b"/>
                  <a:pathLst>
                    <a:path w="435" h="420">
                      <a:moveTo>
                        <a:pt x="0" y="419"/>
                      </a:moveTo>
                      <a:lnTo>
                        <a:pt x="23" y="418"/>
                      </a:lnTo>
                      <a:lnTo>
                        <a:pt x="46" y="416"/>
                      </a:lnTo>
                      <a:lnTo>
                        <a:pt x="68" y="413"/>
                      </a:lnTo>
                      <a:lnTo>
                        <a:pt x="91" y="409"/>
                      </a:lnTo>
                      <a:lnTo>
                        <a:pt x="113" y="404"/>
                      </a:lnTo>
                      <a:lnTo>
                        <a:pt x="135" y="397"/>
                      </a:lnTo>
                      <a:lnTo>
                        <a:pt x="156" y="390"/>
                      </a:lnTo>
                      <a:lnTo>
                        <a:pt x="177" y="382"/>
                      </a:lnTo>
                      <a:lnTo>
                        <a:pt x="198" y="372"/>
                      </a:lnTo>
                      <a:lnTo>
                        <a:pt x="218" y="361"/>
                      </a:lnTo>
                      <a:lnTo>
                        <a:pt x="237" y="350"/>
                      </a:lnTo>
                      <a:lnTo>
                        <a:pt x="256" y="337"/>
                      </a:lnTo>
                      <a:lnTo>
                        <a:pt x="274" y="324"/>
                      </a:lnTo>
                      <a:lnTo>
                        <a:pt x="291" y="310"/>
                      </a:lnTo>
                      <a:lnTo>
                        <a:pt x="307" y="295"/>
                      </a:lnTo>
                      <a:lnTo>
                        <a:pt x="323" y="279"/>
                      </a:lnTo>
                      <a:lnTo>
                        <a:pt x="338" y="262"/>
                      </a:lnTo>
                      <a:lnTo>
                        <a:pt x="351" y="245"/>
                      </a:lnTo>
                      <a:lnTo>
                        <a:pt x="364" y="227"/>
                      </a:lnTo>
                      <a:lnTo>
                        <a:pt x="376" y="208"/>
                      </a:lnTo>
                      <a:lnTo>
                        <a:pt x="387" y="189"/>
                      </a:lnTo>
                      <a:lnTo>
                        <a:pt x="397" y="169"/>
                      </a:lnTo>
                      <a:lnTo>
                        <a:pt x="405" y="149"/>
                      </a:lnTo>
                      <a:lnTo>
                        <a:pt x="413" y="129"/>
                      </a:lnTo>
                      <a:lnTo>
                        <a:pt x="419" y="108"/>
                      </a:lnTo>
                      <a:lnTo>
                        <a:pt x="425" y="87"/>
                      </a:lnTo>
                      <a:lnTo>
                        <a:pt x="429" y="65"/>
                      </a:lnTo>
                      <a:lnTo>
                        <a:pt x="432" y="44"/>
                      </a:lnTo>
                      <a:lnTo>
                        <a:pt x="433" y="22"/>
                      </a:lnTo>
                      <a:lnTo>
                        <a:pt x="434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97320" name="Line 40"/>
              <p:cNvSpPr>
                <a:spLocks noChangeShapeType="1"/>
              </p:cNvSpPr>
              <p:nvPr/>
            </p:nvSpPr>
            <p:spPr bwMode="auto">
              <a:xfrm>
                <a:off x="2330" y="2273"/>
                <a:ext cx="64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7321" name="Freeform 41"/>
              <p:cNvSpPr>
                <a:spLocks noChangeArrowheads="1"/>
              </p:cNvSpPr>
              <p:nvPr/>
            </p:nvSpPr>
            <p:spPr bwMode="auto">
              <a:xfrm>
                <a:off x="2323" y="2268"/>
                <a:ext cx="90" cy="2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22"/>
                  </a:cxn>
                  <a:cxn ang="0">
                    <a:pos x="397" y="922"/>
                  </a:cxn>
                </a:cxnLst>
                <a:rect l="0" t="0" r="r" b="b"/>
                <a:pathLst>
                  <a:path w="398" h="923">
                    <a:moveTo>
                      <a:pt x="0" y="0"/>
                    </a:moveTo>
                    <a:lnTo>
                      <a:pt x="0" y="922"/>
                    </a:lnTo>
                    <a:lnTo>
                      <a:pt x="397" y="922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97322" name="Line 42"/>
            <p:cNvSpPr>
              <a:spLocks noChangeShapeType="1"/>
            </p:cNvSpPr>
            <p:nvPr/>
          </p:nvSpPr>
          <p:spPr bwMode="auto">
            <a:xfrm>
              <a:off x="1521" y="2164"/>
              <a:ext cx="1" cy="10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323" name="Line 43"/>
            <p:cNvSpPr>
              <a:spLocks noChangeShapeType="1"/>
            </p:cNvSpPr>
            <p:nvPr/>
          </p:nvSpPr>
          <p:spPr bwMode="auto">
            <a:xfrm flipH="1">
              <a:off x="1401" y="2161"/>
              <a:ext cx="12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324" name="Line 44"/>
            <p:cNvSpPr>
              <a:spLocks noChangeShapeType="1"/>
            </p:cNvSpPr>
            <p:nvPr/>
          </p:nvSpPr>
          <p:spPr bwMode="auto">
            <a:xfrm flipV="1">
              <a:off x="1521" y="2376"/>
              <a:ext cx="1" cy="11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325" name="Line 45"/>
            <p:cNvSpPr>
              <a:spLocks noChangeShapeType="1"/>
            </p:cNvSpPr>
            <p:nvPr/>
          </p:nvSpPr>
          <p:spPr bwMode="auto">
            <a:xfrm flipH="1">
              <a:off x="1401" y="2480"/>
              <a:ext cx="12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326" name="Text Box 46"/>
            <p:cNvSpPr txBox="1">
              <a:spLocks noChangeArrowheads="1"/>
            </p:cNvSpPr>
            <p:nvPr/>
          </p:nvSpPr>
          <p:spPr bwMode="auto">
            <a:xfrm>
              <a:off x="1196" y="2059"/>
              <a:ext cx="18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D</a:t>
              </a:r>
            </a:p>
          </p:txBody>
        </p:sp>
        <p:sp>
          <p:nvSpPr>
            <p:cNvPr id="97327" name="Text Box 47"/>
            <p:cNvSpPr txBox="1">
              <a:spLocks noChangeArrowheads="1"/>
            </p:cNvSpPr>
            <p:nvPr/>
          </p:nvSpPr>
          <p:spPr bwMode="auto">
            <a:xfrm>
              <a:off x="1236" y="2219"/>
              <a:ext cx="14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</a:t>
              </a:r>
            </a:p>
          </p:txBody>
        </p:sp>
        <p:sp>
          <p:nvSpPr>
            <p:cNvPr id="97328" name="Text Box 48"/>
            <p:cNvSpPr txBox="1">
              <a:spLocks noChangeArrowheads="1"/>
            </p:cNvSpPr>
            <p:nvPr/>
          </p:nvSpPr>
          <p:spPr bwMode="auto">
            <a:xfrm>
              <a:off x="1196" y="2378"/>
              <a:ext cx="22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T</a:t>
              </a:r>
              <a:r>
                <a:rPr lang="en-GB" sz="1800" b="1" baseline="-25000">
                  <a:latin typeface="Arial" charset="0"/>
                </a:rPr>
                <a:t>3</a:t>
              </a:r>
            </a:p>
          </p:txBody>
        </p:sp>
        <p:sp>
          <p:nvSpPr>
            <p:cNvPr id="97329" name="Text Box 49"/>
            <p:cNvSpPr txBox="1">
              <a:spLocks noChangeArrowheads="1"/>
            </p:cNvSpPr>
            <p:nvPr/>
          </p:nvSpPr>
          <p:spPr bwMode="auto">
            <a:xfrm>
              <a:off x="1267" y="2115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7</a:t>
              </a:r>
            </a:p>
          </p:txBody>
        </p:sp>
        <p:sp>
          <p:nvSpPr>
            <p:cNvPr id="97330" name="AutoShape 50"/>
            <p:cNvSpPr>
              <a:spLocks noChangeArrowheads="1"/>
            </p:cNvSpPr>
            <p:nvPr/>
          </p:nvSpPr>
          <p:spPr bwMode="auto">
            <a:xfrm>
              <a:off x="1248" y="2424"/>
              <a:ext cx="136" cy="192"/>
            </a:xfrm>
            <a:prstGeom prst="roundRect">
              <a:avLst>
                <a:gd name="adj" fmla="val 7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331" name="Line 51"/>
            <p:cNvSpPr>
              <a:spLocks noChangeShapeType="1"/>
            </p:cNvSpPr>
            <p:nvPr/>
          </p:nvSpPr>
          <p:spPr bwMode="auto">
            <a:xfrm>
              <a:off x="1924" y="2321"/>
              <a:ext cx="39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332" name="Line 52"/>
            <p:cNvSpPr>
              <a:spLocks noChangeShapeType="1"/>
            </p:cNvSpPr>
            <p:nvPr/>
          </p:nvSpPr>
          <p:spPr bwMode="auto">
            <a:xfrm flipH="1">
              <a:off x="2096" y="2433"/>
              <a:ext cx="23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97333" name="Group 53"/>
            <p:cNvGrpSpPr>
              <a:grpSpLocks/>
            </p:cNvGrpSpPr>
            <p:nvPr/>
          </p:nvGrpSpPr>
          <p:grpSpPr bwMode="auto">
            <a:xfrm>
              <a:off x="2323" y="2634"/>
              <a:ext cx="173" cy="217"/>
              <a:chOff x="2323" y="2634"/>
              <a:chExt cx="173" cy="217"/>
            </a:xfrm>
          </p:grpSpPr>
          <p:grpSp>
            <p:nvGrpSpPr>
              <p:cNvPr id="97334" name="Group 54"/>
              <p:cNvGrpSpPr>
                <a:grpSpLocks/>
              </p:cNvGrpSpPr>
              <p:nvPr/>
            </p:nvGrpSpPr>
            <p:grpSpPr bwMode="auto">
              <a:xfrm>
                <a:off x="2397" y="2644"/>
                <a:ext cx="100" cy="99"/>
                <a:chOff x="2397" y="2644"/>
                <a:chExt cx="100" cy="99"/>
              </a:xfrm>
            </p:grpSpPr>
            <p:sp>
              <p:nvSpPr>
                <p:cNvPr id="97335" name="AutoShape 55"/>
                <p:cNvSpPr>
                  <a:spLocks noChangeArrowheads="1"/>
                </p:cNvSpPr>
                <p:nvPr/>
              </p:nvSpPr>
              <p:spPr bwMode="auto">
                <a:xfrm>
                  <a:off x="2397" y="2644"/>
                  <a:ext cx="100" cy="100"/>
                </a:xfrm>
                <a:prstGeom prst="roundRect">
                  <a:avLst>
                    <a:gd name="adj" fmla="val 1000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7336" name="Freeform 56"/>
                <p:cNvSpPr>
                  <a:spLocks noChangeArrowheads="1"/>
                </p:cNvSpPr>
                <p:nvPr/>
              </p:nvSpPr>
              <p:spPr bwMode="auto">
                <a:xfrm>
                  <a:off x="2398" y="2644"/>
                  <a:ext cx="99" cy="101"/>
                </a:xfrm>
                <a:custGeom>
                  <a:avLst/>
                  <a:gdLst/>
                  <a:ahLst/>
                  <a:cxnLst>
                    <a:cxn ang="0">
                      <a:pos x="434" y="443"/>
                    </a:cxn>
                    <a:cxn ang="0">
                      <a:pos x="434" y="420"/>
                    </a:cxn>
                    <a:cxn ang="0">
                      <a:pos x="432" y="397"/>
                    </a:cxn>
                    <a:cxn ang="0">
                      <a:pos x="429" y="375"/>
                    </a:cxn>
                    <a:cxn ang="0">
                      <a:pos x="425" y="352"/>
                    </a:cxn>
                    <a:cxn ang="0">
                      <a:pos x="420" y="330"/>
                    </a:cxn>
                    <a:cxn ang="0">
                      <a:pos x="414" y="308"/>
                    </a:cxn>
                    <a:cxn ang="0">
                      <a:pos x="406" y="286"/>
                    </a:cxn>
                    <a:cxn ang="0">
                      <a:pos x="398" y="264"/>
                    </a:cxn>
                    <a:cxn ang="0">
                      <a:pos x="388" y="244"/>
                    </a:cxn>
                    <a:cxn ang="0">
                      <a:pos x="377" y="223"/>
                    </a:cxn>
                    <a:cxn ang="0">
                      <a:pos x="366" y="204"/>
                    </a:cxn>
                    <a:cxn ang="0">
                      <a:pos x="353" y="185"/>
                    </a:cxn>
                    <a:cxn ang="0">
                      <a:pos x="339" y="166"/>
                    </a:cxn>
                    <a:cxn ang="0">
                      <a:pos x="324" y="149"/>
                    </a:cxn>
                    <a:cxn ang="0">
                      <a:pos x="309" y="132"/>
                    </a:cxn>
                    <a:cxn ang="0">
                      <a:pos x="292" y="116"/>
                    </a:cxn>
                    <a:cxn ang="0">
                      <a:pos x="275" y="101"/>
                    </a:cxn>
                    <a:cxn ang="0">
                      <a:pos x="257" y="86"/>
                    </a:cxn>
                    <a:cxn ang="0">
                      <a:pos x="238" y="73"/>
                    </a:cxn>
                    <a:cxn ang="0">
                      <a:pos x="219" y="61"/>
                    </a:cxn>
                    <a:cxn ang="0">
                      <a:pos x="199" y="50"/>
                    </a:cxn>
                    <a:cxn ang="0">
                      <a:pos x="178" y="40"/>
                    </a:cxn>
                    <a:cxn ang="0">
                      <a:pos x="157" y="31"/>
                    </a:cxn>
                    <a:cxn ang="0">
                      <a:pos x="136" y="23"/>
                    </a:cxn>
                    <a:cxn ang="0">
                      <a:pos x="114" y="16"/>
                    </a:cxn>
                    <a:cxn ang="0">
                      <a:pos x="91" y="11"/>
                    </a:cxn>
                    <a:cxn ang="0">
                      <a:pos x="69" y="6"/>
                    </a:cxn>
                    <a:cxn ang="0">
                      <a:pos x="46" y="3"/>
                    </a:cxn>
                    <a:cxn ang="0">
                      <a:pos x="2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5" h="444">
                      <a:moveTo>
                        <a:pt x="434" y="443"/>
                      </a:moveTo>
                      <a:lnTo>
                        <a:pt x="434" y="420"/>
                      </a:lnTo>
                      <a:lnTo>
                        <a:pt x="432" y="397"/>
                      </a:lnTo>
                      <a:lnTo>
                        <a:pt x="429" y="375"/>
                      </a:lnTo>
                      <a:lnTo>
                        <a:pt x="425" y="352"/>
                      </a:lnTo>
                      <a:lnTo>
                        <a:pt x="420" y="330"/>
                      </a:lnTo>
                      <a:lnTo>
                        <a:pt x="414" y="308"/>
                      </a:lnTo>
                      <a:lnTo>
                        <a:pt x="406" y="286"/>
                      </a:lnTo>
                      <a:lnTo>
                        <a:pt x="398" y="264"/>
                      </a:lnTo>
                      <a:lnTo>
                        <a:pt x="388" y="244"/>
                      </a:lnTo>
                      <a:lnTo>
                        <a:pt x="377" y="223"/>
                      </a:lnTo>
                      <a:lnTo>
                        <a:pt x="366" y="204"/>
                      </a:lnTo>
                      <a:lnTo>
                        <a:pt x="353" y="185"/>
                      </a:lnTo>
                      <a:lnTo>
                        <a:pt x="339" y="166"/>
                      </a:lnTo>
                      <a:lnTo>
                        <a:pt x="324" y="149"/>
                      </a:lnTo>
                      <a:lnTo>
                        <a:pt x="309" y="132"/>
                      </a:lnTo>
                      <a:lnTo>
                        <a:pt x="292" y="116"/>
                      </a:lnTo>
                      <a:lnTo>
                        <a:pt x="275" y="101"/>
                      </a:lnTo>
                      <a:lnTo>
                        <a:pt x="257" y="86"/>
                      </a:lnTo>
                      <a:lnTo>
                        <a:pt x="238" y="73"/>
                      </a:lnTo>
                      <a:lnTo>
                        <a:pt x="219" y="61"/>
                      </a:lnTo>
                      <a:lnTo>
                        <a:pt x="199" y="50"/>
                      </a:lnTo>
                      <a:lnTo>
                        <a:pt x="178" y="40"/>
                      </a:lnTo>
                      <a:lnTo>
                        <a:pt x="157" y="31"/>
                      </a:lnTo>
                      <a:lnTo>
                        <a:pt x="136" y="23"/>
                      </a:lnTo>
                      <a:lnTo>
                        <a:pt x="114" y="16"/>
                      </a:lnTo>
                      <a:lnTo>
                        <a:pt x="91" y="11"/>
                      </a:lnTo>
                      <a:lnTo>
                        <a:pt x="69" y="6"/>
                      </a:lnTo>
                      <a:lnTo>
                        <a:pt x="46" y="3"/>
                      </a:lnTo>
                      <a:lnTo>
                        <a:pt x="23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97337" name="Group 57"/>
              <p:cNvGrpSpPr>
                <a:grpSpLocks/>
              </p:cNvGrpSpPr>
              <p:nvPr/>
            </p:nvGrpSpPr>
            <p:grpSpPr bwMode="auto">
              <a:xfrm>
                <a:off x="2397" y="2743"/>
                <a:ext cx="99" cy="99"/>
                <a:chOff x="2397" y="2743"/>
                <a:chExt cx="99" cy="99"/>
              </a:xfrm>
            </p:grpSpPr>
            <p:sp>
              <p:nvSpPr>
                <p:cNvPr id="97338" name="AutoShape 58"/>
                <p:cNvSpPr>
                  <a:spLocks noChangeArrowheads="1"/>
                </p:cNvSpPr>
                <p:nvPr/>
              </p:nvSpPr>
              <p:spPr bwMode="auto">
                <a:xfrm>
                  <a:off x="2397" y="2743"/>
                  <a:ext cx="100" cy="100"/>
                </a:xfrm>
                <a:prstGeom prst="roundRect">
                  <a:avLst>
                    <a:gd name="adj" fmla="val 1000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7339" name="Freeform 59"/>
                <p:cNvSpPr>
                  <a:spLocks noChangeArrowheads="1"/>
                </p:cNvSpPr>
                <p:nvPr/>
              </p:nvSpPr>
              <p:spPr bwMode="auto">
                <a:xfrm>
                  <a:off x="2398" y="2743"/>
                  <a:ext cx="99" cy="99"/>
                </a:xfrm>
                <a:custGeom>
                  <a:avLst/>
                  <a:gdLst/>
                  <a:ahLst/>
                  <a:cxnLst>
                    <a:cxn ang="0">
                      <a:pos x="0" y="435"/>
                    </a:cxn>
                    <a:cxn ang="0">
                      <a:pos x="23" y="434"/>
                    </a:cxn>
                    <a:cxn ang="0">
                      <a:pos x="46" y="432"/>
                    </a:cxn>
                    <a:cxn ang="0">
                      <a:pos x="68" y="429"/>
                    </a:cxn>
                    <a:cxn ang="0">
                      <a:pos x="90" y="425"/>
                    </a:cxn>
                    <a:cxn ang="0">
                      <a:pos x="112" y="419"/>
                    </a:cxn>
                    <a:cxn ang="0">
                      <a:pos x="134" y="413"/>
                    </a:cxn>
                    <a:cxn ang="0">
                      <a:pos x="155" y="405"/>
                    </a:cxn>
                    <a:cxn ang="0">
                      <a:pos x="176" y="396"/>
                    </a:cxn>
                    <a:cxn ang="0">
                      <a:pos x="196" y="386"/>
                    </a:cxn>
                    <a:cxn ang="0">
                      <a:pos x="216" y="375"/>
                    </a:cxn>
                    <a:cxn ang="0">
                      <a:pos x="236" y="364"/>
                    </a:cxn>
                    <a:cxn ang="0">
                      <a:pos x="254" y="351"/>
                    </a:cxn>
                    <a:cxn ang="0">
                      <a:pos x="272" y="337"/>
                    </a:cxn>
                    <a:cxn ang="0">
                      <a:pos x="289" y="322"/>
                    </a:cxn>
                    <a:cxn ang="0">
                      <a:pos x="306" y="306"/>
                    </a:cxn>
                    <a:cxn ang="0">
                      <a:pos x="321" y="290"/>
                    </a:cxn>
                    <a:cxn ang="0">
                      <a:pos x="336" y="273"/>
                    </a:cxn>
                    <a:cxn ang="0">
                      <a:pos x="350" y="255"/>
                    </a:cxn>
                    <a:cxn ang="0">
                      <a:pos x="363" y="236"/>
                    </a:cxn>
                    <a:cxn ang="0">
                      <a:pos x="375" y="217"/>
                    </a:cxn>
                    <a:cxn ang="0">
                      <a:pos x="385" y="197"/>
                    </a:cxn>
                    <a:cxn ang="0">
                      <a:pos x="395" y="176"/>
                    </a:cxn>
                    <a:cxn ang="0">
                      <a:pos x="404" y="155"/>
                    </a:cxn>
                    <a:cxn ang="0">
                      <a:pos x="412" y="134"/>
                    </a:cxn>
                    <a:cxn ang="0">
                      <a:pos x="418" y="112"/>
                    </a:cxn>
                    <a:cxn ang="0">
                      <a:pos x="424" y="90"/>
                    </a:cxn>
                    <a:cxn ang="0">
                      <a:pos x="428" y="68"/>
                    </a:cxn>
                    <a:cxn ang="0">
                      <a:pos x="431" y="46"/>
                    </a:cxn>
                    <a:cxn ang="0">
                      <a:pos x="433" y="23"/>
                    </a:cxn>
                    <a:cxn ang="0">
                      <a:pos x="434" y="0"/>
                    </a:cxn>
                  </a:cxnLst>
                  <a:rect l="0" t="0" r="r" b="b"/>
                  <a:pathLst>
                    <a:path w="435" h="436">
                      <a:moveTo>
                        <a:pt x="0" y="435"/>
                      </a:moveTo>
                      <a:lnTo>
                        <a:pt x="23" y="434"/>
                      </a:lnTo>
                      <a:lnTo>
                        <a:pt x="46" y="432"/>
                      </a:lnTo>
                      <a:lnTo>
                        <a:pt x="68" y="429"/>
                      </a:lnTo>
                      <a:lnTo>
                        <a:pt x="90" y="425"/>
                      </a:lnTo>
                      <a:lnTo>
                        <a:pt x="112" y="419"/>
                      </a:lnTo>
                      <a:lnTo>
                        <a:pt x="134" y="413"/>
                      </a:lnTo>
                      <a:lnTo>
                        <a:pt x="155" y="405"/>
                      </a:lnTo>
                      <a:lnTo>
                        <a:pt x="176" y="396"/>
                      </a:lnTo>
                      <a:lnTo>
                        <a:pt x="196" y="386"/>
                      </a:lnTo>
                      <a:lnTo>
                        <a:pt x="216" y="375"/>
                      </a:lnTo>
                      <a:lnTo>
                        <a:pt x="236" y="364"/>
                      </a:lnTo>
                      <a:lnTo>
                        <a:pt x="254" y="351"/>
                      </a:lnTo>
                      <a:lnTo>
                        <a:pt x="272" y="337"/>
                      </a:lnTo>
                      <a:lnTo>
                        <a:pt x="289" y="322"/>
                      </a:lnTo>
                      <a:lnTo>
                        <a:pt x="306" y="306"/>
                      </a:lnTo>
                      <a:lnTo>
                        <a:pt x="321" y="290"/>
                      </a:lnTo>
                      <a:lnTo>
                        <a:pt x="336" y="273"/>
                      </a:lnTo>
                      <a:lnTo>
                        <a:pt x="350" y="255"/>
                      </a:lnTo>
                      <a:lnTo>
                        <a:pt x="363" y="236"/>
                      </a:lnTo>
                      <a:lnTo>
                        <a:pt x="375" y="217"/>
                      </a:lnTo>
                      <a:lnTo>
                        <a:pt x="385" y="197"/>
                      </a:lnTo>
                      <a:lnTo>
                        <a:pt x="395" y="176"/>
                      </a:lnTo>
                      <a:lnTo>
                        <a:pt x="404" y="155"/>
                      </a:lnTo>
                      <a:lnTo>
                        <a:pt x="412" y="134"/>
                      </a:lnTo>
                      <a:lnTo>
                        <a:pt x="418" y="112"/>
                      </a:lnTo>
                      <a:lnTo>
                        <a:pt x="424" y="90"/>
                      </a:lnTo>
                      <a:lnTo>
                        <a:pt x="428" y="68"/>
                      </a:lnTo>
                      <a:lnTo>
                        <a:pt x="431" y="46"/>
                      </a:lnTo>
                      <a:lnTo>
                        <a:pt x="433" y="23"/>
                      </a:lnTo>
                      <a:lnTo>
                        <a:pt x="434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97340" name="Line 60"/>
              <p:cNvSpPr>
                <a:spLocks noChangeShapeType="1"/>
              </p:cNvSpPr>
              <p:nvPr/>
            </p:nvSpPr>
            <p:spPr bwMode="auto">
              <a:xfrm>
                <a:off x="2330" y="2638"/>
                <a:ext cx="64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7341" name="Freeform 61"/>
              <p:cNvSpPr>
                <a:spLocks noChangeArrowheads="1"/>
              </p:cNvSpPr>
              <p:nvPr/>
            </p:nvSpPr>
            <p:spPr bwMode="auto">
              <a:xfrm>
                <a:off x="2323" y="2634"/>
                <a:ext cx="90" cy="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2"/>
                  </a:cxn>
                  <a:cxn ang="0">
                    <a:pos x="397" y="962"/>
                  </a:cxn>
                </a:cxnLst>
                <a:rect l="0" t="0" r="r" b="b"/>
                <a:pathLst>
                  <a:path w="398" h="963">
                    <a:moveTo>
                      <a:pt x="0" y="0"/>
                    </a:moveTo>
                    <a:lnTo>
                      <a:pt x="0" y="962"/>
                    </a:lnTo>
                    <a:lnTo>
                      <a:pt x="397" y="962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97342" name="Line 62"/>
            <p:cNvSpPr>
              <a:spLocks noChangeShapeType="1"/>
            </p:cNvSpPr>
            <p:nvPr/>
          </p:nvSpPr>
          <p:spPr bwMode="auto">
            <a:xfrm>
              <a:off x="2220" y="2695"/>
              <a:ext cx="96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343" name="Line 63"/>
            <p:cNvSpPr>
              <a:spLocks noChangeShapeType="1"/>
            </p:cNvSpPr>
            <p:nvPr/>
          </p:nvSpPr>
          <p:spPr bwMode="auto">
            <a:xfrm flipH="1">
              <a:off x="2096" y="2799"/>
              <a:ext cx="23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97344" name="Group 64"/>
            <p:cNvGrpSpPr>
              <a:grpSpLocks/>
            </p:cNvGrpSpPr>
            <p:nvPr/>
          </p:nvGrpSpPr>
          <p:grpSpPr bwMode="auto">
            <a:xfrm>
              <a:off x="2323" y="3011"/>
              <a:ext cx="173" cy="216"/>
              <a:chOff x="2323" y="3011"/>
              <a:chExt cx="173" cy="216"/>
            </a:xfrm>
          </p:grpSpPr>
          <p:grpSp>
            <p:nvGrpSpPr>
              <p:cNvPr id="97345" name="Group 65"/>
              <p:cNvGrpSpPr>
                <a:grpSpLocks/>
              </p:cNvGrpSpPr>
              <p:nvPr/>
            </p:nvGrpSpPr>
            <p:grpSpPr bwMode="auto">
              <a:xfrm>
                <a:off x="2397" y="3022"/>
                <a:ext cx="100" cy="98"/>
                <a:chOff x="2397" y="3022"/>
                <a:chExt cx="100" cy="98"/>
              </a:xfrm>
            </p:grpSpPr>
            <p:sp>
              <p:nvSpPr>
                <p:cNvPr id="97346" name="AutoShape 66"/>
                <p:cNvSpPr>
                  <a:spLocks noChangeArrowheads="1"/>
                </p:cNvSpPr>
                <p:nvPr/>
              </p:nvSpPr>
              <p:spPr bwMode="auto">
                <a:xfrm>
                  <a:off x="2397" y="3022"/>
                  <a:ext cx="100" cy="99"/>
                </a:xfrm>
                <a:prstGeom prst="roundRect">
                  <a:avLst>
                    <a:gd name="adj" fmla="val 1019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7347" name="Freeform 67"/>
                <p:cNvSpPr>
                  <a:spLocks noChangeArrowheads="1"/>
                </p:cNvSpPr>
                <p:nvPr/>
              </p:nvSpPr>
              <p:spPr bwMode="auto">
                <a:xfrm>
                  <a:off x="2398" y="3022"/>
                  <a:ext cx="99" cy="99"/>
                </a:xfrm>
                <a:custGeom>
                  <a:avLst/>
                  <a:gdLst/>
                  <a:ahLst/>
                  <a:cxnLst>
                    <a:cxn ang="0">
                      <a:pos x="434" y="436"/>
                    </a:cxn>
                    <a:cxn ang="0">
                      <a:pos x="433" y="413"/>
                    </a:cxn>
                    <a:cxn ang="0">
                      <a:pos x="432" y="391"/>
                    </a:cxn>
                    <a:cxn ang="0">
                      <a:pos x="429" y="368"/>
                    </a:cxn>
                    <a:cxn ang="0">
                      <a:pos x="425" y="346"/>
                    </a:cxn>
                    <a:cxn ang="0">
                      <a:pos x="419" y="324"/>
                    </a:cxn>
                    <a:cxn ang="0">
                      <a:pos x="413" y="302"/>
                    </a:cxn>
                    <a:cxn ang="0">
                      <a:pos x="405" y="281"/>
                    </a:cxn>
                    <a:cxn ang="0">
                      <a:pos x="397" y="260"/>
                    </a:cxn>
                    <a:cxn ang="0">
                      <a:pos x="387" y="239"/>
                    </a:cxn>
                    <a:cxn ang="0">
                      <a:pos x="376" y="219"/>
                    </a:cxn>
                    <a:cxn ang="0">
                      <a:pos x="364" y="200"/>
                    </a:cxn>
                    <a:cxn ang="0">
                      <a:pos x="351" y="181"/>
                    </a:cxn>
                    <a:cxn ang="0">
                      <a:pos x="338" y="163"/>
                    </a:cxn>
                    <a:cxn ang="0">
                      <a:pos x="323" y="146"/>
                    </a:cxn>
                    <a:cxn ang="0">
                      <a:pos x="307" y="129"/>
                    </a:cxn>
                    <a:cxn ang="0">
                      <a:pos x="291" y="114"/>
                    </a:cxn>
                    <a:cxn ang="0">
                      <a:pos x="274" y="99"/>
                    </a:cxn>
                    <a:cxn ang="0">
                      <a:pos x="256" y="85"/>
                    </a:cxn>
                    <a:cxn ang="0">
                      <a:pos x="237" y="72"/>
                    </a:cxn>
                    <a:cxn ang="0">
                      <a:pos x="218" y="60"/>
                    </a:cxn>
                    <a:cxn ang="0">
                      <a:pos x="198" y="49"/>
                    </a:cxn>
                    <a:cxn ang="0">
                      <a:pos x="177" y="39"/>
                    </a:cxn>
                    <a:cxn ang="0">
                      <a:pos x="156" y="30"/>
                    </a:cxn>
                    <a:cxn ang="0">
                      <a:pos x="135" y="22"/>
                    </a:cxn>
                    <a:cxn ang="0">
                      <a:pos x="113" y="16"/>
                    </a:cxn>
                    <a:cxn ang="0">
                      <a:pos x="91" y="10"/>
                    </a:cxn>
                    <a:cxn ang="0">
                      <a:pos x="68" y="6"/>
                    </a:cxn>
                    <a:cxn ang="0">
                      <a:pos x="46" y="3"/>
                    </a:cxn>
                    <a:cxn ang="0">
                      <a:pos x="2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5" h="437">
                      <a:moveTo>
                        <a:pt x="434" y="436"/>
                      </a:moveTo>
                      <a:lnTo>
                        <a:pt x="433" y="413"/>
                      </a:lnTo>
                      <a:lnTo>
                        <a:pt x="432" y="391"/>
                      </a:lnTo>
                      <a:lnTo>
                        <a:pt x="429" y="368"/>
                      </a:lnTo>
                      <a:lnTo>
                        <a:pt x="425" y="346"/>
                      </a:lnTo>
                      <a:lnTo>
                        <a:pt x="419" y="324"/>
                      </a:lnTo>
                      <a:lnTo>
                        <a:pt x="413" y="302"/>
                      </a:lnTo>
                      <a:lnTo>
                        <a:pt x="405" y="281"/>
                      </a:lnTo>
                      <a:lnTo>
                        <a:pt x="397" y="260"/>
                      </a:lnTo>
                      <a:lnTo>
                        <a:pt x="387" y="239"/>
                      </a:lnTo>
                      <a:lnTo>
                        <a:pt x="376" y="219"/>
                      </a:lnTo>
                      <a:lnTo>
                        <a:pt x="364" y="200"/>
                      </a:lnTo>
                      <a:lnTo>
                        <a:pt x="351" y="181"/>
                      </a:lnTo>
                      <a:lnTo>
                        <a:pt x="338" y="163"/>
                      </a:lnTo>
                      <a:lnTo>
                        <a:pt x="323" y="146"/>
                      </a:lnTo>
                      <a:lnTo>
                        <a:pt x="307" y="129"/>
                      </a:lnTo>
                      <a:lnTo>
                        <a:pt x="291" y="114"/>
                      </a:lnTo>
                      <a:lnTo>
                        <a:pt x="274" y="99"/>
                      </a:lnTo>
                      <a:lnTo>
                        <a:pt x="256" y="85"/>
                      </a:lnTo>
                      <a:lnTo>
                        <a:pt x="237" y="72"/>
                      </a:lnTo>
                      <a:lnTo>
                        <a:pt x="218" y="60"/>
                      </a:lnTo>
                      <a:lnTo>
                        <a:pt x="198" y="49"/>
                      </a:lnTo>
                      <a:lnTo>
                        <a:pt x="177" y="39"/>
                      </a:lnTo>
                      <a:lnTo>
                        <a:pt x="156" y="30"/>
                      </a:lnTo>
                      <a:lnTo>
                        <a:pt x="135" y="22"/>
                      </a:lnTo>
                      <a:lnTo>
                        <a:pt x="113" y="16"/>
                      </a:lnTo>
                      <a:lnTo>
                        <a:pt x="91" y="10"/>
                      </a:lnTo>
                      <a:lnTo>
                        <a:pt x="68" y="6"/>
                      </a:lnTo>
                      <a:lnTo>
                        <a:pt x="46" y="3"/>
                      </a:lnTo>
                      <a:lnTo>
                        <a:pt x="23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97348" name="Group 68"/>
              <p:cNvGrpSpPr>
                <a:grpSpLocks/>
              </p:cNvGrpSpPr>
              <p:nvPr/>
            </p:nvGrpSpPr>
            <p:grpSpPr bwMode="auto">
              <a:xfrm>
                <a:off x="2397" y="3119"/>
                <a:ext cx="99" cy="98"/>
                <a:chOff x="2397" y="3119"/>
                <a:chExt cx="99" cy="98"/>
              </a:xfrm>
            </p:grpSpPr>
            <p:sp>
              <p:nvSpPr>
                <p:cNvPr id="97349" name="AutoShape 69"/>
                <p:cNvSpPr>
                  <a:spLocks noChangeArrowheads="1"/>
                </p:cNvSpPr>
                <p:nvPr/>
              </p:nvSpPr>
              <p:spPr bwMode="auto">
                <a:xfrm>
                  <a:off x="2397" y="3120"/>
                  <a:ext cx="100" cy="99"/>
                </a:xfrm>
                <a:prstGeom prst="roundRect">
                  <a:avLst>
                    <a:gd name="adj" fmla="val 1019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7350" name="Freeform 70"/>
                <p:cNvSpPr>
                  <a:spLocks noChangeArrowheads="1"/>
                </p:cNvSpPr>
                <p:nvPr/>
              </p:nvSpPr>
              <p:spPr bwMode="auto">
                <a:xfrm>
                  <a:off x="2398" y="3120"/>
                  <a:ext cx="99" cy="98"/>
                </a:xfrm>
                <a:custGeom>
                  <a:avLst/>
                  <a:gdLst/>
                  <a:ahLst/>
                  <a:cxnLst>
                    <a:cxn ang="0">
                      <a:pos x="0" y="432"/>
                    </a:cxn>
                    <a:cxn ang="0">
                      <a:pos x="23" y="431"/>
                    </a:cxn>
                    <a:cxn ang="0">
                      <a:pos x="46" y="429"/>
                    </a:cxn>
                    <a:cxn ang="0">
                      <a:pos x="68" y="426"/>
                    </a:cxn>
                    <a:cxn ang="0">
                      <a:pos x="90" y="422"/>
                    </a:cxn>
                    <a:cxn ang="0">
                      <a:pos x="112" y="416"/>
                    </a:cxn>
                    <a:cxn ang="0">
                      <a:pos x="134" y="410"/>
                    </a:cxn>
                    <a:cxn ang="0">
                      <a:pos x="155" y="402"/>
                    </a:cxn>
                    <a:cxn ang="0">
                      <a:pos x="176" y="393"/>
                    </a:cxn>
                    <a:cxn ang="0">
                      <a:pos x="196" y="384"/>
                    </a:cxn>
                    <a:cxn ang="0">
                      <a:pos x="216" y="373"/>
                    </a:cxn>
                    <a:cxn ang="0">
                      <a:pos x="236" y="361"/>
                    </a:cxn>
                    <a:cxn ang="0">
                      <a:pos x="254" y="348"/>
                    </a:cxn>
                    <a:cxn ang="0">
                      <a:pos x="272" y="334"/>
                    </a:cxn>
                    <a:cxn ang="0">
                      <a:pos x="289" y="320"/>
                    </a:cxn>
                    <a:cxn ang="0">
                      <a:pos x="306" y="304"/>
                    </a:cxn>
                    <a:cxn ang="0">
                      <a:pos x="321" y="288"/>
                    </a:cxn>
                    <a:cxn ang="0">
                      <a:pos x="336" y="271"/>
                    </a:cxn>
                    <a:cxn ang="0">
                      <a:pos x="350" y="253"/>
                    </a:cxn>
                    <a:cxn ang="0">
                      <a:pos x="363" y="234"/>
                    </a:cxn>
                    <a:cxn ang="0">
                      <a:pos x="375" y="215"/>
                    </a:cxn>
                    <a:cxn ang="0">
                      <a:pos x="385" y="195"/>
                    </a:cxn>
                    <a:cxn ang="0">
                      <a:pos x="395" y="175"/>
                    </a:cxn>
                    <a:cxn ang="0">
                      <a:pos x="404" y="154"/>
                    </a:cxn>
                    <a:cxn ang="0">
                      <a:pos x="412" y="133"/>
                    </a:cxn>
                    <a:cxn ang="0">
                      <a:pos x="418" y="112"/>
                    </a:cxn>
                    <a:cxn ang="0">
                      <a:pos x="424" y="90"/>
                    </a:cxn>
                    <a:cxn ang="0">
                      <a:pos x="428" y="68"/>
                    </a:cxn>
                    <a:cxn ang="0">
                      <a:pos x="431" y="45"/>
                    </a:cxn>
                    <a:cxn ang="0">
                      <a:pos x="433" y="23"/>
                    </a:cxn>
                    <a:cxn ang="0">
                      <a:pos x="434" y="0"/>
                    </a:cxn>
                  </a:cxnLst>
                  <a:rect l="0" t="0" r="r" b="b"/>
                  <a:pathLst>
                    <a:path w="435" h="433">
                      <a:moveTo>
                        <a:pt x="0" y="432"/>
                      </a:moveTo>
                      <a:lnTo>
                        <a:pt x="23" y="431"/>
                      </a:lnTo>
                      <a:lnTo>
                        <a:pt x="46" y="429"/>
                      </a:lnTo>
                      <a:lnTo>
                        <a:pt x="68" y="426"/>
                      </a:lnTo>
                      <a:lnTo>
                        <a:pt x="90" y="422"/>
                      </a:lnTo>
                      <a:lnTo>
                        <a:pt x="112" y="416"/>
                      </a:lnTo>
                      <a:lnTo>
                        <a:pt x="134" y="410"/>
                      </a:lnTo>
                      <a:lnTo>
                        <a:pt x="155" y="402"/>
                      </a:lnTo>
                      <a:lnTo>
                        <a:pt x="176" y="393"/>
                      </a:lnTo>
                      <a:lnTo>
                        <a:pt x="196" y="384"/>
                      </a:lnTo>
                      <a:lnTo>
                        <a:pt x="216" y="373"/>
                      </a:lnTo>
                      <a:lnTo>
                        <a:pt x="236" y="361"/>
                      </a:lnTo>
                      <a:lnTo>
                        <a:pt x="254" y="348"/>
                      </a:lnTo>
                      <a:lnTo>
                        <a:pt x="272" y="334"/>
                      </a:lnTo>
                      <a:lnTo>
                        <a:pt x="289" y="320"/>
                      </a:lnTo>
                      <a:lnTo>
                        <a:pt x="306" y="304"/>
                      </a:lnTo>
                      <a:lnTo>
                        <a:pt x="321" y="288"/>
                      </a:lnTo>
                      <a:lnTo>
                        <a:pt x="336" y="271"/>
                      </a:lnTo>
                      <a:lnTo>
                        <a:pt x="350" y="253"/>
                      </a:lnTo>
                      <a:lnTo>
                        <a:pt x="363" y="234"/>
                      </a:lnTo>
                      <a:lnTo>
                        <a:pt x="375" y="215"/>
                      </a:lnTo>
                      <a:lnTo>
                        <a:pt x="385" y="195"/>
                      </a:lnTo>
                      <a:lnTo>
                        <a:pt x="395" y="175"/>
                      </a:lnTo>
                      <a:lnTo>
                        <a:pt x="404" y="154"/>
                      </a:lnTo>
                      <a:lnTo>
                        <a:pt x="412" y="133"/>
                      </a:lnTo>
                      <a:lnTo>
                        <a:pt x="418" y="112"/>
                      </a:lnTo>
                      <a:lnTo>
                        <a:pt x="424" y="90"/>
                      </a:lnTo>
                      <a:lnTo>
                        <a:pt x="428" y="68"/>
                      </a:lnTo>
                      <a:lnTo>
                        <a:pt x="431" y="45"/>
                      </a:lnTo>
                      <a:lnTo>
                        <a:pt x="433" y="23"/>
                      </a:lnTo>
                      <a:lnTo>
                        <a:pt x="434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97351" name="Line 71"/>
              <p:cNvSpPr>
                <a:spLocks noChangeShapeType="1"/>
              </p:cNvSpPr>
              <p:nvPr/>
            </p:nvSpPr>
            <p:spPr bwMode="auto">
              <a:xfrm>
                <a:off x="2330" y="3016"/>
                <a:ext cx="64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7352" name="Freeform 72"/>
              <p:cNvSpPr>
                <a:spLocks noChangeArrowheads="1"/>
              </p:cNvSpPr>
              <p:nvPr/>
            </p:nvSpPr>
            <p:spPr bwMode="auto">
              <a:xfrm>
                <a:off x="2323" y="3011"/>
                <a:ext cx="90" cy="2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57"/>
                  </a:cxn>
                  <a:cxn ang="0">
                    <a:pos x="397" y="957"/>
                  </a:cxn>
                </a:cxnLst>
                <a:rect l="0" t="0" r="r" b="b"/>
                <a:pathLst>
                  <a:path w="398" h="958">
                    <a:moveTo>
                      <a:pt x="0" y="0"/>
                    </a:moveTo>
                    <a:lnTo>
                      <a:pt x="0" y="957"/>
                    </a:lnTo>
                    <a:lnTo>
                      <a:pt x="397" y="957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97353" name="Line 73"/>
            <p:cNvSpPr>
              <a:spLocks noChangeShapeType="1"/>
            </p:cNvSpPr>
            <p:nvPr/>
          </p:nvSpPr>
          <p:spPr bwMode="auto">
            <a:xfrm>
              <a:off x="2110" y="3072"/>
              <a:ext cx="206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354" name="Line 74"/>
            <p:cNvSpPr>
              <a:spLocks noChangeShapeType="1"/>
            </p:cNvSpPr>
            <p:nvPr/>
          </p:nvSpPr>
          <p:spPr bwMode="auto">
            <a:xfrm flipH="1">
              <a:off x="2096" y="3176"/>
              <a:ext cx="23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355" name="Line 75"/>
            <p:cNvSpPr>
              <a:spLocks noChangeShapeType="1"/>
            </p:cNvSpPr>
            <p:nvPr/>
          </p:nvSpPr>
          <p:spPr bwMode="auto">
            <a:xfrm>
              <a:off x="2503" y="2753"/>
              <a:ext cx="193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356" name="Line 76"/>
            <p:cNvSpPr>
              <a:spLocks noChangeShapeType="1"/>
            </p:cNvSpPr>
            <p:nvPr/>
          </p:nvSpPr>
          <p:spPr bwMode="auto">
            <a:xfrm>
              <a:off x="2580" y="2958"/>
              <a:ext cx="116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357" name="Line 77"/>
            <p:cNvSpPr>
              <a:spLocks noChangeShapeType="1"/>
            </p:cNvSpPr>
            <p:nvPr/>
          </p:nvSpPr>
          <p:spPr bwMode="auto">
            <a:xfrm>
              <a:off x="2503" y="3120"/>
              <a:ext cx="77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358" name="Line 78"/>
            <p:cNvSpPr>
              <a:spLocks noChangeShapeType="1"/>
            </p:cNvSpPr>
            <p:nvPr/>
          </p:nvSpPr>
          <p:spPr bwMode="auto">
            <a:xfrm>
              <a:off x="2577" y="2964"/>
              <a:ext cx="1" cy="16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359" name="Line 79"/>
            <p:cNvSpPr>
              <a:spLocks noChangeShapeType="1"/>
            </p:cNvSpPr>
            <p:nvPr/>
          </p:nvSpPr>
          <p:spPr bwMode="auto">
            <a:xfrm>
              <a:off x="2899" y="2857"/>
              <a:ext cx="119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360" name="Line 80"/>
            <p:cNvSpPr>
              <a:spLocks noChangeShapeType="1"/>
            </p:cNvSpPr>
            <p:nvPr/>
          </p:nvSpPr>
          <p:spPr bwMode="auto">
            <a:xfrm flipV="1">
              <a:off x="2503" y="2376"/>
              <a:ext cx="507" cy="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361" name="AutoShape 81"/>
            <p:cNvSpPr>
              <a:spLocks noChangeArrowheads="1"/>
            </p:cNvSpPr>
            <p:nvPr/>
          </p:nvSpPr>
          <p:spPr bwMode="auto">
            <a:xfrm>
              <a:off x="3018" y="2164"/>
              <a:ext cx="502" cy="940"/>
            </a:xfrm>
            <a:prstGeom prst="roundRect">
              <a:avLst>
                <a:gd name="adj" fmla="val 199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362" name="Line 82"/>
            <p:cNvSpPr>
              <a:spLocks noChangeShapeType="1"/>
            </p:cNvSpPr>
            <p:nvPr/>
          </p:nvSpPr>
          <p:spPr bwMode="auto">
            <a:xfrm flipH="1">
              <a:off x="2895" y="2592"/>
              <a:ext cx="12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363" name="Freeform 83"/>
            <p:cNvSpPr>
              <a:spLocks noChangeArrowheads="1"/>
            </p:cNvSpPr>
            <p:nvPr/>
          </p:nvSpPr>
          <p:spPr bwMode="auto">
            <a:xfrm>
              <a:off x="3019" y="2531"/>
              <a:ext cx="78" cy="1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1" y="250"/>
                </a:cxn>
                <a:cxn ang="0">
                  <a:pos x="0" y="458"/>
                </a:cxn>
              </a:cxnLst>
              <a:rect l="0" t="0" r="r" b="b"/>
              <a:pathLst>
                <a:path w="342" h="459">
                  <a:moveTo>
                    <a:pt x="0" y="0"/>
                  </a:moveTo>
                  <a:lnTo>
                    <a:pt x="341" y="250"/>
                  </a:lnTo>
                  <a:lnTo>
                    <a:pt x="0" y="458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364" name="Text Box 84"/>
            <p:cNvSpPr txBox="1">
              <a:spLocks noChangeArrowheads="1"/>
            </p:cNvSpPr>
            <p:nvPr/>
          </p:nvSpPr>
          <p:spPr bwMode="auto">
            <a:xfrm>
              <a:off x="3005" y="2266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J</a:t>
              </a:r>
            </a:p>
          </p:txBody>
        </p:sp>
        <p:sp>
          <p:nvSpPr>
            <p:cNvPr id="97365" name="Text Box 85"/>
            <p:cNvSpPr txBox="1">
              <a:spLocks noChangeArrowheads="1"/>
            </p:cNvSpPr>
            <p:nvPr/>
          </p:nvSpPr>
          <p:spPr bwMode="auto">
            <a:xfrm>
              <a:off x="3005" y="2802"/>
              <a:ext cx="18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K</a:t>
              </a:r>
            </a:p>
          </p:txBody>
        </p:sp>
        <p:sp>
          <p:nvSpPr>
            <p:cNvPr id="97366" name="Text Box 86"/>
            <p:cNvSpPr txBox="1">
              <a:spLocks noChangeArrowheads="1"/>
            </p:cNvSpPr>
            <p:nvPr/>
          </p:nvSpPr>
          <p:spPr bwMode="auto">
            <a:xfrm>
              <a:off x="3348" y="2272"/>
              <a:ext cx="189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Q</a:t>
              </a:r>
            </a:p>
          </p:txBody>
        </p:sp>
        <p:sp>
          <p:nvSpPr>
            <p:cNvPr id="97367" name="Line 87"/>
            <p:cNvSpPr>
              <a:spLocks noChangeShapeType="1"/>
            </p:cNvSpPr>
            <p:nvPr/>
          </p:nvSpPr>
          <p:spPr bwMode="auto">
            <a:xfrm>
              <a:off x="3533" y="2377"/>
              <a:ext cx="97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368" name="Text Box 88"/>
            <p:cNvSpPr txBox="1">
              <a:spLocks noChangeArrowheads="1"/>
            </p:cNvSpPr>
            <p:nvPr/>
          </p:nvSpPr>
          <p:spPr bwMode="auto">
            <a:xfrm>
              <a:off x="3629" y="2266"/>
              <a:ext cx="27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IEN</a:t>
              </a:r>
            </a:p>
          </p:txBody>
        </p:sp>
        <p:sp>
          <p:nvSpPr>
            <p:cNvPr id="97369" name="Text Box 89"/>
            <p:cNvSpPr txBox="1">
              <a:spLocks noChangeArrowheads="1"/>
            </p:cNvSpPr>
            <p:nvPr/>
          </p:nvSpPr>
          <p:spPr bwMode="auto">
            <a:xfrm>
              <a:off x="1892" y="2169"/>
              <a:ext cx="17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p</a:t>
              </a:r>
            </a:p>
          </p:txBody>
        </p:sp>
        <p:sp>
          <p:nvSpPr>
            <p:cNvPr id="97370" name="Text Box 90"/>
            <p:cNvSpPr txBox="1">
              <a:spLocks noChangeArrowheads="1"/>
            </p:cNvSpPr>
            <p:nvPr/>
          </p:nvSpPr>
          <p:spPr bwMode="auto">
            <a:xfrm>
              <a:off x="1924" y="2328"/>
              <a:ext cx="18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B</a:t>
              </a:r>
            </a:p>
          </p:txBody>
        </p:sp>
        <p:sp>
          <p:nvSpPr>
            <p:cNvPr id="97371" name="Text Box 91"/>
            <p:cNvSpPr txBox="1">
              <a:spLocks noChangeArrowheads="1"/>
            </p:cNvSpPr>
            <p:nvPr/>
          </p:nvSpPr>
          <p:spPr bwMode="auto">
            <a:xfrm>
              <a:off x="1987" y="2372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7</a:t>
              </a:r>
            </a:p>
          </p:txBody>
        </p:sp>
        <p:sp>
          <p:nvSpPr>
            <p:cNvPr id="97372" name="Text Box 92"/>
            <p:cNvSpPr txBox="1">
              <a:spLocks noChangeArrowheads="1"/>
            </p:cNvSpPr>
            <p:nvPr/>
          </p:nvSpPr>
          <p:spPr bwMode="auto">
            <a:xfrm>
              <a:off x="1894" y="2699"/>
              <a:ext cx="18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B</a:t>
              </a:r>
            </a:p>
          </p:txBody>
        </p:sp>
        <p:sp>
          <p:nvSpPr>
            <p:cNvPr id="97373" name="Text Box 93"/>
            <p:cNvSpPr txBox="1">
              <a:spLocks noChangeArrowheads="1"/>
            </p:cNvSpPr>
            <p:nvPr/>
          </p:nvSpPr>
          <p:spPr bwMode="auto">
            <a:xfrm>
              <a:off x="1963" y="2736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6</a:t>
              </a:r>
            </a:p>
          </p:txBody>
        </p:sp>
        <p:sp>
          <p:nvSpPr>
            <p:cNvPr id="97374" name="Text Box 94"/>
            <p:cNvSpPr txBox="1">
              <a:spLocks noChangeArrowheads="1"/>
            </p:cNvSpPr>
            <p:nvPr/>
          </p:nvSpPr>
          <p:spPr bwMode="auto">
            <a:xfrm>
              <a:off x="1930" y="3077"/>
              <a:ext cx="17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T</a:t>
              </a:r>
            </a:p>
          </p:txBody>
        </p:sp>
        <p:sp>
          <p:nvSpPr>
            <p:cNvPr id="97375" name="Text Box 95"/>
            <p:cNvSpPr txBox="1">
              <a:spLocks noChangeArrowheads="1"/>
            </p:cNvSpPr>
            <p:nvPr/>
          </p:nvSpPr>
          <p:spPr bwMode="auto">
            <a:xfrm>
              <a:off x="1975" y="3115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2</a:t>
              </a:r>
            </a:p>
          </p:txBody>
        </p:sp>
        <p:sp>
          <p:nvSpPr>
            <p:cNvPr id="97376" name="Text Box 96"/>
            <p:cNvSpPr txBox="1">
              <a:spLocks noChangeArrowheads="1"/>
            </p:cNvSpPr>
            <p:nvPr/>
          </p:nvSpPr>
          <p:spPr bwMode="auto">
            <a:xfrm>
              <a:off x="1930" y="2974"/>
              <a:ext cx="18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R</a:t>
              </a:r>
            </a:p>
          </p:txBody>
        </p:sp>
        <p:sp>
          <p:nvSpPr>
            <p:cNvPr id="97377" name="AutoShape 97"/>
            <p:cNvSpPr>
              <a:spLocks noChangeArrowheads="1"/>
            </p:cNvSpPr>
            <p:nvPr/>
          </p:nvSpPr>
          <p:spPr bwMode="auto">
            <a:xfrm>
              <a:off x="990" y="1949"/>
              <a:ext cx="3007" cy="1476"/>
            </a:xfrm>
            <a:prstGeom prst="roundRect">
              <a:avLst>
                <a:gd name="adj" fmla="val 65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378" name="Line 98"/>
            <p:cNvSpPr>
              <a:spLocks noChangeShapeType="1"/>
            </p:cNvSpPr>
            <p:nvPr/>
          </p:nvSpPr>
          <p:spPr bwMode="auto">
            <a:xfrm>
              <a:off x="2214" y="2328"/>
              <a:ext cx="1" cy="37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>
            <a:spLocks noGrp="1" noChangeArrowheads="1"/>
          </p:cNvSpPr>
          <p:nvPr>
            <p:ph type="title"/>
          </p:nvPr>
        </p:nvSpPr>
        <p:spPr>
          <a:xfrm>
            <a:off x="1004888" y="290513"/>
            <a:ext cx="7202487" cy="334962"/>
          </a:xfrm>
          <a:ln/>
        </p:spPr>
        <p:txBody>
          <a:bodyPr lIns="63360" tIns="25560" rIns="63360" bIns="2556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/>
              <a:t>CONTROL  OF  </a:t>
            </a:r>
            <a:r>
              <a:rPr lang="en-GB" sz="1600" b="0" dirty="0" smtClean="0"/>
              <a:t>THE COMMON  </a:t>
            </a:r>
            <a:r>
              <a:rPr lang="en-GB" sz="1600" b="0" dirty="0"/>
              <a:t>BUS</a:t>
            </a: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670050" y="5102225"/>
            <a:ext cx="13192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For AR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3495675" y="5200650"/>
            <a:ext cx="1427163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GB" sz="1400" b="1" baseline="-25000">
                <a:solidFill>
                  <a:schemeClr val="tx1"/>
                </a:solidFill>
                <a:latin typeface="Arial" charset="0"/>
              </a:rPr>
              <a:t>4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400" b="1" baseline="-25000">
                <a:solidFill>
                  <a:schemeClr val="tx1"/>
                </a:solidFill>
                <a:latin typeface="Arial" charset="0"/>
              </a:rPr>
              <a:t>4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:  PC </a:t>
            </a:r>
            <a:r>
              <a:rPr lang="en-GB" sz="1400" b="1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 AR</a:t>
            </a:r>
          </a:p>
          <a:p>
            <a:pPr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GB" sz="1400" b="1" baseline="-25000">
                <a:solidFill>
                  <a:schemeClr val="tx1"/>
                </a:solidFill>
                <a:latin typeface="Arial" charset="0"/>
              </a:rPr>
              <a:t>5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400" b="1" baseline="-25000">
                <a:solidFill>
                  <a:schemeClr val="tx1"/>
                </a:solidFill>
                <a:latin typeface="Arial" charset="0"/>
              </a:rPr>
              <a:t>5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:  PC </a:t>
            </a:r>
            <a:r>
              <a:rPr lang="en-GB" sz="1400" b="1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 AR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459163" y="6156325"/>
            <a:ext cx="15033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 x1 = D</a:t>
            </a:r>
            <a:r>
              <a:rPr lang="en-GB" sz="1400" b="1" baseline="-25000">
                <a:solidFill>
                  <a:schemeClr val="tx1"/>
                </a:solidFill>
                <a:latin typeface="Arial" charset="0"/>
              </a:rPr>
              <a:t>4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400" b="1" baseline="-25000">
                <a:solidFill>
                  <a:schemeClr val="tx1"/>
                </a:solidFill>
                <a:latin typeface="Arial" charset="0"/>
              </a:rPr>
              <a:t>4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 + D</a:t>
            </a:r>
            <a:r>
              <a:rPr lang="en-GB" sz="1400" b="1" baseline="-25000">
                <a:solidFill>
                  <a:schemeClr val="tx1"/>
                </a:solidFill>
                <a:latin typeface="Arial" charset="0"/>
              </a:rPr>
              <a:t>5</a:t>
            </a:r>
            <a:r>
              <a:rPr lang="en-GB" sz="1400" b="1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400" b="1" baseline="-25000">
                <a:solidFill>
                  <a:schemeClr val="tx1"/>
                </a:solidFill>
                <a:latin typeface="Arial" charset="0"/>
              </a:rPr>
              <a:t>5</a:t>
            </a:r>
          </a:p>
        </p:txBody>
      </p:sp>
      <p:sp>
        <p:nvSpPr>
          <p:cNvPr id="98309" name="AutoShape 5"/>
          <p:cNvSpPr>
            <a:spLocks noChangeArrowheads="1"/>
          </p:cNvSpPr>
          <p:nvPr/>
        </p:nvSpPr>
        <p:spPr bwMode="auto">
          <a:xfrm>
            <a:off x="3305175" y="5191125"/>
            <a:ext cx="2106613" cy="498475"/>
          </a:xfrm>
          <a:prstGeom prst="roundRect">
            <a:avLst>
              <a:gd name="adj" fmla="val 315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0" name="AutoShape 6"/>
          <p:cNvSpPr>
            <a:spLocks noChangeArrowheads="1"/>
          </p:cNvSpPr>
          <p:nvPr/>
        </p:nvSpPr>
        <p:spPr bwMode="auto">
          <a:xfrm>
            <a:off x="3302000" y="6092825"/>
            <a:ext cx="2124075" cy="354013"/>
          </a:xfrm>
          <a:prstGeom prst="roundRect">
            <a:avLst>
              <a:gd name="adj" fmla="val 449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1" name="Freeform 7"/>
          <p:cNvSpPr>
            <a:spLocks noChangeArrowheads="1"/>
          </p:cNvSpPr>
          <p:nvPr/>
        </p:nvSpPr>
        <p:spPr bwMode="auto">
          <a:xfrm>
            <a:off x="4195763" y="5721350"/>
            <a:ext cx="158750" cy="319088"/>
          </a:xfrm>
          <a:custGeom>
            <a:avLst/>
            <a:gdLst/>
            <a:ahLst/>
            <a:cxnLst>
              <a:cxn ang="0">
                <a:pos x="110" y="0"/>
              </a:cxn>
              <a:cxn ang="0">
                <a:pos x="110" y="443"/>
              </a:cxn>
              <a:cxn ang="0">
                <a:pos x="0" y="443"/>
              </a:cxn>
              <a:cxn ang="0">
                <a:pos x="221" y="887"/>
              </a:cxn>
              <a:cxn ang="0">
                <a:pos x="442" y="443"/>
              </a:cxn>
              <a:cxn ang="0">
                <a:pos x="331" y="443"/>
              </a:cxn>
              <a:cxn ang="0">
                <a:pos x="331" y="0"/>
              </a:cxn>
              <a:cxn ang="0">
                <a:pos x="110" y="0"/>
              </a:cxn>
            </a:cxnLst>
            <a:rect l="0" t="0" r="r" b="b"/>
            <a:pathLst>
              <a:path w="443" h="888">
                <a:moveTo>
                  <a:pt x="110" y="0"/>
                </a:moveTo>
                <a:lnTo>
                  <a:pt x="110" y="443"/>
                </a:lnTo>
                <a:lnTo>
                  <a:pt x="0" y="443"/>
                </a:lnTo>
                <a:lnTo>
                  <a:pt x="221" y="887"/>
                </a:lnTo>
                <a:lnTo>
                  <a:pt x="442" y="443"/>
                </a:lnTo>
                <a:lnTo>
                  <a:pt x="331" y="443"/>
                </a:lnTo>
                <a:lnTo>
                  <a:pt x="331" y="0"/>
                </a:lnTo>
                <a:lnTo>
                  <a:pt x="110" y="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6618288" y="0"/>
            <a:ext cx="23971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Design of Basic Computer</a:t>
            </a:r>
          </a:p>
        </p:txBody>
      </p:sp>
      <p:grpSp>
        <p:nvGrpSpPr>
          <p:cNvPr id="98313" name="Group 9"/>
          <p:cNvGrpSpPr>
            <a:grpSpLocks/>
          </p:cNvGrpSpPr>
          <p:nvPr/>
        </p:nvGrpSpPr>
        <p:grpSpPr bwMode="auto">
          <a:xfrm>
            <a:off x="1941513" y="1062038"/>
            <a:ext cx="4530725" cy="1423987"/>
            <a:chOff x="1223" y="669"/>
            <a:chExt cx="2854" cy="897"/>
          </a:xfrm>
        </p:grpSpPr>
        <p:sp>
          <p:nvSpPr>
            <p:cNvPr id="98314" name="Text Box 10"/>
            <p:cNvSpPr txBox="1">
              <a:spLocks noChangeArrowheads="1"/>
            </p:cNvSpPr>
            <p:nvPr/>
          </p:nvSpPr>
          <p:spPr bwMode="auto">
            <a:xfrm>
              <a:off x="1223" y="669"/>
              <a:ext cx="22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x1</a:t>
              </a:r>
            </a:p>
          </p:txBody>
        </p:sp>
        <p:sp>
          <p:nvSpPr>
            <p:cNvPr id="98315" name="Freeform 11"/>
            <p:cNvSpPr>
              <a:spLocks noChangeArrowheads="1"/>
            </p:cNvSpPr>
            <p:nvPr/>
          </p:nvSpPr>
          <p:spPr bwMode="auto">
            <a:xfrm>
              <a:off x="1718" y="687"/>
              <a:ext cx="90" cy="81"/>
            </a:xfrm>
            <a:custGeom>
              <a:avLst/>
              <a:gdLst/>
              <a:ahLst/>
              <a:cxnLst>
                <a:cxn ang="0">
                  <a:pos x="397" y="176"/>
                </a:cxn>
                <a:cxn ang="0">
                  <a:pos x="32" y="0"/>
                </a:cxn>
                <a:cxn ang="0">
                  <a:pos x="24" y="22"/>
                </a:cxn>
                <a:cxn ang="0">
                  <a:pos x="17" y="45"/>
                </a:cxn>
                <a:cxn ang="0">
                  <a:pos x="11" y="69"/>
                </a:cxn>
                <a:cxn ang="0">
                  <a:pos x="7" y="93"/>
                </a:cxn>
                <a:cxn ang="0">
                  <a:pos x="3" y="117"/>
                </a:cxn>
                <a:cxn ang="0">
                  <a:pos x="1" y="141"/>
                </a:cxn>
                <a:cxn ang="0">
                  <a:pos x="0" y="166"/>
                </a:cxn>
                <a:cxn ang="0">
                  <a:pos x="0" y="190"/>
                </a:cxn>
                <a:cxn ang="0">
                  <a:pos x="1" y="215"/>
                </a:cxn>
                <a:cxn ang="0">
                  <a:pos x="4" y="239"/>
                </a:cxn>
                <a:cxn ang="0">
                  <a:pos x="8" y="263"/>
                </a:cxn>
                <a:cxn ang="0">
                  <a:pos x="12" y="287"/>
                </a:cxn>
                <a:cxn ang="0">
                  <a:pos x="18" y="311"/>
                </a:cxn>
                <a:cxn ang="0">
                  <a:pos x="25" y="334"/>
                </a:cxn>
                <a:cxn ang="0">
                  <a:pos x="34" y="356"/>
                </a:cxn>
                <a:cxn ang="0">
                  <a:pos x="397" y="176"/>
                </a:cxn>
              </a:cxnLst>
              <a:rect l="0" t="0" r="r" b="b"/>
              <a:pathLst>
                <a:path w="398" h="357">
                  <a:moveTo>
                    <a:pt x="397" y="176"/>
                  </a:moveTo>
                  <a:lnTo>
                    <a:pt x="32" y="0"/>
                  </a:lnTo>
                  <a:lnTo>
                    <a:pt x="24" y="22"/>
                  </a:lnTo>
                  <a:lnTo>
                    <a:pt x="17" y="45"/>
                  </a:lnTo>
                  <a:lnTo>
                    <a:pt x="11" y="69"/>
                  </a:lnTo>
                  <a:lnTo>
                    <a:pt x="7" y="93"/>
                  </a:lnTo>
                  <a:lnTo>
                    <a:pt x="3" y="117"/>
                  </a:lnTo>
                  <a:lnTo>
                    <a:pt x="1" y="141"/>
                  </a:lnTo>
                  <a:lnTo>
                    <a:pt x="0" y="166"/>
                  </a:lnTo>
                  <a:lnTo>
                    <a:pt x="0" y="190"/>
                  </a:lnTo>
                  <a:lnTo>
                    <a:pt x="1" y="215"/>
                  </a:lnTo>
                  <a:lnTo>
                    <a:pt x="4" y="239"/>
                  </a:lnTo>
                  <a:lnTo>
                    <a:pt x="8" y="263"/>
                  </a:lnTo>
                  <a:lnTo>
                    <a:pt x="12" y="287"/>
                  </a:lnTo>
                  <a:lnTo>
                    <a:pt x="18" y="311"/>
                  </a:lnTo>
                  <a:lnTo>
                    <a:pt x="25" y="334"/>
                  </a:lnTo>
                  <a:lnTo>
                    <a:pt x="34" y="356"/>
                  </a:lnTo>
                  <a:lnTo>
                    <a:pt x="397" y="176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16" name="Line 12"/>
            <p:cNvSpPr>
              <a:spLocks noChangeShapeType="1"/>
            </p:cNvSpPr>
            <p:nvPr/>
          </p:nvSpPr>
          <p:spPr bwMode="auto">
            <a:xfrm>
              <a:off x="1439" y="736"/>
              <a:ext cx="277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17" name="Text Box 13"/>
            <p:cNvSpPr txBox="1">
              <a:spLocks noChangeArrowheads="1"/>
            </p:cNvSpPr>
            <p:nvPr/>
          </p:nvSpPr>
          <p:spPr bwMode="auto">
            <a:xfrm>
              <a:off x="1223" y="788"/>
              <a:ext cx="22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x2</a:t>
              </a:r>
            </a:p>
          </p:txBody>
        </p:sp>
        <p:sp>
          <p:nvSpPr>
            <p:cNvPr id="98318" name="Freeform 14"/>
            <p:cNvSpPr>
              <a:spLocks noChangeArrowheads="1"/>
            </p:cNvSpPr>
            <p:nvPr/>
          </p:nvSpPr>
          <p:spPr bwMode="auto">
            <a:xfrm>
              <a:off x="1718" y="815"/>
              <a:ext cx="90" cy="81"/>
            </a:xfrm>
            <a:custGeom>
              <a:avLst/>
              <a:gdLst/>
              <a:ahLst/>
              <a:cxnLst>
                <a:cxn ang="0">
                  <a:pos x="397" y="179"/>
                </a:cxn>
                <a:cxn ang="0">
                  <a:pos x="34" y="0"/>
                </a:cxn>
                <a:cxn ang="0">
                  <a:pos x="25" y="23"/>
                </a:cxn>
                <a:cxn ang="0">
                  <a:pos x="18" y="46"/>
                </a:cxn>
                <a:cxn ang="0">
                  <a:pos x="12" y="69"/>
                </a:cxn>
                <a:cxn ang="0">
                  <a:pos x="8" y="93"/>
                </a:cxn>
                <a:cxn ang="0">
                  <a:pos x="4" y="117"/>
                </a:cxn>
                <a:cxn ang="0">
                  <a:pos x="1" y="141"/>
                </a:cxn>
                <a:cxn ang="0">
                  <a:pos x="0" y="165"/>
                </a:cxn>
                <a:cxn ang="0">
                  <a:pos x="0" y="189"/>
                </a:cxn>
                <a:cxn ang="0">
                  <a:pos x="1" y="213"/>
                </a:cxn>
                <a:cxn ang="0">
                  <a:pos x="3" y="237"/>
                </a:cxn>
                <a:cxn ang="0">
                  <a:pos x="7" y="261"/>
                </a:cxn>
                <a:cxn ang="0">
                  <a:pos x="11" y="285"/>
                </a:cxn>
                <a:cxn ang="0">
                  <a:pos x="17" y="308"/>
                </a:cxn>
                <a:cxn ang="0">
                  <a:pos x="24" y="331"/>
                </a:cxn>
                <a:cxn ang="0">
                  <a:pos x="32" y="354"/>
                </a:cxn>
                <a:cxn ang="0">
                  <a:pos x="397" y="179"/>
                </a:cxn>
              </a:cxnLst>
              <a:rect l="0" t="0" r="r" b="b"/>
              <a:pathLst>
                <a:path w="398" h="355">
                  <a:moveTo>
                    <a:pt x="397" y="179"/>
                  </a:moveTo>
                  <a:lnTo>
                    <a:pt x="34" y="0"/>
                  </a:lnTo>
                  <a:lnTo>
                    <a:pt x="25" y="23"/>
                  </a:lnTo>
                  <a:lnTo>
                    <a:pt x="18" y="46"/>
                  </a:lnTo>
                  <a:lnTo>
                    <a:pt x="12" y="69"/>
                  </a:lnTo>
                  <a:lnTo>
                    <a:pt x="8" y="93"/>
                  </a:lnTo>
                  <a:lnTo>
                    <a:pt x="4" y="117"/>
                  </a:lnTo>
                  <a:lnTo>
                    <a:pt x="1" y="141"/>
                  </a:lnTo>
                  <a:lnTo>
                    <a:pt x="0" y="165"/>
                  </a:lnTo>
                  <a:lnTo>
                    <a:pt x="0" y="189"/>
                  </a:lnTo>
                  <a:lnTo>
                    <a:pt x="1" y="213"/>
                  </a:lnTo>
                  <a:lnTo>
                    <a:pt x="3" y="237"/>
                  </a:lnTo>
                  <a:lnTo>
                    <a:pt x="7" y="261"/>
                  </a:lnTo>
                  <a:lnTo>
                    <a:pt x="11" y="285"/>
                  </a:lnTo>
                  <a:lnTo>
                    <a:pt x="17" y="308"/>
                  </a:lnTo>
                  <a:lnTo>
                    <a:pt x="24" y="331"/>
                  </a:lnTo>
                  <a:lnTo>
                    <a:pt x="32" y="354"/>
                  </a:lnTo>
                  <a:lnTo>
                    <a:pt x="397" y="1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19" name="Line 15"/>
            <p:cNvSpPr>
              <a:spLocks noChangeShapeType="1"/>
            </p:cNvSpPr>
            <p:nvPr/>
          </p:nvSpPr>
          <p:spPr bwMode="auto">
            <a:xfrm>
              <a:off x="1439" y="865"/>
              <a:ext cx="277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20" name="Text Box 16"/>
            <p:cNvSpPr txBox="1">
              <a:spLocks noChangeArrowheads="1"/>
            </p:cNvSpPr>
            <p:nvPr/>
          </p:nvSpPr>
          <p:spPr bwMode="auto">
            <a:xfrm>
              <a:off x="1223" y="917"/>
              <a:ext cx="22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x3</a:t>
              </a:r>
            </a:p>
          </p:txBody>
        </p:sp>
        <p:sp>
          <p:nvSpPr>
            <p:cNvPr id="98321" name="Freeform 17"/>
            <p:cNvSpPr>
              <a:spLocks noChangeArrowheads="1"/>
            </p:cNvSpPr>
            <p:nvPr/>
          </p:nvSpPr>
          <p:spPr bwMode="auto">
            <a:xfrm>
              <a:off x="1718" y="935"/>
              <a:ext cx="90" cy="81"/>
            </a:xfrm>
            <a:custGeom>
              <a:avLst/>
              <a:gdLst/>
              <a:ahLst/>
              <a:cxnLst>
                <a:cxn ang="0">
                  <a:pos x="397" y="179"/>
                </a:cxn>
                <a:cxn ang="0">
                  <a:pos x="34" y="0"/>
                </a:cxn>
                <a:cxn ang="0">
                  <a:pos x="25" y="23"/>
                </a:cxn>
                <a:cxn ang="0">
                  <a:pos x="18" y="46"/>
                </a:cxn>
                <a:cxn ang="0">
                  <a:pos x="12" y="69"/>
                </a:cxn>
                <a:cxn ang="0">
                  <a:pos x="8" y="93"/>
                </a:cxn>
                <a:cxn ang="0">
                  <a:pos x="4" y="117"/>
                </a:cxn>
                <a:cxn ang="0">
                  <a:pos x="1" y="141"/>
                </a:cxn>
                <a:cxn ang="0">
                  <a:pos x="0" y="165"/>
                </a:cxn>
                <a:cxn ang="0">
                  <a:pos x="0" y="189"/>
                </a:cxn>
                <a:cxn ang="0">
                  <a:pos x="1" y="213"/>
                </a:cxn>
                <a:cxn ang="0">
                  <a:pos x="3" y="237"/>
                </a:cxn>
                <a:cxn ang="0">
                  <a:pos x="7" y="261"/>
                </a:cxn>
                <a:cxn ang="0">
                  <a:pos x="11" y="285"/>
                </a:cxn>
                <a:cxn ang="0">
                  <a:pos x="17" y="308"/>
                </a:cxn>
                <a:cxn ang="0">
                  <a:pos x="24" y="331"/>
                </a:cxn>
                <a:cxn ang="0">
                  <a:pos x="32" y="354"/>
                </a:cxn>
                <a:cxn ang="0">
                  <a:pos x="397" y="179"/>
                </a:cxn>
              </a:cxnLst>
              <a:rect l="0" t="0" r="r" b="b"/>
              <a:pathLst>
                <a:path w="398" h="355">
                  <a:moveTo>
                    <a:pt x="397" y="179"/>
                  </a:moveTo>
                  <a:lnTo>
                    <a:pt x="34" y="0"/>
                  </a:lnTo>
                  <a:lnTo>
                    <a:pt x="25" y="23"/>
                  </a:lnTo>
                  <a:lnTo>
                    <a:pt x="18" y="46"/>
                  </a:lnTo>
                  <a:lnTo>
                    <a:pt x="12" y="69"/>
                  </a:lnTo>
                  <a:lnTo>
                    <a:pt x="8" y="93"/>
                  </a:lnTo>
                  <a:lnTo>
                    <a:pt x="4" y="117"/>
                  </a:lnTo>
                  <a:lnTo>
                    <a:pt x="1" y="141"/>
                  </a:lnTo>
                  <a:lnTo>
                    <a:pt x="0" y="165"/>
                  </a:lnTo>
                  <a:lnTo>
                    <a:pt x="0" y="189"/>
                  </a:lnTo>
                  <a:lnTo>
                    <a:pt x="1" y="213"/>
                  </a:lnTo>
                  <a:lnTo>
                    <a:pt x="3" y="237"/>
                  </a:lnTo>
                  <a:lnTo>
                    <a:pt x="7" y="261"/>
                  </a:lnTo>
                  <a:lnTo>
                    <a:pt x="11" y="285"/>
                  </a:lnTo>
                  <a:lnTo>
                    <a:pt x="17" y="308"/>
                  </a:lnTo>
                  <a:lnTo>
                    <a:pt x="24" y="331"/>
                  </a:lnTo>
                  <a:lnTo>
                    <a:pt x="32" y="354"/>
                  </a:lnTo>
                  <a:lnTo>
                    <a:pt x="397" y="1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22" name="Line 18"/>
            <p:cNvSpPr>
              <a:spLocks noChangeShapeType="1"/>
            </p:cNvSpPr>
            <p:nvPr/>
          </p:nvSpPr>
          <p:spPr bwMode="auto">
            <a:xfrm>
              <a:off x="1439" y="985"/>
              <a:ext cx="277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23" name="Text Box 19"/>
            <p:cNvSpPr txBox="1">
              <a:spLocks noChangeArrowheads="1"/>
            </p:cNvSpPr>
            <p:nvPr/>
          </p:nvSpPr>
          <p:spPr bwMode="auto">
            <a:xfrm>
              <a:off x="1223" y="1037"/>
              <a:ext cx="22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x4</a:t>
              </a:r>
            </a:p>
          </p:txBody>
        </p:sp>
        <p:sp>
          <p:nvSpPr>
            <p:cNvPr id="98324" name="Freeform 20"/>
            <p:cNvSpPr>
              <a:spLocks noChangeArrowheads="1"/>
            </p:cNvSpPr>
            <p:nvPr/>
          </p:nvSpPr>
          <p:spPr bwMode="auto">
            <a:xfrm>
              <a:off x="1718" y="1054"/>
              <a:ext cx="90" cy="81"/>
            </a:xfrm>
            <a:custGeom>
              <a:avLst/>
              <a:gdLst/>
              <a:ahLst/>
              <a:cxnLst>
                <a:cxn ang="0">
                  <a:pos x="397" y="176"/>
                </a:cxn>
                <a:cxn ang="0">
                  <a:pos x="32" y="0"/>
                </a:cxn>
                <a:cxn ang="0">
                  <a:pos x="24" y="22"/>
                </a:cxn>
                <a:cxn ang="0">
                  <a:pos x="17" y="45"/>
                </a:cxn>
                <a:cxn ang="0">
                  <a:pos x="11" y="69"/>
                </a:cxn>
                <a:cxn ang="0">
                  <a:pos x="7" y="93"/>
                </a:cxn>
                <a:cxn ang="0">
                  <a:pos x="3" y="117"/>
                </a:cxn>
                <a:cxn ang="0">
                  <a:pos x="1" y="141"/>
                </a:cxn>
                <a:cxn ang="0">
                  <a:pos x="0" y="166"/>
                </a:cxn>
                <a:cxn ang="0">
                  <a:pos x="0" y="190"/>
                </a:cxn>
                <a:cxn ang="0">
                  <a:pos x="1" y="215"/>
                </a:cxn>
                <a:cxn ang="0">
                  <a:pos x="4" y="239"/>
                </a:cxn>
                <a:cxn ang="0">
                  <a:pos x="8" y="263"/>
                </a:cxn>
                <a:cxn ang="0">
                  <a:pos x="12" y="287"/>
                </a:cxn>
                <a:cxn ang="0">
                  <a:pos x="18" y="311"/>
                </a:cxn>
                <a:cxn ang="0">
                  <a:pos x="25" y="334"/>
                </a:cxn>
                <a:cxn ang="0">
                  <a:pos x="34" y="356"/>
                </a:cxn>
                <a:cxn ang="0">
                  <a:pos x="397" y="176"/>
                </a:cxn>
              </a:cxnLst>
              <a:rect l="0" t="0" r="r" b="b"/>
              <a:pathLst>
                <a:path w="398" h="357">
                  <a:moveTo>
                    <a:pt x="397" y="176"/>
                  </a:moveTo>
                  <a:lnTo>
                    <a:pt x="32" y="0"/>
                  </a:lnTo>
                  <a:lnTo>
                    <a:pt x="24" y="22"/>
                  </a:lnTo>
                  <a:lnTo>
                    <a:pt x="17" y="45"/>
                  </a:lnTo>
                  <a:lnTo>
                    <a:pt x="11" y="69"/>
                  </a:lnTo>
                  <a:lnTo>
                    <a:pt x="7" y="93"/>
                  </a:lnTo>
                  <a:lnTo>
                    <a:pt x="3" y="117"/>
                  </a:lnTo>
                  <a:lnTo>
                    <a:pt x="1" y="141"/>
                  </a:lnTo>
                  <a:lnTo>
                    <a:pt x="0" y="166"/>
                  </a:lnTo>
                  <a:lnTo>
                    <a:pt x="0" y="190"/>
                  </a:lnTo>
                  <a:lnTo>
                    <a:pt x="1" y="215"/>
                  </a:lnTo>
                  <a:lnTo>
                    <a:pt x="4" y="239"/>
                  </a:lnTo>
                  <a:lnTo>
                    <a:pt x="8" y="263"/>
                  </a:lnTo>
                  <a:lnTo>
                    <a:pt x="12" y="287"/>
                  </a:lnTo>
                  <a:lnTo>
                    <a:pt x="18" y="311"/>
                  </a:lnTo>
                  <a:lnTo>
                    <a:pt x="25" y="334"/>
                  </a:lnTo>
                  <a:lnTo>
                    <a:pt x="34" y="356"/>
                  </a:lnTo>
                  <a:lnTo>
                    <a:pt x="397" y="176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25" name="Line 21"/>
            <p:cNvSpPr>
              <a:spLocks noChangeShapeType="1"/>
            </p:cNvSpPr>
            <p:nvPr/>
          </p:nvSpPr>
          <p:spPr bwMode="auto">
            <a:xfrm>
              <a:off x="1439" y="1103"/>
              <a:ext cx="277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26" name="Text Box 22"/>
            <p:cNvSpPr txBox="1">
              <a:spLocks noChangeArrowheads="1"/>
            </p:cNvSpPr>
            <p:nvPr/>
          </p:nvSpPr>
          <p:spPr bwMode="auto">
            <a:xfrm>
              <a:off x="1223" y="1155"/>
              <a:ext cx="22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x5</a:t>
              </a:r>
            </a:p>
          </p:txBody>
        </p:sp>
        <p:sp>
          <p:nvSpPr>
            <p:cNvPr id="98327" name="Freeform 23"/>
            <p:cNvSpPr>
              <a:spLocks noChangeArrowheads="1"/>
            </p:cNvSpPr>
            <p:nvPr/>
          </p:nvSpPr>
          <p:spPr bwMode="auto">
            <a:xfrm>
              <a:off x="1718" y="1184"/>
              <a:ext cx="90" cy="82"/>
            </a:xfrm>
            <a:custGeom>
              <a:avLst/>
              <a:gdLst/>
              <a:ahLst/>
              <a:cxnLst>
                <a:cxn ang="0">
                  <a:pos x="397" y="179"/>
                </a:cxn>
                <a:cxn ang="0">
                  <a:pos x="32" y="0"/>
                </a:cxn>
                <a:cxn ang="0">
                  <a:pos x="24" y="23"/>
                </a:cxn>
                <a:cxn ang="0">
                  <a:pos x="17" y="46"/>
                </a:cxn>
                <a:cxn ang="0">
                  <a:pos x="11" y="70"/>
                </a:cxn>
                <a:cxn ang="0">
                  <a:pos x="7" y="95"/>
                </a:cxn>
                <a:cxn ang="0">
                  <a:pos x="3" y="119"/>
                </a:cxn>
                <a:cxn ang="0">
                  <a:pos x="1" y="144"/>
                </a:cxn>
                <a:cxn ang="0">
                  <a:pos x="0" y="169"/>
                </a:cxn>
                <a:cxn ang="0">
                  <a:pos x="0" y="194"/>
                </a:cxn>
                <a:cxn ang="0">
                  <a:pos x="1" y="218"/>
                </a:cxn>
                <a:cxn ang="0">
                  <a:pos x="4" y="243"/>
                </a:cxn>
                <a:cxn ang="0">
                  <a:pos x="8" y="267"/>
                </a:cxn>
                <a:cxn ang="0">
                  <a:pos x="12" y="292"/>
                </a:cxn>
                <a:cxn ang="0">
                  <a:pos x="18" y="316"/>
                </a:cxn>
                <a:cxn ang="0">
                  <a:pos x="25" y="339"/>
                </a:cxn>
                <a:cxn ang="0">
                  <a:pos x="34" y="362"/>
                </a:cxn>
                <a:cxn ang="0">
                  <a:pos x="397" y="179"/>
                </a:cxn>
              </a:cxnLst>
              <a:rect l="0" t="0" r="r" b="b"/>
              <a:pathLst>
                <a:path w="398" h="363">
                  <a:moveTo>
                    <a:pt x="397" y="179"/>
                  </a:moveTo>
                  <a:lnTo>
                    <a:pt x="32" y="0"/>
                  </a:lnTo>
                  <a:lnTo>
                    <a:pt x="24" y="23"/>
                  </a:lnTo>
                  <a:lnTo>
                    <a:pt x="17" y="46"/>
                  </a:lnTo>
                  <a:lnTo>
                    <a:pt x="11" y="70"/>
                  </a:lnTo>
                  <a:lnTo>
                    <a:pt x="7" y="95"/>
                  </a:lnTo>
                  <a:lnTo>
                    <a:pt x="3" y="119"/>
                  </a:lnTo>
                  <a:lnTo>
                    <a:pt x="1" y="144"/>
                  </a:lnTo>
                  <a:lnTo>
                    <a:pt x="0" y="169"/>
                  </a:lnTo>
                  <a:lnTo>
                    <a:pt x="0" y="194"/>
                  </a:lnTo>
                  <a:lnTo>
                    <a:pt x="1" y="218"/>
                  </a:lnTo>
                  <a:lnTo>
                    <a:pt x="4" y="243"/>
                  </a:lnTo>
                  <a:lnTo>
                    <a:pt x="8" y="267"/>
                  </a:lnTo>
                  <a:lnTo>
                    <a:pt x="12" y="292"/>
                  </a:lnTo>
                  <a:lnTo>
                    <a:pt x="18" y="316"/>
                  </a:lnTo>
                  <a:lnTo>
                    <a:pt x="25" y="339"/>
                  </a:lnTo>
                  <a:lnTo>
                    <a:pt x="34" y="362"/>
                  </a:lnTo>
                  <a:lnTo>
                    <a:pt x="397" y="1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28" name="Line 24"/>
            <p:cNvSpPr>
              <a:spLocks noChangeShapeType="1"/>
            </p:cNvSpPr>
            <p:nvPr/>
          </p:nvSpPr>
          <p:spPr bwMode="auto">
            <a:xfrm>
              <a:off x="1439" y="1235"/>
              <a:ext cx="277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29" name="Text Box 25"/>
            <p:cNvSpPr txBox="1">
              <a:spLocks noChangeArrowheads="1"/>
            </p:cNvSpPr>
            <p:nvPr/>
          </p:nvSpPr>
          <p:spPr bwMode="auto">
            <a:xfrm>
              <a:off x="1223" y="1285"/>
              <a:ext cx="22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x6</a:t>
              </a:r>
            </a:p>
          </p:txBody>
        </p:sp>
        <p:sp>
          <p:nvSpPr>
            <p:cNvPr id="98330" name="Freeform 26"/>
            <p:cNvSpPr>
              <a:spLocks noChangeArrowheads="1"/>
            </p:cNvSpPr>
            <p:nvPr/>
          </p:nvSpPr>
          <p:spPr bwMode="auto">
            <a:xfrm>
              <a:off x="1718" y="1301"/>
              <a:ext cx="90" cy="81"/>
            </a:xfrm>
            <a:custGeom>
              <a:avLst/>
              <a:gdLst/>
              <a:ahLst/>
              <a:cxnLst>
                <a:cxn ang="0">
                  <a:pos x="397" y="181"/>
                </a:cxn>
                <a:cxn ang="0">
                  <a:pos x="34" y="0"/>
                </a:cxn>
                <a:cxn ang="0">
                  <a:pos x="25" y="23"/>
                </a:cxn>
                <a:cxn ang="0">
                  <a:pos x="18" y="46"/>
                </a:cxn>
                <a:cxn ang="0">
                  <a:pos x="12" y="70"/>
                </a:cxn>
                <a:cxn ang="0">
                  <a:pos x="8" y="94"/>
                </a:cxn>
                <a:cxn ang="0">
                  <a:pos x="4" y="118"/>
                </a:cxn>
                <a:cxn ang="0">
                  <a:pos x="1" y="142"/>
                </a:cxn>
                <a:cxn ang="0">
                  <a:pos x="0" y="167"/>
                </a:cxn>
                <a:cxn ang="0">
                  <a:pos x="0" y="191"/>
                </a:cxn>
                <a:cxn ang="0">
                  <a:pos x="1" y="216"/>
                </a:cxn>
                <a:cxn ang="0">
                  <a:pos x="3" y="240"/>
                </a:cxn>
                <a:cxn ang="0">
                  <a:pos x="7" y="264"/>
                </a:cxn>
                <a:cxn ang="0">
                  <a:pos x="11" y="288"/>
                </a:cxn>
                <a:cxn ang="0">
                  <a:pos x="17" y="312"/>
                </a:cxn>
                <a:cxn ang="0">
                  <a:pos x="24" y="335"/>
                </a:cxn>
                <a:cxn ang="0">
                  <a:pos x="32" y="358"/>
                </a:cxn>
                <a:cxn ang="0">
                  <a:pos x="397" y="181"/>
                </a:cxn>
              </a:cxnLst>
              <a:rect l="0" t="0" r="r" b="b"/>
              <a:pathLst>
                <a:path w="398" h="359">
                  <a:moveTo>
                    <a:pt x="397" y="181"/>
                  </a:moveTo>
                  <a:lnTo>
                    <a:pt x="34" y="0"/>
                  </a:lnTo>
                  <a:lnTo>
                    <a:pt x="25" y="23"/>
                  </a:lnTo>
                  <a:lnTo>
                    <a:pt x="18" y="46"/>
                  </a:lnTo>
                  <a:lnTo>
                    <a:pt x="12" y="70"/>
                  </a:lnTo>
                  <a:lnTo>
                    <a:pt x="8" y="94"/>
                  </a:lnTo>
                  <a:lnTo>
                    <a:pt x="4" y="118"/>
                  </a:lnTo>
                  <a:lnTo>
                    <a:pt x="1" y="142"/>
                  </a:lnTo>
                  <a:lnTo>
                    <a:pt x="0" y="167"/>
                  </a:lnTo>
                  <a:lnTo>
                    <a:pt x="0" y="191"/>
                  </a:lnTo>
                  <a:lnTo>
                    <a:pt x="1" y="216"/>
                  </a:lnTo>
                  <a:lnTo>
                    <a:pt x="3" y="240"/>
                  </a:lnTo>
                  <a:lnTo>
                    <a:pt x="7" y="264"/>
                  </a:lnTo>
                  <a:lnTo>
                    <a:pt x="11" y="288"/>
                  </a:lnTo>
                  <a:lnTo>
                    <a:pt x="17" y="312"/>
                  </a:lnTo>
                  <a:lnTo>
                    <a:pt x="24" y="335"/>
                  </a:lnTo>
                  <a:lnTo>
                    <a:pt x="32" y="358"/>
                  </a:lnTo>
                  <a:lnTo>
                    <a:pt x="397" y="181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31" name="Line 27"/>
            <p:cNvSpPr>
              <a:spLocks noChangeShapeType="1"/>
            </p:cNvSpPr>
            <p:nvPr/>
          </p:nvSpPr>
          <p:spPr bwMode="auto">
            <a:xfrm>
              <a:off x="1439" y="1354"/>
              <a:ext cx="277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32" name="Text Box 28"/>
            <p:cNvSpPr txBox="1">
              <a:spLocks noChangeArrowheads="1"/>
            </p:cNvSpPr>
            <p:nvPr/>
          </p:nvSpPr>
          <p:spPr bwMode="auto">
            <a:xfrm>
              <a:off x="1223" y="1403"/>
              <a:ext cx="22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x7</a:t>
              </a:r>
            </a:p>
          </p:txBody>
        </p:sp>
        <p:sp>
          <p:nvSpPr>
            <p:cNvPr id="98333" name="Freeform 29"/>
            <p:cNvSpPr>
              <a:spLocks noChangeArrowheads="1"/>
            </p:cNvSpPr>
            <p:nvPr/>
          </p:nvSpPr>
          <p:spPr bwMode="auto">
            <a:xfrm>
              <a:off x="1718" y="1422"/>
              <a:ext cx="90" cy="81"/>
            </a:xfrm>
            <a:custGeom>
              <a:avLst/>
              <a:gdLst/>
              <a:ahLst/>
              <a:cxnLst>
                <a:cxn ang="0">
                  <a:pos x="397" y="175"/>
                </a:cxn>
                <a:cxn ang="0">
                  <a:pos x="32" y="0"/>
                </a:cxn>
                <a:cxn ang="0">
                  <a:pos x="24" y="23"/>
                </a:cxn>
                <a:cxn ang="0">
                  <a:pos x="17" y="46"/>
                </a:cxn>
                <a:cxn ang="0">
                  <a:pos x="11" y="69"/>
                </a:cxn>
                <a:cxn ang="0">
                  <a:pos x="7" y="93"/>
                </a:cxn>
                <a:cxn ang="0">
                  <a:pos x="3" y="117"/>
                </a:cxn>
                <a:cxn ang="0">
                  <a:pos x="1" y="141"/>
                </a:cxn>
                <a:cxn ang="0">
                  <a:pos x="0" y="165"/>
                </a:cxn>
                <a:cxn ang="0">
                  <a:pos x="0" y="189"/>
                </a:cxn>
                <a:cxn ang="0">
                  <a:pos x="1" y="213"/>
                </a:cxn>
                <a:cxn ang="0">
                  <a:pos x="4" y="237"/>
                </a:cxn>
                <a:cxn ang="0">
                  <a:pos x="8" y="261"/>
                </a:cxn>
                <a:cxn ang="0">
                  <a:pos x="12" y="285"/>
                </a:cxn>
                <a:cxn ang="0">
                  <a:pos x="18" y="308"/>
                </a:cxn>
                <a:cxn ang="0">
                  <a:pos x="25" y="331"/>
                </a:cxn>
                <a:cxn ang="0">
                  <a:pos x="34" y="354"/>
                </a:cxn>
                <a:cxn ang="0">
                  <a:pos x="397" y="175"/>
                </a:cxn>
              </a:cxnLst>
              <a:rect l="0" t="0" r="r" b="b"/>
              <a:pathLst>
                <a:path w="398" h="355">
                  <a:moveTo>
                    <a:pt x="397" y="175"/>
                  </a:moveTo>
                  <a:lnTo>
                    <a:pt x="32" y="0"/>
                  </a:lnTo>
                  <a:lnTo>
                    <a:pt x="24" y="23"/>
                  </a:lnTo>
                  <a:lnTo>
                    <a:pt x="17" y="46"/>
                  </a:lnTo>
                  <a:lnTo>
                    <a:pt x="11" y="69"/>
                  </a:lnTo>
                  <a:lnTo>
                    <a:pt x="7" y="93"/>
                  </a:lnTo>
                  <a:lnTo>
                    <a:pt x="3" y="117"/>
                  </a:lnTo>
                  <a:lnTo>
                    <a:pt x="1" y="141"/>
                  </a:lnTo>
                  <a:lnTo>
                    <a:pt x="0" y="165"/>
                  </a:lnTo>
                  <a:lnTo>
                    <a:pt x="0" y="189"/>
                  </a:lnTo>
                  <a:lnTo>
                    <a:pt x="1" y="213"/>
                  </a:lnTo>
                  <a:lnTo>
                    <a:pt x="4" y="237"/>
                  </a:lnTo>
                  <a:lnTo>
                    <a:pt x="8" y="261"/>
                  </a:lnTo>
                  <a:lnTo>
                    <a:pt x="12" y="285"/>
                  </a:lnTo>
                  <a:lnTo>
                    <a:pt x="18" y="308"/>
                  </a:lnTo>
                  <a:lnTo>
                    <a:pt x="25" y="331"/>
                  </a:lnTo>
                  <a:lnTo>
                    <a:pt x="34" y="354"/>
                  </a:lnTo>
                  <a:lnTo>
                    <a:pt x="397" y="175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34" name="Line 30"/>
            <p:cNvSpPr>
              <a:spLocks noChangeShapeType="1"/>
            </p:cNvSpPr>
            <p:nvPr/>
          </p:nvSpPr>
          <p:spPr bwMode="auto">
            <a:xfrm>
              <a:off x="1439" y="1471"/>
              <a:ext cx="277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35" name="AutoShape 31"/>
            <p:cNvSpPr>
              <a:spLocks noChangeArrowheads="1"/>
            </p:cNvSpPr>
            <p:nvPr/>
          </p:nvSpPr>
          <p:spPr bwMode="auto">
            <a:xfrm>
              <a:off x="1812" y="687"/>
              <a:ext cx="793" cy="833"/>
            </a:xfrm>
            <a:prstGeom prst="roundRect">
              <a:avLst>
                <a:gd name="adj" fmla="val 125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36" name="Text Box 32"/>
            <p:cNvSpPr txBox="1">
              <a:spLocks noChangeArrowheads="1"/>
            </p:cNvSpPr>
            <p:nvPr/>
          </p:nvSpPr>
          <p:spPr bwMode="auto">
            <a:xfrm>
              <a:off x="1897" y="977"/>
              <a:ext cx="49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Encoder</a:t>
              </a:r>
            </a:p>
          </p:txBody>
        </p:sp>
        <p:sp>
          <p:nvSpPr>
            <p:cNvPr id="98337" name="Freeform 33"/>
            <p:cNvSpPr>
              <a:spLocks noChangeArrowheads="1"/>
            </p:cNvSpPr>
            <p:nvPr/>
          </p:nvSpPr>
          <p:spPr bwMode="auto">
            <a:xfrm>
              <a:off x="3048" y="834"/>
              <a:ext cx="91" cy="81"/>
            </a:xfrm>
            <a:custGeom>
              <a:avLst/>
              <a:gdLst/>
              <a:ahLst/>
              <a:cxnLst>
                <a:cxn ang="0">
                  <a:pos x="401" y="175"/>
                </a:cxn>
                <a:cxn ang="0">
                  <a:pos x="32" y="0"/>
                </a:cxn>
                <a:cxn ang="0">
                  <a:pos x="24" y="23"/>
                </a:cxn>
                <a:cxn ang="0">
                  <a:pos x="17" y="46"/>
                </a:cxn>
                <a:cxn ang="0">
                  <a:pos x="12" y="69"/>
                </a:cxn>
                <a:cxn ang="0">
                  <a:pos x="7" y="93"/>
                </a:cxn>
                <a:cxn ang="0">
                  <a:pos x="3" y="117"/>
                </a:cxn>
                <a:cxn ang="0">
                  <a:pos x="1" y="141"/>
                </a:cxn>
                <a:cxn ang="0">
                  <a:pos x="0" y="165"/>
                </a:cxn>
                <a:cxn ang="0">
                  <a:pos x="0" y="189"/>
                </a:cxn>
                <a:cxn ang="0">
                  <a:pos x="2" y="213"/>
                </a:cxn>
                <a:cxn ang="0">
                  <a:pos x="4" y="237"/>
                </a:cxn>
                <a:cxn ang="0">
                  <a:pos x="8" y="261"/>
                </a:cxn>
                <a:cxn ang="0">
                  <a:pos x="12" y="285"/>
                </a:cxn>
                <a:cxn ang="0">
                  <a:pos x="18" y="308"/>
                </a:cxn>
                <a:cxn ang="0">
                  <a:pos x="26" y="331"/>
                </a:cxn>
                <a:cxn ang="0">
                  <a:pos x="34" y="354"/>
                </a:cxn>
                <a:cxn ang="0">
                  <a:pos x="401" y="175"/>
                </a:cxn>
              </a:cxnLst>
              <a:rect l="0" t="0" r="r" b="b"/>
              <a:pathLst>
                <a:path w="402" h="355">
                  <a:moveTo>
                    <a:pt x="401" y="175"/>
                  </a:moveTo>
                  <a:lnTo>
                    <a:pt x="32" y="0"/>
                  </a:lnTo>
                  <a:lnTo>
                    <a:pt x="24" y="23"/>
                  </a:lnTo>
                  <a:lnTo>
                    <a:pt x="17" y="46"/>
                  </a:lnTo>
                  <a:lnTo>
                    <a:pt x="12" y="69"/>
                  </a:lnTo>
                  <a:lnTo>
                    <a:pt x="7" y="93"/>
                  </a:lnTo>
                  <a:lnTo>
                    <a:pt x="3" y="117"/>
                  </a:lnTo>
                  <a:lnTo>
                    <a:pt x="1" y="141"/>
                  </a:lnTo>
                  <a:lnTo>
                    <a:pt x="0" y="165"/>
                  </a:lnTo>
                  <a:lnTo>
                    <a:pt x="0" y="189"/>
                  </a:lnTo>
                  <a:lnTo>
                    <a:pt x="2" y="213"/>
                  </a:lnTo>
                  <a:lnTo>
                    <a:pt x="4" y="237"/>
                  </a:lnTo>
                  <a:lnTo>
                    <a:pt x="8" y="261"/>
                  </a:lnTo>
                  <a:lnTo>
                    <a:pt x="12" y="285"/>
                  </a:lnTo>
                  <a:lnTo>
                    <a:pt x="18" y="308"/>
                  </a:lnTo>
                  <a:lnTo>
                    <a:pt x="26" y="331"/>
                  </a:lnTo>
                  <a:lnTo>
                    <a:pt x="34" y="354"/>
                  </a:lnTo>
                  <a:lnTo>
                    <a:pt x="401" y="175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38" name="Line 34"/>
            <p:cNvSpPr>
              <a:spLocks noChangeShapeType="1"/>
            </p:cNvSpPr>
            <p:nvPr/>
          </p:nvSpPr>
          <p:spPr bwMode="auto">
            <a:xfrm>
              <a:off x="2618" y="877"/>
              <a:ext cx="429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39" name="Freeform 35"/>
            <p:cNvSpPr>
              <a:spLocks noChangeArrowheads="1"/>
            </p:cNvSpPr>
            <p:nvPr/>
          </p:nvSpPr>
          <p:spPr bwMode="auto">
            <a:xfrm>
              <a:off x="3048" y="1071"/>
              <a:ext cx="91" cy="81"/>
            </a:xfrm>
            <a:custGeom>
              <a:avLst/>
              <a:gdLst/>
              <a:ahLst/>
              <a:cxnLst>
                <a:cxn ang="0">
                  <a:pos x="401" y="181"/>
                </a:cxn>
                <a:cxn ang="0">
                  <a:pos x="34" y="0"/>
                </a:cxn>
                <a:cxn ang="0">
                  <a:pos x="26" y="23"/>
                </a:cxn>
                <a:cxn ang="0">
                  <a:pos x="18" y="46"/>
                </a:cxn>
                <a:cxn ang="0">
                  <a:pos x="12" y="70"/>
                </a:cxn>
                <a:cxn ang="0">
                  <a:pos x="8" y="94"/>
                </a:cxn>
                <a:cxn ang="0">
                  <a:pos x="4" y="118"/>
                </a:cxn>
                <a:cxn ang="0">
                  <a:pos x="2" y="142"/>
                </a:cxn>
                <a:cxn ang="0">
                  <a:pos x="0" y="167"/>
                </a:cxn>
                <a:cxn ang="0">
                  <a:pos x="0" y="191"/>
                </a:cxn>
                <a:cxn ang="0">
                  <a:pos x="1" y="216"/>
                </a:cxn>
                <a:cxn ang="0">
                  <a:pos x="3" y="240"/>
                </a:cxn>
                <a:cxn ang="0">
                  <a:pos x="7" y="264"/>
                </a:cxn>
                <a:cxn ang="0">
                  <a:pos x="12" y="288"/>
                </a:cxn>
                <a:cxn ang="0">
                  <a:pos x="17" y="312"/>
                </a:cxn>
                <a:cxn ang="0">
                  <a:pos x="24" y="335"/>
                </a:cxn>
                <a:cxn ang="0">
                  <a:pos x="32" y="358"/>
                </a:cxn>
                <a:cxn ang="0">
                  <a:pos x="401" y="181"/>
                </a:cxn>
              </a:cxnLst>
              <a:rect l="0" t="0" r="r" b="b"/>
              <a:pathLst>
                <a:path w="402" h="359">
                  <a:moveTo>
                    <a:pt x="401" y="181"/>
                  </a:moveTo>
                  <a:lnTo>
                    <a:pt x="34" y="0"/>
                  </a:lnTo>
                  <a:lnTo>
                    <a:pt x="26" y="23"/>
                  </a:lnTo>
                  <a:lnTo>
                    <a:pt x="18" y="46"/>
                  </a:lnTo>
                  <a:lnTo>
                    <a:pt x="12" y="70"/>
                  </a:lnTo>
                  <a:lnTo>
                    <a:pt x="8" y="94"/>
                  </a:lnTo>
                  <a:lnTo>
                    <a:pt x="4" y="118"/>
                  </a:lnTo>
                  <a:lnTo>
                    <a:pt x="2" y="142"/>
                  </a:lnTo>
                  <a:lnTo>
                    <a:pt x="0" y="167"/>
                  </a:lnTo>
                  <a:lnTo>
                    <a:pt x="0" y="191"/>
                  </a:lnTo>
                  <a:lnTo>
                    <a:pt x="1" y="216"/>
                  </a:lnTo>
                  <a:lnTo>
                    <a:pt x="3" y="240"/>
                  </a:lnTo>
                  <a:lnTo>
                    <a:pt x="7" y="264"/>
                  </a:lnTo>
                  <a:lnTo>
                    <a:pt x="12" y="288"/>
                  </a:lnTo>
                  <a:lnTo>
                    <a:pt x="17" y="312"/>
                  </a:lnTo>
                  <a:lnTo>
                    <a:pt x="24" y="335"/>
                  </a:lnTo>
                  <a:lnTo>
                    <a:pt x="32" y="358"/>
                  </a:lnTo>
                  <a:lnTo>
                    <a:pt x="401" y="181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40" name="Line 36"/>
            <p:cNvSpPr>
              <a:spLocks noChangeShapeType="1"/>
            </p:cNvSpPr>
            <p:nvPr/>
          </p:nvSpPr>
          <p:spPr bwMode="auto">
            <a:xfrm>
              <a:off x="2612" y="1115"/>
              <a:ext cx="44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41" name="Freeform 37"/>
            <p:cNvSpPr>
              <a:spLocks noChangeArrowheads="1"/>
            </p:cNvSpPr>
            <p:nvPr/>
          </p:nvSpPr>
          <p:spPr bwMode="auto">
            <a:xfrm>
              <a:off x="3048" y="1319"/>
              <a:ext cx="91" cy="81"/>
            </a:xfrm>
            <a:custGeom>
              <a:avLst/>
              <a:gdLst/>
              <a:ahLst/>
              <a:cxnLst>
                <a:cxn ang="0">
                  <a:pos x="401" y="181"/>
                </a:cxn>
                <a:cxn ang="0">
                  <a:pos x="34" y="0"/>
                </a:cxn>
                <a:cxn ang="0">
                  <a:pos x="26" y="23"/>
                </a:cxn>
                <a:cxn ang="0">
                  <a:pos x="18" y="46"/>
                </a:cxn>
                <a:cxn ang="0">
                  <a:pos x="12" y="70"/>
                </a:cxn>
                <a:cxn ang="0">
                  <a:pos x="8" y="94"/>
                </a:cxn>
                <a:cxn ang="0">
                  <a:pos x="4" y="118"/>
                </a:cxn>
                <a:cxn ang="0">
                  <a:pos x="2" y="142"/>
                </a:cxn>
                <a:cxn ang="0">
                  <a:pos x="0" y="167"/>
                </a:cxn>
                <a:cxn ang="0">
                  <a:pos x="0" y="191"/>
                </a:cxn>
                <a:cxn ang="0">
                  <a:pos x="1" y="216"/>
                </a:cxn>
                <a:cxn ang="0">
                  <a:pos x="3" y="240"/>
                </a:cxn>
                <a:cxn ang="0">
                  <a:pos x="7" y="264"/>
                </a:cxn>
                <a:cxn ang="0">
                  <a:pos x="12" y="288"/>
                </a:cxn>
                <a:cxn ang="0">
                  <a:pos x="17" y="312"/>
                </a:cxn>
                <a:cxn ang="0">
                  <a:pos x="24" y="335"/>
                </a:cxn>
                <a:cxn ang="0">
                  <a:pos x="32" y="358"/>
                </a:cxn>
                <a:cxn ang="0">
                  <a:pos x="401" y="181"/>
                </a:cxn>
              </a:cxnLst>
              <a:rect l="0" t="0" r="r" b="b"/>
              <a:pathLst>
                <a:path w="402" h="359">
                  <a:moveTo>
                    <a:pt x="401" y="181"/>
                  </a:moveTo>
                  <a:lnTo>
                    <a:pt x="34" y="0"/>
                  </a:lnTo>
                  <a:lnTo>
                    <a:pt x="26" y="23"/>
                  </a:lnTo>
                  <a:lnTo>
                    <a:pt x="18" y="46"/>
                  </a:lnTo>
                  <a:lnTo>
                    <a:pt x="12" y="70"/>
                  </a:lnTo>
                  <a:lnTo>
                    <a:pt x="8" y="94"/>
                  </a:lnTo>
                  <a:lnTo>
                    <a:pt x="4" y="118"/>
                  </a:lnTo>
                  <a:lnTo>
                    <a:pt x="2" y="142"/>
                  </a:lnTo>
                  <a:lnTo>
                    <a:pt x="0" y="167"/>
                  </a:lnTo>
                  <a:lnTo>
                    <a:pt x="0" y="191"/>
                  </a:lnTo>
                  <a:lnTo>
                    <a:pt x="1" y="216"/>
                  </a:lnTo>
                  <a:lnTo>
                    <a:pt x="3" y="240"/>
                  </a:lnTo>
                  <a:lnTo>
                    <a:pt x="7" y="264"/>
                  </a:lnTo>
                  <a:lnTo>
                    <a:pt x="12" y="288"/>
                  </a:lnTo>
                  <a:lnTo>
                    <a:pt x="17" y="312"/>
                  </a:lnTo>
                  <a:lnTo>
                    <a:pt x="24" y="335"/>
                  </a:lnTo>
                  <a:lnTo>
                    <a:pt x="32" y="358"/>
                  </a:lnTo>
                  <a:lnTo>
                    <a:pt x="401" y="181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42" name="Line 38"/>
            <p:cNvSpPr>
              <a:spLocks noChangeShapeType="1"/>
            </p:cNvSpPr>
            <p:nvPr/>
          </p:nvSpPr>
          <p:spPr bwMode="auto">
            <a:xfrm>
              <a:off x="2600" y="1359"/>
              <a:ext cx="459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343" name="AutoShape 39"/>
            <p:cNvSpPr>
              <a:spLocks noChangeArrowheads="1"/>
            </p:cNvSpPr>
            <p:nvPr/>
          </p:nvSpPr>
          <p:spPr bwMode="auto">
            <a:xfrm>
              <a:off x="3112" y="687"/>
              <a:ext cx="966" cy="833"/>
            </a:xfrm>
            <a:prstGeom prst="roundRect">
              <a:avLst>
                <a:gd name="adj" fmla="val 116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44" name="Text Box 40"/>
            <p:cNvSpPr txBox="1">
              <a:spLocks noChangeArrowheads="1"/>
            </p:cNvSpPr>
            <p:nvPr/>
          </p:nvSpPr>
          <p:spPr bwMode="auto">
            <a:xfrm>
              <a:off x="3094" y="768"/>
              <a:ext cx="17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S</a:t>
              </a:r>
            </a:p>
          </p:txBody>
        </p:sp>
        <p:sp>
          <p:nvSpPr>
            <p:cNvPr id="98345" name="Text Box 41"/>
            <p:cNvSpPr txBox="1">
              <a:spLocks noChangeArrowheads="1"/>
            </p:cNvSpPr>
            <p:nvPr/>
          </p:nvSpPr>
          <p:spPr bwMode="auto">
            <a:xfrm>
              <a:off x="3179" y="810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2</a:t>
              </a:r>
            </a:p>
          </p:txBody>
        </p:sp>
        <p:sp>
          <p:nvSpPr>
            <p:cNvPr id="98346" name="Text Box 42"/>
            <p:cNvSpPr txBox="1">
              <a:spLocks noChangeArrowheads="1"/>
            </p:cNvSpPr>
            <p:nvPr/>
          </p:nvSpPr>
          <p:spPr bwMode="auto">
            <a:xfrm>
              <a:off x="3094" y="1016"/>
              <a:ext cx="17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S</a:t>
              </a:r>
            </a:p>
          </p:txBody>
        </p:sp>
        <p:sp>
          <p:nvSpPr>
            <p:cNvPr id="98347" name="Text Box 43"/>
            <p:cNvSpPr txBox="1">
              <a:spLocks noChangeArrowheads="1"/>
            </p:cNvSpPr>
            <p:nvPr/>
          </p:nvSpPr>
          <p:spPr bwMode="auto">
            <a:xfrm>
              <a:off x="3179" y="1058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</a:t>
              </a:r>
            </a:p>
          </p:txBody>
        </p:sp>
        <p:sp>
          <p:nvSpPr>
            <p:cNvPr id="98348" name="Text Box 44"/>
            <p:cNvSpPr txBox="1">
              <a:spLocks noChangeArrowheads="1"/>
            </p:cNvSpPr>
            <p:nvPr/>
          </p:nvSpPr>
          <p:spPr bwMode="auto">
            <a:xfrm>
              <a:off x="3094" y="1255"/>
              <a:ext cx="17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S</a:t>
              </a:r>
            </a:p>
          </p:txBody>
        </p:sp>
        <p:sp>
          <p:nvSpPr>
            <p:cNvPr id="98349" name="Text Box 45"/>
            <p:cNvSpPr txBox="1">
              <a:spLocks noChangeArrowheads="1"/>
            </p:cNvSpPr>
            <p:nvPr/>
          </p:nvSpPr>
          <p:spPr bwMode="auto">
            <a:xfrm>
              <a:off x="3179" y="1298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98350" name="Text Box 46"/>
            <p:cNvSpPr txBox="1">
              <a:spLocks noChangeArrowheads="1"/>
            </p:cNvSpPr>
            <p:nvPr/>
          </p:nvSpPr>
          <p:spPr bwMode="auto">
            <a:xfrm>
              <a:off x="3331" y="857"/>
              <a:ext cx="621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Multiplexer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98351" name="Text Box 47"/>
            <p:cNvSpPr txBox="1">
              <a:spLocks noChangeArrowheads="1"/>
            </p:cNvSpPr>
            <p:nvPr/>
          </p:nvSpPr>
          <p:spPr bwMode="auto">
            <a:xfrm>
              <a:off x="3360" y="1010"/>
              <a:ext cx="5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bus select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98352" name="Text Box 48"/>
            <p:cNvSpPr txBox="1">
              <a:spLocks noChangeArrowheads="1"/>
            </p:cNvSpPr>
            <p:nvPr/>
          </p:nvSpPr>
          <p:spPr bwMode="auto">
            <a:xfrm>
              <a:off x="3465" y="1160"/>
              <a:ext cx="40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inputs</a:t>
              </a:r>
            </a:p>
          </p:txBody>
        </p:sp>
      </p:grpSp>
      <p:sp>
        <p:nvSpPr>
          <p:cNvPr id="98353" name="AutoShape 49"/>
          <p:cNvSpPr>
            <a:spLocks noChangeArrowheads="1"/>
          </p:cNvSpPr>
          <p:nvPr/>
        </p:nvSpPr>
        <p:spPr bwMode="auto">
          <a:xfrm>
            <a:off x="2420938" y="2686050"/>
            <a:ext cx="4037012" cy="1847850"/>
          </a:xfrm>
          <a:prstGeom prst="roundRect">
            <a:avLst>
              <a:gd name="adj" fmla="val 8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4" name="Line 50"/>
          <p:cNvSpPr>
            <a:spLocks noChangeShapeType="1"/>
          </p:cNvSpPr>
          <p:nvPr/>
        </p:nvSpPr>
        <p:spPr bwMode="auto">
          <a:xfrm>
            <a:off x="4360863" y="2676525"/>
            <a:ext cx="1587" cy="18573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8355" name="Line 51"/>
          <p:cNvSpPr>
            <a:spLocks noChangeShapeType="1"/>
          </p:cNvSpPr>
          <p:nvPr/>
        </p:nvSpPr>
        <p:spPr bwMode="auto">
          <a:xfrm>
            <a:off x="5487988" y="2705100"/>
            <a:ext cx="1587" cy="18383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8356" name="Text Box 52"/>
          <p:cNvSpPr txBox="1">
            <a:spLocks noChangeArrowheads="1"/>
          </p:cNvSpPr>
          <p:nvPr/>
        </p:nvSpPr>
        <p:spPr bwMode="auto">
          <a:xfrm>
            <a:off x="2446338" y="2786063"/>
            <a:ext cx="1903412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x1 x2  x3 x4 x5 x6 x7</a:t>
            </a:r>
          </a:p>
        </p:txBody>
      </p:sp>
      <p:sp>
        <p:nvSpPr>
          <p:cNvPr id="98357" name="Text Box 53"/>
          <p:cNvSpPr txBox="1">
            <a:spLocks noChangeArrowheads="1"/>
          </p:cNvSpPr>
          <p:nvPr/>
        </p:nvSpPr>
        <p:spPr bwMode="auto">
          <a:xfrm>
            <a:off x="4406900" y="2809875"/>
            <a:ext cx="91122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S2  S1  S0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98358" name="Text Box 54"/>
          <p:cNvSpPr txBox="1">
            <a:spLocks noChangeArrowheads="1"/>
          </p:cNvSpPr>
          <p:nvPr/>
        </p:nvSpPr>
        <p:spPr bwMode="auto">
          <a:xfrm>
            <a:off x="5551488" y="2676525"/>
            <a:ext cx="7905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selected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register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>
              <a:latin typeface="Arial" charset="0"/>
            </a:endParaRPr>
          </a:p>
        </p:txBody>
      </p:sp>
      <p:sp>
        <p:nvSpPr>
          <p:cNvPr id="98359" name="Text Box 55"/>
          <p:cNvSpPr txBox="1">
            <a:spLocks noChangeArrowheads="1"/>
          </p:cNvSpPr>
          <p:nvPr/>
        </p:nvSpPr>
        <p:spPr bwMode="auto">
          <a:xfrm>
            <a:off x="2516188" y="3062288"/>
            <a:ext cx="383381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chemeClr val="tx1"/>
                </a:solidFill>
                <a:latin typeface="Arial" charset="0"/>
              </a:rPr>
              <a:t>0    0    0    0    0    0    0       0     0     0           none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chemeClr val="tx1"/>
                </a:solidFill>
                <a:latin typeface="Arial" charset="0"/>
              </a:rPr>
              <a:t>1    0    0    0    0    0    0       0     0     1           AR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chemeClr val="tx1"/>
                </a:solidFill>
                <a:latin typeface="Arial" charset="0"/>
              </a:rPr>
              <a:t>0    1    0    0    0    0    0       0     1     0           PC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chemeClr val="tx1"/>
                </a:solidFill>
                <a:latin typeface="Arial" charset="0"/>
              </a:rPr>
              <a:t>0    0    1    0    0    0    0       0     1     1           DR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chemeClr val="tx1"/>
                </a:solidFill>
                <a:latin typeface="Arial" charset="0"/>
              </a:rPr>
              <a:t>0    0    0    1    0    0    0       1     0     0           AC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chemeClr val="tx1"/>
                </a:solidFill>
                <a:latin typeface="Arial" charset="0"/>
              </a:rPr>
              <a:t>0    0    0    0    1    0    0       1     0     1           IR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chemeClr val="tx1"/>
                </a:solidFill>
                <a:latin typeface="Arial" charset="0"/>
              </a:rPr>
              <a:t>0    0    0    0    0    1    0       1     1     0           TR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chemeClr val="tx1"/>
                </a:solidFill>
                <a:latin typeface="Arial" charset="0"/>
              </a:rPr>
              <a:t>0    0    0    0    0    0    1       1     1     1           Memory</a:t>
            </a:r>
          </a:p>
        </p:txBody>
      </p:sp>
      <p:sp>
        <p:nvSpPr>
          <p:cNvPr id="98360" name="Line 56"/>
          <p:cNvSpPr>
            <a:spLocks noChangeShapeType="1"/>
          </p:cNvSpPr>
          <p:nvPr/>
        </p:nvSpPr>
        <p:spPr bwMode="auto">
          <a:xfrm>
            <a:off x="2420938" y="3074988"/>
            <a:ext cx="4037012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ChangeArrowheads="1"/>
          </p:cNvSpPr>
          <p:nvPr>
            <p:ph type="title"/>
          </p:nvPr>
        </p:nvSpPr>
        <p:spPr>
          <a:xfrm>
            <a:off x="1554163" y="277813"/>
            <a:ext cx="6080125" cy="334962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 smtClean="0"/>
              <a:t>CONTROL OF THE AC REGISTER AND THE DESIGN  </a:t>
            </a:r>
            <a:r>
              <a:rPr lang="en-GB" sz="1600" b="0" dirty="0"/>
              <a:t>OF  ACCUMULATOR  LOGIC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273266" y="874588"/>
            <a:ext cx="5410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All the statements that change the content of AC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7199313" y="0"/>
            <a:ext cx="181451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Design of AC Logic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3266" y="3990296"/>
            <a:ext cx="8699500" cy="2557463"/>
            <a:chOff x="198438" y="908720"/>
            <a:chExt cx="8699500" cy="2557463"/>
          </a:xfrm>
        </p:grpSpPr>
        <p:sp>
          <p:nvSpPr>
            <p:cNvPr id="99330" name="Text Box 2"/>
            <p:cNvSpPr txBox="1">
              <a:spLocks noChangeArrowheads="1"/>
            </p:cNvSpPr>
            <p:nvPr/>
          </p:nvSpPr>
          <p:spPr bwMode="auto">
            <a:xfrm>
              <a:off x="198438" y="929358"/>
              <a:ext cx="31369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360" tIns="25560" rIns="63360" bIns="25560">
              <a:spAutoFit/>
            </a:bodyPr>
            <a:lstStyle/>
            <a:p>
              <a:pPr>
                <a:lnSpc>
                  <a:spcPct val="8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chemeClr val="tx1"/>
                  </a:solidFill>
                  <a:latin typeface="Arial" charset="0"/>
                </a:rPr>
                <a:t>Circuits associated with AC</a:t>
              </a:r>
            </a:p>
          </p:txBody>
        </p:sp>
        <p:grpSp>
          <p:nvGrpSpPr>
            <p:cNvPr id="99333" name="Group 5"/>
            <p:cNvGrpSpPr>
              <a:grpSpLocks/>
            </p:cNvGrpSpPr>
            <p:nvPr/>
          </p:nvGrpSpPr>
          <p:grpSpPr bwMode="auto">
            <a:xfrm>
              <a:off x="2946400" y="908720"/>
              <a:ext cx="5951538" cy="2557463"/>
              <a:chOff x="1856" y="560"/>
              <a:chExt cx="3749" cy="1611"/>
            </a:xfrm>
          </p:grpSpPr>
          <p:sp>
            <p:nvSpPr>
              <p:cNvPr id="99334" name="Freeform 6"/>
              <p:cNvSpPr>
                <a:spLocks noChangeArrowheads="1"/>
              </p:cNvSpPr>
              <p:nvPr/>
            </p:nvSpPr>
            <p:spPr bwMode="auto">
              <a:xfrm>
                <a:off x="2745" y="788"/>
                <a:ext cx="79" cy="73"/>
              </a:xfrm>
              <a:custGeom>
                <a:avLst/>
                <a:gdLst/>
                <a:ahLst/>
                <a:cxnLst>
                  <a:cxn ang="0">
                    <a:pos x="348" y="158"/>
                  </a:cxn>
                  <a:cxn ang="0">
                    <a:pos x="28" y="0"/>
                  </a:cxn>
                  <a:cxn ang="0">
                    <a:pos x="21" y="20"/>
                  </a:cxn>
                  <a:cxn ang="0">
                    <a:pos x="15" y="41"/>
                  </a:cxn>
                  <a:cxn ang="0">
                    <a:pos x="10" y="62"/>
                  </a:cxn>
                  <a:cxn ang="0">
                    <a:pos x="6" y="84"/>
                  </a:cxn>
                  <a:cxn ang="0">
                    <a:pos x="3" y="105"/>
                  </a:cxn>
                  <a:cxn ang="0">
                    <a:pos x="1" y="127"/>
                  </a:cxn>
                  <a:cxn ang="0">
                    <a:pos x="0" y="149"/>
                  </a:cxn>
                  <a:cxn ang="0">
                    <a:pos x="0" y="171"/>
                  </a:cxn>
                  <a:cxn ang="0">
                    <a:pos x="1" y="193"/>
                  </a:cxn>
                  <a:cxn ang="0">
                    <a:pos x="3" y="214"/>
                  </a:cxn>
                  <a:cxn ang="0">
                    <a:pos x="7" y="236"/>
                  </a:cxn>
                  <a:cxn ang="0">
                    <a:pos x="11" y="257"/>
                  </a:cxn>
                  <a:cxn ang="0">
                    <a:pos x="16" y="278"/>
                  </a:cxn>
                  <a:cxn ang="0">
                    <a:pos x="22" y="299"/>
                  </a:cxn>
                  <a:cxn ang="0">
                    <a:pos x="29" y="319"/>
                  </a:cxn>
                  <a:cxn ang="0">
                    <a:pos x="348" y="158"/>
                  </a:cxn>
                </a:cxnLst>
                <a:rect l="0" t="0" r="r" b="b"/>
                <a:pathLst>
                  <a:path w="349" h="320">
                    <a:moveTo>
                      <a:pt x="348" y="158"/>
                    </a:moveTo>
                    <a:lnTo>
                      <a:pt x="28" y="0"/>
                    </a:lnTo>
                    <a:lnTo>
                      <a:pt x="21" y="20"/>
                    </a:lnTo>
                    <a:lnTo>
                      <a:pt x="15" y="41"/>
                    </a:lnTo>
                    <a:lnTo>
                      <a:pt x="10" y="62"/>
                    </a:lnTo>
                    <a:lnTo>
                      <a:pt x="6" y="84"/>
                    </a:lnTo>
                    <a:lnTo>
                      <a:pt x="3" y="105"/>
                    </a:lnTo>
                    <a:lnTo>
                      <a:pt x="1" y="127"/>
                    </a:lnTo>
                    <a:lnTo>
                      <a:pt x="0" y="149"/>
                    </a:lnTo>
                    <a:lnTo>
                      <a:pt x="0" y="171"/>
                    </a:lnTo>
                    <a:lnTo>
                      <a:pt x="1" y="193"/>
                    </a:lnTo>
                    <a:lnTo>
                      <a:pt x="3" y="214"/>
                    </a:lnTo>
                    <a:lnTo>
                      <a:pt x="7" y="236"/>
                    </a:lnTo>
                    <a:lnTo>
                      <a:pt x="11" y="257"/>
                    </a:lnTo>
                    <a:lnTo>
                      <a:pt x="16" y="278"/>
                    </a:lnTo>
                    <a:lnTo>
                      <a:pt x="22" y="299"/>
                    </a:lnTo>
                    <a:lnTo>
                      <a:pt x="29" y="319"/>
                    </a:lnTo>
                    <a:lnTo>
                      <a:pt x="348" y="158"/>
                    </a:ln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9335" name="Line 7"/>
              <p:cNvSpPr>
                <a:spLocks noChangeShapeType="1"/>
              </p:cNvSpPr>
              <p:nvPr/>
            </p:nvSpPr>
            <p:spPr bwMode="auto">
              <a:xfrm>
                <a:off x="2351" y="832"/>
                <a:ext cx="392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336" name="Line 8"/>
              <p:cNvSpPr>
                <a:spLocks noChangeShapeType="1"/>
              </p:cNvSpPr>
              <p:nvPr/>
            </p:nvSpPr>
            <p:spPr bwMode="auto">
              <a:xfrm flipH="1">
                <a:off x="2525" y="789"/>
                <a:ext cx="119" cy="95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337" name="Text Box 9"/>
              <p:cNvSpPr txBox="1">
                <a:spLocks noChangeArrowheads="1"/>
              </p:cNvSpPr>
              <p:nvPr/>
            </p:nvSpPr>
            <p:spPr bwMode="auto">
              <a:xfrm>
                <a:off x="2425" y="662"/>
                <a:ext cx="220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5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>
                    <a:latin typeface="Arial" charset="0"/>
                  </a:rPr>
                  <a:t>16</a:t>
                </a:r>
              </a:p>
            </p:txBody>
          </p:sp>
          <p:sp>
            <p:nvSpPr>
              <p:cNvPr id="99338" name="Freeform 10"/>
              <p:cNvSpPr>
                <a:spLocks noChangeArrowheads="1"/>
              </p:cNvSpPr>
              <p:nvPr/>
            </p:nvSpPr>
            <p:spPr bwMode="auto">
              <a:xfrm>
                <a:off x="2745" y="1007"/>
                <a:ext cx="79" cy="71"/>
              </a:xfrm>
              <a:custGeom>
                <a:avLst/>
                <a:gdLst/>
                <a:ahLst/>
                <a:cxnLst>
                  <a:cxn ang="0">
                    <a:pos x="348" y="158"/>
                  </a:cxn>
                  <a:cxn ang="0">
                    <a:pos x="29" y="0"/>
                  </a:cxn>
                  <a:cxn ang="0">
                    <a:pos x="22" y="20"/>
                  </a:cxn>
                  <a:cxn ang="0">
                    <a:pos x="16" y="40"/>
                  </a:cxn>
                  <a:cxn ang="0">
                    <a:pos x="11" y="61"/>
                  </a:cxn>
                  <a:cxn ang="0">
                    <a:pos x="7" y="82"/>
                  </a:cxn>
                  <a:cxn ang="0">
                    <a:pos x="3" y="103"/>
                  </a:cxn>
                  <a:cxn ang="0">
                    <a:pos x="1" y="124"/>
                  </a:cxn>
                  <a:cxn ang="0">
                    <a:pos x="0" y="145"/>
                  </a:cxn>
                  <a:cxn ang="0">
                    <a:pos x="0" y="167"/>
                  </a:cxn>
                  <a:cxn ang="0">
                    <a:pos x="1" y="188"/>
                  </a:cxn>
                  <a:cxn ang="0">
                    <a:pos x="3" y="210"/>
                  </a:cxn>
                  <a:cxn ang="0">
                    <a:pos x="6" y="231"/>
                  </a:cxn>
                  <a:cxn ang="0">
                    <a:pos x="10" y="252"/>
                  </a:cxn>
                  <a:cxn ang="0">
                    <a:pos x="15" y="272"/>
                  </a:cxn>
                  <a:cxn ang="0">
                    <a:pos x="21" y="293"/>
                  </a:cxn>
                  <a:cxn ang="0">
                    <a:pos x="28" y="312"/>
                  </a:cxn>
                  <a:cxn ang="0">
                    <a:pos x="348" y="158"/>
                  </a:cxn>
                </a:cxnLst>
                <a:rect l="0" t="0" r="r" b="b"/>
                <a:pathLst>
                  <a:path w="349" h="313">
                    <a:moveTo>
                      <a:pt x="348" y="158"/>
                    </a:moveTo>
                    <a:lnTo>
                      <a:pt x="29" y="0"/>
                    </a:lnTo>
                    <a:lnTo>
                      <a:pt x="22" y="20"/>
                    </a:lnTo>
                    <a:lnTo>
                      <a:pt x="16" y="40"/>
                    </a:lnTo>
                    <a:lnTo>
                      <a:pt x="11" y="61"/>
                    </a:lnTo>
                    <a:lnTo>
                      <a:pt x="7" y="82"/>
                    </a:lnTo>
                    <a:lnTo>
                      <a:pt x="3" y="103"/>
                    </a:lnTo>
                    <a:lnTo>
                      <a:pt x="1" y="124"/>
                    </a:lnTo>
                    <a:lnTo>
                      <a:pt x="0" y="145"/>
                    </a:lnTo>
                    <a:lnTo>
                      <a:pt x="0" y="167"/>
                    </a:lnTo>
                    <a:lnTo>
                      <a:pt x="1" y="188"/>
                    </a:lnTo>
                    <a:lnTo>
                      <a:pt x="3" y="210"/>
                    </a:lnTo>
                    <a:lnTo>
                      <a:pt x="6" y="231"/>
                    </a:lnTo>
                    <a:lnTo>
                      <a:pt x="10" y="252"/>
                    </a:lnTo>
                    <a:lnTo>
                      <a:pt x="15" y="272"/>
                    </a:lnTo>
                    <a:lnTo>
                      <a:pt x="21" y="293"/>
                    </a:lnTo>
                    <a:lnTo>
                      <a:pt x="28" y="312"/>
                    </a:lnTo>
                    <a:lnTo>
                      <a:pt x="348" y="158"/>
                    </a:ln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9339" name="Line 11"/>
              <p:cNvSpPr>
                <a:spLocks noChangeShapeType="1"/>
              </p:cNvSpPr>
              <p:nvPr/>
            </p:nvSpPr>
            <p:spPr bwMode="auto">
              <a:xfrm>
                <a:off x="2443" y="1051"/>
                <a:ext cx="300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340" name="Line 12"/>
              <p:cNvSpPr>
                <a:spLocks noChangeShapeType="1"/>
              </p:cNvSpPr>
              <p:nvPr/>
            </p:nvSpPr>
            <p:spPr bwMode="auto">
              <a:xfrm flipH="1">
                <a:off x="2525" y="999"/>
                <a:ext cx="119" cy="105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341" name="Text Box 13"/>
              <p:cNvSpPr txBox="1">
                <a:spLocks noChangeArrowheads="1"/>
              </p:cNvSpPr>
              <p:nvPr/>
            </p:nvSpPr>
            <p:spPr bwMode="auto">
              <a:xfrm>
                <a:off x="2425" y="882"/>
                <a:ext cx="220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5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>
                    <a:latin typeface="Arial" charset="0"/>
                  </a:rPr>
                  <a:t>16</a:t>
                </a:r>
              </a:p>
            </p:txBody>
          </p:sp>
          <p:sp>
            <p:nvSpPr>
              <p:cNvPr id="99342" name="Freeform 14"/>
              <p:cNvSpPr>
                <a:spLocks noChangeArrowheads="1"/>
              </p:cNvSpPr>
              <p:nvPr/>
            </p:nvSpPr>
            <p:spPr bwMode="auto">
              <a:xfrm>
                <a:off x="2745" y="1226"/>
                <a:ext cx="79" cy="71"/>
              </a:xfrm>
              <a:custGeom>
                <a:avLst/>
                <a:gdLst/>
                <a:ahLst/>
                <a:cxnLst>
                  <a:cxn ang="0">
                    <a:pos x="348" y="154"/>
                  </a:cxn>
                  <a:cxn ang="0">
                    <a:pos x="28" y="0"/>
                  </a:cxn>
                  <a:cxn ang="0">
                    <a:pos x="21" y="20"/>
                  </a:cxn>
                  <a:cxn ang="0">
                    <a:pos x="15" y="40"/>
                  </a:cxn>
                  <a:cxn ang="0">
                    <a:pos x="10" y="61"/>
                  </a:cxn>
                  <a:cxn ang="0">
                    <a:pos x="6" y="82"/>
                  </a:cxn>
                  <a:cxn ang="0">
                    <a:pos x="3" y="103"/>
                  </a:cxn>
                  <a:cxn ang="0">
                    <a:pos x="1" y="124"/>
                  </a:cxn>
                  <a:cxn ang="0">
                    <a:pos x="0" y="145"/>
                  </a:cxn>
                  <a:cxn ang="0">
                    <a:pos x="0" y="166"/>
                  </a:cxn>
                  <a:cxn ang="0">
                    <a:pos x="1" y="188"/>
                  </a:cxn>
                  <a:cxn ang="0">
                    <a:pos x="3" y="209"/>
                  </a:cxn>
                  <a:cxn ang="0">
                    <a:pos x="7" y="230"/>
                  </a:cxn>
                  <a:cxn ang="0">
                    <a:pos x="11" y="251"/>
                  </a:cxn>
                  <a:cxn ang="0">
                    <a:pos x="16" y="271"/>
                  </a:cxn>
                  <a:cxn ang="0">
                    <a:pos x="22" y="291"/>
                  </a:cxn>
                  <a:cxn ang="0">
                    <a:pos x="29" y="311"/>
                  </a:cxn>
                  <a:cxn ang="0">
                    <a:pos x="348" y="154"/>
                  </a:cxn>
                </a:cxnLst>
                <a:rect l="0" t="0" r="r" b="b"/>
                <a:pathLst>
                  <a:path w="349" h="312">
                    <a:moveTo>
                      <a:pt x="348" y="154"/>
                    </a:moveTo>
                    <a:lnTo>
                      <a:pt x="28" y="0"/>
                    </a:lnTo>
                    <a:lnTo>
                      <a:pt x="21" y="20"/>
                    </a:lnTo>
                    <a:lnTo>
                      <a:pt x="15" y="40"/>
                    </a:lnTo>
                    <a:lnTo>
                      <a:pt x="10" y="61"/>
                    </a:lnTo>
                    <a:lnTo>
                      <a:pt x="6" y="82"/>
                    </a:lnTo>
                    <a:lnTo>
                      <a:pt x="3" y="103"/>
                    </a:lnTo>
                    <a:lnTo>
                      <a:pt x="1" y="124"/>
                    </a:lnTo>
                    <a:lnTo>
                      <a:pt x="0" y="145"/>
                    </a:lnTo>
                    <a:lnTo>
                      <a:pt x="0" y="166"/>
                    </a:lnTo>
                    <a:lnTo>
                      <a:pt x="1" y="188"/>
                    </a:lnTo>
                    <a:lnTo>
                      <a:pt x="3" y="209"/>
                    </a:lnTo>
                    <a:lnTo>
                      <a:pt x="7" y="230"/>
                    </a:lnTo>
                    <a:lnTo>
                      <a:pt x="11" y="251"/>
                    </a:lnTo>
                    <a:lnTo>
                      <a:pt x="16" y="271"/>
                    </a:lnTo>
                    <a:lnTo>
                      <a:pt x="22" y="291"/>
                    </a:lnTo>
                    <a:lnTo>
                      <a:pt x="29" y="311"/>
                    </a:lnTo>
                    <a:lnTo>
                      <a:pt x="348" y="154"/>
                    </a:ln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9343" name="Line 15"/>
              <p:cNvSpPr>
                <a:spLocks noChangeShapeType="1"/>
              </p:cNvSpPr>
              <p:nvPr/>
            </p:nvSpPr>
            <p:spPr bwMode="auto">
              <a:xfrm>
                <a:off x="2443" y="1270"/>
                <a:ext cx="300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344" name="Line 16"/>
              <p:cNvSpPr>
                <a:spLocks noChangeShapeType="1"/>
              </p:cNvSpPr>
              <p:nvPr/>
            </p:nvSpPr>
            <p:spPr bwMode="auto">
              <a:xfrm flipH="1">
                <a:off x="2525" y="1218"/>
                <a:ext cx="119" cy="95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345" name="Text Box 17"/>
              <p:cNvSpPr txBox="1">
                <a:spLocks noChangeArrowheads="1"/>
              </p:cNvSpPr>
              <p:nvPr/>
            </p:nvSpPr>
            <p:spPr bwMode="auto">
              <a:xfrm>
                <a:off x="2425" y="1137"/>
                <a:ext cx="467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360" tIns="44280" rIns="90360" bIns="4428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5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>
                    <a:latin typeface="Arial" charset="0"/>
                  </a:rPr>
                  <a:t> 8</a:t>
                </a:r>
              </a:p>
            </p:txBody>
          </p:sp>
          <p:sp>
            <p:nvSpPr>
              <p:cNvPr id="99346" name="AutoShape 18"/>
              <p:cNvSpPr>
                <a:spLocks noChangeArrowheads="1"/>
              </p:cNvSpPr>
              <p:nvPr/>
            </p:nvSpPr>
            <p:spPr bwMode="auto">
              <a:xfrm>
                <a:off x="2827" y="732"/>
                <a:ext cx="594" cy="629"/>
              </a:xfrm>
              <a:prstGeom prst="roundRect">
                <a:avLst>
                  <a:gd name="adj" fmla="val 167"/>
                </a:avLst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9347" name="Text Box 19"/>
              <p:cNvSpPr txBox="1">
                <a:spLocks noChangeArrowheads="1"/>
              </p:cNvSpPr>
              <p:nvPr/>
            </p:nvSpPr>
            <p:spPr bwMode="auto">
              <a:xfrm>
                <a:off x="2801" y="820"/>
                <a:ext cx="589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5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>
                    <a:latin typeface="Arial" charset="0"/>
                  </a:rPr>
                  <a:t>Adder and</a:t>
                </a:r>
              </a:p>
              <a:p>
                <a:pPr eaLnBrk="1">
                  <a:lnSpc>
                    <a:spcPct val="90000"/>
                  </a:lnSpc>
                  <a:buClr>
                    <a:srgbClr val="000000"/>
                  </a:buClr>
                  <a:buSzPct val="5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200" b="1">
                  <a:latin typeface="Arial" charset="0"/>
                </a:endParaRPr>
              </a:p>
            </p:txBody>
          </p:sp>
          <p:sp>
            <p:nvSpPr>
              <p:cNvPr id="99348" name="Text Box 20"/>
              <p:cNvSpPr txBox="1">
                <a:spLocks noChangeArrowheads="1"/>
              </p:cNvSpPr>
              <p:nvPr/>
            </p:nvSpPr>
            <p:spPr bwMode="auto">
              <a:xfrm>
                <a:off x="2910" y="958"/>
                <a:ext cx="366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5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>
                    <a:latin typeface="Arial" charset="0"/>
                  </a:rPr>
                  <a:t>logic </a:t>
                </a:r>
              </a:p>
              <a:p>
                <a:pPr eaLnBrk="1">
                  <a:lnSpc>
                    <a:spcPct val="90000"/>
                  </a:lnSpc>
                  <a:buClr>
                    <a:srgbClr val="000000"/>
                  </a:buClr>
                  <a:buSzPct val="5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200" b="1">
                  <a:latin typeface="Arial" charset="0"/>
                </a:endParaRPr>
              </a:p>
            </p:txBody>
          </p:sp>
          <p:sp>
            <p:nvSpPr>
              <p:cNvPr id="99349" name="Text Box 21"/>
              <p:cNvSpPr txBox="1">
                <a:spLocks noChangeArrowheads="1"/>
              </p:cNvSpPr>
              <p:nvPr/>
            </p:nvSpPr>
            <p:spPr bwMode="auto">
              <a:xfrm>
                <a:off x="2893" y="1092"/>
                <a:ext cx="40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5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>
                    <a:latin typeface="Arial" charset="0"/>
                  </a:rPr>
                  <a:t>circuit</a:t>
                </a:r>
              </a:p>
              <a:p>
                <a:pPr eaLnBrk="1">
                  <a:lnSpc>
                    <a:spcPct val="90000"/>
                  </a:lnSpc>
                  <a:buClr>
                    <a:srgbClr val="000000"/>
                  </a:buClr>
                  <a:buSzPct val="5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200" b="1">
                  <a:latin typeface="Arial" charset="0"/>
                </a:endParaRPr>
              </a:p>
            </p:txBody>
          </p:sp>
          <p:sp>
            <p:nvSpPr>
              <p:cNvPr id="99350" name="Freeform 22"/>
              <p:cNvSpPr>
                <a:spLocks noChangeArrowheads="1"/>
              </p:cNvSpPr>
              <p:nvPr/>
            </p:nvSpPr>
            <p:spPr bwMode="auto">
              <a:xfrm>
                <a:off x="3782" y="1007"/>
                <a:ext cx="80" cy="71"/>
              </a:xfrm>
              <a:custGeom>
                <a:avLst/>
                <a:gdLst/>
                <a:ahLst/>
                <a:cxnLst>
                  <a:cxn ang="0">
                    <a:pos x="352" y="158"/>
                  </a:cxn>
                  <a:cxn ang="0">
                    <a:pos x="30" y="0"/>
                  </a:cxn>
                  <a:cxn ang="0">
                    <a:pos x="23" y="20"/>
                  </a:cxn>
                  <a:cxn ang="0">
                    <a:pos x="16" y="40"/>
                  </a:cxn>
                  <a:cxn ang="0">
                    <a:pos x="11" y="61"/>
                  </a:cxn>
                  <a:cxn ang="0">
                    <a:pos x="7" y="82"/>
                  </a:cxn>
                  <a:cxn ang="0">
                    <a:pos x="3" y="103"/>
                  </a:cxn>
                  <a:cxn ang="0">
                    <a:pos x="1" y="124"/>
                  </a:cxn>
                  <a:cxn ang="0">
                    <a:pos x="0" y="145"/>
                  </a:cxn>
                  <a:cxn ang="0">
                    <a:pos x="0" y="167"/>
                  </a:cxn>
                  <a:cxn ang="0">
                    <a:pos x="1" y="188"/>
                  </a:cxn>
                  <a:cxn ang="0">
                    <a:pos x="3" y="210"/>
                  </a:cxn>
                  <a:cxn ang="0">
                    <a:pos x="6" y="231"/>
                  </a:cxn>
                  <a:cxn ang="0">
                    <a:pos x="10" y="252"/>
                  </a:cxn>
                  <a:cxn ang="0">
                    <a:pos x="15" y="272"/>
                  </a:cxn>
                  <a:cxn ang="0">
                    <a:pos x="21" y="293"/>
                  </a:cxn>
                  <a:cxn ang="0">
                    <a:pos x="28" y="312"/>
                  </a:cxn>
                  <a:cxn ang="0">
                    <a:pos x="352" y="158"/>
                  </a:cxn>
                </a:cxnLst>
                <a:rect l="0" t="0" r="r" b="b"/>
                <a:pathLst>
                  <a:path w="353" h="313">
                    <a:moveTo>
                      <a:pt x="352" y="158"/>
                    </a:moveTo>
                    <a:lnTo>
                      <a:pt x="30" y="0"/>
                    </a:lnTo>
                    <a:lnTo>
                      <a:pt x="23" y="20"/>
                    </a:lnTo>
                    <a:lnTo>
                      <a:pt x="16" y="40"/>
                    </a:lnTo>
                    <a:lnTo>
                      <a:pt x="11" y="61"/>
                    </a:lnTo>
                    <a:lnTo>
                      <a:pt x="7" y="82"/>
                    </a:lnTo>
                    <a:lnTo>
                      <a:pt x="3" y="103"/>
                    </a:lnTo>
                    <a:lnTo>
                      <a:pt x="1" y="124"/>
                    </a:lnTo>
                    <a:lnTo>
                      <a:pt x="0" y="145"/>
                    </a:lnTo>
                    <a:lnTo>
                      <a:pt x="0" y="167"/>
                    </a:lnTo>
                    <a:lnTo>
                      <a:pt x="1" y="188"/>
                    </a:lnTo>
                    <a:lnTo>
                      <a:pt x="3" y="210"/>
                    </a:lnTo>
                    <a:lnTo>
                      <a:pt x="6" y="231"/>
                    </a:lnTo>
                    <a:lnTo>
                      <a:pt x="10" y="252"/>
                    </a:lnTo>
                    <a:lnTo>
                      <a:pt x="15" y="272"/>
                    </a:lnTo>
                    <a:lnTo>
                      <a:pt x="21" y="293"/>
                    </a:lnTo>
                    <a:lnTo>
                      <a:pt x="28" y="312"/>
                    </a:lnTo>
                    <a:lnTo>
                      <a:pt x="352" y="158"/>
                    </a:ln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9351" name="Line 23"/>
              <p:cNvSpPr>
                <a:spLocks noChangeShapeType="1"/>
              </p:cNvSpPr>
              <p:nvPr/>
            </p:nvSpPr>
            <p:spPr bwMode="auto">
              <a:xfrm>
                <a:off x="3430" y="1051"/>
                <a:ext cx="351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352" name="Line 24"/>
              <p:cNvSpPr>
                <a:spLocks noChangeShapeType="1"/>
              </p:cNvSpPr>
              <p:nvPr/>
            </p:nvSpPr>
            <p:spPr bwMode="auto">
              <a:xfrm flipH="1">
                <a:off x="3612" y="999"/>
                <a:ext cx="119" cy="105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353" name="Text Box 25"/>
              <p:cNvSpPr txBox="1">
                <a:spLocks noChangeArrowheads="1"/>
              </p:cNvSpPr>
              <p:nvPr/>
            </p:nvSpPr>
            <p:spPr bwMode="auto">
              <a:xfrm>
                <a:off x="3520" y="882"/>
                <a:ext cx="220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5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>
                    <a:latin typeface="Arial" charset="0"/>
                  </a:rPr>
                  <a:t>16</a:t>
                </a:r>
              </a:p>
            </p:txBody>
          </p:sp>
          <p:sp>
            <p:nvSpPr>
              <p:cNvPr id="99354" name="Text Box 26"/>
              <p:cNvSpPr txBox="1">
                <a:spLocks noChangeArrowheads="1"/>
              </p:cNvSpPr>
              <p:nvPr/>
            </p:nvSpPr>
            <p:spPr bwMode="auto">
              <a:xfrm>
                <a:off x="4315" y="939"/>
                <a:ext cx="253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5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>
                    <a:latin typeface="Arial" charset="0"/>
                  </a:rPr>
                  <a:t>AC</a:t>
                </a:r>
              </a:p>
            </p:txBody>
          </p:sp>
          <p:sp>
            <p:nvSpPr>
              <p:cNvPr id="99355" name="AutoShape 27"/>
              <p:cNvSpPr>
                <a:spLocks noChangeArrowheads="1"/>
              </p:cNvSpPr>
              <p:nvPr/>
            </p:nvSpPr>
            <p:spPr bwMode="auto">
              <a:xfrm>
                <a:off x="3865" y="836"/>
                <a:ext cx="1170" cy="420"/>
              </a:xfrm>
              <a:prstGeom prst="roundRect">
                <a:avLst>
                  <a:gd name="adj" fmla="val 236"/>
                </a:avLst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9356" name="Text Box 28"/>
              <p:cNvSpPr txBox="1">
                <a:spLocks noChangeArrowheads="1"/>
              </p:cNvSpPr>
              <p:nvPr/>
            </p:nvSpPr>
            <p:spPr bwMode="auto">
              <a:xfrm>
                <a:off x="1942" y="975"/>
                <a:ext cx="520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5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>
                    <a:latin typeface="Arial" charset="0"/>
                  </a:rPr>
                  <a:t>From DR</a:t>
                </a:r>
              </a:p>
            </p:txBody>
          </p:sp>
          <p:sp>
            <p:nvSpPr>
              <p:cNvPr id="99357" name="Text Box 29"/>
              <p:cNvSpPr txBox="1">
                <a:spLocks noChangeArrowheads="1"/>
              </p:cNvSpPr>
              <p:nvPr/>
            </p:nvSpPr>
            <p:spPr bwMode="auto">
              <a:xfrm>
                <a:off x="1856" y="1182"/>
                <a:ext cx="610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5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>
                    <a:latin typeface="Arial" charset="0"/>
                  </a:rPr>
                  <a:t>From INPR</a:t>
                </a:r>
              </a:p>
            </p:txBody>
          </p:sp>
          <p:sp>
            <p:nvSpPr>
              <p:cNvPr id="99358" name="Freeform 30"/>
              <p:cNvSpPr>
                <a:spLocks noChangeArrowheads="1"/>
              </p:cNvSpPr>
              <p:nvPr/>
            </p:nvSpPr>
            <p:spPr bwMode="auto">
              <a:xfrm>
                <a:off x="3120" y="1366"/>
                <a:ext cx="62" cy="90"/>
              </a:xfrm>
              <a:custGeom>
                <a:avLst/>
                <a:gdLst/>
                <a:ahLst/>
                <a:cxnLst>
                  <a:cxn ang="0">
                    <a:pos x="135" y="0"/>
                  </a:cxn>
                  <a:cxn ang="0">
                    <a:pos x="0" y="365"/>
                  </a:cxn>
                  <a:cxn ang="0">
                    <a:pos x="17" y="373"/>
                  </a:cxn>
                  <a:cxn ang="0">
                    <a:pos x="35" y="380"/>
                  </a:cxn>
                  <a:cxn ang="0">
                    <a:pos x="53" y="386"/>
                  </a:cxn>
                  <a:cxn ang="0">
                    <a:pos x="71" y="390"/>
                  </a:cxn>
                  <a:cxn ang="0">
                    <a:pos x="90" y="394"/>
                  </a:cxn>
                  <a:cxn ang="0">
                    <a:pos x="109" y="396"/>
                  </a:cxn>
                  <a:cxn ang="0">
                    <a:pos x="127" y="397"/>
                  </a:cxn>
                  <a:cxn ang="0">
                    <a:pos x="146" y="397"/>
                  </a:cxn>
                  <a:cxn ang="0">
                    <a:pos x="165" y="396"/>
                  </a:cxn>
                  <a:cxn ang="0">
                    <a:pos x="183" y="393"/>
                  </a:cxn>
                  <a:cxn ang="0">
                    <a:pos x="202" y="389"/>
                  </a:cxn>
                  <a:cxn ang="0">
                    <a:pos x="220" y="385"/>
                  </a:cxn>
                  <a:cxn ang="0">
                    <a:pos x="238" y="379"/>
                  </a:cxn>
                  <a:cxn ang="0">
                    <a:pos x="256" y="372"/>
                  </a:cxn>
                  <a:cxn ang="0">
                    <a:pos x="273" y="363"/>
                  </a:cxn>
                  <a:cxn ang="0">
                    <a:pos x="135" y="0"/>
                  </a:cxn>
                </a:cxnLst>
                <a:rect l="0" t="0" r="r" b="b"/>
                <a:pathLst>
                  <a:path w="274" h="398">
                    <a:moveTo>
                      <a:pt x="135" y="0"/>
                    </a:moveTo>
                    <a:lnTo>
                      <a:pt x="0" y="365"/>
                    </a:lnTo>
                    <a:lnTo>
                      <a:pt x="17" y="373"/>
                    </a:lnTo>
                    <a:lnTo>
                      <a:pt x="35" y="380"/>
                    </a:lnTo>
                    <a:lnTo>
                      <a:pt x="53" y="386"/>
                    </a:lnTo>
                    <a:lnTo>
                      <a:pt x="71" y="390"/>
                    </a:lnTo>
                    <a:lnTo>
                      <a:pt x="90" y="394"/>
                    </a:lnTo>
                    <a:lnTo>
                      <a:pt x="109" y="396"/>
                    </a:lnTo>
                    <a:lnTo>
                      <a:pt x="127" y="397"/>
                    </a:lnTo>
                    <a:lnTo>
                      <a:pt x="146" y="397"/>
                    </a:lnTo>
                    <a:lnTo>
                      <a:pt x="165" y="396"/>
                    </a:lnTo>
                    <a:lnTo>
                      <a:pt x="183" y="393"/>
                    </a:lnTo>
                    <a:lnTo>
                      <a:pt x="202" y="389"/>
                    </a:lnTo>
                    <a:lnTo>
                      <a:pt x="220" y="385"/>
                    </a:lnTo>
                    <a:lnTo>
                      <a:pt x="238" y="379"/>
                    </a:lnTo>
                    <a:lnTo>
                      <a:pt x="256" y="372"/>
                    </a:lnTo>
                    <a:lnTo>
                      <a:pt x="273" y="363"/>
                    </a:lnTo>
                    <a:lnTo>
                      <a:pt x="135" y="0"/>
                    </a:ln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9359" name="Line 31"/>
              <p:cNvSpPr>
                <a:spLocks noChangeShapeType="1"/>
              </p:cNvSpPr>
              <p:nvPr/>
            </p:nvSpPr>
            <p:spPr bwMode="auto">
              <a:xfrm>
                <a:off x="3144" y="1456"/>
                <a:ext cx="1" cy="317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360" name="Text Box 32"/>
              <p:cNvSpPr txBox="1">
                <a:spLocks noChangeArrowheads="1"/>
              </p:cNvSpPr>
              <p:nvPr/>
            </p:nvSpPr>
            <p:spPr bwMode="auto">
              <a:xfrm>
                <a:off x="2901" y="1807"/>
                <a:ext cx="456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5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>
                    <a:latin typeface="Arial" charset="0"/>
                  </a:rPr>
                  <a:t>Control</a:t>
                </a:r>
              </a:p>
              <a:p>
                <a:pPr eaLnBrk="1">
                  <a:lnSpc>
                    <a:spcPct val="90000"/>
                  </a:lnSpc>
                  <a:buClr>
                    <a:srgbClr val="000000"/>
                  </a:buClr>
                  <a:buSzPct val="5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200" b="1">
                  <a:latin typeface="Arial" charset="0"/>
                </a:endParaRPr>
              </a:p>
            </p:txBody>
          </p:sp>
          <p:sp>
            <p:nvSpPr>
              <p:cNvPr id="99361" name="Text Box 33"/>
              <p:cNvSpPr txBox="1">
                <a:spLocks noChangeArrowheads="1"/>
              </p:cNvSpPr>
              <p:nvPr/>
            </p:nvSpPr>
            <p:spPr bwMode="auto">
              <a:xfrm>
                <a:off x="2901" y="1941"/>
                <a:ext cx="364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5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>
                    <a:latin typeface="Arial" charset="0"/>
                  </a:rPr>
                  <a:t>gates</a:t>
                </a:r>
              </a:p>
            </p:txBody>
          </p:sp>
          <p:sp>
            <p:nvSpPr>
              <p:cNvPr id="99362" name="AutoShape 34"/>
              <p:cNvSpPr>
                <a:spLocks noChangeArrowheads="1"/>
              </p:cNvSpPr>
              <p:nvPr/>
            </p:nvSpPr>
            <p:spPr bwMode="auto">
              <a:xfrm>
                <a:off x="2869" y="1762"/>
                <a:ext cx="552" cy="410"/>
              </a:xfrm>
              <a:prstGeom prst="roundRect">
                <a:avLst>
                  <a:gd name="adj" fmla="val 241"/>
                </a:avLst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9363" name="Freeform 35"/>
              <p:cNvSpPr>
                <a:spLocks noChangeArrowheads="1"/>
              </p:cNvSpPr>
              <p:nvPr/>
            </p:nvSpPr>
            <p:spPr bwMode="auto">
              <a:xfrm>
                <a:off x="4022" y="1261"/>
                <a:ext cx="62" cy="91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0" y="369"/>
                  </a:cxn>
                  <a:cxn ang="0">
                    <a:pos x="18" y="377"/>
                  </a:cxn>
                  <a:cxn ang="0">
                    <a:pos x="36" y="384"/>
                  </a:cxn>
                  <a:cxn ang="0">
                    <a:pos x="54" y="389"/>
                  </a:cxn>
                  <a:cxn ang="0">
                    <a:pos x="72" y="394"/>
                  </a:cxn>
                  <a:cxn ang="0">
                    <a:pos x="91" y="398"/>
                  </a:cxn>
                  <a:cxn ang="0">
                    <a:pos x="109" y="400"/>
                  </a:cxn>
                  <a:cxn ang="0">
                    <a:pos x="128" y="401"/>
                  </a:cxn>
                  <a:cxn ang="0">
                    <a:pos x="147" y="401"/>
                  </a:cxn>
                  <a:cxn ang="0">
                    <a:pos x="166" y="399"/>
                  </a:cxn>
                  <a:cxn ang="0">
                    <a:pos x="184" y="397"/>
                  </a:cxn>
                  <a:cxn ang="0">
                    <a:pos x="203" y="393"/>
                  </a:cxn>
                  <a:cxn ang="0">
                    <a:pos x="221" y="389"/>
                  </a:cxn>
                  <a:cxn ang="0">
                    <a:pos x="239" y="383"/>
                  </a:cxn>
                  <a:cxn ang="0">
                    <a:pos x="257" y="375"/>
                  </a:cxn>
                  <a:cxn ang="0">
                    <a:pos x="274" y="367"/>
                  </a:cxn>
                  <a:cxn ang="0">
                    <a:pos x="136" y="0"/>
                  </a:cxn>
                </a:cxnLst>
                <a:rect l="0" t="0" r="r" b="b"/>
                <a:pathLst>
                  <a:path w="275" h="402">
                    <a:moveTo>
                      <a:pt x="136" y="0"/>
                    </a:moveTo>
                    <a:lnTo>
                      <a:pt x="0" y="369"/>
                    </a:lnTo>
                    <a:lnTo>
                      <a:pt x="18" y="377"/>
                    </a:lnTo>
                    <a:lnTo>
                      <a:pt x="36" y="384"/>
                    </a:lnTo>
                    <a:lnTo>
                      <a:pt x="54" y="389"/>
                    </a:lnTo>
                    <a:lnTo>
                      <a:pt x="72" y="394"/>
                    </a:lnTo>
                    <a:lnTo>
                      <a:pt x="91" y="398"/>
                    </a:lnTo>
                    <a:lnTo>
                      <a:pt x="109" y="400"/>
                    </a:lnTo>
                    <a:lnTo>
                      <a:pt x="128" y="401"/>
                    </a:lnTo>
                    <a:lnTo>
                      <a:pt x="147" y="401"/>
                    </a:lnTo>
                    <a:lnTo>
                      <a:pt x="166" y="399"/>
                    </a:lnTo>
                    <a:lnTo>
                      <a:pt x="184" y="397"/>
                    </a:lnTo>
                    <a:lnTo>
                      <a:pt x="203" y="393"/>
                    </a:lnTo>
                    <a:lnTo>
                      <a:pt x="221" y="389"/>
                    </a:lnTo>
                    <a:lnTo>
                      <a:pt x="239" y="383"/>
                    </a:lnTo>
                    <a:lnTo>
                      <a:pt x="257" y="375"/>
                    </a:lnTo>
                    <a:lnTo>
                      <a:pt x="274" y="367"/>
                    </a:lnTo>
                    <a:lnTo>
                      <a:pt x="136" y="0"/>
                    </a:ln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9364" name="Freeform 36"/>
              <p:cNvSpPr>
                <a:spLocks noChangeArrowheads="1"/>
              </p:cNvSpPr>
              <p:nvPr/>
            </p:nvSpPr>
            <p:spPr bwMode="auto">
              <a:xfrm>
                <a:off x="4357" y="1261"/>
                <a:ext cx="63" cy="91"/>
              </a:xfrm>
              <a:custGeom>
                <a:avLst/>
                <a:gdLst/>
                <a:ahLst/>
                <a:cxnLst>
                  <a:cxn ang="0">
                    <a:pos x="137" y="0"/>
                  </a:cxn>
                  <a:cxn ang="0">
                    <a:pos x="0" y="369"/>
                  </a:cxn>
                  <a:cxn ang="0">
                    <a:pos x="17" y="377"/>
                  </a:cxn>
                  <a:cxn ang="0">
                    <a:pos x="35" y="384"/>
                  </a:cxn>
                  <a:cxn ang="0">
                    <a:pos x="54" y="389"/>
                  </a:cxn>
                  <a:cxn ang="0">
                    <a:pos x="72" y="394"/>
                  </a:cxn>
                  <a:cxn ang="0">
                    <a:pos x="91" y="398"/>
                  </a:cxn>
                  <a:cxn ang="0">
                    <a:pos x="110" y="400"/>
                  </a:cxn>
                  <a:cxn ang="0">
                    <a:pos x="129" y="401"/>
                  </a:cxn>
                  <a:cxn ang="0">
                    <a:pos x="148" y="401"/>
                  </a:cxn>
                  <a:cxn ang="0">
                    <a:pos x="167" y="399"/>
                  </a:cxn>
                  <a:cxn ang="0">
                    <a:pos x="186" y="397"/>
                  </a:cxn>
                  <a:cxn ang="0">
                    <a:pos x="205" y="393"/>
                  </a:cxn>
                  <a:cxn ang="0">
                    <a:pos x="223" y="389"/>
                  </a:cxn>
                  <a:cxn ang="0">
                    <a:pos x="242" y="383"/>
                  </a:cxn>
                  <a:cxn ang="0">
                    <a:pos x="260" y="375"/>
                  </a:cxn>
                  <a:cxn ang="0">
                    <a:pos x="277" y="367"/>
                  </a:cxn>
                  <a:cxn ang="0">
                    <a:pos x="137" y="0"/>
                  </a:cxn>
                </a:cxnLst>
                <a:rect l="0" t="0" r="r" b="b"/>
                <a:pathLst>
                  <a:path w="278" h="402">
                    <a:moveTo>
                      <a:pt x="137" y="0"/>
                    </a:moveTo>
                    <a:lnTo>
                      <a:pt x="0" y="369"/>
                    </a:lnTo>
                    <a:lnTo>
                      <a:pt x="17" y="377"/>
                    </a:lnTo>
                    <a:lnTo>
                      <a:pt x="35" y="384"/>
                    </a:lnTo>
                    <a:lnTo>
                      <a:pt x="54" y="389"/>
                    </a:lnTo>
                    <a:lnTo>
                      <a:pt x="72" y="394"/>
                    </a:lnTo>
                    <a:lnTo>
                      <a:pt x="91" y="398"/>
                    </a:lnTo>
                    <a:lnTo>
                      <a:pt x="110" y="400"/>
                    </a:lnTo>
                    <a:lnTo>
                      <a:pt x="129" y="401"/>
                    </a:lnTo>
                    <a:lnTo>
                      <a:pt x="148" y="401"/>
                    </a:lnTo>
                    <a:lnTo>
                      <a:pt x="167" y="399"/>
                    </a:lnTo>
                    <a:lnTo>
                      <a:pt x="186" y="397"/>
                    </a:lnTo>
                    <a:lnTo>
                      <a:pt x="205" y="393"/>
                    </a:lnTo>
                    <a:lnTo>
                      <a:pt x="223" y="389"/>
                    </a:lnTo>
                    <a:lnTo>
                      <a:pt x="242" y="383"/>
                    </a:lnTo>
                    <a:lnTo>
                      <a:pt x="260" y="375"/>
                    </a:lnTo>
                    <a:lnTo>
                      <a:pt x="277" y="367"/>
                    </a:lnTo>
                    <a:lnTo>
                      <a:pt x="137" y="0"/>
                    </a:ln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9365" name="Line 37"/>
              <p:cNvSpPr>
                <a:spLocks noChangeShapeType="1"/>
              </p:cNvSpPr>
              <p:nvPr/>
            </p:nvSpPr>
            <p:spPr bwMode="auto">
              <a:xfrm>
                <a:off x="4387" y="1352"/>
                <a:ext cx="1" cy="615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366" name="Freeform 38"/>
              <p:cNvSpPr>
                <a:spLocks noChangeArrowheads="1"/>
              </p:cNvSpPr>
              <p:nvPr/>
            </p:nvSpPr>
            <p:spPr bwMode="auto">
              <a:xfrm>
                <a:off x="4693" y="1261"/>
                <a:ext cx="61" cy="91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0" y="369"/>
                  </a:cxn>
                  <a:cxn ang="0">
                    <a:pos x="17" y="377"/>
                  </a:cxn>
                  <a:cxn ang="0">
                    <a:pos x="35" y="384"/>
                  </a:cxn>
                  <a:cxn ang="0">
                    <a:pos x="52" y="389"/>
                  </a:cxn>
                  <a:cxn ang="0">
                    <a:pos x="70" y="394"/>
                  </a:cxn>
                  <a:cxn ang="0">
                    <a:pos x="89" y="398"/>
                  </a:cxn>
                  <a:cxn ang="0">
                    <a:pos x="107" y="400"/>
                  </a:cxn>
                  <a:cxn ang="0">
                    <a:pos x="125" y="401"/>
                  </a:cxn>
                  <a:cxn ang="0">
                    <a:pos x="144" y="401"/>
                  </a:cxn>
                  <a:cxn ang="0">
                    <a:pos x="162" y="399"/>
                  </a:cxn>
                  <a:cxn ang="0">
                    <a:pos x="181" y="397"/>
                  </a:cxn>
                  <a:cxn ang="0">
                    <a:pos x="199" y="393"/>
                  </a:cxn>
                  <a:cxn ang="0">
                    <a:pos x="217" y="389"/>
                  </a:cxn>
                  <a:cxn ang="0">
                    <a:pos x="234" y="383"/>
                  </a:cxn>
                  <a:cxn ang="0">
                    <a:pos x="252" y="375"/>
                  </a:cxn>
                  <a:cxn ang="0">
                    <a:pos x="269" y="367"/>
                  </a:cxn>
                  <a:cxn ang="0">
                    <a:pos x="133" y="0"/>
                  </a:cxn>
                </a:cxnLst>
                <a:rect l="0" t="0" r="r" b="b"/>
                <a:pathLst>
                  <a:path w="270" h="402">
                    <a:moveTo>
                      <a:pt x="133" y="0"/>
                    </a:moveTo>
                    <a:lnTo>
                      <a:pt x="0" y="369"/>
                    </a:lnTo>
                    <a:lnTo>
                      <a:pt x="17" y="377"/>
                    </a:lnTo>
                    <a:lnTo>
                      <a:pt x="35" y="384"/>
                    </a:lnTo>
                    <a:lnTo>
                      <a:pt x="52" y="389"/>
                    </a:lnTo>
                    <a:lnTo>
                      <a:pt x="70" y="394"/>
                    </a:lnTo>
                    <a:lnTo>
                      <a:pt x="89" y="398"/>
                    </a:lnTo>
                    <a:lnTo>
                      <a:pt x="107" y="400"/>
                    </a:lnTo>
                    <a:lnTo>
                      <a:pt x="125" y="401"/>
                    </a:lnTo>
                    <a:lnTo>
                      <a:pt x="144" y="401"/>
                    </a:lnTo>
                    <a:lnTo>
                      <a:pt x="162" y="399"/>
                    </a:lnTo>
                    <a:lnTo>
                      <a:pt x="181" y="397"/>
                    </a:lnTo>
                    <a:lnTo>
                      <a:pt x="199" y="393"/>
                    </a:lnTo>
                    <a:lnTo>
                      <a:pt x="217" y="389"/>
                    </a:lnTo>
                    <a:lnTo>
                      <a:pt x="234" y="383"/>
                    </a:lnTo>
                    <a:lnTo>
                      <a:pt x="252" y="375"/>
                    </a:lnTo>
                    <a:lnTo>
                      <a:pt x="269" y="367"/>
                    </a:lnTo>
                    <a:lnTo>
                      <a:pt x="133" y="0"/>
                    </a:ln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9367" name="Line 39"/>
              <p:cNvSpPr>
                <a:spLocks noChangeShapeType="1"/>
              </p:cNvSpPr>
              <p:nvPr/>
            </p:nvSpPr>
            <p:spPr bwMode="auto">
              <a:xfrm>
                <a:off x="4722" y="1352"/>
                <a:ext cx="1" cy="782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368" name="Freeform 40"/>
              <p:cNvSpPr>
                <a:spLocks noChangeArrowheads="1"/>
              </p:cNvSpPr>
              <p:nvPr/>
            </p:nvSpPr>
            <p:spPr bwMode="auto">
              <a:xfrm>
                <a:off x="4860" y="1199"/>
                <a:ext cx="92" cy="58"/>
              </a:xfrm>
              <a:custGeom>
                <a:avLst/>
                <a:gdLst/>
                <a:ahLst/>
                <a:cxnLst>
                  <a:cxn ang="0">
                    <a:pos x="0" y="255"/>
                  </a:cxn>
                  <a:cxn ang="0">
                    <a:pos x="184" y="0"/>
                  </a:cxn>
                  <a:cxn ang="0">
                    <a:pos x="406" y="255"/>
                  </a:cxn>
                </a:cxnLst>
                <a:rect l="0" t="0" r="r" b="b"/>
                <a:pathLst>
                  <a:path w="407" h="256">
                    <a:moveTo>
                      <a:pt x="0" y="255"/>
                    </a:moveTo>
                    <a:lnTo>
                      <a:pt x="184" y="0"/>
                    </a:lnTo>
                    <a:lnTo>
                      <a:pt x="406" y="255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369" name="Line 41"/>
              <p:cNvSpPr>
                <a:spLocks noChangeShapeType="1"/>
              </p:cNvSpPr>
              <p:nvPr/>
            </p:nvSpPr>
            <p:spPr bwMode="auto">
              <a:xfrm>
                <a:off x="4906" y="1261"/>
                <a:ext cx="1" cy="157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370" name="Text Box 42"/>
              <p:cNvSpPr txBox="1">
                <a:spLocks noChangeArrowheads="1"/>
              </p:cNvSpPr>
              <p:nvPr/>
            </p:nvSpPr>
            <p:spPr bwMode="auto">
              <a:xfrm>
                <a:off x="3847" y="1425"/>
                <a:ext cx="242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5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>
                    <a:latin typeface="Arial" charset="0"/>
                  </a:rPr>
                  <a:t>LD</a:t>
                </a:r>
              </a:p>
            </p:txBody>
          </p:sp>
          <p:sp>
            <p:nvSpPr>
              <p:cNvPr id="99371" name="Text Box 43"/>
              <p:cNvSpPr txBox="1">
                <a:spLocks noChangeArrowheads="1"/>
              </p:cNvSpPr>
              <p:nvPr/>
            </p:nvSpPr>
            <p:spPr bwMode="auto">
              <a:xfrm>
                <a:off x="4131" y="1425"/>
                <a:ext cx="280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5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>
                    <a:latin typeface="Arial" charset="0"/>
                  </a:rPr>
                  <a:t>INR</a:t>
                </a:r>
              </a:p>
            </p:txBody>
          </p:sp>
          <p:sp>
            <p:nvSpPr>
              <p:cNvPr id="99372" name="Text Box 44"/>
              <p:cNvSpPr txBox="1">
                <a:spLocks noChangeArrowheads="1"/>
              </p:cNvSpPr>
              <p:nvPr/>
            </p:nvSpPr>
            <p:spPr bwMode="auto">
              <a:xfrm>
                <a:off x="4445" y="1425"/>
                <a:ext cx="311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5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>
                    <a:latin typeface="Arial" charset="0"/>
                  </a:rPr>
                  <a:t>CLR</a:t>
                </a:r>
              </a:p>
            </p:txBody>
          </p:sp>
          <p:sp>
            <p:nvSpPr>
              <p:cNvPr id="99373" name="Freeform 45"/>
              <p:cNvSpPr>
                <a:spLocks noChangeArrowheads="1"/>
              </p:cNvSpPr>
              <p:nvPr/>
            </p:nvSpPr>
            <p:spPr bwMode="auto">
              <a:xfrm>
                <a:off x="5396" y="1007"/>
                <a:ext cx="79" cy="71"/>
              </a:xfrm>
              <a:custGeom>
                <a:avLst/>
                <a:gdLst/>
                <a:ahLst/>
                <a:cxnLst>
                  <a:cxn ang="0">
                    <a:pos x="348" y="158"/>
                  </a:cxn>
                  <a:cxn ang="0">
                    <a:pos x="29" y="0"/>
                  </a:cxn>
                  <a:cxn ang="0">
                    <a:pos x="22" y="20"/>
                  </a:cxn>
                  <a:cxn ang="0">
                    <a:pos x="16" y="40"/>
                  </a:cxn>
                  <a:cxn ang="0">
                    <a:pos x="11" y="61"/>
                  </a:cxn>
                  <a:cxn ang="0">
                    <a:pos x="7" y="82"/>
                  </a:cxn>
                  <a:cxn ang="0">
                    <a:pos x="3" y="103"/>
                  </a:cxn>
                  <a:cxn ang="0">
                    <a:pos x="1" y="124"/>
                  </a:cxn>
                  <a:cxn ang="0">
                    <a:pos x="0" y="145"/>
                  </a:cxn>
                  <a:cxn ang="0">
                    <a:pos x="0" y="167"/>
                  </a:cxn>
                  <a:cxn ang="0">
                    <a:pos x="1" y="188"/>
                  </a:cxn>
                  <a:cxn ang="0">
                    <a:pos x="3" y="210"/>
                  </a:cxn>
                  <a:cxn ang="0">
                    <a:pos x="6" y="231"/>
                  </a:cxn>
                  <a:cxn ang="0">
                    <a:pos x="10" y="252"/>
                  </a:cxn>
                  <a:cxn ang="0">
                    <a:pos x="15" y="272"/>
                  </a:cxn>
                  <a:cxn ang="0">
                    <a:pos x="21" y="293"/>
                  </a:cxn>
                  <a:cxn ang="0">
                    <a:pos x="28" y="312"/>
                  </a:cxn>
                  <a:cxn ang="0">
                    <a:pos x="348" y="158"/>
                  </a:cxn>
                </a:cxnLst>
                <a:rect l="0" t="0" r="r" b="b"/>
                <a:pathLst>
                  <a:path w="349" h="313">
                    <a:moveTo>
                      <a:pt x="348" y="158"/>
                    </a:moveTo>
                    <a:lnTo>
                      <a:pt x="29" y="0"/>
                    </a:lnTo>
                    <a:lnTo>
                      <a:pt x="22" y="20"/>
                    </a:lnTo>
                    <a:lnTo>
                      <a:pt x="16" y="40"/>
                    </a:lnTo>
                    <a:lnTo>
                      <a:pt x="11" y="61"/>
                    </a:lnTo>
                    <a:lnTo>
                      <a:pt x="7" y="82"/>
                    </a:lnTo>
                    <a:lnTo>
                      <a:pt x="3" y="103"/>
                    </a:lnTo>
                    <a:lnTo>
                      <a:pt x="1" y="124"/>
                    </a:lnTo>
                    <a:lnTo>
                      <a:pt x="0" y="145"/>
                    </a:lnTo>
                    <a:lnTo>
                      <a:pt x="0" y="167"/>
                    </a:lnTo>
                    <a:lnTo>
                      <a:pt x="1" y="188"/>
                    </a:lnTo>
                    <a:lnTo>
                      <a:pt x="3" y="210"/>
                    </a:lnTo>
                    <a:lnTo>
                      <a:pt x="6" y="231"/>
                    </a:lnTo>
                    <a:lnTo>
                      <a:pt x="10" y="252"/>
                    </a:lnTo>
                    <a:lnTo>
                      <a:pt x="15" y="272"/>
                    </a:lnTo>
                    <a:lnTo>
                      <a:pt x="21" y="293"/>
                    </a:lnTo>
                    <a:lnTo>
                      <a:pt x="28" y="312"/>
                    </a:lnTo>
                    <a:lnTo>
                      <a:pt x="348" y="158"/>
                    </a:ln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9374" name="Line 46"/>
              <p:cNvSpPr>
                <a:spLocks noChangeShapeType="1"/>
              </p:cNvSpPr>
              <p:nvPr/>
            </p:nvSpPr>
            <p:spPr bwMode="auto">
              <a:xfrm>
                <a:off x="5035" y="1051"/>
                <a:ext cx="360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375" name="Line 47"/>
              <p:cNvSpPr>
                <a:spLocks noChangeShapeType="1"/>
              </p:cNvSpPr>
              <p:nvPr/>
            </p:nvSpPr>
            <p:spPr bwMode="auto">
              <a:xfrm flipH="1">
                <a:off x="5227" y="999"/>
                <a:ext cx="119" cy="105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376" name="Text Box 48"/>
              <p:cNvSpPr txBox="1">
                <a:spLocks noChangeArrowheads="1"/>
              </p:cNvSpPr>
              <p:nvPr/>
            </p:nvSpPr>
            <p:spPr bwMode="auto">
              <a:xfrm>
                <a:off x="5126" y="882"/>
                <a:ext cx="220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5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>
                    <a:latin typeface="Arial" charset="0"/>
                  </a:rPr>
                  <a:t>16</a:t>
                </a:r>
              </a:p>
            </p:txBody>
          </p:sp>
          <p:sp>
            <p:nvSpPr>
              <p:cNvPr id="99377" name="Text Box 49"/>
              <p:cNvSpPr txBox="1">
                <a:spLocks noChangeArrowheads="1"/>
              </p:cNvSpPr>
              <p:nvPr/>
            </p:nvSpPr>
            <p:spPr bwMode="auto">
              <a:xfrm>
                <a:off x="5176" y="1101"/>
                <a:ext cx="430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5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>
                    <a:latin typeface="Arial" charset="0"/>
                  </a:rPr>
                  <a:t>To bus</a:t>
                </a:r>
              </a:p>
            </p:txBody>
          </p:sp>
          <p:sp>
            <p:nvSpPr>
              <p:cNvPr id="99378" name="Freeform 50"/>
              <p:cNvSpPr>
                <a:spLocks noChangeArrowheads="1"/>
              </p:cNvSpPr>
              <p:nvPr/>
            </p:nvSpPr>
            <p:spPr bwMode="auto">
              <a:xfrm>
                <a:off x="2342" y="560"/>
                <a:ext cx="2802" cy="486"/>
              </a:xfrm>
              <a:custGeom>
                <a:avLst/>
                <a:gdLst/>
                <a:ahLst/>
                <a:cxnLst>
                  <a:cxn ang="0">
                    <a:pos x="0" y="1176"/>
                  </a:cxn>
                  <a:cxn ang="0">
                    <a:pos x="0" y="0"/>
                  </a:cxn>
                  <a:cxn ang="0">
                    <a:pos x="12356" y="0"/>
                  </a:cxn>
                  <a:cxn ang="0">
                    <a:pos x="12356" y="2143"/>
                  </a:cxn>
                </a:cxnLst>
                <a:rect l="0" t="0" r="r" b="b"/>
                <a:pathLst>
                  <a:path w="12357" h="2144">
                    <a:moveTo>
                      <a:pt x="0" y="1176"/>
                    </a:moveTo>
                    <a:lnTo>
                      <a:pt x="0" y="0"/>
                    </a:lnTo>
                    <a:lnTo>
                      <a:pt x="12356" y="0"/>
                    </a:lnTo>
                    <a:lnTo>
                      <a:pt x="12356" y="2143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379" name="Line 51"/>
              <p:cNvSpPr>
                <a:spLocks noChangeShapeType="1"/>
              </p:cNvSpPr>
              <p:nvPr/>
            </p:nvSpPr>
            <p:spPr bwMode="auto">
              <a:xfrm>
                <a:off x="3426" y="1805"/>
                <a:ext cx="624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380" name="Line 52"/>
              <p:cNvSpPr>
                <a:spLocks noChangeShapeType="1"/>
              </p:cNvSpPr>
              <p:nvPr/>
            </p:nvSpPr>
            <p:spPr bwMode="auto">
              <a:xfrm>
                <a:off x="3432" y="1967"/>
                <a:ext cx="961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381" name="Line 53"/>
              <p:cNvSpPr>
                <a:spLocks noChangeShapeType="1"/>
              </p:cNvSpPr>
              <p:nvPr/>
            </p:nvSpPr>
            <p:spPr bwMode="auto">
              <a:xfrm>
                <a:off x="3432" y="2129"/>
                <a:ext cx="1284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382" name="Text Box 54"/>
              <p:cNvSpPr txBox="1">
                <a:spLocks noChangeArrowheads="1"/>
              </p:cNvSpPr>
              <p:nvPr/>
            </p:nvSpPr>
            <p:spPr bwMode="auto">
              <a:xfrm>
                <a:off x="4800" y="1425"/>
                <a:ext cx="376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5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>
                    <a:latin typeface="Arial" charset="0"/>
                  </a:rPr>
                  <a:t>Clock</a:t>
                </a:r>
              </a:p>
            </p:txBody>
          </p:sp>
          <p:sp>
            <p:nvSpPr>
              <p:cNvPr id="99383" name="Line 55"/>
              <p:cNvSpPr>
                <a:spLocks noChangeShapeType="1"/>
              </p:cNvSpPr>
              <p:nvPr/>
            </p:nvSpPr>
            <p:spPr bwMode="auto">
              <a:xfrm>
                <a:off x="4050" y="1338"/>
                <a:ext cx="1" cy="474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99384" name="Text Box 56"/>
          <p:cNvSpPr txBox="1">
            <a:spLocks noChangeArrowheads="1"/>
          </p:cNvSpPr>
          <p:nvPr/>
        </p:nvSpPr>
        <p:spPr bwMode="auto">
          <a:xfrm>
            <a:off x="1060666" y="1253331"/>
            <a:ext cx="5495925" cy="270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GB" sz="1600" b="1" baseline="-25000" dirty="0">
                <a:solidFill>
                  <a:schemeClr val="tx1"/>
                </a:solidFill>
                <a:latin typeface="Arial" charset="0"/>
              </a:rPr>
              <a:t>0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600" b="1" baseline="-25000" dirty="0">
                <a:solidFill>
                  <a:schemeClr val="tx1"/>
                </a:solidFill>
                <a:latin typeface="Arial" charset="0"/>
              </a:rPr>
              <a:t>5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:	AC </a:t>
            </a:r>
            <a:r>
              <a:rPr lang="en-GB" sz="1600" b="1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 AC </a:t>
            </a:r>
            <a:r>
              <a:rPr lang="en-GB" sz="1600" b="1" dirty="0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 DR		       AND with DR</a:t>
            </a:r>
          </a:p>
          <a:p>
            <a:pPr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GB" sz="1600" b="1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600" b="1" baseline="-25000" dirty="0">
                <a:solidFill>
                  <a:schemeClr val="tx1"/>
                </a:solidFill>
                <a:latin typeface="Arial" charset="0"/>
              </a:rPr>
              <a:t>5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:	AC </a:t>
            </a:r>
            <a:r>
              <a:rPr lang="en-GB" sz="1600" b="1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 AC + DR		       Add with DR</a:t>
            </a:r>
          </a:p>
          <a:p>
            <a:pPr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GB" sz="1600" b="1" baseline="-25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600" b="1" baseline="-25000" dirty="0">
                <a:solidFill>
                  <a:schemeClr val="tx1"/>
                </a:solidFill>
                <a:latin typeface="Arial" charset="0"/>
              </a:rPr>
              <a:t>5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:	AC </a:t>
            </a:r>
            <a:r>
              <a:rPr lang="en-GB" sz="1600" b="1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 DR		       Transfer from DR</a:t>
            </a:r>
          </a:p>
          <a:p>
            <a:pPr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pB</a:t>
            </a:r>
            <a:r>
              <a:rPr lang="en-GB" sz="1600" b="1" baseline="-25000" dirty="0">
                <a:solidFill>
                  <a:schemeClr val="tx1"/>
                </a:solidFill>
                <a:latin typeface="Arial" charset="0"/>
              </a:rPr>
              <a:t>11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:	AC(0-7) </a:t>
            </a:r>
            <a:r>
              <a:rPr lang="en-GB" sz="1600" b="1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 INPR		       Transfer from INPR</a:t>
            </a:r>
          </a:p>
          <a:p>
            <a:pPr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rB</a:t>
            </a:r>
            <a:r>
              <a:rPr lang="en-GB" sz="1600" b="1" baseline="-25000" dirty="0">
                <a:solidFill>
                  <a:schemeClr val="tx1"/>
                </a:solidFill>
                <a:latin typeface="Arial" charset="0"/>
              </a:rPr>
              <a:t>9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:	AC </a:t>
            </a:r>
            <a:r>
              <a:rPr lang="en-GB" sz="1600" b="1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 AC</a:t>
            </a:r>
            <a:r>
              <a:rPr lang="en-GB" sz="1600" b="1" dirty="0">
                <a:solidFill>
                  <a:schemeClr val="tx1"/>
                </a:solidFill>
                <a:latin typeface="Symbol" pitchFamily="18" charset="2"/>
              </a:rPr>
              <a:t>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		       Complement</a:t>
            </a:r>
          </a:p>
          <a:p>
            <a:pPr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rB</a:t>
            </a:r>
            <a:r>
              <a:rPr lang="en-GB" sz="1600" b="1" baseline="-25000" dirty="0">
                <a:solidFill>
                  <a:schemeClr val="tx1"/>
                </a:solidFill>
                <a:latin typeface="Arial" charset="0"/>
              </a:rPr>
              <a:t>7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 :	AC </a:t>
            </a:r>
            <a:r>
              <a:rPr lang="en-GB" sz="1600" b="1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latin typeface="Arial" charset="0"/>
              </a:rPr>
              <a:t>shr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 AC, AC(15) </a:t>
            </a:r>
            <a:r>
              <a:rPr lang="en-GB" sz="1600" b="1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 E   Shift right</a:t>
            </a:r>
          </a:p>
          <a:p>
            <a:pPr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rB</a:t>
            </a:r>
            <a:r>
              <a:rPr lang="en-GB" sz="1600" b="1" baseline="-25000" dirty="0">
                <a:solidFill>
                  <a:schemeClr val="tx1"/>
                </a:solidFill>
                <a:latin typeface="Arial" charset="0"/>
              </a:rPr>
              <a:t>6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 :	AC </a:t>
            </a:r>
            <a:r>
              <a:rPr lang="en-GB" sz="1600" b="1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latin typeface="Arial" charset="0"/>
              </a:rPr>
              <a:t>shl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 AC, AC(0) </a:t>
            </a:r>
            <a:r>
              <a:rPr lang="en-GB" sz="1600" b="1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 E      Shift left</a:t>
            </a:r>
          </a:p>
          <a:p>
            <a:pPr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rB</a:t>
            </a:r>
            <a:r>
              <a:rPr lang="en-GB" sz="1600" b="1" baseline="-25000" dirty="0">
                <a:solidFill>
                  <a:schemeClr val="tx1"/>
                </a:solidFill>
                <a:latin typeface="Arial" charset="0"/>
              </a:rPr>
              <a:t>11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 :	AC </a:t>
            </a:r>
            <a:r>
              <a:rPr lang="en-GB" sz="1600" b="1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 0			       Clear</a:t>
            </a:r>
          </a:p>
          <a:p>
            <a:pPr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rB</a:t>
            </a:r>
            <a:r>
              <a:rPr lang="en-GB" sz="1600" b="1" baseline="-25000" dirty="0">
                <a:solidFill>
                  <a:schemeClr val="tx1"/>
                </a:solidFill>
                <a:latin typeface="Arial" charset="0"/>
              </a:rPr>
              <a:t>5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 :	AC </a:t>
            </a:r>
            <a:r>
              <a:rPr lang="en-GB" sz="1600" b="1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 AC + 1		       Increment</a:t>
            </a:r>
          </a:p>
        </p:txBody>
      </p:sp>
      <p:sp>
        <p:nvSpPr>
          <p:cNvPr id="99385" name="AutoShape 57"/>
          <p:cNvSpPr>
            <a:spLocks noChangeArrowheads="1"/>
          </p:cNvSpPr>
          <p:nvPr/>
        </p:nvSpPr>
        <p:spPr bwMode="auto">
          <a:xfrm>
            <a:off x="1032091" y="1286668"/>
            <a:ext cx="5553075" cy="2257425"/>
          </a:xfrm>
          <a:prstGeom prst="roundRect">
            <a:avLst>
              <a:gd name="adj" fmla="val 69"/>
            </a:avLst>
          </a:pr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9386" name="Line 58"/>
          <p:cNvSpPr>
            <a:spLocks noChangeShapeType="1"/>
          </p:cNvSpPr>
          <p:nvPr/>
        </p:nvSpPr>
        <p:spPr bwMode="auto">
          <a:xfrm>
            <a:off x="1803616" y="1286668"/>
            <a:ext cx="1588" cy="2257425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9387" name="Line 59"/>
          <p:cNvSpPr>
            <a:spLocks noChangeShapeType="1"/>
          </p:cNvSpPr>
          <p:nvPr/>
        </p:nvSpPr>
        <p:spPr bwMode="auto">
          <a:xfrm>
            <a:off x="4489666" y="1305718"/>
            <a:ext cx="1588" cy="2257425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" name="TextBox 2"/>
          <p:cNvSpPr txBox="1"/>
          <p:nvPr/>
        </p:nvSpPr>
        <p:spPr>
          <a:xfrm>
            <a:off x="7153071" y="1305718"/>
            <a:ext cx="1015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smtClean="0">
                <a:solidFill>
                  <a:schemeClr val="tx1"/>
                </a:solidFill>
                <a:latin typeface="Avenir Book"/>
                <a:cs typeface="Avenir Book"/>
              </a:rPr>
              <a:t>r=D</a:t>
            </a:r>
            <a:r>
              <a:rPr lang="en-GB" sz="18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7</a:t>
            </a:r>
            <a:r>
              <a:rPr lang="en-GB" sz="1800" b="1" dirty="0" smtClean="0">
                <a:solidFill>
                  <a:schemeClr val="tx1"/>
                </a:solidFill>
                <a:latin typeface="Avenir Book"/>
                <a:cs typeface="Avenir Book"/>
              </a:rPr>
              <a:t>I’T</a:t>
            </a:r>
            <a:r>
              <a:rPr lang="en-GB" sz="18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3</a:t>
            </a:r>
          </a:p>
          <a:p>
            <a:r>
              <a:rPr lang="en-GB" sz="1800" b="1" dirty="0" smtClean="0">
                <a:solidFill>
                  <a:schemeClr val="tx1"/>
                </a:solidFill>
                <a:latin typeface="Avenir Book"/>
                <a:cs typeface="Avenir Book"/>
              </a:rPr>
              <a:t>p=D</a:t>
            </a:r>
            <a:r>
              <a:rPr lang="en-GB" sz="18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7</a:t>
            </a:r>
            <a:r>
              <a:rPr lang="en-GB" sz="1800" b="1" dirty="0" smtClean="0">
                <a:solidFill>
                  <a:schemeClr val="tx1"/>
                </a:solidFill>
                <a:latin typeface="Avenir Book"/>
                <a:cs typeface="Avenir Book"/>
              </a:rPr>
              <a:t>IT</a:t>
            </a:r>
            <a:r>
              <a:rPr lang="en-GB" sz="1800" b="1" baseline="-25000" dirty="0" smtClean="0">
                <a:solidFill>
                  <a:schemeClr val="tx1"/>
                </a:solidFill>
                <a:latin typeface="Avenir Book"/>
                <a:cs typeface="Avenir Book"/>
              </a:rPr>
              <a:t>3</a:t>
            </a:r>
            <a:endParaRPr lang="en-GB" sz="18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endParaRPr lang="en-GB" sz="1800" b="1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endParaRPr lang="en-US" sz="1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Grp="1" noChangeArrowheads="1"/>
          </p:cNvSpPr>
          <p:nvPr>
            <p:ph type="title"/>
          </p:nvPr>
        </p:nvSpPr>
        <p:spPr>
          <a:xfrm>
            <a:off x="2181225" y="292100"/>
            <a:ext cx="4951413" cy="334963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/>
              <a:t>CONTROL  OF  AC  REGISTER</a:t>
            </a: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038225" y="1322388"/>
            <a:ext cx="349250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Gate structures for controlling </a:t>
            </a:r>
          </a:p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the LD, INR, and CLR of AC</a:t>
            </a:r>
          </a:p>
        </p:txBody>
      </p:sp>
      <p:grpSp>
        <p:nvGrpSpPr>
          <p:cNvPr id="100355" name="Group 3"/>
          <p:cNvGrpSpPr>
            <a:grpSpLocks/>
          </p:cNvGrpSpPr>
          <p:nvPr/>
        </p:nvGrpSpPr>
        <p:grpSpPr bwMode="auto">
          <a:xfrm>
            <a:off x="1709738" y="2136775"/>
            <a:ext cx="5967412" cy="4414838"/>
            <a:chOff x="1077" y="1346"/>
            <a:chExt cx="3759" cy="2781"/>
          </a:xfrm>
        </p:grpSpPr>
        <p:grpSp>
          <p:nvGrpSpPr>
            <p:cNvPr id="100356" name="Group 4"/>
            <p:cNvGrpSpPr>
              <a:grpSpLocks/>
            </p:cNvGrpSpPr>
            <p:nvPr/>
          </p:nvGrpSpPr>
          <p:grpSpPr bwMode="auto">
            <a:xfrm>
              <a:off x="1685" y="1734"/>
              <a:ext cx="257" cy="171"/>
              <a:chOff x="1685" y="1734"/>
              <a:chExt cx="257" cy="171"/>
            </a:xfrm>
          </p:grpSpPr>
          <p:grpSp>
            <p:nvGrpSpPr>
              <p:cNvPr id="100357" name="Group 5"/>
              <p:cNvGrpSpPr>
                <a:grpSpLocks/>
              </p:cNvGrpSpPr>
              <p:nvPr/>
            </p:nvGrpSpPr>
            <p:grpSpPr bwMode="auto">
              <a:xfrm>
                <a:off x="1794" y="1742"/>
                <a:ext cx="148" cy="77"/>
                <a:chOff x="1794" y="1742"/>
                <a:chExt cx="148" cy="77"/>
              </a:xfrm>
            </p:grpSpPr>
            <p:sp>
              <p:nvSpPr>
                <p:cNvPr id="100358" name="AutoShape 6"/>
                <p:cNvSpPr>
                  <a:spLocks noChangeArrowheads="1"/>
                </p:cNvSpPr>
                <p:nvPr/>
              </p:nvSpPr>
              <p:spPr bwMode="auto">
                <a:xfrm>
                  <a:off x="1794" y="1743"/>
                  <a:ext cx="149" cy="78"/>
                </a:xfrm>
                <a:prstGeom prst="roundRect">
                  <a:avLst>
                    <a:gd name="adj" fmla="val 1278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0359" name="Freeform 7"/>
                <p:cNvSpPr>
                  <a:spLocks noChangeArrowheads="1"/>
                </p:cNvSpPr>
                <p:nvPr/>
              </p:nvSpPr>
              <p:spPr bwMode="auto">
                <a:xfrm>
                  <a:off x="1797" y="1743"/>
                  <a:ext cx="146" cy="79"/>
                </a:xfrm>
                <a:custGeom>
                  <a:avLst/>
                  <a:gdLst/>
                  <a:ahLst/>
                  <a:cxnLst>
                    <a:cxn ang="0">
                      <a:pos x="643" y="347"/>
                    </a:cxn>
                    <a:cxn ang="0">
                      <a:pos x="642" y="329"/>
                    </a:cxn>
                    <a:cxn ang="0">
                      <a:pos x="640" y="311"/>
                    </a:cxn>
                    <a:cxn ang="0">
                      <a:pos x="636" y="294"/>
                    </a:cxn>
                    <a:cxn ang="0">
                      <a:pos x="630" y="276"/>
                    </a:cxn>
                    <a:cxn ang="0">
                      <a:pos x="622" y="258"/>
                    </a:cxn>
                    <a:cxn ang="0">
                      <a:pos x="613" y="241"/>
                    </a:cxn>
                    <a:cxn ang="0">
                      <a:pos x="602" y="224"/>
                    </a:cxn>
                    <a:cxn ang="0">
                      <a:pos x="589" y="207"/>
                    </a:cxn>
                    <a:cxn ang="0">
                      <a:pos x="575" y="191"/>
                    </a:cxn>
                    <a:cxn ang="0">
                      <a:pos x="559" y="175"/>
                    </a:cxn>
                    <a:cxn ang="0">
                      <a:pos x="542" y="160"/>
                    </a:cxn>
                    <a:cxn ang="0">
                      <a:pos x="523" y="145"/>
                    </a:cxn>
                    <a:cxn ang="0">
                      <a:pos x="502" y="130"/>
                    </a:cxn>
                    <a:cxn ang="0">
                      <a:pos x="480" y="116"/>
                    </a:cxn>
                    <a:cxn ang="0">
                      <a:pos x="457" y="103"/>
                    </a:cxn>
                    <a:cxn ang="0">
                      <a:pos x="433" y="91"/>
                    </a:cxn>
                    <a:cxn ang="0">
                      <a:pos x="407" y="79"/>
                    </a:cxn>
                    <a:cxn ang="0">
                      <a:pos x="380" y="68"/>
                    </a:cxn>
                    <a:cxn ang="0">
                      <a:pos x="352" y="57"/>
                    </a:cxn>
                    <a:cxn ang="0">
                      <a:pos x="324" y="48"/>
                    </a:cxn>
                    <a:cxn ang="0">
                      <a:pos x="294" y="39"/>
                    </a:cxn>
                    <a:cxn ang="0">
                      <a:pos x="263" y="31"/>
                    </a:cxn>
                    <a:cxn ang="0">
                      <a:pos x="232" y="24"/>
                    </a:cxn>
                    <a:cxn ang="0">
                      <a:pos x="200" y="18"/>
                    </a:cxn>
                    <a:cxn ang="0">
                      <a:pos x="168" y="13"/>
                    </a:cxn>
                    <a:cxn ang="0">
                      <a:pos x="135" y="8"/>
                    </a:cxn>
                    <a:cxn ang="0">
                      <a:pos x="101" y="5"/>
                    </a:cxn>
                    <a:cxn ang="0">
                      <a:pos x="68" y="2"/>
                    </a:cxn>
                    <a:cxn ang="0">
                      <a:pos x="34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44" h="348">
                      <a:moveTo>
                        <a:pt x="643" y="347"/>
                      </a:moveTo>
                      <a:lnTo>
                        <a:pt x="642" y="329"/>
                      </a:lnTo>
                      <a:lnTo>
                        <a:pt x="640" y="311"/>
                      </a:lnTo>
                      <a:lnTo>
                        <a:pt x="636" y="294"/>
                      </a:lnTo>
                      <a:lnTo>
                        <a:pt x="630" y="276"/>
                      </a:lnTo>
                      <a:lnTo>
                        <a:pt x="622" y="258"/>
                      </a:lnTo>
                      <a:lnTo>
                        <a:pt x="613" y="241"/>
                      </a:lnTo>
                      <a:lnTo>
                        <a:pt x="602" y="224"/>
                      </a:lnTo>
                      <a:lnTo>
                        <a:pt x="589" y="207"/>
                      </a:lnTo>
                      <a:lnTo>
                        <a:pt x="575" y="191"/>
                      </a:lnTo>
                      <a:lnTo>
                        <a:pt x="559" y="175"/>
                      </a:lnTo>
                      <a:lnTo>
                        <a:pt x="542" y="160"/>
                      </a:lnTo>
                      <a:lnTo>
                        <a:pt x="523" y="145"/>
                      </a:lnTo>
                      <a:lnTo>
                        <a:pt x="502" y="130"/>
                      </a:lnTo>
                      <a:lnTo>
                        <a:pt x="480" y="116"/>
                      </a:lnTo>
                      <a:lnTo>
                        <a:pt x="457" y="103"/>
                      </a:lnTo>
                      <a:lnTo>
                        <a:pt x="433" y="91"/>
                      </a:lnTo>
                      <a:lnTo>
                        <a:pt x="407" y="79"/>
                      </a:lnTo>
                      <a:lnTo>
                        <a:pt x="380" y="68"/>
                      </a:lnTo>
                      <a:lnTo>
                        <a:pt x="352" y="57"/>
                      </a:lnTo>
                      <a:lnTo>
                        <a:pt x="324" y="48"/>
                      </a:lnTo>
                      <a:lnTo>
                        <a:pt x="294" y="39"/>
                      </a:lnTo>
                      <a:lnTo>
                        <a:pt x="263" y="31"/>
                      </a:lnTo>
                      <a:lnTo>
                        <a:pt x="232" y="24"/>
                      </a:lnTo>
                      <a:lnTo>
                        <a:pt x="200" y="18"/>
                      </a:lnTo>
                      <a:lnTo>
                        <a:pt x="168" y="13"/>
                      </a:lnTo>
                      <a:lnTo>
                        <a:pt x="135" y="8"/>
                      </a:lnTo>
                      <a:lnTo>
                        <a:pt x="101" y="5"/>
                      </a:lnTo>
                      <a:lnTo>
                        <a:pt x="68" y="2"/>
                      </a:lnTo>
                      <a:lnTo>
                        <a:pt x="34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00360" name="Group 8"/>
              <p:cNvGrpSpPr>
                <a:grpSpLocks/>
              </p:cNvGrpSpPr>
              <p:nvPr/>
            </p:nvGrpSpPr>
            <p:grpSpPr bwMode="auto">
              <a:xfrm>
                <a:off x="1794" y="1819"/>
                <a:ext cx="147" cy="77"/>
                <a:chOff x="1794" y="1819"/>
                <a:chExt cx="147" cy="77"/>
              </a:xfrm>
            </p:grpSpPr>
            <p:sp>
              <p:nvSpPr>
                <p:cNvPr id="100361" name="AutoShape 9"/>
                <p:cNvSpPr>
                  <a:spLocks noChangeArrowheads="1"/>
                </p:cNvSpPr>
                <p:nvPr/>
              </p:nvSpPr>
              <p:spPr bwMode="auto">
                <a:xfrm>
                  <a:off x="1794" y="1819"/>
                  <a:ext cx="148" cy="78"/>
                </a:xfrm>
                <a:prstGeom prst="roundRect">
                  <a:avLst>
                    <a:gd name="adj" fmla="val 1278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0362" name="Freeform 10"/>
                <p:cNvSpPr>
                  <a:spLocks noChangeArrowheads="1"/>
                </p:cNvSpPr>
                <p:nvPr/>
              </p:nvSpPr>
              <p:spPr bwMode="auto">
                <a:xfrm>
                  <a:off x="1796" y="1820"/>
                  <a:ext cx="146" cy="78"/>
                </a:xfrm>
                <a:custGeom>
                  <a:avLst/>
                  <a:gdLst/>
                  <a:ahLst/>
                  <a:cxnLst>
                    <a:cxn ang="0">
                      <a:pos x="0" y="341"/>
                    </a:cxn>
                    <a:cxn ang="0">
                      <a:pos x="34" y="340"/>
                    </a:cxn>
                    <a:cxn ang="0">
                      <a:pos x="67" y="339"/>
                    </a:cxn>
                    <a:cxn ang="0">
                      <a:pos x="101" y="336"/>
                    </a:cxn>
                    <a:cxn ang="0">
                      <a:pos x="134" y="333"/>
                    </a:cxn>
                    <a:cxn ang="0">
                      <a:pos x="166" y="329"/>
                    </a:cxn>
                    <a:cxn ang="0">
                      <a:pos x="199" y="324"/>
                    </a:cxn>
                    <a:cxn ang="0">
                      <a:pos x="230" y="317"/>
                    </a:cxn>
                    <a:cxn ang="0">
                      <a:pos x="261" y="311"/>
                    </a:cxn>
                    <a:cxn ang="0">
                      <a:pos x="291" y="303"/>
                    </a:cxn>
                    <a:cxn ang="0">
                      <a:pos x="321" y="294"/>
                    </a:cxn>
                    <a:cxn ang="0">
                      <a:pos x="349" y="285"/>
                    </a:cxn>
                    <a:cxn ang="0">
                      <a:pos x="377" y="275"/>
                    </a:cxn>
                    <a:cxn ang="0">
                      <a:pos x="404" y="264"/>
                    </a:cxn>
                    <a:cxn ang="0">
                      <a:pos x="429" y="252"/>
                    </a:cxn>
                    <a:cxn ang="0">
                      <a:pos x="454" y="240"/>
                    </a:cxn>
                    <a:cxn ang="0">
                      <a:pos x="477" y="227"/>
                    </a:cxn>
                    <a:cxn ang="0">
                      <a:pos x="499" y="214"/>
                    </a:cxn>
                    <a:cxn ang="0">
                      <a:pos x="519" y="200"/>
                    </a:cxn>
                    <a:cxn ang="0">
                      <a:pos x="538" y="185"/>
                    </a:cxn>
                    <a:cxn ang="0">
                      <a:pos x="556" y="170"/>
                    </a:cxn>
                    <a:cxn ang="0">
                      <a:pos x="572" y="154"/>
                    </a:cxn>
                    <a:cxn ang="0">
                      <a:pos x="587" y="138"/>
                    </a:cxn>
                    <a:cxn ang="0">
                      <a:pos x="600" y="122"/>
                    </a:cxn>
                    <a:cxn ang="0">
                      <a:pos x="611" y="105"/>
                    </a:cxn>
                    <a:cxn ang="0">
                      <a:pos x="621" y="88"/>
                    </a:cxn>
                    <a:cxn ang="0">
                      <a:pos x="629" y="71"/>
                    </a:cxn>
                    <a:cxn ang="0">
                      <a:pos x="635" y="54"/>
                    </a:cxn>
                    <a:cxn ang="0">
                      <a:pos x="640" y="36"/>
                    </a:cxn>
                    <a:cxn ang="0">
                      <a:pos x="643" y="18"/>
                    </a:cxn>
                    <a:cxn ang="0">
                      <a:pos x="644" y="0"/>
                    </a:cxn>
                  </a:cxnLst>
                  <a:rect l="0" t="0" r="r" b="b"/>
                  <a:pathLst>
                    <a:path w="645" h="342">
                      <a:moveTo>
                        <a:pt x="0" y="341"/>
                      </a:moveTo>
                      <a:lnTo>
                        <a:pt x="34" y="340"/>
                      </a:lnTo>
                      <a:lnTo>
                        <a:pt x="67" y="339"/>
                      </a:lnTo>
                      <a:lnTo>
                        <a:pt x="101" y="336"/>
                      </a:lnTo>
                      <a:lnTo>
                        <a:pt x="134" y="333"/>
                      </a:lnTo>
                      <a:lnTo>
                        <a:pt x="166" y="329"/>
                      </a:lnTo>
                      <a:lnTo>
                        <a:pt x="199" y="324"/>
                      </a:lnTo>
                      <a:lnTo>
                        <a:pt x="230" y="317"/>
                      </a:lnTo>
                      <a:lnTo>
                        <a:pt x="261" y="311"/>
                      </a:lnTo>
                      <a:lnTo>
                        <a:pt x="291" y="303"/>
                      </a:lnTo>
                      <a:lnTo>
                        <a:pt x="321" y="294"/>
                      </a:lnTo>
                      <a:lnTo>
                        <a:pt x="349" y="285"/>
                      </a:lnTo>
                      <a:lnTo>
                        <a:pt x="377" y="275"/>
                      </a:lnTo>
                      <a:lnTo>
                        <a:pt x="404" y="264"/>
                      </a:lnTo>
                      <a:lnTo>
                        <a:pt x="429" y="252"/>
                      </a:lnTo>
                      <a:lnTo>
                        <a:pt x="454" y="240"/>
                      </a:lnTo>
                      <a:lnTo>
                        <a:pt x="477" y="227"/>
                      </a:lnTo>
                      <a:lnTo>
                        <a:pt x="499" y="214"/>
                      </a:lnTo>
                      <a:lnTo>
                        <a:pt x="519" y="200"/>
                      </a:lnTo>
                      <a:lnTo>
                        <a:pt x="538" y="185"/>
                      </a:lnTo>
                      <a:lnTo>
                        <a:pt x="556" y="170"/>
                      </a:lnTo>
                      <a:lnTo>
                        <a:pt x="572" y="154"/>
                      </a:lnTo>
                      <a:lnTo>
                        <a:pt x="587" y="138"/>
                      </a:lnTo>
                      <a:lnTo>
                        <a:pt x="600" y="122"/>
                      </a:lnTo>
                      <a:lnTo>
                        <a:pt x="611" y="105"/>
                      </a:lnTo>
                      <a:lnTo>
                        <a:pt x="621" y="88"/>
                      </a:lnTo>
                      <a:lnTo>
                        <a:pt x="629" y="71"/>
                      </a:lnTo>
                      <a:lnTo>
                        <a:pt x="635" y="54"/>
                      </a:lnTo>
                      <a:lnTo>
                        <a:pt x="640" y="36"/>
                      </a:lnTo>
                      <a:lnTo>
                        <a:pt x="643" y="18"/>
                      </a:lnTo>
                      <a:lnTo>
                        <a:pt x="644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100363" name="Line 11"/>
              <p:cNvSpPr>
                <a:spLocks noChangeShapeType="1"/>
              </p:cNvSpPr>
              <p:nvPr/>
            </p:nvSpPr>
            <p:spPr bwMode="auto">
              <a:xfrm>
                <a:off x="1694" y="1738"/>
                <a:ext cx="95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0364" name="Freeform 12"/>
              <p:cNvSpPr>
                <a:spLocks noChangeArrowheads="1"/>
              </p:cNvSpPr>
              <p:nvPr/>
            </p:nvSpPr>
            <p:spPr bwMode="auto">
              <a:xfrm>
                <a:off x="1685" y="1734"/>
                <a:ext cx="133" cy="1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58"/>
                  </a:cxn>
                  <a:cxn ang="0">
                    <a:pos x="587" y="758"/>
                  </a:cxn>
                </a:cxnLst>
                <a:rect l="0" t="0" r="r" b="b"/>
                <a:pathLst>
                  <a:path w="588" h="759">
                    <a:moveTo>
                      <a:pt x="0" y="0"/>
                    </a:moveTo>
                    <a:lnTo>
                      <a:pt x="0" y="758"/>
                    </a:lnTo>
                    <a:lnTo>
                      <a:pt x="587" y="758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00365" name="Group 13"/>
            <p:cNvGrpSpPr>
              <a:grpSpLocks/>
            </p:cNvGrpSpPr>
            <p:nvPr/>
          </p:nvGrpSpPr>
          <p:grpSpPr bwMode="auto">
            <a:xfrm>
              <a:off x="2568" y="2012"/>
              <a:ext cx="340" cy="321"/>
              <a:chOff x="2568" y="2012"/>
              <a:chExt cx="340" cy="321"/>
            </a:xfrm>
          </p:grpSpPr>
          <p:grpSp>
            <p:nvGrpSpPr>
              <p:cNvPr id="100366" name="Group 14"/>
              <p:cNvGrpSpPr>
                <a:grpSpLocks/>
              </p:cNvGrpSpPr>
              <p:nvPr/>
            </p:nvGrpSpPr>
            <p:grpSpPr bwMode="auto">
              <a:xfrm>
                <a:off x="2568" y="2012"/>
                <a:ext cx="340" cy="162"/>
                <a:chOff x="2568" y="2012"/>
                <a:chExt cx="340" cy="162"/>
              </a:xfrm>
            </p:grpSpPr>
            <p:sp>
              <p:nvSpPr>
                <p:cNvPr id="100367" name="AutoShape 15"/>
                <p:cNvSpPr>
                  <a:spLocks noChangeArrowheads="1"/>
                </p:cNvSpPr>
                <p:nvPr/>
              </p:nvSpPr>
              <p:spPr bwMode="auto">
                <a:xfrm>
                  <a:off x="2568" y="2013"/>
                  <a:ext cx="341" cy="163"/>
                </a:xfrm>
                <a:prstGeom prst="roundRect">
                  <a:avLst>
                    <a:gd name="adj" fmla="val 616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0368" name="Freeform 16"/>
                <p:cNvSpPr>
                  <a:spLocks noChangeArrowheads="1"/>
                </p:cNvSpPr>
                <p:nvPr/>
              </p:nvSpPr>
              <p:spPr bwMode="auto">
                <a:xfrm>
                  <a:off x="2573" y="2013"/>
                  <a:ext cx="336" cy="164"/>
                </a:xfrm>
                <a:custGeom>
                  <a:avLst/>
                  <a:gdLst/>
                  <a:ahLst/>
                  <a:cxnLst>
                    <a:cxn ang="0">
                      <a:pos x="1482" y="724"/>
                    </a:cxn>
                    <a:cxn ang="0">
                      <a:pos x="1481" y="687"/>
                    </a:cxn>
                    <a:cxn ang="0">
                      <a:pos x="1475" y="649"/>
                    </a:cxn>
                    <a:cxn ang="0">
                      <a:pos x="1466" y="612"/>
                    </a:cxn>
                    <a:cxn ang="0">
                      <a:pos x="1452" y="575"/>
                    </a:cxn>
                    <a:cxn ang="0">
                      <a:pos x="1435" y="538"/>
                    </a:cxn>
                    <a:cxn ang="0">
                      <a:pos x="1413" y="502"/>
                    </a:cxn>
                    <a:cxn ang="0">
                      <a:pos x="1388" y="467"/>
                    </a:cxn>
                    <a:cxn ang="0">
                      <a:pos x="1359" y="432"/>
                    </a:cxn>
                    <a:cxn ang="0">
                      <a:pos x="1326" y="398"/>
                    </a:cxn>
                    <a:cxn ang="0">
                      <a:pos x="1289" y="365"/>
                    </a:cxn>
                    <a:cxn ang="0">
                      <a:pos x="1249" y="333"/>
                    </a:cxn>
                    <a:cxn ang="0">
                      <a:pos x="1205" y="301"/>
                    </a:cxn>
                    <a:cxn ang="0">
                      <a:pos x="1158" y="271"/>
                    </a:cxn>
                    <a:cxn ang="0">
                      <a:pos x="1107" y="243"/>
                    </a:cxn>
                    <a:cxn ang="0">
                      <a:pos x="1054" y="215"/>
                    </a:cxn>
                    <a:cxn ang="0">
                      <a:pos x="998" y="189"/>
                    </a:cxn>
                    <a:cxn ang="0">
                      <a:pos x="939" y="164"/>
                    </a:cxn>
                    <a:cxn ang="0">
                      <a:pos x="877" y="141"/>
                    </a:cxn>
                    <a:cxn ang="0">
                      <a:pos x="813" y="120"/>
                    </a:cxn>
                    <a:cxn ang="0">
                      <a:pos x="747" y="100"/>
                    </a:cxn>
                    <a:cxn ang="0">
                      <a:pos x="678" y="81"/>
                    </a:cxn>
                    <a:cxn ang="0">
                      <a:pos x="608" y="65"/>
                    </a:cxn>
                    <a:cxn ang="0">
                      <a:pos x="536" y="50"/>
                    </a:cxn>
                    <a:cxn ang="0">
                      <a:pos x="462" y="37"/>
                    </a:cxn>
                    <a:cxn ang="0">
                      <a:pos x="387" y="26"/>
                    </a:cxn>
                    <a:cxn ang="0">
                      <a:pos x="311" y="17"/>
                    </a:cxn>
                    <a:cxn ang="0">
                      <a:pos x="234" y="10"/>
                    </a:cxn>
                    <a:cxn ang="0">
                      <a:pos x="157" y="5"/>
                    </a:cxn>
                    <a:cxn ang="0">
                      <a:pos x="79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83" h="725">
                      <a:moveTo>
                        <a:pt x="1482" y="724"/>
                      </a:moveTo>
                      <a:lnTo>
                        <a:pt x="1481" y="687"/>
                      </a:lnTo>
                      <a:lnTo>
                        <a:pt x="1475" y="649"/>
                      </a:lnTo>
                      <a:lnTo>
                        <a:pt x="1466" y="612"/>
                      </a:lnTo>
                      <a:lnTo>
                        <a:pt x="1452" y="575"/>
                      </a:lnTo>
                      <a:lnTo>
                        <a:pt x="1435" y="538"/>
                      </a:lnTo>
                      <a:lnTo>
                        <a:pt x="1413" y="502"/>
                      </a:lnTo>
                      <a:lnTo>
                        <a:pt x="1388" y="467"/>
                      </a:lnTo>
                      <a:lnTo>
                        <a:pt x="1359" y="432"/>
                      </a:lnTo>
                      <a:lnTo>
                        <a:pt x="1326" y="398"/>
                      </a:lnTo>
                      <a:lnTo>
                        <a:pt x="1289" y="365"/>
                      </a:lnTo>
                      <a:lnTo>
                        <a:pt x="1249" y="333"/>
                      </a:lnTo>
                      <a:lnTo>
                        <a:pt x="1205" y="301"/>
                      </a:lnTo>
                      <a:lnTo>
                        <a:pt x="1158" y="271"/>
                      </a:lnTo>
                      <a:lnTo>
                        <a:pt x="1107" y="243"/>
                      </a:lnTo>
                      <a:lnTo>
                        <a:pt x="1054" y="215"/>
                      </a:lnTo>
                      <a:lnTo>
                        <a:pt x="998" y="189"/>
                      </a:lnTo>
                      <a:lnTo>
                        <a:pt x="939" y="164"/>
                      </a:lnTo>
                      <a:lnTo>
                        <a:pt x="877" y="141"/>
                      </a:lnTo>
                      <a:lnTo>
                        <a:pt x="813" y="120"/>
                      </a:lnTo>
                      <a:lnTo>
                        <a:pt x="747" y="100"/>
                      </a:lnTo>
                      <a:lnTo>
                        <a:pt x="678" y="81"/>
                      </a:lnTo>
                      <a:lnTo>
                        <a:pt x="608" y="65"/>
                      </a:lnTo>
                      <a:lnTo>
                        <a:pt x="536" y="50"/>
                      </a:lnTo>
                      <a:lnTo>
                        <a:pt x="462" y="37"/>
                      </a:lnTo>
                      <a:lnTo>
                        <a:pt x="387" y="26"/>
                      </a:lnTo>
                      <a:lnTo>
                        <a:pt x="311" y="17"/>
                      </a:lnTo>
                      <a:lnTo>
                        <a:pt x="234" y="10"/>
                      </a:lnTo>
                      <a:lnTo>
                        <a:pt x="157" y="5"/>
                      </a:lnTo>
                      <a:lnTo>
                        <a:pt x="79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00369" name="Group 17"/>
              <p:cNvGrpSpPr>
                <a:grpSpLocks/>
              </p:cNvGrpSpPr>
              <p:nvPr/>
            </p:nvGrpSpPr>
            <p:grpSpPr bwMode="auto">
              <a:xfrm>
                <a:off x="2568" y="2172"/>
                <a:ext cx="338" cy="162"/>
                <a:chOff x="2568" y="2172"/>
                <a:chExt cx="338" cy="162"/>
              </a:xfrm>
            </p:grpSpPr>
            <p:sp>
              <p:nvSpPr>
                <p:cNvPr id="100370" name="AutoShape 18"/>
                <p:cNvSpPr>
                  <a:spLocks noChangeArrowheads="1"/>
                </p:cNvSpPr>
                <p:nvPr/>
              </p:nvSpPr>
              <p:spPr bwMode="auto">
                <a:xfrm>
                  <a:off x="2568" y="2172"/>
                  <a:ext cx="339" cy="163"/>
                </a:xfrm>
                <a:prstGeom prst="roundRect">
                  <a:avLst>
                    <a:gd name="adj" fmla="val 616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0371" name="Freeform 19"/>
                <p:cNvSpPr>
                  <a:spLocks noChangeArrowheads="1"/>
                </p:cNvSpPr>
                <p:nvPr/>
              </p:nvSpPr>
              <p:spPr bwMode="auto">
                <a:xfrm>
                  <a:off x="2568" y="2173"/>
                  <a:ext cx="339" cy="161"/>
                </a:xfrm>
                <a:custGeom>
                  <a:avLst/>
                  <a:gdLst/>
                  <a:ahLst/>
                  <a:cxnLst>
                    <a:cxn ang="0">
                      <a:pos x="0" y="710"/>
                    </a:cxn>
                    <a:cxn ang="0">
                      <a:pos x="78" y="709"/>
                    </a:cxn>
                    <a:cxn ang="0">
                      <a:pos x="155" y="706"/>
                    </a:cxn>
                    <a:cxn ang="0">
                      <a:pos x="233" y="701"/>
                    </a:cxn>
                    <a:cxn ang="0">
                      <a:pos x="309" y="695"/>
                    </a:cxn>
                    <a:cxn ang="0">
                      <a:pos x="385" y="686"/>
                    </a:cxn>
                    <a:cxn ang="0">
                      <a:pos x="459" y="675"/>
                    </a:cxn>
                    <a:cxn ang="0">
                      <a:pos x="533" y="663"/>
                    </a:cxn>
                    <a:cxn ang="0">
                      <a:pos x="605" y="649"/>
                    </a:cxn>
                    <a:cxn ang="0">
                      <a:pos x="675" y="633"/>
                    </a:cxn>
                    <a:cxn ang="0">
                      <a:pos x="744" y="615"/>
                    </a:cxn>
                    <a:cxn ang="0">
                      <a:pos x="810" y="596"/>
                    </a:cxn>
                    <a:cxn ang="0">
                      <a:pos x="874" y="575"/>
                    </a:cxn>
                    <a:cxn ang="0">
                      <a:pos x="936" y="552"/>
                    </a:cxn>
                    <a:cxn ang="0">
                      <a:pos x="996" y="528"/>
                    </a:cxn>
                    <a:cxn ang="0">
                      <a:pos x="1053" y="503"/>
                    </a:cxn>
                    <a:cxn ang="0">
                      <a:pos x="1106" y="476"/>
                    </a:cxn>
                    <a:cxn ang="0">
                      <a:pos x="1157" y="447"/>
                    </a:cxn>
                    <a:cxn ang="0">
                      <a:pos x="1205" y="418"/>
                    </a:cxn>
                    <a:cxn ang="0">
                      <a:pos x="1249" y="387"/>
                    </a:cxn>
                    <a:cxn ang="0">
                      <a:pos x="1291" y="356"/>
                    </a:cxn>
                    <a:cxn ang="0">
                      <a:pos x="1328" y="323"/>
                    </a:cxn>
                    <a:cxn ang="0">
                      <a:pos x="1362" y="289"/>
                    </a:cxn>
                    <a:cxn ang="0">
                      <a:pos x="1392" y="255"/>
                    </a:cxn>
                    <a:cxn ang="0">
                      <a:pos x="1419" y="220"/>
                    </a:cxn>
                    <a:cxn ang="0">
                      <a:pos x="1442" y="184"/>
                    </a:cxn>
                    <a:cxn ang="0">
                      <a:pos x="1461" y="148"/>
                    </a:cxn>
                    <a:cxn ang="0">
                      <a:pos x="1475" y="112"/>
                    </a:cxn>
                    <a:cxn ang="0">
                      <a:pos x="1486" y="75"/>
                    </a:cxn>
                    <a:cxn ang="0">
                      <a:pos x="1493" y="37"/>
                    </a:cxn>
                    <a:cxn ang="0">
                      <a:pos x="1496" y="0"/>
                    </a:cxn>
                  </a:cxnLst>
                  <a:rect l="0" t="0" r="r" b="b"/>
                  <a:pathLst>
                    <a:path w="1497" h="711">
                      <a:moveTo>
                        <a:pt x="0" y="710"/>
                      </a:moveTo>
                      <a:lnTo>
                        <a:pt x="78" y="709"/>
                      </a:lnTo>
                      <a:lnTo>
                        <a:pt x="155" y="706"/>
                      </a:lnTo>
                      <a:lnTo>
                        <a:pt x="233" y="701"/>
                      </a:lnTo>
                      <a:lnTo>
                        <a:pt x="309" y="695"/>
                      </a:lnTo>
                      <a:lnTo>
                        <a:pt x="385" y="686"/>
                      </a:lnTo>
                      <a:lnTo>
                        <a:pt x="459" y="675"/>
                      </a:lnTo>
                      <a:lnTo>
                        <a:pt x="533" y="663"/>
                      </a:lnTo>
                      <a:lnTo>
                        <a:pt x="605" y="649"/>
                      </a:lnTo>
                      <a:lnTo>
                        <a:pt x="675" y="633"/>
                      </a:lnTo>
                      <a:lnTo>
                        <a:pt x="744" y="615"/>
                      </a:lnTo>
                      <a:lnTo>
                        <a:pt x="810" y="596"/>
                      </a:lnTo>
                      <a:lnTo>
                        <a:pt x="874" y="575"/>
                      </a:lnTo>
                      <a:lnTo>
                        <a:pt x="936" y="552"/>
                      </a:lnTo>
                      <a:lnTo>
                        <a:pt x="996" y="528"/>
                      </a:lnTo>
                      <a:lnTo>
                        <a:pt x="1053" y="503"/>
                      </a:lnTo>
                      <a:lnTo>
                        <a:pt x="1106" y="476"/>
                      </a:lnTo>
                      <a:lnTo>
                        <a:pt x="1157" y="447"/>
                      </a:lnTo>
                      <a:lnTo>
                        <a:pt x="1205" y="418"/>
                      </a:lnTo>
                      <a:lnTo>
                        <a:pt x="1249" y="387"/>
                      </a:lnTo>
                      <a:lnTo>
                        <a:pt x="1291" y="356"/>
                      </a:lnTo>
                      <a:lnTo>
                        <a:pt x="1328" y="323"/>
                      </a:lnTo>
                      <a:lnTo>
                        <a:pt x="1362" y="289"/>
                      </a:lnTo>
                      <a:lnTo>
                        <a:pt x="1392" y="255"/>
                      </a:lnTo>
                      <a:lnTo>
                        <a:pt x="1419" y="220"/>
                      </a:lnTo>
                      <a:lnTo>
                        <a:pt x="1442" y="184"/>
                      </a:lnTo>
                      <a:lnTo>
                        <a:pt x="1461" y="148"/>
                      </a:lnTo>
                      <a:lnTo>
                        <a:pt x="1475" y="112"/>
                      </a:lnTo>
                      <a:lnTo>
                        <a:pt x="1486" y="75"/>
                      </a:lnTo>
                      <a:lnTo>
                        <a:pt x="1493" y="37"/>
                      </a:lnTo>
                      <a:lnTo>
                        <a:pt x="1496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  <p:grpSp>
          <p:nvGrpSpPr>
            <p:cNvPr id="100372" name="Group 20"/>
            <p:cNvGrpSpPr>
              <a:grpSpLocks/>
            </p:cNvGrpSpPr>
            <p:nvPr/>
          </p:nvGrpSpPr>
          <p:grpSpPr bwMode="auto">
            <a:xfrm>
              <a:off x="2544" y="2006"/>
              <a:ext cx="99" cy="332"/>
              <a:chOff x="2544" y="2006"/>
              <a:chExt cx="99" cy="332"/>
            </a:xfrm>
          </p:grpSpPr>
          <p:grpSp>
            <p:nvGrpSpPr>
              <p:cNvPr id="100373" name="Group 21"/>
              <p:cNvGrpSpPr>
                <a:grpSpLocks/>
              </p:cNvGrpSpPr>
              <p:nvPr/>
            </p:nvGrpSpPr>
            <p:grpSpPr bwMode="auto">
              <a:xfrm>
                <a:off x="2544" y="2006"/>
                <a:ext cx="99" cy="166"/>
                <a:chOff x="2544" y="2006"/>
                <a:chExt cx="99" cy="166"/>
              </a:xfrm>
            </p:grpSpPr>
            <p:sp>
              <p:nvSpPr>
                <p:cNvPr id="100374" name="AutoShape 22"/>
                <p:cNvSpPr>
                  <a:spLocks noChangeArrowheads="1"/>
                </p:cNvSpPr>
                <p:nvPr/>
              </p:nvSpPr>
              <p:spPr bwMode="auto">
                <a:xfrm>
                  <a:off x="2544" y="2006"/>
                  <a:ext cx="100" cy="167"/>
                </a:xfrm>
                <a:prstGeom prst="roundRect">
                  <a:avLst>
                    <a:gd name="adj" fmla="val 1000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0375" name="Freeform 23"/>
                <p:cNvSpPr>
                  <a:spLocks noChangeArrowheads="1"/>
                </p:cNvSpPr>
                <p:nvPr/>
              </p:nvSpPr>
              <p:spPr bwMode="auto">
                <a:xfrm>
                  <a:off x="2544" y="2006"/>
                  <a:ext cx="100" cy="169"/>
                </a:xfrm>
                <a:custGeom>
                  <a:avLst/>
                  <a:gdLst/>
                  <a:ahLst/>
                  <a:cxnLst>
                    <a:cxn ang="0">
                      <a:pos x="439" y="743"/>
                    </a:cxn>
                    <a:cxn ang="0">
                      <a:pos x="439" y="706"/>
                    </a:cxn>
                    <a:cxn ang="0">
                      <a:pos x="437" y="668"/>
                    </a:cxn>
                    <a:cxn ang="0">
                      <a:pos x="434" y="630"/>
                    </a:cxn>
                    <a:cxn ang="0">
                      <a:pos x="431" y="593"/>
                    </a:cxn>
                    <a:cxn ang="0">
                      <a:pos x="426" y="556"/>
                    </a:cxn>
                    <a:cxn ang="0">
                      <a:pos x="420" y="520"/>
                    </a:cxn>
                    <a:cxn ang="0">
                      <a:pos x="413" y="484"/>
                    </a:cxn>
                    <a:cxn ang="0">
                      <a:pos x="405" y="449"/>
                    </a:cxn>
                    <a:cxn ang="0">
                      <a:pos x="395" y="415"/>
                    </a:cxn>
                    <a:cxn ang="0">
                      <a:pos x="385" y="381"/>
                    </a:cxn>
                    <a:cxn ang="0">
                      <a:pos x="374" y="348"/>
                    </a:cxn>
                    <a:cxn ang="0">
                      <a:pos x="362" y="317"/>
                    </a:cxn>
                    <a:cxn ang="0">
                      <a:pos x="348" y="286"/>
                    </a:cxn>
                    <a:cxn ang="0">
                      <a:pos x="334" y="257"/>
                    </a:cxn>
                    <a:cxn ang="0">
                      <a:pos x="319" y="229"/>
                    </a:cxn>
                    <a:cxn ang="0">
                      <a:pos x="304" y="202"/>
                    </a:cxn>
                    <a:cxn ang="0">
                      <a:pos x="287" y="177"/>
                    </a:cxn>
                    <a:cxn ang="0">
                      <a:pos x="270" y="153"/>
                    </a:cxn>
                    <a:cxn ang="0">
                      <a:pos x="252" y="131"/>
                    </a:cxn>
                    <a:cxn ang="0">
                      <a:pos x="233" y="110"/>
                    </a:cxn>
                    <a:cxn ang="0">
                      <a:pos x="214" y="91"/>
                    </a:cxn>
                    <a:cxn ang="0">
                      <a:pos x="194" y="74"/>
                    </a:cxn>
                    <a:cxn ang="0">
                      <a:pos x="174" y="58"/>
                    </a:cxn>
                    <a:cxn ang="0">
                      <a:pos x="153" y="44"/>
                    </a:cxn>
                    <a:cxn ang="0">
                      <a:pos x="132" y="32"/>
                    </a:cxn>
                    <a:cxn ang="0">
                      <a:pos x="110" y="22"/>
                    </a:cxn>
                    <a:cxn ang="0">
                      <a:pos x="88" y="14"/>
                    </a:cxn>
                    <a:cxn ang="0">
                      <a:pos x="66" y="8"/>
                    </a:cxn>
                    <a:cxn ang="0">
                      <a:pos x="44" y="3"/>
                    </a:cxn>
                    <a:cxn ang="0">
                      <a:pos x="22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0" h="744">
                      <a:moveTo>
                        <a:pt x="439" y="743"/>
                      </a:moveTo>
                      <a:lnTo>
                        <a:pt x="439" y="706"/>
                      </a:lnTo>
                      <a:lnTo>
                        <a:pt x="437" y="668"/>
                      </a:lnTo>
                      <a:lnTo>
                        <a:pt x="434" y="630"/>
                      </a:lnTo>
                      <a:lnTo>
                        <a:pt x="431" y="593"/>
                      </a:lnTo>
                      <a:lnTo>
                        <a:pt x="426" y="556"/>
                      </a:lnTo>
                      <a:lnTo>
                        <a:pt x="420" y="520"/>
                      </a:lnTo>
                      <a:lnTo>
                        <a:pt x="413" y="484"/>
                      </a:lnTo>
                      <a:lnTo>
                        <a:pt x="405" y="449"/>
                      </a:lnTo>
                      <a:lnTo>
                        <a:pt x="395" y="415"/>
                      </a:lnTo>
                      <a:lnTo>
                        <a:pt x="385" y="381"/>
                      </a:lnTo>
                      <a:lnTo>
                        <a:pt x="374" y="348"/>
                      </a:lnTo>
                      <a:lnTo>
                        <a:pt x="362" y="317"/>
                      </a:lnTo>
                      <a:lnTo>
                        <a:pt x="348" y="286"/>
                      </a:lnTo>
                      <a:lnTo>
                        <a:pt x="334" y="257"/>
                      </a:lnTo>
                      <a:lnTo>
                        <a:pt x="319" y="229"/>
                      </a:lnTo>
                      <a:lnTo>
                        <a:pt x="304" y="202"/>
                      </a:lnTo>
                      <a:lnTo>
                        <a:pt x="287" y="177"/>
                      </a:lnTo>
                      <a:lnTo>
                        <a:pt x="270" y="153"/>
                      </a:lnTo>
                      <a:lnTo>
                        <a:pt x="252" y="131"/>
                      </a:lnTo>
                      <a:lnTo>
                        <a:pt x="233" y="110"/>
                      </a:lnTo>
                      <a:lnTo>
                        <a:pt x="214" y="91"/>
                      </a:lnTo>
                      <a:lnTo>
                        <a:pt x="194" y="74"/>
                      </a:lnTo>
                      <a:lnTo>
                        <a:pt x="174" y="58"/>
                      </a:lnTo>
                      <a:lnTo>
                        <a:pt x="153" y="44"/>
                      </a:lnTo>
                      <a:lnTo>
                        <a:pt x="132" y="32"/>
                      </a:lnTo>
                      <a:lnTo>
                        <a:pt x="110" y="22"/>
                      </a:lnTo>
                      <a:lnTo>
                        <a:pt x="88" y="14"/>
                      </a:lnTo>
                      <a:lnTo>
                        <a:pt x="66" y="8"/>
                      </a:lnTo>
                      <a:lnTo>
                        <a:pt x="44" y="3"/>
                      </a:lnTo>
                      <a:lnTo>
                        <a:pt x="22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00376" name="Group 24"/>
              <p:cNvGrpSpPr>
                <a:grpSpLocks/>
              </p:cNvGrpSpPr>
              <p:nvPr/>
            </p:nvGrpSpPr>
            <p:grpSpPr bwMode="auto">
              <a:xfrm>
                <a:off x="2544" y="2172"/>
                <a:ext cx="98" cy="166"/>
                <a:chOff x="2544" y="2172"/>
                <a:chExt cx="98" cy="166"/>
              </a:xfrm>
            </p:grpSpPr>
            <p:sp>
              <p:nvSpPr>
                <p:cNvPr id="100377" name="AutoShape 25"/>
                <p:cNvSpPr>
                  <a:spLocks noChangeArrowheads="1"/>
                </p:cNvSpPr>
                <p:nvPr/>
              </p:nvSpPr>
              <p:spPr bwMode="auto">
                <a:xfrm>
                  <a:off x="2544" y="2172"/>
                  <a:ext cx="99" cy="167"/>
                </a:xfrm>
                <a:prstGeom prst="roundRect">
                  <a:avLst>
                    <a:gd name="adj" fmla="val 1019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0378" name="Freeform 26"/>
                <p:cNvSpPr>
                  <a:spLocks noChangeArrowheads="1"/>
                </p:cNvSpPr>
                <p:nvPr/>
              </p:nvSpPr>
              <p:spPr bwMode="auto">
                <a:xfrm>
                  <a:off x="2544" y="2174"/>
                  <a:ext cx="99" cy="166"/>
                </a:xfrm>
                <a:custGeom>
                  <a:avLst/>
                  <a:gdLst/>
                  <a:ahLst/>
                  <a:cxnLst>
                    <a:cxn ang="0">
                      <a:pos x="0" y="729"/>
                    </a:cxn>
                    <a:cxn ang="0">
                      <a:pos x="23" y="728"/>
                    </a:cxn>
                    <a:cxn ang="0">
                      <a:pos x="45" y="725"/>
                    </a:cxn>
                    <a:cxn ang="0">
                      <a:pos x="68" y="720"/>
                    </a:cxn>
                    <a:cxn ang="0">
                      <a:pos x="90" y="713"/>
                    </a:cxn>
                    <a:cxn ang="0">
                      <a:pos x="112" y="704"/>
                    </a:cxn>
                    <a:cxn ang="0">
                      <a:pos x="134" y="693"/>
                    </a:cxn>
                    <a:cxn ang="0">
                      <a:pos x="155" y="681"/>
                    </a:cxn>
                    <a:cxn ang="0">
                      <a:pos x="176" y="666"/>
                    </a:cxn>
                    <a:cxn ang="0">
                      <a:pos x="196" y="650"/>
                    </a:cxn>
                    <a:cxn ang="0">
                      <a:pos x="216" y="632"/>
                    </a:cxn>
                    <a:cxn ang="0">
                      <a:pos x="236" y="612"/>
                    </a:cxn>
                    <a:cxn ang="0">
                      <a:pos x="254" y="590"/>
                    </a:cxn>
                    <a:cxn ang="0">
                      <a:pos x="272" y="567"/>
                    </a:cxn>
                    <a:cxn ang="0">
                      <a:pos x="290" y="542"/>
                    </a:cxn>
                    <a:cxn ang="0">
                      <a:pos x="306" y="516"/>
                    </a:cxn>
                    <a:cxn ang="0">
                      <a:pos x="322" y="488"/>
                    </a:cxn>
                    <a:cxn ang="0">
                      <a:pos x="337" y="459"/>
                    </a:cxn>
                    <a:cxn ang="0">
                      <a:pos x="350" y="429"/>
                    </a:cxn>
                    <a:cxn ang="0">
                      <a:pos x="363" y="398"/>
                    </a:cxn>
                    <a:cxn ang="0">
                      <a:pos x="375" y="365"/>
                    </a:cxn>
                    <a:cxn ang="0">
                      <a:pos x="386" y="332"/>
                    </a:cxn>
                    <a:cxn ang="0">
                      <a:pos x="396" y="297"/>
                    </a:cxn>
                    <a:cxn ang="0">
                      <a:pos x="405" y="262"/>
                    </a:cxn>
                    <a:cxn ang="0">
                      <a:pos x="413" y="226"/>
                    </a:cxn>
                    <a:cxn ang="0">
                      <a:pos x="419" y="189"/>
                    </a:cxn>
                    <a:cxn ang="0">
                      <a:pos x="425" y="152"/>
                    </a:cxn>
                    <a:cxn ang="0">
                      <a:pos x="429" y="115"/>
                    </a:cxn>
                    <a:cxn ang="0">
                      <a:pos x="432" y="77"/>
                    </a:cxn>
                    <a:cxn ang="0">
                      <a:pos x="434" y="39"/>
                    </a:cxn>
                    <a:cxn ang="0">
                      <a:pos x="435" y="0"/>
                    </a:cxn>
                  </a:cxnLst>
                  <a:rect l="0" t="0" r="r" b="b"/>
                  <a:pathLst>
                    <a:path w="436" h="730">
                      <a:moveTo>
                        <a:pt x="0" y="729"/>
                      </a:moveTo>
                      <a:lnTo>
                        <a:pt x="23" y="728"/>
                      </a:lnTo>
                      <a:lnTo>
                        <a:pt x="45" y="725"/>
                      </a:lnTo>
                      <a:lnTo>
                        <a:pt x="68" y="720"/>
                      </a:lnTo>
                      <a:lnTo>
                        <a:pt x="90" y="713"/>
                      </a:lnTo>
                      <a:lnTo>
                        <a:pt x="112" y="704"/>
                      </a:lnTo>
                      <a:lnTo>
                        <a:pt x="134" y="693"/>
                      </a:lnTo>
                      <a:lnTo>
                        <a:pt x="155" y="681"/>
                      </a:lnTo>
                      <a:lnTo>
                        <a:pt x="176" y="666"/>
                      </a:lnTo>
                      <a:lnTo>
                        <a:pt x="196" y="650"/>
                      </a:lnTo>
                      <a:lnTo>
                        <a:pt x="216" y="632"/>
                      </a:lnTo>
                      <a:lnTo>
                        <a:pt x="236" y="612"/>
                      </a:lnTo>
                      <a:lnTo>
                        <a:pt x="254" y="590"/>
                      </a:lnTo>
                      <a:lnTo>
                        <a:pt x="272" y="567"/>
                      </a:lnTo>
                      <a:lnTo>
                        <a:pt x="290" y="542"/>
                      </a:lnTo>
                      <a:lnTo>
                        <a:pt x="306" y="516"/>
                      </a:lnTo>
                      <a:lnTo>
                        <a:pt x="322" y="488"/>
                      </a:lnTo>
                      <a:lnTo>
                        <a:pt x="337" y="459"/>
                      </a:lnTo>
                      <a:lnTo>
                        <a:pt x="350" y="429"/>
                      </a:lnTo>
                      <a:lnTo>
                        <a:pt x="363" y="398"/>
                      </a:lnTo>
                      <a:lnTo>
                        <a:pt x="375" y="365"/>
                      </a:lnTo>
                      <a:lnTo>
                        <a:pt x="386" y="332"/>
                      </a:lnTo>
                      <a:lnTo>
                        <a:pt x="396" y="297"/>
                      </a:lnTo>
                      <a:lnTo>
                        <a:pt x="405" y="262"/>
                      </a:lnTo>
                      <a:lnTo>
                        <a:pt x="413" y="226"/>
                      </a:lnTo>
                      <a:lnTo>
                        <a:pt x="419" y="189"/>
                      </a:lnTo>
                      <a:lnTo>
                        <a:pt x="425" y="152"/>
                      </a:lnTo>
                      <a:lnTo>
                        <a:pt x="429" y="115"/>
                      </a:lnTo>
                      <a:lnTo>
                        <a:pt x="432" y="77"/>
                      </a:lnTo>
                      <a:lnTo>
                        <a:pt x="434" y="39"/>
                      </a:lnTo>
                      <a:lnTo>
                        <a:pt x="435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  <p:sp>
          <p:nvSpPr>
            <p:cNvPr id="100379" name="Line 27"/>
            <p:cNvSpPr>
              <a:spLocks noChangeShapeType="1"/>
            </p:cNvSpPr>
            <p:nvPr/>
          </p:nvSpPr>
          <p:spPr bwMode="auto">
            <a:xfrm flipH="1">
              <a:off x="1295" y="1777"/>
              <a:ext cx="400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80" name="Line 28"/>
            <p:cNvSpPr>
              <a:spLocks noChangeShapeType="1"/>
            </p:cNvSpPr>
            <p:nvPr/>
          </p:nvSpPr>
          <p:spPr bwMode="auto">
            <a:xfrm flipH="1">
              <a:off x="1295" y="1870"/>
              <a:ext cx="400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100381" name="Group 29"/>
            <p:cNvGrpSpPr>
              <a:grpSpLocks/>
            </p:cNvGrpSpPr>
            <p:nvPr/>
          </p:nvGrpSpPr>
          <p:grpSpPr bwMode="auto">
            <a:xfrm>
              <a:off x="1685" y="1999"/>
              <a:ext cx="257" cy="170"/>
              <a:chOff x="1685" y="1999"/>
              <a:chExt cx="257" cy="170"/>
            </a:xfrm>
          </p:grpSpPr>
          <p:grpSp>
            <p:nvGrpSpPr>
              <p:cNvPr id="100382" name="Group 30"/>
              <p:cNvGrpSpPr>
                <a:grpSpLocks/>
              </p:cNvGrpSpPr>
              <p:nvPr/>
            </p:nvGrpSpPr>
            <p:grpSpPr bwMode="auto">
              <a:xfrm>
                <a:off x="1794" y="2007"/>
                <a:ext cx="148" cy="77"/>
                <a:chOff x="1794" y="2007"/>
                <a:chExt cx="148" cy="77"/>
              </a:xfrm>
            </p:grpSpPr>
            <p:sp>
              <p:nvSpPr>
                <p:cNvPr id="100383" name="AutoShape 31"/>
                <p:cNvSpPr>
                  <a:spLocks noChangeArrowheads="1"/>
                </p:cNvSpPr>
                <p:nvPr/>
              </p:nvSpPr>
              <p:spPr bwMode="auto">
                <a:xfrm>
                  <a:off x="1794" y="2007"/>
                  <a:ext cx="149" cy="78"/>
                </a:xfrm>
                <a:prstGeom prst="roundRect">
                  <a:avLst>
                    <a:gd name="adj" fmla="val 1278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0384" name="Freeform 32"/>
                <p:cNvSpPr>
                  <a:spLocks noChangeArrowheads="1"/>
                </p:cNvSpPr>
                <p:nvPr/>
              </p:nvSpPr>
              <p:spPr bwMode="auto">
                <a:xfrm>
                  <a:off x="1797" y="2007"/>
                  <a:ext cx="146" cy="78"/>
                </a:xfrm>
                <a:custGeom>
                  <a:avLst/>
                  <a:gdLst/>
                  <a:ahLst/>
                  <a:cxnLst>
                    <a:cxn ang="0">
                      <a:pos x="643" y="345"/>
                    </a:cxn>
                    <a:cxn ang="0">
                      <a:pos x="642" y="327"/>
                    </a:cxn>
                    <a:cxn ang="0">
                      <a:pos x="640" y="310"/>
                    </a:cxn>
                    <a:cxn ang="0">
                      <a:pos x="636" y="292"/>
                    </a:cxn>
                    <a:cxn ang="0">
                      <a:pos x="630" y="274"/>
                    </a:cxn>
                    <a:cxn ang="0">
                      <a:pos x="622" y="257"/>
                    </a:cxn>
                    <a:cxn ang="0">
                      <a:pos x="613" y="240"/>
                    </a:cxn>
                    <a:cxn ang="0">
                      <a:pos x="602" y="223"/>
                    </a:cxn>
                    <a:cxn ang="0">
                      <a:pos x="589" y="206"/>
                    </a:cxn>
                    <a:cxn ang="0">
                      <a:pos x="575" y="190"/>
                    </a:cxn>
                    <a:cxn ang="0">
                      <a:pos x="559" y="174"/>
                    </a:cxn>
                    <a:cxn ang="0">
                      <a:pos x="542" y="159"/>
                    </a:cxn>
                    <a:cxn ang="0">
                      <a:pos x="523" y="144"/>
                    </a:cxn>
                    <a:cxn ang="0">
                      <a:pos x="502" y="129"/>
                    </a:cxn>
                    <a:cxn ang="0">
                      <a:pos x="480" y="116"/>
                    </a:cxn>
                    <a:cxn ang="0">
                      <a:pos x="457" y="103"/>
                    </a:cxn>
                    <a:cxn ang="0">
                      <a:pos x="433" y="90"/>
                    </a:cxn>
                    <a:cxn ang="0">
                      <a:pos x="407" y="78"/>
                    </a:cxn>
                    <a:cxn ang="0">
                      <a:pos x="380" y="67"/>
                    </a:cxn>
                    <a:cxn ang="0">
                      <a:pos x="352" y="57"/>
                    </a:cxn>
                    <a:cxn ang="0">
                      <a:pos x="324" y="48"/>
                    </a:cxn>
                    <a:cxn ang="0">
                      <a:pos x="294" y="39"/>
                    </a:cxn>
                    <a:cxn ang="0">
                      <a:pos x="263" y="31"/>
                    </a:cxn>
                    <a:cxn ang="0">
                      <a:pos x="232" y="24"/>
                    </a:cxn>
                    <a:cxn ang="0">
                      <a:pos x="200" y="18"/>
                    </a:cxn>
                    <a:cxn ang="0">
                      <a:pos x="168" y="13"/>
                    </a:cxn>
                    <a:cxn ang="0">
                      <a:pos x="135" y="8"/>
                    </a:cxn>
                    <a:cxn ang="0">
                      <a:pos x="101" y="5"/>
                    </a:cxn>
                    <a:cxn ang="0">
                      <a:pos x="68" y="2"/>
                    </a:cxn>
                    <a:cxn ang="0">
                      <a:pos x="34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44" h="346">
                      <a:moveTo>
                        <a:pt x="643" y="345"/>
                      </a:moveTo>
                      <a:lnTo>
                        <a:pt x="642" y="327"/>
                      </a:lnTo>
                      <a:lnTo>
                        <a:pt x="640" y="310"/>
                      </a:lnTo>
                      <a:lnTo>
                        <a:pt x="636" y="292"/>
                      </a:lnTo>
                      <a:lnTo>
                        <a:pt x="630" y="274"/>
                      </a:lnTo>
                      <a:lnTo>
                        <a:pt x="622" y="257"/>
                      </a:lnTo>
                      <a:lnTo>
                        <a:pt x="613" y="240"/>
                      </a:lnTo>
                      <a:lnTo>
                        <a:pt x="602" y="223"/>
                      </a:lnTo>
                      <a:lnTo>
                        <a:pt x="589" y="206"/>
                      </a:lnTo>
                      <a:lnTo>
                        <a:pt x="575" y="190"/>
                      </a:lnTo>
                      <a:lnTo>
                        <a:pt x="559" y="174"/>
                      </a:lnTo>
                      <a:lnTo>
                        <a:pt x="542" y="159"/>
                      </a:lnTo>
                      <a:lnTo>
                        <a:pt x="523" y="144"/>
                      </a:lnTo>
                      <a:lnTo>
                        <a:pt x="502" y="129"/>
                      </a:lnTo>
                      <a:lnTo>
                        <a:pt x="480" y="116"/>
                      </a:lnTo>
                      <a:lnTo>
                        <a:pt x="457" y="103"/>
                      </a:lnTo>
                      <a:lnTo>
                        <a:pt x="433" y="90"/>
                      </a:lnTo>
                      <a:lnTo>
                        <a:pt x="407" y="78"/>
                      </a:lnTo>
                      <a:lnTo>
                        <a:pt x="380" y="67"/>
                      </a:lnTo>
                      <a:lnTo>
                        <a:pt x="352" y="57"/>
                      </a:lnTo>
                      <a:lnTo>
                        <a:pt x="324" y="48"/>
                      </a:lnTo>
                      <a:lnTo>
                        <a:pt x="294" y="39"/>
                      </a:lnTo>
                      <a:lnTo>
                        <a:pt x="263" y="31"/>
                      </a:lnTo>
                      <a:lnTo>
                        <a:pt x="232" y="24"/>
                      </a:lnTo>
                      <a:lnTo>
                        <a:pt x="200" y="18"/>
                      </a:lnTo>
                      <a:lnTo>
                        <a:pt x="168" y="13"/>
                      </a:lnTo>
                      <a:lnTo>
                        <a:pt x="135" y="8"/>
                      </a:lnTo>
                      <a:lnTo>
                        <a:pt x="101" y="5"/>
                      </a:lnTo>
                      <a:lnTo>
                        <a:pt x="68" y="2"/>
                      </a:lnTo>
                      <a:lnTo>
                        <a:pt x="34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00385" name="Group 33"/>
              <p:cNvGrpSpPr>
                <a:grpSpLocks/>
              </p:cNvGrpSpPr>
              <p:nvPr/>
            </p:nvGrpSpPr>
            <p:grpSpPr bwMode="auto">
              <a:xfrm>
                <a:off x="1794" y="2084"/>
                <a:ext cx="147" cy="77"/>
                <a:chOff x="1794" y="2084"/>
                <a:chExt cx="147" cy="77"/>
              </a:xfrm>
            </p:grpSpPr>
            <p:sp>
              <p:nvSpPr>
                <p:cNvPr id="100386" name="AutoShape 34"/>
                <p:cNvSpPr>
                  <a:spLocks noChangeArrowheads="1"/>
                </p:cNvSpPr>
                <p:nvPr/>
              </p:nvSpPr>
              <p:spPr bwMode="auto">
                <a:xfrm>
                  <a:off x="1794" y="2084"/>
                  <a:ext cx="148" cy="78"/>
                </a:xfrm>
                <a:prstGeom prst="roundRect">
                  <a:avLst>
                    <a:gd name="adj" fmla="val 1278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0387" name="Freeform 35"/>
                <p:cNvSpPr>
                  <a:spLocks noChangeArrowheads="1"/>
                </p:cNvSpPr>
                <p:nvPr/>
              </p:nvSpPr>
              <p:spPr bwMode="auto">
                <a:xfrm>
                  <a:off x="1796" y="2084"/>
                  <a:ext cx="146" cy="77"/>
                </a:xfrm>
                <a:custGeom>
                  <a:avLst/>
                  <a:gdLst/>
                  <a:ahLst/>
                  <a:cxnLst>
                    <a:cxn ang="0">
                      <a:pos x="0" y="339"/>
                    </a:cxn>
                    <a:cxn ang="0">
                      <a:pos x="34" y="338"/>
                    </a:cxn>
                    <a:cxn ang="0">
                      <a:pos x="67" y="337"/>
                    </a:cxn>
                    <a:cxn ang="0">
                      <a:pos x="101" y="334"/>
                    </a:cxn>
                    <a:cxn ang="0">
                      <a:pos x="134" y="331"/>
                    </a:cxn>
                    <a:cxn ang="0">
                      <a:pos x="166" y="327"/>
                    </a:cxn>
                    <a:cxn ang="0">
                      <a:pos x="199" y="322"/>
                    </a:cxn>
                    <a:cxn ang="0">
                      <a:pos x="230" y="316"/>
                    </a:cxn>
                    <a:cxn ang="0">
                      <a:pos x="261" y="309"/>
                    </a:cxn>
                    <a:cxn ang="0">
                      <a:pos x="291" y="301"/>
                    </a:cxn>
                    <a:cxn ang="0">
                      <a:pos x="321" y="293"/>
                    </a:cxn>
                    <a:cxn ang="0">
                      <a:pos x="349" y="283"/>
                    </a:cxn>
                    <a:cxn ang="0">
                      <a:pos x="377" y="273"/>
                    </a:cxn>
                    <a:cxn ang="0">
                      <a:pos x="404" y="262"/>
                    </a:cxn>
                    <a:cxn ang="0">
                      <a:pos x="429" y="251"/>
                    </a:cxn>
                    <a:cxn ang="0">
                      <a:pos x="454" y="239"/>
                    </a:cxn>
                    <a:cxn ang="0">
                      <a:pos x="477" y="226"/>
                    </a:cxn>
                    <a:cxn ang="0">
                      <a:pos x="499" y="213"/>
                    </a:cxn>
                    <a:cxn ang="0">
                      <a:pos x="519" y="199"/>
                    </a:cxn>
                    <a:cxn ang="0">
                      <a:pos x="538" y="184"/>
                    </a:cxn>
                    <a:cxn ang="0">
                      <a:pos x="556" y="169"/>
                    </a:cxn>
                    <a:cxn ang="0">
                      <a:pos x="572" y="153"/>
                    </a:cxn>
                    <a:cxn ang="0">
                      <a:pos x="587" y="138"/>
                    </a:cxn>
                    <a:cxn ang="0">
                      <a:pos x="600" y="121"/>
                    </a:cxn>
                    <a:cxn ang="0">
                      <a:pos x="611" y="105"/>
                    </a:cxn>
                    <a:cxn ang="0">
                      <a:pos x="621" y="88"/>
                    </a:cxn>
                    <a:cxn ang="0">
                      <a:pos x="629" y="71"/>
                    </a:cxn>
                    <a:cxn ang="0">
                      <a:pos x="635" y="53"/>
                    </a:cxn>
                    <a:cxn ang="0">
                      <a:pos x="640" y="36"/>
                    </a:cxn>
                    <a:cxn ang="0">
                      <a:pos x="643" y="18"/>
                    </a:cxn>
                    <a:cxn ang="0">
                      <a:pos x="644" y="0"/>
                    </a:cxn>
                  </a:cxnLst>
                  <a:rect l="0" t="0" r="r" b="b"/>
                  <a:pathLst>
                    <a:path w="645" h="340">
                      <a:moveTo>
                        <a:pt x="0" y="339"/>
                      </a:moveTo>
                      <a:lnTo>
                        <a:pt x="34" y="338"/>
                      </a:lnTo>
                      <a:lnTo>
                        <a:pt x="67" y="337"/>
                      </a:lnTo>
                      <a:lnTo>
                        <a:pt x="101" y="334"/>
                      </a:lnTo>
                      <a:lnTo>
                        <a:pt x="134" y="331"/>
                      </a:lnTo>
                      <a:lnTo>
                        <a:pt x="166" y="327"/>
                      </a:lnTo>
                      <a:lnTo>
                        <a:pt x="199" y="322"/>
                      </a:lnTo>
                      <a:lnTo>
                        <a:pt x="230" y="316"/>
                      </a:lnTo>
                      <a:lnTo>
                        <a:pt x="261" y="309"/>
                      </a:lnTo>
                      <a:lnTo>
                        <a:pt x="291" y="301"/>
                      </a:lnTo>
                      <a:lnTo>
                        <a:pt x="321" y="293"/>
                      </a:lnTo>
                      <a:lnTo>
                        <a:pt x="349" y="283"/>
                      </a:lnTo>
                      <a:lnTo>
                        <a:pt x="377" y="273"/>
                      </a:lnTo>
                      <a:lnTo>
                        <a:pt x="404" y="262"/>
                      </a:lnTo>
                      <a:lnTo>
                        <a:pt x="429" y="251"/>
                      </a:lnTo>
                      <a:lnTo>
                        <a:pt x="454" y="239"/>
                      </a:lnTo>
                      <a:lnTo>
                        <a:pt x="477" y="226"/>
                      </a:lnTo>
                      <a:lnTo>
                        <a:pt x="499" y="213"/>
                      </a:lnTo>
                      <a:lnTo>
                        <a:pt x="519" y="199"/>
                      </a:lnTo>
                      <a:lnTo>
                        <a:pt x="538" y="184"/>
                      </a:lnTo>
                      <a:lnTo>
                        <a:pt x="556" y="169"/>
                      </a:lnTo>
                      <a:lnTo>
                        <a:pt x="572" y="153"/>
                      </a:lnTo>
                      <a:lnTo>
                        <a:pt x="587" y="138"/>
                      </a:lnTo>
                      <a:lnTo>
                        <a:pt x="600" y="121"/>
                      </a:lnTo>
                      <a:lnTo>
                        <a:pt x="611" y="105"/>
                      </a:lnTo>
                      <a:lnTo>
                        <a:pt x="621" y="88"/>
                      </a:lnTo>
                      <a:lnTo>
                        <a:pt x="629" y="71"/>
                      </a:lnTo>
                      <a:lnTo>
                        <a:pt x="635" y="53"/>
                      </a:lnTo>
                      <a:lnTo>
                        <a:pt x="640" y="36"/>
                      </a:lnTo>
                      <a:lnTo>
                        <a:pt x="643" y="18"/>
                      </a:lnTo>
                      <a:lnTo>
                        <a:pt x="644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100388" name="Line 36"/>
              <p:cNvSpPr>
                <a:spLocks noChangeShapeType="1"/>
              </p:cNvSpPr>
              <p:nvPr/>
            </p:nvSpPr>
            <p:spPr bwMode="auto">
              <a:xfrm>
                <a:off x="1694" y="2002"/>
                <a:ext cx="95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0389" name="Freeform 37"/>
              <p:cNvSpPr>
                <a:spLocks noChangeArrowheads="1"/>
              </p:cNvSpPr>
              <p:nvPr/>
            </p:nvSpPr>
            <p:spPr bwMode="auto">
              <a:xfrm>
                <a:off x="1685" y="1999"/>
                <a:ext cx="133" cy="1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53"/>
                  </a:cxn>
                  <a:cxn ang="0">
                    <a:pos x="587" y="753"/>
                  </a:cxn>
                </a:cxnLst>
                <a:rect l="0" t="0" r="r" b="b"/>
                <a:pathLst>
                  <a:path w="588" h="754">
                    <a:moveTo>
                      <a:pt x="0" y="0"/>
                    </a:moveTo>
                    <a:lnTo>
                      <a:pt x="0" y="753"/>
                    </a:lnTo>
                    <a:lnTo>
                      <a:pt x="587" y="753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00390" name="Group 38"/>
            <p:cNvGrpSpPr>
              <a:grpSpLocks/>
            </p:cNvGrpSpPr>
            <p:nvPr/>
          </p:nvGrpSpPr>
          <p:grpSpPr bwMode="auto">
            <a:xfrm>
              <a:off x="1685" y="2262"/>
              <a:ext cx="257" cy="170"/>
              <a:chOff x="1685" y="2262"/>
              <a:chExt cx="257" cy="170"/>
            </a:xfrm>
          </p:grpSpPr>
          <p:grpSp>
            <p:nvGrpSpPr>
              <p:cNvPr id="100391" name="Group 39"/>
              <p:cNvGrpSpPr>
                <a:grpSpLocks/>
              </p:cNvGrpSpPr>
              <p:nvPr/>
            </p:nvGrpSpPr>
            <p:grpSpPr bwMode="auto">
              <a:xfrm>
                <a:off x="1794" y="2271"/>
                <a:ext cx="148" cy="77"/>
                <a:chOff x="1794" y="2271"/>
                <a:chExt cx="148" cy="77"/>
              </a:xfrm>
            </p:grpSpPr>
            <p:sp>
              <p:nvSpPr>
                <p:cNvPr id="100392" name="AutoShape 40"/>
                <p:cNvSpPr>
                  <a:spLocks noChangeArrowheads="1"/>
                </p:cNvSpPr>
                <p:nvPr/>
              </p:nvSpPr>
              <p:spPr bwMode="auto">
                <a:xfrm>
                  <a:off x="1794" y="2271"/>
                  <a:ext cx="149" cy="78"/>
                </a:xfrm>
                <a:prstGeom prst="roundRect">
                  <a:avLst>
                    <a:gd name="adj" fmla="val 1278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0393" name="Freeform 41"/>
                <p:cNvSpPr>
                  <a:spLocks noChangeArrowheads="1"/>
                </p:cNvSpPr>
                <p:nvPr/>
              </p:nvSpPr>
              <p:spPr bwMode="auto">
                <a:xfrm>
                  <a:off x="1797" y="2271"/>
                  <a:ext cx="146" cy="78"/>
                </a:xfrm>
                <a:custGeom>
                  <a:avLst/>
                  <a:gdLst/>
                  <a:ahLst/>
                  <a:cxnLst>
                    <a:cxn ang="0">
                      <a:pos x="643" y="345"/>
                    </a:cxn>
                    <a:cxn ang="0">
                      <a:pos x="642" y="327"/>
                    </a:cxn>
                    <a:cxn ang="0">
                      <a:pos x="640" y="310"/>
                    </a:cxn>
                    <a:cxn ang="0">
                      <a:pos x="636" y="292"/>
                    </a:cxn>
                    <a:cxn ang="0">
                      <a:pos x="630" y="274"/>
                    </a:cxn>
                    <a:cxn ang="0">
                      <a:pos x="622" y="257"/>
                    </a:cxn>
                    <a:cxn ang="0">
                      <a:pos x="613" y="240"/>
                    </a:cxn>
                    <a:cxn ang="0">
                      <a:pos x="602" y="223"/>
                    </a:cxn>
                    <a:cxn ang="0">
                      <a:pos x="589" y="206"/>
                    </a:cxn>
                    <a:cxn ang="0">
                      <a:pos x="575" y="190"/>
                    </a:cxn>
                    <a:cxn ang="0">
                      <a:pos x="559" y="174"/>
                    </a:cxn>
                    <a:cxn ang="0">
                      <a:pos x="542" y="159"/>
                    </a:cxn>
                    <a:cxn ang="0">
                      <a:pos x="523" y="144"/>
                    </a:cxn>
                    <a:cxn ang="0">
                      <a:pos x="502" y="129"/>
                    </a:cxn>
                    <a:cxn ang="0">
                      <a:pos x="480" y="116"/>
                    </a:cxn>
                    <a:cxn ang="0">
                      <a:pos x="457" y="103"/>
                    </a:cxn>
                    <a:cxn ang="0">
                      <a:pos x="433" y="90"/>
                    </a:cxn>
                    <a:cxn ang="0">
                      <a:pos x="407" y="78"/>
                    </a:cxn>
                    <a:cxn ang="0">
                      <a:pos x="380" y="67"/>
                    </a:cxn>
                    <a:cxn ang="0">
                      <a:pos x="352" y="57"/>
                    </a:cxn>
                    <a:cxn ang="0">
                      <a:pos x="324" y="48"/>
                    </a:cxn>
                    <a:cxn ang="0">
                      <a:pos x="294" y="39"/>
                    </a:cxn>
                    <a:cxn ang="0">
                      <a:pos x="263" y="31"/>
                    </a:cxn>
                    <a:cxn ang="0">
                      <a:pos x="232" y="24"/>
                    </a:cxn>
                    <a:cxn ang="0">
                      <a:pos x="200" y="18"/>
                    </a:cxn>
                    <a:cxn ang="0">
                      <a:pos x="168" y="13"/>
                    </a:cxn>
                    <a:cxn ang="0">
                      <a:pos x="135" y="8"/>
                    </a:cxn>
                    <a:cxn ang="0">
                      <a:pos x="101" y="5"/>
                    </a:cxn>
                    <a:cxn ang="0">
                      <a:pos x="68" y="2"/>
                    </a:cxn>
                    <a:cxn ang="0">
                      <a:pos x="34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44" h="346">
                      <a:moveTo>
                        <a:pt x="643" y="345"/>
                      </a:moveTo>
                      <a:lnTo>
                        <a:pt x="642" y="327"/>
                      </a:lnTo>
                      <a:lnTo>
                        <a:pt x="640" y="310"/>
                      </a:lnTo>
                      <a:lnTo>
                        <a:pt x="636" y="292"/>
                      </a:lnTo>
                      <a:lnTo>
                        <a:pt x="630" y="274"/>
                      </a:lnTo>
                      <a:lnTo>
                        <a:pt x="622" y="257"/>
                      </a:lnTo>
                      <a:lnTo>
                        <a:pt x="613" y="240"/>
                      </a:lnTo>
                      <a:lnTo>
                        <a:pt x="602" y="223"/>
                      </a:lnTo>
                      <a:lnTo>
                        <a:pt x="589" y="206"/>
                      </a:lnTo>
                      <a:lnTo>
                        <a:pt x="575" y="190"/>
                      </a:lnTo>
                      <a:lnTo>
                        <a:pt x="559" y="174"/>
                      </a:lnTo>
                      <a:lnTo>
                        <a:pt x="542" y="159"/>
                      </a:lnTo>
                      <a:lnTo>
                        <a:pt x="523" y="144"/>
                      </a:lnTo>
                      <a:lnTo>
                        <a:pt x="502" y="129"/>
                      </a:lnTo>
                      <a:lnTo>
                        <a:pt x="480" y="116"/>
                      </a:lnTo>
                      <a:lnTo>
                        <a:pt x="457" y="103"/>
                      </a:lnTo>
                      <a:lnTo>
                        <a:pt x="433" y="90"/>
                      </a:lnTo>
                      <a:lnTo>
                        <a:pt x="407" y="78"/>
                      </a:lnTo>
                      <a:lnTo>
                        <a:pt x="380" y="67"/>
                      </a:lnTo>
                      <a:lnTo>
                        <a:pt x="352" y="57"/>
                      </a:lnTo>
                      <a:lnTo>
                        <a:pt x="324" y="48"/>
                      </a:lnTo>
                      <a:lnTo>
                        <a:pt x="294" y="39"/>
                      </a:lnTo>
                      <a:lnTo>
                        <a:pt x="263" y="31"/>
                      </a:lnTo>
                      <a:lnTo>
                        <a:pt x="232" y="24"/>
                      </a:lnTo>
                      <a:lnTo>
                        <a:pt x="200" y="18"/>
                      </a:lnTo>
                      <a:lnTo>
                        <a:pt x="168" y="13"/>
                      </a:lnTo>
                      <a:lnTo>
                        <a:pt x="135" y="8"/>
                      </a:lnTo>
                      <a:lnTo>
                        <a:pt x="101" y="5"/>
                      </a:lnTo>
                      <a:lnTo>
                        <a:pt x="68" y="2"/>
                      </a:lnTo>
                      <a:lnTo>
                        <a:pt x="34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00394" name="Group 42"/>
              <p:cNvGrpSpPr>
                <a:grpSpLocks/>
              </p:cNvGrpSpPr>
              <p:nvPr/>
            </p:nvGrpSpPr>
            <p:grpSpPr bwMode="auto">
              <a:xfrm>
                <a:off x="1794" y="2348"/>
                <a:ext cx="147" cy="77"/>
                <a:chOff x="1794" y="2348"/>
                <a:chExt cx="147" cy="77"/>
              </a:xfrm>
            </p:grpSpPr>
            <p:sp>
              <p:nvSpPr>
                <p:cNvPr id="100395" name="AutoShape 43"/>
                <p:cNvSpPr>
                  <a:spLocks noChangeArrowheads="1"/>
                </p:cNvSpPr>
                <p:nvPr/>
              </p:nvSpPr>
              <p:spPr bwMode="auto">
                <a:xfrm>
                  <a:off x="1794" y="2348"/>
                  <a:ext cx="148" cy="78"/>
                </a:xfrm>
                <a:prstGeom prst="roundRect">
                  <a:avLst>
                    <a:gd name="adj" fmla="val 1278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0396" name="Freeform 44"/>
                <p:cNvSpPr>
                  <a:spLocks noChangeArrowheads="1"/>
                </p:cNvSpPr>
                <p:nvPr/>
              </p:nvSpPr>
              <p:spPr bwMode="auto">
                <a:xfrm>
                  <a:off x="1796" y="2348"/>
                  <a:ext cx="146" cy="77"/>
                </a:xfrm>
                <a:custGeom>
                  <a:avLst/>
                  <a:gdLst/>
                  <a:ahLst/>
                  <a:cxnLst>
                    <a:cxn ang="0">
                      <a:pos x="0" y="339"/>
                    </a:cxn>
                    <a:cxn ang="0">
                      <a:pos x="34" y="338"/>
                    </a:cxn>
                    <a:cxn ang="0">
                      <a:pos x="67" y="337"/>
                    </a:cxn>
                    <a:cxn ang="0">
                      <a:pos x="101" y="334"/>
                    </a:cxn>
                    <a:cxn ang="0">
                      <a:pos x="134" y="331"/>
                    </a:cxn>
                    <a:cxn ang="0">
                      <a:pos x="166" y="327"/>
                    </a:cxn>
                    <a:cxn ang="0">
                      <a:pos x="199" y="322"/>
                    </a:cxn>
                    <a:cxn ang="0">
                      <a:pos x="230" y="316"/>
                    </a:cxn>
                    <a:cxn ang="0">
                      <a:pos x="261" y="309"/>
                    </a:cxn>
                    <a:cxn ang="0">
                      <a:pos x="291" y="301"/>
                    </a:cxn>
                    <a:cxn ang="0">
                      <a:pos x="321" y="293"/>
                    </a:cxn>
                    <a:cxn ang="0">
                      <a:pos x="349" y="283"/>
                    </a:cxn>
                    <a:cxn ang="0">
                      <a:pos x="377" y="273"/>
                    </a:cxn>
                    <a:cxn ang="0">
                      <a:pos x="404" y="262"/>
                    </a:cxn>
                    <a:cxn ang="0">
                      <a:pos x="429" y="251"/>
                    </a:cxn>
                    <a:cxn ang="0">
                      <a:pos x="454" y="239"/>
                    </a:cxn>
                    <a:cxn ang="0">
                      <a:pos x="477" y="226"/>
                    </a:cxn>
                    <a:cxn ang="0">
                      <a:pos x="499" y="213"/>
                    </a:cxn>
                    <a:cxn ang="0">
                      <a:pos x="519" y="199"/>
                    </a:cxn>
                    <a:cxn ang="0">
                      <a:pos x="538" y="184"/>
                    </a:cxn>
                    <a:cxn ang="0">
                      <a:pos x="556" y="169"/>
                    </a:cxn>
                    <a:cxn ang="0">
                      <a:pos x="572" y="153"/>
                    </a:cxn>
                    <a:cxn ang="0">
                      <a:pos x="587" y="138"/>
                    </a:cxn>
                    <a:cxn ang="0">
                      <a:pos x="600" y="121"/>
                    </a:cxn>
                    <a:cxn ang="0">
                      <a:pos x="611" y="105"/>
                    </a:cxn>
                    <a:cxn ang="0">
                      <a:pos x="621" y="88"/>
                    </a:cxn>
                    <a:cxn ang="0">
                      <a:pos x="629" y="71"/>
                    </a:cxn>
                    <a:cxn ang="0">
                      <a:pos x="635" y="53"/>
                    </a:cxn>
                    <a:cxn ang="0">
                      <a:pos x="640" y="36"/>
                    </a:cxn>
                    <a:cxn ang="0">
                      <a:pos x="643" y="18"/>
                    </a:cxn>
                    <a:cxn ang="0">
                      <a:pos x="644" y="0"/>
                    </a:cxn>
                  </a:cxnLst>
                  <a:rect l="0" t="0" r="r" b="b"/>
                  <a:pathLst>
                    <a:path w="645" h="340">
                      <a:moveTo>
                        <a:pt x="0" y="339"/>
                      </a:moveTo>
                      <a:lnTo>
                        <a:pt x="34" y="338"/>
                      </a:lnTo>
                      <a:lnTo>
                        <a:pt x="67" y="337"/>
                      </a:lnTo>
                      <a:lnTo>
                        <a:pt x="101" y="334"/>
                      </a:lnTo>
                      <a:lnTo>
                        <a:pt x="134" y="331"/>
                      </a:lnTo>
                      <a:lnTo>
                        <a:pt x="166" y="327"/>
                      </a:lnTo>
                      <a:lnTo>
                        <a:pt x="199" y="322"/>
                      </a:lnTo>
                      <a:lnTo>
                        <a:pt x="230" y="316"/>
                      </a:lnTo>
                      <a:lnTo>
                        <a:pt x="261" y="309"/>
                      </a:lnTo>
                      <a:lnTo>
                        <a:pt x="291" y="301"/>
                      </a:lnTo>
                      <a:lnTo>
                        <a:pt x="321" y="293"/>
                      </a:lnTo>
                      <a:lnTo>
                        <a:pt x="349" y="283"/>
                      </a:lnTo>
                      <a:lnTo>
                        <a:pt x="377" y="273"/>
                      </a:lnTo>
                      <a:lnTo>
                        <a:pt x="404" y="262"/>
                      </a:lnTo>
                      <a:lnTo>
                        <a:pt x="429" y="251"/>
                      </a:lnTo>
                      <a:lnTo>
                        <a:pt x="454" y="239"/>
                      </a:lnTo>
                      <a:lnTo>
                        <a:pt x="477" y="226"/>
                      </a:lnTo>
                      <a:lnTo>
                        <a:pt x="499" y="213"/>
                      </a:lnTo>
                      <a:lnTo>
                        <a:pt x="519" y="199"/>
                      </a:lnTo>
                      <a:lnTo>
                        <a:pt x="538" y="184"/>
                      </a:lnTo>
                      <a:lnTo>
                        <a:pt x="556" y="169"/>
                      </a:lnTo>
                      <a:lnTo>
                        <a:pt x="572" y="153"/>
                      </a:lnTo>
                      <a:lnTo>
                        <a:pt x="587" y="138"/>
                      </a:lnTo>
                      <a:lnTo>
                        <a:pt x="600" y="121"/>
                      </a:lnTo>
                      <a:lnTo>
                        <a:pt x="611" y="105"/>
                      </a:lnTo>
                      <a:lnTo>
                        <a:pt x="621" y="88"/>
                      </a:lnTo>
                      <a:lnTo>
                        <a:pt x="629" y="71"/>
                      </a:lnTo>
                      <a:lnTo>
                        <a:pt x="635" y="53"/>
                      </a:lnTo>
                      <a:lnTo>
                        <a:pt x="640" y="36"/>
                      </a:lnTo>
                      <a:lnTo>
                        <a:pt x="643" y="18"/>
                      </a:lnTo>
                      <a:lnTo>
                        <a:pt x="644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100397" name="Line 45"/>
              <p:cNvSpPr>
                <a:spLocks noChangeShapeType="1"/>
              </p:cNvSpPr>
              <p:nvPr/>
            </p:nvSpPr>
            <p:spPr bwMode="auto">
              <a:xfrm>
                <a:off x="1694" y="2266"/>
                <a:ext cx="95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0398" name="Freeform 46"/>
              <p:cNvSpPr>
                <a:spLocks noChangeArrowheads="1"/>
              </p:cNvSpPr>
              <p:nvPr/>
            </p:nvSpPr>
            <p:spPr bwMode="auto">
              <a:xfrm>
                <a:off x="1685" y="2262"/>
                <a:ext cx="133" cy="1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53"/>
                  </a:cxn>
                  <a:cxn ang="0">
                    <a:pos x="587" y="753"/>
                  </a:cxn>
                </a:cxnLst>
                <a:rect l="0" t="0" r="r" b="b"/>
                <a:pathLst>
                  <a:path w="588" h="754">
                    <a:moveTo>
                      <a:pt x="0" y="0"/>
                    </a:moveTo>
                    <a:lnTo>
                      <a:pt x="0" y="753"/>
                    </a:lnTo>
                    <a:lnTo>
                      <a:pt x="587" y="753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00399" name="Group 47"/>
            <p:cNvGrpSpPr>
              <a:grpSpLocks/>
            </p:cNvGrpSpPr>
            <p:nvPr/>
          </p:nvGrpSpPr>
          <p:grpSpPr bwMode="auto">
            <a:xfrm>
              <a:off x="1685" y="2526"/>
              <a:ext cx="257" cy="172"/>
              <a:chOff x="1685" y="2526"/>
              <a:chExt cx="257" cy="172"/>
            </a:xfrm>
          </p:grpSpPr>
          <p:grpSp>
            <p:nvGrpSpPr>
              <p:cNvPr id="100400" name="Group 48"/>
              <p:cNvGrpSpPr>
                <a:grpSpLocks/>
              </p:cNvGrpSpPr>
              <p:nvPr/>
            </p:nvGrpSpPr>
            <p:grpSpPr bwMode="auto">
              <a:xfrm>
                <a:off x="1794" y="2534"/>
                <a:ext cx="148" cy="78"/>
                <a:chOff x="1794" y="2534"/>
                <a:chExt cx="148" cy="78"/>
              </a:xfrm>
            </p:grpSpPr>
            <p:sp>
              <p:nvSpPr>
                <p:cNvPr id="100401" name="AutoShape 49"/>
                <p:cNvSpPr>
                  <a:spLocks noChangeArrowheads="1"/>
                </p:cNvSpPr>
                <p:nvPr/>
              </p:nvSpPr>
              <p:spPr bwMode="auto">
                <a:xfrm>
                  <a:off x="1794" y="2535"/>
                  <a:ext cx="149" cy="79"/>
                </a:xfrm>
                <a:prstGeom prst="roundRect">
                  <a:avLst>
                    <a:gd name="adj" fmla="val 1278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0402" name="Freeform 50"/>
                <p:cNvSpPr>
                  <a:spLocks noChangeArrowheads="1"/>
                </p:cNvSpPr>
                <p:nvPr/>
              </p:nvSpPr>
              <p:spPr bwMode="auto">
                <a:xfrm>
                  <a:off x="1797" y="2535"/>
                  <a:ext cx="146" cy="80"/>
                </a:xfrm>
                <a:custGeom>
                  <a:avLst/>
                  <a:gdLst/>
                  <a:ahLst/>
                  <a:cxnLst>
                    <a:cxn ang="0">
                      <a:pos x="643" y="350"/>
                    </a:cxn>
                    <a:cxn ang="0">
                      <a:pos x="642" y="332"/>
                    </a:cxn>
                    <a:cxn ang="0">
                      <a:pos x="640" y="314"/>
                    </a:cxn>
                    <a:cxn ang="0">
                      <a:pos x="636" y="296"/>
                    </a:cxn>
                    <a:cxn ang="0">
                      <a:pos x="630" y="278"/>
                    </a:cxn>
                    <a:cxn ang="0">
                      <a:pos x="622" y="261"/>
                    </a:cxn>
                    <a:cxn ang="0">
                      <a:pos x="613" y="243"/>
                    </a:cxn>
                    <a:cxn ang="0">
                      <a:pos x="602" y="226"/>
                    </a:cxn>
                    <a:cxn ang="0">
                      <a:pos x="589" y="209"/>
                    </a:cxn>
                    <a:cxn ang="0">
                      <a:pos x="575" y="193"/>
                    </a:cxn>
                    <a:cxn ang="0">
                      <a:pos x="559" y="177"/>
                    </a:cxn>
                    <a:cxn ang="0">
                      <a:pos x="542" y="161"/>
                    </a:cxn>
                    <a:cxn ang="0">
                      <a:pos x="523" y="146"/>
                    </a:cxn>
                    <a:cxn ang="0">
                      <a:pos x="502" y="131"/>
                    </a:cxn>
                    <a:cxn ang="0">
                      <a:pos x="480" y="117"/>
                    </a:cxn>
                    <a:cxn ang="0">
                      <a:pos x="457" y="104"/>
                    </a:cxn>
                    <a:cxn ang="0">
                      <a:pos x="433" y="91"/>
                    </a:cxn>
                    <a:cxn ang="0">
                      <a:pos x="407" y="80"/>
                    </a:cxn>
                    <a:cxn ang="0">
                      <a:pos x="380" y="68"/>
                    </a:cxn>
                    <a:cxn ang="0">
                      <a:pos x="352" y="58"/>
                    </a:cxn>
                    <a:cxn ang="0">
                      <a:pos x="324" y="48"/>
                    </a:cxn>
                    <a:cxn ang="0">
                      <a:pos x="294" y="39"/>
                    </a:cxn>
                    <a:cxn ang="0">
                      <a:pos x="263" y="31"/>
                    </a:cxn>
                    <a:cxn ang="0">
                      <a:pos x="232" y="24"/>
                    </a:cxn>
                    <a:cxn ang="0">
                      <a:pos x="200" y="18"/>
                    </a:cxn>
                    <a:cxn ang="0">
                      <a:pos x="168" y="13"/>
                    </a:cxn>
                    <a:cxn ang="0">
                      <a:pos x="135" y="8"/>
                    </a:cxn>
                    <a:cxn ang="0">
                      <a:pos x="101" y="5"/>
                    </a:cxn>
                    <a:cxn ang="0">
                      <a:pos x="68" y="2"/>
                    </a:cxn>
                    <a:cxn ang="0">
                      <a:pos x="34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44" h="351">
                      <a:moveTo>
                        <a:pt x="643" y="350"/>
                      </a:moveTo>
                      <a:lnTo>
                        <a:pt x="642" y="332"/>
                      </a:lnTo>
                      <a:lnTo>
                        <a:pt x="640" y="314"/>
                      </a:lnTo>
                      <a:lnTo>
                        <a:pt x="636" y="296"/>
                      </a:lnTo>
                      <a:lnTo>
                        <a:pt x="630" y="278"/>
                      </a:lnTo>
                      <a:lnTo>
                        <a:pt x="622" y="261"/>
                      </a:lnTo>
                      <a:lnTo>
                        <a:pt x="613" y="243"/>
                      </a:lnTo>
                      <a:lnTo>
                        <a:pt x="602" y="226"/>
                      </a:lnTo>
                      <a:lnTo>
                        <a:pt x="589" y="209"/>
                      </a:lnTo>
                      <a:lnTo>
                        <a:pt x="575" y="193"/>
                      </a:lnTo>
                      <a:lnTo>
                        <a:pt x="559" y="177"/>
                      </a:lnTo>
                      <a:lnTo>
                        <a:pt x="542" y="161"/>
                      </a:lnTo>
                      <a:lnTo>
                        <a:pt x="523" y="146"/>
                      </a:lnTo>
                      <a:lnTo>
                        <a:pt x="502" y="131"/>
                      </a:lnTo>
                      <a:lnTo>
                        <a:pt x="480" y="117"/>
                      </a:lnTo>
                      <a:lnTo>
                        <a:pt x="457" y="104"/>
                      </a:lnTo>
                      <a:lnTo>
                        <a:pt x="433" y="91"/>
                      </a:lnTo>
                      <a:lnTo>
                        <a:pt x="407" y="80"/>
                      </a:lnTo>
                      <a:lnTo>
                        <a:pt x="380" y="68"/>
                      </a:lnTo>
                      <a:lnTo>
                        <a:pt x="352" y="58"/>
                      </a:lnTo>
                      <a:lnTo>
                        <a:pt x="324" y="48"/>
                      </a:lnTo>
                      <a:lnTo>
                        <a:pt x="294" y="39"/>
                      </a:lnTo>
                      <a:lnTo>
                        <a:pt x="263" y="31"/>
                      </a:lnTo>
                      <a:lnTo>
                        <a:pt x="232" y="24"/>
                      </a:lnTo>
                      <a:lnTo>
                        <a:pt x="200" y="18"/>
                      </a:lnTo>
                      <a:lnTo>
                        <a:pt x="168" y="13"/>
                      </a:lnTo>
                      <a:lnTo>
                        <a:pt x="135" y="8"/>
                      </a:lnTo>
                      <a:lnTo>
                        <a:pt x="101" y="5"/>
                      </a:lnTo>
                      <a:lnTo>
                        <a:pt x="68" y="2"/>
                      </a:lnTo>
                      <a:lnTo>
                        <a:pt x="34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00403" name="Group 51"/>
              <p:cNvGrpSpPr>
                <a:grpSpLocks/>
              </p:cNvGrpSpPr>
              <p:nvPr/>
            </p:nvGrpSpPr>
            <p:grpSpPr bwMode="auto">
              <a:xfrm>
                <a:off x="1794" y="2612"/>
                <a:ext cx="147" cy="78"/>
                <a:chOff x="1794" y="2612"/>
                <a:chExt cx="147" cy="78"/>
              </a:xfrm>
            </p:grpSpPr>
            <p:sp>
              <p:nvSpPr>
                <p:cNvPr id="100404" name="AutoShape 52"/>
                <p:cNvSpPr>
                  <a:spLocks noChangeArrowheads="1"/>
                </p:cNvSpPr>
                <p:nvPr/>
              </p:nvSpPr>
              <p:spPr bwMode="auto">
                <a:xfrm>
                  <a:off x="1794" y="2613"/>
                  <a:ext cx="148" cy="79"/>
                </a:xfrm>
                <a:prstGeom prst="roundRect">
                  <a:avLst>
                    <a:gd name="adj" fmla="val 1278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0405" name="Freeform 53"/>
                <p:cNvSpPr>
                  <a:spLocks noChangeArrowheads="1"/>
                </p:cNvSpPr>
                <p:nvPr/>
              </p:nvSpPr>
              <p:spPr bwMode="auto">
                <a:xfrm>
                  <a:off x="1796" y="2613"/>
                  <a:ext cx="146" cy="78"/>
                </a:xfrm>
                <a:custGeom>
                  <a:avLst/>
                  <a:gdLst/>
                  <a:ahLst/>
                  <a:cxnLst>
                    <a:cxn ang="0">
                      <a:pos x="0" y="343"/>
                    </a:cxn>
                    <a:cxn ang="0">
                      <a:pos x="34" y="342"/>
                    </a:cxn>
                    <a:cxn ang="0">
                      <a:pos x="67" y="341"/>
                    </a:cxn>
                    <a:cxn ang="0">
                      <a:pos x="101" y="338"/>
                    </a:cxn>
                    <a:cxn ang="0">
                      <a:pos x="134" y="335"/>
                    </a:cxn>
                    <a:cxn ang="0">
                      <a:pos x="166" y="331"/>
                    </a:cxn>
                    <a:cxn ang="0">
                      <a:pos x="199" y="325"/>
                    </a:cxn>
                    <a:cxn ang="0">
                      <a:pos x="230" y="319"/>
                    </a:cxn>
                    <a:cxn ang="0">
                      <a:pos x="261" y="312"/>
                    </a:cxn>
                    <a:cxn ang="0">
                      <a:pos x="291" y="305"/>
                    </a:cxn>
                    <a:cxn ang="0">
                      <a:pos x="321" y="296"/>
                    </a:cxn>
                    <a:cxn ang="0">
                      <a:pos x="349" y="287"/>
                    </a:cxn>
                    <a:cxn ang="0">
                      <a:pos x="377" y="277"/>
                    </a:cxn>
                    <a:cxn ang="0">
                      <a:pos x="404" y="266"/>
                    </a:cxn>
                    <a:cxn ang="0">
                      <a:pos x="429" y="254"/>
                    </a:cxn>
                    <a:cxn ang="0">
                      <a:pos x="454" y="242"/>
                    </a:cxn>
                    <a:cxn ang="0">
                      <a:pos x="477" y="229"/>
                    </a:cxn>
                    <a:cxn ang="0">
                      <a:pos x="499" y="215"/>
                    </a:cxn>
                    <a:cxn ang="0">
                      <a:pos x="519" y="201"/>
                    </a:cxn>
                    <a:cxn ang="0">
                      <a:pos x="538" y="186"/>
                    </a:cxn>
                    <a:cxn ang="0">
                      <a:pos x="556" y="171"/>
                    </a:cxn>
                    <a:cxn ang="0">
                      <a:pos x="572" y="155"/>
                    </a:cxn>
                    <a:cxn ang="0">
                      <a:pos x="587" y="139"/>
                    </a:cxn>
                    <a:cxn ang="0">
                      <a:pos x="600" y="123"/>
                    </a:cxn>
                    <a:cxn ang="0">
                      <a:pos x="611" y="106"/>
                    </a:cxn>
                    <a:cxn ang="0">
                      <a:pos x="621" y="89"/>
                    </a:cxn>
                    <a:cxn ang="0">
                      <a:pos x="629" y="71"/>
                    </a:cxn>
                    <a:cxn ang="0">
                      <a:pos x="635" y="54"/>
                    </a:cxn>
                    <a:cxn ang="0">
                      <a:pos x="640" y="36"/>
                    </a:cxn>
                    <a:cxn ang="0">
                      <a:pos x="643" y="18"/>
                    </a:cxn>
                    <a:cxn ang="0">
                      <a:pos x="644" y="0"/>
                    </a:cxn>
                  </a:cxnLst>
                  <a:rect l="0" t="0" r="r" b="b"/>
                  <a:pathLst>
                    <a:path w="645" h="344">
                      <a:moveTo>
                        <a:pt x="0" y="343"/>
                      </a:moveTo>
                      <a:lnTo>
                        <a:pt x="34" y="342"/>
                      </a:lnTo>
                      <a:lnTo>
                        <a:pt x="67" y="341"/>
                      </a:lnTo>
                      <a:lnTo>
                        <a:pt x="101" y="338"/>
                      </a:lnTo>
                      <a:lnTo>
                        <a:pt x="134" y="335"/>
                      </a:lnTo>
                      <a:lnTo>
                        <a:pt x="166" y="331"/>
                      </a:lnTo>
                      <a:lnTo>
                        <a:pt x="199" y="325"/>
                      </a:lnTo>
                      <a:lnTo>
                        <a:pt x="230" y="319"/>
                      </a:lnTo>
                      <a:lnTo>
                        <a:pt x="261" y="312"/>
                      </a:lnTo>
                      <a:lnTo>
                        <a:pt x="291" y="305"/>
                      </a:lnTo>
                      <a:lnTo>
                        <a:pt x="321" y="296"/>
                      </a:lnTo>
                      <a:lnTo>
                        <a:pt x="349" y="287"/>
                      </a:lnTo>
                      <a:lnTo>
                        <a:pt x="377" y="277"/>
                      </a:lnTo>
                      <a:lnTo>
                        <a:pt x="404" y="266"/>
                      </a:lnTo>
                      <a:lnTo>
                        <a:pt x="429" y="254"/>
                      </a:lnTo>
                      <a:lnTo>
                        <a:pt x="454" y="242"/>
                      </a:lnTo>
                      <a:lnTo>
                        <a:pt x="477" y="229"/>
                      </a:lnTo>
                      <a:lnTo>
                        <a:pt x="499" y="215"/>
                      </a:lnTo>
                      <a:lnTo>
                        <a:pt x="519" y="201"/>
                      </a:lnTo>
                      <a:lnTo>
                        <a:pt x="538" y="186"/>
                      </a:lnTo>
                      <a:lnTo>
                        <a:pt x="556" y="171"/>
                      </a:lnTo>
                      <a:lnTo>
                        <a:pt x="572" y="155"/>
                      </a:lnTo>
                      <a:lnTo>
                        <a:pt x="587" y="139"/>
                      </a:lnTo>
                      <a:lnTo>
                        <a:pt x="600" y="123"/>
                      </a:lnTo>
                      <a:lnTo>
                        <a:pt x="611" y="106"/>
                      </a:lnTo>
                      <a:lnTo>
                        <a:pt x="621" y="89"/>
                      </a:lnTo>
                      <a:lnTo>
                        <a:pt x="629" y="71"/>
                      </a:lnTo>
                      <a:lnTo>
                        <a:pt x="635" y="54"/>
                      </a:lnTo>
                      <a:lnTo>
                        <a:pt x="640" y="36"/>
                      </a:lnTo>
                      <a:lnTo>
                        <a:pt x="643" y="18"/>
                      </a:lnTo>
                      <a:lnTo>
                        <a:pt x="644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100406" name="Line 54"/>
              <p:cNvSpPr>
                <a:spLocks noChangeShapeType="1"/>
              </p:cNvSpPr>
              <p:nvPr/>
            </p:nvSpPr>
            <p:spPr bwMode="auto">
              <a:xfrm>
                <a:off x="1694" y="2530"/>
                <a:ext cx="95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0407" name="Freeform 55"/>
              <p:cNvSpPr>
                <a:spLocks noChangeArrowheads="1"/>
              </p:cNvSpPr>
              <p:nvPr/>
            </p:nvSpPr>
            <p:spPr bwMode="auto">
              <a:xfrm>
                <a:off x="1685" y="2526"/>
                <a:ext cx="133" cy="1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63"/>
                  </a:cxn>
                  <a:cxn ang="0">
                    <a:pos x="587" y="763"/>
                  </a:cxn>
                </a:cxnLst>
                <a:rect l="0" t="0" r="r" b="b"/>
                <a:pathLst>
                  <a:path w="588" h="764">
                    <a:moveTo>
                      <a:pt x="0" y="0"/>
                    </a:moveTo>
                    <a:lnTo>
                      <a:pt x="0" y="763"/>
                    </a:lnTo>
                    <a:lnTo>
                      <a:pt x="587" y="763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00408" name="Group 56"/>
            <p:cNvGrpSpPr>
              <a:grpSpLocks/>
            </p:cNvGrpSpPr>
            <p:nvPr/>
          </p:nvGrpSpPr>
          <p:grpSpPr bwMode="auto">
            <a:xfrm>
              <a:off x="1685" y="2791"/>
              <a:ext cx="257" cy="171"/>
              <a:chOff x="1685" y="2791"/>
              <a:chExt cx="257" cy="171"/>
            </a:xfrm>
          </p:grpSpPr>
          <p:grpSp>
            <p:nvGrpSpPr>
              <p:cNvPr id="100409" name="Group 57"/>
              <p:cNvGrpSpPr>
                <a:grpSpLocks/>
              </p:cNvGrpSpPr>
              <p:nvPr/>
            </p:nvGrpSpPr>
            <p:grpSpPr bwMode="auto">
              <a:xfrm>
                <a:off x="1794" y="2799"/>
                <a:ext cx="148" cy="77"/>
                <a:chOff x="1794" y="2799"/>
                <a:chExt cx="148" cy="77"/>
              </a:xfrm>
            </p:grpSpPr>
            <p:sp>
              <p:nvSpPr>
                <p:cNvPr id="100410" name="AutoShape 58"/>
                <p:cNvSpPr>
                  <a:spLocks noChangeArrowheads="1"/>
                </p:cNvSpPr>
                <p:nvPr/>
              </p:nvSpPr>
              <p:spPr bwMode="auto">
                <a:xfrm>
                  <a:off x="1794" y="2800"/>
                  <a:ext cx="149" cy="78"/>
                </a:xfrm>
                <a:prstGeom prst="roundRect">
                  <a:avLst>
                    <a:gd name="adj" fmla="val 1278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0411" name="Freeform 59"/>
                <p:cNvSpPr>
                  <a:spLocks noChangeArrowheads="1"/>
                </p:cNvSpPr>
                <p:nvPr/>
              </p:nvSpPr>
              <p:spPr bwMode="auto">
                <a:xfrm>
                  <a:off x="1797" y="2800"/>
                  <a:ext cx="146" cy="79"/>
                </a:xfrm>
                <a:custGeom>
                  <a:avLst/>
                  <a:gdLst/>
                  <a:ahLst/>
                  <a:cxnLst>
                    <a:cxn ang="0">
                      <a:pos x="643" y="347"/>
                    </a:cxn>
                    <a:cxn ang="0">
                      <a:pos x="642" y="329"/>
                    </a:cxn>
                    <a:cxn ang="0">
                      <a:pos x="640" y="311"/>
                    </a:cxn>
                    <a:cxn ang="0">
                      <a:pos x="636" y="294"/>
                    </a:cxn>
                    <a:cxn ang="0">
                      <a:pos x="630" y="276"/>
                    </a:cxn>
                    <a:cxn ang="0">
                      <a:pos x="622" y="258"/>
                    </a:cxn>
                    <a:cxn ang="0">
                      <a:pos x="613" y="241"/>
                    </a:cxn>
                    <a:cxn ang="0">
                      <a:pos x="602" y="224"/>
                    </a:cxn>
                    <a:cxn ang="0">
                      <a:pos x="589" y="207"/>
                    </a:cxn>
                    <a:cxn ang="0">
                      <a:pos x="575" y="191"/>
                    </a:cxn>
                    <a:cxn ang="0">
                      <a:pos x="559" y="175"/>
                    </a:cxn>
                    <a:cxn ang="0">
                      <a:pos x="542" y="160"/>
                    </a:cxn>
                    <a:cxn ang="0">
                      <a:pos x="523" y="145"/>
                    </a:cxn>
                    <a:cxn ang="0">
                      <a:pos x="502" y="130"/>
                    </a:cxn>
                    <a:cxn ang="0">
                      <a:pos x="480" y="116"/>
                    </a:cxn>
                    <a:cxn ang="0">
                      <a:pos x="457" y="103"/>
                    </a:cxn>
                    <a:cxn ang="0">
                      <a:pos x="433" y="91"/>
                    </a:cxn>
                    <a:cxn ang="0">
                      <a:pos x="407" y="79"/>
                    </a:cxn>
                    <a:cxn ang="0">
                      <a:pos x="380" y="68"/>
                    </a:cxn>
                    <a:cxn ang="0">
                      <a:pos x="352" y="57"/>
                    </a:cxn>
                    <a:cxn ang="0">
                      <a:pos x="324" y="48"/>
                    </a:cxn>
                    <a:cxn ang="0">
                      <a:pos x="294" y="39"/>
                    </a:cxn>
                    <a:cxn ang="0">
                      <a:pos x="263" y="31"/>
                    </a:cxn>
                    <a:cxn ang="0">
                      <a:pos x="232" y="24"/>
                    </a:cxn>
                    <a:cxn ang="0">
                      <a:pos x="200" y="18"/>
                    </a:cxn>
                    <a:cxn ang="0">
                      <a:pos x="168" y="13"/>
                    </a:cxn>
                    <a:cxn ang="0">
                      <a:pos x="135" y="8"/>
                    </a:cxn>
                    <a:cxn ang="0">
                      <a:pos x="101" y="5"/>
                    </a:cxn>
                    <a:cxn ang="0">
                      <a:pos x="68" y="2"/>
                    </a:cxn>
                    <a:cxn ang="0">
                      <a:pos x="34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44" h="348">
                      <a:moveTo>
                        <a:pt x="643" y="347"/>
                      </a:moveTo>
                      <a:lnTo>
                        <a:pt x="642" y="329"/>
                      </a:lnTo>
                      <a:lnTo>
                        <a:pt x="640" y="311"/>
                      </a:lnTo>
                      <a:lnTo>
                        <a:pt x="636" y="294"/>
                      </a:lnTo>
                      <a:lnTo>
                        <a:pt x="630" y="276"/>
                      </a:lnTo>
                      <a:lnTo>
                        <a:pt x="622" y="258"/>
                      </a:lnTo>
                      <a:lnTo>
                        <a:pt x="613" y="241"/>
                      </a:lnTo>
                      <a:lnTo>
                        <a:pt x="602" y="224"/>
                      </a:lnTo>
                      <a:lnTo>
                        <a:pt x="589" y="207"/>
                      </a:lnTo>
                      <a:lnTo>
                        <a:pt x="575" y="191"/>
                      </a:lnTo>
                      <a:lnTo>
                        <a:pt x="559" y="175"/>
                      </a:lnTo>
                      <a:lnTo>
                        <a:pt x="542" y="160"/>
                      </a:lnTo>
                      <a:lnTo>
                        <a:pt x="523" y="145"/>
                      </a:lnTo>
                      <a:lnTo>
                        <a:pt x="502" y="130"/>
                      </a:lnTo>
                      <a:lnTo>
                        <a:pt x="480" y="116"/>
                      </a:lnTo>
                      <a:lnTo>
                        <a:pt x="457" y="103"/>
                      </a:lnTo>
                      <a:lnTo>
                        <a:pt x="433" y="91"/>
                      </a:lnTo>
                      <a:lnTo>
                        <a:pt x="407" y="79"/>
                      </a:lnTo>
                      <a:lnTo>
                        <a:pt x="380" y="68"/>
                      </a:lnTo>
                      <a:lnTo>
                        <a:pt x="352" y="57"/>
                      </a:lnTo>
                      <a:lnTo>
                        <a:pt x="324" y="48"/>
                      </a:lnTo>
                      <a:lnTo>
                        <a:pt x="294" y="39"/>
                      </a:lnTo>
                      <a:lnTo>
                        <a:pt x="263" y="31"/>
                      </a:lnTo>
                      <a:lnTo>
                        <a:pt x="232" y="24"/>
                      </a:lnTo>
                      <a:lnTo>
                        <a:pt x="200" y="18"/>
                      </a:lnTo>
                      <a:lnTo>
                        <a:pt x="168" y="13"/>
                      </a:lnTo>
                      <a:lnTo>
                        <a:pt x="135" y="8"/>
                      </a:lnTo>
                      <a:lnTo>
                        <a:pt x="101" y="5"/>
                      </a:lnTo>
                      <a:lnTo>
                        <a:pt x="68" y="2"/>
                      </a:lnTo>
                      <a:lnTo>
                        <a:pt x="34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00412" name="Group 60"/>
              <p:cNvGrpSpPr>
                <a:grpSpLocks/>
              </p:cNvGrpSpPr>
              <p:nvPr/>
            </p:nvGrpSpPr>
            <p:grpSpPr bwMode="auto">
              <a:xfrm>
                <a:off x="1794" y="2877"/>
                <a:ext cx="147" cy="77"/>
                <a:chOff x="1794" y="2877"/>
                <a:chExt cx="147" cy="77"/>
              </a:xfrm>
            </p:grpSpPr>
            <p:sp>
              <p:nvSpPr>
                <p:cNvPr id="100413" name="AutoShape 61"/>
                <p:cNvSpPr>
                  <a:spLocks noChangeArrowheads="1"/>
                </p:cNvSpPr>
                <p:nvPr/>
              </p:nvSpPr>
              <p:spPr bwMode="auto">
                <a:xfrm>
                  <a:off x="1794" y="2877"/>
                  <a:ext cx="148" cy="78"/>
                </a:xfrm>
                <a:prstGeom prst="roundRect">
                  <a:avLst>
                    <a:gd name="adj" fmla="val 1278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0414" name="Freeform 62"/>
                <p:cNvSpPr>
                  <a:spLocks noChangeArrowheads="1"/>
                </p:cNvSpPr>
                <p:nvPr/>
              </p:nvSpPr>
              <p:spPr bwMode="auto">
                <a:xfrm>
                  <a:off x="1796" y="2877"/>
                  <a:ext cx="146" cy="78"/>
                </a:xfrm>
                <a:custGeom>
                  <a:avLst/>
                  <a:gdLst/>
                  <a:ahLst/>
                  <a:cxnLst>
                    <a:cxn ang="0">
                      <a:pos x="0" y="341"/>
                    </a:cxn>
                    <a:cxn ang="0">
                      <a:pos x="34" y="340"/>
                    </a:cxn>
                    <a:cxn ang="0">
                      <a:pos x="67" y="339"/>
                    </a:cxn>
                    <a:cxn ang="0">
                      <a:pos x="101" y="336"/>
                    </a:cxn>
                    <a:cxn ang="0">
                      <a:pos x="134" y="333"/>
                    </a:cxn>
                    <a:cxn ang="0">
                      <a:pos x="166" y="329"/>
                    </a:cxn>
                    <a:cxn ang="0">
                      <a:pos x="199" y="324"/>
                    </a:cxn>
                    <a:cxn ang="0">
                      <a:pos x="230" y="317"/>
                    </a:cxn>
                    <a:cxn ang="0">
                      <a:pos x="261" y="311"/>
                    </a:cxn>
                    <a:cxn ang="0">
                      <a:pos x="291" y="303"/>
                    </a:cxn>
                    <a:cxn ang="0">
                      <a:pos x="321" y="294"/>
                    </a:cxn>
                    <a:cxn ang="0">
                      <a:pos x="349" y="285"/>
                    </a:cxn>
                    <a:cxn ang="0">
                      <a:pos x="377" y="275"/>
                    </a:cxn>
                    <a:cxn ang="0">
                      <a:pos x="404" y="264"/>
                    </a:cxn>
                    <a:cxn ang="0">
                      <a:pos x="429" y="252"/>
                    </a:cxn>
                    <a:cxn ang="0">
                      <a:pos x="454" y="240"/>
                    </a:cxn>
                    <a:cxn ang="0">
                      <a:pos x="477" y="227"/>
                    </a:cxn>
                    <a:cxn ang="0">
                      <a:pos x="499" y="214"/>
                    </a:cxn>
                    <a:cxn ang="0">
                      <a:pos x="519" y="200"/>
                    </a:cxn>
                    <a:cxn ang="0">
                      <a:pos x="538" y="185"/>
                    </a:cxn>
                    <a:cxn ang="0">
                      <a:pos x="556" y="170"/>
                    </a:cxn>
                    <a:cxn ang="0">
                      <a:pos x="572" y="154"/>
                    </a:cxn>
                    <a:cxn ang="0">
                      <a:pos x="587" y="138"/>
                    </a:cxn>
                    <a:cxn ang="0">
                      <a:pos x="600" y="122"/>
                    </a:cxn>
                    <a:cxn ang="0">
                      <a:pos x="611" y="105"/>
                    </a:cxn>
                    <a:cxn ang="0">
                      <a:pos x="621" y="88"/>
                    </a:cxn>
                    <a:cxn ang="0">
                      <a:pos x="629" y="71"/>
                    </a:cxn>
                    <a:cxn ang="0">
                      <a:pos x="635" y="54"/>
                    </a:cxn>
                    <a:cxn ang="0">
                      <a:pos x="640" y="36"/>
                    </a:cxn>
                    <a:cxn ang="0">
                      <a:pos x="643" y="18"/>
                    </a:cxn>
                    <a:cxn ang="0">
                      <a:pos x="644" y="0"/>
                    </a:cxn>
                  </a:cxnLst>
                  <a:rect l="0" t="0" r="r" b="b"/>
                  <a:pathLst>
                    <a:path w="645" h="342">
                      <a:moveTo>
                        <a:pt x="0" y="341"/>
                      </a:moveTo>
                      <a:lnTo>
                        <a:pt x="34" y="340"/>
                      </a:lnTo>
                      <a:lnTo>
                        <a:pt x="67" y="339"/>
                      </a:lnTo>
                      <a:lnTo>
                        <a:pt x="101" y="336"/>
                      </a:lnTo>
                      <a:lnTo>
                        <a:pt x="134" y="333"/>
                      </a:lnTo>
                      <a:lnTo>
                        <a:pt x="166" y="329"/>
                      </a:lnTo>
                      <a:lnTo>
                        <a:pt x="199" y="324"/>
                      </a:lnTo>
                      <a:lnTo>
                        <a:pt x="230" y="317"/>
                      </a:lnTo>
                      <a:lnTo>
                        <a:pt x="261" y="311"/>
                      </a:lnTo>
                      <a:lnTo>
                        <a:pt x="291" y="303"/>
                      </a:lnTo>
                      <a:lnTo>
                        <a:pt x="321" y="294"/>
                      </a:lnTo>
                      <a:lnTo>
                        <a:pt x="349" y="285"/>
                      </a:lnTo>
                      <a:lnTo>
                        <a:pt x="377" y="275"/>
                      </a:lnTo>
                      <a:lnTo>
                        <a:pt x="404" y="264"/>
                      </a:lnTo>
                      <a:lnTo>
                        <a:pt x="429" y="252"/>
                      </a:lnTo>
                      <a:lnTo>
                        <a:pt x="454" y="240"/>
                      </a:lnTo>
                      <a:lnTo>
                        <a:pt x="477" y="227"/>
                      </a:lnTo>
                      <a:lnTo>
                        <a:pt x="499" y="214"/>
                      </a:lnTo>
                      <a:lnTo>
                        <a:pt x="519" y="200"/>
                      </a:lnTo>
                      <a:lnTo>
                        <a:pt x="538" y="185"/>
                      </a:lnTo>
                      <a:lnTo>
                        <a:pt x="556" y="170"/>
                      </a:lnTo>
                      <a:lnTo>
                        <a:pt x="572" y="154"/>
                      </a:lnTo>
                      <a:lnTo>
                        <a:pt x="587" y="138"/>
                      </a:lnTo>
                      <a:lnTo>
                        <a:pt x="600" y="122"/>
                      </a:lnTo>
                      <a:lnTo>
                        <a:pt x="611" y="105"/>
                      </a:lnTo>
                      <a:lnTo>
                        <a:pt x="621" y="88"/>
                      </a:lnTo>
                      <a:lnTo>
                        <a:pt x="629" y="71"/>
                      </a:lnTo>
                      <a:lnTo>
                        <a:pt x="635" y="54"/>
                      </a:lnTo>
                      <a:lnTo>
                        <a:pt x="640" y="36"/>
                      </a:lnTo>
                      <a:lnTo>
                        <a:pt x="643" y="18"/>
                      </a:lnTo>
                      <a:lnTo>
                        <a:pt x="644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100415" name="Line 63"/>
              <p:cNvSpPr>
                <a:spLocks noChangeShapeType="1"/>
              </p:cNvSpPr>
              <p:nvPr/>
            </p:nvSpPr>
            <p:spPr bwMode="auto">
              <a:xfrm>
                <a:off x="1694" y="2795"/>
                <a:ext cx="95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0416" name="Freeform 64"/>
              <p:cNvSpPr>
                <a:spLocks noChangeArrowheads="1"/>
              </p:cNvSpPr>
              <p:nvPr/>
            </p:nvSpPr>
            <p:spPr bwMode="auto">
              <a:xfrm>
                <a:off x="1685" y="2791"/>
                <a:ext cx="133" cy="1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58"/>
                  </a:cxn>
                  <a:cxn ang="0">
                    <a:pos x="587" y="758"/>
                  </a:cxn>
                </a:cxnLst>
                <a:rect l="0" t="0" r="r" b="b"/>
                <a:pathLst>
                  <a:path w="588" h="759">
                    <a:moveTo>
                      <a:pt x="0" y="0"/>
                    </a:moveTo>
                    <a:lnTo>
                      <a:pt x="0" y="758"/>
                    </a:lnTo>
                    <a:lnTo>
                      <a:pt x="587" y="758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0417" name="Line 65"/>
            <p:cNvSpPr>
              <a:spLocks noChangeShapeType="1"/>
            </p:cNvSpPr>
            <p:nvPr/>
          </p:nvSpPr>
          <p:spPr bwMode="auto">
            <a:xfrm>
              <a:off x="1960" y="2087"/>
              <a:ext cx="683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8" name="Freeform 66"/>
            <p:cNvSpPr>
              <a:spLocks noChangeArrowheads="1"/>
            </p:cNvSpPr>
            <p:nvPr/>
          </p:nvSpPr>
          <p:spPr bwMode="auto">
            <a:xfrm>
              <a:off x="1950" y="1818"/>
              <a:ext cx="485" cy="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8" y="0"/>
                </a:cxn>
                <a:cxn ang="0">
                  <a:pos x="2138" y="962"/>
                </a:cxn>
              </a:cxnLst>
              <a:rect l="0" t="0" r="r" b="b"/>
              <a:pathLst>
                <a:path w="2139" h="963">
                  <a:moveTo>
                    <a:pt x="0" y="0"/>
                  </a:moveTo>
                  <a:lnTo>
                    <a:pt x="2138" y="0"/>
                  </a:lnTo>
                  <a:lnTo>
                    <a:pt x="2138" y="962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9" name="Freeform 67"/>
            <p:cNvSpPr>
              <a:spLocks noChangeArrowheads="1"/>
            </p:cNvSpPr>
            <p:nvPr/>
          </p:nvSpPr>
          <p:spPr bwMode="auto">
            <a:xfrm>
              <a:off x="1950" y="2130"/>
              <a:ext cx="276" cy="218"/>
            </a:xfrm>
            <a:custGeom>
              <a:avLst/>
              <a:gdLst/>
              <a:ahLst/>
              <a:cxnLst>
                <a:cxn ang="0">
                  <a:pos x="0" y="962"/>
                </a:cxn>
                <a:cxn ang="0">
                  <a:pos x="1216" y="962"/>
                </a:cxn>
                <a:cxn ang="0">
                  <a:pos x="1216" y="0"/>
                </a:cxn>
              </a:cxnLst>
              <a:rect l="0" t="0" r="r" b="b"/>
              <a:pathLst>
                <a:path w="1217" h="963">
                  <a:moveTo>
                    <a:pt x="0" y="962"/>
                  </a:moveTo>
                  <a:lnTo>
                    <a:pt x="1216" y="962"/>
                  </a:lnTo>
                  <a:lnTo>
                    <a:pt x="1216" y="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0" name="AutoShape 68"/>
            <p:cNvSpPr>
              <a:spLocks noChangeArrowheads="1"/>
            </p:cNvSpPr>
            <p:nvPr/>
          </p:nvSpPr>
          <p:spPr bwMode="auto">
            <a:xfrm>
              <a:off x="2823" y="1430"/>
              <a:ext cx="1166" cy="202"/>
            </a:xfrm>
            <a:prstGeom prst="roundRect">
              <a:avLst>
                <a:gd name="adj" fmla="val 491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0421" name="Text Box 69"/>
            <p:cNvSpPr txBox="1">
              <a:spLocks noChangeArrowheads="1"/>
            </p:cNvSpPr>
            <p:nvPr/>
          </p:nvSpPr>
          <p:spPr bwMode="auto">
            <a:xfrm>
              <a:off x="3277" y="1456"/>
              <a:ext cx="27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AC</a:t>
              </a:r>
            </a:p>
          </p:txBody>
        </p:sp>
        <p:sp>
          <p:nvSpPr>
            <p:cNvPr id="100422" name="Freeform 70"/>
            <p:cNvSpPr>
              <a:spLocks noChangeArrowheads="1"/>
            </p:cNvSpPr>
            <p:nvPr/>
          </p:nvSpPr>
          <p:spPr bwMode="auto">
            <a:xfrm>
              <a:off x="2918" y="1641"/>
              <a:ext cx="113" cy="528"/>
            </a:xfrm>
            <a:custGeom>
              <a:avLst/>
              <a:gdLst/>
              <a:ahLst/>
              <a:cxnLst>
                <a:cxn ang="0">
                  <a:pos x="0" y="2327"/>
                </a:cxn>
                <a:cxn ang="0">
                  <a:pos x="496" y="2327"/>
                </a:cxn>
                <a:cxn ang="0">
                  <a:pos x="496" y="0"/>
                </a:cxn>
              </a:cxnLst>
              <a:rect l="0" t="0" r="r" b="b"/>
              <a:pathLst>
                <a:path w="497" h="2328">
                  <a:moveTo>
                    <a:pt x="0" y="2327"/>
                  </a:moveTo>
                  <a:lnTo>
                    <a:pt x="496" y="2327"/>
                  </a:lnTo>
                  <a:lnTo>
                    <a:pt x="496" y="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3" name="Line 71"/>
            <p:cNvSpPr>
              <a:spLocks noChangeShapeType="1"/>
            </p:cNvSpPr>
            <p:nvPr/>
          </p:nvSpPr>
          <p:spPr bwMode="auto">
            <a:xfrm flipV="1">
              <a:off x="3302" y="1631"/>
              <a:ext cx="1" cy="204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4" name="Line 72"/>
            <p:cNvSpPr>
              <a:spLocks noChangeShapeType="1"/>
            </p:cNvSpPr>
            <p:nvPr/>
          </p:nvSpPr>
          <p:spPr bwMode="auto">
            <a:xfrm flipV="1">
              <a:off x="3577" y="1631"/>
              <a:ext cx="1" cy="231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5" name="Freeform 73"/>
            <p:cNvSpPr>
              <a:spLocks noChangeArrowheads="1"/>
            </p:cNvSpPr>
            <p:nvPr/>
          </p:nvSpPr>
          <p:spPr bwMode="auto">
            <a:xfrm>
              <a:off x="3781" y="1586"/>
              <a:ext cx="113" cy="3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249" y="0"/>
                </a:cxn>
                <a:cxn ang="0">
                  <a:pos x="498" y="168"/>
                </a:cxn>
              </a:cxnLst>
              <a:rect l="0" t="0" r="r" b="b"/>
              <a:pathLst>
                <a:path w="499" h="169">
                  <a:moveTo>
                    <a:pt x="0" y="168"/>
                  </a:moveTo>
                  <a:lnTo>
                    <a:pt x="249" y="0"/>
                  </a:lnTo>
                  <a:lnTo>
                    <a:pt x="498" y="168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6" name="Freeform 74"/>
            <p:cNvSpPr>
              <a:spLocks noChangeArrowheads="1"/>
            </p:cNvSpPr>
            <p:nvPr/>
          </p:nvSpPr>
          <p:spPr bwMode="auto">
            <a:xfrm>
              <a:off x="3838" y="1641"/>
              <a:ext cx="426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83"/>
                </a:cxn>
                <a:cxn ang="0">
                  <a:pos x="1877" y="583"/>
                </a:cxn>
              </a:cxnLst>
              <a:rect l="0" t="0" r="r" b="b"/>
              <a:pathLst>
                <a:path w="1878" h="584">
                  <a:moveTo>
                    <a:pt x="0" y="0"/>
                  </a:moveTo>
                  <a:lnTo>
                    <a:pt x="0" y="583"/>
                  </a:lnTo>
                  <a:lnTo>
                    <a:pt x="1877" y="583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7" name="Text Box 75"/>
            <p:cNvSpPr txBox="1">
              <a:spLocks noChangeArrowheads="1"/>
            </p:cNvSpPr>
            <p:nvPr/>
          </p:nvSpPr>
          <p:spPr bwMode="auto">
            <a:xfrm>
              <a:off x="3004" y="1711"/>
              <a:ext cx="263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LD</a:t>
              </a:r>
            </a:p>
          </p:txBody>
        </p:sp>
        <p:sp>
          <p:nvSpPr>
            <p:cNvPr id="100428" name="Text Box 76"/>
            <p:cNvSpPr txBox="1">
              <a:spLocks noChangeArrowheads="1"/>
            </p:cNvSpPr>
            <p:nvPr/>
          </p:nvSpPr>
          <p:spPr bwMode="auto">
            <a:xfrm>
              <a:off x="3266" y="1852"/>
              <a:ext cx="307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INR</a:t>
              </a:r>
            </a:p>
          </p:txBody>
        </p:sp>
        <p:sp>
          <p:nvSpPr>
            <p:cNvPr id="100429" name="Text Box 77"/>
            <p:cNvSpPr txBox="1">
              <a:spLocks noChangeArrowheads="1"/>
            </p:cNvSpPr>
            <p:nvPr/>
          </p:nvSpPr>
          <p:spPr bwMode="auto">
            <a:xfrm>
              <a:off x="3544" y="1977"/>
              <a:ext cx="344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CLR</a:t>
              </a:r>
            </a:p>
          </p:txBody>
        </p:sp>
        <p:sp>
          <p:nvSpPr>
            <p:cNvPr id="100430" name="Text Box 78"/>
            <p:cNvSpPr txBox="1">
              <a:spLocks noChangeArrowheads="1"/>
            </p:cNvSpPr>
            <p:nvPr/>
          </p:nvSpPr>
          <p:spPr bwMode="auto">
            <a:xfrm>
              <a:off x="4264" y="1673"/>
              <a:ext cx="41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Clock</a:t>
              </a:r>
            </a:p>
          </p:txBody>
        </p:sp>
        <p:sp>
          <p:nvSpPr>
            <p:cNvPr id="100431" name="Freeform 79"/>
            <p:cNvSpPr>
              <a:spLocks noChangeArrowheads="1"/>
            </p:cNvSpPr>
            <p:nvPr/>
          </p:nvSpPr>
          <p:spPr bwMode="auto">
            <a:xfrm>
              <a:off x="4294" y="1476"/>
              <a:ext cx="90" cy="58"/>
            </a:xfrm>
            <a:custGeom>
              <a:avLst/>
              <a:gdLst/>
              <a:ahLst/>
              <a:cxnLst>
                <a:cxn ang="0">
                  <a:pos x="397" y="129"/>
                </a:cxn>
                <a:cxn ang="0">
                  <a:pos x="34" y="0"/>
                </a:cxn>
                <a:cxn ang="0">
                  <a:pos x="25" y="16"/>
                </a:cxn>
                <a:cxn ang="0">
                  <a:pos x="18" y="33"/>
                </a:cxn>
                <a:cxn ang="0">
                  <a:pos x="12" y="49"/>
                </a:cxn>
                <a:cxn ang="0">
                  <a:pos x="8" y="67"/>
                </a:cxn>
                <a:cxn ang="0">
                  <a:pos x="4" y="84"/>
                </a:cxn>
                <a:cxn ang="0">
                  <a:pos x="1" y="101"/>
                </a:cxn>
                <a:cxn ang="0">
                  <a:pos x="0" y="119"/>
                </a:cxn>
                <a:cxn ang="0">
                  <a:pos x="0" y="136"/>
                </a:cxn>
                <a:cxn ang="0">
                  <a:pos x="1" y="154"/>
                </a:cxn>
                <a:cxn ang="0">
                  <a:pos x="3" y="171"/>
                </a:cxn>
                <a:cxn ang="0">
                  <a:pos x="7" y="189"/>
                </a:cxn>
                <a:cxn ang="0">
                  <a:pos x="11" y="206"/>
                </a:cxn>
                <a:cxn ang="0">
                  <a:pos x="17" y="223"/>
                </a:cxn>
                <a:cxn ang="0">
                  <a:pos x="24" y="239"/>
                </a:cxn>
                <a:cxn ang="0">
                  <a:pos x="32" y="255"/>
                </a:cxn>
                <a:cxn ang="0">
                  <a:pos x="397" y="129"/>
                </a:cxn>
              </a:cxnLst>
              <a:rect l="0" t="0" r="r" b="b"/>
              <a:pathLst>
                <a:path w="398" h="256">
                  <a:moveTo>
                    <a:pt x="397" y="129"/>
                  </a:moveTo>
                  <a:lnTo>
                    <a:pt x="34" y="0"/>
                  </a:lnTo>
                  <a:lnTo>
                    <a:pt x="25" y="16"/>
                  </a:lnTo>
                  <a:lnTo>
                    <a:pt x="18" y="33"/>
                  </a:lnTo>
                  <a:lnTo>
                    <a:pt x="12" y="49"/>
                  </a:lnTo>
                  <a:lnTo>
                    <a:pt x="8" y="67"/>
                  </a:lnTo>
                  <a:lnTo>
                    <a:pt x="4" y="84"/>
                  </a:lnTo>
                  <a:lnTo>
                    <a:pt x="1" y="101"/>
                  </a:lnTo>
                  <a:lnTo>
                    <a:pt x="0" y="119"/>
                  </a:lnTo>
                  <a:lnTo>
                    <a:pt x="0" y="136"/>
                  </a:lnTo>
                  <a:lnTo>
                    <a:pt x="1" y="154"/>
                  </a:lnTo>
                  <a:lnTo>
                    <a:pt x="3" y="171"/>
                  </a:lnTo>
                  <a:lnTo>
                    <a:pt x="7" y="189"/>
                  </a:lnTo>
                  <a:lnTo>
                    <a:pt x="11" y="206"/>
                  </a:lnTo>
                  <a:lnTo>
                    <a:pt x="17" y="223"/>
                  </a:lnTo>
                  <a:lnTo>
                    <a:pt x="24" y="239"/>
                  </a:lnTo>
                  <a:lnTo>
                    <a:pt x="32" y="255"/>
                  </a:lnTo>
                  <a:lnTo>
                    <a:pt x="397" y="12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0432" name="Line 80"/>
            <p:cNvSpPr>
              <a:spLocks noChangeShapeType="1"/>
            </p:cNvSpPr>
            <p:nvPr/>
          </p:nvSpPr>
          <p:spPr bwMode="auto">
            <a:xfrm>
              <a:off x="4008" y="1512"/>
              <a:ext cx="28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33" name="Text Box 81"/>
            <p:cNvSpPr txBox="1">
              <a:spLocks noChangeArrowheads="1"/>
            </p:cNvSpPr>
            <p:nvPr/>
          </p:nvSpPr>
          <p:spPr bwMode="auto">
            <a:xfrm>
              <a:off x="4358" y="1401"/>
              <a:ext cx="47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To bus</a:t>
              </a:r>
            </a:p>
          </p:txBody>
        </p:sp>
        <p:sp>
          <p:nvSpPr>
            <p:cNvPr id="100434" name="Line 82"/>
            <p:cNvSpPr>
              <a:spLocks noChangeShapeType="1"/>
            </p:cNvSpPr>
            <p:nvPr/>
          </p:nvSpPr>
          <p:spPr bwMode="auto">
            <a:xfrm flipH="1">
              <a:off x="4092" y="1478"/>
              <a:ext cx="87" cy="7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35" name="Text Box 83"/>
            <p:cNvSpPr txBox="1">
              <a:spLocks noChangeArrowheads="1"/>
            </p:cNvSpPr>
            <p:nvPr/>
          </p:nvSpPr>
          <p:spPr bwMode="auto">
            <a:xfrm>
              <a:off x="4007" y="1346"/>
              <a:ext cx="23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16</a:t>
              </a:r>
            </a:p>
          </p:txBody>
        </p:sp>
        <p:sp>
          <p:nvSpPr>
            <p:cNvPr id="100436" name="Freeform 84"/>
            <p:cNvSpPr>
              <a:spLocks noChangeArrowheads="1"/>
            </p:cNvSpPr>
            <p:nvPr/>
          </p:nvSpPr>
          <p:spPr bwMode="auto">
            <a:xfrm>
              <a:off x="2729" y="1476"/>
              <a:ext cx="90" cy="58"/>
            </a:xfrm>
            <a:custGeom>
              <a:avLst/>
              <a:gdLst/>
              <a:ahLst/>
              <a:cxnLst>
                <a:cxn ang="0">
                  <a:pos x="397" y="129"/>
                </a:cxn>
                <a:cxn ang="0">
                  <a:pos x="34" y="0"/>
                </a:cxn>
                <a:cxn ang="0">
                  <a:pos x="25" y="16"/>
                </a:cxn>
                <a:cxn ang="0">
                  <a:pos x="18" y="33"/>
                </a:cxn>
                <a:cxn ang="0">
                  <a:pos x="12" y="49"/>
                </a:cxn>
                <a:cxn ang="0">
                  <a:pos x="8" y="67"/>
                </a:cxn>
                <a:cxn ang="0">
                  <a:pos x="4" y="84"/>
                </a:cxn>
                <a:cxn ang="0">
                  <a:pos x="1" y="101"/>
                </a:cxn>
                <a:cxn ang="0">
                  <a:pos x="0" y="119"/>
                </a:cxn>
                <a:cxn ang="0">
                  <a:pos x="0" y="136"/>
                </a:cxn>
                <a:cxn ang="0">
                  <a:pos x="1" y="154"/>
                </a:cxn>
                <a:cxn ang="0">
                  <a:pos x="3" y="171"/>
                </a:cxn>
                <a:cxn ang="0">
                  <a:pos x="7" y="189"/>
                </a:cxn>
                <a:cxn ang="0">
                  <a:pos x="11" y="206"/>
                </a:cxn>
                <a:cxn ang="0">
                  <a:pos x="17" y="223"/>
                </a:cxn>
                <a:cxn ang="0">
                  <a:pos x="24" y="239"/>
                </a:cxn>
                <a:cxn ang="0">
                  <a:pos x="32" y="255"/>
                </a:cxn>
                <a:cxn ang="0">
                  <a:pos x="397" y="129"/>
                </a:cxn>
              </a:cxnLst>
              <a:rect l="0" t="0" r="r" b="b"/>
              <a:pathLst>
                <a:path w="398" h="256">
                  <a:moveTo>
                    <a:pt x="397" y="129"/>
                  </a:moveTo>
                  <a:lnTo>
                    <a:pt x="34" y="0"/>
                  </a:lnTo>
                  <a:lnTo>
                    <a:pt x="25" y="16"/>
                  </a:lnTo>
                  <a:lnTo>
                    <a:pt x="18" y="33"/>
                  </a:lnTo>
                  <a:lnTo>
                    <a:pt x="12" y="49"/>
                  </a:lnTo>
                  <a:lnTo>
                    <a:pt x="8" y="67"/>
                  </a:lnTo>
                  <a:lnTo>
                    <a:pt x="4" y="84"/>
                  </a:lnTo>
                  <a:lnTo>
                    <a:pt x="1" y="101"/>
                  </a:lnTo>
                  <a:lnTo>
                    <a:pt x="0" y="119"/>
                  </a:lnTo>
                  <a:lnTo>
                    <a:pt x="0" y="136"/>
                  </a:lnTo>
                  <a:lnTo>
                    <a:pt x="1" y="154"/>
                  </a:lnTo>
                  <a:lnTo>
                    <a:pt x="3" y="171"/>
                  </a:lnTo>
                  <a:lnTo>
                    <a:pt x="7" y="189"/>
                  </a:lnTo>
                  <a:lnTo>
                    <a:pt x="11" y="206"/>
                  </a:lnTo>
                  <a:lnTo>
                    <a:pt x="17" y="223"/>
                  </a:lnTo>
                  <a:lnTo>
                    <a:pt x="24" y="239"/>
                  </a:lnTo>
                  <a:lnTo>
                    <a:pt x="32" y="255"/>
                  </a:lnTo>
                  <a:lnTo>
                    <a:pt x="397" y="12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0437" name="Line 85"/>
            <p:cNvSpPr>
              <a:spLocks noChangeShapeType="1"/>
            </p:cNvSpPr>
            <p:nvPr/>
          </p:nvSpPr>
          <p:spPr bwMode="auto">
            <a:xfrm>
              <a:off x="2443" y="1512"/>
              <a:ext cx="28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38" name="Text Box 86"/>
            <p:cNvSpPr txBox="1">
              <a:spLocks noChangeArrowheads="1"/>
            </p:cNvSpPr>
            <p:nvPr/>
          </p:nvSpPr>
          <p:spPr bwMode="auto">
            <a:xfrm>
              <a:off x="1697" y="1376"/>
              <a:ext cx="74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From Adder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>
                <a:latin typeface="Arial" charset="0"/>
              </a:endParaRPr>
            </a:p>
          </p:txBody>
        </p:sp>
        <p:sp>
          <p:nvSpPr>
            <p:cNvPr id="100439" name="Text Box 87"/>
            <p:cNvSpPr txBox="1">
              <a:spLocks noChangeArrowheads="1"/>
            </p:cNvSpPr>
            <p:nvPr/>
          </p:nvSpPr>
          <p:spPr bwMode="auto">
            <a:xfrm>
              <a:off x="1735" y="1469"/>
              <a:ext cx="70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  and Logic</a:t>
              </a:r>
            </a:p>
          </p:txBody>
        </p:sp>
        <p:sp>
          <p:nvSpPr>
            <p:cNvPr id="100440" name="Line 88"/>
            <p:cNvSpPr>
              <a:spLocks noChangeShapeType="1"/>
            </p:cNvSpPr>
            <p:nvPr/>
          </p:nvSpPr>
          <p:spPr bwMode="auto">
            <a:xfrm flipH="1">
              <a:off x="2537" y="1478"/>
              <a:ext cx="79" cy="7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41" name="Text Box 89"/>
            <p:cNvSpPr txBox="1">
              <a:spLocks noChangeArrowheads="1"/>
            </p:cNvSpPr>
            <p:nvPr/>
          </p:nvSpPr>
          <p:spPr bwMode="auto">
            <a:xfrm>
              <a:off x="2452" y="1346"/>
              <a:ext cx="23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16</a:t>
              </a:r>
            </a:p>
          </p:txBody>
        </p:sp>
        <p:grpSp>
          <p:nvGrpSpPr>
            <p:cNvPr id="100442" name="Group 90"/>
            <p:cNvGrpSpPr>
              <a:grpSpLocks/>
            </p:cNvGrpSpPr>
            <p:nvPr/>
          </p:nvGrpSpPr>
          <p:grpSpPr bwMode="auto">
            <a:xfrm>
              <a:off x="1685" y="3055"/>
              <a:ext cx="257" cy="171"/>
              <a:chOff x="1685" y="3055"/>
              <a:chExt cx="257" cy="171"/>
            </a:xfrm>
          </p:grpSpPr>
          <p:grpSp>
            <p:nvGrpSpPr>
              <p:cNvPr id="100443" name="Group 91"/>
              <p:cNvGrpSpPr>
                <a:grpSpLocks/>
              </p:cNvGrpSpPr>
              <p:nvPr/>
            </p:nvGrpSpPr>
            <p:grpSpPr bwMode="auto">
              <a:xfrm>
                <a:off x="1794" y="3063"/>
                <a:ext cx="148" cy="78"/>
                <a:chOff x="1794" y="3063"/>
                <a:chExt cx="148" cy="78"/>
              </a:xfrm>
            </p:grpSpPr>
            <p:sp>
              <p:nvSpPr>
                <p:cNvPr id="100444" name="AutoShape 92"/>
                <p:cNvSpPr>
                  <a:spLocks noChangeArrowheads="1"/>
                </p:cNvSpPr>
                <p:nvPr/>
              </p:nvSpPr>
              <p:spPr bwMode="auto">
                <a:xfrm>
                  <a:off x="1794" y="3063"/>
                  <a:ext cx="149" cy="78"/>
                </a:xfrm>
                <a:prstGeom prst="roundRect">
                  <a:avLst>
                    <a:gd name="adj" fmla="val 1278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0445" name="Freeform 93"/>
                <p:cNvSpPr>
                  <a:spLocks noChangeArrowheads="1"/>
                </p:cNvSpPr>
                <p:nvPr/>
              </p:nvSpPr>
              <p:spPr bwMode="auto">
                <a:xfrm>
                  <a:off x="1797" y="3063"/>
                  <a:ext cx="146" cy="79"/>
                </a:xfrm>
                <a:custGeom>
                  <a:avLst/>
                  <a:gdLst/>
                  <a:ahLst/>
                  <a:cxnLst>
                    <a:cxn ang="0">
                      <a:pos x="643" y="348"/>
                    </a:cxn>
                    <a:cxn ang="0">
                      <a:pos x="642" y="330"/>
                    </a:cxn>
                    <a:cxn ang="0">
                      <a:pos x="640" y="312"/>
                    </a:cxn>
                    <a:cxn ang="0">
                      <a:pos x="636" y="294"/>
                    </a:cxn>
                    <a:cxn ang="0">
                      <a:pos x="630" y="277"/>
                    </a:cxn>
                    <a:cxn ang="0">
                      <a:pos x="622" y="259"/>
                    </a:cxn>
                    <a:cxn ang="0">
                      <a:pos x="613" y="242"/>
                    </a:cxn>
                    <a:cxn ang="0">
                      <a:pos x="602" y="225"/>
                    </a:cxn>
                    <a:cxn ang="0">
                      <a:pos x="589" y="208"/>
                    </a:cxn>
                    <a:cxn ang="0">
                      <a:pos x="575" y="191"/>
                    </a:cxn>
                    <a:cxn ang="0">
                      <a:pos x="559" y="175"/>
                    </a:cxn>
                    <a:cxn ang="0">
                      <a:pos x="542" y="160"/>
                    </a:cxn>
                    <a:cxn ang="0">
                      <a:pos x="523" y="145"/>
                    </a:cxn>
                    <a:cxn ang="0">
                      <a:pos x="502" y="131"/>
                    </a:cxn>
                    <a:cxn ang="0">
                      <a:pos x="480" y="117"/>
                    </a:cxn>
                    <a:cxn ang="0">
                      <a:pos x="457" y="104"/>
                    </a:cxn>
                    <a:cxn ang="0">
                      <a:pos x="433" y="91"/>
                    </a:cxn>
                    <a:cxn ang="0">
                      <a:pos x="407" y="79"/>
                    </a:cxn>
                    <a:cxn ang="0">
                      <a:pos x="380" y="68"/>
                    </a:cxn>
                    <a:cxn ang="0">
                      <a:pos x="352" y="58"/>
                    </a:cxn>
                    <a:cxn ang="0">
                      <a:pos x="324" y="48"/>
                    </a:cxn>
                    <a:cxn ang="0">
                      <a:pos x="294" y="39"/>
                    </a:cxn>
                    <a:cxn ang="0">
                      <a:pos x="263" y="31"/>
                    </a:cxn>
                    <a:cxn ang="0">
                      <a:pos x="232" y="24"/>
                    </a:cxn>
                    <a:cxn ang="0">
                      <a:pos x="200" y="18"/>
                    </a:cxn>
                    <a:cxn ang="0">
                      <a:pos x="168" y="13"/>
                    </a:cxn>
                    <a:cxn ang="0">
                      <a:pos x="135" y="8"/>
                    </a:cxn>
                    <a:cxn ang="0">
                      <a:pos x="101" y="5"/>
                    </a:cxn>
                    <a:cxn ang="0">
                      <a:pos x="68" y="2"/>
                    </a:cxn>
                    <a:cxn ang="0">
                      <a:pos x="34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44" h="349">
                      <a:moveTo>
                        <a:pt x="643" y="348"/>
                      </a:moveTo>
                      <a:lnTo>
                        <a:pt x="642" y="330"/>
                      </a:lnTo>
                      <a:lnTo>
                        <a:pt x="640" y="312"/>
                      </a:lnTo>
                      <a:lnTo>
                        <a:pt x="636" y="294"/>
                      </a:lnTo>
                      <a:lnTo>
                        <a:pt x="630" y="277"/>
                      </a:lnTo>
                      <a:lnTo>
                        <a:pt x="622" y="259"/>
                      </a:lnTo>
                      <a:lnTo>
                        <a:pt x="613" y="242"/>
                      </a:lnTo>
                      <a:lnTo>
                        <a:pt x="602" y="225"/>
                      </a:lnTo>
                      <a:lnTo>
                        <a:pt x="589" y="208"/>
                      </a:lnTo>
                      <a:lnTo>
                        <a:pt x="575" y="191"/>
                      </a:lnTo>
                      <a:lnTo>
                        <a:pt x="559" y="175"/>
                      </a:lnTo>
                      <a:lnTo>
                        <a:pt x="542" y="160"/>
                      </a:lnTo>
                      <a:lnTo>
                        <a:pt x="523" y="145"/>
                      </a:lnTo>
                      <a:lnTo>
                        <a:pt x="502" y="131"/>
                      </a:lnTo>
                      <a:lnTo>
                        <a:pt x="480" y="117"/>
                      </a:lnTo>
                      <a:lnTo>
                        <a:pt x="457" y="104"/>
                      </a:lnTo>
                      <a:lnTo>
                        <a:pt x="433" y="91"/>
                      </a:lnTo>
                      <a:lnTo>
                        <a:pt x="407" y="79"/>
                      </a:lnTo>
                      <a:lnTo>
                        <a:pt x="380" y="68"/>
                      </a:lnTo>
                      <a:lnTo>
                        <a:pt x="352" y="58"/>
                      </a:lnTo>
                      <a:lnTo>
                        <a:pt x="324" y="48"/>
                      </a:lnTo>
                      <a:lnTo>
                        <a:pt x="294" y="39"/>
                      </a:lnTo>
                      <a:lnTo>
                        <a:pt x="263" y="31"/>
                      </a:lnTo>
                      <a:lnTo>
                        <a:pt x="232" y="24"/>
                      </a:lnTo>
                      <a:lnTo>
                        <a:pt x="200" y="18"/>
                      </a:lnTo>
                      <a:lnTo>
                        <a:pt x="168" y="13"/>
                      </a:lnTo>
                      <a:lnTo>
                        <a:pt x="135" y="8"/>
                      </a:lnTo>
                      <a:lnTo>
                        <a:pt x="101" y="5"/>
                      </a:lnTo>
                      <a:lnTo>
                        <a:pt x="68" y="2"/>
                      </a:lnTo>
                      <a:lnTo>
                        <a:pt x="34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00446" name="Group 94"/>
              <p:cNvGrpSpPr>
                <a:grpSpLocks/>
              </p:cNvGrpSpPr>
              <p:nvPr/>
            </p:nvGrpSpPr>
            <p:grpSpPr bwMode="auto">
              <a:xfrm>
                <a:off x="1794" y="3141"/>
                <a:ext cx="147" cy="77"/>
                <a:chOff x="1794" y="3141"/>
                <a:chExt cx="147" cy="77"/>
              </a:xfrm>
            </p:grpSpPr>
            <p:sp>
              <p:nvSpPr>
                <p:cNvPr id="100447" name="AutoShape 95"/>
                <p:cNvSpPr>
                  <a:spLocks noChangeArrowheads="1"/>
                </p:cNvSpPr>
                <p:nvPr/>
              </p:nvSpPr>
              <p:spPr bwMode="auto">
                <a:xfrm>
                  <a:off x="1794" y="3141"/>
                  <a:ext cx="148" cy="78"/>
                </a:xfrm>
                <a:prstGeom prst="roundRect">
                  <a:avLst>
                    <a:gd name="adj" fmla="val 1278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0448" name="Freeform 96"/>
                <p:cNvSpPr>
                  <a:spLocks noChangeArrowheads="1"/>
                </p:cNvSpPr>
                <p:nvPr/>
              </p:nvSpPr>
              <p:spPr bwMode="auto">
                <a:xfrm>
                  <a:off x="1796" y="3141"/>
                  <a:ext cx="146" cy="78"/>
                </a:xfrm>
                <a:custGeom>
                  <a:avLst/>
                  <a:gdLst/>
                  <a:ahLst/>
                  <a:cxnLst>
                    <a:cxn ang="0">
                      <a:pos x="0" y="341"/>
                    </a:cxn>
                    <a:cxn ang="0">
                      <a:pos x="34" y="340"/>
                    </a:cxn>
                    <a:cxn ang="0">
                      <a:pos x="67" y="339"/>
                    </a:cxn>
                    <a:cxn ang="0">
                      <a:pos x="101" y="336"/>
                    </a:cxn>
                    <a:cxn ang="0">
                      <a:pos x="134" y="333"/>
                    </a:cxn>
                    <a:cxn ang="0">
                      <a:pos x="166" y="329"/>
                    </a:cxn>
                    <a:cxn ang="0">
                      <a:pos x="199" y="324"/>
                    </a:cxn>
                    <a:cxn ang="0">
                      <a:pos x="230" y="317"/>
                    </a:cxn>
                    <a:cxn ang="0">
                      <a:pos x="261" y="311"/>
                    </a:cxn>
                    <a:cxn ang="0">
                      <a:pos x="291" y="303"/>
                    </a:cxn>
                    <a:cxn ang="0">
                      <a:pos x="321" y="294"/>
                    </a:cxn>
                    <a:cxn ang="0">
                      <a:pos x="349" y="285"/>
                    </a:cxn>
                    <a:cxn ang="0">
                      <a:pos x="377" y="275"/>
                    </a:cxn>
                    <a:cxn ang="0">
                      <a:pos x="404" y="264"/>
                    </a:cxn>
                    <a:cxn ang="0">
                      <a:pos x="429" y="252"/>
                    </a:cxn>
                    <a:cxn ang="0">
                      <a:pos x="454" y="240"/>
                    </a:cxn>
                    <a:cxn ang="0">
                      <a:pos x="477" y="227"/>
                    </a:cxn>
                    <a:cxn ang="0">
                      <a:pos x="499" y="214"/>
                    </a:cxn>
                    <a:cxn ang="0">
                      <a:pos x="519" y="200"/>
                    </a:cxn>
                    <a:cxn ang="0">
                      <a:pos x="538" y="185"/>
                    </a:cxn>
                    <a:cxn ang="0">
                      <a:pos x="556" y="170"/>
                    </a:cxn>
                    <a:cxn ang="0">
                      <a:pos x="572" y="154"/>
                    </a:cxn>
                    <a:cxn ang="0">
                      <a:pos x="587" y="138"/>
                    </a:cxn>
                    <a:cxn ang="0">
                      <a:pos x="600" y="122"/>
                    </a:cxn>
                    <a:cxn ang="0">
                      <a:pos x="611" y="105"/>
                    </a:cxn>
                    <a:cxn ang="0">
                      <a:pos x="621" y="88"/>
                    </a:cxn>
                    <a:cxn ang="0">
                      <a:pos x="629" y="71"/>
                    </a:cxn>
                    <a:cxn ang="0">
                      <a:pos x="635" y="54"/>
                    </a:cxn>
                    <a:cxn ang="0">
                      <a:pos x="640" y="36"/>
                    </a:cxn>
                    <a:cxn ang="0">
                      <a:pos x="643" y="18"/>
                    </a:cxn>
                    <a:cxn ang="0">
                      <a:pos x="644" y="0"/>
                    </a:cxn>
                  </a:cxnLst>
                  <a:rect l="0" t="0" r="r" b="b"/>
                  <a:pathLst>
                    <a:path w="645" h="342">
                      <a:moveTo>
                        <a:pt x="0" y="341"/>
                      </a:moveTo>
                      <a:lnTo>
                        <a:pt x="34" y="340"/>
                      </a:lnTo>
                      <a:lnTo>
                        <a:pt x="67" y="339"/>
                      </a:lnTo>
                      <a:lnTo>
                        <a:pt x="101" y="336"/>
                      </a:lnTo>
                      <a:lnTo>
                        <a:pt x="134" y="333"/>
                      </a:lnTo>
                      <a:lnTo>
                        <a:pt x="166" y="329"/>
                      </a:lnTo>
                      <a:lnTo>
                        <a:pt x="199" y="324"/>
                      </a:lnTo>
                      <a:lnTo>
                        <a:pt x="230" y="317"/>
                      </a:lnTo>
                      <a:lnTo>
                        <a:pt x="261" y="311"/>
                      </a:lnTo>
                      <a:lnTo>
                        <a:pt x="291" y="303"/>
                      </a:lnTo>
                      <a:lnTo>
                        <a:pt x="321" y="294"/>
                      </a:lnTo>
                      <a:lnTo>
                        <a:pt x="349" y="285"/>
                      </a:lnTo>
                      <a:lnTo>
                        <a:pt x="377" y="275"/>
                      </a:lnTo>
                      <a:lnTo>
                        <a:pt x="404" y="264"/>
                      </a:lnTo>
                      <a:lnTo>
                        <a:pt x="429" y="252"/>
                      </a:lnTo>
                      <a:lnTo>
                        <a:pt x="454" y="240"/>
                      </a:lnTo>
                      <a:lnTo>
                        <a:pt x="477" y="227"/>
                      </a:lnTo>
                      <a:lnTo>
                        <a:pt x="499" y="214"/>
                      </a:lnTo>
                      <a:lnTo>
                        <a:pt x="519" y="200"/>
                      </a:lnTo>
                      <a:lnTo>
                        <a:pt x="538" y="185"/>
                      </a:lnTo>
                      <a:lnTo>
                        <a:pt x="556" y="170"/>
                      </a:lnTo>
                      <a:lnTo>
                        <a:pt x="572" y="154"/>
                      </a:lnTo>
                      <a:lnTo>
                        <a:pt x="587" y="138"/>
                      </a:lnTo>
                      <a:lnTo>
                        <a:pt x="600" y="122"/>
                      </a:lnTo>
                      <a:lnTo>
                        <a:pt x="611" y="105"/>
                      </a:lnTo>
                      <a:lnTo>
                        <a:pt x="621" y="88"/>
                      </a:lnTo>
                      <a:lnTo>
                        <a:pt x="629" y="71"/>
                      </a:lnTo>
                      <a:lnTo>
                        <a:pt x="635" y="54"/>
                      </a:lnTo>
                      <a:lnTo>
                        <a:pt x="640" y="36"/>
                      </a:lnTo>
                      <a:lnTo>
                        <a:pt x="643" y="18"/>
                      </a:lnTo>
                      <a:lnTo>
                        <a:pt x="644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100449" name="Line 97"/>
              <p:cNvSpPr>
                <a:spLocks noChangeShapeType="1"/>
              </p:cNvSpPr>
              <p:nvPr/>
            </p:nvSpPr>
            <p:spPr bwMode="auto">
              <a:xfrm>
                <a:off x="1694" y="3058"/>
                <a:ext cx="95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0450" name="Freeform 98"/>
              <p:cNvSpPr>
                <a:spLocks noChangeArrowheads="1"/>
              </p:cNvSpPr>
              <p:nvPr/>
            </p:nvSpPr>
            <p:spPr bwMode="auto">
              <a:xfrm>
                <a:off x="1685" y="3055"/>
                <a:ext cx="133" cy="1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59"/>
                  </a:cxn>
                  <a:cxn ang="0">
                    <a:pos x="587" y="759"/>
                  </a:cxn>
                </a:cxnLst>
                <a:rect l="0" t="0" r="r" b="b"/>
                <a:pathLst>
                  <a:path w="588" h="760">
                    <a:moveTo>
                      <a:pt x="0" y="0"/>
                    </a:moveTo>
                    <a:lnTo>
                      <a:pt x="0" y="759"/>
                    </a:lnTo>
                    <a:lnTo>
                      <a:pt x="587" y="759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00451" name="Group 99"/>
            <p:cNvGrpSpPr>
              <a:grpSpLocks/>
            </p:cNvGrpSpPr>
            <p:nvPr/>
          </p:nvGrpSpPr>
          <p:grpSpPr bwMode="auto">
            <a:xfrm>
              <a:off x="1685" y="3320"/>
              <a:ext cx="257" cy="171"/>
              <a:chOff x="1685" y="3320"/>
              <a:chExt cx="257" cy="171"/>
            </a:xfrm>
          </p:grpSpPr>
          <p:grpSp>
            <p:nvGrpSpPr>
              <p:cNvPr id="100452" name="Group 100"/>
              <p:cNvGrpSpPr>
                <a:grpSpLocks/>
              </p:cNvGrpSpPr>
              <p:nvPr/>
            </p:nvGrpSpPr>
            <p:grpSpPr bwMode="auto">
              <a:xfrm>
                <a:off x="1794" y="3328"/>
                <a:ext cx="148" cy="77"/>
                <a:chOff x="1794" y="3328"/>
                <a:chExt cx="148" cy="77"/>
              </a:xfrm>
            </p:grpSpPr>
            <p:sp>
              <p:nvSpPr>
                <p:cNvPr id="100453" name="AutoShape 101"/>
                <p:cNvSpPr>
                  <a:spLocks noChangeArrowheads="1"/>
                </p:cNvSpPr>
                <p:nvPr/>
              </p:nvSpPr>
              <p:spPr bwMode="auto">
                <a:xfrm>
                  <a:off x="1794" y="3329"/>
                  <a:ext cx="149" cy="78"/>
                </a:xfrm>
                <a:prstGeom prst="roundRect">
                  <a:avLst>
                    <a:gd name="adj" fmla="val 1278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0454" name="Freeform 102"/>
                <p:cNvSpPr>
                  <a:spLocks noChangeArrowheads="1"/>
                </p:cNvSpPr>
                <p:nvPr/>
              </p:nvSpPr>
              <p:spPr bwMode="auto">
                <a:xfrm>
                  <a:off x="1797" y="3329"/>
                  <a:ext cx="146" cy="79"/>
                </a:xfrm>
                <a:custGeom>
                  <a:avLst/>
                  <a:gdLst/>
                  <a:ahLst/>
                  <a:cxnLst>
                    <a:cxn ang="0">
                      <a:pos x="643" y="346"/>
                    </a:cxn>
                    <a:cxn ang="0">
                      <a:pos x="642" y="328"/>
                    </a:cxn>
                    <a:cxn ang="0">
                      <a:pos x="640" y="311"/>
                    </a:cxn>
                    <a:cxn ang="0">
                      <a:pos x="636" y="293"/>
                    </a:cxn>
                    <a:cxn ang="0">
                      <a:pos x="630" y="275"/>
                    </a:cxn>
                    <a:cxn ang="0">
                      <a:pos x="622" y="258"/>
                    </a:cxn>
                    <a:cxn ang="0">
                      <a:pos x="613" y="240"/>
                    </a:cxn>
                    <a:cxn ang="0">
                      <a:pos x="602" y="223"/>
                    </a:cxn>
                    <a:cxn ang="0">
                      <a:pos x="589" y="207"/>
                    </a:cxn>
                    <a:cxn ang="0">
                      <a:pos x="575" y="190"/>
                    </a:cxn>
                    <a:cxn ang="0">
                      <a:pos x="559" y="174"/>
                    </a:cxn>
                    <a:cxn ang="0">
                      <a:pos x="542" y="159"/>
                    </a:cxn>
                    <a:cxn ang="0">
                      <a:pos x="523" y="144"/>
                    </a:cxn>
                    <a:cxn ang="0">
                      <a:pos x="502" y="130"/>
                    </a:cxn>
                    <a:cxn ang="0">
                      <a:pos x="480" y="116"/>
                    </a:cxn>
                    <a:cxn ang="0">
                      <a:pos x="457" y="103"/>
                    </a:cxn>
                    <a:cxn ang="0">
                      <a:pos x="433" y="90"/>
                    </a:cxn>
                    <a:cxn ang="0">
                      <a:pos x="407" y="79"/>
                    </a:cxn>
                    <a:cxn ang="0">
                      <a:pos x="380" y="68"/>
                    </a:cxn>
                    <a:cxn ang="0">
                      <a:pos x="352" y="57"/>
                    </a:cxn>
                    <a:cxn ang="0">
                      <a:pos x="324" y="48"/>
                    </a:cxn>
                    <a:cxn ang="0">
                      <a:pos x="294" y="39"/>
                    </a:cxn>
                    <a:cxn ang="0">
                      <a:pos x="263" y="31"/>
                    </a:cxn>
                    <a:cxn ang="0">
                      <a:pos x="232" y="24"/>
                    </a:cxn>
                    <a:cxn ang="0">
                      <a:pos x="200" y="18"/>
                    </a:cxn>
                    <a:cxn ang="0">
                      <a:pos x="168" y="13"/>
                    </a:cxn>
                    <a:cxn ang="0">
                      <a:pos x="135" y="8"/>
                    </a:cxn>
                    <a:cxn ang="0">
                      <a:pos x="101" y="5"/>
                    </a:cxn>
                    <a:cxn ang="0">
                      <a:pos x="68" y="2"/>
                    </a:cxn>
                    <a:cxn ang="0">
                      <a:pos x="34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44" h="347">
                      <a:moveTo>
                        <a:pt x="643" y="346"/>
                      </a:moveTo>
                      <a:lnTo>
                        <a:pt x="642" y="328"/>
                      </a:lnTo>
                      <a:lnTo>
                        <a:pt x="640" y="311"/>
                      </a:lnTo>
                      <a:lnTo>
                        <a:pt x="636" y="293"/>
                      </a:lnTo>
                      <a:lnTo>
                        <a:pt x="630" y="275"/>
                      </a:lnTo>
                      <a:lnTo>
                        <a:pt x="622" y="258"/>
                      </a:lnTo>
                      <a:lnTo>
                        <a:pt x="613" y="240"/>
                      </a:lnTo>
                      <a:lnTo>
                        <a:pt x="602" y="223"/>
                      </a:lnTo>
                      <a:lnTo>
                        <a:pt x="589" y="207"/>
                      </a:lnTo>
                      <a:lnTo>
                        <a:pt x="575" y="190"/>
                      </a:lnTo>
                      <a:lnTo>
                        <a:pt x="559" y="174"/>
                      </a:lnTo>
                      <a:lnTo>
                        <a:pt x="542" y="159"/>
                      </a:lnTo>
                      <a:lnTo>
                        <a:pt x="523" y="144"/>
                      </a:lnTo>
                      <a:lnTo>
                        <a:pt x="502" y="130"/>
                      </a:lnTo>
                      <a:lnTo>
                        <a:pt x="480" y="116"/>
                      </a:lnTo>
                      <a:lnTo>
                        <a:pt x="457" y="103"/>
                      </a:lnTo>
                      <a:lnTo>
                        <a:pt x="433" y="90"/>
                      </a:lnTo>
                      <a:lnTo>
                        <a:pt x="407" y="79"/>
                      </a:lnTo>
                      <a:lnTo>
                        <a:pt x="380" y="68"/>
                      </a:lnTo>
                      <a:lnTo>
                        <a:pt x="352" y="57"/>
                      </a:lnTo>
                      <a:lnTo>
                        <a:pt x="324" y="48"/>
                      </a:lnTo>
                      <a:lnTo>
                        <a:pt x="294" y="39"/>
                      </a:lnTo>
                      <a:lnTo>
                        <a:pt x="263" y="31"/>
                      </a:lnTo>
                      <a:lnTo>
                        <a:pt x="232" y="24"/>
                      </a:lnTo>
                      <a:lnTo>
                        <a:pt x="200" y="18"/>
                      </a:lnTo>
                      <a:lnTo>
                        <a:pt x="168" y="13"/>
                      </a:lnTo>
                      <a:lnTo>
                        <a:pt x="135" y="8"/>
                      </a:lnTo>
                      <a:lnTo>
                        <a:pt x="101" y="5"/>
                      </a:lnTo>
                      <a:lnTo>
                        <a:pt x="68" y="2"/>
                      </a:lnTo>
                      <a:lnTo>
                        <a:pt x="34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00455" name="Group 103"/>
              <p:cNvGrpSpPr>
                <a:grpSpLocks/>
              </p:cNvGrpSpPr>
              <p:nvPr/>
            </p:nvGrpSpPr>
            <p:grpSpPr bwMode="auto">
              <a:xfrm>
                <a:off x="1794" y="3405"/>
                <a:ext cx="147" cy="77"/>
                <a:chOff x="1794" y="3405"/>
                <a:chExt cx="147" cy="77"/>
              </a:xfrm>
            </p:grpSpPr>
            <p:sp>
              <p:nvSpPr>
                <p:cNvPr id="100456" name="AutoShape 104"/>
                <p:cNvSpPr>
                  <a:spLocks noChangeArrowheads="1"/>
                </p:cNvSpPr>
                <p:nvPr/>
              </p:nvSpPr>
              <p:spPr bwMode="auto">
                <a:xfrm>
                  <a:off x="1794" y="3405"/>
                  <a:ext cx="148" cy="78"/>
                </a:xfrm>
                <a:prstGeom prst="roundRect">
                  <a:avLst>
                    <a:gd name="adj" fmla="val 1278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0457" name="Freeform 105"/>
                <p:cNvSpPr>
                  <a:spLocks noChangeArrowheads="1"/>
                </p:cNvSpPr>
                <p:nvPr/>
              </p:nvSpPr>
              <p:spPr bwMode="auto">
                <a:xfrm>
                  <a:off x="1796" y="3406"/>
                  <a:ext cx="146" cy="78"/>
                </a:xfrm>
                <a:custGeom>
                  <a:avLst/>
                  <a:gdLst/>
                  <a:ahLst/>
                  <a:cxnLst>
                    <a:cxn ang="0">
                      <a:pos x="0" y="341"/>
                    </a:cxn>
                    <a:cxn ang="0">
                      <a:pos x="34" y="340"/>
                    </a:cxn>
                    <a:cxn ang="0">
                      <a:pos x="67" y="339"/>
                    </a:cxn>
                    <a:cxn ang="0">
                      <a:pos x="101" y="336"/>
                    </a:cxn>
                    <a:cxn ang="0">
                      <a:pos x="134" y="333"/>
                    </a:cxn>
                    <a:cxn ang="0">
                      <a:pos x="166" y="329"/>
                    </a:cxn>
                    <a:cxn ang="0">
                      <a:pos x="199" y="324"/>
                    </a:cxn>
                    <a:cxn ang="0">
                      <a:pos x="230" y="317"/>
                    </a:cxn>
                    <a:cxn ang="0">
                      <a:pos x="261" y="311"/>
                    </a:cxn>
                    <a:cxn ang="0">
                      <a:pos x="291" y="303"/>
                    </a:cxn>
                    <a:cxn ang="0">
                      <a:pos x="321" y="294"/>
                    </a:cxn>
                    <a:cxn ang="0">
                      <a:pos x="349" y="285"/>
                    </a:cxn>
                    <a:cxn ang="0">
                      <a:pos x="377" y="275"/>
                    </a:cxn>
                    <a:cxn ang="0">
                      <a:pos x="404" y="264"/>
                    </a:cxn>
                    <a:cxn ang="0">
                      <a:pos x="429" y="252"/>
                    </a:cxn>
                    <a:cxn ang="0">
                      <a:pos x="454" y="240"/>
                    </a:cxn>
                    <a:cxn ang="0">
                      <a:pos x="477" y="227"/>
                    </a:cxn>
                    <a:cxn ang="0">
                      <a:pos x="499" y="214"/>
                    </a:cxn>
                    <a:cxn ang="0">
                      <a:pos x="519" y="200"/>
                    </a:cxn>
                    <a:cxn ang="0">
                      <a:pos x="538" y="185"/>
                    </a:cxn>
                    <a:cxn ang="0">
                      <a:pos x="556" y="170"/>
                    </a:cxn>
                    <a:cxn ang="0">
                      <a:pos x="572" y="154"/>
                    </a:cxn>
                    <a:cxn ang="0">
                      <a:pos x="587" y="138"/>
                    </a:cxn>
                    <a:cxn ang="0">
                      <a:pos x="600" y="122"/>
                    </a:cxn>
                    <a:cxn ang="0">
                      <a:pos x="611" y="105"/>
                    </a:cxn>
                    <a:cxn ang="0">
                      <a:pos x="621" y="88"/>
                    </a:cxn>
                    <a:cxn ang="0">
                      <a:pos x="629" y="71"/>
                    </a:cxn>
                    <a:cxn ang="0">
                      <a:pos x="635" y="54"/>
                    </a:cxn>
                    <a:cxn ang="0">
                      <a:pos x="640" y="36"/>
                    </a:cxn>
                    <a:cxn ang="0">
                      <a:pos x="643" y="18"/>
                    </a:cxn>
                    <a:cxn ang="0">
                      <a:pos x="644" y="0"/>
                    </a:cxn>
                  </a:cxnLst>
                  <a:rect l="0" t="0" r="r" b="b"/>
                  <a:pathLst>
                    <a:path w="645" h="342">
                      <a:moveTo>
                        <a:pt x="0" y="341"/>
                      </a:moveTo>
                      <a:lnTo>
                        <a:pt x="34" y="340"/>
                      </a:lnTo>
                      <a:lnTo>
                        <a:pt x="67" y="339"/>
                      </a:lnTo>
                      <a:lnTo>
                        <a:pt x="101" y="336"/>
                      </a:lnTo>
                      <a:lnTo>
                        <a:pt x="134" y="333"/>
                      </a:lnTo>
                      <a:lnTo>
                        <a:pt x="166" y="329"/>
                      </a:lnTo>
                      <a:lnTo>
                        <a:pt x="199" y="324"/>
                      </a:lnTo>
                      <a:lnTo>
                        <a:pt x="230" y="317"/>
                      </a:lnTo>
                      <a:lnTo>
                        <a:pt x="261" y="311"/>
                      </a:lnTo>
                      <a:lnTo>
                        <a:pt x="291" y="303"/>
                      </a:lnTo>
                      <a:lnTo>
                        <a:pt x="321" y="294"/>
                      </a:lnTo>
                      <a:lnTo>
                        <a:pt x="349" y="285"/>
                      </a:lnTo>
                      <a:lnTo>
                        <a:pt x="377" y="275"/>
                      </a:lnTo>
                      <a:lnTo>
                        <a:pt x="404" y="264"/>
                      </a:lnTo>
                      <a:lnTo>
                        <a:pt x="429" y="252"/>
                      </a:lnTo>
                      <a:lnTo>
                        <a:pt x="454" y="240"/>
                      </a:lnTo>
                      <a:lnTo>
                        <a:pt x="477" y="227"/>
                      </a:lnTo>
                      <a:lnTo>
                        <a:pt x="499" y="214"/>
                      </a:lnTo>
                      <a:lnTo>
                        <a:pt x="519" y="200"/>
                      </a:lnTo>
                      <a:lnTo>
                        <a:pt x="538" y="185"/>
                      </a:lnTo>
                      <a:lnTo>
                        <a:pt x="556" y="170"/>
                      </a:lnTo>
                      <a:lnTo>
                        <a:pt x="572" y="154"/>
                      </a:lnTo>
                      <a:lnTo>
                        <a:pt x="587" y="138"/>
                      </a:lnTo>
                      <a:lnTo>
                        <a:pt x="600" y="122"/>
                      </a:lnTo>
                      <a:lnTo>
                        <a:pt x="611" y="105"/>
                      </a:lnTo>
                      <a:lnTo>
                        <a:pt x="621" y="88"/>
                      </a:lnTo>
                      <a:lnTo>
                        <a:pt x="629" y="71"/>
                      </a:lnTo>
                      <a:lnTo>
                        <a:pt x="635" y="54"/>
                      </a:lnTo>
                      <a:lnTo>
                        <a:pt x="640" y="36"/>
                      </a:lnTo>
                      <a:lnTo>
                        <a:pt x="643" y="18"/>
                      </a:lnTo>
                      <a:lnTo>
                        <a:pt x="644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100458" name="Line 106"/>
              <p:cNvSpPr>
                <a:spLocks noChangeShapeType="1"/>
              </p:cNvSpPr>
              <p:nvPr/>
            </p:nvSpPr>
            <p:spPr bwMode="auto">
              <a:xfrm>
                <a:off x="1694" y="3324"/>
                <a:ext cx="95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0459" name="Freeform 107"/>
              <p:cNvSpPr>
                <a:spLocks noChangeArrowheads="1"/>
              </p:cNvSpPr>
              <p:nvPr/>
            </p:nvSpPr>
            <p:spPr bwMode="auto">
              <a:xfrm>
                <a:off x="1685" y="3320"/>
                <a:ext cx="133" cy="1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57"/>
                  </a:cxn>
                  <a:cxn ang="0">
                    <a:pos x="587" y="757"/>
                  </a:cxn>
                </a:cxnLst>
                <a:rect l="0" t="0" r="r" b="b"/>
                <a:pathLst>
                  <a:path w="588" h="758">
                    <a:moveTo>
                      <a:pt x="0" y="0"/>
                    </a:moveTo>
                    <a:lnTo>
                      <a:pt x="0" y="757"/>
                    </a:lnTo>
                    <a:lnTo>
                      <a:pt x="587" y="757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00460" name="Group 108"/>
            <p:cNvGrpSpPr>
              <a:grpSpLocks/>
            </p:cNvGrpSpPr>
            <p:nvPr/>
          </p:nvGrpSpPr>
          <p:grpSpPr bwMode="auto">
            <a:xfrm>
              <a:off x="1685" y="3583"/>
              <a:ext cx="257" cy="180"/>
              <a:chOff x="1685" y="3583"/>
              <a:chExt cx="257" cy="180"/>
            </a:xfrm>
          </p:grpSpPr>
          <p:grpSp>
            <p:nvGrpSpPr>
              <p:cNvPr id="100461" name="Group 109"/>
              <p:cNvGrpSpPr>
                <a:grpSpLocks/>
              </p:cNvGrpSpPr>
              <p:nvPr/>
            </p:nvGrpSpPr>
            <p:grpSpPr bwMode="auto">
              <a:xfrm>
                <a:off x="1794" y="3592"/>
                <a:ext cx="148" cy="82"/>
                <a:chOff x="1794" y="3592"/>
                <a:chExt cx="148" cy="82"/>
              </a:xfrm>
            </p:grpSpPr>
            <p:sp>
              <p:nvSpPr>
                <p:cNvPr id="100462" name="AutoShape 110"/>
                <p:cNvSpPr>
                  <a:spLocks noChangeArrowheads="1"/>
                </p:cNvSpPr>
                <p:nvPr/>
              </p:nvSpPr>
              <p:spPr bwMode="auto">
                <a:xfrm>
                  <a:off x="1794" y="3592"/>
                  <a:ext cx="149" cy="83"/>
                </a:xfrm>
                <a:prstGeom prst="roundRect">
                  <a:avLst>
                    <a:gd name="adj" fmla="val 1218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0463" name="Freeform 111"/>
                <p:cNvSpPr>
                  <a:spLocks noChangeArrowheads="1"/>
                </p:cNvSpPr>
                <p:nvPr/>
              </p:nvSpPr>
              <p:spPr bwMode="auto">
                <a:xfrm>
                  <a:off x="1797" y="3592"/>
                  <a:ext cx="146" cy="83"/>
                </a:xfrm>
                <a:custGeom>
                  <a:avLst/>
                  <a:gdLst/>
                  <a:ahLst/>
                  <a:cxnLst>
                    <a:cxn ang="0">
                      <a:pos x="643" y="367"/>
                    </a:cxn>
                    <a:cxn ang="0">
                      <a:pos x="642" y="348"/>
                    </a:cxn>
                    <a:cxn ang="0">
                      <a:pos x="640" y="329"/>
                    </a:cxn>
                    <a:cxn ang="0">
                      <a:pos x="636" y="310"/>
                    </a:cxn>
                    <a:cxn ang="0">
                      <a:pos x="630" y="291"/>
                    </a:cxn>
                    <a:cxn ang="0">
                      <a:pos x="622" y="273"/>
                    </a:cxn>
                    <a:cxn ang="0">
                      <a:pos x="613" y="254"/>
                    </a:cxn>
                    <a:cxn ang="0">
                      <a:pos x="602" y="236"/>
                    </a:cxn>
                    <a:cxn ang="0">
                      <a:pos x="589" y="219"/>
                    </a:cxn>
                    <a:cxn ang="0">
                      <a:pos x="575" y="201"/>
                    </a:cxn>
                    <a:cxn ang="0">
                      <a:pos x="559" y="185"/>
                    </a:cxn>
                    <a:cxn ang="0">
                      <a:pos x="542" y="168"/>
                    </a:cxn>
                    <a:cxn ang="0">
                      <a:pos x="523" y="153"/>
                    </a:cxn>
                    <a:cxn ang="0">
                      <a:pos x="502" y="137"/>
                    </a:cxn>
                    <a:cxn ang="0">
                      <a:pos x="480" y="123"/>
                    </a:cxn>
                    <a:cxn ang="0">
                      <a:pos x="457" y="109"/>
                    </a:cxn>
                    <a:cxn ang="0">
                      <a:pos x="433" y="96"/>
                    </a:cxn>
                    <a:cxn ang="0">
                      <a:pos x="407" y="83"/>
                    </a:cxn>
                    <a:cxn ang="0">
                      <a:pos x="380" y="71"/>
                    </a:cxn>
                    <a:cxn ang="0">
                      <a:pos x="352" y="61"/>
                    </a:cxn>
                    <a:cxn ang="0">
                      <a:pos x="324" y="50"/>
                    </a:cxn>
                    <a:cxn ang="0">
                      <a:pos x="294" y="41"/>
                    </a:cxn>
                    <a:cxn ang="0">
                      <a:pos x="263" y="33"/>
                    </a:cxn>
                    <a:cxn ang="0">
                      <a:pos x="232" y="25"/>
                    </a:cxn>
                    <a:cxn ang="0">
                      <a:pos x="200" y="19"/>
                    </a:cxn>
                    <a:cxn ang="0">
                      <a:pos x="168" y="13"/>
                    </a:cxn>
                    <a:cxn ang="0">
                      <a:pos x="135" y="9"/>
                    </a:cxn>
                    <a:cxn ang="0">
                      <a:pos x="101" y="5"/>
                    </a:cxn>
                    <a:cxn ang="0">
                      <a:pos x="68" y="2"/>
                    </a:cxn>
                    <a:cxn ang="0">
                      <a:pos x="34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44" h="368">
                      <a:moveTo>
                        <a:pt x="643" y="367"/>
                      </a:moveTo>
                      <a:lnTo>
                        <a:pt x="642" y="348"/>
                      </a:lnTo>
                      <a:lnTo>
                        <a:pt x="640" y="329"/>
                      </a:lnTo>
                      <a:lnTo>
                        <a:pt x="636" y="310"/>
                      </a:lnTo>
                      <a:lnTo>
                        <a:pt x="630" y="291"/>
                      </a:lnTo>
                      <a:lnTo>
                        <a:pt x="622" y="273"/>
                      </a:lnTo>
                      <a:lnTo>
                        <a:pt x="613" y="254"/>
                      </a:lnTo>
                      <a:lnTo>
                        <a:pt x="602" y="236"/>
                      </a:lnTo>
                      <a:lnTo>
                        <a:pt x="589" y="219"/>
                      </a:lnTo>
                      <a:lnTo>
                        <a:pt x="575" y="201"/>
                      </a:lnTo>
                      <a:lnTo>
                        <a:pt x="559" y="185"/>
                      </a:lnTo>
                      <a:lnTo>
                        <a:pt x="542" y="168"/>
                      </a:lnTo>
                      <a:lnTo>
                        <a:pt x="523" y="153"/>
                      </a:lnTo>
                      <a:lnTo>
                        <a:pt x="502" y="137"/>
                      </a:lnTo>
                      <a:lnTo>
                        <a:pt x="480" y="123"/>
                      </a:lnTo>
                      <a:lnTo>
                        <a:pt x="457" y="109"/>
                      </a:lnTo>
                      <a:lnTo>
                        <a:pt x="433" y="96"/>
                      </a:lnTo>
                      <a:lnTo>
                        <a:pt x="407" y="83"/>
                      </a:lnTo>
                      <a:lnTo>
                        <a:pt x="380" y="71"/>
                      </a:lnTo>
                      <a:lnTo>
                        <a:pt x="352" y="61"/>
                      </a:lnTo>
                      <a:lnTo>
                        <a:pt x="324" y="50"/>
                      </a:lnTo>
                      <a:lnTo>
                        <a:pt x="294" y="41"/>
                      </a:lnTo>
                      <a:lnTo>
                        <a:pt x="263" y="33"/>
                      </a:lnTo>
                      <a:lnTo>
                        <a:pt x="232" y="25"/>
                      </a:lnTo>
                      <a:lnTo>
                        <a:pt x="200" y="19"/>
                      </a:lnTo>
                      <a:lnTo>
                        <a:pt x="168" y="13"/>
                      </a:lnTo>
                      <a:lnTo>
                        <a:pt x="135" y="9"/>
                      </a:lnTo>
                      <a:lnTo>
                        <a:pt x="101" y="5"/>
                      </a:lnTo>
                      <a:lnTo>
                        <a:pt x="68" y="2"/>
                      </a:lnTo>
                      <a:lnTo>
                        <a:pt x="34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00464" name="Group 112"/>
              <p:cNvGrpSpPr>
                <a:grpSpLocks/>
              </p:cNvGrpSpPr>
              <p:nvPr/>
            </p:nvGrpSpPr>
            <p:grpSpPr bwMode="auto">
              <a:xfrm>
                <a:off x="1794" y="3674"/>
                <a:ext cx="147" cy="82"/>
                <a:chOff x="1794" y="3674"/>
                <a:chExt cx="147" cy="82"/>
              </a:xfrm>
            </p:grpSpPr>
            <p:sp>
              <p:nvSpPr>
                <p:cNvPr id="100465" name="AutoShape 113"/>
                <p:cNvSpPr>
                  <a:spLocks noChangeArrowheads="1"/>
                </p:cNvSpPr>
                <p:nvPr/>
              </p:nvSpPr>
              <p:spPr bwMode="auto">
                <a:xfrm>
                  <a:off x="1794" y="3674"/>
                  <a:ext cx="148" cy="83"/>
                </a:xfrm>
                <a:prstGeom prst="roundRect">
                  <a:avLst>
                    <a:gd name="adj" fmla="val 1218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0466" name="Freeform 114"/>
                <p:cNvSpPr>
                  <a:spLocks noChangeArrowheads="1"/>
                </p:cNvSpPr>
                <p:nvPr/>
              </p:nvSpPr>
              <p:spPr bwMode="auto">
                <a:xfrm>
                  <a:off x="1796" y="3675"/>
                  <a:ext cx="146" cy="82"/>
                </a:xfrm>
                <a:custGeom>
                  <a:avLst/>
                  <a:gdLst/>
                  <a:ahLst/>
                  <a:cxnLst>
                    <a:cxn ang="0">
                      <a:pos x="0" y="360"/>
                    </a:cxn>
                    <a:cxn ang="0">
                      <a:pos x="34" y="359"/>
                    </a:cxn>
                    <a:cxn ang="0">
                      <a:pos x="67" y="358"/>
                    </a:cxn>
                    <a:cxn ang="0">
                      <a:pos x="101" y="355"/>
                    </a:cxn>
                    <a:cxn ang="0">
                      <a:pos x="134" y="351"/>
                    </a:cxn>
                    <a:cxn ang="0">
                      <a:pos x="166" y="347"/>
                    </a:cxn>
                    <a:cxn ang="0">
                      <a:pos x="199" y="342"/>
                    </a:cxn>
                    <a:cxn ang="0">
                      <a:pos x="230" y="335"/>
                    </a:cxn>
                    <a:cxn ang="0">
                      <a:pos x="261" y="328"/>
                    </a:cxn>
                    <a:cxn ang="0">
                      <a:pos x="291" y="320"/>
                    </a:cxn>
                    <a:cxn ang="0">
                      <a:pos x="321" y="311"/>
                    </a:cxn>
                    <a:cxn ang="0">
                      <a:pos x="349" y="301"/>
                    </a:cxn>
                    <a:cxn ang="0">
                      <a:pos x="377" y="290"/>
                    </a:cxn>
                    <a:cxn ang="0">
                      <a:pos x="404" y="279"/>
                    </a:cxn>
                    <a:cxn ang="0">
                      <a:pos x="429" y="266"/>
                    </a:cxn>
                    <a:cxn ang="0">
                      <a:pos x="454" y="253"/>
                    </a:cxn>
                    <a:cxn ang="0">
                      <a:pos x="477" y="240"/>
                    </a:cxn>
                    <a:cxn ang="0">
                      <a:pos x="499" y="225"/>
                    </a:cxn>
                    <a:cxn ang="0">
                      <a:pos x="519" y="211"/>
                    </a:cxn>
                    <a:cxn ang="0">
                      <a:pos x="538" y="195"/>
                    </a:cxn>
                    <a:cxn ang="0">
                      <a:pos x="556" y="179"/>
                    </a:cxn>
                    <a:cxn ang="0">
                      <a:pos x="572" y="163"/>
                    </a:cxn>
                    <a:cxn ang="0">
                      <a:pos x="587" y="146"/>
                    </a:cxn>
                    <a:cxn ang="0">
                      <a:pos x="600" y="128"/>
                    </a:cxn>
                    <a:cxn ang="0">
                      <a:pos x="611" y="111"/>
                    </a:cxn>
                    <a:cxn ang="0">
                      <a:pos x="621" y="93"/>
                    </a:cxn>
                    <a:cxn ang="0">
                      <a:pos x="629" y="74"/>
                    </a:cxn>
                    <a:cxn ang="0">
                      <a:pos x="635" y="56"/>
                    </a:cxn>
                    <a:cxn ang="0">
                      <a:pos x="640" y="37"/>
                    </a:cxn>
                    <a:cxn ang="0">
                      <a:pos x="643" y="18"/>
                    </a:cxn>
                    <a:cxn ang="0">
                      <a:pos x="644" y="0"/>
                    </a:cxn>
                  </a:cxnLst>
                  <a:rect l="0" t="0" r="r" b="b"/>
                  <a:pathLst>
                    <a:path w="645" h="361">
                      <a:moveTo>
                        <a:pt x="0" y="360"/>
                      </a:moveTo>
                      <a:lnTo>
                        <a:pt x="34" y="359"/>
                      </a:lnTo>
                      <a:lnTo>
                        <a:pt x="67" y="358"/>
                      </a:lnTo>
                      <a:lnTo>
                        <a:pt x="101" y="355"/>
                      </a:lnTo>
                      <a:lnTo>
                        <a:pt x="134" y="351"/>
                      </a:lnTo>
                      <a:lnTo>
                        <a:pt x="166" y="347"/>
                      </a:lnTo>
                      <a:lnTo>
                        <a:pt x="199" y="342"/>
                      </a:lnTo>
                      <a:lnTo>
                        <a:pt x="230" y="335"/>
                      </a:lnTo>
                      <a:lnTo>
                        <a:pt x="261" y="328"/>
                      </a:lnTo>
                      <a:lnTo>
                        <a:pt x="291" y="320"/>
                      </a:lnTo>
                      <a:lnTo>
                        <a:pt x="321" y="311"/>
                      </a:lnTo>
                      <a:lnTo>
                        <a:pt x="349" y="301"/>
                      </a:lnTo>
                      <a:lnTo>
                        <a:pt x="377" y="290"/>
                      </a:lnTo>
                      <a:lnTo>
                        <a:pt x="404" y="279"/>
                      </a:lnTo>
                      <a:lnTo>
                        <a:pt x="429" y="266"/>
                      </a:lnTo>
                      <a:lnTo>
                        <a:pt x="454" y="253"/>
                      </a:lnTo>
                      <a:lnTo>
                        <a:pt x="477" y="240"/>
                      </a:lnTo>
                      <a:lnTo>
                        <a:pt x="499" y="225"/>
                      </a:lnTo>
                      <a:lnTo>
                        <a:pt x="519" y="211"/>
                      </a:lnTo>
                      <a:lnTo>
                        <a:pt x="538" y="195"/>
                      </a:lnTo>
                      <a:lnTo>
                        <a:pt x="556" y="179"/>
                      </a:lnTo>
                      <a:lnTo>
                        <a:pt x="572" y="163"/>
                      </a:lnTo>
                      <a:lnTo>
                        <a:pt x="587" y="146"/>
                      </a:lnTo>
                      <a:lnTo>
                        <a:pt x="600" y="128"/>
                      </a:lnTo>
                      <a:lnTo>
                        <a:pt x="611" y="111"/>
                      </a:lnTo>
                      <a:lnTo>
                        <a:pt x="621" y="93"/>
                      </a:lnTo>
                      <a:lnTo>
                        <a:pt x="629" y="74"/>
                      </a:lnTo>
                      <a:lnTo>
                        <a:pt x="635" y="56"/>
                      </a:lnTo>
                      <a:lnTo>
                        <a:pt x="640" y="37"/>
                      </a:lnTo>
                      <a:lnTo>
                        <a:pt x="643" y="18"/>
                      </a:lnTo>
                      <a:lnTo>
                        <a:pt x="644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100467" name="Line 115"/>
              <p:cNvSpPr>
                <a:spLocks noChangeShapeType="1"/>
              </p:cNvSpPr>
              <p:nvPr/>
            </p:nvSpPr>
            <p:spPr bwMode="auto">
              <a:xfrm>
                <a:off x="1694" y="3588"/>
                <a:ext cx="95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0468" name="Freeform 116"/>
              <p:cNvSpPr>
                <a:spLocks noChangeArrowheads="1"/>
              </p:cNvSpPr>
              <p:nvPr/>
            </p:nvSpPr>
            <p:spPr bwMode="auto">
              <a:xfrm>
                <a:off x="1685" y="3583"/>
                <a:ext cx="133" cy="1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97"/>
                  </a:cxn>
                  <a:cxn ang="0">
                    <a:pos x="587" y="797"/>
                  </a:cxn>
                </a:cxnLst>
                <a:rect l="0" t="0" r="r" b="b"/>
                <a:pathLst>
                  <a:path w="588" h="798">
                    <a:moveTo>
                      <a:pt x="0" y="0"/>
                    </a:moveTo>
                    <a:lnTo>
                      <a:pt x="0" y="797"/>
                    </a:lnTo>
                    <a:lnTo>
                      <a:pt x="587" y="797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00469" name="Group 117"/>
            <p:cNvGrpSpPr>
              <a:grpSpLocks/>
            </p:cNvGrpSpPr>
            <p:nvPr/>
          </p:nvGrpSpPr>
          <p:grpSpPr bwMode="auto">
            <a:xfrm>
              <a:off x="1685" y="3848"/>
              <a:ext cx="257" cy="179"/>
              <a:chOff x="1685" y="3848"/>
              <a:chExt cx="257" cy="179"/>
            </a:xfrm>
          </p:grpSpPr>
          <p:grpSp>
            <p:nvGrpSpPr>
              <p:cNvPr id="100470" name="Group 118"/>
              <p:cNvGrpSpPr>
                <a:grpSpLocks/>
              </p:cNvGrpSpPr>
              <p:nvPr/>
            </p:nvGrpSpPr>
            <p:grpSpPr bwMode="auto">
              <a:xfrm>
                <a:off x="1794" y="3857"/>
                <a:ext cx="148" cy="82"/>
                <a:chOff x="1794" y="3857"/>
                <a:chExt cx="148" cy="82"/>
              </a:xfrm>
            </p:grpSpPr>
            <p:sp>
              <p:nvSpPr>
                <p:cNvPr id="100471" name="AutoShape 119"/>
                <p:cNvSpPr>
                  <a:spLocks noChangeArrowheads="1"/>
                </p:cNvSpPr>
                <p:nvPr/>
              </p:nvSpPr>
              <p:spPr bwMode="auto">
                <a:xfrm>
                  <a:off x="1794" y="3857"/>
                  <a:ext cx="149" cy="82"/>
                </a:xfrm>
                <a:prstGeom prst="roundRect">
                  <a:avLst>
                    <a:gd name="adj" fmla="val 1218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0472" name="Freeform 120"/>
                <p:cNvSpPr>
                  <a:spLocks noChangeArrowheads="1"/>
                </p:cNvSpPr>
                <p:nvPr/>
              </p:nvSpPr>
              <p:spPr bwMode="auto">
                <a:xfrm>
                  <a:off x="1797" y="3857"/>
                  <a:ext cx="146" cy="83"/>
                </a:xfrm>
                <a:custGeom>
                  <a:avLst/>
                  <a:gdLst/>
                  <a:ahLst/>
                  <a:cxnLst>
                    <a:cxn ang="0">
                      <a:pos x="643" y="365"/>
                    </a:cxn>
                    <a:cxn ang="0">
                      <a:pos x="642" y="346"/>
                    </a:cxn>
                    <a:cxn ang="0">
                      <a:pos x="640" y="327"/>
                    </a:cxn>
                    <a:cxn ang="0">
                      <a:pos x="636" y="308"/>
                    </a:cxn>
                    <a:cxn ang="0">
                      <a:pos x="630" y="289"/>
                    </a:cxn>
                    <a:cxn ang="0">
                      <a:pos x="622" y="271"/>
                    </a:cxn>
                    <a:cxn ang="0">
                      <a:pos x="613" y="253"/>
                    </a:cxn>
                    <a:cxn ang="0">
                      <a:pos x="602" y="235"/>
                    </a:cxn>
                    <a:cxn ang="0">
                      <a:pos x="589" y="217"/>
                    </a:cxn>
                    <a:cxn ang="0">
                      <a:pos x="575" y="200"/>
                    </a:cxn>
                    <a:cxn ang="0">
                      <a:pos x="559" y="184"/>
                    </a:cxn>
                    <a:cxn ang="0">
                      <a:pos x="542" y="167"/>
                    </a:cxn>
                    <a:cxn ang="0">
                      <a:pos x="523" y="152"/>
                    </a:cxn>
                    <a:cxn ang="0">
                      <a:pos x="502" y="137"/>
                    </a:cxn>
                    <a:cxn ang="0">
                      <a:pos x="480" y="122"/>
                    </a:cxn>
                    <a:cxn ang="0">
                      <a:pos x="457" y="108"/>
                    </a:cxn>
                    <a:cxn ang="0">
                      <a:pos x="433" y="95"/>
                    </a:cxn>
                    <a:cxn ang="0">
                      <a:pos x="407" y="83"/>
                    </a:cxn>
                    <a:cxn ang="0">
                      <a:pos x="380" y="71"/>
                    </a:cxn>
                    <a:cxn ang="0">
                      <a:pos x="352" y="60"/>
                    </a:cxn>
                    <a:cxn ang="0">
                      <a:pos x="324" y="50"/>
                    </a:cxn>
                    <a:cxn ang="0">
                      <a:pos x="294" y="41"/>
                    </a:cxn>
                    <a:cxn ang="0">
                      <a:pos x="263" y="33"/>
                    </a:cxn>
                    <a:cxn ang="0">
                      <a:pos x="232" y="25"/>
                    </a:cxn>
                    <a:cxn ang="0">
                      <a:pos x="200" y="19"/>
                    </a:cxn>
                    <a:cxn ang="0">
                      <a:pos x="168" y="13"/>
                    </a:cxn>
                    <a:cxn ang="0">
                      <a:pos x="135" y="9"/>
                    </a:cxn>
                    <a:cxn ang="0">
                      <a:pos x="101" y="5"/>
                    </a:cxn>
                    <a:cxn ang="0">
                      <a:pos x="68" y="2"/>
                    </a:cxn>
                    <a:cxn ang="0">
                      <a:pos x="34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44" h="366">
                      <a:moveTo>
                        <a:pt x="643" y="365"/>
                      </a:moveTo>
                      <a:lnTo>
                        <a:pt x="642" y="346"/>
                      </a:lnTo>
                      <a:lnTo>
                        <a:pt x="640" y="327"/>
                      </a:lnTo>
                      <a:lnTo>
                        <a:pt x="636" y="308"/>
                      </a:lnTo>
                      <a:lnTo>
                        <a:pt x="630" y="289"/>
                      </a:lnTo>
                      <a:lnTo>
                        <a:pt x="622" y="271"/>
                      </a:lnTo>
                      <a:lnTo>
                        <a:pt x="613" y="253"/>
                      </a:lnTo>
                      <a:lnTo>
                        <a:pt x="602" y="235"/>
                      </a:lnTo>
                      <a:lnTo>
                        <a:pt x="589" y="217"/>
                      </a:lnTo>
                      <a:lnTo>
                        <a:pt x="575" y="200"/>
                      </a:lnTo>
                      <a:lnTo>
                        <a:pt x="559" y="184"/>
                      </a:lnTo>
                      <a:lnTo>
                        <a:pt x="542" y="167"/>
                      </a:lnTo>
                      <a:lnTo>
                        <a:pt x="523" y="152"/>
                      </a:lnTo>
                      <a:lnTo>
                        <a:pt x="502" y="137"/>
                      </a:lnTo>
                      <a:lnTo>
                        <a:pt x="480" y="122"/>
                      </a:lnTo>
                      <a:lnTo>
                        <a:pt x="457" y="108"/>
                      </a:lnTo>
                      <a:lnTo>
                        <a:pt x="433" y="95"/>
                      </a:lnTo>
                      <a:lnTo>
                        <a:pt x="407" y="83"/>
                      </a:lnTo>
                      <a:lnTo>
                        <a:pt x="380" y="71"/>
                      </a:lnTo>
                      <a:lnTo>
                        <a:pt x="352" y="60"/>
                      </a:lnTo>
                      <a:lnTo>
                        <a:pt x="324" y="50"/>
                      </a:lnTo>
                      <a:lnTo>
                        <a:pt x="294" y="41"/>
                      </a:lnTo>
                      <a:lnTo>
                        <a:pt x="263" y="33"/>
                      </a:lnTo>
                      <a:lnTo>
                        <a:pt x="232" y="25"/>
                      </a:lnTo>
                      <a:lnTo>
                        <a:pt x="200" y="19"/>
                      </a:lnTo>
                      <a:lnTo>
                        <a:pt x="168" y="13"/>
                      </a:lnTo>
                      <a:lnTo>
                        <a:pt x="135" y="9"/>
                      </a:lnTo>
                      <a:lnTo>
                        <a:pt x="101" y="5"/>
                      </a:lnTo>
                      <a:lnTo>
                        <a:pt x="68" y="2"/>
                      </a:lnTo>
                      <a:lnTo>
                        <a:pt x="34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100473" name="Group 121"/>
              <p:cNvGrpSpPr>
                <a:grpSpLocks/>
              </p:cNvGrpSpPr>
              <p:nvPr/>
            </p:nvGrpSpPr>
            <p:grpSpPr bwMode="auto">
              <a:xfrm>
                <a:off x="1794" y="3938"/>
                <a:ext cx="147" cy="81"/>
                <a:chOff x="1794" y="3938"/>
                <a:chExt cx="147" cy="81"/>
              </a:xfrm>
            </p:grpSpPr>
            <p:sp>
              <p:nvSpPr>
                <p:cNvPr id="100474" name="AutoShape 122"/>
                <p:cNvSpPr>
                  <a:spLocks noChangeArrowheads="1"/>
                </p:cNvSpPr>
                <p:nvPr/>
              </p:nvSpPr>
              <p:spPr bwMode="auto">
                <a:xfrm>
                  <a:off x="1794" y="3938"/>
                  <a:ext cx="148" cy="82"/>
                </a:xfrm>
                <a:prstGeom prst="roundRect">
                  <a:avLst>
                    <a:gd name="adj" fmla="val 1218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0475" name="Freeform 123"/>
                <p:cNvSpPr>
                  <a:spLocks noChangeArrowheads="1"/>
                </p:cNvSpPr>
                <p:nvPr/>
              </p:nvSpPr>
              <p:spPr bwMode="auto">
                <a:xfrm>
                  <a:off x="1796" y="3939"/>
                  <a:ext cx="146" cy="81"/>
                </a:xfrm>
                <a:custGeom>
                  <a:avLst/>
                  <a:gdLst/>
                  <a:ahLst/>
                  <a:cxnLst>
                    <a:cxn ang="0">
                      <a:pos x="0" y="357"/>
                    </a:cxn>
                    <a:cxn ang="0">
                      <a:pos x="34" y="356"/>
                    </a:cxn>
                    <a:cxn ang="0">
                      <a:pos x="67" y="355"/>
                    </a:cxn>
                    <a:cxn ang="0">
                      <a:pos x="101" y="352"/>
                    </a:cxn>
                    <a:cxn ang="0">
                      <a:pos x="134" y="349"/>
                    </a:cxn>
                    <a:cxn ang="0">
                      <a:pos x="166" y="344"/>
                    </a:cxn>
                    <a:cxn ang="0">
                      <a:pos x="199" y="339"/>
                    </a:cxn>
                    <a:cxn ang="0">
                      <a:pos x="230" y="332"/>
                    </a:cxn>
                    <a:cxn ang="0">
                      <a:pos x="261" y="325"/>
                    </a:cxn>
                    <a:cxn ang="0">
                      <a:pos x="291" y="317"/>
                    </a:cxn>
                    <a:cxn ang="0">
                      <a:pos x="321" y="308"/>
                    </a:cxn>
                    <a:cxn ang="0">
                      <a:pos x="349" y="298"/>
                    </a:cxn>
                    <a:cxn ang="0">
                      <a:pos x="377" y="288"/>
                    </a:cxn>
                    <a:cxn ang="0">
                      <a:pos x="404" y="276"/>
                    </a:cxn>
                    <a:cxn ang="0">
                      <a:pos x="429" y="264"/>
                    </a:cxn>
                    <a:cxn ang="0">
                      <a:pos x="454" y="251"/>
                    </a:cxn>
                    <a:cxn ang="0">
                      <a:pos x="477" y="238"/>
                    </a:cxn>
                    <a:cxn ang="0">
                      <a:pos x="499" y="224"/>
                    </a:cxn>
                    <a:cxn ang="0">
                      <a:pos x="519" y="209"/>
                    </a:cxn>
                    <a:cxn ang="0">
                      <a:pos x="538" y="193"/>
                    </a:cxn>
                    <a:cxn ang="0">
                      <a:pos x="556" y="178"/>
                    </a:cxn>
                    <a:cxn ang="0">
                      <a:pos x="572" y="161"/>
                    </a:cxn>
                    <a:cxn ang="0">
                      <a:pos x="587" y="144"/>
                    </a:cxn>
                    <a:cxn ang="0">
                      <a:pos x="600" y="127"/>
                    </a:cxn>
                    <a:cxn ang="0">
                      <a:pos x="611" y="110"/>
                    </a:cxn>
                    <a:cxn ang="0">
                      <a:pos x="621" y="92"/>
                    </a:cxn>
                    <a:cxn ang="0">
                      <a:pos x="629" y="74"/>
                    </a:cxn>
                    <a:cxn ang="0">
                      <a:pos x="635" y="55"/>
                    </a:cxn>
                    <a:cxn ang="0">
                      <a:pos x="640" y="37"/>
                    </a:cxn>
                    <a:cxn ang="0">
                      <a:pos x="643" y="18"/>
                    </a:cxn>
                    <a:cxn ang="0">
                      <a:pos x="644" y="0"/>
                    </a:cxn>
                  </a:cxnLst>
                  <a:rect l="0" t="0" r="r" b="b"/>
                  <a:pathLst>
                    <a:path w="645" h="358">
                      <a:moveTo>
                        <a:pt x="0" y="357"/>
                      </a:moveTo>
                      <a:lnTo>
                        <a:pt x="34" y="356"/>
                      </a:lnTo>
                      <a:lnTo>
                        <a:pt x="67" y="355"/>
                      </a:lnTo>
                      <a:lnTo>
                        <a:pt x="101" y="352"/>
                      </a:lnTo>
                      <a:lnTo>
                        <a:pt x="134" y="349"/>
                      </a:lnTo>
                      <a:lnTo>
                        <a:pt x="166" y="344"/>
                      </a:lnTo>
                      <a:lnTo>
                        <a:pt x="199" y="339"/>
                      </a:lnTo>
                      <a:lnTo>
                        <a:pt x="230" y="332"/>
                      </a:lnTo>
                      <a:lnTo>
                        <a:pt x="261" y="325"/>
                      </a:lnTo>
                      <a:lnTo>
                        <a:pt x="291" y="317"/>
                      </a:lnTo>
                      <a:lnTo>
                        <a:pt x="321" y="308"/>
                      </a:lnTo>
                      <a:lnTo>
                        <a:pt x="349" y="298"/>
                      </a:lnTo>
                      <a:lnTo>
                        <a:pt x="377" y="288"/>
                      </a:lnTo>
                      <a:lnTo>
                        <a:pt x="404" y="276"/>
                      </a:lnTo>
                      <a:lnTo>
                        <a:pt x="429" y="264"/>
                      </a:lnTo>
                      <a:lnTo>
                        <a:pt x="454" y="251"/>
                      </a:lnTo>
                      <a:lnTo>
                        <a:pt x="477" y="238"/>
                      </a:lnTo>
                      <a:lnTo>
                        <a:pt x="499" y="224"/>
                      </a:lnTo>
                      <a:lnTo>
                        <a:pt x="519" y="209"/>
                      </a:lnTo>
                      <a:lnTo>
                        <a:pt x="538" y="193"/>
                      </a:lnTo>
                      <a:lnTo>
                        <a:pt x="556" y="178"/>
                      </a:lnTo>
                      <a:lnTo>
                        <a:pt x="572" y="161"/>
                      </a:lnTo>
                      <a:lnTo>
                        <a:pt x="587" y="144"/>
                      </a:lnTo>
                      <a:lnTo>
                        <a:pt x="600" y="127"/>
                      </a:lnTo>
                      <a:lnTo>
                        <a:pt x="611" y="110"/>
                      </a:lnTo>
                      <a:lnTo>
                        <a:pt x="621" y="92"/>
                      </a:lnTo>
                      <a:lnTo>
                        <a:pt x="629" y="74"/>
                      </a:lnTo>
                      <a:lnTo>
                        <a:pt x="635" y="55"/>
                      </a:lnTo>
                      <a:lnTo>
                        <a:pt x="640" y="37"/>
                      </a:lnTo>
                      <a:lnTo>
                        <a:pt x="643" y="18"/>
                      </a:lnTo>
                      <a:lnTo>
                        <a:pt x="644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100476" name="Line 124"/>
              <p:cNvSpPr>
                <a:spLocks noChangeShapeType="1"/>
              </p:cNvSpPr>
              <p:nvPr/>
            </p:nvSpPr>
            <p:spPr bwMode="auto">
              <a:xfrm>
                <a:off x="1694" y="3852"/>
                <a:ext cx="95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0477" name="Freeform 125"/>
              <p:cNvSpPr>
                <a:spLocks noChangeArrowheads="1"/>
              </p:cNvSpPr>
              <p:nvPr/>
            </p:nvSpPr>
            <p:spPr bwMode="auto">
              <a:xfrm>
                <a:off x="1685" y="3848"/>
                <a:ext cx="133" cy="1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93"/>
                  </a:cxn>
                  <a:cxn ang="0">
                    <a:pos x="587" y="793"/>
                  </a:cxn>
                </a:cxnLst>
                <a:rect l="0" t="0" r="r" b="b"/>
                <a:pathLst>
                  <a:path w="588" h="794">
                    <a:moveTo>
                      <a:pt x="0" y="0"/>
                    </a:moveTo>
                    <a:lnTo>
                      <a:pt x="0" y="793"/>
                    </a:lnTo>
                    <a:lnTo>
                      <a:pt x="587" y="793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0478" name="Text Box 126"/>
            <p:cNvSpPr txBox="1">
              <a:spLocks noChangeArrowheads="1"/>
            </p:cNvSpPr>
            <p:nvPr/>
          </p:nvSpPr>
          <p:spPr bwMode="auto">
            <a:xfrm>
              <a:off x="1913" y="1673"/>
              <a:ext cx="357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AND</a:t>
              </a:r>
            </a:p>
          </p:txBody>
        </p:sp>
        <p:sp>
          <p:nvSpPr>
            <p:cNvPr id="100479" name="Line 127"/>
            <p:cNvSpPr>
              <a:spLocks noChangeShapeType="1"/>
            </p:cNvSpPr>
            <p:nvPr/>
          </p:nvSpPr>
          <p:spPr bwMode="auto">
            <a:xfrm>
              <a:off x="2443" y="2040"/>
              <a:ext cx="16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80" name="Line 128"/>
            <p:cNvSpPr>
              <a:spLocks noChangeShapeType="1"/>
            </p:cNvSpPr>
            <p:nvPr/>
          </p:nvSpPr>
          <p:spPr bwMode="auto">
            <a:xfrm>
              <a:off x="2235" y="2134"/>
              <a:ext cx="39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81" name="Line 129"/>
            <p:cNvSpPr>
              <a:spLocks noChangeShapeType="1"/>
            </p:cNvSpPr>
            <p:nvPr/>
          </p:nvSpPr>
          <p:spPr bwMode="auto">
            <a:xfrm>
              <a:off x="2282" y="2172"/>
              <a:ext cx="36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82" name="Line 130"/>
            <p:cNvSpPr>
              <a:spLocks noChangeShapeType="1"/>
            </p:cNvSpPr>
            <p:nvPr/>
          </p:nvSpPr>
          <p:spPr bwMode="auto">
            <a:xfrm>
              <a:off x="2339" y="2219"/>
              <a:ext cx="29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83" name="Line 131"/>
            <p:cNvSpPr>
              <a:spLocks noChangeShapeType="1"/>
            </p:cNvSpPr>
            <p:nvPr/>
          </p:nvSpPr>
          <p:spPr bwMode="auto">
            <a:xfrm>
              <a:off x="2396" y="2266"/>
              <a:ext cx="237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84" name="Line 132"/>
            <p:cNvSpPr>
              <a:spLocks noChangeShapeType="1"/>
            </p:cNvSpPr>
            <p:nvPr/>
          </p:nvSpPr>
          <p:spPr bwMode="auto">
            <a:xfrm>
              <a:off x="2443" y="2304"/>
              <a:ext cx="17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85" name="Text Box 133"/>
            <p:cNvSpPr txBox="1">
              <a:spLocks noChangeArrowheads="1"/>
            </p:cNvSpPr>
            <p:nvPr/>
          </p:nvSpPr>
          <p:spPr bwMode="auto">
            <a:xfrm>
              <a:off x="1913" y="1937"/>
              <a:ext cx="357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ADD</a:t>
              </a:r>
            </a:p>
          </p:txBody>
        </p:sp>
        <p:sp>
          <p:nvSpPr>
            <p:cNvPr id="100486" name="Text Box 134"/>
            <p:cNvSpPr txBox="1">
              <a:spLocks noChangeArrowheads="1"/>
            </p:cNvSpPr>
            <p:nvPr/>
          </p:nvSpPr>
          <p:spPr bwMode="auto">
            <a:xfrm>
              <a:off x="1907" y="2200"/>
              <a:ext cx="27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DR</a:t>
              </a:r>
            </a:p>
          </p:txBody>
        </p:sp>
        <p:sp>
          <p:nvSpPr>
            <p:cNvPr id="100487" name="Line 135"/>
            <p:cNvSpPr>
              <a:spLocks noChangeShapeType="1"/>
            </p:cNvSpPr>
            <p:nvPr/>
          </p:nvSpPr>
          <p:spPr bwMode="auto">
            <a:xfrm>
              <a:off x="1950" y="2616"/>
              <a:ext cx="327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88" name="Line 136"/>
            <p:cNvSpPr>
              <a:spLocks noChangeShapeType="1"/>
            </p:cNvSpPr>
            <p:nvPr/>
          </p:nvSpPr>
          <p:spPr bwMode="auto">
            <a:xfrm>
              <a:off x="2277" y="2176"/>
              <a:ext cx="1" cy="444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89" name="Line 137"/>
            <p:cNvSpPr>
              <a:spLocks noChangeShapeType="1"/>
            </p:cNvSpPr>
            <p:nvPr/>
          </p:nvSpPr>
          <p:spPr bwMode="auto">
            <a:xfrm>
              <a:off x="2335" y="2223"/>
              <a:ext cx="1" cy="66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90" name="Line 138"/>
            <p:cNvSpPr>
              <a:spLocks noChangeShapeType="1"/>
            </p:cNvSpPr>
            <p:nvPr/>
          </p:nvSpPr>
          <p:spPr bwMode="auto">
            <a:xfrm>
              <a:off x="2391" y="2269"/>
              <a:ext cx="1" cy="86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91" name="Line 139"/>
            <p:cNvSpPr>
              <a:spLocks noChangeShapeType="1"/>
            </p:cNvSpPr>
            <p:nvPr/>
          </p:nvSpPr>
          <p:spPr bwMode="auto">
            <a:xfrm>
              <a:off x="2439" y="2308"/>
              <a:ext cx="1" cy="108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92" name="Line 140"/>
            <p:cNvSpPr>
              <a:spLocks noChangeShapeType="1"/>
            </p:cNvSpPr>
            <p:nvPr/>
          </p:nvSpPr>
          <p:spPr bwMode="auto">
            <a:xfrm>
              <a:off x="1955" y="2880"/>
              <a:ext cx="380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93" name="Line 141"/>
            <p:cNvSpPr>
              <a:spLocks noChangeShapeType="1"/>
            </p:cNvSpPr>
            <p:nvPr/>
          </p:nvSpPr>
          <p:spPr bwMode="auto">
            <a:xfrm flipV="1">
              <a:off x="1955" y="3143"/>
              <a:ext cx="436" cy="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94" name="Line 142"/>
            <p:cNvSpPr>
              <a:spLocks noChangeShapeType="1"/>
            </p:cNvSpPr>
            <p:nvPr/>
          </p:nvSpPr>
          <p:spPr bwMode="auto">
            <a:xfrm>
              <a:off x="1950" y="3405"/>
              <a:ext cx="49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95" name="Line 143"/>
            <p:cNvSpPr>
              <a:spLocks noChangeShapeType="1"/>
            </p:cNvSpPr>
            <p:nvPr/>
          </p:nvSpPr>
          <p:spPr bwMode="auto">
            <a:xfrm>
              <a:off x="1941" y="3672"/>
              <a:ext cx="136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96" name="Line 144"/>
            <p:cNvSpPr>
              <a:spLocks noChangeShapeType="1"/>
            </p:cNvSpPr>
            <p:nvPr/>
          </p:nvSpPr>
          <p:spPr bwMode="auto">
            <a:xfrm>
              <a:off x="1950" y="3936"/>
              <a:ext cx="162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97" name="Text Box 145"/>
            <p:cNvSpPr txBox="1">
              <a:spLocks noChangeArrowheads="1"/>
            </p:cNvSpPr>
            <p:nvPr/>
          </p:nvSpPr>
          <p:spPr bwMode="auto">
            <a:xfrm>
              <a:off x="1883" y="2466"/>
              <a:ext cx="38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INPR</a:t>
              </a:r>
            </a:p>
          </p:txBody>
        </p:sp>
        <p:sp>
          <p:nvSpPr>
            <p:cNvPr id="100498" name="Text Box 146"/>
            <p:cNvSpPr txBox="1">
              <a:spLocks noChangeArrowheads="1"/>
            </p:cNvSpPr>
            <p:nvPr/>
          </p:nvSpPr>
          <p:spPr bwMode="auto">
            <a:xfrm>
              <a:off x="1883" y="2730"/>
              <a:ext cx="37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COM</a:t>
              </a:r>
            </a:p>
          </p:txBody>
        </p:sp>
        <p:sp>
          <p:nvSpPr>
            <p:cNvPr id="100499" name="Text Box 147"/>
            <p:cNvSpPr txBox="1">
              <a:spLocks noChangeArrowheads="1"/>
            </p:cNvSpPr>
            <p:nvPr/>
          </p:nvSpPr>
          <p:spPr bwMode="auto">
            <a:xfrm>
              <a:off x="1883" y="2992"/>
              <a:ext cx="351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SHR</a:t>
              </a:r>
            </a:p>
          </p:txBody>
        </p:sp>
        <p:sp>
          <p:nvSpPr>
            <p:cNvPr id="100500" name="Text Box 148"/>
            <p:cNvSpPr txBox="1">
              <a:spLocks noChangeArrowheads="1"/>
            </p:cNvSpPr>
            <p:nvPr/>
          </p:nvSpPr>
          <p:spPr bwMode="auto">
            <a:xfrm>
              <a:off x="1883" y="3259"/>
              <a:ext cx="33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SHL</a:t>
              </a:r>
            </a:p>
          </p:txBody>
        </p:sp>
        <p:sp>
          <p:nvSpPr>
            <p:cNvPr id="100501" name="Text Box 149"/>
            <p:cNvSpPr txBox="1">
              <a:spLocks noChangeArrowheads="1"/>
            </p:cNvSpPr>
            <p:nvPr/>
          </p:nvSpPr>
          <p:spPr bwMode="auto">
            <a:xfrm>
              <a:off x="1919" y="3517"/>
              <a:ext cx="307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INC</a:t>
              </a:r>
            </a:p>
          </p:txBody>
        </p:sp>
        <p:sp>
          <p:nvSpPr>
            <p:cNvPr id="100502" name="Text Box 150"/>
            <p:cNvSpPr txBox="1">
              <a:spLocks noChangeArrowheads="1"/>
            </p:cNvSpPr>
            <p:nvPr/>
          </p:nvSpPr>
          <p:spPr bwMode="auto">
            <a:xfrm>
              <a:off x="1889" y="3783"/>
              <a:ext cx="344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CLR</a:t>
              </a:r>
            </a:p>
          </p:txBody>
        </p:sp>
        <p:sp>
          <p:nvSpPr>
            <p:cNvPr id="100503" name="Line 151"/>
            <p:cNvSpPr>
              <a:spLocks noChangeShapeType="1"/>
            </p:cNvSpPr>
            <p:nvPr/>
          </p:nvSpPr>
          <p:spPr bwMode="auto">
            <a:xfrm flipH="1">
              <a:off x="1295" y="2040"/>
              <a:ext cx="400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04" name="Line 152"/>
            <p:cNvSpPr>
              <a:spLocks noChangeShapeType="1"/>
            </p:cNvSpPr>
            <p:nvPr/>
          </p:nvSpPr>
          <p:spPr bwMode="auto">
            <a:xfrm flipH="1">
              <a:off x="1513" y="2134"/>
              <a:ext cx="18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05" name="Line 153"/>
            <p:cNvSpPr>
              <a:spLocks noChangeShapeType="1"/>
            </p:cNvSpPr>
            <p:nvPr/>
          </p:nvSpPr>
          <p:spPr bwMode="auto">
            <a:xfrm flipH="1">
              <a:off x="1295" y="2304"/>
              <a:ext cx="400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06" name="Line 154"/>
            <p:cNvSpPr>
              <a:spLocks noChangeShapeType="1"/>
            </p:cNvSpPr>
            <p:nvPr/>
          </p:nvSpPr>
          <p:spPr bwMode="auto">
            <a:xfrm flipH="1">
              <a:off x="1295" y="2398"/>
              <a:ext cx="400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07" name="Line 155"/>
            <p:cNvSpPr>
              <a:spLocks noChangeShapeType="1"/>
            </p:cNvSpPr>
            <p:nvPr/>
          </p:nvSpPr>
          <p:spPr bwMode="auto">
            <a:xfrm flipH="1">
              <a:off x="1295" y="2570"/>
              <a:ext cx="400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08" name="Line 156"/>
            <p:cNvSpPr>
              <a:spLocks noChangeShapeType="1"/>
            </p:cNvSpPr>
            <p:nvPr/>
          </p:nvSpPr>
          <p:spPr bwMode="auto">
            <a:xfrm flipH="1">
              <a:off x="1295" y="2662"/>
              <a:ext cx="400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09" name="Line 157"/>
            <p:cNvSpPr>
              <a:spLocks noChangeShapeType="1"/>
            </p:cNvSpPr>
            <p:nvPr/>
          </p:nvSpPr>
          <p:spPr bwMode="auto">
            <a:xfrm flipH="1">
              <a:off x="1295" y="2834"/>
              <a:ext cx="400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10" name="Line 158"/>
            <p:cNvSpPr>
              <a:spLocks noChangeShapeType="1"/>
            </p:cNvSpPr>
            <p:nvPr/>
          </p:nvSpPr>
          <p:spPr bwMode="auto">
            <a:xfrm flipH="1">
              <a:off x="1295" y="2926"/>
              <a:ext cx="400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11" name="Line 159"/>
            <p:cNvSpPr>
              <a:spLocks noChangeShapeType="1"/>
            </p:cNvSpPr>
            <p:nvPr/>
          </p:nvSpPr>
          <p:spPr bwMode="auto">
            <a:xfrm flipH="1">
              <a:off x="1513" y="3098"/>
              <a:ext cx="18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12" name="Line 160"/>
            <p:cNvSpPr>
              <a:spLocks noChangeShapeType="1"/>
            </p:cNvSpPr>
            <p:nvPr/>
          </p:nvSpPr>
          <p:spPr bwMode="auto">
            <a:xfrm flipH="1">
              <a:off x="1295" y="3192"/>
              <a:ext cx="400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13" name="Line 161"/>
            <p:cNvSpPr>
              <a:spLocks noChangeShapeType="1"/>
            </p:cNvSpPr>
            <p:nvPr/>
          </p:nvSpPr>
          <p:spPr bwMode="auto">
            <a:xfrm flipH="1">
              <a:off x="1513" y="3362"/>
              <a:ext cx="18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14" name="Line 162"/>
            <p:cNvSpPr>
              <a:spLocks noChangeShapeType="1"/>
            </p:cNvSpPr>
            <p:nvPr/>
          </p:nvSpPr>
          <p:spPr bwMode="auto">
            <a:xfrm flipH="1">
              <a:off x="1295" y="3455"/>
              <a:ext cx="400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15" name="Line 163"/>
            <p:cNvSpPr>
              <a:spLocks noChangeShapeType="1"/>
            </p:cNvSpPr>
            <p:nvPr/>
          </p:nvSpPr>
          <p:spPr bwMode="auto">
            <a:xfrm flipH="1">
              <a:off x="1513" y="3633"/>
              <a:ext cx="18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16" name="Line 164"/>
            <p:cNvSpPr>
              <a:spLocks noChangeShapeType="1"/>
            </p:cNvSpPr>
            <p:nvPr/>
          </p:nvSpPr>
          <p:spPr bwMode="auto">
            <a:xfrm flipH="1">
              <a:off x="1295" y="3719"/>
              <a:ext cx="400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17" name="Line 165"/>
            <p:cNvSpPr>
              <a:spLocks noChangeShapeType="1"/>
            </p:cNvSpPr>
            <p:nvPr/>
          </p:nvSpPr>
          <p:spPr bwMode="auto">
            <a:xfrm flipH="1">
              <a:off x="1513" y="3898"/>
              <a:ext cx="18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18" name="Line 166"/>
            <p:cNvSpPr>
              <a:spLocks noChangeShapeType="1"/>
            </p:cNvSpPr>
            <p:nvPr/>
          </p:nvSpPr>
          <p:spPr bwMode="auto">
            <a:xfrm flipH="1">
              <a:off x="1295" y="3984"/>
              <a:ext cx="400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19" name="Line 167"/>
            <p:cNvSpPr>
              <a:spLocks noChangeShapeType="1"/>
            </p:cNvSpPr>
            <p:nvPr/>
          </p:nvSpPr>
          <p:spPr bwMode="auto">
            <a:xfrm>
              <a:off x="1528" y="1874"/>
              <a:ext cx="1" cy="26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20" name="Line 168"/>
            <p:cNvSpPr>
              <a:spLocks noChangeShapeType="1"/>
            </p:cNvSpPr>
            <p:nvPr/>
          </p:nvSpPr>
          <p:spPr bwMode="auto">
            <a:xfrm>
              <a:off x="1519" y="2842"/>
              <a:ext cx="1" cy="106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21" name="Text Box 169"/>
            <p:cNvSpPr txBox="1">
              <a:spLocks noChangeArrowheads="1"/>
            </p:cNvSpPr>
            <p:nvPr/>
          </p:nvSpPr>
          <p:spPr bwMode="auto">
            <a:xfrm>
              <a:off x="1077" y="1673"/>
              <a:ext cx="19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D</a:t>
              </a:r>
            </a:p>
          </p:txBody>
        </p:sp>
        <p:sp>
          <p:nvSpPr>
            <p:cNvPr id="100522" name="Text Box 170"/>
            <p:cNvSpPr txBox="1">
              <a:spLocks noChangeArrowheads="1"/>
            </p:cNvSpPr>
            <p:nvPr/>
          </p:nvSpPr>
          <p:spPr bwMode="auto">
            <a:xfrm>
              <a:off x="1161" y="1704"/>
              <a:ext cx="17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0</a:t>
              </a:r>
            </a:p>
          </p:txBody>
        </p:sp>
        <p:sp>
          <p:nvSpPr>
            <p:cNvPr id="100523" name="Text Box 171"/>
            <p:cNvSpPr txBox="1">
              <a:spLocks noChangeArrowheads="1"/>
            </p:cNvSpPr>
            <p:nvPr/>
          </p:nvSpPr>
          <p:spPr bwMode="auto">
            <a:xfrm>
              <a:off x="1077" y="1937"/>
              <a:ext cx="19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D</a:t>
              </a:r>
            </a:p>
          </p:txBody>
        </p:sp>
        <p:sp>
          <p:nvSpPr>
            <p:cNvPr id="100524" name="Text Box 172"/>
            <p:cNvSpPr txBox="1">
              <a:spLocks noChangeArrowheads="1"/>
            </p:cNvSpPr>
            <p:nvPr/>
          </p:nvSpPr>
          <p:spPr bwMode="auto">
            <a:xfrm>
              <a:off x="1161" y="1967"/>
              <a:ext cx="17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1</a:t>
              </a:r>
            </a:p>
          </p:txBody>
        </p:sp>
        <p:sp>
          <p:nvSpPr>
            <p:cNvPr id="100525" name="Text Box 173"/>
            <p:cNvSpPr txBox="1">
              <a:spLocks noChangeArrowheads="1"/>
            </p:cNvSpPr>
            <p:nvPr/>
          </p:nvSpPr>
          <p:spPr bwMode="auto">
            <a:xfrm>
              <a:off x="1077" y="2200"/>
              <a:ext cx="19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D</a:t>
              </a:r>
            </a:p>
          </p:txBody>
        </p:sp>
        <p:sp>
          <p:nvSpPr>
            <p:cNvPr id="100526" name="Text Box 174"/>
            <p:cNvSpPr txBox="1">
              <a:spLocks noChangeArrowheads="1"/>
            </p:cNvSpPr>
            <p:nvPr/>
          </p:nvSpPr>
          <p:spPr bwMode="auto">
            <a:xfrm>
              <a:off x="1161" y="2231"/>
              <a:ext cx="17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2</a:t>
              </a:r>
            </a:p>
          </p:txBody>
        </p:sp>
        <p:sp>
          <p:nvSpPr>
            <p:cNvPr id="100527" name="Text Box 175"/>
            <p:cNvSpPr txBox="1">
              <a:spLocks noChangeArrowheads="1"/>
            </p:cNvSpPr>
            <p:nvPr/>
          </p:nvSpPr>
          <p:spPr bwMode="auto">
            <a:xfrm>
              <a:off x="1077" y="2598"/>
              <a:ext cx="19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B</a:t>
              </a:r>
            </a:p>
          </p:txBody>
        </p:sp>
        <p:sp>
          <p:nvSpPr>
            <p:cNvPr id="100528" name="Text Box 176"/>
            <p:cNvSpPr txBox="1">
              <a:spLocks noChangeArrowheads="1"/>
            </p:cNvSpPr>
            <p:nvPr/>
          </p:nvSpPr>
          <p:spPr bwMode="auto">
            <a:xfrm>
              <a:off x="1161" y="2629"/>
              <a:ext cx="23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11</a:t>
              </a:r>
            </a:p>
          </p:txBody>
        </p:sp>
        <p:sp>
          <p:nvSpPr>
            <p:cNvPr id="100529" name="Text Box 177"/>
            <p:cNvSpPr txBox="1">
              <a:spLocks noChangeArrowheads="1"/>
            </p:cNvSpPr>
            <p:nvPr/>
          </p:nvSpPr>
          <p:spPr bwMode="auto">
            <a:xfrm>
              <a:off x="1077" y="2862"/>
              <a:ext cx="19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B</a:t>
              </a:r>
            </a:p>
          </p:txBody>
        </p:sp>
        <p:sp>
          <p:nvSpPr>
            <p:cNvPr id="100530" name="Text Box 178"/>
            <p:cNvSpPr txBox="1">
              <a:spLocks noChangeArrowheads="1"/>
            </p:cNvSpPr>
            <p:nvPr/>
          </p:nvSpPr>
          <p:spPr bwMode="auto">
            <a:xfrm>
              <a:off x="1161" y="2893"/>
              <a:ext cx="17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9</a:t>
              </a:r>
            </a:p>
          </p:txBody>
        </p:sp>
        <p:sp>
          <p:nvSpPr>
            <p:cNvPr id="100531" name="Text Box 179"/>
            <p:cNvSpPr txBox="1">
              <a:spLocks noChangeArrowheads="1"/>
            </p:cNvSpPr>
            <p:nvPr/>
          </p:nvSpPr>
          <p:spPr bwMode="auto">
            <a:xfrm>
              <a:off x="1077" y="3126"/>
              <a:ext cx="19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B</a:t>
              </a:r>
            </a:p>
          </p:txBody>
        </p:sp>
        <p:sp>
          <p:nvSpPr>
            <p:cNvPr id="100532" name="Text Box 180"/>
            <p:cNvSpPr txBox="1">
              <a:spLocks noChangeArrowheads="1"/>
            </p:cNvSpPr>
            <p:nvPr/>
          </p:nvSpPr>
          <p:spPr bwMode="auto">
            <a:xfrm>
              <a:off x="1161" y="3158"/>
              <a:ext cx="17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7</a:t>
              </a:r>
            </a:p>
          </p:txBody>
        </p:sp>
        <p:sp>
          <p:nvSpPr>
            <p:cNvPr id="100533" name="Text Box 181"/>
            <p:cNvSpPr txBox="1">
              <a:spLocks noChangeArrowheads="1"/>
            </p:cNvSpPr>
            <p:nvPr/>
          </p:nvSpPr>
          <p:spPr bwMode="auto">
            <a:xfrm>
              <a:off x="1077" y="3390"/>
              <a:ext cx="19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B</a:t>
              </a:r>
            </a:p>
          </p:txBody>
        </p:sp>
        <p:sp>
          <p:nvSpPr>
            <p:cNvPr id="100534" name="Text Box 182"/>
            <p:cNvSpPr txBox="1">
              <a:spLocks noChangeArrowheads="1"/>
            </p:cNvSpPr>
            <p:nvPr/>
          </p:nvSpPr>
          <p:spPr bwMode="auto">
            <a:xfrm>
              <a:off x="1161" y="3421"/>
              <a:ext cx="17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6</a:t>
              </a:r>
            </a:p>
          </p:txBody>
        </p:sp>
        <p:sp>
          <p:nvSpPr>
            <p:cNvPr id="100535" name="Text Box 183"/>
            <p:cNvSpPr txBox="1">
              <a:spLocks noChangeArrowheads="1"/>
            </p:cNvSpPr>
            <p:nvPr/>
          </p:nvSpPr>
          <p:spPr bwMode="auto">
            <a:xfrm>
              <a:off x="1077" y="3654"/>
              <a:ext cx="19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B</a:t>
              </a:r>
            </a:p>
          </p:txBody>
        </p:sp>
        <p:sp>
          <p:nvSpPr>
            <p:cNvPr id="100536" name="Text Box 184"/>
            <p:cNvSpPr txBox="1">
              <a:spLocks noChangeArrowheads="1"/>
            </p:cNvSpPr>
            <p:nvPr/>
          </p:nvSpPr>
          <p:spPr bwMode="auto">
            <a:xfrm>
              <a:off x="1161" y="3684"/>
              <a:ext cx="17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5</a:t>
              </a:r>
            </a:p>
          </p:txBody>
        </p:sp>
        <p:sp>
          <p:nvSpPr>
            <p:cNvPr id="100537" name="Text Box 185"/>
            <p:cNvSpPr txBox="1">
              <a:spLocks noChangeArrowheads="1"/>
            </p:cNvSpPr>
            <p:nvPr/>
          </p:nvSpPr>
          <p:spPr bwMode="auto">
            <a:xfrm>
              <a:off x="1077" y="3918"/>
              <a:ext cx="19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B</a:t>
              </a:r>
            </a:p>
          </p:txBody>
        </p:sp>
        <p:sp>
          <p:nvSpPr>
            <p:cNvPr id="100538" name="Text Box 186"/>
            <p:cNvSpPr txBox="1">
              <a:spLocks noChangeArrowheads="1"/>
            </p:cNvSpPr>
            <p:nvPr/>
          </p:nvSpPr>
          <p:spPr bwMode="auto">
            <a:xfrm>
              <a:off x="1161" y="3949"/>
              <a:ext cx="23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11</a:t>
              </a:r>
            </a:p>
          </p:txBody>
        </p:sp>
        <p:sp>
          <p:nvSpPr>
            <p:cNvPr id="100539" name="Text Box 187"/>
            <p:cNvSpPr txBox="1">
              <a:spLocks noChangeArrowheads="1"/>
            </p:cNvSpPr>
            <p:nvPr/>
          </p:nvSpPr>
          <p:spPr bwMode="auto">
            <a:xfrm>
              <a:off x="1134" y="2730"/>
              <a:ext cx="15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r</a:t>
              </a:r>
            </a:p>
          </p:txBody>
        </p:sp>
        <p:sp>
          <p:nvSpPr>
            <p:cNvPr id="100540" name="Text Box 188"/>
            <p:cNvSpPr txBox="1">
              <a:spLocks noChangeArrowheads="1"/>
            </p:cNvSpPr>
            <p:nvPr/>
          </p:nvSpPr>
          <p:spPr bwMode="auto">
            <a:xfrm>
              <a:off x="1134" y="2466"/>
              <a:ext cx="18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p</a:t>
              </a:r>
            </a:p>
          </p:txBody>
        </p:sp>
        <p:sp>
          <p:nvSpPr>
            <p:cNvPr id="100541" name="Text Box 189"/>
            <p:cNvSpPr txBox="1">
              <a:spLocks noChangeArrowheads="1"/>
            </p:cNvSpPr>
            <p:nvPr/>
          </p:nvSpPr>
          <p:spPr bwMode="auto">
            <a:xfrm>
              <a:off x="1077" y="1805"/>
              <a:ext cx="18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T</a:t>
              </a:r>
            </a:p>
          </p:txBody>
        </p:sp>
        <p:sp>
          <p:nvSpPr>
            <p:cNvPr id="100542" name="Text Box 190"/>
            <p:cNvSpPr txBox="1">
              <a:spLocks noChangeArrowheads="1"/>
            </p:cNvSpPr>
            <p:nvPr/>
          </p:nvSpPr>
          <p:spPr bwMode="auto">
            <a:xfrm>
              <a:off x="1161" y="1835"/>
              <a:ext cx="17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5</a:t>
              </a:r>
            </a:p>
          </p:txBody>
        </p:sp>
        <p:sp>
          <p:nvSpPr>
            <p:cNvPr id="100543" name="Text Box 191"/>
            <p:cNvSpPr txBox="1">
              <a:spLocks noChangeArrowheads="1"/>
            </p:cNvSpPr>
            <p:nvPr/>
          </p:nvSpPr>
          <p:spPr bwMode="auto">
            <a:xfrm>
              <a:off x="1077" y="2332"/>
              <a:ext cx="18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T</a:t>
              </a:r>
            </a:p>
          </p:txBody>
        </p:sp>
        <p:sp>
          <p:nvSpPr>
            <p:cNvPr id="100544" name="Text Box 192"/>
            <p:cNvSpPr txBox="1">
              <a:spLocks noChangeArrowheads="1"/>
            </p:cNvSpPr>
            <p:nvPr/>
          </p:nvSpPr>
          <p:spPr bwMode="auto">
            <a:xfrm>
              <a:off x="1161" y="2365"/>
              <a:ext cx="17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5</a:t>
              </a:r>
            </a:p>
          </p:txBody>
        </p:sp>
      </p:grpSp>
      <p:sp>
        <p:nvSpPr>
          <p:cNvPr id="100545" name="Text Box 193"/>
          <p:cNvSpPr txBox="1">
            <a:spLocks noChangeArrowheads="1"/>
          </p:cNvSpPr>
          <p:nvPr/>
        </p:nvSpPr>
        <p:spPr bwMode="auto">
          <a:xfrm>
            <a:off x="7329488" y="0"/>
            <a:ext cx="181451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Design of AC Logic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/>
          <p:cNvSpPr>
            <a:spLocks noGrp="1" noChangeArrowheads="1"/>
          </p:cNvSpPr>
          <p:nvPr>
            <p:ph type="title"/>
          </p:nvPr>
        </p:nvSpPr>
        <p:spPr>
          <a:xfrm>
            <a:off x="1635125" y="298450"/>
            <a:ext cx="5970588" cy="334963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/>
              <a:t>ALU (ADDER  AND  LOGIC  CIRCUIT)</a:t>
            </a:r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2144713" y="1635125"/>
            <a:ext cx="73866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One stage of Adder and Logic circuit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329488" y="0"/>
            <a:ext cx="181451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Design of AC Logic</a:t>
            </a:r>
          </a:p>
        </p:txBody>
      </p:sp>
      <p:grpSp>
        <p:nvGrpSpPr>
          <p:cNvPr id="101380" name="Group 4"/>
          <p:cNvGrpSpPr>
            <a:grpSpLocks/>
          </p:cNvGrpSpPr>
          <p:nvPr/>
        </p:nvGrpSpPr>
        <p:grpSpPr bwMode="auto">
          <a:xfrm>
            <a:off x="1395413" y="2028825"/>
            <a:ext cx="6704012" cy="3813175"/>
            <a:chOff x="879" y="1278"/>
            <a:chExt cx="4223" cy="2402"/>
          </a:xfrm>
        </p:grpSpPr>
        <p:grpSp>
          <p:nvGrpSpPr>
            <p:cNvPr id="101381" name="Group 5"/>
            <p:cNvGrpSpPr>
              <a:grpSpLocks/>
            </p:cNvGrpSpPr>
            <p:nvPr/>
          </p:nvGrpSpPr>
          <p:grpSpPr bwMode="auto">
            <a:xfrm>
              <a:off x="2788" y="2018"/>
              <a:ext cx="314" cy="178"/>
              <a:chOff x="2788" y="2018"/>
              <a:chExt cx="314" cy="178"/>
            </a:xfrm>
          </p:grpSpPr>
          <p:sp>
            <p:nvSpPr>
              <p:cNvPr id="101382" name="AutoShape 6"/>
              <p:cNvSpPr>
                <a:spLocks noChangeArrowheads="1"/>
              </p:cNvSpPr>
              <p:nvPr/>
            </p:nvSpPr>
            <p:spPr bwMode="auto">
              <a:xfrm>
                <a:off x="2788" y="2018"/>
                <a:ext cx="315" cy="179"/>
              </a:xfrm>
              <a:prstGeom prst="roundRect">
                <a:avLst>
                  <a:gd name="adj" fmla="val 560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1383" name="Freeform 7"/>
              <p:cNvSpPr>
                <a:spLocks noChangeArrowheads="1"/>
              </p:cNvSpPr>
              <p:nvPr/>
            </p:nvSpPr>
            <p:spPr bwMode="auto">
              <a:xfrm>
                <a:off x="2789" y="2018"/>
                <a:ext cx="314" cy="179"/>
              </a:xfrm>
              <a:custGeom>
                <a:avLst/>
                <a:gdLst/>
                <a:ahLst/>
                <a:cxnLst>
                  <a:cxn ang="0">
                    <a:pos x="1384" y="789"/>
                  </a:cxn>
                  <a:cxn ang="0">
                    <a:pos x="1382" y="748"/>
                  </a:cxn>
                  <a:cxn ang="0">
                    <a:pos x="1376" y="707"/>
                  </a:cxn>
                  <a:cxn ang="0">
                    <a:pos x="1367" y="666"/>
                  </a:cxn>
                  <a:cxn ang="0">
                    <a:pos x="1354" y="625"/>
                  </a:cxn>
                  <a:cxn ang="0">
                    <a:pos x="1337" y="585"/>
                  </a:cxn>
                  <a:cxn ang="0">
                    <a:pos x="1316" y="545"/>
                  </a:cxn>
                  <a:cxn ang="0">
                    <a:pos x="1292" y="506"/>
                  </a:cxn>
                  <a:cxn ang="0">
                    <a:pos x="1264" y="468"/>
                  </a:cxn>
                  <a:cxn ang="0">
                    <a:pos x="1233" y="431"/>
                  </a:cxn>
                  <a:cxn ang="0">
                    <a:pos x="1199" y="395"/>
                  </a:cxn>
                  <a:cxn ang="0">
                    <a:pos x="1161" y="359"/>
                  </a:cxn>
                  <a:cxn ang="0">
                    <a:pos x="1120" y="325"/>
                  </a:cxn>
                  <a:cxn ang="0">
                    <a:pos x="1076" y="292"/>
                  </a:cxn>
                  <a:cxn ang="0">
                    <a:pos x="1029" y="261"/>
                  </a:cxn>
                  <a:cxn ang="0">
                    <a:pos x="979" y="231"/>
                  </a:cxn>
                  <a:cxn ang="0">
                    <a:pos x="926" y="203"/>
                  </a:cxn>
                  <a:cxn ang="0">
                    <a:pos x="871" y="176"/>
                  </a:cxn>
                  <a:cxn ang="0">
                    <a:pos x="813" y="151"/>
                  </a:cxn>
                  <a:cxn ang="0">
                    <a:pos x="754" y="127"/>
                  </a:cxn>
                  <a:cxn ang="0">
                    <a:pos x="692" y="106"/>
                  </a:cxn>
                  <a:cxn ang="0">
                    <a:pos x="628" y="86"/>
                  </a:cxn>
                  <a:cxn ang="0">
                    <a:pos x="563" y="68"/>
                  </a:cxn>
                  <a:cxn ang="0">
                    <a:pos x="496" y="52"/>
                  </a:cxn>
                  <a:cxn ang="0">
                    <a:pos x="428" y="39"/>
                  </a:cxn>
                  <a:cxn ang="0">
                    <a:pos x="358" y="27"/>
                  </a:cxn>
                  <a:cxn ang="0">
                    <a:pos x="288" y="17"/>
                  </a:cxn>
                  <a:cxn ang="0">
                    <a:pos x="217" y="10"/>
                  </a:cxn>
                  <a:cxn ang="0">
                    <a:pos x="145" y="4"/>
                  </a:cxn>
                  <a:cxn ang="0">
                    <a:pos x="72" y="1"/>
                  </a:cxn>
                  <a:cxn ang="0">
                    <a:pos x="0" y="0"/>
                  </a:cxn>
                </a:cxnLst>
                <a:rect l="0" t="0" r="r" b="b"/>
                <a:pathLst>
                  <a:path w="1385" h="790">
                    <a:moveTo>
                      <a:pt x="1384" y="789"/>
                    </a:moveTo>
                    <a:lnTo>
                      <a:pt x="1382" y="748"/>
                    </a:lnTo>
                    <a:lnTo>
                      <a:pt x="1376" y="707"/>
                    </a:lnTo>
                    <a:lnTo>
                      <a:pt x="1367" y="666"/>
                    </a:lnTo>
                    <a:lnTo>
                      <a:pt x="1354" y="625"/>
                    </a:lnTo>
                    <a:lnTo>
                      <a:pt x="1337" y="585"/>
                    </a:lnTo>
                    <a:lnTo>
                      <a:pt x="1316" y="545"/>
                    </a:lnTo>
                    <a:lnTo>
                      <a:pt x="1292" y="506"/>
                    </a:lnTo>
                    <a:lnTo>
                      <a:pt x="1264" y="468"/>
                    </a:lnTo>
                    <a:lnTo>
                      <a:pt x="1233" y="431"/>
                    </a:lnTo>
                    <a:lnTo>
                      <a:pt x="1199" y="395"/>
                    </a:lnTo>
                    <a:lnTo>
                      <a:pt x="1161" y="359"/>
                    </a:lnTo>
                    <a:lnTo>
                      <a:pt x="1120" y="325"/>
                    </a:lnTo>
                    <a:lnTo>
                      <a:pt x="1076" y="292"/>
                    </a:lnTo>
                    <a:lnTo>
                      <a:pt x="1029" y="261"/>
                    </a:lnTo>
                    <a:lnTo>
                      <a:pt x="979" y="231"/>
                    </a:lnTo>
                    <a:lnTo>
                      <a:pt x="926" y="203"/>
                    </a:lnTo>
                    <a:lnTo>
                      <a:pt x="871" y="176"/>
                    </a:lnTo>
                    <a:lnTo>
                      <a:pt x="813" y="151"/>
                    </a:lnTo>
                    <a:lnTo>
                      <a:pt x="754" y="127"/>
                    </a:lnTo>
                    <a:lnTo>
                      <a:pt x="692" y="106"/>
                    </a:lnTo>
                    <a:lnTo>
                      <a:pt x="628" y="86"/>
                    </a:lnTo>
                    <a:lnTo>
                      <a:pt x="563" y="68"/>
                    </a:lnTo>
                    <a:lnTo>
                      <a:pt x="496" y="52"/>
                    </a:lnTo>
                    <a:lnTo>
                      <a:pt x="428" y="39"/>
                    </a:lnTo>
                    <a:lnTo>
                      <a:pt x="358" y="27"/>
                    </a:lnTo>
                    <a:lnTo>
                      <a:pt x="288" y="17"/>
                    </a:lnTo>
                    <a:lnTo>
                      <a:pt x="217" y="10"/>
                    </a:lnTo>
                    <a:lnTo>
                      <a:pt x="145" y="4"/>
                    </a:lnTo>
                    <a:lnTo>
                      <a:pt x="72" y="1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01384" name="Group 8"/>
            <p:cNvGrpSpPr>
              <a:grpSpLocks/>
            </p:cNvGrpSpPr>
            <p:nvPr/>
          </p:nvGrpSpPr>
          <p:grpSpPr bwMode="auto">
            <a:xfrm>
              <a:off x="2771" y="2197"/>
              <a:ext cx="330" cy="177"/>
              <a:chOff x="2771" y="2197"/>
              <a:chExt cx="330" cy="177"/>
            </a:xfrm>
          </p:grpSpPr>
          <p:sp>
            <p:nvSpPr>
              <p:cNvPr id="101385" name="AutoShape 9"/>
              <p:cNvSpPr>
                <a:spLocks noChangeArrowheads="1"/>
              </p:cNvSpPr>
              <p:nvPr/>
            </p:nvSpPr>
            <p:spPr bwMode="auto">
              <a:xfrm>
                <a:off x="2771" y="2197"/>
                <a:ext cx="331" cy="178"/>
              </a:xfrm>
              <a:prstGeom prst="roundRect">
                <a:avLst>
                  <a:gd name="adj" fmla="val 560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1386" name="Freeform 10"/>
              <p:cNvSpPr>
                <a:spLocks noChangeArrowheads="1"/>
              </p:cNvSpPr>
              <p:nvPr/>
            </p:nvSpPr>
            <p:spPr bwMode="auto">
              <a:xfrm>
                <a:off x="2771" y="2197"/>
                <a:ext cx="331" cy="178"/>
              </a:xfrm>
              <a:custGeom>
                <a:avLst/>
                <a:gdLst/>
                <a:ahLst/>
                <a:cxnLst>
                  <a:cxn ang="0">
                    <a:pos x="0" y="784"/>
                  </a:cxn>
                  <a:cxn ang="0">
                    <a:pos x="76" y="783"/>
                  </a:cxn>
                  <a:cxn ang="0">
                    <a:pos x="153" y="780"/>
                  </a:cxn>
                  <a:cxn ang="0">
                    <a:pos x="228" y="774"/>
                  </a:cxn>
                  <a:cxn ang="0">
                    <a:pos x="304" y="767"/>
                  </a:cxn>
                  <a:cxn ang="0">
                    <a:pos x="378" y="757"/>
                  </a:cxn>
                  <a:cxn ang="0">
                    <a:pos x="451" y="746"/>
                  </a:cxn>
                  <a:cxn ang="0">
                    <a:pos x="523" y="732"/>
                  </a:cxn>
                  <a:cxn ang="0">
                    <a:pos x="594" y="716"/>
                  </a:cxn>
                  <a:cxn ang="0">
                    <a:pos x="663" y="699"/>
                  </a:cxn>
                  <a:cxn ang="0">
                    <a:pos x="730" y="679"/>
                  </a:cxn>
                  <a:cxn ang="0">
                    <a:pos x="795" y="658"/>
                  </a:cxn>
                  <a:cxn ang="0">
                    <a:pos x="858" y="634"/>
                  </a:cxn>
                  <a:cxn ang="0">
                    <a:pos x="919" y="609"/>
                  </a:cxn>
                  <a:cxn ang="0">
                    <a:pos x="977" y="583"/>
                  </a:cxn>
                  <a:cxn ang="0">
                    <a:pos x="1032" y="554"/>
                  </a:cxn>
                  <a:cxn ang="0">
                    <a:pos x="1085" y="525"/>
                  </a:cxn>
                  <a:cxn ang="0">
                    <a:pos x="1135" y="493"/>
                  </a:cxn>
                  <a:cxn ang="0">
                    <a:pos x="1181" y="461"/>
                  </a:cxn>
                  <a:cxn ang="0">
                    <a:pos x="1224" y="427"/>
                  </a:cxn>
                  <a:cxn ang="0">
                    <a:pos x="1264" y="392"/>
                  </a:cxn>
                  <a:cxn ang="0">
                    <a:pos x="1301" y="356"/>
                  </a:cxn>
                  <a:cxn ang="0">
                    <a:pos x="1334" y="319"/>
                  </a:cxn>
                  <a:cxn ang="0">
                    <a:pos x="1363" y="281"/>
                  </a:cxn>
                  <a:cxn ang="0">
                    <a:pos x="1389" y="242"/>
                  </a:cxn>
                  <a:cxn ang="0">
                    <a:pos x="1410" y="203"/>
                  </a:cxn>
                  <a:cxn ang="0">
                    <a:pos x="1428" y="163"/>
                  </a:cxn>
                  <a:cxn ang="0">
                    <a:pos x="1442" y="123"/>
                  </a:cxn>
                  <a:cxn ang="0">
                    <a:pos x="1452" y="82"/>
                  </a:cxn>
                  <a:cxn ang="0">
                    <a:pos x="1458" y="41"/>
                  </a:cxn>
                  <a:cxn ang="0">
                    <a:pos x="1460" y="0"/>
                  </a:cxn>
                </a:cxnLst>
                <a:rect l="0" t="0" r="r" b="b"/>
                <a:pathLst>
                  <a:path w="1461" h="785">
                    <a:moveTo>
                      <a:pt x="0" y="784"/>
                    </a:moveTo>
                    <a:lnTo>
                      <a:pt x="76" y="783"/>
                    </a:lnTo>
                    <a:lnTo>
                      <a:pt x="153" y="780"/>
                    </a:lnTo>
                    <a:lnTo>
                      <a:pt x="228" y="774"/>
                    </a:lnTo>
                    <a:lnTo>
                      <a:pt x="304" y="767"/>
                    </a:lnTo>
                    <a:lnTo>
                      <a:pt x="378" y="757"/>
                    </a:lnTo>
                    <a:lnTo>
                      <a:pt x="451" y="746"/>
                    </a:lnTo>
                    <a:lnTo>
                      <a:pt x="523" y="732"/>
                    </a:lnTo>
                    <a:lnTo>
                      <a:pt x="594" y="716"/>
                    </a:lnTo>
                    <a:lnTo>
                      <a:pt x="663" y="699"/>
                    </a:lnTo>
                    <a:lnTo>
                      <a:pt x="730" y="679"/>
                    </a:lnTo>
                    <a:lnTo>
                      <a:pt x="795" y="658"/>
                    </a:lnTo>
                    <a:lnTo>
                      <a:pt x="858" y="634"/>
                    </a:lnTo>
                    <a:lnTo>
                      <a:pt x="919" y="609"/>
                    </a:lnTo>
                    <a:lnTo>
                      <a:pt x="977" y="583"/>
                    </a:lnTo>
                    <a:lnTo>
                      <a:pt x="1032" y="554"/>
                    </a:lnTo>
                    <a:lnTo>
                      <a:pt x="1085" y="525"/>
                    </a:lnTo>
                    <a:lnTo>
                      <a:pt x="1135" y="493"/>
                    </a:lnTo>
                    <a:lnTo>
                      <a:pt x="1181" y="461"/>
                    </a:lnTo>
                    <a:lnTo>
                      <a:pt x="1224" y="427"/>
                    </a:lnTo>
                    <a:lnTo>
                      <a:pt x="1264" y="392"/>
                    </a:lnTo>
                    <a:lnTo>
                      <a:pt x="1301" y="356"/>
                    </a:lnTo>
                    <a:lnTo>
                      <a:pt x="1334" y="319"/>
                    </a:lnTo>
                    <a:lnTo>
                      <a:pt x="1363" y="281"/>
                    </a:lnTo>
                    <a:lnTo>
                      <a:pt x="1389" y="242"/>
                    </a:lnTo>
                    <a:lnTo>
                      <a:pt x="1410" y="203"/>
                    </a:lnTo>
                    <a:lnTo>
                      <a:pt x="1428" y="163"/>
                    </a:lnTo>
                    <a:lnTo>
                      <a:pt x="1442" y="123"/>
                    </a:lnTo>
                    <a:lnTo>
                      <a:pt x="1452" y="82"/>
                    </a:lnTo>
                    <a:lnTo>
                      <a:pt x="1458" y="41"/>
                    </a:lnTo>
                    <a:lnTo>
                      <a:pt x="146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01387" name="Group 11"/>
            <p:cNvGrpSpPr>
              <a:grpSpLocks/>
            </p:cNvGrpSpPr>
            <p:nvPr/>
          </p:nvGrpSpPr>
          <p:grpSpPr bwMode="auto">
            <a:xfrm>
              <a:off x="2756" y="2016"/>
              <a:ext cx="94" cy="183"/>
              <a:chOff x="2756" y="2016"/>
              <a:chExt cx="94" cy="183"/>
            </a:xfrm>
          </p:grpSpPr>
          <p:sp>
            <p:nvSpPr>
              <p:cNvPr id="101388" name="AutoShape 12"/>
              <p:cNvSpPr>
                <a:spLocks noChangeArrowheads="1"/>
              </p:cNvSpPr>
              <p:nvPr/>
            </p:nvSpPr>
            <p:spPr bwMode="auto">
              <a:xfrm>
                <a:off x="2756" y="2016"/>
                <a:ext cx="95" cy="184"/>
              </a:xfrm>
              <a:prstGeom prst="roundRect">
                <a:avLst>
                  <a:gd name="adj" fmla="val 1060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1389" name="Freeform 13"/>
              <p:cNvSpPr>
                <a:spLocks noChangeArrowheads="1"/>
              </p:cNvSpPr>
              <p:nvPr/>
            </p:nvSpPr>
            <p:spPr bwMode="auto">
              <a:xfrm>
                <a:off x="2757" y="2016"/>
                <a:ext cx="94" cy="184"/>
              </a:xfrm>
              <a:custGeom>
                <a:avLst/>
                <a:gdLst/>
                <a:ahLst/>
                <a:cxnLst>
                  <a:cxn ang="0">
                    <a:pos x="413" y="811"/>
                  </a:cxn>
                  <a:cxn ang="0">
                    <a:pos x="412" y="769"/>
                  </a:cxn>
                  <a:cxn ang="0">
                    <a:pos x="411" y="726"/>
                  </a:cxn>
                  <a:cxn ang="0">
                    <a:pos x="408" y="684"/>
                  </a:cxn>
                  <a:cxn ang="0">
                    <a:pos x="404" y="642"/>
                  </a:cxn>
                  <a:cxn ang="0">
                    <a:pos x="399" y="601"/>
                  </a:cxn>
                  <a:cxn ang="0">
                    <a:pos x="393" y="560"/>
                  </a:cxn>
                  <a:cxn ang="0">
                    <a:pos x="386" y="520"/>
                  </a:cxn>
                  <a:cxn ang="0">
                    <a:pos x="377" y="481"/>
                  </a:cxn>
                  <a:cxn ang="0">
                    <a:pos x="368" y="443"/>
                  </a:cxn>
                  <a:cxn ang="0">
                    <a:pos x="358" y="406"/>
                  </a:cxn>
                  <a:cxn ang="0">
                    <a:pos x="346" y="369"/>
                  </a:cxn>
                  <a:cxn ang="0">
                    <a:pos x="334" y="334"/>
                  </a:cxn>
                  <a:cxn ang="0">
                    <a:pos x="321" y="301"/>
                  </a:cxn>
                  <a:cxn ang="0">
                    <a:pos x="307" y="268"/>
                  </a:cxn>
                  <a:cxn ang="0">
                    <a:pos x="292" y="238"/>
                  </a:cxn>
                  <a:cxn ang="0">
                    <a:pos x="276" y="208"/>
                  </a:cxn>
                  <a:cxn ang="0">
                    <a:pos x="260" y="181"/>
                  </a:cxn>
                  <a:cxn ang="0">
                    <a:pos x="243" y="155"/>
                  </a:cxn>
                  <a:cxn ang="0">
                    <a:pos x="225" y="131"/>
                  </a:cxn>
                  <a:cxn ang="0">
                    <a:pos x="207" y="109"/>
                  </a:cxn>
                  <a:cxn ang="0">
                    <a:pos x="187" y="88"/>
                  </a:cxn>
                  <a:cxn ang="0">
                    <a:pos x="168" y="70"/>
                  </a:cxn>
                  <a:cxn ang="0">
                    <a:pos x="148" y="54"/>
                  </a:cxn>
                  <a:cxn ang="0">
                    <a:pos x="128" y="40"/>
                  </a:cxn>
                  <a:cxn ang="0">
                    <a:pos x="107" y="28"/>
                  </a:cxn>
                  <a:cxn ang="0">
                    <a:pos x="86" y="18"/>
                  </a:cxn>
                  <a:cxn ang="0">
                    <a:pos x="65" y="10"/>
                  </a:cxn>
                  <a:cxn ang="0">
                    <a:pos x="43" y="4"/>
                  </a:cxn>
                  <a:cxn ang="0">
                    <a:pos x="22" y="1"/>
                  </a:cxn>
                  <a:cxn ang="0">
                    <a:pos x="0" y="0"/>
                  </a:cxn>
                </a:cxnLst>
                <a:rect l="0" t="0" r="r" b="b"/>
                <a:pathLst>
                  <a:path w="414" h="812">
                    <a:moveTo>
                      <a:pt x="413" y="811"/>
                    </a:moveTo>
                    <a:lnTo>
                      <a:pt x="412" y="769"/>
                    </a:lnTo>
                    <a:lnTo>
                      <a:pt x="411" y="726"/>
                    </a:lnTo>
                    <a:lnTo>
                      <a:pt x="408" y="684"/>
                    </a:lnTo>
                    <a:lnTo>
                      <a:pt x="404" y="642"/>
                    </a:lnTo>
                    <a:lnTo>
                      <a:pt x="399" y="601"/>
                    </a:lnTo>
                    <a:lnTo>
                      <a:pt x="393" y="560"/>
                    </a:lnTo>
                    <a:lnTo>
                      <a:pt x="386" y="520"/>
                    </a:lnTo>
                    <a:lnTo>
                      <a:pt x="377" y="481"/>
                    </a:lnTo>
                    <a:lnTo>
                      <a:pt x="368" y="443"/>
                    </a:lnTo>
                    <a:lnTo>
                      <a:pt x="358" y="406"/>
                    </a:lnTo>
                    <a:lnTo>
                      <a:pt x="346" y="369"/>
                    </a:lnTo>
                    <a:lnTo>
                      <a:pt x="334" y="334"/>
                    </a:lnTo>
                    <a:lnTo>
                      <a:pt x="321" y="301"/>
                    </a:lnTo>
                    <a:lnTo>
                      <a:pt x="307" y="268"/>
                    </a:lnTo>
                    <a:lnTo>
                      <a:pt x="292" y="238"/>
                    </a:lnTo>
                    <a:lnTo>
                      <a:pt x="276" y="208"/>
                    </a:lnTo>
                    <a:lnTo>
                      <a:pt x="260" y="181"/>
                    </a:lnTo>
                    <a:lnTo>
                      <a:pt x="243" y="155"/>
                    </a:lnTo>
                    <a:lnTo>
                      <a:pt x="225" y="131"/>
                    </a:lnTo>
                    <a:lnTo>
                      <a:pt x="207" y="109"/>
                    </a:lnTo>
                    <a:lnTo>
                      <a:pt x="187" y="88"/>
                    </a:lnTo>
                    <a:lnTo>
                      <a:pt x="168" y="70"/>
                    </a:lnTo>
                    <a:lnTo>
                      <a:pt x="148" y="54"/>
                    </a:lnTo>
                    <a:lnTo>
                      <a:pt x="128" y="40"/>
                    </a:lnTo>
                    <a:lnTo>
                      <a:pt x="107" y="28"/>
                    </a:lnTo>
                    <a:lnTo>
                      <a:pt x="86" y="18"/>
                    </a:lnTo>
                    <a:lnTo>
                      <a:pt x="65" y="10"/>
                    </a:lnTo>
                    <a:lnTo>
                      <a:pt x="43" y="4"/>
                    </a:lnTo>
                    <a:lnTo>
                      <a:pt x="22" y="1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01390" name="Group 14"/>
            <p:cNvGrpSpPr>
              <a:grpSpLocks/>
            </p:cNvGrpSpPr>
            <p:nvPr/>
          </p:nvGrpSpPr>
          <p:grpSpPr bwMode="auto">
            <a:xfrm>
              <a:off x="2751" y="2199"/>
              <a:ext cx="98" cy="183"/>
              <a:chOff x="2751" y="2199"/>
              <a:chExt cx="98" cy="183"/>
            </a:xfrm>
          </p:grpSpPr>
          <p:sp>
            <p:nvSpPr>
              <p:cNvPr id="101391" name="AutoShape 15"/>
              <p:cNvSpPr>
                <a:spLocks noChangeArrowheads="1"/>
              </p:cNvSpPr>
              <p:nvPr/>
            </p:nvSpPr>
            <p:spPr bwMode="auto">
              <a:xfrm>
                <a:off x="2751" y="2199"/>
                <a:ext cx="99" cy="184"/>
              </a:xfrm>
              <a:prstGeom prst="roundRect">
                <a:avLst>
                  <a:gd name="adj" fmla="val 1019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1392" name="Freeform 16"/>
              <p:cNvSpPr>
                <a:spLocks noChangeArrowheads="1"/>
              </p:cNvSpPr>
              <p:nvPr/>
            </p:nvSpPr>
            <p:spPr bwMode="auto">
              <a:xfrm>
                <a:off x="2751" y="2199"/>
                <a:ext cx="99" cy="184"/>
              </a:xfrm>
              <a:custGeom>
                <a:avLst/>
                <a:gdLst/>
                <a:ahLst/>
                <a:cxnLst>
                  <a:cxn ang="0">
                    <a:pos x="0" y="811"/>
                  </a:cxn>
                  <a:cxn ang="0">
                    <a:pos x="23" y="810"/>
                  </a:cxn>
                  <a:cxn ang="0">
                    <a:pos x="46" y="807"/>
                  </a:cxn>
                  <a:cxn ang="0">
                    <a:pos x="68" y="801"/>
                  </a:cxn>
                  <a:cxn ang="0">
                    <a:pos x="91" y="793"/>
                  </a:cxn>
                  <a:cxn ang="0">
                    <a:pos x="113" y="783"/>
                  </a:cxn>
                  <a:cxn ang="0">
                    <a:pos x="135" y="771"/>
                  </a:cxn>
                  <a:cxn ang="0">
                    <a:pos x="157" y="757"/>
                  </a:cxn>
                  <a:cxn ang="0">
                    <a:pos x="178" y="741"/>
                  </a:cxn>
                  <a:cxn ang="0">
                    <a:pos x="198" y="723"/>
                  </a:cxn>
                  <a:cxn ang="0">
                    <a:pos x="219" y="702"/>
                  </a:cxn>
                  <a:cxn ang="0">
                    <a:pos x="238" y="680"/>
                  </a:cxn>
                  <a:cxn ang="0">
                    <a:pos x="257" y="656"/>
                  </a:cxn>
                  <a:cxn ang="0">
                    <a:pos x="275" y="630"/>
                  </a:cxn>
                  <a:cxn ang="0">
                    <a:pos x="292" y="603"/>
                  </a:cxn>
                  <a:cxn ang="0">
                    <a:pos x="309" y="573"/>
                  </a:cxn>
                  <a:cxn ang="0">
                    <a:pos x="325" y="543"/>
                  </a:cxn>
                  <a:cxn ang="0">
                    <a:pos x="340" y="510"/>
                  </a:cxn>
                  <a:cxn ang="0">
                    <a:pos x="354" y="477"/>
                  </a:cxn>
                  <a:cxn ang="0">
                    <a:pos x="366" y="442"/>
                  </a:cxn>
                  <a:cxn ang="0">
                    <a:pos x="378" y="405"/>
                  </a:cxn>
                  <a:cxn ang="0">
                    <a:pos x="389" y="368"/>
                  </a:cxn>
                  <a:cxn ang="0">
                    <a:pos x="399" y="330"/>
                  </a:cxn>
                  <a:cxn ang="0">
                    <a:pos x="408" y="291"/>
                  </a:cxn>
                  <a:cxn ang="0">
                    <a:pos x="416" y="251"/>
                  </a:cxn>
                  <a:cxn ang="0">
                    <a:pos x="422" y="210"/>
                  </a:cxn>
                  <a:cxn ang="0">
                    <a:pos x="427" y="169"/>
                  </a:cxn>
                  <a:cxn ang="0">
                    <a:pos x="432" y="127"/>
                  </a:cxn>
                  <a:cxn ang="0">
                    <a:pos x="435" y="85"/>
                  </a:cxn>
                  <a:cxn ang="0">
                    <a:pos x="436" y="42"/>
                  </a:cxn>
                  <a:cxn ang="0">
                    <a:pos x="437" y="0"/>
                  </a:cxn>
                </a:cxnLst>
                <a:rect l="0" t="0" r="r" b="b"/>
                <a:pathLst>
                  <a:path w="438" h="812">
                    <a:moveTo>
                      <a:pt x="0" y="811"/>
                    </a:moveTo>
                    <a:lnTo>
                      <a:pt x="23" y="810"/>
                    </a:lnTo>
                    <a:lnTo>
                      <a:pt x="46" y="807"/>
                    </a:lnTo>
                    <a:lnTo>
                      <a:pt x="68" y="801"/>
                    </a:lnTo>
                    <a:lnTo>
                      <a:pt x="91" y="793"/>
                    </a:lnTo>
                    <a:lnTo>
                      <a:pt x="113" y="783"/>
                    </a:lnTo>
                    <a:lnTo>
                      <a:pt x="135" y="771"/>
                    </a:lnTo>
                    <a:lnTo>
                      <a:pt x="157" y="757"/>
                    </a:lnTo>
                    <a:lnTo>
                      <a:pt x="178" y="741"/>
                    </a:lnTo>
                    <a:lnTo>
                      <a:pt x="198" y="723"/>
                    </a:lnTo>
                    <a:lnTo>
                      <a:pt x="219" y="702"/>
                    </a:lnTo>
                    <a:lnTo>
                      <a:pt x="238" y="680"/>
                    </a:lnTo>
                    <a:lnTo>
                      <a:pt x="257" y="656"/>
                    </a:lnTo>
                    <a:lnTo>
                      <a:pt x="275" y="630"/>
                    </a:lnTo>
                    <a:lnTo>
                      <a:pt x="292" y="603"/>
                    </a:lnTo>
                    <a:lnTo>
                      <a:pt x="309" y="573"/>
                    </a:lnTo>
                    <a:lnTo>
                      <a:pt x="325" y="543"/>
                    </a:lnTo>
                    <a:lnTo>
                      <a:pt x="340" y="510"/>
                    </a:lnTo>
                    <a:lnTo>
                      <a:pt x="354" y="477"/>
                    </a:lnTo>
                    <a:lnTo>
                      <a:pt x="366" y="442"/>
                    </a:lnTo>
                    <a:lnTo>
                      <a:pt x="378" y="405"/>
                    </a:lnTo>
                    <a:lnTo>
                      <a:pt x="389" y="368"/>
                    </a:lnTo>
                    <a:lnTo>
                      <a:pt x="399" y="330"/>
                    </a:lnTo>
                    <a:lnTo>
                      <a:pt x="408" y="291"/>
                    </a:lnTo>
                    <a:lnTo>
                      <a:pt x="416" y="251"/>
                    </a:lnTo>
                    <a:lnTo>
                      <a:pt x="422" y="210"/>
                    </a:lnTo>
                    <a:lnTo>
                      <a:pt x="427" y="169"/>
                    </a:lnTo>
                    <a:lnTo>
                      <a:pt x="432" y="127"/>
                    </a:lnTo>
                    <a:lnTo>
                      <a:pt x="435" y="85"/>
                    </a:lnTo>
                    <a:lnTo>
                      <a:pt x="436" y="42"/>
                    </a:lnTo>
                    <a:lnTo>
                      <a:pt x="437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1393" name="Line 17"/>
            <p:cNvSpPr>
              <a:spLocks noChangeShapeType="1"/>
            </p:cNvSpPr>
            <p:nvPr/>
          </p:nvSpPr>
          <p:spPr bwMode="auto">
            <a:xfrm flipH="1">
              <a:off x="1850" y="1721"/>
              <a:ext cx="28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394" name="Line 18"/>
            <p:cNvSpPr>
              <a:spLocks noChangeShapeType="1"/>
            </p:cNvSpPr>
            <p:nvPr/>
          </p:nvSpPr>
          <p:spPr bwMode="auto">
            <a:xfrm flipH="1">
              <a:off x="1103" y="1823"/>
              <a:ext cx="102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395" name="Line 19"/>
            <p:cNvSpPr>
              <a:spLocks noChangeShapeType="1"/>
            </p:cNvSpPr>
            <p:nvPr/>
          </p:nvSpPr>
          <p:spPr bwMode="auto">
            <a:xfrm>
              <a:off x="2378" y="2105"/>
              <a:ext cx="47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396" name="Line 20"/>
            <p:cNvSpPr>
              <a:spLocks noChangeShapeType="1"/>
            </p:cNvSpPr>
            <p:nvPr/>
          </p:nvSpPr>
          <p:spPr bwMode="auto">
            <a:xfrm>
              <a:off x="2383" y="1772"/>
              <a:ext cx="26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397" name="Line 21"/>
            <p:cNvSpPr>
              <a:spLocks noChangeShapeType="1"/>
            </p:cNvSpPr>
            <p:nvPr/>
          </p:nvSpPr>
          <p:spPr bwMode="auto">
            <a:xfrm>
              <a:off x="2658" y="1767"/>
              <a:ext cx="1" cy="2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398" name="Freeform 22"/>
            <p:cNvSpPr>
              <a:spLocks noChangeArrowheads="1"/>
            </p:cNvSpPr>
            <p:nvPr/>
          </p:nvSpPr>
          <p:spPr bwMode="auto">
            <a:xfrm>
              <a:off x="2383" y="2152"/>
              <a:ext cx="56" cy="240"/>
            </a:xfrm>
            <a:custGeom>
              <a:avLst/>
              <a:gdLst/>
              <a:ahLst/>
              <a:cxnLst>
                <a:cxn ang="0">
                  <a:pos x="0" y="1058"/>
                </a:cxn>
                <a:cxn ang="0">
                  <a:pos x="247" y="1058"/>
                </a:cxn>
                <a:cxn ang="0">
                  <a:pos x="247" y="0"/>
                </a:cxn>
              </a:cxnLst>
              <a:rect l="0" t="0" r="r" b="b"/>
              <a:pathLst>
                <a:path w="248" h="1059">
                  <a:moveTo>
                    <a:pt x="0" y="1058"/>
                  </a:moveTo>
                  <a:lnTo>
                    <a:pt x="247" y="1058"/>
                  </a:lnTo>
                  <a:lnTo>
                    <a:pt x="247" y="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399" name="Text Box 23"/>
            <p:cNvSpPr txBox="1">
              <a:spLocks noChangeArrowheads="1"/>
            </p:cNvSpPr>
            <p:nvPr/>
          </p:nvSpPr>
          <p:spPr bwMode="auto">
            <a:xfrm>
              <a:off x="1784" y="1569"/>
              <a:ext cx="32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AND</a:t>
              </a:r>
            </a:p>
          </p:txBody>
        </p:sp>
        <p:sp>
          <p:nvSpPr>
            <p:cNvPr id="101400" name="Line 24"/>
            <p:cNvSpPr>
              <a:spLocks noChangeShapeType="1"/>
            </p:cNvSpPr>
            <p:nvPr/>
          </p:nvSpPr>
          <p:spPr bwMode="auto">
            <a:xfrm>
              <a:off x="2663" y="2054"/>
              <a:ext cx="149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01" name="Line 25"/>
            <p:cNvSpPr>
              <a:spLocks noChangeShapeType="1"/>
            </p:cNvSpPr>
            <p:nvPr/>
          </p:nvSpPr>
          <p:spPr bwMode="auto">
            <a:xfrm>
              <a:off x="2448" y="2156"/>
              <a:ext cx="39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02" name="Line 26"/>
            <p:cNvSpPr>
              <a:spLocks noChangeShapeType="1"/>
            </p:cNvSpPr>
            <p:nvPr/>
          </p:nvSpPr>
          <p:spPr bwMode="auto">
            <a:xfrm>
              <a:off x="2504" y="2200"/>
              <a:ext cx="34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03" name="Line 27"/>
            <p:cNvSpPr>
              <a:spLocks noChangeShapeType="1"/>
            </p:cNvSpPr>
            <p:nvPr/>
          </p:nvSpPr>
          <p:spPr bwMode="auto">
            <a:xfrm>
              <a:off x="2551" y="2251"/>
              <a:ext cx="289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04" name="Line 28"/>
            <p:cNvSpPr>
              <a:spLocks noChangeShapeType="1"/>
            </p:cNvSpPr>
            <p:nvPr/>
          </p:nvSpPr>
          <p:spPr bwMode="auto">
            <a:xfrm>
              <a:off x="2606" y="2302"/>
              <a:ext cx="23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05" name="Line 29"/>
            <p:cNvSpPr>
              <a:spLocks noChangeShapeType="1"/>
            </p:cNvSpPr>
            <p:nvPr/>
          </p:nvSpPr>
          <p:spPr bwMode="auto">
            <a:xfrm>
              <a:off x="2663" y="2344"/>
              <a:ext cx="15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06" name="Text Box 30"/>
            <p:cNvSpPr txBox="1">
              <a:spLocks noChangeArrowheads="1"/>
            </p:cNvSpPr>
            <p:nvPr/>
          </p:nvSpPr>
          <p:spPr bwMode="auto">
            <a:xfrm>
              <a:off x="1784" y="1901"/>
              <a:ext cx="32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ADD</a:t>
              </a:r>
            </a:p>
          </p:txBody>
        </p:sp>
        <p:sp>
          <p:nvSpPr>
            <p:cNvPr id="101407" name="Text Box 31"/>
            <p:cNvSpPr txBox="1">
              <a:spLocks noChangeArrowheads="1"/>
            </p:cNvSpPr>
            <p:nvPr/>
          </p:nvSpPr>
          <p:spPr bwMode="auto">
            <a:xfrm>
              <a:off x="1840" y="2193"/>
              <a:ext cx="25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DR</a:t>
              </a:r>
            </a:p>
          </p:txBody>
        </p:sp>
        <p:sp>
          <p:nvSpPr>
            <p:cNvPr id="101408" name="Line 32"/>
            <p:cNvSpPr>
              <a:spLocks noChangeShapeType="1"/>
            </p:cNvSpPr>
            <p:nvPr/>
          </p:nvSpPr>
          <p:spPr bwMode="auto">
            <a:xfrm>
              <a:off x="2387" y="2685"/>
              <a:ext cx="103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09" name="Line 33"/>
            <p:cNvSpPr>
              <a:spLocks noChangeShapeType="1"/>
            </p:cNvSpPr>
            <p:nvPr/>
          </p:nvSpPr>
          <p:spPr bwMode="auto">
            <a:xfrm>
              <a:off x="2499" y="2204"/>
              <a:ext cx="1" cy="48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10" name="Line 34"/>
            <p:cNvSpPr>
              <a:spLocks noChangeShapeType="1"/>
            </p:cNvSpPr>
            <p:nvPr/>
          </p:nvSpPr>
          <p:spPr bwMode="auto">
            <a:xfrm>
              <a:off x="2546" y="2254"/>
              <a:ext cx="1" cy="73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11" name="Line 35"/>
            <p:cNvSpPr>
              <a:spLocks noChangeShapeType="1"/>
            </p:cNvSpPr>
            <p:nvPr/>
          </p:nvSpPr>
          <p:spPr bwMode="auto">
            <a:xfrm>
              <a:off x="2602" y="2305"/>
              <a:ext cx="1" cy="95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12" name="Line 36"/>
            <p:cNvSpPr>
              <a:spLocks noChangeShapeType="1"/>
            </p:cNvSpPr>
            <p:nvPr/>
          </p:nvSpPr>
          <p:spPr bwMode="auto">
            <a:xfrm>
              <a:off x="2658" y="2348"/>
              <a:ext cx="1" cy="120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13" name="Line 37"/>
            <p:cNvSpPr>
              <a:spLocks noChangeShapeType="1"/>
            </p:cNvSpPr>
            <p:nvPr/>
          </p:nvSpPr>
          <p:spPr bwMode="auto">
            <a:xfrm>
              <a:off x="2383" y="2977"/>
              <a:ext cx="170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14" name="Line 38"/>
            <p:cNvSpPr>
              <a:spLocks noChangeShapeType="1"/>
            </p:cNvSpPr>
            <p:nvPr/>
          </p:nvSpPr>
          <p:spPr bwMode="auto">
            <a:xfrm>
              <a:off x="2383" y="3267"/>
              <a:ext cx="223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15" name="Line 39"/>
            <p:cNvSpPr>
              <a:spLocks noChangeShapeType="1"/>
            </p:cNvSpPr>
            <p:nvPr/>
          </p:nvSpPr>
          <p:spPr bwMode="auto">
            <a:xfrm>
              <a:off x="2373" y="3557"/>
              <a:ext cx="28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16" name="Text Box 40"/>
            <p:cNvSpPr txBox="1">
              <a:spLocks noChangeArrowheads="1"/>
            </p:cNvSpPr>
            <p:nvPr/>
          </p:nvSpPr>
          <p:spPr bwMode="auto">
            <a:xfrm>
              <a:off x="1738" y="2483"/>
              <a:ext cx="34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INPR</a:t>
              </a:r>
            </a:p>
          </p:txBody>
        </p:sp>
        <p:sp>
          <p:nvSpPr>
            <p:cNvPr id="101417" name="Text Box 41"/>
            <p:cNvSpPr txBox="1">
              <a:spLocks noChangeArrowheads="1"/>
            </p:cNvSpPr>
            <p:nvPr/>
          </p:nvSpPr>
          <p:spPr bwMode="auto">
            <a:xfrm>
              <a:off x="1784" y="2783"/>
              <a:ext cx="33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COM</a:t>
              </a:r>
            </a:p>
          </p:txBody>
        </p:sp>
        <p:sp>
          <p:nvSpPr>
            <p:cNvPr id="101418" name="Text Box 42"/>
            <p:cNvSpPr txBox="1">
              <a:spLocks noChangeArrowheads="1"/>
            </p:cNvSpPr>
            <p:nvPr/>
          </p:nvSpPr>
          <p:spPr bwMode="auto">
            <a:xfrm>
              <a:off x="1793" y="3066"/>
              <a:ext cx="31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SHR</a:t>
              </a:r>
            </a:p>
          </p:txBody>
        </p:sp>
        <p:sp>
          <p:nvSpPr>
            <p:cNvPr id="101419" name="Text Box 43"/>
            <p:cNvSpPr txBox="1">
              <a:spLocks noChangeArrowheads="1"/>
            </p:cNvSpPr>
            <p:nvPr/>
          </p:nvSpPr>
          <p:spPr bwMode="auto">
            <a:xfrm>
              <a:off x="1793" y="3355"/>
              <a:ext cx="30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SHL</a:t>
              </a:r>
            </a:p>
          </p:txBody>
        </p:sp>
        <p:sp>
          <p:nvSpPr>
            <p:cNvPr id="101420" name="Line 44"/>
            <p:cNvSpPr>
              <a:spLocks noChangeShapeType="1"/>
            </p:cNvSpPr>
            <p:nvPr/>
          </p:nvSpPr>
          <p:spPr bwMode="auto">
            <a:xfrm flipH="1">
              <a:off x="1850" y="2054"/>
              <a:ext cx="28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21" name="Line 45"/>
            <p:cNvSpPr>
              <a:spLocks noChangeShapeType="1"/>
            </p:cNvSpPr>
            <p:nvPr/>
          </p:nvSpPr>
          <p:spPr bwMode="auto">
            <a:xfrm flipH="1">
              <a:off x="1635" y="2156"/>
              <a:ext cx="496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22" name="Line 46"/>
            <p:cNvSpPr>
              <a:spLocks noChangeShapeType="1"/>
            </p:cNvSpPr>
            <p:nvPr/>
          </p:nvSpPr>
          <p:spPr bwMode="auto">
            <a:xfrm flipH="1">
              <a:off x="1850" y="2344"/>
              <a:ext cx="28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23" name="Line 47"/>
            <p:cNvSpPr>
              <a:spLocks noChangeShapeType="1"/>
            </p:cNvSpPr>
            <p:nvPr/>
          </p:nvSpPr>
          <p:spPr bwMode="auto">
            <a:xfrm flipH="1">
              <a:off x="1103" y="2446"/>
              <a:ext cx="102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24" name="Line 48"/>
            <p:cNvSpPr>
              <a:spLocks noChangeShapeType="1"/>
            </p:cNvSpPr>
            <p:nvPr/>
          </p:nvSpPr>
          <p:spPr bwMode="auto">
            <a:xfrm flipH="1">
              <a:off x="1850" y="2634"/>
              <a:ext cx="28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25" name="Line 49"/>
            <p:cNvSpPr>
              <a:spLocks noChangeShapeType="1"/>
            </p:cNvSpPr>
            <p:nvPr/>
          </p:nvSpPr>
          <p:spPr bwMode="auto">
            <a:xfrm flipH="1">
              <a:off x="1737" y="2738"/>
              <a:ext cx="39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26" name="Line 50"/>
            <p:cNvSpPr>
              <a:spLocks noChangeShapeType="1"/>
            </p:cNvSpPr>
            <p:nvPr/>
          </p:nvSpPr>
          <p:spPr bwMode="auto">
            <a:xfrm flipH="1">
              <a:off x="1850" y="2926"/>
              <a:ext cx="28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27" name="Line 51"/>
            <p:cNvSpPr>
              <a:spLocks noChangeShapeType="1"/>
            </p:cNvSpPr>
            <p:nvPr/>
          </p:nvSpPr>
          <p:spPr bwMode="auto">
            <a:xfrm flipH="1">
              <a:off x="1775" y="3027"/>
              <a:ext cx="356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28" name="Line 52"/>
            <p:cNvSpPr>
              <a:spLocks noChangeShapeType="1"/>
            </p:cNvSpPr>
            <p:nvPr/>
          </p:nvSpPr>
          <p:spPr bwMode="auto">
            <a:xfrm flipH="1">
              <a:off x="1850" y="3216"/>
              <a:ext cx="28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29" name="Line 53"/>
            <p:cNvSpPr>
              <a:spLocks noChangeShapeType="1"/>
            </p:cNvSpPr>
            <p:nvPr/>
          </p:nvSpPr>
          <p:spPr bwMode="auto">
            <a:xfrm flipH="1">
              <a:off x="1737" y="3318"/>
              <a:ext cx="39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30" name="Line 54"/>
            <p:cNvSpPr>
              <a:spLocks noChangeShapeType="1"/>
            </p:cNvSpPr>
            <p:nvPr/>
          </p:nvSpPr>
          <p:spPr bwMode="auto">
            <a:xfrm flipH="1">
              <a:off x="1850" y="3506"/>
              <a:ext cx="28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31" name="Line 55"/>
            <p:cNvSpPr>
              <a:spLocks noChangeShapeType="1"/>
            </p:cNvSpPr>
            <p:nvPr/>
          </p:nvSpPr>
          <p:spPr bwMode="auto">
            <a:xfrm flipH="1">
              <a:off x="1737" y="3609"/>
              <a:ext cx="39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32" name="Line 56"/>
            <p:cNvSpPr>
              <a:spLocks noChangeShapeType="1"/>
            </p:cNvSpPr>
            <p:nvPr/>
          </p:nvSpPr>
          <p:spPr bwMode="auto">
            <a:xfrm flipH="1">
              <a:off x="1215" y="1772"/>
              <a:ext cx="916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33" name="Line 57"/>
            <p:cNvSpPr>
              <a:spLocks noChangeShapeType="1"/>
            </p:cNvSpPr>
            <p:nvPr/>
          </p:nvSpPr>
          <p:spPr bwMode="auto">
            <a:xfrm>
              <a:off x="3111" y="2200"/>
              <a:ext cx="747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34" name="Line 58"/>
            <p:cNvSpPr>
              <a:spLocks noChangeShapeType="1"/>
            </p:cNvSpPr>
            <p:nvPr/>
          </p:nvSpPr>
          <p:spPr bwMode="auto">
            <a:xfrm>
              <a:off x="3764" y="1917"/>
              <a:ext cx="1" cy="62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35" name="Line 59"/>
            <p:cNvSpPr>
              <a:spLocks noChangeShapeType="1"/>
            </p:cNvSpPr>
            <p:nvPr/>
          </p:nvSpPr>
          <p:spPr bwMode="auto">
            <a:xfrm>
              <a:off x="3773" y="2105"/>
              <a:ext cx="8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36" name="Line 60"/>
            <p:cNvSpPr>
              <a:spLocks noChangeShapeType="1"/>
            </p:cNvSpPr>
            <p:nvPr/>
          </p:nvSpPr>
          <p:spPr bwMode="auto">
            <a:xfrm>
              <a:off x="3638" y="2446"/>
              <a:ext cx="220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37" name="Line 61"/>
            <p:cNvSpPr>
              <a:spLocks noChangeShapeType="1"/>
            </p:cNvSpPr>
            <p:nvPr/>
          </p:nvSpPr>
          <p:spPr bwMode="auto">
            <a:xfrm flipH="1">
              <a:off x="3284" y="2446"/>
              <a:ext cx="16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38" name="Line 62"/>
            <p:cNvSpPr>
              <a:spLocks noChangeShapeType="1"/>
            </p:cNvSpPr>
            <p:nvPr/>
          </p:nvSpPr>
          <p:spPr bwMode="auto">
            <a:xfrm>
              <a:off x="3293" y="2204"/>
              <a:ext cx="1" cy="24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39" name="Line 63"/>
            <p:cNvSpPr>
              <a:spLocks noChangeShapeType="1"/>
            </p:cNvSpPr>
            <p:nvPr/>
          </p:nvSpPr>
          <p:spPr bwMode="auto">
            <a:xfrm>
              <a:off x="3773" y="2540"/>
              <a:ext cx="8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40" name="Line 64"/>
            <p:cNvSpPr>
              <a:spLocks noChangeShapeType="1"/>
            </p:cNvSpPr>
            <p:nvPr/>
          </p:nvSpPr>
          <p:spPr bwMode="auto">
            <a:xfrm>
              <a:off x="4137" y="2161"/>
              <a:ext cx="18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41" name="Line 65"/>
            <p:cNvSpPr>
              <a:spLocks noChangeShapeType="1"/>
            </p:cNvSpPr>
            <p:nvPr/>
          </p:nvSpPr>
          <p:spPr bwMode="auto">
            <a:xfrm flipV="1">
              <a:off x="4132" y="2488"/>
              <a:ext cx="164" cy="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42" name="AutoShape 66"/>
            <p:cNvSpPr>
              <a:spLocks noChangeArrowheads="1"/>
            </p:cNvSpPr>
            <p:nvPr/>
          </p:nvSpPr>
          <p:spPr bwMode="auto">
            <a:xfrm>
              <a:off x="4305" y="1963"/>
              <a:ext cx="458" cy="710"/>
            </a:xfrm>
            <a:prstGeom prst="roundRect">
              <a:avLst>
                <a:gd name="adj" fmla="val 218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1443" name="Text Box 67"/>
            <p:cNvSpPr txBox="1">
              <a:spLocks noChangeArrowheads="1"/>
            </p:cNvSpPr>
            <p:nvPr/>
          </p:nvSpPr>
          <p:spPr bwMode="auto">
            <a:xfrm>
              <a:off x="4277" y="2047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J</a:t>
              </a:r>
            </a:p>
          </p:txBody>
        </p:sp>
        <p:sp>
          <p:nvSpPr>
            <p:cNvPr id="101444" name="Text Box 68"/>
            <p:cNvSpPr txBox="1">
              <a:spLocks noChangeArrowheads="1"/>
            </p:cNvSpPr>
            <p:nvPr/>
          </p:nvSpPr>
          <p:spPr bwMode="auto">
            <a:xfrm>
              <a:off x="4277" y="2440"/>
              <a:ext cx="18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K</a:t>
              </a:r>
            </a:p>
          </p:txBody>
        </p:sp>
        <p:sp>
          <p:nvSpPr>
            <p:cNvPr id="101445" name="Text Box 69"/>
            <p:cNvSpPr txBox="1">
              <a:spLocks noChangeArrowheads="1"/>
            </p:cNvSpPr>
            <p:nvPr/>
          </p:nvSpPr>
          <p:spPr bwMode="auto">
            <a:xfrm>
              <a:off x="4594" y="2047"/>
              <a:ext cx="189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Q</a:t>
              </a:r>
            </a:p>
          </p:txBody>
        </p:sp>
        <p:sp>
          <p:nvSpPr>
            <p:cNvPr id="101446" name="Line 70"/>
            <p:cNvSpPr>
              <a:spLocks noChangeShapeType="1"/>
            </p:cNvSpPr>
            <p:nvPr/>
          </p:nvSpPr>
          <p:spPr bwMode="auto">
            <a:xfrm>
              <a:off x="4763" y="2156"/>
              <a:ext cx="26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47" name="Freeform 71"/>
            <p:cNvSpPr>
              <a:spLocks noChangeArrowheads="1"/>
            </p:cNvSpPr>
            <p:nvPr/>
          </p:nvSpPr>
          <p:spPr bwMode="auto">
            <a:xfrm>
              <a:off x="4314" y="2246"/>
              <a:ext cx="104" cy="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8" y="227"/>
                </a:cxn>
                <a:cxn ang="0">
                  <a:pos x="0" y="418"/>
                </a:cxn>
              </a:cxnLst>
              <a:rect l="0" t="0" r="r" b="b"/>
              <a:pathLst>
                <a:path w="459" h="419">
                  <a:moveTo>
                    <a:pt x="0" y="0"/>
                  </a:moveTo>
                  <a:lnTo>
                    <a:pt x="458" y="227"/>
                  </a:lnTo>
                  <a:lnTo>
                    <a:pt x="0" y="418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48" name="Line 72"/>
            <p:cNvSpPr>
              <a:spLocks noChangeShapeType="1"/>
            </p:cNvSpPr>
            <p:nvPr/>
          </p:nvSpPr>
          <p:spPr bwMode="auto">
            <a:xfrm flipH="1">
              <a:off x="4127" y="2302"/>
              <a:ext cx="179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49" name="Text Box 73"/>
            <p:cNvSpPr txBox="1">
              <a:spLocks noChangeArrowheads="1"/>
            </p:cNvSpPr>
            <p:nvPr/>
          </p:nvSpPr>
          <p:spPr bwMode="auto">
            <a:xfrm>
              <a:off x="4760" y="2150"/>
              <a:ext cx="34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AC(i)</a:t>
              </a:r>
            </a:p>
          </p:txBody>
        </p:sp>
        <p:sp>
          <p:nvSpPr>
            <p:cNvPr id="101450" name="Text Box 74"/>
            <p:cNvSpPr txBox="1">
              <a:spLocks noChangeArrowheads="1"/>
            </p:cNvSpPr>
            <p:nvPr/>
          </p:nvSpPr>
          <p:spPr bwMode="auto">
            <a:xfrm>
              <a:off x="3530" y="1860"/>
              <a:ext cx="24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LD</a:t>
              </a:r>
            </a:p>
          </p:txBody>
        </p:sp>
        <p:sp>
          <p:nvSpPr>
            <p:cNvPr id="101451" name="Freeform 75"/>
            <p:cNvSpPr>
              <a:spLocks noChangeArrowheads="1"/>
            </p:cNvSpPr>
            <p:nvPr/>
          </p:nvSpPr>
          <p:spPr bwMode="auto">
            <a:xfrm>
              <a:off x="1225" y="1468"/>
              <a:ext cx="3809" cy="684"/>
            </a:xfrm>
            <a:custGeom>
              <a:avLst/>
              <a:gdLst/>
              <a:ahLst/>
              <a:cxnLst>
                <a:cxn ang="0">
                  <a:pos x="16796" y="3017"/>
                </a:cxn>
                <a:cxn ang="0">
                  <a:pos x="16796" y="0"/>
                </a:cxn>
                <a:cxn ang="0">
                  <a:pos x="0" y="0"/>
                </a:cxn>
              </a:cxnLst>
              <a:rect l="0" t="0" r="r" b="b"/>
              <a:pathLst>
                <a:path w="16797" h="3018">
                  <a:moveTo>
                    <a:pt x="16796" y="3017"/>
                  </a:moveTo>
                  <a:lnTo>
                    <a:pt x="16796" y="0"/>
                  </a:lnTo>
                  <a:lnTo>
                    <a:pt x="0" y="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52" name="AutoShape 76"/>
            <p:cNvSpPr>
              <a:spLocks noChangeArrowheads="1"/>
            </p:cNvSpPr>
            <p:nvPr/>
          </p:nvSpPr>
          <p:spPr bwMode="auto">
            <a:xfrm>
              <a:off x="1337" y="2016"/>
              <a:ext cx="299" cy="222"/>
            </a:xfrm>
            <a:prstGeom prst="roundRect">
              <a:avLst>
                <a:gd name="adj" fmla="val 449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1453" name="Text Box 77"/>
            <p:cNvSpPr txBox="1">
              <a:spLocks noChangeArrowheads="1"/>
            </p:cNvSpPr>
            <p:nvPr/>
          </p:nvSpPr>
          <p:spPr bwMode="auto">
            <a:xfrm>
              <a:off x="1364" y="2047"/>
              <a:ext cx="24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FA</a:t>
              </a:r>
            </a:p>
          </p:txBody>
        </p:sp>
        <p:sp>
          <p:nvSpPr>
            <p:cNvPr id="101454" name="Text Box 78"/>
            <p:cNvSpPr txBox="1">
              <a:spLocks noChangeArrowheads="1"/>
            </p:cNvSpPr>
            <p:nvPr/>
          </p:nvSpPr>
          <p:spPr bwMode="auto">
            <a:xfrm>
              <a:off x="1477" y="1860"/>
              <a:ext cx="18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C</a:t>
              </a:r>
            </a:p>
          </p:txBody>
        </p:sp>
        <p:sp>
          <p:nvSpPr>
            <p:cNvPr id="101455" name="Text Box 79"/>
            <p:cNvSpPr txBox="1">
              <a:spLocks noChangeArrowheads="1"/>
            </p:cNvSpPr>
            <p:nvPr/>
          </p:nvSpPr>
          <p:spPr bwMode="auto">
            <a:xfrm>
              <a:off x="1477" y="2244"/>
              <a:ext cx="18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C</a:t>
              </a:r>
            </a:p>
          </p:txBody>
        </p:sp>
        <p:sp>
          <p:nvSpPr>
            <p:cNvPr id="101456" name="Freeform 80"/>
            <p:cNvSpPr>
              <a:spLocks noChangeArrowheads="1"/>
            </p:cNvSpPr>
            <p:nvPr/>
          </p:nvSpPr>
          <p:spPr bwMode="auto">
            <a:xfrm>
              <a:off x="1457" y="1921"/>
              <a:ext cx="71" cy="82"/>
            </a:xfrm>
            <a:custGeom>
              <a:avLst/>
              <a:gdLst/>
              <a:ahLst/>
              <a:cxnLst>
                <a:cxn ang="0">
                  <a:pos x="155" y="361"/>
                </a:cxn>
                <a:cxn ang="0">
                  <a:pos x="314" y="31"/>
                </a:cxn>
                <a:cxn ang="0">
                  <a:pos x="294" y="24"/>
                </a:cxn>
                <a:cxn ang="0">
                  <a:pos x="274" y="17"/>
                </a:cxn>
                <a:cxn ang="0">
                  <a:pos x="253" y="11"/>
                </a:cxn>
                <a:cxn ang="0">
                  <a:pos x="232" y="7"/>
                </a:cxn>
                <a:cxn ang="0">
                  <a:pos x="211" y="4"/>
                </a:cxn>
                <a:cxn ang="0">
                  <a:pos x="189" y="1"/>
                </a:cxn>
                <a:cxn ang="0">
                  <a:pos x="168" y="0"/>
                </a:cxn>
                <a:cxn ang="0">
                  <a:pos x="146" y="0"/>
                </a:cxn>
                <a:cxn ang="0">
                  <a:pos x="125" y="1"/>
                </a:cxn>
                <a:cxn ang="0">
                  <a:pos x="103" y="3"/>
                </a:cxn>
                <a:cxn ang="0">
                  <a:pos x="82" y="6"/>
                </a:cxn>
                <a:cxn ang="0">
                  <a:pos x="61" y="11"/>
                </a:cxn>
                <a:cxn ang="0">
                  <a:pos x="40" y="16"/>
                </a:cxn>
                <a:cxn ang="0">
                  <a:pos x="20" y="22"/>
                </a:cxn>
                <a:cxn ang="0">
                  <a:pos x="0" y="30"/>
                </a:cxn>
                <a:cxn ang="0">
                  <a:pos x="155" y="361"/>
                </a:cxn>
              </a:cxnLst>
              <a:rect l="0" t="0" r="r" b="b"/>
              <a:pathLst>
                <a:path w="315" h="362">
                  <a:moveTo>
                    <a:pt x="155" y="361"/>
                  </a:moveTo>
                  <a:lnTo>
                    <a:pt x="314" y="31"/>
                  </a:lnTo>
                  <a:lnTo>
                    <a:pt x="294" y="24"/>
                  </a:lnTo>
                  <a:lnTo>
                    <a:pt x="274" y="17"/>
                  </a:lnTo>
                  <a:lnTo>
                    <a:pt x="253" y="11"/>
                  </a:lnTo>
                  <a:lnTo>
                    <a:pt x="232" y="7"/>
                  </a:lnTo>
                  <a:lnTo>
                    <a:pt x="211" y="4"/>
                  </a:lnTo>
                  <a:lnTo>
                    <a:pt x="189" y="1"/>
                  </a:lnTo>
                  <a:lnTo>
                    <a:pt x="168" y="0"/>
                  </a:lnTo>
                  <a:lnTo>
                    <a:pt x="146" y="0"/>
                  </a:lnTo>
                  <a:lnTo>
                    <a:pt x="125" y="1"/>
                  </a:lnTo>
                  <a:lnTo>
                    <a:pt x="103" y="3"/>
                  </a:lnTo>
                  <a:lnTo>
                    <a:pt x="82" y="6"/>
                  </a:lnTo>
                  <a:lnTo>
                    <a:pt x="61" y="11"/>
                  </a:lnTo>
                  <a:lnTo>
                    <a:pt x="40" y="16"/>
                  </a:lnTo>
                  <a:lnTo>
                    <a:pt x="20" y="22"/>
                  </a:lnTo>
                  <a:lnTo>
                    <a:pt x="0" y="30"/>
                  </a:lnTo>
                  <a:lnTo>
                    <a:pt x="155" y="361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1457" name="Line 81"/>
            <p:cNvSpPr>
              <a:spLocks noChangeShapeType="1"/>
            </p:cNvSpPr>
            <p:nvPr/>
          </p:nvSpPr>
          <p:spPr bwMode="auto">
            <a:xfrm>
              <a:off x="1492" y="1870"/>
              <a:ext cx="1" cy="5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58" name="Freeform 82"/>
            <p:cNvSpPr>
              <a:spLocks noChangeArrowheads="1"/>
            </p:cNvSpPr>
            <p:nvPr/>
          </p:nvSpPr>
          <p:spPr bwMode="auto">
            <a:xfrm>
              <a:off x="1457" y="2307"/>
              <a:ext cx="71" cy="80"/>
            </a:xfrm>
            <a:custGeom>
              <a:avLst/>
              <a:gdLst/>
              <a:ahLst/>
              <a:cxnLst>
                <a:cxn ang="0">
                  <a:pos x="155" y="352"/>
                </a:cxn>
                <a:cxn ang="0">
                  <a:pos x="314" y="30"/>
                </a:cxn>
                <a:cxn ang="0">
                  <a:pos x="294" y="23"/>
                </a:cxn>
                <a:cxn ang="0">
                  <a:pos x="274" y="17"/>
                </a:cxn>
                <a:cxn ang="0">
                  <a:pos x="253" y="11"/>
                </a:cxn>
                <a:cxn ang="0">
                  <a:pos x="232" y="7"/>
                </a:cxn>
                <a:cxn ang="0">
                  <a:pos x="211" y="4"/>
                </a:cxn>
                <a:cxn ang="0">
                  <a:pos x="189" y="1"/>
                </a:cxn>
                <a:cxn ang="0">
                  <a:pos x="168" y="0"/>
                </a:cxn>
                <a:cxn ang="0">
                  <a:pos x="146" y="0"/>
                </a:cxn>
                <a:cxn ang="0">
                  <a:pos x="125" y="1"/>
                </a:cxn>
                <a:cxn ang="0">
                  <a:pos x="103" y="3"/>
                </a:cxn>
                <a:cxn ang="0">
                  <a:pos x="82" y="6"/>
                </a:cxn>
                <a:cxn ang="0">
                  <a:pos x="61" y="10"/>
                </a:cxn>
                <a:cxn ang="0">
                  <a:pos x="40" y="16"/>
                </a:cxn>
                <a:cxn ang="0">
                  <a:pos x="20" y="22"/>
                </a:cxn>
                <a:cxn ang="0">
                  <a:pos x="0" y="29"/>
                </a:cxn>
                <a:cxn ang="0">
                  <a:pos x="155" y="352"/>
                </a:cxn>
              </a:cxnLst>
              <a:rect l="0" t="0" r="r" b="b"/>
              <a:pathLst>
                <a:path w="315" h="353">
                  <a:moveTo>
                    <a:pt x="155" y="352"/>
                  </a:moveTo>
                  <a:lnTo>
                    <a:pt x="314" y="30"/>
                  </a:lnTo>
                  <a:lnTo>
                    <a:pt x="294" y="23"/>
                  </a:lnTo>
                  <a:lnTo>
                    <a:pt x="274" y="17"/>
                  </a:lnTo>
                  <a:lnTo>
                    <a:pt x="253" y="11"/>
                  </a:lnTo>
                  <a:lnTo>
                    <a:pt x="232" y="7"/>
                  </a:lnTo>
                  <a:lnTo>
                    <a:pt x="211" y="4"/>
                  </a:lnTo>
                  <a:lnTo>
                    <a:pt x="189" y="1"/>
                  </a:lnTo>
                  <a:lnTo>
                    <a:pt x="168" y="0"/>
                  </a:lnTo>
                  <a:lnTo>
                    <a:pt x="146" y="0"/>
                  </a:lnTo>
                  <a:lnTo>
                    <a:pt x="125" y="1"/>
                  </a:lnTo>
                  <a:lnTo>
                    <a:pt x="103" y="3"/>
                  </a:lnTo>
                  <a:lnTo>
                    <a:pt x="82" y="6"/>
                  </a:lnTo>
                  <a:lnTo>
                    <a:pt x="61" y="10"/>
                  </a:lnTo>
                  <a:lnTo>
                    <a:pt x="40" y="16"/>
                  </a:lnTo>
                  <a:lnTo>
                    <a:pt x="20" y="22"/>
                  </a:lnTo>
                  <a:lnTo>
                    <a:pt x="0" y="29"/>
                  </a:lnTo>
                  <a:lnTo>
                    <a:pt x="155" y="352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1459" name="Line 83"/>
            <p:cNvSpPr>
              <a:spLocks noChangeShapeType="1"/>
            </p:cNvSpPr>
            <p:nvPr/>
          </p:nvSpPr>
          <p:spPr bwMode="auto">
            <a:xfrm>
              <a:off x="1492" y="2241"/>
              <a:ext cx="1" cy="74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60" name="Text Box 84"/>
            <p:cNvSpPr txBox="1">
              <a:spLocks noChangeArrowheads="1"/>
            </p:cNvSpPr>
            <p:nvPr/>
          </p:nvSpPr>
          <p:spPr bwMode="auto">
            <a:xfrm>
              <a:off x="1364" y="2534"/>
              <a:ext cx="35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From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101461" name="Text Box 85"/>
            <p:cNvSpPr txBox="1">
              <a:spLocks noChangeArrowheads="1"/>
            </p:cNvSpPr>
            <p:nvPr/>
          </p:nvSpPr>
          <p:spPr bwMode="auto">
            <a:xfrm>
              <a:off x="1364" y="2630"/>
              <a:ext cx="34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INPR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101462" name="Text Box 86"/>
            <p:cNvSpPr txBox="1">
              <a:spLocks noChangeArrowheads="1"/>
            </p:cNvSpPr>
            <p:nvPr/>
          </p:nvSpPr>
          <p:spPr bwMode="auto">
            <a:xfrm>
              <a:off x="1364" y="2731"/>
              <a:ext cx="32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bit(i)</a:t>
              </a:r>
            </a:p>
          </p:txBody>
        </p:sp>
        <p:sp>
          <p:nvSpPr>
            <p:cNvPr id="101463" name="Line 87"/>
            <p:cNvSpPr>
              <a:spLocks noChangeShapeType="1"/>
            </p:cNvSpPr>
            <p:nvPr/>
          </p:nvSpPr>
          <p:spPr bwMode="auto">
            <a:xfrm flipH="1">
              <a:off x="1215" y="3027"/>
              <a:ext cx="38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64" name="Line 88"/>
            <p:cNvSpPr>
              <a:spLocks noChangeShapeType="1"/>
            </p:cNvSpPr>
            <p:nvPr/>
          </p:nvSpPr>
          <p:spPr bwMode="auto">
            <a:xfrm>
              <a:off x="1220" y="1468"/>
              <a:ext cx="1" cy="156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65" name="Line 89"/>
            <p:cNvSpPr>
              <a:spLocks noChangeShapeType="1"/>
            </p:cNvSpPr>
            <p:nvPr/>
          </p:nvSpPr>
          <p:spPr bwMode="auto">
            <a:xfrm>
              <a:off x="1118" y="1477"/>
              <a:ext cx="1" cy="96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66" name="Text Box 90"/>
            <p:cNvSpPr txBox="1">
              <a:spLocks noChangeArrowheads="1"/>
            </p:cNvSpPr>
            <p:nvPr/>
          </p:nvSpPr>
          <p:spPr bwMode="auto">
            <a:xfrm>
              <a:off x="879" y="1278"/>
              <a:ext cx="34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DR(i)</a:t>
              </a:r>
            </a:p>
          </p:txBody>
        </p:sp>
        <p:sp>
          <p:nvSpPr>
            <p:cNvPr id="101467" name="Text Box 91"/>
            <p:cNvSpPr txBox="1">
              <a:spLocks noChangeArrowheads="1"/>
            </p:cNvSpPr>
            <p:nvPr/>
          </p:nvSpPr>
          <p:spPr bwMode="auto">
            <a:xfrm>
              <a:off x="1420" y="1329"/>
              <a:ext cx="34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AC(i)</a:t>
              </a:r>
            </a:p>
          </p:txBody>
        </p:sp>
        <p:sp>
          <p:nvSpPr>
            <p:cNvPr id="101468" name="Text Box 92"/>
            <p:cNvSpPr txBox="1">
              <a:spLocks noChangeArrowheads="1"/>
            </p:cNvSpPr>
            <p:nvPr/>
          </p:nvSpPr>
          <p:spPr bwMode="auto">
            <a:xfrm>
              <a:off x="1329" y="3234"/>
              <a:ext cx="45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AC(i+1)</a:t>
              </a:r>
            </a:p>
          </p:txBody>
        </p:sp>
        <p:sp>
          <p:nvSpPr>
            <p:cNvPr id="101469" name="Text Box 93"/>
            <p:cNvSpPr txBox="1">
              <a:spLocks noChangeArrowheads="1"/>
            </p:cNvSpPr>
            <p:nvPr/>
          </p:nvSpPr>
          <p:spPr bwMode="auto">
            <a:xfrm>
              <a:off x="1341" y="3518"/>
              <a:ext cx="42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AC(i-1)</a:t>
              </a:r>
            </a:p>
          </p:txBody>
        </p:sp>
        <p:sp>
          <p:nvSpPr>
            <p:cNvPr id="101470" name="Text Box 94"/>
            <p:cNvSpPr txBox="1">
              <a:spLocks noChangeArrowheads="1"/>
            </p:cNvSpPr>
            <p:nvPr/>
          </p:nvSpPr>
          <p:spPr bwMode="auto">
            <a:xfrm>
              <a:off x="3104" y="2065"/>
              <a:ext cx="136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b="1">
                  <a:latin typeface="Arial" charset="0"/>
                </a:rPr>
                <a:t>i</a:t>
              </a:r>
            </a:p>
          </p:txBody>
        </p:sp>
        <p:sp>
          <p:nvSpPr>
            <p:cNvPr id="101471" name="Text Box 95"/>
            <p:cNvSpPr txBox="1">
              <a:spLocks noChangeArrowheads="1"/>
            </p:cNvSpPr>
            <p:nvPr/>
          </p:nvSpPr>
          <p:spPr bwMode="auto">
            <a:xfrm>
              <a:off x="1560" y="1907"/>
              <a:ext cx="136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b="1">
                  <a:latin typeface="Arial" charset="0"/>
                </a:rPr>
                <a:t>i</a:t>
              </a:r>
            </a:p>
          </p:txBody>
        </p:sp>
        <p:sp>
          <p:nvSpPr>
            <p:cNvPr id="101472" name="Text Box 96"/>
            <p:cNvSpPr txBox="1">
              <a:spLocks noChangeArrowheads="1"/>
            </p:cNvSpPr>
            <p:nvPr/>
          </p:nvSpPr>
          <p:spPr bwMode="auto">
            <a:xfrm>
              <a:off x="1551" y="2302"/>
              <a:ext cx="228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b="1">
                  <a:latin typeface="Arial" charset="0"/>
                </a:rPr>
                <a:t>i+1</a:t>
              </a:r>
            </a:p>
          </p:txBody>
        </p:sp>
        <p:sp>
          <p:nvSpPr>
            <p:cNvPr id="101473" name="Text Box 97"/>
            <p:cNvSpPr txBox="1">
              <a:spLocks noChangeArrowheads="1"/>
            </p:cNvSpPr>
            <p:nvPr/>
          </p:nvSpPr>
          <p:spPr bwMode="auto">
            <a:xfrm>
              <a:off x="3071" y="2013"/>
              <a:ext cx="14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</a:t>
              </a:r>
            </a:p>
          </p:txBody>
        </p:sp>
        <p:sp>
          <p:nvSpPr>
            <p:cNvPr id="101474" name="Line 98"/>
            <p:cNvSpPr>
              <a:spLocks noChangeShapeType="1"/>
            </p:cNvSpPr>
            <p:nvPr/>
          </p:nvSpPr>
          <p:spPr bwMode="auto">
            <a:xfrm flipH="1">
              <a:off x="1215" y="2071"/>
              <a:ext cx="123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75" name="Line 99"/>
            <p:cNvSpPr>
              <a:spLocks noChangeShapeType="1"/>
            </p:cNvSpPr>
            <p:nvPr/>
          </p:nvSpPr>
          <p:spPr bwMode="auto">
            <a:xfrm flipH="1">
              <a:off x="1103" y="2200"/>
              <a:ext cx="23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76" name="Oval 100"/>
            <p:cNvSpPr>
              <a:spLocks noChangeArrowheads="1"/>
            </p:cNvSpPr>
            <p:nvPr/>
          </p:nvSpPr>
          <p:spPr bwMode="auto">
            <a:xfrm>
              <a:off x="3746" y="2093"/>
              <a:ext cx="37" cy="25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1477" name="Oval 101"/>
            <p:cNvSpPr>
              <a:spLocks noChangeArrowheads="1"/>
            </p:cNvSpPr>
            <p:nvPr/>
          </p:nvSpPr>
          <p:spPr bwMode="auto">
            <a:xfrm>
              <a:off x="3269" y="2186"/>
              <a:ext cx="38" cy="26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1478" name="Oval 102"/>
            <p:cNvSpPr>
              <a:spLocks noChangeArrowheads="1"/>
            </p:cNvSpPr>
            <p:nvPr/>
          </p:nvSpPr>
          <p:spPr bwMode="auto">
            <a:xfrm>
              <a:off x="1198" y="1750"/>
              <a:ext cx="37" cy="26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1479" name="Oval 103"/>
            <p:cNvSpPr>
              <a:spLocks noChangeArrowheads="1"/>
            </p:cNvSpPr>
            <p:nvPr/>
          </p:nvSpPr>
          <p:spPr bwMode="auto">
            <a:xfrm>
              <a:off x="1095" y="1801"/>
              <a:ext cx="37" cy="26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1480" name="Oval 104"/>
            <p:cNvSpPr>
              <a:spLocks noChangeArrowheads="1"/>
            </p:cNvSpPr>
            <p:nvPr/>
          </p:nvSpPr>
          <p:spPr bwMode="auto">
            <a:xfrm>
              <a:off x="1198" y="2050"/>
              <a:ext cx="37" cy="24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1481" name="Oval 105"/>
            <p:cNvSpPr>
              <a:spLocks noChangeArrowheads="1"/>
            </p:cNvSpPr>
            <p:nvPr/>
          </p:nvSpPr>
          <p:spPr bwMode="auto">
            <a:xfrm>
              <a:off x="1095" y="2178"/>
              <a:ext cx="37" cy="26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1482" name="Line 106"/>
            <p:cNvSpPr>
              <a:spLocks noChangeShapeType="1"/>
            </p:cNvSpPr>
            <p:nvPr/>
          </p:nvSpPr>
          <p:spPr bwMode="auto">
            <a:xfrm flipH="1" flipV="1">
              <a:off x="3427" y="2366"/>
              <a:ext cx="160" cy="1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83" name="Line 107"/>
            <p:cNvSpPr>
              <a:spLocks noChangeShapeType="1"/>
            </p:cNvSpPr>
            <p:nvPr/>
          </p:nvSpPr>
          <p:spPr bwMode="auto">
            <a:xfrm flipH="1">
              <a:off x="3427" y="2454"/>
              <a:ext cx="160" cy="5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84" name="Line 108"/>
            <p:cNvSpPr>
              <a:spLocks noChangeShapeType="1"/>
            </p:cNvSpPr>
            <p:nvPr/>
          </p:nvSpPr>
          <p:spPr bwMode="auto">
            <a:xfrm>
              <a:off x="3436" y="2377"/>
              <a:ext cx="1" cy="1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85" name="Oval 109"/>
            <p:cNvSpPr>
              <a:spLocks noChangeArrowheads="1"/>
            </p:cNvSpPr>
            <p:nvPr/>
          </p:nvSpPr>
          <p:spPr bwMode="auto">
            <a:xfrm>
              <a:off x="3580" y="2426"/>
              <a:ext cx="62" cy="64"/>
            </a:xfrm>
            <a:prstGeom prst="ellips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1486" name="Line 110"/>
            <p:cNvSpPr>
              <a:spLocks noChangeShapeType="1"/>
            </p:cNvSpPr>
            <p:nvPr/>
          </p:nvSpPr>
          <p:spPr bwMode="auto">
            <a:xfrm flipH="1" flipV="1">
              <a:off x="1587" y="2955"/>
              <a:ext cx="142" cy="8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87" name="Line 111"/>
            <p:cNvSpPr>
              <a:spLocks noChangeShapeType="1"/>
            </p:cNvSpPr>
            <p:nvPr/>
          </p:nvSpPr>
          <p:spPr bwMode="auto">
            <a:xfrm flipH="1">
              <a:off x="1587" y="3025"/>
              <a:ext cx="142" cy="4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88" name="Line 112"/>
            <p:cNvSpPr>
              <a:spLocks noChangeShapeType="1"/>
            </p:cNvSpPr>
            <p:nvPr/>
          </p:nvSpPr>
          <p:spPr bwMode="auto">
            <a:xfrm>
              <a:off x="1595" y="2965"/>
              <a:ext cx="1" cy="9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89" name="Oval 113"/>
            <p:cNvSpPr>
              <a:spLocks noChangeArrowheads="1"/>
            </p:cNvSpPr>
            <p:nvPr/>
          </p:nvSpPr>
          <p:spPr bwMode="auto">
            <a:xfrm>
              <a:off x="1723" y="3002"/>
              <a:ext cx="55" cy="51"/>
            </a:xfrm>
            <a:prstGeom prst="ellips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1490" name="Line 114"/>
            <p:cNvSpPr>
              <a:spLocks noChangeShapeType="1"/>
            </p:cNvSpPr>
            <p:nvPr/>
          </p:nvSpPr>
          <p:spPr bwMode="auto">
            <a:xfrm>
              <a:off x="3852" y="2398"/>
              <a:ext cx="1" cy="20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91" name="Line 115"/>
            <p:cNvSpPr>
              <a:spLocks noChangeShapeType="1"/>
            </p:cNvSpPr>
            <p:nvPr/>
          </p:nvSpPr>
          <p:spPr bwMode="auto">
            <a:xfrm>
              <a:off x="3852" y="2398"/>
              <a:ext cx="16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92" name="Line 116"/>
            <p:cNvSpPr>
              <a:spLocks noChangeShapeType="1"/>
            </p:cNvSpPr>
            <p:nvPr/>
          </p:nvSpPr>
          <p:spPr bwMode="auto">
            <a:xfrm>
              <a:off x="3852" y="2600"/>
              <a:ext cx="16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101493" name="Group 117"/>
            <p:cNvGrpSpPr>
              <a:grpSpLocks/>
            </p:cNvGrpSpPr>
            <p:nvPr/>
          </p:nvGrpSpPr>
          <p:grpSpPr bwMode="auto">
            <a:xfrm>
              <a:off x="3983" y="2398"/>
              <a:ext cx="150" cy="201"/>
              <a:chOff x="3983" y="2398"/>
              <a:chExt cx="150" cy="201"/>
            </a:xfrm>
          </p:grpSpPr>
          <p:sp>
            <p:nvSpPr>
              <p:cNvPr id="101494" name="AutoShape 118"/>
              <p:cNvSpPr>
                <a:spLocks noChangeArrowheads="1"/>
              </p:cNvSpPr>
              <p:nvPr/>
            </p:nvSpPr>
            <p:spPr bwMode="auto">
              <a:xfrm>
                <a:off x="3983" y="2398"/>
                <a:ext cx="151" cy="202"/>
              </a:xfrm>
              <a:prstGeom prst="roundRect">
                <a:avLst>
                  <a:gd name="adj" fmla="val 667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1495" name="Freeform 119"/>
              <p:cNvSpPr>
                <a:spLocks noChangeArrowheads="1"/>
              </p:cNvSpPr>
              <p:nvPr/>
            </p:nvSpPr>
            <p:spPr bwMode="auto">
              <a:xfrm>
                <a:off x="3982" y="2398"/>
                <a:ext cx="152" cy="202"/>
              </a:xfrm>
              <a:custGeom>
                <a:avLst/>
                <a:gdLst/>
                <a:ahLst/>
                <a:cxnLst>
                  <a:cxn ang="0">
                    <a:pos x="27" y="889"/>
                  </a:cxn>
                  <a:cxn ang="0">
                    <a:pos x="63" y="886"/>
                  </a:cxn>
                  <a:cxn ang="0">
                    <a:pos x="98" y="882"/>
                  </a:cxn>
                  <a:cxn ang="0">
                    <a:pos x="133" y="877"/>
                  </a:cxn>
                  <a:cxn ang="0">
                    <a:pos x="168" y="871"/>
                  </a:cxn>
                  <a:cxn ang="0">
                    <a:pos x="202" y="864"/>
                  </a:cxn>
                  <a:cxn ang="0">
                    <a:pos x="235" y="855"/>
                  </a:cxn>
                  <a:cxn ang="0">
                    <a:pos x="268" y="846"/>
                  </a:cxn>
                  <a:cxn ang="0">
                    <a:pos x="300" y="836"/>
                  </a:cxn>
                  <a:cxn ang="0">
                    <a:pos x="331" y="824"/>
                  </a:cxn>
                  <a:cxn ang="0">
                    <a:pos x="361" y="812"/>
                  </a:cxn>
                  <a:cxn ang="0">
                    <a:pos x="391" y="799"/>
                  </a:cxn>
                  <a:cxn ang="0">
                    <a:pos x="419" y="784"/>
                  </a:cxn>
                  <a:cxn ang="0">
                    <a:pos x="445" y="769"/>
                  </a:cxn>
                  <a:cxn ang="0">
                    <a:pos x="471" y="753"/>
                  </a:cxn>
                  <a:cxn ang="0">
                    <a:pos x="495" y="737"/>
                  </a:cxn>
                  <a:cxn ang="0">
                    <a:pos x="518" y="719"/>
                  </a:cxn>
                  <a:cxn ang="0">
                    <a:pos x="539" y="701"/>
                  </a:cxn>
                  <a:cxn ang="0">
                    <a:pos x="559" y="683"/>
                  </a:cxn>
                  <a:cxn ang="0">
                    <a:pos x="578" y="663"/>
                  </a:cxn>
                  <a:cxn ang="0">
                    <a:pos x="595" y="643"/>
                  </a:cxn>
                  <a:cxn ang="0">
                    <a:pos x="610" y="623"/>
                  </a:cxn>
                  <a:cxn ang="0">
                    <a:pos x="623" y="602"/>
                  </a:cxn>
                  <a:cxn ang="0">
                    <a:pos x="635" y="581"/>
                  </a:cxn>
                  <a:cxn ang="0">
                    <a:pos x="645" y="559"/>
                  </a:cxn>
                  <a:cxn ang="0">
                    <a:pos x="654" y="537"/>
                  </a:cxn>
                  <a:cxn ang="0">
                    <a:pos x="660" y="515"/>
                  </a:cxn>
                  <a:cxn ang="0">
                    <a:pos x="665" y="493"/>
                  </a:cxn>
                  <a:cxn ang="0">
                    <a:pos x="668" y="470"/>
                  </a:cxn>
                  <a:cxn ang="0">
                    <a:pos x="669" y="448"/>
                  </a:cxn>
                  <a:cxn ang="0">
                    <a:pos x="668" y="425"/>
                  </a:cxn>
                  <a:cxn ang="0">
                    <a:pos x="666" y="403"/>
                  </a:cxn>
                  <a:cxn ang="0">
                    <a:pos x="661" y="380"/>
                  </a:cxn>
                  <a:cxn ang="0">
                    <a:pos x="655" y="358"/>
                  </a:cxn>
                  <a:cxn ang="0">
                    <a:pos x="647" y="336"/>
                  </a:cxn>
                  <a:cxn ang="0">
                    <a:pos x="638" y="314"/>
                  </a:cxn>
                  <a:cxn ang="0">
                    <a:pos x="626" y="293"/>
                  </a:cxn>
                  <a:cxn ang="0">
                    <a:pos x="613" y="272"/>
                  </a:cxn>
                  <a:cxn ang="0">
                    <a:pos x="598" y="252"/>
                  </a:cxn>
                  <a:cxn ang="0">
                    <a:pos x="582" y="231"/>
                  </a:cxn>
                  <a:cxn ang="0">
                    <a:pos x="564" y="212"/>
                  </a:cxn>
                  <a:cxn ang="0">
                    <a:pos x="544" y="193"/>
                  </a:cxn>
                  <a:cxn ang="0">
                    <a:pos x="523" y="175"/>
                  </a:cxn>
                  <a:cxn ang="0">
                    <a:pos x="501" y="157"/>
                  </a:cxn>
                  <a:cxn ang="0">
                    <a:pos x="477" y="140"/>
                  </a:cxn>
                  <a:cxn ang="0">
                    <a:pos x="452" y="124"/>
                  </a:cxn>
                  <a:cxn ang="0">
                    <a:pos x="425" y="109"/>
                  </a:cxn>
                  <a:cxn ang="0">
                    <a:pos x="397" y="95"/>
                  </a:cxn>
                  <a:cxn ang="0">
                    <a:pos x="368" y="81"/>
                  </a:cxn>
                  <a:cxn ang="0">
                    <a:pos x="339" y="69"/>
                  </a:cxn>
                  <a:cxn ang="0">
                    <a:pos x="308" y="57"/>
                  </a:cxn>
                  <a:cxn ang="0">
                    <a:pos x="276" y="46"/>
                  </a:cxn>
                  <a:cxn ang="0">
                    <a:pos x="243" y="37"/>
                  </a:cxn>
                  <a:cxn ang="0">
                    <a:pos x="210" y="28"/>
                  </a:cxn>
                  <a:cxn ang="0">
                    <a:pos x="176" y="21"/>
                  </a:cxn>
                  <a:cxn ang="0">
                    <a:pos x="142" y="14"/>
                  </a:cxn>
                  <a:cxn ang="0">
                    <a:pos x="107" y="9"/>
                  </a:cxn>
                  <a:cxn ang="0">
                    <a:pos x="71" y="5"/>
                  </a:cxn>
                  <a:cxn ang="0">
                    <a:pos x="35" y="2"/>
                  </a:cxn>
                  <a:cxn ang="0">
                    <a:pos x="0" y="0"/>
                  </a:cxn>
                </a:cxnLst>
                <a:rect l="0" t="0" r="r" b="b"/>
                <a:pathLst>
                  <a:path w="670" h="890">
                    <a:moveTo>
                      <a:pt x="27" y="889"/>
                    </a:moveTo>
                    <a:lnTo>
                      <a:pt x="63" y="886"/>
                    </a:lnTo>
                    <a:lnTo>
                      <a:pt x="98" y="882"/>
                    </a:lnTo>
                    <a:lnTo>
                      <a:pt x="133" y="877"/>
                    </a:lnTo>
                    <a:lnTo>
                      <a:pt x="168" y="871"/>
                    </a:lnTo>
                    <a:lnTo>
                      <a:pt x="202" y="864"/>
                    </a:lnTo>
                    <a:lnTo>
                      <a:pt x="235" y="855"/>
                    </a:lnTo>
                    <a:lnTo>
                      <a:pt x="268" y="846"/>
                    </a:lnTo>
                    <a:lnTo>
                      <a:pt x="300" y="836"/>
                    </a:lnTo>
                    <a:lnTo>
                      <a:pt x="331" y="824"/>
                    </a:lnTo>
                    <a:lnTo>
                      <a:pt x="361" y="812"/>
                    </a:lnTo>
                    <a:lnTo>
                      <a:pt x="391" y="799"/>
                    </a:lnTo>
                    <a:lnTo>
                      <a:pt x="419" y="784"/>
                    </a:lnTo>
                    <a:lnTo>
                      <a:pt x="445" y="769"/>
                    </a:lnTo>
                    <a:lnTo>
                      <a:pt x="471" y="753"/>
                    </a:lnTo>
                    <a:lnTo>
                      <a:pt x="495" y="737"/>
                    </a:lnTo>
                    <a:lnTo>
                      <a:pt x="518" y="719"/>
                    </a:lnTo>
                    <a:lnTo>
                      <a:pt x="539" y="701"/>
                    </a:lnTo>
                    <a:lnTo>
                      <a:pt x="559" y="683"/>
                    </a:lnTo>
                    <a:lnTo>
                      <a:pt x="578" y="663"/>
                    </a:lnTo>
                    <a:lnTo>
                      <a:pt x="595" y="643"/>
                    </a:lnTo>
                    <a:lnTo>
                      <a:pt x="610" y="623"/>
                    </a:lnTo>
                    <a:lnTo>
                      <a:pt x="623" y="602"/>
                    </a:lnTo>
                    <a:lnTo>
                      <a:pt x="635" y="581"/>
                    </a:lnTo>
                    <a:lnTo>
                      <a:pt x="645" y="559"/>
                    </a:lnTo>
                    <a:lnTo>
                      <a:pt x="654" y="537"/>
                    </a:lnTo>
                    <a:lnTo>
                      <a:pt x="660" y="515"/>
                    </a:lnTo>
                    <a:lnTo>
                      <a:pt x="665" y="493"/>
                    </a:lnTo>
                    <a:lnTo>
                      <a:pt x="668" y="470"/>
                    </a:lnTo>
                    <a:lnTo>
                      <a:pt x="669" y="448"/>
                    </a:lnTo>
                    <a:lnTo>
                      <a:pt x="668" y="425"/>
                    </a:lnTo>
                    <a:lnTo>
                      <a:pt x="666" y="403"/>
                    </a:lnTo>
                    <a:lnTo>
                      <a:pt x="661" y="380"/>
                    </a:lnTo>
                    <a:lnTo>
                      <a:pt x="655" y="358"/>
                    </a:lnTo>
                    <a:lnTo>
                      <a:pt x="647" y="336"/>
                    </a:lnTo>
                    <a:lnTo>
                      <a:pt x="638" y="314"/>
                    </a:lnTo>
                    <a:lnTo>
                      <a:pt x="626" y="293"/>
                    </a:lnTo>
                    <a:lnTo>
                      <a:pt x="613" y="272"/>
                    </a:lnTo>
                    <a:lnTo>
                      <a:pt x="598" y="252"/>
                    </a:lnTo>
                    <a:lnTo>
                      <a:pt x="582" y="231"/>
                    </a:lnTo>
                    <a:lnTo>
                      <a:pt x="564" y="212"/>
                    </a:lnTo>
                    <a:lnTo>
                      <a:pt x="544" y="193"/>
                    </a:lnTo>
                    <a:lnTo>
                      <a:pt x="523" y="175"/>
                    </a:lnTo>
                    <a:lnTo>
                      <a:pt x="501" y="157"/>
                    </a:lnTo>
                    <a:lnTo>
                      <a:pt x="477" y="140"/>
                    </a:lnTo>
                    <a:lnTo>
                      <a:pt x="452" y="124"/>
                    </a:lnTo>
                    <a:lnTo>
                      <a:pt x="425" y="109"/>
                    </a:lnTo>
                    <a:lnTo>
                      <a:pt x="397" y="95"/>
                    </a:lnTo>
                    <a:lnTo>
                      <a:pt x="368" y="81"/>
                    </a:lnTo>
                    <a:lnTo>
                      <a:pt x="339" y="69"/>
                    </a:lnTo>
                    <a:lnTo>
                      <a:pt x="308" y="57"/>
                    </a:lnTo>
                    <a:lnTo>
                      <a:pt x="276" y="46"/>
                    </a:lnTo>
                    <a:lnTo>
                      <a:pt x="243" y="37"/>
                    </a:lnTo>
                    <a:lnTo>
                      <a:pt x="210" y="28"/>
                    </a:lnTo>
                    <a:lnTo>
                      <a:pt x="176" y="21"/>
                    </a:lnTo>
                    <a:lnTo>
                      <a:pt x="142" y="14"/>
                    </a:lnTo>
                    <a:lnTo>
                      <a:pt x="107" y="9"/>
                    </a:lnTo>
                    <a:lnTo>
                      <a:pt x="71" y="5"/>
                    </a:lnTo>
                    <a:lnTo>
                      <a:pt x="35" y="2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1496" name="Line 120"/>
            <p:cNvSpPr>
              <a:spLocks noChangeShapeType="1"/>
            </p:cNvSpPr>
            <p:nvPr/>
          </p:nvSpPr>
          <p:spPr bwMode="auto">
            <a:xfrm>
              <a:off x="3846" y="2057"/>
              <a:ext cx="1" cy="20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97" name="Line 121"/>
            <p:cNvSpPr>
              <a:spLocks noChangeShapeType="1"/>
            </p:cNvSpPr>
            <p:nvPr/>
          </p:nvSpPr>
          <p:spPr bwMode="auto">
            <a:xfrm>
              <a:off x="3846" y="2057"/>
              <a:ext cx="16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498" name="Line 122"/>
            <p:cNvSpPr>
              <a:spLocks noChangeShapeType="1"/>
            </p:cNvSpPr>
            <p:nvPr/>
          </p:nvSpPr>
          <p:spPr bwMode="auto">
            <a:xfrm>
              <a:off x="3846" y="2258"/>
              <a:ext cx="16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101499" name="Group 123"/>
            <p:cNvGrpSpPr>
              <a:grpSpLocks/>
            </p:cNvGrpSpPr>
            <p:nvPr/>
          </p:nvGrpSpPr>
          <p:grpSpPr bwMode="auto">
            <a:xfrm>
              <a:off x="3976" y="2056"/>
              <a:ext cx="150" cy="201"/>
              <a:chOff x="3976" y="2056"/>
              <a:chExt cx="150" cy="201"/>
            </a:xfrm>
          </p:grpSpPr>
          <p:sp>
            <p:nvSpPr>
              <p:cNvPr id="101500" name="AutoShape 124"/>
              <p:cNvSpPr>
                <a:spLocks noChangeArrowheads="1"/>
              </p:cNvSpPr>
              <p:nvPr/>
            </p:nvSpPr>
            <p:spPr bwMode="auto">
              <a:xfrm>
                <a:off x="3977" y="2057"/>
                <a:ext cx="151" cy="202"/>
              </a:xfrm>
              <a:prstGeom prst="roundRect">
                <a:avLst>
                  <a:gd name="adj" fmla="val 667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1501" name="Freeform 125"/>
              <p:cNvSpPr>
                <a:spLocks noChangeArrowheads="1"/>
              </p:cNvSpPr>
              <p:nvPr/>
            </p:nvSpPr>
            <p:spPr bwMode="auto">
              <a:xfrm>
                <a:off x="3976" y="2057"/>
                <a:ext cx="152" cy="202"/>
              </a:xfrm>
              <a:custGeom>
                <a:avLst/>
                <a:gdLst/>
                <a:ahLst/>
                <a:cxnLst>
                  <a:cxn ang="0">
                    <a:pos x="27" y="889"/>
                  </a:cxn>
                  <a:cxn ang="0">
                    <a:pos x="63" y="886"/>
                  </a:cxn>
                  <a:cxn ang="0">
                    <a:pos x="98" y="882"/>
                  </a:cxn>
                  <a:cxn ang="0">
                    <a:pos x="133" y="877"/>
                  </a:cxn>
                  <a:cxn ang="0">
                    <a:pos x="168" y="871"/>
                  </a:cxn>
                  <a:cxn ang="0">
                    <a:pos x="202" y="864"/>
                  </a:cxn>
                  <a:cxn ang="0">
                    <a:pos x="235" y="855"/>
                  </a:cxn>
                  <a:cxn ang="0">
                    <a:pos x="268" y="846"/>
                  </a:cxn>
                  <a:cxn ang="0">
                    <a:pos x="300" y="836"/>
                  </a:cxn>
                  <a:cxn ang="0">
                    <a:pos x="331" y="824"/>
                  </a:cxn>
                  <a:cxn ang="0">
                    <a:pos x="361" y="812"/>
                  </a:cxn>
                  <a:cxn ang="0">
                    <a:pos x="391" y="799"/>
                  </a:cxn>
                  <a:cxn ang="0">
                    <a:pos x="419" y="784"/>
                  </a:cxn>
                  <a:cxn ang="0">
                    <a:pos x="445" y="769"/>
                  </a:cxn>
                  <a:cxn ang="0">
                    <a:pos x="471" y="753"/>
                  </a:cxn>
                  <a:cxn ang="0">
                    <a:pos x="495" y="737"/>
                  </a:cxn>
                  <a:cxn ang="0">
                    <a:pos x="518" y="719"/>
                  </a:cxn>
                  <a:cxn ang="0">
                    <a:pos x="539" y="701"/>
                  </a:cxn>
                  <a:cxn ang="0">
                    <a:pos x="559" y="683"/>
                  </a:cxn>
                  <a:cxn ang="0">
                    <a:pos x="578" y="663"/>
                  </a:cxn>
                  <a:cxn ang="0">
                    <a:pos x="595" y="643"/>
                  </a:cxn>
                  <a:cxn ang="0">
                    <a:pos x="610" y="623"/>
                  </a:cxn>
                  <a:cxn ang="0">
                    <a:pos x="623" y="602"/>
                  </a:cxn>
                  <a:cxn ang="0">
                    <a:pos x="635" y="581"/>
                  </a:cxn>
                  <a:cxn ang="0">
                    <a:pos x="645" y="559"/>
                  </a:cxn>
                  <a:cxn ang="0">
                    <a:pos x="654" y="537"/>
                  </a:cxn>
                  <a:cxn ang="0">
                    <a:pos x="660" y="515"/>
                  </a:cxn>
                  <a:cxn ang="0">
                    <a:pos x="665" y="493"/>
                  </a:cxn>
                  <a:cxn ang="0">
                    <a:pos x="668" y="470"/>
                  </a:cxn>
                  <a:cxn ang="0">
                    <a:pos x="669" y="448"/>
                  </a:cxn>
                  <a:cxn ang="0">
                    <a:pos x="668" y="425"/>
                  </a:cxn>
                  <a:cxn ang="0">
                    <a:pos x="666" y="403"/>
                  </a:cxn>
                  <a:cxn ang="0">
                    <a:pos x="661" y="380"/>
                  </a:cxn>
                  <a:cxn ang="0">
                    <a:pos x="655" y="358"/>
                  </a:cxn>
                  <a:cxn ang="0">
                    <a:pos x="647" y="336"/>
                  </a:cxn>
                  <a:cxn ang="0">
                    <a:pos x="638" y="314"/>
                  </a:cxn>
                  <a:cxn ang="0">
                    <a:pos x="626" y="293"/>
                  </a:cxn>
                  <a:cxn ang="0">
                    <a:pos x="613" y="272"/>
                  </a:cxn>
                  <a:cxn ang="0">
                    <a:pos x="598" y="252"/>
                  </a:cxn>
                  <a:cxn ang="0">
                    <a:pos x="582" y="231"/>
                  </a:cxn>
                  <a:cxn ang="0">
                    <a:pos x="564" y="212"/>
                  </a:cxn>
                  <a:cxn ang="0">
                    <a:pos x="544" y="193"/>
                  </a:cxn>
                  <a:cxn ang="0">
                    <a:pos x="523" y="175"/>
                  </a:cxn>
                  <a:cxn ang="0">
                    <a:pos x="501" y="157"/>
                  </a:cxn>
                  <a:cxn ang="0">
                    <a:pos x="477" y="140"/>
                  </a:cxn>
                  <a:cxn ang="0">
                    <a:pos x="452" y="124"/>
                  </a:cxn>
                  <a:cxn ang="0">
                    <a:pos x="425" y="109"/>
                  </a:cxn>
                  <a:cxn ang="0">
                    <a:pos x="397" y="95"/>
                  </a:cxn>
                  <a:cxn ang="0">
                    <a:pos x="368" y="81"/>
                  </a:cxn>
                  <a:cxn ang="0">
                    <a:pos x="339" y="69"/>
                  </a:cxn>
                  <a:cxn ang="0">
                    <a:pos x="308" y="57"/>
                  </a:cxn>
                  <a:cxn ang="0">
                    <a:pos x="276" y="46"/>
                  </a:cxn>
                  <a:cxn ang="0">
                    <a:pos x="243" y="37"/>
                  </a:cxn>
                  <a:cxn ang="0">
                    <a:pos x="210" y="28"/>
                  </a:cxn>
                  <a:cxn ang="0">
                    <a:pos x="176" y="21"/>
                  </a:cxn>
                  <a:cxn ang="0">
                    <a:pos x="142" y="14"/>
                  </a:cxn>
                  <a:cxn ang="0">
                    <a:pos x="107" y="9"/>
                  </a:cxn>
                  <a:cxn ang="0">
                    <a:pos x="71" y="5"/>
                  </a:cxn>
                  <a:cxn ang="0">
                    <a:pos x="35" y="2"/>
                  </a:cxn>
                  <a:cxn ang="0">
                    <a:pos x="0" y="0"/>
                  </a:cxn>
                </a:cxnLst>
                <a:rect l="0" t="0" r="r" b="b"/>
                <a:pathLst>
                  <a:path w="670" h="890">
                    <a:moveTo>
                      <a:pt x="27" y="889"/>
                    </a:moveTo>
                    <a:lnTo>
                      <a:pt x="63" y="886"/>
                    </a:lnTo>
                    <a:lnTo>
                      <a:pt x="98" y="882"/>
                    </a:lnTo>
                    <a:lnTo>
                      <a:pt x="133" y="877"/>
                    </a:lnTo>
                    <a:lnTo>
                      <a:pt x="168" y="871"/>
                    </a:lnTo>
                    <a:lnTo>
                      <a:pt x="202" y="864"/>
                    </a:lnTo>
                    <a:lnTo>
                      <a:pt x="235" y="855"/>
                    </a:lnTo>
                    <a:lnTo>
                      <a:pt x="268" y="846"/>
                    </a:lnTo>
                    <a:lnTo>
                      <a:pt x="300" y="836"/>
                    </a:lnTo>
                    <a:lnTo>
                      <a:pt x="331" y="824"/>
                    </a:lnTo>
                    <a:lnTo>
                      <a:pt x="361" y="812"/>
                    </a:lnTo>
                    <a:lnTo>
                      <a:pt x="391" y="799"/>
                    </a:lnTo>
                    <a:lnTo>
                      <a:pt x="419" y="784"/>
                    </a:lnTo>
                    <a:lnTo>
                      <a:pt x="445" y="769"/>
                    </a:lnTo>
                    <a:lnTo>
                      <a:pt x="471" y="753"/>
                    </a:lnTo>
                    <a:lnTo>
                      <a:pt x="495" y="737"/>
                    </a:lnTo>
                    <a:lnTo>
                      <a:pt x="518" y="719"/>
                    </a:lnTo>
                    <a:lnTo>
                      <a:pt x="539" y="701"/>
                    </a:lnTo>
                    <a:lnTo>
                      <a:pt x="559" y="683"/>
                    </a:lnTo>
                    <a:lnTo>
                      <a:pt x="578" y="663"/>
                    </a:lnTo>
                    <a:lnTo>
                      <a:pt x="595" y="643"/>
                    </a:lnTo>
                    <a:lnTo>
                      <a:pt x="610" y="623"/>
                    </a:lnTo>
                    <a:lnTo>
                      <a:pt x="623" y="602"/>
                    </a:lnTo>
                    <a:lnTo>
                      <a:pt x="635" y="581"/>
                    </a:lnTo>
                    <a:lnTo>
                      <a:pt x="645" y="559"/>
                    </a:lnTo>
                    <a:lnTo>
                      <a:pt x="654" y="537"/>
                    </a:lnTo>
                    <a:lnTo>
                      <a:pt x="660" y="515"/>
                    </a:lnTo>
                    <a:lnTo>
                      <a:pt x="665" y="493"/>
                    </a:lnTo>
                    <a:lnTo>
                      <a:pt x="668" y="470"/>
                    </a:lnTo>
                    <a:lnTo>
                      <a:pt x="669" y="448"/>
                    </a:lnTo>
                    <a:lnTo>
                      <a:pt x="668" y="425"/>
                    </a:lnTo>
                    <a:lnTo>
                      <a:pt x="666" y="403"/>
                    </a:lnTo>
                    <a:lnTo>
                      <a:pt x="661" y="380"/>
                    </a:lnTo>
                    <a:lnTo>
                      <a:pt x="655" y="358"/>
                    </a:lnTo>
                    <a:lnTo>
                      <a:pt x="647" y="336"/>
                    </a:lnTo>
                    <a:lnTo>
                      <a:pt x="638" y="314"/>
                    </a:lnTo>
                    <a:lnTo>
                      <a:pt x="626" y="293"/>
                    </a:lnTo>
                    <a:lnTo>
                      <a:pt x="613" y="272"/>
                    </a:lnTo>
                    <a:lnTo>
                      <a:pt x="598" y="252"/>
                    </a:lnTo>
                    <a:lnTo>
                      <a:pt x="582" y="231"/>
                    </a:lnTo>
                    <a:lnTo>
                      <a:pt x="564" y="212"/>
                    </a:lnTo>
                    <a:lnTo>
                      <a:pt x="544" y="193"/>
                    </a:lnTo>
                    <a:lnTo>
                      <a:pt x="523" y="175"/>
                    </a:lnTo>
                    <a:lnTo>
                      <a:pt x="501" y="157"/>
                    </a:lnTo>
                    <a:lnTo>
                      <a:pt x="477" y="140"/>
                    </a:lnTo>
                    <a:lnTo>
                      <a:pt x="452" y="124"/>
                    </a:lnTo>
                    <a:lnTo>
                      <a:pt x="425" y="109"/>
                    </a:lnTo>
                    <a:lnTo>
                      <a:pt x="397" y="95"/>
                    </a:lnTo>
                    <a:lnTo>
                      <a:pt x="368" y="81"/>
                    </a:lnTo>
                    <a:lnTo>
                      <a:pt x="339" y="69"/>
                    </a:lnTo>
                    <a:lnTo>
                      <a:pt x="308" y="57"/>
                    </a:lnTo>
                    <a:lnTo>
                      <a:pt x="276" y="46"/>
                    </a:lnTo>
                    <a:lnTo>
                      <a:pt x="243" y="37"/>
                    </a:lnTo>
                    <a:lnTo>
                      <a:pt x="210" y="28"/>
                    </a:lnTo>
                    <a:lnTo>
                      <a:pt x="176" y="21"/>
                    </a:lnTo>
                    <a:lnTo>
                      <a:pt x="142" y="14"/>
                    </a:lnTo>
                    <a:lnTo>
                      <a:pt x="107" y="9"/>
                    </a:lnTo>
                    <a:lnTo>
                      <a:pt x="71" y="5"/>
                    </a:lnTo>
                    <a:lnTo>
                      <a:pt x="35" y="2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1502" name="Line 126"/>
            <p:cNvSpPr>
              <a:spLocks noChangeShapeType="1"/>
            </p:cNvSpPr>
            <p:nvPr/>
          </p:nvSpPr>
          <p:spPr bwMode="auto">
            <a:xfrm>
              <a:off x="2124" y="1667"/>
              <a:ext cx="1" cy="20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503" name="Line 127"/>
            <p:cNvSpPr>
              <a:spLocks noChangeShapeType="1"/>
            </p:cNvSpPr>
            <p:nvPr/>
          </p:nvSpPr>
          <p:spPr bwMode="auto">
            <a:xfrm>
              <a:off x="2124" y="1667"/>
              <a:ext cx="15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504" name="Line 128"/>
            <p:cNvSpPr>
              <a:spLocks noChangeShapeType="1"/>
            </p:cNvSpPr>
            <p:nvPr/>
          </p:nvSpPr>
          <p:spPr bwMode="auto">
            <a:xfrm>
              <a:off x="2124" y="1875"/>
              <a:ext cx="15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101505" name="Group 129"/>
            <p:cNvGrpSpPr>
              <a:grpSpLocks/>
            </p:cNvGrpSpPr>
            <p:nvPr/>
          </p:nvGrpSpPr>
          <p:grpSpPr bwMode="auto">
            <a:xfrm>
              <a:off x="2247" y="1667"/>
              <a:ext cx="142" cy="208"/>
              <a:chOff x="2247" y="1667"/>
              <a:chExt cx="142" cy="208"/>
            </a:xfrm>
          </p:grpSpPr>
          <p:sp>
            <p:nvSpPr>
              <p:cNvPr id="101506" name="AutoShape 130"/>
              <p:cNvSpPr>
                <a:spLocks noChangeArrowheads="1"/>
              </p:cNvSpPr>
              <p:nvPr/>
            </p:nvSpPr>
            <p:spPr bwMode="auto">
              <a:xfrm>
                <a:off x="2247" y="1667"/>
                <a:ext cx="143" cy="208"/>
              </a:xfrm>
              <a:prstGeom prst="roundRect">
                <a:avLst>
                  <a:gd name="adj" fmla="val 704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1507" name="Freeform 131"/>
              <p:cNvSpPr>
                <a:spLocks noChangeArrowheads="1"/>
              </p:cNvSpPr>
              <p:nvPr/>
            </p:nvSpPr>
            <p:spPr bwMode="auto">
              <a:xfrm>
                <a:off x="2248" y="1667"/>
                <a:ext cx="142" cy="208"/>
              </a:xfrm>
              <a:custGeom>
                <a:avLst/>
                <a:gdLst/>
                <a:ahLst/>
                <a:cxnLst>
                  <a:cxn ang="0">
                    <a:pos x="26" y="916"/>
                  </a:cxn>
                  <a:cxn ang="0">
                    <a:pos x="59" y="913"/>
                  </a:cxn>
                  <a:cxn ang="0">
                    <a:pos x="92" y="909"/>
                  </a:cxn>
                  <a:cxn ang="0">
                    <a:pos x="125" y="904"/>
                  </a:cxn>
                  <a:cxn ang="0">
                    <a:pos x="157" y="897"/>
                  </a:cxn>
                  <a:cxn ang="0">
                    <a:pos x="189" y="889"/>
                  </a:cxn>
                  <a:cxn ang="0">
                    <a:pos x="221" y="881"/>
                  </a:cxn>
                  <a:cxn ang="0">
                    <a:pos x="251" y="871"/>
                  </a:cxn>
                  <a:cxn ang="0">
                    <a:pos x="281" y="860"/>
                  </a:cxn>
                  <a:cxn ang="0">
                    <a:pos x="310" y="848"/>
                  </a:cxn>
                  <a:cxn ang="0">
                    <a:pos x="338" y="836"/>
                  </a:cxn>
                  <a:cxn ang="0">
                    <a:pos x="365" y="822"/>
                  </a:cxn>
                  <a:cxn ang="0">
                    <a:pos x="392" y="807"/>
                  </a:cxn>
                  <a:cxn ang="0">
                    <a:pos x="417" y="792"/>
                  </a:cxn>
                  <a:cxn ang="0">
                    <a:pos x="440" y="775"/>
                  </a:cxn>
                  <a:cxn ang="0">
                    <a:pos x="463" y="758"/>
                  </a:cxn>
                  <a:cxn ang="0">
                    <a:pos x="484" y="740"/>
                  </a:cxn>
                  <a:cxn ang="0">
                    <a:pos x="504" y="722"/>
                  </a:cxn>
                  <a:cxn ang="0">
                    <a:pos x="523" y="703"/>
                  </a:cxn>
                  <a:cxn ang="0">
                    <a:pos x="540" y="683"/>
                  </a:cxn>
                  <a:cxn ang="0">
                    <a:pos x="556" y="662"/>
                  </a:cxn>
                  <a:cxn ang="0">
                    <a:pos x="570" y="641"/>
                  </a:cxn>
                  <a:cxn ang="0">
                    <a:pos x="583" y="620"/>
                  </a:cxn>
                  <a:cxn ang="0">
                    <a:pos x="594" y="598"/>
                  </a:cxn>
                  <a:cxn ang="0">
                    <a:pos x="603" y="576"/>
                  </a:cxn>
                  <a:cxn ang="0">
                    <a:pos x="611" y="553"/>
                  </a:cxn>
                  <a:cxn ang="0">
                    <a:pos x="617" y="531"/>
                  </a:cxn>
                  <a:cxn ang="0">
                    <a:pos x="621" y="508"/>
                  </a:cxn>
                  <a:cxn ang="0">
                    <a:pos x="624" y="485"/>
                  </a:cxn>
                  <a:cxn ang="0">
                    <a:pos x="625" y="462"/>
                  </a:cxn>
                  <a:cxn ang="0">
                    <a:pos x="624" y="439"/>
                  </a:cxn>
                  <a:cxn ang="0">
                    <a:pos x="622" y="416"/>
                  </a:cxn>
                  <a:cxn ang="0">
                    <a:pos x="618" y="393"/>
                  </a:cxn>
                  <a:cxn ang="0">
                    <a:pos x="612" y="370"/>
                  </a:cxn>
                  <a:cxn ang="0">
                    <a:pos x="605" y="347"/>
                  </a:cxn>
                  <a:cxn ang="0">
                    <a:pos x="596" y="325"/>
                  </a:cxn>
                  <a:cxn ang="0">
                    <a:pos x="585" y="303"/>
                  </a:cxn>
                  <a:cxn ang="0">
                    <a:pos x="573" y="282"/>
                  </a:cxn>
                  <a:cxn ang="0">
                    <a:pos x="559" y="261"/>
                  </a:cxn>
                  <a:cxn ang="0">
                    <a:pos x="544" y="240"/>
                  </a:cxn>
                  <a:cxn ang="0">
                    <a:pos x="527" y="220"/>
                  </a:cxn>
                  <a:cxn ang="0">
                    <a:pos x="509" y="201"/>
                  </a:cxn>
                  <a:cxn ang="0">
                    <a:pos x="489" y="182"/>
                  </a:cxn>
                  <a:cxn ang="0">
                    <a:pos x="468" y="164"/>
                  </a:cxn>
                  <a:cxn ang="0">
                    <a:pos x="446" y="147"/>
                  </a:cxn>
                  <a:cxn ang="0">
                    <a:pos x="422" y="130"/>
                  </a:cxn>
                  <a:cxn ang="0">
                    <a:pos x="398" y="114"/>
                  </a:cxn>
                  <a:cxn ang="0">
                    <a:pos x="372" y="99"/>
                  </a:cxn>
                  <a:cxn ang="0">
                    <a:pos x="345" y="86"/>
                  </a:cxn>
                  <a:cxn ang="0">
                    <a:pos x="317" y="73"/>
                  </a:cxn>
                  <a:cxn ang="0">
                    <a:pos x="288" y="60"/>
                  </a:cxn>
                  <a:cxn ang="0">
                    <a:pos x="258" y="49"/>
                  </a:cxn>
                  <a:cxn ang="0">
                    <a:pos x="228" y="39"/>
                  </a:cxn>
                  <a:cxn ang="0">
                    <a:pos x="197" y="31"/>
                  </a:cxn>
                  <a:cxn ang="0">
                    <a:pos x="165" y="23"/>
                  </a:cxn>
                  <a:cxn ang="0">
                    <a:pos x="133" y="16"/>
                  </a:cxn>
                  <a:cxn ang="0">
                    <a:pos x="100" y="10"/>
                  </a:cxn>
                  <a:cxn ang="0">
                    <a:pos x="67" y="6"/>
                  </a:cxn>
                  <a:cxn ang="0">
                    <a:pos x="34" y="2"/>
                  </a:cxn>
                  <a:cxn ang="0">
                    <a:pos x="0" y="0"/>
                  </a:cxn>
                </a:cxnLst>
                <a:rect l="0" t="0" r="r" b="b"/>
                <a:pathLst>
                  <a:path w="626" h="917">
                    <a:moveTo>
                      <a:pt x="26" y="916"/>
                    </a:moveTo>
                    <a:lnTo>
                      <a:pt x="59" y="913"/>
                    </a:lnTo>
                    <a:lnTo>
                      <a:pt x="92" y="909"/>
                    </a:lnTo>
                    <a:lnTo>
                      <a:pt x="125" y="904"/>
                    </a:lnTo>
                    <a:lnTo>
                      <a:pt x="157" y="897"/>
                    </a:lnTo>
                    <a:lnTo>
                      <a:pt x="189" y="889"/>
                    </a:lnTo>
                    <a:lnTo>
                      <a:pt x="221" y="881"/>
                    </a:lnTo>
                    <a:lnTo>
                      <a:pt x="251" y="871"/>
                    </a:lnTo>
                    <a:lnTo>
                      <a:pt x="281" y="860"/>
                    </a:lnTo>
                    <a:lnTo>
                      <a:pt x="310" y="848"/>
                    </a:lnTo>
                    <a:lnTo>
                      <a:pt x="338" y="836"/>
                    </a:lnTo>
                    <a:lnTo>
                      <a:pt x="365" y="822"/>
                    </a:lnTo>
                    <a:lnTo>
                      <a:pt x="392" y="807"/>
                    </a:lnTo>
                    <a:lnTo>
                      <a:pt x="417" y="792"/>
                    </a:lnTo>
                    <a:lnTo>
                      <a:pt x="440" y="775"/>
                    </a:lnTo>
                    <a:lnTo>
                      <a:pt x="463" y="758"/>
                    </a:lnTo>
                    <a:lnTo>
                      <a:pt x="484" y="740"/>
                    </a:lnTo>
                    <a:lnTo>
                      <a:pt x="504" y="722"/>
                    </a:lnTo>
                    <a:lnTo>
                      <a:pt x="523" y="703"/>
                    </a:lnTo>
                    <a:lnTo>
                      <a:pt x="540" y="683"/>
                    </a:lnTo>
                    <a:lnTo>
                      <a:pt x="556" y="662"/>
                    </a:lnTo>
                    <a:lnTo>
                      <a:pt x="570" y="641"/>
                    </a:lnTo>
                    <a:lnTo>
                      <a:pt x="583" y="620"/>
                    </a:lnTo>
                    <a:lnTo>
                      <a:pt x="594" y="598"/>
                    </a:lnTo>
                    <a:lnTo>
                      <a:pt x="603" y="576"/>
                    </a:lnTo>
                    <a:lnTo>
                      <a:pt x="611" y="553"/>
                    </a:lnTo>
                    <a:lnTo>
                      <a:pt x="617" y="531"/>
                    </a:lnTo>
                    <a:lnTo>
                      <a:pt x="621" y="508"/>
                    </a:lnTo>
                    <a:lnTo>
                      <a:pt x="624" y="485"/>
                    </a:lnTo>
                    <a:lnTo>
                      <a:pt x="625" y="462"/>
                    </a:lnTo>
                    <a:lnTo>
                      <a:pt x="624" y="439"/>
                    </a:lnTo>
                    <a:lnTo>
                      <a:pt x="622" y="416"/>
                    </a:lnTo>
                    <a:lnTo>
                      <a:pt x="618" y="393"/>
                    </a:lnTo>
                    <a:lnTo>
                      <a:pt x="612" y="370"/>
                    </a:lnTo>
                    <a:lnTo>
                      <a:pt x="605" y="347"/>
                    </a:lnTo>
                    <a:lnTo>
                      <a:pt x="596" y="325"/>
                    </a:lnTo>
                    <a:lnTo>
                      <a:pt x="585" y="303"/>
                    </a:lnTo>
                    <a:lnTo>
                      <a:pt x="573" y="282"/>
                    </a:lnTo>
                    <a:lnTo>
                      <a:pt x="559" y="261"/>
                    </a:lnTo>
                    <a:lnTo>
                      <a:pt x="544" y="240"/>
                    </a:lnTo>
                    <a:lnTo>
                      <a:pt x="527" y="220"/>
                    </a:lnTo>
                    <a:lnTo>
                      <a:pt x="509" y="201"/>
                    </a:lnTo>
                    <a:lnTo>
                      <a:pt x="489" y="182"/>
                    </a:lnTo>
                    <a:lnTo>
                      <a:pt x="468" y="164"/>
                    </a:lnTo>
                    <a:lnTo>
                      <a:pt x="446" y="147"/>
                    </a:lnTo>
                    <a:lnTo>
                      <a:pt x="422" y="130"/>
                    </a:lnTo>
                    <a:lnTo>
                      <a:pt x="398" y="114"/>
                    </a:lnTo>
                    <a:lnTo>
                      <a:pt x="372" y="99"/>
                    </a:lnTo>
                    <a:lnTo>
                      <a:pt x="345" y="86"/>
                    </a:lnTo>
                    <a:lnTo>
                      <a:pt x="317" y="73"/>
                    </a:lnTo>
                    <a:lnTo>
                      <a:pt x="288" y="60"/>
                    </a:lnTo>
                    <a:lnTo>
                      <a:pt x="258" y="49"/>
                    </a:lnTo>
                    <a:lnTo>
                      <a:pt x="228" y="39"/>
                    </a:lnTo>
                    <a:lnTo>
                      <a:pt x="197" y="31"/>
                    </a:lnTo>
                    <a:lnTo>
                      <a:pt x="165" y="23"/>
                    </a:lnTo>
                    <a:lnTo>
                      <a:pt x="133" y="16"/>
                    </a:lnTo>
                    <a:lnTo>
                      <a:pt x="100" y="10"/>
                    </a:lnTo>
                    <a:lnTo>
                      <a:pt x="67" y="6"/>
                    </a:lnTo>
                    <a:lnTo>
                      <a:pt x="34" y="2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1508" name="Line 132"/>
            <p:cNvSpPr>
              <a:spLocks noChangeShapeType="1"/>
            </p:cNvSpPr>
            <p:nvPr/>
          </p:nvSpPr>
          <p:spPr bwMode="auto">
            <a:xfrm>
              <a:off x="2118" y="1997"/>
              <a:ext cx="1" cy="20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509" name="Line 133"/>
            <p:cNvSpPr>
              <a:spLocks noChangeShapeType="1"/>
            </p:cNvSpPr>
            <p:nvPr/>
          </p:nvSpPr>
          <p:spPr bwMode="auto">
            <a:xfrm>
              <a:off x="2118" y="1997"/>
              <a:ext cx="15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510" name="Line 134"/>
            <p:cNvSpPr>
              <a:spLocks noChangeShapeType="1"/>
            </p:cNvSpPr>
            <p:nvPr/>
          </p:nvSpPr>
          <p:spPr bwMode="auto">
            <a:xfrm>
              <a:off x="2118" y="2205"/>
              <a:ext cx="15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101511" name="Group 135"/>
            <p:cNvGrpSpPr>
              <a:grpSpLocks/>
            </p:cNvGrpSpPr>
            <p:nvPr/>
          </p:nvGrpSpPr>
          <p:grpSpPr bwMode="auto">
            <a:xfrm>
              <a:off x="2241" y="1997"/>
              <a:ext cx="142" cy="207"/>
              <a:chOff x="2241" y="1997"/>
              <a:chExt cx="142" cy="207"/>
            </a:xfrm>
          </p:grpSpPr>
          <p:sp>
            <p:nvSpPr>
              <p:cNvPr id="101512" name="AutoShape 136"/>
              <p:cNvSpPr>
                <a:spLocks noChangeArrowheads="1"/>
              </p:cNvSpPr>
              <p:nvPr/>
            </p:nvSpPr>
            <p:spPr bwMode="auto">
              <a:xfrm>
                <a:off x="2241" y="1997"/>
                <a:ext cx="143" cy="208"/>
              </a:xfrm>
              <a:prstGeom prst="roundRect">
                <a:avLst>
                  <a:gd name="adj" fmla="val 704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1513" name="Freeform 137"/>
              <p:cNvSpPr>
                <a:spLocks noChangeArrowheads="1"/>
              </p:cNvSpPr>
              <p:nvPr/>
            </p:nvSpPr>
            <p:spPr bwMode="auto">
              <a:xfrm>
                <a:off x="2242" y="1997"/>
                <a:ext cx="142" cy="208"/>
              </a:xfrm>
              <a:custGeom>
                <a:avLst/>
                <a:gdLst/>
                <a:ahLst/>
                <a:cxnLst>
                  <a:cxn ang="0">
                    <a:pos x="27" y="916"/>
                  </a:cxn>
                  <a:cxn ang="0">
                    <a:pos x="61" y="913"/>
                  </a:cxn>
                  <a:cxn ang="0">
                    <a:pos x="94" y="909"/>
                  </a:cxn>
                  <a:cxn ang="0">
                    <a:pos x="127" y="903"/>
                  </a:cxn>
                  <a:cxn ang="0">
                    <a:pos x="159" y="897"/>
                  </a:cxn>
                  <a:cxn ang="0">
                    <a:pos x="191" y="889"/>
                  </a:cxn>
                  <a:cxn ang="0">
                    <a:pos x="222" y="881"/>
                  </a:cxn>
                  <a:cxn ang="0">
                    <a:pos x="253" y="871"/>
                  </a:cxn>
                  <a:cxn ang="0">
                    <a:pos x="283" y="860"/>
                  </a:cxn>
                  <a:cxn ang="0">
                    <a:pos x="312" y="848"/>
                  </a:cxn>
                  <a:cxn ang="0">
                    <a:pos x="340" y="835"/>
                  </a:cxn>
                  <a:cxn ang="0">
                    <a:pos x="367" y="822"/>
                  </a:cxn>
                  <a:cxn ang="0">
                    <a:pos x="393" y="807"/>
                  </a:cxn>
                  <a:cxn ang="0">
                    <a:pos x="418" y="791"/>
                  </a:cxn>
                  <a:cxn ang="0">
                    <a:pos x="442" y="775"/>
                  </a:cxn>
                  <a:cxn ang="0">
                    <a:pos x="464" y="758"/>
                  </a:cxn>
                  <a:cxn ang="0">
                    <a:pos x="486" y="740"/>
                  </a:cxn>
                  <a:cxn ang="0">
                    <a:pos x="506" y="721"/>
                  </a:cxn>
                  <a:cxn ang="0">
                    <a:pos x="524" y="702"/>
                  </a:cxn>
                  <a:cxn ang="0">
                    <a:pos x="541" y="682"/>
                  </a:cxn>
                  <a:cxn ang="0">
                    <a:pos x="557" y="662"/>
                  </a:cxn>
                  <a:cxn ang="0">
                    <a:pos x="571" y="641"/>
                  </a:cxn>
                  <a:cxn ang="0">
                    <a:pos x="584" y="619"/>
                  </a:cxn>
                  <a:cxn ang="0">
                    <a:pos x="595" y="598"/>
                  </a:cxn>
                  <a:cxn ang="0">
                    <a:pos x="604" y="575"/>
                  </a:cxn>
                  <a:cxn ang="0">
                    <a:pos x="612" y="553"/>
                  </a:cxn>
                  <a:cxn ang="0">
                    <a:pos x="618" y="530"/>
                  </a:cxn>
                  <a:cxn ang="0">
                    <a:pos x="622" y="507"/>
                  </a:cxn>
                  <a:cxn ang="0">
                    <a:pos x="625" y="484"/>
                  </a:cxn>
                  <a:cxn ang="0">
                    <a:pos x="626" y="461"/>
                  </a:cxn>
                  <a:cxn ang="0">
                    <a:pos x="625" y="438"/>
                  </a:cxn>
                  <a:cxn ang="0">
                    <a:pos x="623" y="415"/>
                  </a:cxn>
                  <a:cxn ang="0">
                    <a:pos x="619" y="392"/>
                  </a:cxn>
                  <a:cxn ang="0">
                    <a:pos x="613" y="370"/>
                  </a:cxn>
                  <a:cxn ang="0">
                    <a:pos x="606" y="347"/>
                  </a:cxn>
                  <a:cxn ang="0">
                    <a:pos x="597" y="325"/>
                  </a:cxn>
                  <a:cxn ang="0">
                    <a:pos x="586" y="303"/>
                  </a:cxn>
                  <a:cxn ang="0">
                    <a:pos x="574" y="281"/>
                  </a:cxn>
                  <a:cxn ang="0">
                    <a:pos x="560" y="260"/>
                  </a:cxn>
                  <a:cxn ang="0">
                    <a:pos x="545" y="240"/>
                  </a:cxn>
                  <a:cxn ang="0">
                    <a:pos x="528" y="220"/>
                  </a:cxn>
                  <a:cxn ang="0">
                    <a:pos x="510" y="200"/>
                  </a:cxn>
                  <a:cxn ang="0">
                    <a:pos x="490" y="182"/>
                  </a:cxn>
                  <a:cxn ang="0">
                    <a:pos x="469" y="164"/>
                  </a:cxn>
                  <a:cxn ang="0">
                    <a:pos x="447" y="146"/>
                  </a:cxn>
                  <a:cxn ang="0">
                    <a:pos x="423" y="130"/>
                  </a:cxn>
                  <a:cxn ang="0">
                    <a:pos x="398" y="114"/>
                  </a:cxn>
                  <a:cxn ang="0">
                    <a:pos x="372" y="99"/>
                  </a:cxn>
                  <a:cxn ang="0">
                    <a:pos x="345" y="85"/>
                  </a:cxn>
                  <a:cxn ang="0">
                    <a:pos x="317" y="72"/>
                  </a:cxn>
                  <a:cxn ang="0">
                    <a:pos x="289" y="60"/>
                  </a:cxn>
                  <a:cxn ang="0">
                    <a:pos x="259" y="49"/>
                  </a:cxn>
                  <a:cxn ang="0">
                    <a:pos x="229" y="39"/>
                  </a:cxn>
                  <a:cxn ang="0">
                    <a:pos x="197" y="30"/>
                  </a:cxn>
                  <a:cxn ang="0">
                    <a:pos x="166" y="23"/>
                  </a:cxn>
                  <a:cxn ang="0">
                    <a:pos x="133" y="16"/>
                  </a:cxn>
                  <a:cxn ang="0">
                    <a:pos x="101" y="10"/>
                  </a:cxn>
                  <a:cxn ang="0">
                    <a:pos x="67" y="6"/>
                  </a:cxn>
                  <a:cxn ang="0">
                    <a:pos x="34" y="2"/>
                  </a:cxn>
                  <a:cxn ang="0">
                    <a:pos x="0" y="0"/>
                  </a:cxn>
                </a:cxnLst>
                <a:rect l="0" t="0" r="r" b="b"/>
                <a:pathLst>
                  <a:path w="627" h="917">
                    <a:moveTo>
                      <a:pt x="27" y="916"/>
                    </a:moveTo>
                    <a:lnTo>
                      <a:pt x="61" y="913"/>
                    </a:lnTo>
                    <a:lnTo>
                      <a:pt x="94" y="909"/>
                    </a:lnTo>
                    <a:lnTo>
                      <a:pt x="127" y="903"/>
                    </a:lnTo>
                    <a:lnTo>
                      <a:pt x="159" y="897"/>
                    </a:lnTo>
                    <a:lnTo>
                      <a:pt x="191" y="889"/>
                    </a:lnTo>
                    <a:lnTo>
                      <a:pt x="222" y="881"/>
                    </a:lnTo>
                    <a:lnTo>
                      <a:pt x="253" y="871"/>
                    </a:lnTo>
                    <a:lnTo>
                      <a:pt x="283" y="860"/>
                    </a:lnTo>
                    <a:lnTo>
                      <a:pt x="312" y="848"/>
                    </a:lnTo>
                    <a:lnTo>
                      <a:pt x="340" y="835"/>
                    </a:lnTo>
                    <a:lnTo>
                      <a:pt x="367" y="822"/>
                    </a:lnTo>
                    <a:lnTo>
                      <a:pt x="393" y="807"/>
                    </a:lnTo>
                    <a:lnTo>
                      <a:pt x="418" y="791"/>
                    </a:lnTo>
                    <a:lnTo>
                      <a:pt x="442" y="775"/>
                    </a:lnTo>
                    <a:lnTo>
                      <a:pt x="464" y="758"/>
                    </a:lnTo>
                    <a:lnTo>
                      <a:pt x="486" y="740"/>
                    </a:lnTo>
                    <a:lnTo>
                      <a:pt x="506" y="721"/>
                    </a:lnTo>
                    <a:lnTo>
                      <a:pt x="524" y="702"/>
                    </a:lnTo>
                    <a:lnTo>
                      <a:pt x="541" y="682"/>
                    </a:lnTo>
                    <a:lnTo>
                      <a:pt x="557" y="662"/>
                    </a:lnTo>
                    <a:lnTo>
                      <a:pt x="571" y="641"/>
                    </a:lnTo>
                    <a:lnTo>
                      <a:pt x="584" y="619"/>
                    </a:lnTo>
                    <a:lnTo>
                      <a:pt x="595" y="598"/>
                    </a:lnTo>
                    <a:lnTo>
                      <a:pt x="604" y="575"/>
                    </a:lnTo>
                    <a:lnTo>
                      <a:pt x="612" y="553"/>
                    </a:lnTo>
                    <a:lnTo>
                      <a:pt x="618" y="530"/>
                    </a:lnTo>
                    <a:lnTo>
                      <a:pt x="622" y="507"/>
                    </a:lnTo>
                    <a:lnTo>
                      <a:pt x="625" y="484"/>
                    </a:lnTo>
                    <a:lnTo>
                      <a:pt x="626" y="461"/>
                    </a:lnTo>
                    <a:lnTo>
                      <a:pt x="625" y="438"/>
                    </a:lnTo>
                    <a:lnTo>
                      <a:pt x="623" y="415"/>
                    </a:lnTo>
                    <a:lnTo>
                      <a:pt x="619" y="392"/>
                    </a:lnTo>
                    <a:lnTo>
                      <a:pt x="613" y="370"/>
                    </a:lnTo>
                    <a:lnTo>
                      <a:pt x="606" y="347"/>
                    </a:lnTo>
                    <a:lnTo>
                      <a:pt x="597" y="325"/>
                    </a:lnTo>
                    <a:lnTo>
                      <a:pt x="586" y="303"/>
                    </a:lnTo>
                    <a:lnTo>
                      <a:pt x="574" y="281"/>
                    </a:lnTo>
                    <a:lnTo>
                      <a:pt x="560" y="260"/>
                    </a:lnTo>
                    <a:lnTo>
                      <a:pt x="545" y="240"/>
                    </a:lnTo>
                    <a:lnTo>
                      <a:pt x="528" y="220"/>
                    </a:lnTo>
                    <a:lnTo>
                      <a:pt x="510" y="200"/>
                    </a:lnTo>
                    <a:lnTo>
                      <a:pt x="490" y="182"/>
                    </a:lnTo>
                    <a:lnTo>
                      <a:pt x="469" y="164"/>
                    </a:lnTo>
                    <a:lnTo>
                      <a:pt x="447" y="146"/>
                    </a:lnTo>
                    <a:lnTo>
                      <a:pt x="423" y="130"/>
                    </a:lnTo>
                    <a:lnTo>
                      <a:pt x="398" y="114"/>
                    </a:lnTo>
                    <a:lnTo>
                      <a:pt x="372" y="99"/>
                    </a:lnTo>
                    <a:lnTo>
                      <a:pt x="345" y="85"/>
                    </a:lnTo>
                    <a:lnTo>
                      <a:pt x="317" y="72"/>
                    </a:lnTo>
                    <a:lnTo>
                      <a:pt x="289" y="60"/>
                    </a:lnTo>
                    <a:lnTo>
                      <a:pt x="259" y="49"/>
                    </a:lnTo>
                    <a:lnTo>
                      <a:pt x="229" y="39"/>
                    </a:lnTo>
                    <a:lnTo>
                      <a:pt x="197" y="30"/>
                    </a:lnTo>
                    <a:lnTo>
                      <a:pt x="166" y="23"/>
                    </a:lnTo>
                    <a:lnTo>
                      <a:pt x="133" y="16"/>
                    </a:lnTo>
                    <a:lnTo>
                      <a:pt x="101" y="10"/>
                    </a:lnTo>
                    <a:lnTo>
                      <a:pt x="67" y="6"/>
                    </a:lnTo>
                    <a:lnTo>
                      <a:pt x="34" y="2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1514" name="Line 138"/>
            <p:cNvSpPr>
              <a:spLocks noChangeShapeType="1"/>
            </p:cNvSpPr>
            <p:nvPr/>
          </p:nvSpPr>
          <p:spPr bwMode="auto">
            <a:xfrm>
              <a:off x="2118" y="2284"/>
              <a:ext cx="1" cy="20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515" name="Line 139"/>
            <p:cNvSpPr>
              <a:spLocks noChangeShapeType="1"/>
            </p:cNvSpPr>
            <p:nvPr/>
          </p:nvSpPr>
          <p:spPr bwMode="auto">
            <a:xfrm>
              <a:off x="2118" y="2284"/>
              <a:ext cx="15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516" name="Line 140"/>
            <p:cNvSpPr>
              <a:spLocks noChangeShapeType="1"/>
            </p:cNvSpPr>
            <p:nvPr/>
          </p:nvSpPr>
          <p:spPr bwMode="auto">
            <a:xfrm>
              <a:off x="2118" y="2492"/>
              <a:ext cx="15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101517" name="Group 141"/>
            <p:cNvGrpSpPr>
              <a:grpSpLocks/>
            </p:cNvGrpSpPr>
            <p:nvPr/>
          </p:nvGrpSpPr>
          <p:grpSpPr bwMode="auto">
            <a:xfrm>
              <a:off x="2241" y="2284"/>
              <a:ext cx="142" cy="207"/>
              <a:chOff x="2241" y="2284"/>
              <a:chExt cx="142" cy="207"/>
            </a:xfrm>
          </p:grpSpPr>
          <p:sp>
            <p:nvSpPr>
              <p:cNvPr id="101518" name="AutoShape 142"/>
              <p:cNvSpPr>
                <a:spLocks noChangeArrowheads="1"/>
              </p:cNvSpPr>
              <p:nvPr/>
            </p:nvSpPr>
            <p:spPr bwMode="auto">
              <a:xfrm>
                <a:off x="2241" y="2284"/>
                <a:ext cx="143" cy="208"/>
              </a:xfrm>
              <a:prstGeom prst="roundRect">
                <a:avLst>
                  <a:gd name="adj" fmla="val 704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1519" name="Freeform 143"/>
              <p:cNvSpPr>
                <a:spLocks noChangeArrowheads="1"/>
              </p:cNvSpPr>
              <p:nvPr/>
            </p:nvSpPr>
            <p:spPr bwMode="auto">
              <a:xfrm>
                <a:off x="2242" y="2284"/>
                <a:ext cx="142" cy="208"/>
              </a:xfrm>
              <a:custGeom>
                <a:avLst/>
                <a:gdLst/>
                <a:ahLst/>
                <a:cxnLst>
                  <a:cxn ang="0">
                    <a:pos x="27" y="916"/>
                  </a:cxn>
                  <a:cxn ang="0">
                    <a:pos x="61" y="913"/>
                  </a:cxn>
                  <a:cxn ang="0">
                    <a:pos x="94" y="909"/>
                  </a:cxn>
                  <a:cxn ang="0">
                    <a:pos x="127" y="903"/>
                  </a:cxn>
                  <a:cxn ang="0">
                    <a:pos x="159" y="897"/>
                  </a:cxn>
                  <a:cxn ang="0">
                    <a:pos x="191" y="889"/>
                  </a:cxn>
                  <a:cxn ang="0">
                    <a:pos x="222" y="881"/>
                  </a:cxn>
                  <a:cxn ang="0">
                    <a:pos x="253" y="871"/>
                  </a:cxn>
                  <a:cxn ang="0">
                    <a:pos x="283" y="860"/>
                  </a:cxn>
                  <a:cxn ang="0">
                    <a:pos x="312" y="848"/>
                  </a:cxn>
                  <a:cxn ang="0">
                    <a:pos x="340" y="835"/>
                  </a:cxn>
                  <a:cxn ang="0">
                    <a:pos x="367" y="822"/>
                  </a:cxn>
                  <a:cxn ang="0">
                    <a:pos x="393" y="807"/>
                  </a:cxn>
                  <a:cxn ang="0">
                    <a:pos x="418" y="791"/>
                  </a:cxn>
                  <a:cxn ang="0">
                    <a:pos x="442" y="775"/>
                  </a:cxn>
                  <a:cxn ang="0">
                    <a:pos x="464" y="758"/>
                  </a:cxn>
                  <a:cxn ang="0">
                    <a:pos x="486" y="740"/>
                  </a:cxn>
                  <a:cxn ang="0">
                    <a:pos x="506" y="721"/>
                  </a:cxn>
                  <a:cxn ang="0">
                    <a:pos x="524" y="702"/>
                  </a:cxn>
                  <a:cxn ang="0">
                    <a:pos x="541" y="682"/>
                  </a:cxn>
                  <a:cxn ang="0">
                    <a:pos x="557" y="662"/>
                  </a:cxn>
                  <a:cxn ang="0">
                    <a:pos x="571" y="641"/>
                  </a:cxn>
                  <a:cxn ang="0">
                    <a:pos x="584" y="619"/>
                  </a:cxn>
                  <a:cxn ang="0">
                    <a:pos x="595" y="598"/>
                  </a:cxn>
                  <a:cxn ang="0">
                    <a:pos x="604" y="575"/>
                  </a:cxn>
                  <a:cxn ang="0">
                    <a:pos x="612" y="553"/>
                  </a:cxn>
                  <a:cxn ang="0">
                    <a:pos x="618" y="530"/>
                  </a:cxn>
                  <a:cxn ang="0">
                    <a:pos x="622" y="507"/>
                  </a:cxn>
                  <a:cxn ang="0">
                    <a:pos x="625" y="484"/>
                  </a:cxn>
                  <a:cxn ang="0">
                    <a:pos x="626" y="461"/>
                  </a:cxn>
                  <a:cxn ang="0">
                    <a:pos x="625" y="438"/>
                  </a:cxn>
                  <a:cxn ang="0">
                    <a:pos x="623" y="415"/>
                  </a:cxn>
                  <a:cxn ang="0">
                    <a:pos x="619" y="392"/>
                  </a:cxn>
                  <a:cxn ang="0">
                    <a:pos x="613" y="370"/>
                  </a:cxn>
                  <a:cxn ang="0">
                    <a:pos x="606" y="347"/>
                  </a:cxn>
                  <a:cxn ang="0">
                    <a:pos x="597" y="325"/>
                  </a:cxn>
                  <a:cxn ang="0">
                    <a:pos x="586" y="303"/>
                  </a:cxn>
                  <a:cxn ang="0">
                    <a:pos x="574" y="281"/>
                  </a:cxn>
                  <a:cxn ang="0">
                    <a:pos x="560" y="260"/>
                  </a:cxn>
                  <a:cxn ang="0">
                    <a:pos x="545" y="240"/>
                  </a:cxn>
                  <a:cxn ang="0">
                    <a:pos x="528" y="220"/>
                  </a:cxn>
                  <a:cxn ang="0">
                    <a:pos x="510" y="200"/>
                  </a:cxn>
                  <a:cxn ang="0">
                    <a:pos x="490" y="182"/>
                  </a:cxn>
                  <a:cxn ang="0">
                    <a:pos x="469" y="164"/>
                  </a:cxn>
                  <a:cxn ang="0">
                    <a:pos x="447" y="146"/>
                  </a:cxn>
                  <a:cxn ang="0">
                    <a:pos x="423" y="130"/>
                  </a:cxn>
                  <a:cxn ang="0">
                    <a:pos x="398" y="114"/>
                  </a:cxn>
                  <a:cxn ang="0">
                    <a:pos x="372" y="99"/>
                  </a:cxn>
                  <a:cxn ang="0">
                    <a:pos x="345" y="85"/>
                  </a:cxn>
                  <a:cxn ang="0">
                    <a:pos x="317" y="72"/>
                  </a:cxn>
                  <a:cxn ang="0">
                    <a:pos x="289" y="60"/>
                  </a:cxn>
                  <a:cxn ang="0">
                    <a:pos x="259" y="49"/>
                  </a:cxn>
                  <a:cxn ang="0">
                    <a:pos x="229" y="39"/>
                  </a:cxn>
                  <a:cxn ang="0">
                    <a:pos x="197" y="30"/>
                  </a:cxn>
                  <a:cxn ang="0">
                    <a:pos x="166" y="23"/>
                  </a:cxn>
                  <a:cxn ang="0">
                    <a:pos x="133" y="16"/>
                  </a:cxn>
                  <a:cxn ang="0">
                    <a:pos x="101" y="10"/>
                  </a:cxn>
                  <a:cxn ang="0">
                    <a:pos x="67" y="6"/>
                  </a:cxn>
                  <a:cxn ang="0">
                    <a:pos x="34" y="2"/>
                  </a:cxn>
                  <a:cxn ang="0">
                    <a:pos x="0" y="0"/>
                  </a:cxn>
                </a:cxnLst>
                <a:rect l="0" t="0" r="r" b="b"/>
                <a:pathLst>
                  <a:path w="627" h="917">
                    <a:moveTo>
                      <a:pt x="27" y="916"/>
                    </a:moveTo>
                    <a:lnTo>
                      <a:pt x="61" y="913"/>
                    </a:lnTo>
                    <a:lnTo>
                      <a:pt x="94" y="909"/>
                    </a:lnTo>
                    <a:lnTo>
                      <a:pt x="127" y="903"/>
                    </a:lnTo>
                    <a:lnTo>
                      <a:pt x="159" y="897"/>
                    </a:lnTo>
                    <a:lnTo>
                      <a:pt x="191" y="889"/>
                    </a:lnTo>
                    <a:lnTo>
                      <a:pt x="222" y="881"/>
                    </a:lnTo>
                    <a:lnTo>
                      <a:pt x="253" y="871"/>
                    </a:lnTo>
                    <a:lnTo>
                      <a:pt x="283" y="860"/>
                    </a:lnTo>
                    <a:lnTo>
                      <a:pt x="312" y="848"/>
                    </a:lnTo>
                    <a:lnTo>
                      <a:pt x="340" y="835"/>
                    </a:lnTo>
                    <a:lnTo>
                      <a:pt x="367" y="822"/>
                    </a:lnTo>
                    <a:lnTo>
                      <a:pt x="393" y="807"/>
                    </a:lnTo>
                    <a:lnTo>
                      <a:pt x="418" y="791"/>
                    </a:lnTo>
                    <a:lnTo>
                      <a:pt x="442" y="775"/>
                    </a:lnTo>
                    <a:lnTo>
                      <a:pt x="464" y="758"/>
                    </a:lnTo>
                    <a:lnTo>
                      <a:pt x="486" y="740"/>
                    </a:lnTo>
                    <a:lnTo>
                      <a:pt x="506" y="721"/>
                    </a:lnTo>
                    <a:lnTo>
                      <a:pt x="524" y="702"/>
                    </a:lnTo>
                    <a:lnTo>
                      <a:pt x="541" y="682"/>
                    </a:lnTo>
                    <a:lnTo>
                      <a:pt x="557" y="662"/>
                    </a:lnTo>
                    <a:lnTo>
                      <a:pt x="571" y="641"/>
                    </a:lnTo>
                    <a:lnTo>
                      <a:pt x="584" y="619"/>
                    </a:lnTo>
                    <a:lnTo>
                      <a:pt x="595" y="598"/>
                    </a:lnTo>
                    <a:lnTo>
                      <a:pt x="604" y="575"/>
                    </a:lnTo>
                    <a:lnTo>
                      <a:pt x="612" y="553"/>
                    </a:lnTo>
                    <a:lnTo>
                      <a:pt x="618" y="530"/>
                    </a:lnTo>
                    <a:lnTo>
                      <a:pt x="622" y="507"/>
                    </a:lnTo>
                    <a:lnTo>
                      <a:pt x="625" y="484"/>
                    </a:lnTo>
                    <a:lnTo>
                      <a:pt x="626" y="461"/>
                    </a:lnTo>
                    <a:lnTo>
                      <a:pt x="625" y="438"/>
                    </a:lnTo>
                    <a:lnTo>
                      <a:pt x="623" y="415"/>
                    </a:lnTo>
                    <a:lnTo>
                      <a:pt x="619" y="392"/>
                    </a:lnTo>
                    <a:lnTo>
                      <a:pt x="613" y="370"/>
                    </a:lnTo>
                    <a:lnTo>
                      <a:pt x="606" y="347"/>
                    </a:lnTo>
                    <a:lnTo>
                      <a:pt x="597" y="325"/>
                    </a:lnTo>
                    <a:lnTo>
                      <a:pt x="586" y="303"/>
                    </a:lnTo>
                    <a:lnTo>
                      <a:pt x="574" y="281"/>
                    </a:lnTo>
                    <a:lnTo>
                      <a:pt x="560" y="260"/>
                    </a:lnTo>
                    <a:lnTo>
                      <a:pt x="545" y="240"/>
                    </a:lnTo>
                    <a:lnTo>
                      <a:pt x="528" y="220"/>
                    </a:lnTo>
                    <a:lnTo>
                      <a:pt x="510" y="200"/>
                    </a:lnTo>
                    <a:lnTo>
                      <a:pt x="490" y="182"/>
                    </a:lnTo>
                    <a:lnTo>
                      <a:pt x="469" y="164"/>
                    </a:lnTo>
                    <a:lnTo>
                      <a:pt x="447" y="146"/>
                    </a:lnTo>
                    <a:lnTo>
                      <a:pt x="423" y="130"/>
                    </a:lnTo>
                    <a:lnTo>
                      <a:pt x="398" y="114"/>
                    </a:lnTo>
                    <a:lnTo>
                      <a:pt x="372" y="99"/>
                    </a:lnTo>
                    <a:lnTo>
                      <a:pt x="345" y="85"/>
                    </a:lnTo>
                    <a:lnTo>
                      <a:pt x="317" y="72"/>
                    </a:lnTo>
                    <a:lnTo>
                      <a:pt x="289" y="60"/>
                    </a:lnTo>
                    <a:lnTo>
                      <a:pt x="259" y="49"/>
                    </a:lnTo>
                    <a:lnTo>
                      <a:pt x="229" y="39"/>
                    </a:lnTo>
                    <a:lnTo>
                      <a:pt x="197" y="30"/>
                    </a:lnTo>
                    <a:lnTo>
                      <a:pt x="166" y="23"/>
                    </a:lnTo>
                    <a:lnTo>
                      <a:pt x="133" y="16"/>
                    </a:lnTo>
                    <a:lnTo>
                      <a:pt x="101" y="10"/>
                    </a:lnTo>
                    <a:lnTo>
                      <a:pt x="67" y="6"/>
                    </a:lnTo>
                    <a:lnTo>
                      <a:pt x="34" y="2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1520" name="Line 144"/>
            <p:cNvSpPr>
              <a:spLocks noChangeShapeType="1"/>
            </p:cNvSpPr>
            <p:nvPr/>
          </p:nvSpPr>
          <p:spPr bwMode="auto">
            <a:xfrm>
              <a:off x="2118" y="2572"/>
              <a:ext cx="1" cy="20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521" name="Line 145"/>
            <p:cNvSpPr>
              <a:spLocks noChangeShapeType="1"/>
            </p:cNvSpPr>
            <p:nvPr/>
          </p:nvSpPr>
          <p:spPr bwMode="auto">
            <a:xfrm>
              <a:off x="2118" y="2572"/>
              <a:ext cx="15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522" name="Line 146"/>
            <p:cNvSpPr>
              <a:spLocks noChangeShapeType="1"/>
            </p:cNvSpPr>
            <p:nvPr/>
          </p:nvSpPr>
          <p:spPr bwMode="auto">
            <a:xfrm>
              <a:off x="2118" y="2780"/>
              <a:ext cx="15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101523" name="Group 147"/>
            <p:cNvGrpSpPr>
              <a:grpSpLocks/>
            </p:cNvGrpSpPr>
            <p:nvPr/>
          </p:nvGrpSpPr>
          <p:grpSpPr bwMode="auto">
            <a:xfrm>
              <a:off x="2241" y="2572"/>
              <a:ext cx="142" cy="207"/>
              <a:chOff x="2241" y="2572"/>
              <a:chExt cx="142" cy="207"/>
            </a:xfrm>
          </p:grpSpPr>
          <p:sp>
            <p:nvSpPr>
              <p:cNvPr id="101524" name="AutoShape 148"/>
              <p:cNvSpPr>
                <a:spLocks noChangeArrowheads="1"/>
              </p:cNvSpPr>
              <p:nvPr/>
            </p:nvSpPr>
            <p:spPr bwMode="auto">
              <a:xfrm>
                <a:off x="2241" y="2572"/>
                <a:ext cx="143" cy="208"/>
              </a:xfrm>
              <a:prstGeom prst="roundRect">
                <a:avLst>
                  <a:gd name="adj" fmla="val 704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1525" name="Freeform 149"/>
              <p:cNvSpPr>
                <a:spLocks noChangeArrowheads="1"/>
              </p:cNvSpPr>
              <p:nvPr/>
            </p:nvSpPr>
            <p:spPr bwMode="auto">
              <a:xfrm>
                <a:off x="2242" y="2572"/>
                <a:ext cx="142" cy="208"/>
              </a:xfrm>
              <a:custGeom>
                <a:avLst/>
                <a:gdLst/>
                <a:ahLst/>
                <a:cxnLst>
                  <a:cxn ang="0">
                    <a:pos x="27" y="916"/>
                  </a:cxn>
                  <a:cxn ang="0">
                    <a:pos x="61" y="913"/>
                  </a:cxn>
                  <a:cxn ang="0">
                    <a:pos x="94" y="909"/>
                  </a:cxn>
                  <a:cxn ang="0">
                    <a:pos x="127" y="903"/>
                  </a:cxn>
                  <a:cxn ang="0">
                    <a:pos x="159" y="897"/>
                  </a:cxn>
                  <a:cxn ang="0">
                    <a:pos x="191" y="889"/>
                  </a:cxn>
                  <a:cxn ang="0">
                    <a:pos x="222" y="881"/>
                  </a:cxn>
                  <a:cxn ang="0">
                    <a:pos x="253" y="871"/>
                  </a:cxn>
                  <a:cxn ang="0">
                    <a:pos x="283" y="860"/>
                  </a:cxn>
                  <a:cxn ang="0">
                    <a:pos x="312" y="848"/>
                  </a:cxn>
                  <a:cxn ang="0">
                    <a:pos x="340" y="835"/>
                  </a:cxn>
                  <a:cxn ang="0">
                    <a:pos x="367" y="822"/>
                  </a:cxn>
                  <a:cxn ang="0">
                    <a:pos x="393" y="807"/>
                  </a:cxn>
                  <a:cxn ang="0">
                    <a:pos x="418" y="791"/>
                  </a:cxn>
                  <a:cxn ang="0">
                    <a:pos x="442" y="775"/>
                  </a:cxn>
                  <a:cxn ang="0">
                    <a:pos x="464" y="758"/>
                  </a:cxn>
                  <a:cxn ang="0">
                    <a:pos x="486" y="740"/>
                  </a:cxn>
                  <a:cxn ang="0">
                    <a:pos x="506" y="721"/>
                  </a:cxn>
                  <a:cxn ang="0">
                    <a:pos x="524" y="702"/>
                  </a:cxn>
                  <a:cxn ang="0">
                    <a:pos x="541" y="682"/>
                  </a:cxn>
                  <a:cxn ang="0">
                    <a:pos x="557" y="662"/>
                  </a:cxn>
                  <a:cxn ang="0">
                    <a:pos x="571" y="641"/>
                  </a:cxn>
                  <a:cxn ang="0">
                    <a:pos x="584" y="619"/>
                  </a:cxn>
                  <a:cxn ang="0">
                    <a:pos x="595" y="598"/>
                  </a:cxn>
                  <a:cxn ang="0">
                    <a:pos x="604" y="575"/>
                  </a:cxn>
                  <a:cxn ang="0">
                    <a:pos x="612" y="553"/>
                  </a:cxn>
                  <a:cxn ang="0">
                    <a:pos x="618" y="530"/>
                  </a:cxn>
                  <a:cxn ang="0">
                    <a:pos x="622" y="507"/>
                  </a:cxn>
                  <a:cxn ang="0">
                    <a:pos x="625" y="484"/>
                  </a:cxn>
                  <a:cxn ang="0">
                    <a:pos x="626" y="461"/>
                  </a:cxn>
                  <a:cxn ang="0">
                    <a:pos x="625" y="438"/>
                  </a:cxn>
                  <a:cxn ang="0">
                    <a:pos x="623" y="415"/>
                  </a:cxn>
                  <a:cxn ang="0">
                    <a:pos x="619" y="392"/>
                  </a:cxn>
                  <a:cxn ang="0">
                    <a:pos x="613" y="370"/>
                  </a:cxn>
                  <a:cxn ang="0">
                    <a:pos x="606" y="347"/>
                  </a:cxn>
                  <a:cxn ang="0">
                    <a:pos x="597" y="325"/>
                  </a:cxn>
                  <a:cxn ang="0">
                    <a:pos x="586" y="303"/>
                  </a:cxn>
                  <a:cxn ang="0">
                    <a:pos x="574" y="281"/>
                  </a:cxn>
                  <a:cxn ang="0">
                    <a:pos x="560" y="260"/>
                  </a:cxn>
                  <a:cxn ang="0">
                    <a:pos x="545" y="240"/>
                  </a:cxn>
                  <a:cxn ang="0">
                    <a:pos x="528" y="220"/>
                  </a:cxn>
                  <a:cxn ang="0">
                    <a:pos x="510" y="200"/>
                  </a:cxn>
                  <a:cxn ang="0">
                    <a:pos x="490" y="182"/>
                  </a:cxn>
                  <a:cxn ang="0">
                    <a:pos x="469" y="164"/>
                  </a:cxn>
                  <a:cxn ang="0">
                    <a:pos x="447" y="146"/>
                  </a:cxn>
                  <a:cxn ang="0">
                    <a:pos x="423" y="130"/>
                  </a:cxn>
                  <a:cxn ang="0">
                    <a:pos x="398" y="114"/>
                  </a:cxn>
                  <a:cxn ang="0">
                    <a:pos x="372" y="99"/>
                  </a:cxn>
                  <a:cxn ang="0">
                    <a:pos x="345" y="85"/>
                  </a:cxn>
                  <a:cxn ang="0">
                    <a:pos x="317" y="72"/>
                  </a:cxn>
                  <a:cxn ang="0">
                    <a:pos x="289" y="60"/>
                  </a:cxn>
                  <a:cxn ang="0">
                    <a:pos x="259" y="49"/>
                  </a:cxn>
                  <a:cxn ang="0">
                    <a:pos x="229" y="39"/>
                  </a:cxn>
                  <a:cxn ang="0">
                    <a:pos x="197" y="30"/>
                  </a:cxn>
                  <a:cxn ang="0">
                    <a:pos x="166" y="23"/>
                  </a:cxn>
                  <a:cxn ang="0">
                    <a:pos x="133" y="16"/>
                  </a:cxn>
                  <a:cxn ang="0">
                    <a:pos x="101" y="10"/>
                  </a:cxn>
                  <a:cxn ang="0">
                    <a:pos x="67" y="6"/>
                  </a:cxn>
                  <a:cxn ang="0">
                    <a:pos x="34" y="2"/>
                  </a:cxn>
                  <a:cxn ang="0">
                    <a:pos x="0" y="0"/>
                  </a:cxn>
                </a:cxnLst>
                <a:rect l="0" t="0" r="r" b="b"/>
                <a:pathLst>
                  <a:path w="627" h="917">
                    <a:moveTo>
                      <a:pt x="27" y="916"/>
                    </a:moveTo>
                    <a:lnTo>
                      <a:pt x="61" y="913"/>
                    </a:lnTo>
                    <a:lnTo>
                      <a:pt x="94" y="909"/>
                    </a:lnTo>
                    <a:lnTo>
                      <a:pt x="127" y="903"/>
                    </a:lnTo>
                    <a:lnTo>
                      <a:pt x="159" y="897"/>
                    </a:lnTo>
                    <a:lnTo>
                      <a:pt x="191" y="889"/>
                    </a:lnTo>
                    <a:lnTo>
                      <a:pt x="222" y="881"/>
                    </a:lnTo>
                    <a:lnTo>
                      <a:pt x="253" y="871"/>
                    </a:lnTo>
                    <a:lnTo>
                      <a:pt x="283" y="860"/>
                    </a:lnTo>
                    <a:lnTo>
                      <a:pt x="312" y="848"/>
                    </a:lnTo>
                    <a:lnTo>
                      <a:pt x="340" y="835"/>
                    </a:lnTo>
                    <a:lnTo>
                      <a:pt x="367" y="822"/>
                    </a:lnTo>
                    <a:lnTo>
                      <a:pt x="393" y="807"/>
                    </a:lnTo>
                    <a:lnTo>
                      <a:pt x="418" y="791"/>
                    </a:lnTo>
                    <a:lnTo>
                      <a:pt x="442" y="775"/>
                    </a:lnTo>
                    <a:lnTo>
                      <a:pt x="464" y="758"/>
                    </a:lnTo>
                    <a:lnTo>
                      <a:pt x="486" y="740"/>
                    </a:lnTo>
                    <a:lnTo>
                      <a:pt x="506" y="721"/>
                    </a:lnTo>
                    <a:lnTo>
                      <a:pt x="524" y="702"/>
                    </a:lnTo>
                    <a:lnTo>
                      <a:pt x="541" y="682"/>
                    </a:lnTo>
                    <a:lnTo>
                      <a:pt x="557" y="662"/>
                    </a:lnTo>
                    <a:lnTo>
                      <a:pt x="571" y="641"/>
                    </a:lnTo>
                    <a:lnTo>
                      <a:pt x="584" y="619"/>
                    </a:lnTo>
                    <a:lnTo>
                      <a:pt x="595" y="598"/>
                    </a:lnTo>
                    <a:lnTo>
                      <a:pt x="604" y="575"/>
                    </a:lnTo>
                    <a:lnTo>
                      <a:pt x="612" y="553"/>
                    </a:lnTo>
                    <a:lnTo>
                      <a:pt x="618" y="530"/>
                    </a:lnTo>
                    <a:lnTo>
                      <a:pt x="622" y="507"/>
                    </a:lnTo>
                    <a:lnTo>
                      <a:pt x="625" y="484"/>
                    </a:lnTo>
                    <a:lnTo>
                      <a:pt x="626" y="461"/>
                    </a:lnTo>
                    <a:lnTo>
                      <a:pt x="625" y="438"/>
                    </a:lnTo>
                    <a:lnTo>
                      <a:pt x="623" y="415"/>
                    </a:lnTo>
                    <a:lnTo>
                      <a:pt x="619" y="392"/>
                    </a:lnTo>
                    <a:lnTo>
                      <a:pt x="613" y="370"/>
                    </a:lnTo>
                    <a:lnTo>
                      <a:pt x="606" y="347"/>
                    </a:lnTo>
                    <a:lnTo>
                      <a:pt x="597" y="325"/>
                    </a:lnTo>
                    <a:lnTo>
                      <a:pt x="586" y="303"/>
                    </a:lnTo>
                    <a:lnTo>
                      <a:pt x="574" y="281"/>
                    </a:lnTo>
                    <a:lnTo>
                      <a:pt x="560" y="260"/>
                    </a:lnTo>
                    <a:lnTo>
                      <a:pt x="545" y="240"/>
                    </a:lnTo>
                    <a:lnTo>
                      <a:pt x="528" y="220"/>
                    </a:lnTo>
                    <a:lnTo>
                      <a:pt x="510" y="200"/>
                    </a:lnTo>
                    <a:lnTo>
                      <a:pt x="490" y="182"/>
                    </a:lnTo>
                    <a:lnTo>
                      <a:pt x="469" y="164"/>
                    </a:lnTo>
                    <a:lnTo>
                      <a:pt x="447" y="146"/>
                    </a:lnTo>
                    <a:lnTo>
                      <a:pt x="423" y="130"/>
                    </a:lnTo>
                    <a:lnTo>
                      <a:pt x="398" y="114"/>
                    </a:lnTo>
                    <a:lnTo>
                      <a:pt x="372" y="99"/>
                    </a:lnTo>
                    <a:lnTo>
                      <a:pt x="345" y="85"/>
                    </a:lnTo>
                    <a:lnTo>
                      <a:pt x="317" y="72"/>
                    </a:lnTo>
                    <a:lnTo>
                      <a:pt x="289" y="60"/>
                    </a:lnTo>
                    <a:lnTo>
                      <a:pt x="259" y="49"/>
                    </a:lnTo>
                    <a:lnTo>
                      <a:pt x="229" y="39"/>
                    </a:lnTo>
                    <a:lnTo>
                      <a:pt x="197" y="30"/>
                    </a:lnTo>
                    <a:lnTo>
                      <a:pt x="166" y="23"/>
                    </a:lnTo>
                    <a:lnTo>
                      <a:pt x="133" y="16"/>
                    </a:lnTo>
                    <a:lnTo>
                      <a:pt x="101" y="10"/>
                    </a:lnTo>
                    <a:lnTo>
                      <a:pt x="67" y="6"/>
                    </a:lnTo>
                    <a:lnTo>
                      <a:pt x="34" y="2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1526" name="Line 150"/>
            <p:cNvSpPr>
              <a:spLocks noChangeShapeType="1"/>
            </p:cNvSpPr>
            <p:nvPr/>
          </p:nvSpPr>
          <p:spPr bwMode="auto">
            <a:xfrm>
              <a:off x="2118" y="2865"/>
              <a:ext cx="1" cy="20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527" name="Line 151"/>
            <p:cNvSpPr>
              <a:spLocks noChangeShapeType="1"/>
            </p:cNvSpPr>
            <p:nvPr/>
          </p:nvSpPr>
          <p:spPr bwMode="auto">
            <a:xfrm>
              <a:off x="2118" y="2865"/>
              <a:ext cx="15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528" name="Line 152"/>
            <p:cNvSpPr>
              <a:spLocks noChangeShapeType="1"/>
            </p:cNvSpPr>
            <p:nvPr/>
          </p:nvSpPr>
          <p:spPr bwMode="auto">
            <a:xfrm>
              <a:off x="2118" y="3073"/>
              <a:ext cx="15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101529" name="Group 153"/>
            <p:cNvGrpSpPr>
              <a:grpSpLocks/>
            </p:cNvGrpSpPr>
            <p:nvPr/>
          </p:nvGrpSpPr>
          <p:grpSpPr bwMode="auto">
            <a:xfrm>
              <a:off x="2241" y="2865"/>
              <a:ext cx="142" cy="207"/>
              <a:chOff x="2241" y="2865"/>
              <a:chExt cx="142" cy="207"/>
            </a:xfrm>
          </p:grpSpPr>
          <p:sp>
            <p:nvSpPr>
              <p:cNvPr id="101530" name="AutoShape 154"/>
              <p:cNvSpPr>
                <a:spLocks noChangeArrowheads="1"/>
              </p:cNvSpPr>
              <p:nvPr/>
            </p:nvSpPr>
            <p:spPr bwMode="auto">
              <a:xfrm>
                <a:off x="2241" y="2865"/>
                <a:ext cx="143" cy="208"/>
              </a:xfrm>
              <a:prstGeom prst="roundRect">
                <a:avLst>
                  <a:gd name="adj" fmla="val 704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1531" name="Freeform 155"/>
              <p:cNvSpPr>
                <a:spLocks noChangeArrowheads="1"/>
              </p:cNvSpPr>
              <p:nvPr/>
            </p:nvSpPr>
            <p:spPr bwMode="auto">
              <a:xfrm>
                <a:off x="2242" y="2865"/>
                <a:ext cx="142" cy="208"/>
              </a:xfrm>
              <a:custGeom>
                <a:avLst/>
                <a:gdLst/>
                <a:ahLst/>
                <a:cxnLst>
                  <a:cxn ang="0">
                    <a:pos x="27" y="916"/>
                  </a:cxn>
                  <a:cxn ang="0">
                    <a:pos x="61" y="913"/>
                  </a:cxn>
                  <a:cxn ang="0">
                    <a:pos x="94" y="909"/>
                  </a:cxn>
                  <a:cxn ang="0">
                    <a:pos x="127" y="903"/>
                  </a:cxn>
                  <a:cxn ang="0">
                    <a:pos x="159" y="897"/>
                  </a:cxn>
                  <a:cxn ang="0">
                    <a:pos x="191" y="889"/>
                  </a:cxn>
                  <a:cxn ang="0">
                    <a:pos x="222" y="881"/>
                  </a:cxn>
                  <a:cxn ang="0">
                    <a:pos x="253" y="871"/>
                  </a:cxn>
                  <a:cxn ang="0">
                    <a:pos x="283" y="860"/>
                  </a:cxn>
                  <a:cxn ang="0">
                    <a:pos x="312" y="848"/>
                  </a:cxn>
                  <a:cxn ang="0">
                    <a:pos x="340" y="835"/>
                  </a:cxn>
                  <a:cxn ang="0">
                    <a:pos x="367" y="822"/>
                  </a:cxn>
                  <a:cxn ang="0">
                    <a:pos x="393" y="807"/>
                  </a:cxn>
                  <a:cxn ang="0">
                    <a:pos x="418" y="791"/>
                  </a:cxn>
                  <a:cxn ang="0">
                    <a:pos x="442" y="775"/>
                  </a:cxn>
                  <a:cxn ang="0">
                    <a:pos x="464" y="758"/>
                  </a:cxn>
                  <a:cxn ang="0">
                    <a:pos x="486" y="740"/>
                  </a:cxn>
                  <a:cxn ang="0">
                    <a:pos x="506" y="721"/>
                  </a:cxn>
                  <a:cxn ang="0">
                    <a:pos x="524" y="702"/>
                  </a:cxn>
                  <a:cxn ang="0">
                    <a:pos x="541" y="682"/>
                  </a:cxn>
                  <a:cxn ang="0">
                    <a:pos x="557" y="662"/>
                  </a:cxn>
                  <a:cxn ang="0">
                    <a:pos x="571" y="641"/>
                  </a:cxn>
                  <a:cxn ang="0">
                    <a:pos x="584" y="619"/>
                  </a:cxn>
                  <a:cxn ang="0">
                    <a:pos x="595" y="598"/>
                  </a:cxn>
                  <a:cxn ang="0">
                    <a:pos x="604" y="575"/>
                  </a:cxn>
                  <a:cxn ang="0">
                    <a:pos x="612" y="553"/>
                  </a:cxn>
                  <a:cxn ang="0">
                    <a:pos x="618" y="530"/>
                  </a:cxn>
                  <a:cxn ang="0">
                    <a:pos x="622" y="507"/>
                  </a:cxn>
                  <a:cxn ang="0">
                    <a:pos x="625" y="484"/>
                  </a:cxn>
                  <a:cxn ang="0">
                    <a:pos x="626" y="461"/>
                  </a:cxn>
                  <a:cxn ang="0">
                    <a:pos x="625" y="438"/>
                  </a:cxn>
                  <a:cxn ang="0">
                    <a:pos x="623" y="415"/>
                  </a:cxn>
                  <a:cxn ang="0">
                    <a:pos x="619" y="392"/>
                  </a:cxn>
                  <a:cxn ang="0">
                    <a:pos x="613" y="370"/>
                  </a:cxn>
                  <a:cxn ang="0">
                    <a:pos x="606" y="347"/>
                  </a:cxn>
                  <a:cxn ang="0">
                    <a:pos x="597" y="325"/>
                  </a:cxn>
                  <a:cxn ang="0">
                    <a:pos x="586" y="303"/>
                  </a:cxn>
                  <a:cxn ang="0">
                    <a:pos x="574" y="281"/>
                  </a:cxn>
                  <a:cxn ang="0">
                    <a:pos x="560" y="260"/>
                  </a:cxn>
                  <a:cxn ang="0">
                    <a:pos x="545" y="240"/>
                  </a:cxn>
                  <a:cxn ang="0">
                    <a:pos x="528" y="220"/>
                  </a:cxn>
                  <a:cxn ang="0">
                    <a:pos x="510" y="200"/>
                  </a:cxn>
                  <a:cxn ang="0">
                    <a:pos x="490" y="182"/>
                  </a:cxn>
                  <a:cxn ang="0">
                    <a:pos x="469" y="164"/>
                  </a:cxn>
                  <a:cxn ang="0">
                    <a:pos x="447" y="146"/>
                  </a:cxn>
                  <a:cxn ang="0">
                    <a:pos x="423" y="130"/>
                  </a:cxn>
                  <a:cxn ang="0">
                    <a:pos x="398" y="114"/>
                  </a:cxn>
                  <a:cxn ang="0">
                    <a:pos x="372" y="99"/>
                  </a:cxn>
                  <a:cxn ang="0">
                    <a:pos x="345" y="85"/>
                  </a:cxn>
                  <a:cxn ang="0">
                    <a:pos x="317" y="72"/>
                  </a:cxn>
                  <a:cxn ang="0">
                    <a:pos x="289" y="60"/>
                  </a:cxn>
                  <a:cxn ang="0">
                    <a:pos x="259" y="49"/>
                  </a:cxn>
                  <a:cxn ang="0">
                    <a:pos x="229" y="39"/>
                  </a:cxn>
                  <a:cxn ang="0">
                    <a:pos x="197" y="30"/>
                  </a:cxn>
                  <a:cxn ang="0">
                    <a:pos x="166" y="23"/>
                  </a:cxn>
                  <a:cxn ang="0">
                    <a:pos x="133" y="16"/>
                  </a:cxn>
                  <a:cxn ang="0">
                    <a:pos x="101" y="10"/>
                  </a:cxn>
                  <a:cxn ang="0">
                    <a:pos x="67" y="6"/>
                  </a:cxn>
                  <a:cxn ang="0">
                    <a:pos x="34" y="2"/>
                  </a:cxn>
                  <a:cxn ang="0">
                    <a:pos x="0" y="0"/>
                  </a:cxn>
                </a:cxnLst>
                <a:rect l="0" t="0" r="r" b="b"/>
                <a:pathLst>
                  <a:path w="627" h="917">
                    <a:moveTo>
                      <a:pt x="27" y="916"/>
                    </a:moveTo>
                    <a:lnTo>
                      <a:pt x="61" y="913"/>
                    </a:lnTo>
                    <a:lnTo>
                      <a:pt x="94" y="909"/>
                    </a:lnTo>
                    <a:lnTo>
                      <a:pt x="127" y="903"/>
                    </a:lnTo>
                    <a:lnTo>
                      <a:pt x="159" y="897"/>
                    </a:lnTo>
                    <a:lnTo>
                      <a:pt x="191" y="889"/>
                    </a:lnTo>
                    <a:lnTo>
                      <a:pt x="222" y="881"/>
                    </a:lnTo>
                    <a:lnTo>
                      <a:pt x="253" y="871"/>
                    </a:lnTo>
                    <a:lnTo>
                      <a:pt x="283" y="860"/>
                    </a:lnTo>
                    <a:lnTo>
                      <a:pt x="312" y="848"/>
                    </a:lnTo>
                    <a:lnTo>
                      <a:pt x="340" y="835"/>
                    </a:lnTo>
                    <a:lnTo>
                      <a:pt x="367" y="822"/>
                    </a:lnTo>
                    <a:lnTo>
                      <a:pt x="393" y="807"/>
                    </a:lnTo>
                    <a:lnTo>
                      <a:pt x="418" y="791"/>
                    </a:lnTo>
                    <a:lnTo>
                      <a:pt x="442" y="775"/>
                    </a:lnTo>
                    <a:lnTo>
                      <a:pt x="464" y="758"/>
                    </a:lnTo>
                    <a:lnTo>
                      <a:pt x="486" y="740"/>
                    </a:lnTo>
                    <a:lnTo>
                      <a:pt x="506" y="721"/>
                    </a:lnTo>
                    <a:lnTo>
                      <a:pt x="524" y="702"/>
                    </a:lnTo>
                    <a:lnTo>
                      <a:pt x="541" y="682"/>
                    </a:lnTo>
                    <a:lnTo>
                      <a:pt x="557" y="662"/>
                    </a:lnTo>
                    <a:lnTo>
                      <a:pt x="571" y="641"/>
                    </a:lnTo>
                    <a:lnTo>
                      <a:pt x="584" y="619"/>
                    </a:lnTo>
                    <a:lnTo>
                      <a:pt x="595" y="598"/>
                    </a:lnTo>
                    <a:lnTo>
                      <a:pt x="604" y="575"/>
                    </a:lnTo>
                    <a:lnTo>
                      <a:pt x="612" y="553"/>
                    </a:lnTo>
                    <a:lnTo>
                      <a:pt x="618" y="530"/>
                    </a:lnTo>
                    <a:lnTo>
                      <a:pt x="622" y="507"/>
                    </a:lnTo>
                    <a:lnTo>
                      <a:pt x="625" y="484"/>
                    </a:lnTo>
                    <a:lnTo>
                      <a:pt x="626" y="461"/>
                    </a:lnTo>
                    <a:lnTo>
                      <a:pt x="625" y="438"/>
                    </a:lnTo>
                    <a:lnTo>
                      <a:pt x="623" y="415"/>
                    </a:lnTo>
                    <a:lnTo>
                      <a:pt x="619" y="392"/>
                    </a:lnTo>
                    <a:lnTo>
                      <a:pt x="613" y="370"/>
                    </a:lnTo>
                    <a:lnTo>
                      <a:pt x="606" y="347"/>
                    </a:lnTo>
                    <a:lnTo>
                      <a:pt x="597" y="325"/>
                    </a:lnTo>
                    <a:lnTo>
                      <a:pt x="586" y="303"/>
                    </a:lnTo>
                    <a:lnTo>
                      <a:pt x="574" y="281"/>
                    </a:lnTo>
                    <a:lnTo>
                      <a:pt x="560" y="260"/>
                    </a:lnTo>
                    <a:lnTo>
                      <a:pt x="545" y="240"/>
                    </a:lnTo>
                    <a:lnTo>
                      <a:pt x="528" y="220"/>
                    </a:lnTo>
                    <a:lnTo>
                      <a:pt x="510" y="200"/>
                    </a:lnTo>
                    <a:lnTo>
                      <a:pt x="490" y="182"/>
                    </a:lnTo>
                    <a:lnTo>
                      <a:pt x="469" y="164"/>
                    </a:lnTo>
                    <a:lnTo>
                      <a:pt x="447" y="146"/>
                    </a:lnTo>
                    <a:lnTo>
                      <a:pt x="423" y="130"/>
                    </a:lnTo>
                    <a:lnTo>
                      <a:pt x="398" y="114"/>
                    </a:lnTo>
                    <a:lnTo>
                      <a:pt x="372" y="99"/>
                    </a:lnTo>
                    <a:lnTo>
                      <a:pt x="345" y="85"/>
                    </a:lnTo>
                    <a:lnTo>
                      <a:pt x="317" y="72"/>
                    </a:lnTo>
                    <a:lnTo>
                      <a:pt x="289" y="60"/>
                    </a:lnTo>
                    <a:lnTo>
                      <a:pt x="259" y="49"/>
                    </a:lnTo>
                    <a:lnTo>
                      <a:pt x="229" y="39"/>
                    </a:lnTo>
                    <a:lnTo>
                      <a:pt x="197" y="30"/>
                    </a:lnTo>
                    <a:lnTo>
                      <a:pt x="166" y="23"/>
                    </a:lnTo>
                    <a:lnTo>
                      <a:pt x="133" y="16"/>
                    </a:lnTo>
                    <a:lnTo>
                      <a:pt x="101" y="10"/>
                    </a:lnTo>
                    <a:lnTo>
                      <a:pt x="67" y="6"/>
                    </a:lnTo>
                    <a:lnTo>
                      <a:pt x="34" y="2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1532" name="Line 156"/>
            <p:cNvSpPr>
              <a:spLocks noChangeShapeType="1"/>
            </p:cNvSpPr>
            <p:nvPr/>
          </p:nvSpPr>
          <p:spPr bwMode="auto">
            <a:xfrm>
              <a:off x="2118" y="3165"/>
              <a:ext cx="1" cy="20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533" name="Line 157"/>
            <p:cNvSpPr>
              <a:spLocks noChangeShapeType="1"/>
            </p:cNvSpPr>
            <p:nvPr/>
          </p:nvSpPr>
          <p:spPr bwMode="auto">
            <a:xfrm>
              <a:off x="2118" y="3165"/>
              <a:ext cx="15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534" name="Line 158"/>
            <p:cNvSpPr>
              <a:spLocks noChangeShapeType="1"/>
            </p:cNvSpPr>
            <p:nvPr/>
          </p:nvSpPr>
          <p:spPr bwMode="auto">
            <a:xfrm>
              <a:off x="2118" y="3373"/>
              <a:ext cx="15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101535" name="Group 159"/>
            <p:cNvGrpSpPr>
              <a:grpSpLocks/>
            </p:cNvGrpSpPr>
            <p:nvPr/>
          </p:nvGrpSpPr>
          <p:grpSpPr bwMode="auto">
            <a:xfrm>
              <a:off x="2241" y="3165"/>
              <a:ext cx="142" cy="207"/>
              <a:chOff x="2241" y="3165"/>
              <a:chExt cx="142" cy="207"/>
            </a:xfrm>
          </p:grpSpPr>
          <p:sp>
            <p:nvSpPr>
              <p:cNvPr id="101536" name="AutoShape 160"/>
              <p:cNvSpPr>
                <a:spLocks noChangeArrowheads="1"/>
              </p:cNvSpPr>
              <p:nvPr/>
            </p:nvSpPr>
            <p:spPr bwMode="auto">
              <a:xfrm>
                <a:off x="2241" y="3165"/>
                <a:ext cx="143" cy="208"/>
              </a:xfrm>
              <a:prstGeom prst="roundRect">
                <a:avLst>
                  <a:gd name="adj" fmla="val 704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1537" name="Freeform 161"/>
              <p:cNvSpPr>
                <a:spLocks noChangeArrowheads="1"/>
              </p:cNvSpPr>
              <p:nvPr/>
            </p:nvSpPr>
            <p:spPr bwMode="auto">
              <a:xfrm>
                <a:off x="2242" y="3165"/>
                <a:ext cx="142" cy="208"/>
              </a:xfrm>
              <a:custGeom>
                <a:avLst/>
                <a:gdLst/>
                <a:ahLst/>
                <a:cxnLst>
                  <a:cxn ang="0">
                    <a:pos x="27" y="916"/>
                  </a:cxn>
                  <a:cxn ang="0">
                    <a:pos x="61" y="913"/>
                  </a:cxn>
                  <a:cxn ang="0">
                    <a:pos x="94" y="909"/>
                  </a:cxn>
                  <a:cxn ang="0">
                    <a:pos x="127" y="903"/>
                  </a:cxn>
                  <a:cxn ang="0">
                    <a:pos x="159" y="897"/>
                  </a:cxn>
                  <a:cxn ang="0">
                    <a:pos x="191" y="889"/>
                  </a:cxn>
                  <a:cxn ang="0">
                    <a:pos x="222" y="881"/>
                  </a:cxn>
                  <a:cxn ang="0">
                    <a:pos x="253" y="871"/>
                  </a:cxn>
                  <a:cxn ang="0">
                    <a:pos x="283" y="860"/>
                  </a:cxn>
                  <a:cxn ang="0">
                    <a:pos x="312" y="848"/>
                  </a:cxn>
                  <a:cxn ang="0">
                    <a:pos x="340" y="835"/>
                  </a:cxn>
                  <a:cxn ang="0">
                    <a:pos x="367" y="822"/>
                  </a:cxn>
                  <a:cxn ang="0">
                    <a:pos x="393" y="807"/>
                  </a:cxn>
                  <a:cxn ang="0">
                    <a:pos x="418" y="791"/>
                  </a:cxn>
                  <a:cxn ang="0">
                    <a:pos x="442" y="775"/>
                  </a:cxn>
                  <a:cxn ang="0">
                    <a:pos x="464" y="758"/>
                  </a:cxn>
                  <a:cxn ang="0">
                    <a:pos x="486" y="740"/>
                  </a:cxn>
                  <a:cxn ang="0">
                    <a:pos x="506" y="721"/>
                  </a:cxn>
                  <a:cxn ang="0">
                    <a:pos x="524" y="702"/>
                  </a:cxn>
                  <a:cxn ang="0">
                    <a:pos x="541" y="682"/>
                  </a:cxn>
                  <a:cxn ang="0">
                    <a:pos x="557" y="662"/>
                  </a:cxn>
                  <a:cxn ang="0">
                    <a:pos x="571" y="641"/>
                  </a:cxn>
                  <a:cxn ang="0">
                    <a:pos x="584" y="619"/>
                  </a:cxn>
                  <a:cxn ang="0">
                    <a:pos x="595" y="598"/>
                  </a:cxn>
                  <a:cxn ang="0">
                    <a:pos x="604" y="575"/>
                  </a:cxn>
                  <a:cxn ang="0">
                    <a:pos x="612" y="553"/>
                  </a:cxn>
                  <a:cxn ang="0">
                    <a:pos x="618" y="530"/>
                  </a:cxn>
                  <a:cxn ang="0">
                    <a:pos x="622" y="507"/>
                  </a:cxn>
                  <a:cxn ang="0">
                    <a:pos x="625" y="484"/>
                  </a:cxn>
                  <a:cxn ang="0">
                    <a:pos x="626" y="461"/>
                  </a:cxn>
                  <a:cxn ang="0">
                    <a:pos x="625" y="438"/>
                  </a:cxn>
                  <a:cxn ang="0">
                    <a:pos x="623" y="415"/>
                  </a:cxn>
                  <a:cxn ang="0">
                    <a:pos x="619" y="392"/>
                  </a:cxn>
                  <a:cxn ang="0">
                    <a:pos x="613" y="370"/>
                  </a:cxn>
                  <a:cxn ang="0">
                    <a:pos x="606" y="347"/>
                  </a:cxn>
                  <a:cxn ang="0">
                    <a:pos x="597" y="325"/>
                  </a:cxn>
                  <a:cxn ang="0">
                    <a:pos x="586" y="303"/>
                  </a:cxn>
                  <a:cxn ang="0">
                    <a:pos x="574" y="281"/>
                  </a:cxn>
                  <a:cxn ang="0">
                    <a:pos x="560" y="260"/>
                  </a:cxn>
                  <a:cxn ang="0">
                    <a:pos x="545" y="240"/>
                  </a:cxn>
                  <a:cxn ang="0">
                    <a:pos x="528" y="220"/>
                  </a:cxn>
                  <a:cxn ang="0">
                    <a:pos x="510" y="200"/>
                  </a:cxn>
                  <a:cxn ang="0">
                    <a:pos x="490" y="182"/>
                  </a:cxn>
                  <a:cxn ang="0">
                    <a:pos x="469" y="164"/>
                  </a:cxn>
                  <a:cxn ang="0">
                    <a:pos x="447" y="146"/>
                  </a:cxn>
                  <a:cxn ang="0">
                    <a:pos x="423" y="130"/>
                  </a:cxn>
                  <a:cxn ang="0">
                    <a:pos x="398" y="114"/>
                  </a:cxn>
                  <a:cxn ang="0">
                    <a:pos x="372" y="99"/>
                  </a:cxn>
                  <a:cxn ang="0">
                    <a:pos x="345" y="85"/>
                  </a:cxn>
                  <a:cxn ang="0">
                    <a:pos x="317" y="72"/>
                  </a:cxn>
                  <a:cxn ang="0">
                    <a:pos x="289" y="60"/>
                  </a:cxn>
                  <a:cxn ang="0">
                    <a:pos x="259" y="49"/>
                  </a:cxn>
                  <a:cxn ang="0">
                    <a:pos x="229" y="39"/>
                  </a:cxn>
                  <a:cxn ang="0">
                    <a:pos x="197" y="30"/>
                  </a:cxn>
                  <a:cxn ang="0">
                    <a:pos x="166" y="23"/>
                  </a:cxn>
                  <a:cxn ang="0">
                    <a:pos x="133" y="16"/>
                  </a:cxn>
                  <a:cxn ang="0">
                    <a:pos x="101" y="10"/>
                  </a:cxn>
                  <a:cxn ang="0">
                    <a:pos x="67" y="6"/>
                  </a:cxn>
                  <a:cxn ang="0">
                    <a:pos x="34" y="2"/>
                  </a:cxn>
                  <a:cxn ang="0">
                    <a:pos x="0" y="0"/>
                  </a:cxn>
                </a:cxnLst>
                <a:rect l="0" t="0" r="r" b="b"/>
                <a:pathLst>
                  <a:path w="627" h="917">
                    <a:moveTo>
                      <a:pt x="27" y="916"/>
                    </a:moveTo>
                    <a:lnTo>
                      <a:pt x="61" y="913"/>
                    </a:lnTo>
                    <a:lnTo>
                      <a:pt x="94" y="909"/>
                    </a:lnTo>
                    <a:lnTo>
                      <a:pt x="127" y="903"/>
                    </a:lnTo>
                    <a:lnTo>
                      <a:pt x="159" y="897"/>
                    </a:lnTo>
                    <a:lnTo>
                      <a:pt x="191" y="889"/>
                    </a:lnTo>
                    <a:lnTo>
                      <a:pt x="222" y="881"/>
                    </a:lnTo>
                    <a:lnTo>
                      <a:pt x="253" y="871"/>
                    </a:lnTo>
                    <a:lnTo>
                      <a:pt x="283" y="860"/>
                    </a:lnTo>
                    <a:lnTo>
                      <a:pt x="312" y="848"/>
                    </a:lnTo>
                    <a:lnTo>
                      <a:pt x="340" y="835"/>
                    </a:lnTo>
                    <a:lnTo>
                      <a:pt x="367" y="822"/>
                    </a:lnTo>
                    <a:lnTo>
                      <a:pt x="393" y="807"/>
                    </a:lnTo>
                    <a:lnTo>
                      <a:pt x="418" y="791"/>
                    </a:lnTo>
                    <a:lnTo>
                      <a:pt x="442" y="775"/>
                    </a:lnTo>
                    <a:lnTo>
                      <a:pt x="464" y="758"/>
                    </a:lnTo>
                    <a:lnTo>
                      <a:pt x="486" y="740"/>
                    </a:lnTo>
                    <a:lnTo>
                      <a:pt x="506" y="721"/>
                    </a:lnTo>
                    <a:lnTo>
                      <a:pt x="524" y="702"/>
                    </a:lnTo>
                    <a:lnTo>
                      <a:pt x="541" y="682"/>
                    </a:lnTo>
                    <a:lnTo>
                      <a:pt x="557" y="662"/>
                    </a:lnTo>
                    <a:lnTo>
                      <a:pt x="571" y="641"/>
                    </a:lnTo>
                    <a:lnTo>
                      <a:pt x="584" y="619"/>
                    </a:lnTo>
                    <a:lnTo>
                      <a:pt x="595" y="598"/>
                    </a:lnTo>
                    <a:lnTo>
                      <a:pt x="604" y="575"/>
                    </a:lnTo>
                    <a:lnTo>
                      <a:pt x="612" y="553"/>
                    </a:lnTo>
                    <a:lnTo>
                      <a:pt x="618" y="530"/>
                    </a:lnTo>
                    <a:lnTo>
                      <a:pt x="622" y="507"/>
                    </a:lnTo>
                    <a:lnTo>
                      <a:pt x="625" y="484"/>
                    </a:lnTo>
                    <a:lnTo>
                      <a:pt x="626" y="461"/>
                    </a:lnTo>
                    <a:lnTo>
                      <a:pt x="625" y="438"/>
                    </a:lnTo>
                    <a:lnTo>
                      <a:pt x="623" y="415"/>
                    </a:lnTo>
                    <a:lnTo>
                      <a:pt x="619" y="392"/>
                    </a:lnTo>
                    <a:lnTo>
                      <a:pt x="613" y="370"/>
                    </a:lnTo>
                    <a:lnTo>
                      <a:pt x="606" y="347"/>
                    </a:lnTo>
                    <a:lnTo>
                      <a:pt x="597" y="325"/>
                    </a:lnTo>
                    <a:lnTo>
                      <a:pt x="586" y="303"/>
                    </a:lnTo>
                    <a:lnTo>
                      <a:pt x="574" y="281"/>
                    </a:lnTo>
                    <a:lnTo>
                      <a:pt x="560" y="260"/>
                    </a:lnTo>
                    <a:lnTo>
                      <a:pt x="545" y="240"/>
                    </a:lnTo>
                    <a:lnTo>
                      <a:pt x="528" y="220"/>
                    </a:lnTo>
                    <a:lnTo>
                      <a:pt x="510" y="200"/>
                    </a:lnTo>
                    <a:lnTo>
                      <a:pt x="490" y="182"/>
                    </a:lnTo>
                    <a:lnTo>
                      <a:pt x="469" y="164"/>
                    </a:lnTo>
                    <a:lnTo>
                      <a:pt x="447" y="146"/>
                    </a:lnTo>
                    <a:lnTo>
                      <a:pt x="423" y="130"/>
                    </a:lnTo>
                    <a:lnTo>
                      <a:pt x="398" y="114"/>
                    </a:lnTo>
                    <a:lnTo>
                      <a:pt x="372" y="99"/>
                    </a:lnTo>
                    <a:lnTo>
                      <a:pt x="345" y="85"/>
                    </a:lnTo>
                    <a:lnTo>
                      <a:pt x="317" y="72"/>
                    </a:lnTo>
                    <a:lnTo>
                      <a:pt x="289" y="60"/>
                    </a:lnTo>
                    <a:lnTo>
                      <a:pt x="259" y="49"/>
                    </a:lnTo>
                    <a:lnTo>
                      <a:pt x="229" y="39"/>
                    </a:lnTo>
                    <a:lnTo>
                      <a:pt x="197" y="30"/>
                    </a:lnTo>
                    <a:lnTo>
                      <a:pt x="166" y="23"/>
                    </a:lnTo>
                    <a:lnTo>
                      <a:pt x="133" y="16"/>
                    </a:lnTo>
                    <a:lnTo>
                      <a:pt x="101" y="10"/>
                    </a:lnTo>
                    <a:lnTo>
                      <a:pt x="67" y="6"/>
                    </a:lnTo>
                    <a:lnTo>
                      <a:pt x="34" y="2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1538" name="Line 162"/>
            <p:cNvSpPr>
              <a:spLocks noChangeShapeType="1"/>
            </p:cNvSpPr>
            <p:nvPr/>
          </p:nvSpPr>
          <p:spPr bwMode="auto">
            <a:xfrm>
              <a:off x="2118" y="3453"/>
              <a:ext cx="1" cy="20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539" name="Line 163"/>
            <p:cNvSpPr>
              <a:spLocks noChangeShapeType="1"/>
            </p:cNvSpPr>
            <p:nvPr/>
          </p:nvSpPr>
          <p:spPr bwMode="auto">
            <a:xfrm>
              <a:off x="2118" y="3453"/>
              <a:ext cx="15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1540" name="Line 164"/>
            <p:cNvSpPr>
              <a:spLocks noChangeShapeType="1"/>
            </p:cNvSpPr>
            <p:nvPr/>
          </p:nvSpPr>
          <p:spPr bwMode="auto">
            <a:xfrm>
              <a:off x="2118" y="3660"/>
              <a:ext cx="15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101541" name="Group 165"/>
            <p:cNvGrpSpPr>
              <a:grpSpLocks/>
            </p:cNvGrpSpPr>
            <p:nvPr/>
          </p:nvGrpSpPr>
          <p:grpSpPr bwMode="auto">
            <a:xfrm>
              <a:off x="2241" y="3452"/>
              <a:ext cx="142" cy="207"/>
              <a:chOff x="2241" y="3452"/>
              <a:chExt cx="142" cy="207"/>
            </a:xfrm>
          </p:grpSpPr>
          <p:sp>
            <p:nvSpPr>
              <p:cNvPr id="101542" name="AutoShape 166"/>
              <p:cNvSpPr>
                <a:spLocks noChangeArrowheads="1"/>
              </p:cNvSpPr>
              <p:nvPr/>
            </p:nvSpPr>
            <p:spPr bwMode="auto">
              <a:xfrm>
                <a:off x="2241" y="3453"/>
                <a:ext cx="143" cy="208"/>
              </a:xfrm>
              <a:prstGeom prst="roundRect">
                <a:avLst>
                  <a:gd name="adj" fmla="val 704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1543" name="Freeform 167"/>
              <p:cNvSpPr>
                <a:spLocks noChangeArrowheads="1"/>
              </p:cNvSpPr>
              <p:nvPr/>
            </p:nvSpPr>
            <p:spPr bwMode="auto">
              <a:xfrm>
                <a:off x="2242" y="3453"/>
                <a:ext cx="142" cy="207"/>
              </a:xfrm>
              <a:custGeom>
                <a:avLst/>
                <a:gdLst/>
                <a:ahLst/>
                <a:cxnLst>
                  <a:cxn ang="0">
                    <a:pos x="26" y="914"/>
                  </a:cxn>
                  <a:cxn ang="0">
                    <a:pos x="59" y="911"/>
                  </a:cxn>
                  <a:cxn ang="0">
                    <a:pos x="92" y="907"/>
                  </a:cxn>
                  <a:cxn ang="0">
                    <a:pos x="125" y="902"/>
                  </a:cxn>
                  <a:cxn ang="0">
                    <a:pos x="157" y="895"/>
                  </a:cxn>
                  <a:cxn ang="0">
                    <a:pos x="189" y="888"/>
                  </a:cxn>
                  <a:cxn ang="0">
                    <a:pos x="221" y="879"/>
                  </a:cxn>
                  <a:cxn ang="0">
                    <a:pos x="251" y="869"/>
                  </a:cxn>
                  <a:cxn ang="0">
                    <a:pos x="281" y="858"/>
                  </a:cxn>
                  <a:cxn ang="0">
                    <a:pos x="310" y="847"/>
                  </a:cxn>
                  <a:cxn ang="0">
                    <a:pos x="338" y="834"/>
                  </a:cxn>
                  <a:cxn ang="0">
                    <a:pos x="365" y="820"/>
                  </a:cxn>
                  <a:cxn ang="0">
                    <a:pos x="392" y="806"/>
                  </a:cxn>
                  <a:cxn ang="0">
                    <a:pos x="417" y="790"/>
                  </a:cxn>
                  <a:cxn ang="0">
                    <a:pos x="440" y="774"/>
                  </a:cxn>
                  <a:cxn ang="0">
                    <a:pos x="463" y="757"/>
                  </a:cxn>
                  <a:cxn ang="0">
                    <a:pos x="484" y="739"/>
                  </a:cxn>
                  <a:cxn ang="0">
                    <a:pos x="504" y="720"/>
                  </a:cxn>
                  <a:cxn ang="0">
                    <a:pos x="523" y="701"/>
                  </a:cxn>
                  <a:cxn ang="0">
                    <a:pos x="540" y="681"/>
                  </a:cxn>
                  <a:cxn ang="0">
                    <a:pos x="556" y="661"/>
                  </a:cxn>
                  <a:cxn ang="0">
                    <a:pos x="570" y="640"/>
                  </a:cxn>
                  <a:cxn ang="0">
                    <a:pos x="583" y="619"/>
                  </a:cxn>
                  <a:cxn ang="0">
                    <a:pos x="594" y="597"/>
                  </a:cxn>
                  <a:cxn ang="0">
                    <a:pos x="603" y="575"/>
                  </a:cxn>
                  <a:cxn ang="0">
                    <a:pos x="611" y="552"/>
                  </a:cxn>
                  <a:cxn ang="0">
                    <a:pos x="617" y="530"/>
                  </a:cxn>
                  <a:cxn ang="0">
                    <a:pos x="621" y="507"/>
                  </a:cxn>
                  <a:cxn ang="0">
                    <a:pos x="624" y="484"/>
                  </a:cxn>
                  <a:cxn ang="0">
                    <a:pos x="625" y="461"/>
                  </a:cxn>
                  <a:cxn ang="0">
                    <a:pos x="624" y="438"/>
                  </a:cxn>
                  <a:cxn ang="0">
                    <a:pos x="622" y="415"/>
                  </a:cxn>
                  <a:cxn ang="0">
                    <a:pos x="618" y="392"/>
                  </a:cxn>
                  <a:cxn ang="0">
                    <a:pos x="612" y="369"/>
                  </a:cxn>
                  <a:cxn ang="0">
                    <a:pos x="605" y="347"/>
                  </a:cxn>
                  <a:cxn ang="0">
                    <a:pos x="596" y="324"/>
                  </a:cxn>
                  <a:cxn ang="0">
                    <a:pos x="585" y="303"/>
                  </a:cxn>
                  <a:cxn ang="0">
                    <a:pos x="573" y="281"/>
                  </a:cxn>
                  <a:cxn ang="0">
                    <a:pos x="559" y="260"/>
                  </a:cxn>
                  <a:cxn ang="0">
                    <a:pos x="544" y="240"/>
                  </a:cxn>
                  <a:cxn ang="0">
                    <a:pos x="527" y="220"/>
                  </a:cxn>
                  <a:cxn ang="0">
                    <a:pos x="509" y="200"/>
                  </a:cxn>
                  <a:cxn ang="0">
                    <a:pos x="489" y="182"/>
                  </a:cxn>
                  <a:cxn ang="0">
                    <a:pos x="468" y="164"/>
                  </a:cxn>
                  <a:cxn ang="0">
                    <a:pos x="446" y="146"/>
                  </a:cxn>
                  <a:cxn ang="0">
                    <a:pos x="422" y="130"/>
                  </a:cxn>
                  <a:cxn ang="0">
                    <a:pos x="398" y="114"/>
                  </a:cxn>
                  <a:cxn ang="0">
                    <a:pos x="372" y="99"/>
                  </a:cxn>
                  <a:cxn ang="0">
                    <a:pos x="345" y="85"/>
                  </a:cxn>
                  <a:cxn ang="0">
                    <a:pos x="317" y="72"/>
                  </a:cxn>
                  <a:cxn ang="0">
                    <a:pos x="288" y="60"/>
                  </a:cxn>
                  <a:cxn ang="0">
                    <a:pos x="258" y="49"/>
                  </a:cxn>
                  <a:cxn ang="0">
                    <a:pos x="228" y="39"/>
                  </a:cxn>
                  <a:cxn ang="0">
                    <a:pos x="197" y="30"/>
                  </a:cxn>
                  <a:cxn ang="0">
                    <a:pos x="165" y="23"/>
                  </a:cxn>
                  <a:cxn ang="0">
                    <a:pos x="133" y="16"/>
                  </a:cxn>
                  <a:cxn ang="0">
                    <a:pos x="100" y="10"/>
                  </a:cxn>
                  <a:cxn ang="0">
                    <a:pos x="67" y="6"/>
                  </a:cxn>
                  <a:cxn ang="0">
                    <a:pos x="34" y="2"/>
                  </a:cxn>
                  <a:cxn ang="0">
                    <a:pos x="0" y="0"/>
                  </a:cxn>
                </a:cxnLst>
                <a:rect l="0" t="0" r="r" b="b"/>
                <a:pathLst>
                  <a:path w="626" h="915">
                    <a:moveTo>
                      <a:pt x="26" y="914"/>
                    </a:moveTo>
                    <a:lnTo>
                      <a:pt x="59" y="911"/>
                    </a:lnTo>
                    <a:lnTo>
                      <a:pt x="92" y="907"/>
                    </a:lnTo>
                    <a:lnTo>
                      <a:pt x="125" y="902"/>
                    </a:lnTo>
                    <a:lnTo>
                      <a:pt x="157" y="895"/>
                    </a:lnTo>
                    <a:lnTo>
                      <a:pt x="189" y="888"/>
                    </a:lnTo>
                    <a:lnTo>
                      <a:pt x="221" y="879"/>
                    </a:lnTo>
                    <a:lnTo>
                      <a:pt x="251" y="869"/>
                    </a:lnTo>
                    <a:lnTo>
                      <a:pt x="281" y="858"/>
                    </a:lnTo>
                    <a:lnTo>
                      <a:pt x="310" y="847"/>
                    </a:lnTo>
                    <a:lnTo>
                      <a:pt x="338" y="834"/>
                    </a:lnTo>
                    <a:lnTo>
                      <a:pt x="365" y="820"/>
                    </a:lnTo>
                    <a:lnTo>
                      <a:pt x="392" y="806"/>
                    </a:lnTo>
                    <a:lnTo>
                      <a:pt x="417" y="790"/>
                    </a:lnTo>
                    <a:lnTo>
                      <a:pt x="440" y="774"/>
                    </a:lnTo>
                    <a:lnTo>
                      <a:pt x="463" y="757"/>
                    </a:lnTo>
                    <a:lnTo>
                      <a:pt x="484" y="739"/>
                    </a:lnTo>
                    <a:lnTo>
                      <a:pt x="504" y="720"/>
                    </a:lnTo>
                    <a:lnTo>
                      <a:pt x="523" y="701"/>
                    </a:lnTo>
                    <a:lnTo>
                      <a:pt x="540" y="681"/>
                    </a:lnTo>
                    <a:lnTo>
                      <a:pt x="556" y="661"/>
                    </a:lnTo>
                    <a:lnTo>
                      <a:pt x="570" y="640"/>
                    </a:lnTo>
                    <a:lnTo>
                      <a:pt x="583" y="619"/>
                    </a:lnTo>
                    <a:lnTo>
                      <a:pt x="594" y="597"/>
                    </a:lnTo>
                    <a:lnTo>
                      <a:pt x="603" y="575"/>
                    </a:lnTo>
                    <a:lnTo>
                      <a:pt x="611" y="552"/>
                    </a:lnTo>
                    <a:lnTo>
                      <a:pt x="617" y="530"/>
                    </a:lnTo>
                    <a:lnTo>
                      <a:pt x="621" y="507"/>
                    </a:lnTo>
                    <a:lnTo>
                      <a:pt x="624" y="484"/>
                    </a:lnTo>
                    <a:lnTo>
                      <a:pt x="625" y="461"/>
                    </a:lnTo>
                    <a:lnTo>
                      <a:pt x="624" y="438"/>
                    </a:lnTo>
                    <a:lnTo>
                      <a:pt x="622" y="415"/>
                    </a:lnTo>
                    <a:lnTo>
                      <a:pt x="618" y="392"/>
                    </a:lnTo>
                    <a:lnTo>
                      <a:pt x="612" y="369"/>
                    </a:lnTo>
                    <a:lnTo>
                      <a:pt x="605" y="347"/>
                    </a:lnTo>
                    <a:lnTo>
                      <a:pt x="596" y="324"/>
                    </a:lnTo>
                    <a:lnTo>
                      <a:pt x="585" y="303"/>
                    </a:lnTo>
                    <a:lnTo>
                      <a:pt x="573" y="281"/>
                    </a:lnTo>
                    <a:lnTo>
                      <a:pt x="559" y="260"/>
                    </a:lnTo>
                    <a:lnTo>
                      <a:pt x="544" y="240"/>
                    </a:lnTo>
                    <a:lnTo>
                      <a:pt x="527" y="220"/>
                    </a:lnTo>
                    <a:lnTo>
                      <a:pt x="509" y="200"/>
                    </a:lnTo>
                    <a:lnTo>
                      <a:pt x="489" y="182"/>
                    </a:lnTo>
                    <a:lnTo>
                      <a:pt x="468" y="164"/>
                    </a:lnTo>
                    <a:lnTo>
                      <a:pt x="446" y="146"/>
                    </a:lnTo>
                    <a:lnTo>
                      <a:pt x="422" y="130"/>
                    </a:lnTo>
                    <a:lnTo>
                      <a:pt x="398" y="114"/>
                    </a:lnTo>
                    <a:lnTo>
                      <a:pt x="372" y="99"/>
                    </a:lnTo>
                    <a:lnTo>
                      <a:pt x="345" y="85"/>
                    </a:lnTo>
                    <a:lnTo>
                      <a:pt x="317" y="72"/>
                    </a:lnTo>
                    <a:lnTo>
                      <a:pt x="288" y="60"/>
                    </a:lnTo>
                    <a:lnTo>
                      <a:pt x="258" y="49"/>
                    </a:lnTo>
                    <a:lnTo>
                      <a:pt x="228" y="39"/>
                    </a:lnTo>
                    <a:lnTo>
                      <a:pt x="197" y="30"/>
                    </a:lnTo>
                    <a:lnTo>
                      <a:pt x="165" y="23"/>
                    </a:lnTo>
                    <a:lnTo>
                      <a:pt x="133" y="16"/>
                    </a:lnTo>
                    <a:lnTo>
                      <a:pt x="100" y="10"/>
                    </a:lnTo>
                    <a:lnTo>
                      <a:pt x="67" y="6"/>
                    </a:lnTo>
                    <a:lnTo>
                      <a:pt x="34" y="2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program (for the Basic Computer)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00808"/>
            <a:ext cx="42005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93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program (for the Basic Computer)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42005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15095"/>
            <a:ext cx="316230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31640" y="4869160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machine 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725144"/>
            <a:ext cx="3669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program in HEX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8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program (for the Basic Computer)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966913"/>
            <a:ext cx="6532563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5013176"/>
            <a:ext cx="8374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program from previous slide, with symbolic operation codes</a:t>
            </a:r>
          </a:p>
          <a:p>
            <a:endParaRPr lang="en-US" dirty="0"/>
          </a:p>
          <a:p>
            <a:r>
              <a:rPr lang="en-US" dirty="0" smtClean="0"/>
              <a:t>What does this program do?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15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63525"/>
            <a:ext cx="8229600" cy="3762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THE BASIC COMPUTER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229600" cy="1987550"/>
          </a:xfrm>
          <a:ln/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The Basic Computer has two components, a processor and memory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The memory has 4096 words in it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4096 = 2</a:t>
            </a:r>
            <a:r>
              <a:rPr lang="en-GB" sz="2400" baseline="30000" dirty="0"/>
              <a:t>12</a:t>
            </a:r>
            <a:r>
              <a:rPr lang="en-GB" sz="2400" dirty="0"/>
              <a:t>, so it takes 12 bits to select a word in memory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Each word is 16 bits long</a:t>
            </a:r>
          </a:p>
        </p:txBody>
      </p:sp>
      <p:sp>
        <p:nvSpPr>
          <p:cNvPr id="58371" name="AutoShape 3"/>
          <p:cNvSpPr>
            <a:spLocks noChangeArrowheads="1"/>
          </p:cNvSpPr>
          <p:nvPr/>
        </p:nvSpPr>
        <p:spPr bwMode="auto">
          <a:xfrm>
            <a:off x="5219700" y="3789363"/>
            <a:ext cx="638175" cy="514350"/>
          </a:xfrm>
          <a:prstGeom prst="roundRect">
            <a:avLst>
              <a:gd name="adj" fmla="val 306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6443663" y="3789363"/>
            <a:ext cx="792162" cy="2374900"/>
          </a:xfrm>
          <a:prstGeom prst="roundRect">
            <a:avLst>
              <a:gd name="adj" fmla="val 199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5233988" y="3422650"/>
            <a:ext cx="611187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chemeClr val="tx1"/>
                </a:solidFill>
                <a:latin typeface="Arial" charset="0"/>
              </a:rPr>
              <a:t>CPU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6567488" y="3419475"/>
            <a:ext cx="646112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chemeClr val="tx1"/>
                </a:solidFill>
                <a:latin typeface="Arial" charset="0"/>
              </a:rPr>
              <a:t>RAM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7216775" y="3679825"/>
            <a:ext cx="26828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216775" y="5949950"/>
            <a:ext cx="5207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chemeClr val="tx1"/>
                </a:solidFill>
                <a:latin typeface="Arial" charset="0"/>
              </a:rPr>
              <a:t>4095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6443663" y="5281613"/>
            <a:ext cx="792162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6443663" y="5445125"/>
            <a:ext cx="792162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7019925" y="5229225"/>
            <a:ext cx="26828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372225" y="5229225"/>
            <a:ext cx="352425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chemeClr val="tx1"/>
                </a:solidFill>
                <a:latin typeface="Arial" charset="0"/>
              </a:rPr>
              <a:t>15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program (for the Basic Computer)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5013176"/>
            <a:ext cx="80714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program from previous slide in Assembly Language</a:t>
            </a:r>
          </a:p>
          <a:p>
            <a:endParaRPr lang="en-US" dirty="0"/>
          </a:p>
          <a:p>
            <a:r>
              <a:rPr lang="en-US" dirty="0" smtClean="0"/>
              <a:t>The “assembler” translates this program to binary machine code.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08" y="1556792"/>
            <a:ext cx="61245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3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to demonstrate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, a=0;</a:t>
            </a:r>
          </a:p>
          <a:p>
            <a:pPr marL="0" indent="0">
              <a:buNone/>
            </a:pPr>
            <a:r>
              <a:rPr lang="en-US" dirty="0" smtClean="0"/>
              <a:t>for(i=0 ; i&lt;5 ; i++) a++;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ORG 100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LDA LIM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STA VRI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LOP, ISZ VRA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ISZ VRI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BUN LOP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HLT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VRA, DEC 0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VRI, DEC 0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LIM, DEC -5</a:t>
            </a:r>
          </a:p>
        </p:txBody>
      </p:sp>
    </p:spTree>
    <p:extLst>
      <p:ext uri="{BB962C8B-B14F-4D97-AF65-F5344CB8AC3E}">
        <p14:creationId xmlns:p14="http://schemas.microsoft.com/office/powerpoint/2010/main" val="37489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64704"/>
            <a:ext cx="6942137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2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3322638" y="290513"/>
            <a:ext cx="2609850" cy="334962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INSTRUCTIONS</a:t>
            </a: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366000" y="0"/>
            <a:ext cx="165576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Instruction codes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05800" cy="4930775"/>
          </a:xfrm>
          <a:ln/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Program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A sequence of (machine) instructions 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(Machine) Instruction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A group of bits that tell the computer to </a:t>
            </a:r>
            <a:r>
              <a:rPr lang="en-GB" sz="2400" i="1" dirty="0"/>
              <a:t>perform a specific operation</a:t>
            </a:r>
            <a:r>
              <a:rPr lang="en-GB" sz="2400" dirty="0"/>
              <a:t> (a sequence of </a:t>
            </a:r>
            <a:r>
              <a:rPr lang="en-GB" sz="2400" dirty="0" smtClean="0"/>
              <a:t>micro-operations) </a:t>
            </a:r>
            <a:endParaRPr lang="en-GB" sz="2400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The instructions of a program, along with any needed data are stored in memory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The CPU reads the next instruction from memory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It is placed in an </a:t>
            </a:r>
            <a:r>
              <a:rPr lang="en-GB" sz="2400" i="1" dirty="0"/>
              <a:t>Instruction Register</a:t>
            </a:r>
            <a:r>
              <a:rPr lang="en-GB" sz="2400" dirty="0"/>
              <a:t> (IR)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Control </a:t>
            </a:r>
            <a:r>
              <a:rPr lang="en-GB" sz="2400" dirty="0" smtClean="0"/>
              <a:t>unit </a:t>
            </a:r>
            <a:r>
              <a:rPr lang="en-GB" sz="2400" dirty="0"/>
              <a:t>then translates the instruction into the sequence of </a:t>
            </a:r>
            <a:r>
              <a:rPr lang="en-GB" sz="2400" dirty="0" err="1"/>
              <a:t>microoperations</a:t>
            </a:r>
            <a:r>
              <a:rPr lang="en-GB" sz="2400" dirty="0"/>
              <a:t> necessary to implement it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2678113" y="290513"/>
            <a:ext cx="3902075" cy="334962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INSTRUCTION FORMAT</a:t>
            </a: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7366000" y="0"/>
            <a:ext cx="165576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Instruction codes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33450"/>
            <a:ext cx="8382000" cy="4102100"/>
          </a:xfrm>
          <a:ln/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A computer instruction is often divided into two parts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An </a:t>
            </a:r>
            <a:r>
              <a:rPr lang="en-GB" sz="2000" i="1" dirty="0" err="1"/>
              <a:t>opcode</a:t>
            </a:r>
            <a:r>
              <a:rPr lang="en-GB" sz="2000" dirty="0"/>
              <a:t> (Operation Code) that specifies the operation for that instruction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An </a:t>
            </a:r>
            <a:r>
              <a:rPr lang="en-GB" sz="2000" i="1" dirty="0"/>
              <a:t>address</a:t>
            </a:r>
            <a:r>
              <a:rPr lang="en-GB" sz="2000" dirty="0"/>
              <a:t> that specifies the registers and/or locations in memory to use for that operation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In the Basic Computer, since the memory contains 4096 (= 2</a:t>
            </a:r>
            <a:r>
              <a:rPr lang="en-GB" sz="2000" baseline="30000" dirty="0"/>
              <a:t>12</a:t>
            </a:r>
            <a:r>
              <a:rPr lang="en-GB" sz="2000" dirty="0"/>
              <a:t>) words, we needs 12 bit to specify which memory address this instruction will use 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In the Basic Computer, bit 15 of the instruction specifies the </a:t>
            </a:r>
            <a:r>
              <a:rPr lang="en-GB" sz="2000" i="1" dirty="0"/>
              <a:t>addressing mode</a:t>
            </a:r>
            <a:r>
              <a:rPr lang="en-GB" sz="2000" dirty="0"/>
              <a:t> (0: direct addressing, 1: indirect addressing)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Since the memory words, and hence the instructions, are 16 bits long, that leaves 3 bits for the instruction’s </a:t>
            </a:r>
            <a:r>
              <a:rPr lang="en-GB" sz="2000" dirty="0" err="1"/>
              <a:t>opcode</a:t>
            </a:r>
            <a:endParaRPr lang="en-GB" sz="2000" dirty="0"/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3455987" y="5154613"/>
            <a:ext cx="2640013" cy="1474787"/>
            <a:chOff x="1368" y="3165"/>
            <a:chExt cx="1663" cy="929"/>
          </a:xfrm>
        </p:grpSpPr>
        <p:sp>
          <p:nvSpPr>
            <p:cNvPr id="60421" name="AutoShape 5"/>
            <p:cNvSpPr>
              <a:spLocks noChangeArrowheads="1"/>
            </p:cNvSpPr>
            <p:nvPr/>
          </p:nvSpPr>
          <p:spPr bwMode="auto">
            <a:xfrm>
              <a:off x="1433" y="3547"/>
              <a:ext cx="1568" cy="151"/>
            </a:xfrm>
            <a:prstGeom prst="roundRect">
              <a:avLst>
                <a:gd name="adj" fmla="val 667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22" name="Text Box 6"/>
            <p:cNvSpPr txBox="1">
              <a:spLocks noChangeArrowheads="1"/>
            </p:cNvSpPr>
            <p:nvPr/>
          </p:nvSpPr>
          <p:spPr bwMode="auto">
            <a:xfrm>
              <a:off x="1527" y="3541"/>
              <a:ext cx="52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Opcode</a:t>
              </a:r>
            </a:p>
          </p:txBody>
        </p:sp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2181" y="3544"/>
              <a:ext cx="49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Address</a:t>
              </a:r>
            </a:p>
          </p:txBody>
        </p:sp>
        <p:sp>
          <p:nvSpPr>
            <p:cNvPr id="60424" name="Text Box 8"/>
            <p:cNvSpPr txBox="1">
              <a:spLocks noChangeArrowheads="1"/>
            </p:cNvSpPr>
            <p:nvPr/>
          </p:nvSpPr>
          <p:spPr bwMode="auto">
            <a:xfrm>
              <a:off x="1627" y="3165"/>
              <a:ext cx="1249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66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Arial" charset="0"/>
                </a:rPr>
                <a:t>Instruction Format</a:t>
              </a:r>
            </a:p>
          </p:txBody>
        </p:sp>
        <p:sp>
          <p:nvSpPr>
            <p:cNvPr id="60425" name="Line 9"/>
            <p:cNvSpPr>
              <a:spLocks noChangeShapeType="1"/>
            </p:cNvSpPr>
            <p:nvPr/>
          </p:nvSpPr>
          <p:spPr bwMode="auto">
            <a:xfrm>
              <a:off x="2058" y="3547"/>
              <a:ext cx="1" cy="144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0426" name="Text Box 10"/>
            <p:cNvSpPr txBox="1">
              <a:spLocks noChangeArrowheads="1"/>
            </p:cNvSpPr>
            <p:nvPr/>
          </p:nvSpPr>
          <p:spPr bwMode="auto">
            <a:xfrm>
              <a:off x="1368" y="3419"/>
              <a:ext cx="22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15</a:t>
              </a:r>
            </a:p>
          </p:txBody>
        </p:sp>
        <p:sp>
          <p:nvSpPr>
            <p:cNvPr id="60427" name="Text Box 11"/>
            <p:cNvSpPr txBox="1">
              <a:spLocks noChangeArrowheads="1"/>
            </p:cNvSpPr>
            <p:nvPr/>
          </p:nvSpPr>
          <p:spPr bwMode="auto">
            <a:xfrm>
              <a:off x="1536" y="3419"/>
              <a:ext cx="22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14</a:t>
              </a:r>
            </a:p>
          </p:txBody>
        </p:sp>
        <p:sp>
          <p:nvSpPr>
            <p:cNvPr id="60428" name="Text Box 12"/>
            <p:cNvSpPr txBox="1">
              <a:spLocks noChangeArrowheads="1"/>
            </p:cNvSpPr>
            <p:nvPr/>
          </p:nvSpPr>
          <p:spPr bwMode="auto">
            <a:xfrm>
              <a:off x="1837" y="3419"/>
              <a:ext cx="22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12</a:t>
              </a:r>
            </a:p>
          </p:txBody>
        </p:sp>
        <p:sp>
          <p:nvSpPr>
            <p:cNvPr id="60429" name="Text Box 13"/>
            <p:cNvSpPr txBox="1">
              <a:spLocks noChangeArrowheads="1"/>
            </p:cNvSpPr>
            <p:nvPr/>
          </p:nvSpPr>
          <p:spPr bwMode="auto">
            <a:xfrm>
              <a:off x="2865" y="3419"/>
              <a:ext cx="16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60430" name="Text Box 14"/>
            <p:cNvSpPr txBox="1">
              <a:spLocks noChangeArrowheads="1"/>
            </p:cNvSpPr>
            <p:nvPr/>
          </p:nvSpPr>
          <p:spPr bwMode="auto">
            <a:xfrm>
              <a:off x="1421" y="3551"/>
              <a:ext cx="14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</a:t>
              </a:r>
            </a:p>
          </p:txBody>
        </p:sp>
        <p:sp>
          <p:nvSpPr>
            <p:cNvPr id="60431" name="Line 15"/>
            <p:cNvSpPr>
              <a:spLocks noChangeShapeType="1"/>
            </p:cNvSpPr>
            <p:nvPr/>
          </p:nvSpPr>
          <p:spPr bwMode="auto">
            <a:xfrm>
              <a:off x="1552" y="3547"/>
              <a:ext cx="1" cy="15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0432" name="Text Box 16"/>
            <p:cNvSpPr txBox="1">
              <a:spLocks noChangeArrowheads="1"/>
            </p:cNvSpPr>
            <p:nvPr/>
          </p:nvSpPr>
          <p:spPr bwMode="auto">
            <a:xfrm>
              <a:off x="1989" y="3419"/>
              <a:ext cx="22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11</a:t>
              </a:r>
            </a:p>
          </p:txBody>
        </p:sp>
        <p:sp>
          <p:nvSpPr>
            <p:cNvPr id="60433" name="Text Box 17"/>
            <p:cNvSpPr txBox="1">
              <a:spLocks noChangeArrowheads="1"/>
            </p:cNvSpPr>
            <p:nvPr/>
          </p:nvSpPr>
          <p:spPr bwMode="auto">
            <a:xfrm>
              <a:off x="1376" y="3825"/>
              <a:ext cx="671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Addressing 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mode</a:t>
              </a:r>
            </a:p>
          </p:txBody>
        </p:sp>
        <p:sp>
          <p:nvSpPr>
            <p:cNvPr id="60434" name="Line 18"/>
            <p:cNvSpPr>
              <a:spLocks noChangeShapeType="1"/>
            </p:cNvSpPr>
            <p:nvPr/>
          </p:nvSpPr>
          <p:spPr bwMode="auto">
            <a:xfrm flipH="1" flipV="1">
              <a:off x="1493" y="3704"/>
              <a:ext cx="74" cy="11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xfrm>
            <a:off x="2813050" y="290513"/>
            <a:ext cx="3641725" cy="334962"/>
          </a:xfrm>
          <a:ln/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/>
              <a:t>ADDRESSING MODES</a:t>
            </a: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7366000" y="0"/>
            <a:ext cx="165576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Instruction codes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19" y="764704"/>
            <a:ext cx="8663881" cy="5899621"/>
          </a:xfrm>
          <a:ln/>
        </p:spPr>
        <p:txBody>
          <a:bodyPr/>
          <a:lstStyle/>
          <a:p>
            <a:pPr marL="284163" indent="-284163">
              <a:lnSpc>
                <a:spcPct val="8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The address field of an instruction can represent either</a:t>
            </a:r>
          </a:p>
          <a:p>
            <a:pPr marL="685800" lvl="1" indent="-228600">
              <a:lnSpc>
                <a:spcPct val="8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Direct address: the address in memory of the data to use (the address of the operand), or</a:t>
            </a:r>
          </a:p>
          <a:p>
            <a:pPr marL="685800" lvl="1" indent="-228600">
              <a:lnSpc>
                <a:spcPct val="8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Indirect address: the address in memory of the address in memory of the data to use </a:t>
            </a:r>
          </a:p>
          <a:p>
            <a:pPr marL="685800" lvl="1" indent="-228600">
              <a:lnSpc>
                <a:spcPct val="80000"/>
              </a:lnSpc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400" dirty="0"/>
          </a:p>
          <a:p>
            <a:pPr marL="685800" lvl="1" indent="-228600">
              <a:lnSpc>
                <a:spcPct val="80000"/>
              </a:lnSpc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400" dirty="0"/>
          </a:p>
          <a:p>
            <a:pPr marL="685800" lvl="1" indent="-228600">
              <a:lnSpc>
                <a:spcPct val="80000"/>
              </a:lnSpc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400" dirty="0"/>
          </a:p>
          <a:p>
            <a:pPr marL="685800" lvl="1" indent="-228600">
              <a:lnSpc>
                <a:spcPct val="80000"/>
              </a:lnSpc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400" dirty="0"/>
          </a:p>
          <a:p>
            <a:pPr marL="685800" lvl="1" indent="-228600">
              <a:lnSpc>
                <a:spcPct val="80000"/>
              </a:lnSpc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400" dirty="0"/>
          </a:p>
          <a:p>
            <a:pPr marL="685800" lvl="1" indent="-228600">
              <a:lnSpc>
                <a:spcPct val="80000"/>
              </a:lnSpc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400" dirty="0"/>
          </a:p>
          <a:p>
            <a:pPr marL="685800" lvl="1" indent="-228600">
              <a:lnSpc>
                <a:spcPct val="80000"/>
              </a:lnSpc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400" dirty="0"/>
          </a:p>
          <a:p>
            <a:pPr marL="685800" lvl="1" indent="-228600">
              <a:lnSpc>
                <a:spcPct val="80000"/>
              </a:lnSpc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400" dirty="0"/>
          </a:p>
          <a:p>
            <a:pPr marL="284163" indent="-284163">
              <a:lnSpc>
                <a:spcPct val="8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 smtClean="0"/>
              <a:t>Effective </a:t>
            </a:r>
            <a:r>
              <a:rPr lang="en-GB" sz="2400" dirty="0"/>
              <a:t>Address (EA)</a:t>
            </a:r>
          </a:p>
          <a:p>
            <a:pPr marL="685800" lvl="1" indent="-228600">
              <a:lnSpc>
                <a:spcPct val="8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The address, that can be directly used without modification to access an operand for a computation-type instruction, or as the target address for a branch-type instruction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4172127" y="2348880"/>
            <a:ext cx="4514673" cy="2904895"/>
            <a:chOff x="2138" y="1273"/>
            <a:chExt cx="3202" cy="2141"/>
          </a:xfrm>
        </p:grpSpPr>
        <p:sp>
          <p:nvSpPr>
            <p:cNvPr id="61445" name="Line 5"/>
            <p:cNvSpPr>
              <a:spLocks noChangeShapeType="1"/>
            </p:cNvSpPr>
            <p:nvPr/>
          </p:nvSpPr>
          <p:spPr bwMode="auto">
            <a:xfrm>
              <a:off x="2426" y="1629"/>
              <a:ext cx="111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2408" y="1492"/>
              <a:ext cx="167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0</a:t>
              </a:r>
            </a:p>
          </p:txBody>
        </p:sp>
        <p:sp>
          <p:nvSpPr>
            <p:cNvPr id="61447" name="Line 7"/>
            <p:cNvSpPr>
              <a:spLocks noChangeShapeType="1"/>
            </p:cNvSpPr>
            <p:nvPr/>
          </p:nvSpPr>
          <p:spPr bwMode="auto">
            <a:xfrm>
              <a:off x="2557" y="1524"/>
              <a:ext cx="1" cy="11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448" name="Text Box 8"/>
            <p:cNvSpPr txBox="1">
              <a:spLocks noChangeArrowheads="1"/>
            </p:cNvSpPr>
            <p:nvPr/>
          </p:nvSpPr>
          <p:spPr bwMode="auto">
            <a:xfrm>
              <a:off x="2544" y="1492"/>
              <a:ext cx="32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ADD</a:t>
              </a:r>
            </a:p>
          </p:txBody>
        </p:sp>
        <p:sp>
          <p:nvSpPr>
            <p:cNvPr id="61449" name="Text Box 9"/>
            <p:cNvSpPr txBox="1">
              <a:spLocks noChangeArrowheads="1"/>
            </p:cNvSpPr>
            <p:nvPr/>
          </p:nvSpPr>
          <p:spPr bwMode="auto">
            <a:xfrm>
              <a:off x="3086" y="1498"/>
              <a:ext cx="27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457</a:t>
              </a:r>
            </a:p>
          </p:txBody>
        </p:sp>
        <p:sp>
          <p:nvSpPr>
            <p:cNvPr id="61450" name="Line 10"/>
            <p:cNvSpPr>
              <a:spLocks noChangeShapeType="1"/>
            </p:cNvSpPr>
            <p:nvPr/>
          </p:nvSpPr>
          <p:spPr bwMode="auto">
            <a:xfrm>
              <a:off x="2876" y="1524"/>
              <a:ext cx="1" cy="10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451" name="Text Box 11"/>
            <p:cNvSpPr txBox="1">
              <a:spLocks noChangeArrowheads="1"/>
            </p:cNvSpPr>
            <p:nvPr/>
          </p:nvSpPr>
          <p:spPr bwMode="auto">
            <a:xfrm>
              <a:off x="2178" y="1522"/>
              <a:ext cx="22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22</a:t>
              </a:r>
            </a:p>
          </p:txBody>
        </p:sp>
        <p:sp>
          <p:nvSpPr>
            <p:cNvPr id="61452" name="Line 12"/>
            <p:cNvSpPr>
              <a:spLocks noChangeShapeType="1"/>
            </p:cNvSpPr>
            <p:nvPr/>
          </p:nvSpPr>
          <p:spPr bwMode="auto">
            <a:xfrm>
              <a:off x="2426" y="2065"/>
              <a:ext cx="111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453" name="Line 13"/>
            <p:cNvSpPr>
              <a:spLocks noChangeShapeType="1"/>
            </p:cNvSpPr>
            <p:nvPr/>
          </p:nvSpPr>
          <p:spPr bwMode="auto">
            <a:xfrm>
              <a:off x="2426" y="2173"/>
              <a:ext cx="111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454" name="Text Box 14"/>
            <p:cNvSpPr txBox="1">
              <a:spLocks noChangeArrowheads="1"/>
            </p:cNvSpPr>
            <p:nvPr/>
          </p:nvSpPr>
          <p:spPr bwMode="auto">
            <a:xfrm>
              <a:off x="2675" y="2042"/>
              <a:ext cx="50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Operand</a:t>
              </a:r>
            </a:p>
          </p:txBody>
        </p:sp>
        <p:sp>
          <p:nvSpPr>
            <p:cNvPr id="61455" name="Text Box 15"/>
            <p:cNvSpPr txBox="1">
              <a:spLocks noChangeArrowheads="1"/>
            </p:cNvSpPr>
            <p:nvPr/>
          </p:nvSpPr>
          <p:spPr bwMode="auto">
            <a:xfrm>
              <a:off x="2138" y="2066"/>
              <a:ext cx="27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457</a:t>
              </a:r>
            </a:p>
          </p:txBody>
        </p:sp>
        <p:grpSp>
          <p:nvGrpSpPr>
            <p:cNvPr id="61456" name="Group 16"/>
            <p:cNvGrpSpPr>
              <a:grpSpLocks/>
            </p:cNvGrpSpPr>
            <p:nvPr/>
          </p:nvGrpSpPr>
          <p:grpSpPr bwMode="auto">
            <a:xfrm>
              <a:off x="2426" y="2580"/>
              <a:ext cx="1114" cy="56"/>
              <a:chOff x="2426" y="2580"/>
              <a:chExt cx="1114" cy="56"/>
            </a:xfrm>
          </p:grpSpPr>
          <p:grpSp>
            <p:nvGrpSpPr>
              <p:cNvPr id="61457" name="Group 17"/>
              <p:cNvGrpSpPr>
                <a:grpSpLocks/>
              </p:cNvGrpSpPr>
              <p:nvPr/>
            </p:nvGrpSpPr>
            <p:grpSpPr bwMode="auto">
              <a:xfrm>
                <a:off x="2426" y="2580"/>
                <a:ext cx="309" cy="28"/>
                <a:chOff x="2426" y="2580"/>
                <a:chExt cx="309" cy="28"/>
              </a:xfrm>
            </p:grpSpPr>
            <p:sp>
              <p:nvSpPr>
                <p:cNvPr id="61458" name="AutoShape 18"/>
                <p:cNvSpPr>
                  <a:spLocks noChangeArrowheads="1"/>
                </p:cNvSpPr>
                <p:nvPr/>
              </p:nvSpPr>
              <p:spPr bwMode="auto">
                <a:xfrm>
                  <a:off x="2426" y="2580"/>
                  <a:ext cx="310" cy="29"/>
                </a:xfrm>
                <a:prstGeom prst="roundRect">
                  <a:avLst>
                    <a:gd name="adj" fmla="val 3569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 sz="1400"/>
                </a:p>
              </p:txBody>
            </p:sp>
            <p:sp>
              <p:nvSpPr>
                <p:cNvPr id="61459" name="Freeform 19"/>
                <p:cNvSpPr>
                  <a:spLocks noChangeArrowheads="1"/>
                </p:cNvSpPr>
                <p:nvPr/>
              </p:nvSpPr>
              <p:spPr bwMode="auto">
                <a:xfrm>
                  <a:off x="2426" y="2580"/>
                  <a:ext cx="314" cy="29"/>
                </a:xfrm>
                <a:custGeom>
                  <a:avLst/>
                  <a:gdLst/>
                  <a:ahLst/>
                  <a:cxnLst>
                    <a:cxn ang="0">
                      <a:pos x="1382" y="0"/>
                    </a:cxn>
                    <a:cxn ang="0">
                      <a:pos x="1312" y="0"/>
                    </a:cxn>
                    <a:cxn ang="0">
                      <a:pos x="1242" y="1"/>
                    </a:cxn>
                    <a:cxn ang="0">
                      <a:pos x="1172" y="1"/>
                    </a:cxn>
                    <a:cxn ang="0">
                      <a:pos x="1103" y="2"/>
                    </a:cxn>
                    <a:cxn ang="0">
                      <a:pos x="1034" y="4"/>
                    </a:cxn>
                    <a:cxn ang="0">
                      <a:pos x="967" y="6"/>
                    </a:cxn>
                    <a:cxn ang="0">
                      <a:pos x="900" y="8"/>
                    </a:cxn>
                    <a:cxn ang="0">
                      <a:pos x="835" y="10"/>
                    </a:cxn>
                    <a:cxn ang="0">
                      <a:pos x="771" y="13"/>
                    </a:cxn>
                    <a:cxn ang="0">
                      <a:pos x="708" y="16"/>
                    </a:cxn>
                    <a:cxn ang="0">
                      <a:pos x="648" y="19"/>
                    </a:cxn>
                    <a:cxn ang="0">
                      <a:pos x="589" y="23"/>
                    </a:cxn>
                    <a:cxn ang="0">
                      <a:pos x="532" y="26"/>
                    </a:cxn>
                    <a:cxn ang="0">
                      <a:pos x="478" y="31"/>
                    </a:cxn>
                    <a:cxn ang="0">
                      <a:pos x="426" y="35"/>
                    </a:cxn>
                    <a:cxn ang="0">
                      <a:pos x="376" y="40"/>
                    </a:cxn>
                    <a:cxn ang="0">
                      <a:pos x="329" y="44"/>
                    </a:cxn>
                    <a:cxn ang="0">
                      <a:pos x="285" y="49"/>
                    </a:cxn>
                    <a:cxn ang="0">
                      <a:pos x="243" y="55"/>
                    </a:cxn>
                    <a:cxn ang="0">
                      <a:pos x="205" y="60"/>
                    </a:cxn>
                    <a:cxn ang="0">
                      <a:pos x="170" y="66"/>
                    </a:cxn>
                    <a:cxn ang="0">
                      <a:pos x="137" y="72"/>
                    </a:cxn>
                    <a:cxn ang="0">
                      <a:pos x="108" y="77"/>
                    </a:cxn>
                    <a:cxn ang="0">
                      <a:pos x="83" y="84"/>
                    </a:cxn>
                    <a:cxn ang="0">
                      <a:pos x="60" y="90"/>
                    </a:cxn>
                    <a:cxn ang="0">
                      <a:pos x="41" y="96"/>
                    </a:cxn>
                    <a:cxn ang="0">
                      <a:pos x="26" y="102"/>
                    </a:cxn>
                    <a:cxn ang="0">
                      <a:pos x="14" y="109"/>
                    </a:cxn>
                    <a:cxn ang="0">
                      <a:pos x="6" y="115"/>
                    </a:cxn>
                    <a:cxn ang="0">
                      <a:pos x="1" y="122"/>
                    </a:cxn>
                    <a:cxn ang="0">
                      <a:pos x="0" y="128"/>
                    </a:cxn>
                  </a:cxnLst>
                  <a:rect l="0" t="0" r="r" b="b"/>
                  <a:pathLst>
                    <a:path w="1383" h="129">
                      <a:moveTo>
                        <a:pt x="1382" y="0"/>
                      </a:moveTo>
                      <a:lnTo>
                        <a:pt x="1312" y="0"/>
                      </a:lnTo>
                      <a:lnTo>
                        <a:pt x="1242" y="1"/>
                      </a:lnTo>
                      <a:lnTo>
                        <a:pt x="1172" y="1"/>
                      </a:lnTo>
                      <a:lnTo>
                        <a:pt x="1103" y="2"/>
                      </a:lnTo>
                      <a:lnTo>
                        <a:pt x="1034" y="4"/>
                      </a:lnTo>
                      <a:lnTo>
                        <a:pt x="967" y="6"/>
                      </a:lnTo>
                      <a:lnTo>
                        <a:pt x="900" y="8"/>
                      </a:lnTo>
                      <a:lnTo>
                        <a:pt x="835" y="10"/>
                      </a:lnTo>
                      <a:lnTo>
                        <a:pt x="771" y="13"/>
                      </a:lnTo>
                      <a:lnTo>
                        <a:pt x="708" y="16"/>
                      </a:lnTo>
                      <a:lnTo>
                        <a:pt x="648" y="19"/>
                      </a:lnTo>
                      <a:lnTo>
                        <a:pt x="589" y="23"/>
                      </a:lnTo>
                      <a:lnTo>
                        <a:pt x="532" y="26"/>
                      </a:lnTo>
                      <a:lnTo>
                        <a:pt x="478" y="31"/>
                      </a:lnTo>
                      <a:lnTo>
                        <a:pt x="426" y="35"/>
                      </a:lnTo>
                      <a:lnTo>
                        <a:pt x="376" y="40"/>
                      </a:lnTo>
                      <a:lnTo>
                        <a:pt x="329" y="44"/>
                      </a:lnTo>
                      <a:lnTo>
                        <a:pt x="285" y="49"/>
                      </a:lnTo>
                      <a:lnTo>
                        <a:pt x="243" y="55"/>
                      </a:lnTo>
                      <a:lnTo>
                        <a:pt x="205" y="60"/>
                      </a:lnTo>
                      <a:lnTo>
                        <a:pt x="170" y="66"/>
                      </a:lnTo>
                      <a:lnTo>
                        <a:pt x="137" y="72"/>
                      </a:lnTo>
                      <a:lnTo>
                        <a:pt x="108" y="77"/>
                      </a:lnTo>
                      <a:lnTo>
                        <a:pt x="83" y="84"/>
                      </a:lnTo>
                      <a:lnTo>
                        <a:pt x="60" y="90"/>
                      </a:lnTo>
                      <a:lnTo>
                        <a:pt x="41" y="96"/>
                      </a:lnTo>
                      <a:lnTo>
                        <a:pt x="26" y="102"/>
                      </a:lnTo>
                      <a:lnTo>
                        <a:pt x="14" y="109"/>
                      </a:lnTo>
                      <a:lnTo>
                        <a:pt x="6" y="115"/>
                      </a:lnTo>
                      <a:lnTo>
                        <a:pt x="1" y="122"/>
                      </a:lnTo>
                      <a:lnTo>
                        <a:pt x="0" y="128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1400"/>
                </a:p>
              </p:txBody>
            </p:sp>
          </p:grpSp>
          <p:grpSp>
            <p:nvGrpSpPr>
              <p:cNvPr id="61460" name="Group 20"/>
              <p:cNvGrpSpPr>
                <a:grpSpLocks/>
              </p:cNvGrpSpPr>
              <p:nvPr/>
            </p:nvGrpSpPr>
            <p:grpSpPr bwMode="auto">
              <a:xfrm>
                <a:off x="2735" y="2580"/>
                <a:ext cx="264" cy="28"/>
                <a:chOff x="2735" y="2580"/>
                <a:chExt cx="264" cy="28"/>
              </a:xfrm>
            </p:grpSpPr>
            <p:sp>
              <p:nvSpPr>
                <p:cNvPr id="61461" name="AutoShape 21"/>
                <p:cNvSpPr>
                  <a:spLocks noChangeArrowheads="1"/>
                </p:cNvSpPr>
                <p:nvPr/>
              </p:nvSpPr>
              <p:spPr bwMode="auto">
                <a:xfrm>
                  <a:off x="2735" y="2580"/>
                  <a:ext cx="264" cy="29"/>
                </a:xfrm>
                <a:prstGeom prst="roundRect">
                  <a:avLst>
                    <a:gd name="adj" fmla="val 3569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 sz="1400"/>
                </a:p>
              </p:txBody>
            </p:sp>
            <p:sp>
              <p:nvSpPr>
                <p:cNvPr id="61462" name="Freeform 22"/>
                <p:cNvSpPr>
                  <a:spLocks noChangeArrowheads="1"/>
                </p:cNvSpPr>
                <p:nvPr/>
              </p:nvSpPr>
              <p:spPr bwMode="auto">
                <a:xfrm>
                  <a:off x="2739" y="2580"/>
                  <a:ext cx="261" cy="29"/>
                </a:xfrm>
                <a:custGeom>
                  <a:avLst/>
                  <a:gdLst/>
                  <a:ahLst/>
                  <a:cxnLst>
                    <a:cxn ang="0">
                      <a:pos x="1148" y="128"/>
                    </a:cxn>
                    <a:cxn ang="0">
                      <a:pos x="1147" y="122"/>
                    </a:cxn>
                    <a:cxn ang="0">
                      <a:pos x="1143" y="115"/>
                    </a:cxn>
                    <a:cxn ang="0">
                      <a:pos x="1135" y="108"/>
                    </a:cxn>
                    <a:cxn ang="0">
                      <a:pos x="1125" y="102"/>
                    </a:cxn>
                    <a:cxn ang="0">
                      <a:pos x="1111" y="95"/>
                    </a:cxn>
                    <a:cxn ang="0">
                      <a:pos x="1095" y="89"/>
                    </a:cxn>
                    <a:cxn ang="0">
                      <a:pos x="1075" y="83"/>
                    </a:cxn>
                    <a:cxn ang="0">
                      <a:pos x="1052" y="77"/>
                    </a:cxn>
                    <a:cxn ang="0">
                      <a:pos x="1027" y="70"/>
                    </a:cxn>
                    <a:cxn ang="0">
                      <a:pos x="998" y="65"/>
                    </a:cxn>
                    <a:cxn ang="0">
                      <a:pos x="967" y="59"/>
                    </a:cxn>
                    <a:cxn ang="0">
                      <a:pos x="933" y="53"/>
                    </a:cxn>
                    <a:cxn ang="0">
                      <a:pos x="897" y="48"/>
                    </a:cxn>
                    <a:cxn ang="0">
                      <a:pos x="858" y="43"/>
                    </a:cxn>
                    <a:cxn ang="0">
                      <a:pos x="816" y="38"/>
                    </a:cxn>
                    <a:cxn ang="0">
                      <a:pos x="773" y="33"/>
                    </a:cxn>
                    <a:cxn ang="0">
                      <a:pos x="727" y="29"/>
                    </a:cxn>
                    <a:cxn ang="0">
                      <a:pos x="679" y="25"/>
                    </a:cxn>
                    <a:cxn ang="0">
                      <a:pos x="630" y="21"/>
                    </a:cxn>
                    <a:cxn ang="0">
                      <a:pos x="578" y="18"/>
                    </a:cxn>
                    <a:cxn ang="0">
                      <a:pos x="525" y="14"/>
                    </a:cxn>
                    <a:cxn ang="0">
                      <a:pos x="471" y="12"/>
                    </a:cxn>
                    <a:cxn ang="0">
                      <a:pos x="415" y="9"/>
                    </a:cxn>
                    <a:cxn ang="0">
                      <a:pos x="358" y="7"/>
                    </a:cxn>
                    <a:cxn ang="0">
                      <a:pos x="300" y="5"/>
                    </a:cxn>
                    <a:cxn ang="0">
                      <a:pos x="241" y="3"/>
                    </a:cxn>
                    <a:cxn ang="0">
                      <a:pos x="181" y="2"/>
                    </a:cxn>
                    <a:cxn ang="0">
                      <a:pos x="121" y="1"/>
                    </a:cxn>
                    <a:cxn ang="0">
                      <a:pos x="61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49" h="129">
                      <a:moveTo>
                        <a:pt x="1148" y="128"/>
                      </a:moveTo>
                      <a:lnTo>
                        <a:pt x="1147" y="122"/>
                      </a:lnTo>
                      <a:lnTo>
                        <a:pt x="1143" y="115"/>
                      </a:lnTo>
                      <a:lnTo>
                        <a:pt x="1135" y="108"/>
                      </a:lnTo>
                      <a:lnTo>
                        <a:pt x="1125" y="102"/>
                      </a:lnTo>
                      <a:lnTo>
                        <a:pt x="1111" y="95"/>
                      </a:lnTo>
                      <a:lnTo>
                        <a:pt x="1095" y="89"/>
                      </a:lnTo>
                      <a:lnTo>
                        <a:pt x="1075" y="83"/>
                      </a:lnTo>
                      <a:lnTo>
                        <a:pt x="1052" y="77"/>
                      </a:lnTo>
                      <a:lnTo>
                        <a:pt x="1027" y="70"/>
                      </a:lnTo>
                      <a:lnTo>
                        <a:pt x="998" y="65"/>
                      </a:lnTo>
                      <a:lnTo>
                        <a:pt x="967" y="59"/>
                      </a:lnTo>
                      <a:lnTo>
                        <a:pt x="933" y="53"/>
                      </a:lnTo>
                      <a:lnTo>
                        <a:pt x="897" y="48"/>
                      </a:lnTo>
                      <a:lnTo>
                        <a:pt x="858" y="43"/>
                      </a:lnTo>
                      <a:lnTo>
                        <a:pt x="816" y="38"/>
                      </a:lnTo>
                      <a:lnTo>
                        <a:pt x="773" y="33"/>
                      </a:lnTo>
                      <a:lnTo>
                        <a:pt x="727" y="29"/>
                      </a:lnTo>
                      <a:lnTo>
                        <a:pt x="679" y="25"/>
                      </a:lnTo>
                      <a:lnTo>
                        <a:pt x="630" y="21"/>
                      </a:lnTo>
                      <a:lnTo>
                        <a:pt x="578" y="18"/>
                      </a:lnTo>
                      <a:lnTo>
                        <a:pt x="525" y="14"/>
                      </a:lnTo>
                      <a:lnTo>
                        <a:pt x="471" y="12"/>
                      </a:lnTo>
                      <a:lnTo>
                        <a:pt x="415" y="9"/>
                      </a:lnTo>
                      <a:lnTo>
                        <a:pt x="358" y="7"/>
                      </a:lnTo>
                      <a:lnTo>
                        <a:pt x="300" y="5"/>
                      </a:lnTo>
                      <a:lnTo>
                        <a:pt x="241" y="3"/>
                      </a:lnTo>
                      <a:lnTo>
                        <a:pt x="181" y="2"/>
                      </a:lnTo>
                      <a:lnTo>
                        <a:pt x="121" y="1"/>
                      </a:lnTo>
                      <a:lnTo>
                        <a:pt x="6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1400"/>
                </a:p>
              </p:txBody>
            </p:sp>
          </p:grpSp>
          <p:grpSp>
            <p:nvGrpSpPr>
              <p:cNvPr id="61463" name="Group 23"/>
              <p:cNvGrpSpPr>
                <a:grpSpLocks/>
              </p:cNvGrpSpPr>
              <p:nvPr/>
            </p:nvGrpSpPr>
            <p:grpSpPr bwMode="auto">
              <a:xfrm>
                <a:off x="3016" y="2608"/>
                <a:ext cx="263" cy="28"/>
                <a:chOff x="3016" y="2608"/>
                <a:chExt cx="263" cy="28"/>
              </a:xfrm>
            </p:grpSpPr>
            <p:sp>
              <p:nvSpPr>
                <p:cNvPr id="61464" name="AutoShape 24"/>
                <p:cNvSpPr>
                  <a:spLocks noChangeArrowheads="1"/>
                </p:cNvSpPr>
                <p:nvPr/>
              </p:nvSpPr>
              <p:spPr bwMode="auto">
                <a:xfrm>
                  <a:off x="3016" y="2608"/>
                  <a:ext cx="264" cy="29"/>
                </a:xfrm>
                <a:prstGeom prst="roundRect">
                  <a:avLst>
                    <a:gd name="adj" fmla="val 3569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 sz="1400"/>
                </a:p>
              </p:txBody>
            </p:sp>
            <p:sp>
              <p:nvSpPr>
                <p:cNvPr id="61465" name="Freeform 25"/>
                <p:cNvSpPr>
                  <a:spLocks noChangeArrowheads="1"/>
                </p:cNvSpPr>
                <p:nvPr/>
              </p:nvSpPr>
              <p:spPr bwMode="auto">
                <a:xfrm>
                  <a:off x="3016" y="2608"/>
                  <a:ext cx="264" cy="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7"/>
                    </a:cxn>
                    <a:cxn ang="0">
                      <a:pos x="8" y="13"/>
                    </a:cxn>
                    <a:cxn ang="0">
                      <a:pos x="16" y="20"/>
                    </a:cxn>
                    <a:cxn ang="0">
                      <a:pos x="28" y="26"/>
                    </a:cxn>
                    <a:cxn ang="0">
                      <a:pos x="42" y="33"/>
                    </a:cxn>
                    <a:cxn ang="0">
                      <a:pos x="60" y="39"/>
                    </a:cxn>
                    <a:cxn ang="0">
                      <a:pos x="80" y="45"/>
                    </a:cxn>
                    <a:cxn ang="0">
                      <a:pos x="104" y="52"/>
                    </a:cxn>
                    <a:cxn ang="0">
                      <a:pos x="130" y="57"/>
                    </a:cxn>
                    <a:cxn ang="0">
                      <a:pos x="159" y="63"/>
                    </a:cxn>
                    <a:cxn ang="0">
                      <a:pos x="191" y="69"/>
                    </a:cxn>
                    <a:cxn ang="0">
                      <a:pos x="226" y="74"/>
                    </a:cxn>
                    <a:cxn ang="0">
                      <a:pos x="263" y="79"/>
                    </a:cxn>
                    <a:cxn ang="0">
                      <a:pos x="302" y="84"/>
                    </a:cxn>
                    <a:cxn ang="0">
                      <a:pos x="344" y="89"/>
                    </a:cxn>
                    <a:cxn ang="0">
                      <a:pos x="388" y="94"/>
                    </a:cxn>
                    <a:cxn ang="0">
                      <a:pos x="434" y="98"/>
                    </a:cxn>
                    <a:cxn ang="0">
                      <a:pos x="482" y="102"/>
                    </a:cxn>
                    <a:cxn ang="0">
                      <a:pos x="532" y="106"/>
                    </a:cxn>
                    <a:cxn ang="0">
                      <a:pos x="584" y="109"/>
                    </a:cxn>
                    <a:cxn ang="0">
                      <a:pos x="637" y="112"/>
                    </a:cxn>
                    <a:cxn ang="0">
                      <a:pos x="692" y="115"/>
                    </a:cxn>
                    <a:cxn ang="0">
                      <a:pos x="747" y="118"/>
                    </a:cxn>
                    <a:cxn ang="0">
                      <a:pos x="804" y="120"/>
                    </a:cxn>
                    <a:cxn ang="0">
                      <a:pos x="862" y="122"/>
                    </a:cxn>
                    <a:cxn ang="0">
                      <a:pos x="921" y="123"/>
                    </a:cxn>
                    <a:cxn ang="0">
                      <a:pos x="981" y="124"/>
                    </a:cxn>
                    <a:cxn ang="0">
                      <a:pos x="1040" y="125"/>
                    </a:cxn>
                    <a:cxn ang="0">
                      <a:pos x="1101" y="126"/>
                    </a:cxn>
                    <a:cxn ang="0">
                      <a:pos x="1161" y="126"/>
                    </a:cxn>
                  </a:cxnLst>
                  <a:rect l="0" t="0" r="r" b="b"/>
                  <a:pathLst>
                    <a:path w="1162" h="127">
                      <a:moveTo>
                        <a:pt x="0" y="0"/>
                      </a:moveTo>
                      <a:lnTo>
                        <a:pt x="2" y="7"/>
                      </a:lnTo>
                      <a:lnTo>
                        <a:pt x="8" y="13"/>
                      </a:lnTo>
                      <a:lnTo>
                        <a:pt x="16" y="20"/>
                      </a:lnTo>
                      <a:lnTo>
                        <a:pt x="28" y="26"/>
                      </a:lnTo>
                      <a:lnTo>
                        <a:pt x="42" y="33"/>
                      </a:lnTo>
                      <a:lnTo>
                        <a:pt x="60" y="39"/>
                      </a:lnTo>
                      <a:lnTo>
                        <a:pt x="80" y="45"/>
                      </a:lnTo>
                      <a:lnTo>
                        <a:pt x="104" y="52"/>
                      </a:lnTo>
                      <a:lnTo>
                        <a:pt x="130" y="57"/>
                      </a:lnTo>
                      <a:lnTo>
                        <a:pt x="159" y="63"/>
                      </a:lnTo>
                      <a:lnTo>
                        <a:pt x="191" y="69"/>
                      </a:lnTo>
                      <a:lnTo>
                        <a:pt x="226" y="74"/>
                      </a:lnTo>
                      <a:lnTo>
                        <a:pt x="263" y="79"/>
                      </a:lnTo>
                      <a:lnTo>
                        <a:pt x="302" y="84"/>
                      </a:lnTo>
                      <a:lnTo>
                        <a:pt x="344" y="89"/>
                      </a:lnTo>
                      <a:lnTo>
                        <a:pt x="388" y="94"/>
                      </a:lnTo>
                      <a:lnTo>
                        <a:pt x="434" y="98"/>
                      </a:lnTo>
                      <a:lnTo>
                        <a:pt x="482" y="102"/>
                      </a:lnTo>
                      <a:lnTo>
                        <a:pt x="532" y="106"/>
                      </a:lnTo>
                      <a:lnTo>
                        <a:pt x="584" y="109"/>
                      </a:lnTo>
                      <a:lnTo>
                        <a:pt x="637" y="112"/>
                      </a:lnTo>
                      <a:lnTo>
                        <a:pt x="692" y="115"/>
                      </a:lnTo>
                      <a:lnTo>
                        <a:pt x="747" y="118"/>
                      </a:lnTo>
                      <a:lnTo>
                        <a:pt x="804" y="120"/>
                      </a:lnTo>
                      <a:lnTo>
                        <a:pt x="862" y="122"/>
                      </a:lnTo>
                      <a:lnTo>
                        <a:pt x="921" y="123"/>
                      </a:lnTo>
                      <a:lnTo>
                        <a:pt x="981" y="124"/>
                      </a:lnTo>
                      <a:lnTo>
                        <a:pt x="1040" y="125"/>
                      </a:lnTo>
                      <a:lnTo>
                        <a:pt x="1101" y="126"/>
                      </a:lnTo>
                      <a:lnTo>
                        <a:pt x="1161" y="126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1400"/>
                </a:p>
              </p:txBody>
            </p:sp>
          </p:grpSp>
          <p:grpSp>
            <p:nvGrpSpPr>
              <p:cNvPr id="61466" name="Group 26"/>
              <p:cNvGrpSpPr>
                <a:grpSpLocks/>
              </p:cNvGrpSpPr>
              <p:nvPr/>
            </p:nvGrpSpPr>
            <p:grpSpPr bwMode="auto">
              <a:xfrm>
                <a:off x="3278" y="2608"/>
                <a:ext cx="262" cy="28"/>
                <a:chOff x="3278" y="2608"/>
                <a:chExt cx="262" cy="28"/>
              </a:xfrm>
            </p:grpSpPr>
            <p:sp>
              <p:nvSpPr>
                <p:cNvPr id="61467" name="AutoShape 27"/>
                <p:cNvSpPr>
                  <a:spLocks noChangeArrowheads="1"/>
                </p:cNvSpPr>
                <p:nvPr/>
              </p:nvSpPr>
              <p:spPr bwMode="auto">
                <a:xfrm>
                  <a:off x="3278" y="2608"/>
                  <a:ext cx="263" cy="29"/>
                </a:xfrm>
                <a:prstGeom prst="roundRect">
                  <a:avLst>
                    <a:gd name="adj" fmla="val 3569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 sz="1400"/>
                </a:p>
              </p:txBody>
            </p:sp>
            <p:sp>
              <p:nvSpPr>
                <p:cNvPr id="61468" name="Freeform 28"/>
                <p:cNvSpPr>
                  <a:spLocks noChangeArrowheads="1"/>
                </p:cNvSpPr>
                <p:nvPr/>
              </p:nvSpPr>
              <p:spPr bwMode="auto">
                <a:xfrm>
                  <a:off x="3278" y="2608"/>
                  <a:ext cx="263" cy="29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0" y="126"/>
                    </a:cxn>
                    <a:cxn ang="0">
                      <a:pos x="120" y="125"/>
                    </a:cxn>
                    <a:cxn ang="0">
                      <a:pos x="180" y="124"/>
                    </a:cxn>
                    <a:cxn ang="0">
                      <a:pos x="240" y="123"/>
                    </a:cxn>
                    <a:cxn ang="0">
                      <a:pos x="298" y="122"/>
                    </a:cxn>
                    <a:cxn ang="0">
                      <a:pos x="356" y="120"/>
                    </a:cxn>
                    <a:cxn ang="0">
                      <a:pos x="413" y="118"/>
                    </a:cxn>
                    <a:cxn ang="0">
                      <a:pos x="469" y="115"/>
                    </a:cxn>
                    <a:cxn ang="0">
                      <a:pos x="524" y="112"/>
                    </a:cxn>
                    <a:cxn ang="0">
                      <a:pos x="577" y="109"/>
                    </a:cxn>
                    <a:cxn ang="0">
                      <a:pos x="628" y="106"/>
                    </a:cxn>
                    <a:cxn ang="0">
                      <a:pos x="678" y="102"/>
                    </a:cxn>
                    <a:cxn ang="0">
                      <a:pos x="726" y="98"/>
                    </a:cxn>
                    <a:cxn ang="0">
                      <a:pos x="772" y="94"/>
                    </a:cxn>
                    <a:cxn ang="0">
                      <a:pos x="816" y="89"/>
                    </a:cxn>
                    <a:cxn ang="0">
                      <a:pos x="858" y="84"/>
                    </a:cxn>
                    <a:cxn ang="0">
                      <a:pos x="897" y="79"/>
                    </a:cxn>
                    <a:cxn ang="0">
                      <a:pos x="934" y="74"/>
                    </a:cxn>
                    <a:cxn ang="0">
                      <a:pos x="969" y="69"/>
                    </a:cxn>
                    <a:cxn ang="0">
                      <a:pos x="1001" y="63"/>
                    </a:cxn>
                    <a:cxn ang="0">
                      <a:pos x="1030" y="57"/>
                    </a:cxn>
                    <a:cxn ang="0">
                      <a:pos x="1056" y="52"/>
                    </a:cxn>
                    <a:cxn ang="0">
                      <a:pos x="1080" y="45"/>
                    </a:cxn>
                    <a:cxn ang="0">
                      <a:pos x="1100" y="39"/>
                    </a:cxn>
                    <a:cxn ang="0">
                      <a:pos x="1118" y="33"/>
                    </a:cxn>
                    <a:cxn ang="0">
                      <a:pos x="1133" y="26"/>
                    </a:cxn>
                    <a:cxn ang="0">
                      <a:pos x="1144" y="20"/>
                    </a:cxn>
                    <a:cxn ang="0">
                      <a:pos x="1152" y="13"/>
                    </a:cxn>
                    <a:cxn ang="0">
                      <a:pos x="1158" y="7"/>
                    </a:cxn>
                    <a:cxn ang="0">
                      <a:pos x="1160" y="0"/>
                    </a:cxn>
                  </a:cxnLst>
                  <a:rect l="0" t="0" r="r" b="b"/>
                  <a:pathLst>
                    <a:path w="1161" h="127">
                      <a:moveTo>
                        <a:pt x="0" y="126"/>
                      </a:moveTo>
                      <a:lnTo>
                        <a:pt x="60" y="126"/>
                      </a:lnTo>
                      <a:lnTo>
                        <a:pt x="120" y="125"/>
                      </a:lnTo>
                      <a:lnTo>
                        <a:pt x="180" y="124"/>
                      </a:lnTo>
                      <a:lnTo>
                        <a:pt x="240" y="123"/>
                      </a:lnTo>
                      <a:lnTo>
                        <a:pt x="298" y="122"/>
                      </a:lnTo>
                      <a:lnTo>
                        <a:pt x="356" y="120"/>
                      </a:lnTo>
                      <a:lnTo>
                        <a:pt x="413" y="118"/>
                      </a:lnTo>
                      <a:lnTo>
                        <a:pt x="469" y="115"/>
                      </a:lnTo>
                      <a:lnTo>
                        <a:pt x="524" y="112"/>
                      </a:lnTo>
                      <a:lnTo>
                        <a:pt x="577" y="109"/>
                      </a:lnTo>
                      <a:lnTo>
                        <a:pt x="628" y="106"/>
                      </a:lnTo>
                      <a:lnTo>
                        <a:pt x="678" y="102"/>
                      </a:lnTo>
                      <a:lnTo>
                        <a:pt x="726" y="98"/>
                      </a:lnTo>
                      <a:lnTo>
                        <a:pt x="772" y="94"/>
                      </a:lnTo>
                      <a:lnTo>
                        <a:pt x="816" y="89"/>
                      </a:lnTo>
                      <a:lnTo>
                        <a:pt x="858" y="84"/>
                      </a:lnTo>
                      <a:lnTo>
                        <a:pt x="897" y="79"/>
                      </a:lnTo>
                      <a:lnTo>
                        <a:pt x="934" y="74"/>
                      </a:lnTo>
                      <a:lnTo>
                        <a:pt x="969" y="69"/>
                      </a:lnTo>
                      <a:lnTo>
                        <a:pt x="1001" y="63"/>
                      </a:lnTo>
                      <a:lnTo>
                        <a:pt x="1030" y="57"/>
                      </a:lnTo>
                      <a:lnTo>
                        <a:pt x="1056" y="52"/>
                      </a:lnTo>
                      <a:lnTo>
                        <a:pt x="1080" y="45"/>
                      </a:lnTo>
                      <a:lnTo>
                        <a:pt x="1100" y="39"/>
                      </a:lnTo>
                      <a:lnTo>
                        <a:pt x="1118" y="33"/>
                      </a:lnTo>
                      <a:lnTo>
                        <a:pt x="1133" y="26"/>
                      </a:lnTo>
                      <a:lnTo>
                        <a:pt x="1144" y="20"/>
                      </a:lnTo>
                      <a:lnTo>
                        <a:pt x="1152" y="13"/>
                      </a:lnTo>
                      <a:lnTo>
                        <a:pt x="1158" y="7"/>
                      </a:lnTo>
                      <a:lnTo>
                        <a:pt x="116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1400"/>
                </a:p>
              </p:txBody>
            </p:sp>
          </p:grpSp>
        </p:grpSp>
        <p:sp>
          <p:nvSpPr>
            <p:cNvPr id="61469" name="Line 29"/>
            <p:cNvSpPr>
              <a:spLocks noChangeShapeType="1"/>
            </p:cNvSpPr>
            <p:nvPr/>
          </p:nvSpPr>
          <p:spPr bwMode="auto">
            <a:xfrm>
              <a:off x="2421" y="1524"/>
              <a:ext cx="1" cy="1074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470" name="Freeform 30"/>
            <p:cNvSpPr>
              <a:spLocks noChangeArrowheads="1"/>
            </p:cNvSpPr>
            <p:nvPr/>
          </p:nvSpPr>
          <p:spPr bwMode="auto">
            <a:xfrm>
              <a:off x="2418" y="1517"/>
              <a:ext cx="1130" cy="1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83" y="0"/>
                </a:cxn>
                <a:cxn ang="0">
                  <a:pos x="4983" y="4798"/>
                </a:cxn>
              </a:cxnLst>
              <a:rect l="0" t="0" r="r" b="b"/>
              <a:pathLst>
                <a:path w="4984" h="4799">
                  <a:moveTo>
                    <a:pt x="0" y="0"/>
                  </a:moveTo>
                  <a:lnTo>
                    <a:pt x="4983" y="0"/>
                  </a:lnTo>
                  <a:lnTo>
                    <a:pt x="4983" y="4798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471" name="Line 31"/>
            <p:cNvSpPr>
              <a:spLocks noChangeShapeType="1"/>
            </p:cNvSpPr>
            <p:nvPr/>
          </p:nvSpPr>
          <p:spPr bwMode="auto">
            <a:xfrm>
              <a:off x="4146" y="1629"/>
              <a:ext cx="111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472" name="Text Box 32"/>
            <p:cNvSpPr txBox="1">
              <a:spLocks noChangeArrowheads="1"/>
            </p:cNvSpPr>
            <p:nvPr/>
          </p:nvSpPr>
          <p:spPr bwMode="auto">
            <a:xfrm>
              <a:off x="4120" y="1492"/>
              <a:ext cx="167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1</a:t>
              </a:r>
            </a:p>
          </p:txBody>
        </p:sp>
        <p:sp>
          <p:nvSpPr>
            <p:cNvPr id="61473" name="Line 33"/>
            <p:cNvSpPr>
              <a:spLocks noChangeShapeType="1"/>
            </p:cNvSpPr>
            <p:nvPr/>
          </p:nvSpPr>
          <p:spPr bwMode="auto">
            <a:xfrm>
              <a:off x="4277" y="1512"/>
              <a:ext cx="1" cy="11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474" name="Text Box 34"/>
            <p:cNvSpPr txBox="1">
              <a:spLocks noChangeArrowheads="1"/>
            </p:cNvSpPr>
            <p:nvPr/>
          </p:nvSpPr>
          <p:spPr bwMode="auto">
            <a:xfrm>
              <a:off x="4256" y="1492"/>
              <a:ext cx="32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ADD</a:t>
              </a:r>
            </a:p>
          </p:txBody>
        </p:sp>
        <p:sp>
          <p:nvSpPr>
            <p:cNvPr id="61475" name="Text Box 35"/>
            <p:cNvSpPr txBox="1">
              <a:spLocks noChangeArrowheads="1"/>
            </p:cNvSpPr>
            <p:nvPr/>
          </p:nvSpPr>
          <p:spPr bwMode="auto">
            <a:xfrm>
              <a:off x="4798" y="1498"/>
              <a:ext cx="27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300</a:t>
              </a:r>
            </a:p>
          </p:txBody>
        </p:sp>
        <p:sp>
          <p:nvSpPr>
            <p:cNvPr id="61476" name="Line 36"/>
            <p:cNvSpPr>
              <a:spLocks noChangeShapeType="1"/>
            </p:cNvSpPr>
            <p:nvPr/>
          </p:nvSpPr>
          <p:spPr bwMode="auto">
            <a:xfrm>
              <a:off x="4588" y="1512"/>
              <a:ext cx="1" cy="114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477" name="Text Box 37"/>
            <p:cNvSpPr txBox="1">
              <a:spLocks noChangeArrowheads="1"/>
            </p:cNvSpPr>
            <p:nvPr/>
          </p:nvSpPr>
          <p:spPr bwMode="auto">
            <a:xfrm>
              <a:off x="3908" y="1498"/>
              <a:ext cx="22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35</a:t>
              </a:r>
            </a:p>
          </p:txBody>
        </p:sp>
        <p:sp>
          <p:nvSpPr>
            <p:cNvPr id="61478" name="Line 38"/>
            <p:cNvSpPr>
              <a:spLocks noChangeShapeType="1"/>
            </p:cNvSpPr>
            <p:nvPr/>
          </p:nvSpPr>
          <p:spPr bwMode="auto">
            <a:xfrm>
              <a:off x="4146" y="1848"/>
              <a:ext cx="111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479" name="Line 39"/>
            <p:cNvSpPr>
              <a:spLocks noChangeShapeType="1"/>
            </p:cNvSpPr>
            <p:nvPr/>
          </p:nvSpPr>
          <p:spPr bwMode="auto">
            <a:xfrm>
              <a:off x="4146" y="1956"/>
              <a:ext cx="111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480" name="Text Box 40"/>
            <p:cNvSpPr txBox="1">
              <a:spLocks noChangeArrowheads="1"/>
            </p:cNvSpPr>
            <p:nvPr/>
          </p:nvSpPr>
          <p:spPr bwMode="auto">
            <a:xfrm>
              <a:off x="4527" y="1825"/>
              <a:ext cx="328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1350</a:t>
              </a:r>
            </a:p>
          </p:txBody>
        </p:sp>
        <p:sp>
          <p:nvSpPr>
            <p:cNvPr id="61481" name="Text Box 41"/>
            <p:cNvSpPr txBox="1">
              <a:spLocks noChangeArrowheads="1"/>
            </p:cNvSpPr>
            <p:nvPr/>
          </p:nvSpPr>
          <p:spPr bwMode="auto">
            <a:xfrm>
              <a:off x="3849" y="1831"/>
              <a:ext cx="27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300</a:t>
              </a:r>
            </a:p>
          </p:txBody>
        </p:sp>
        <p:grpSp>
          <p:nvGrpSpPr>
            <p:cNvPr id="61482" name="Group 42"/>
            <p:cNvGrpSpPr>
              <a:grpSpLocks/>
            </p:cNvGrpSpPr>
            <p:nvPr/>
          </p:nvGrpSpPr>
          <p:grpSpPr bwMode="auto">
            <a:xfrm>
              <a:off x="4147" y="2580"/>
              <a:ext cx="1113" cy="56"/>
              <a:chOff x="4147" y="2580"/>
              <a:chExt cx="1113" cy="56"/>
            </a:xfrm>
          </p:grpSpPr>
          <p:grpSp>
            <p:nvGrpSpPr>
              <p:cNvPr id="61483" name="Group 43"/>
              <p:cNvGrpSpPr>
                <a:grpSpLocks/>
              </p:cNvGrpSpPr>
              <p:nvPr/>
            </p:nvGrpSpPr>
            <p:grpSpPr bwMode="auto">
              <a:xfrm>
                <a:off x="4147" y="2580"/>
                <a:ext cx="305" cy="28"/>
                <a:chOff x="4147" y="2580"/>
                <a:chExt cx="305" cy="28"/>
              </a:xfrm>
            </p:grpSpPr>
            <p:sp>
              <p:nvSpPr>
                <p:cNvPr id="61484" name="AutoShape 44"/>
                <p:cNvSpPr>
                  <a:spLocks noChangeArrowheads="1"/>
                </p:cNvSpPr>
                <p:nvPr/>
              </p:nvSpPr>
              <p:spPr bwMode="auto">
                <a:xfrm>
                  <a:off x="4147" y="2580"/>
                  <a:ext cx="306" cy="29"/>
                </a:xfrm>
                <a:prstGeom prst="roundRect">
                  <a:avLst>
                    <a:gd name="adj" fmla="val 3569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 sz="1400"/>
                </a:p>
              </p:txBody>
            </p:sp>
            <p:sp>
              <p:nvSpPr>
                <p:cNvPr id="61485" name="Freeform 45"/>
                <p:cNvSpPr>
                  <a:spLocks noChangeArrowheads="1"/>
                </p:cNvSpPr>
                <p:nvPr/>
              </p:nvSpPr>
              <p:spPr bwMode="auto">
                <a:xfrm>
                  <a:off x="4147" y="2580"/>
                  <a:ext cx="309" cy="29"/>
                </a:xfrm>
                <a:custGeom>
                  <a:avLst/>
                  <a:gdLst/>
                  <a:ahLst/>
                  <a:cxnLst>
                    <a:cxn ang="0">
                      <a:pos x="1363" y="0"/>
                    </a:cxn>
                    <a:cxn ang="0">
                      <a:pos x="1294" y="0"/>
                    </a:cxn>
                    <a:cxn ang="0">
                      <a:pos x="1224" y="1"/>
                    </a:cxn>
                    <a:cxn ang="0">
                      <a:pos x="1156" y="1"/>
                    </a:cxn>
                    <a:cxn ang="0">
                      <a:pos x="1087" y="2"/>
                    </a:cxn>
                    <a:cxn ang="0">
                      <a:pos x="1020" y="4"/>
                    </a:cxn>
                    <a:cxn ang="0">
                      <a:pos x="953" y="6"/>
                    </a:cxn>
                    <a:cxn ang="0">
                      <a:pos x="888" y="8"/>
                    </a:cxn>
                    <a:cxn ang="0">
                      <a:pos x="823" y="10"/>
                    </a:cxn>
                    <a:cxn ang="0">
                      <a:pos x="760" y="13"/>
                    </a:cxn>
                    <a:cxn ang="0">
                      <a:pos x="699" y="16"/>
                    </a:cxn>
                    <a:cxn ang="0">
                      <a:pos x="639" y="19"/>
                    </a:cxn>
                    <a:cxn ang="0">
                      <a:pos x="581" y="23"/>
                    </a:cxn>
                    <a:cxn ang="0">
                      <a:pos x="525" y="26"/>
                    </a:cxn>
                    <a:cxn ang="0">
                      <a:pos x="471" y="31"/>
                    </a:cxn>
                    <a:cxn ang="0">
                      <a:pos x="420" y="35"/>
                    </a:cxn>
                    <a:cxn ang="0">
                      <a:pos x="371" y="40"/>
                    </a:cxn>
                    <a:cxn ang="0">
                      <a:pos x="325" y="44"/>
                    </a:cxn>
                    <a:cxn ang="0">
                      <a:pos x="281" y="49"/>
                    </a:cxn>
                    <a:cxn ang="0">
                      <a:pos x="240" y="55"/>
                    </a:cxn>
                    <a:cxn ang="0">
                      <a:pos x="202" y="60"/>
                    </a:cxn>
                    <a:cxn ang="0">
                      <a:pos x="167" y="66"/>
                    </a:cxn>
                    <a:cxn ang="0">
                      <a:pos x="135" y="72"/>
                    </a:cxn>
                    <a:cxn ang="0">
                      <a:pos x="107" y="77"/>
                    </a:cxn>
                    <a:cxn ang="0">
                      <a:pos x="81" y="84"/>
                    </a:cxn>
                    <a:cxn ang="0">
                      <a:pos x="59" y="90"/>
                    </a:cxn>
                    <a:cxn ang="0">
                      <a:pos x="41" y="96"/>
                    </a:cxn>
                    <a:cxn ang="0">
                      <a:pos x="26" y="102"/>
                    </a:cxn>
                    <a:cxn ang="0">
                      <a:pos x="14" y="109"/>
                    </a:cxn>
                    <a:cxn ang="0">
                      <a:pos x="6" y="115"/>
                    </a:cxn>
                    <a:cxn ang="0">
                      <a:pos x="1" y="122"/>
                    </a:cxn>
                    <a:cxn ang="0">
                      <a:pos x="0" y="128"/>
                    </a:cxn>
                  </a:cxnLst>
                  <a:rect l="0" t="0" r="r" b="b"/>
                  <a:pathLst>
                    <a:path w="1364" h="129">
                      <a:moveTo>
                        <a:pt x="1363" y="0"/>
                      </a:moveTo>
                      <a:lnTo>
                        <a:pt x="1294" y="0"/>
                      </a:lnTo>
                      <a:lnTo>
                        <a:pt x="1224" y="1"/>
                      </a:lnTo>
                      <a:lnTo>
                        <a:pt x="1156" y="1"/>
                      </a:lnTo>
                      <a:lnTo>
                        <a:pt x="1087" y="2"/>
                      </a:lnTo>
                      <a:lnTo>
                        <a:pt x="1020" y="4"/>
                      </a:lnTo>
                      <a:lnTo>
                        <a:pt x="953" y="6"/>
                      </a:lnTo>
                      <a:lnTo>
                        <a:pt x="888" y="8"/>
                      </a:lnTo>
                      <a:lnTo>
                        <a:pt x="823" y="10"/>
                      </a:lnTo>
                      <a:lnTo>
                        <a:pt x="760" y="13"/>
                      </a:lnTo>
                      <a:lnTo>
                        <a:pt x="699" y="16"/>
                      </a:lnTo>
                      <a:lnTo>
                        <a:pt x="639" y="19"/>
                      </a:lnTo>
                      <a:lnTo>
                        <a:pt x="581" y="23"/>
                      </a:lnTo>
                      <a:lnTo>
                        <a:pt x="525" y="26"/>
                      </a:lnTo>
                      <a:lnTo>
                        <a:pt x="471" y="31"/>
                      </a:lnTo>
                      <a:lnTo>
                        <a:pt x="420" y="35"/>
                      </a:lnTo>
                      <a:lnTo>
                        <a:pt x="371" y="40"/>
                      </a:lnTo>
                      <a:lnTo>
                        <a:pt x="325" y="44"/>
                      </a:lnTo>
                      <a:lnTo>
                        <a:pt x="281" y="49"/>
                      </a:lnTo>
                      <a:lnTo>
                        <a:pt x="240" y="55"/>
                      </a:lnTo>
                      <a:lnTo>
                        <a:pt x="202" y="60"/>
                      </a:lnTo>
                      <a:lnTo>
                        <a:pt x="167" y="66"/>
                      </a:lnTo>
                      <a:lnTo>
                        <a:pt x="135" y="72"/>
                      </a:lnTo>
                      <a:lnTo>
                        <a:pt x="107" y="77"/>
                      </a:lnTo>
                      <a:lnTo>
                        <a:pt x="81" y="84"/>
                      </a:lnTo>
                      <a:lnTo>
                        <a:pt x="59" y="90"/>
                      </a:lnTo>
                      <a:lnTo>
                        <a:pt x="41" y="96"/>
                      </a:lnTo>
                      <a:lnTo>
                        <a:pt x="26" y="102"/>
                      </a:lnTo>
                      <a:lnTo>
                        <a:pt x="14" y="109"/>
                      </a:lnTo>
                      <a:lnTo>
                        <a:pt x="6" y="115"/>
                      </a:lnTo>
                      <a:lnTo>
                        <a:pt x="1" y="122"/>
                      </a:lnTo>
                      <a:lnTo>
                        <a:pt x="0" y="128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1400"/>
                </a:p>
              </p:txBody>
            </p:sp>
          </p:grpSp>
          <p:grpSp>
            <p:nvGrpSpPr>
              <p:cNvPr id="61486" name="Group 46"/>
              <p:cNvGrpSpPr>
                <a:grpSpLocks/>
              </p:cNvGrpSpPr>
              <p:nvPr/>
            </p:nvGrpSpPr>
            <p:grpSpPr bwMode="auto">
              <a:xfrm>
                <a:off x="4448" y="2580"/>
                <a:ext cx="263" cy="28"/>
                <a:chOff x="4448" y="2580"/>
                <a:chExt cx="263" cy="28"/>
              </a:xfrm>
            </p:grpSpPr>
            <p:sp>
              <p:nvSpPr>
                <p:cNvPr id="61487" name="AutoShape 47"/>
                <p:cNvSpPr>
                  <a:spLocks noChangeArrowheads="1"/>
                </p:cNvSpPr>
                <p:nvPr/>
              </p:nvSpPr>
              <p:spPr bwMode="auto">
                <a:xfrm>
                  <a:off x="4448" y="2580"/>
                  <a:ext cx="264" cy="29"/>
                </a:xfrm>
                <a:prstGeom prst="roundRect">
                  <a:avLst>
                    <a:gd name="adj" fmla="val 3569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 sz="1400"/>
                </a:p>
              </p:txBody>
            </p:sp>
            <p:sp>
              <p:nvSpPr>
                <p:cNvPr id="61488" name="Freeform 48"/>
                <p:cNvSpPr>
                  <a:spLocks noChangeArrowheads="1"/>
                </p:cNvSpPr>
                <p:nvPr/>
              </p:nvSpPr>
              <p:spPr bwMode="auto">
                <a:xfrm>
                  <a:off x="4452" y="2580"/>
                  <a:ext cx="260" cy="29"/>
                </a:xfrm>
                <a:custGeom>
                  <a:avLst/>
                  <a:gdLst/>
                  <a:ahLst/>
                  <a:cxnLst>
                    <a:cxn ang="0">
                      <a:pos x="1146" y="128"/>
                    </a:cxn>
                    <a:cxn ang="0">
                      <a:pos x="1145" y="122"/>
                    </a:cxn>
                    <a:cxn ang="0">
                      <a:pos x="1141" y="115"/>
                    </a:cxn>
                    <a:cxn ang="0">
                      <a:pos x="1133" y="108"/>
                    </a:cxn>
                    <a:cxn ang="0">
                      <a:pos x="1123" y="102"/>
                    </a:cxn>
                    <a:cxn ang="0">
                      <a:pos x="1109" y="95"/>
                    </a:cxn>
                    <a:cxn ang="0">
                      <a:pos x="1093" y="89"/>
                    </a:cxn>
                    <a:cxn ang="0">
                      <a:pos x="1073" y="83"/>
                    </a:cxn>
                    <a:cxn ang="0">
                      <a:pos x="1051" y="77"/>
                    </a:cxn>
                    <a:cxn ang="0">
                      <a:pos x="1025" y="70"/>
                    </a:cxn>
                    <a:cxn ang="0">
                      <a:pos x="997" y="65"/>
                    </a:cxn>
                    <a:cxn ang="0">
                      <a:pos x="965" y="59"/>
                    </a:cxn>
                    <a:cxn ang="0">
                      <a:pos x="932" y="53"/>
                    </a:cxn>
                    <a:cxn ang="0">
                      <a:pos x="895" y="48"/>
                    </a:cxn>
                    <a:cxn ang="0">
                      <a:pos x="856" y="43"/>
                    </a:cxn>
                    <a:cxn ang="0">
                      <a:pos x="815" y="38"/>
                    </a:cxn>
                    <a:cxn ang="0">
                      <a:pos x="771" y="33"/>
                    </a:cxn>
                    <a:cxn ang="0">
                      <a:pos x="726" y="29"/>
                    </a:cxn>
                    <a:cxn ang="0">
                      <a:pos x="678" y="25"/>
                    </a:cxn>
                    <a:cxn ang="0">
                      <a:pos x="628" y="21"/>
                    </a:cxn>
                    <a:cxn ang="0">
                      <a:pos x="577" y="18"/>
                    </a:cxn>
                    <a:cxn ang="0">
                      <a:pos x="524" y="14"/>
                    </a:cxn>
                    <a:cxn ang="0">
                      <a:pos x="470" y="12"/>
                    </a:cxn>
                    <a:cxn ang="0">
                      <a:pos x="414" y="9"/>
                    </a:cxn>
                    <a:cxn ang="0">
                      <a:pos x="357" y="7"/>
                    </a:cxn>
                    <a:cxn ang="0">
                      <a:pos x="299" y="5"/>
                    </a:cxn>
                    <a:cxn ang="0">
                      <a:pos x="240" y="3"/>
                    </a:cxn>
                    <a:cxn ang="0">
                      <a:pos x="181" y="2"/>
                    </a:cxn>
                    <a:cxn ang="0">
                      <a:pos x="121" y="1"/>
                    </a:cxn>
                    <a:cxn ang="0">
                      <a:pos x="6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47" h="129">
                      <a:moveTo>
                        <a:pt x="1146" y="128"/>
                      </a:moveTo>
                      <a:lnTo>
                        <a:pt x="1145" y="122"/>
                      </a:lnTo>
                      <a:lnTo>
                        <a:pt x="1141" y="115"/>
                      </a:lnTo>
                      <a:lnTo>
                        <a:pt x="1133" y="108"/>
                      </a:lnTo>
                      <a:lnTo>
                        <a:pt x="1123" y="102"/>
                      </a:lnTo>
                      <a:lnTo>
                        <a:pt x="1109" y="95"/>
                      </a:lnTo>
                      <a:lnTo>
                        <a:pt x="1093" y="89"/>
                      </a:lnTo>
                      <a:lnTo>
                        <a:pt x="1073" y="83"/>
                      </a:lnTo>
                      <a:lnTo>
                        <a:pt x="1051" y="77"/>
                      </a:lnTo>
                      <a:lnTo>
                        <a:pt x="1025" y="70"/>
                      </a:lnTo>
                      <a:lnTo>
                        <a:pt x="997" y="65"/>
                      </a:lnTo>
                      <a:lnTo>
                        <a:pt x="965" y="59"/>
                      </a:lnTo>
                      <a:lnTo>
                        <a:pt x="932" y="53"/>
                      </a:lnTo>
                      <a:lnTo>
                        <a:pt x="895" y="48"/>
                      </a:lnTo>
                      <a:lnTo>
                        <a:pt x="856" y="43"/>
                      </a:lnTo>
                      <a:lnTo>
                        <a:pt x="815" y="38"/>
                      </a:lnTo>
                      <a:lnTo>
                        <a:pt x="771" y="33"/>
                      </a:lnTo>
                      <a:lnTo>
                        <a:pt x="726" y="29"/>
                      </a:lnTo>
                      <a:lnTo>
                        <a:pt x="678" y="25"/>
                      </a:lnTo>
                      <a:lnTo>
                        <a:pt x="628" y="21"/>
                      </a:lnTo>
                      <a:lnTo>
                        <a:pt x="577" y="18"/>
                      </a:lnTo>
                      <a:lnTo>
                        <a:pt x="524" y="14"/>
                      </a:lnTo>
                      <a:lnTo>
                        <a:pt x="470" y="12"/>
                      </a:lnTo>
                      <a:lnTo>
                        <a:pt x="414" y="9"/>
                      </a:lnTo>
                      <a:lnTo>
                        <a:pt x="357" y="7"/>
                      </a:lnTo>
                      <a:lnTo>
                        <a:pt x="299" y="5"/>
                      </a:lnTo>
                      <a:lnTo>
                        <a:pt x="240" y="3"/>
                      </a:lnTo>
                      <a:lnTo>
                        <a:pt x="181" y="2"/>
                      </a:lnTo>
                      <a:lnTo>
                        <a:pt x="121" y="1"/>
                      </a:lnTo>
                      <a:lnTo>
                        <a:pt x="6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1400"/>
                </a:p>
              </p:txBody>
            </p:sp>
          </p:grpSp>
          <p:grpSp>
            <p:nvGrpSpPr>
              <p:cNvPr id="61489" name="Group 49"/>
              <p:cNvGrpSpPr>
                <a:grpSpLocks/>
              </p:cNvGrpSpPr>
              <p:nvPr/>
            </p:nvGrpSpPr>
            <p:grpSpPr bwMode="auto">
              <a:xfrm>
                <a:off x="4728" y="2608"/>
                <a:ext cx="266" cy="28"/>
                <a:chOff x="4728" y="2608"/>
                <a:chExt cx="266" cy="28"/>
              </a:xfrm>
            </p:grpSpPr>
            <p:sp>
              <p:nvSpPr>
                <p:cNvPr id="61490" name="AutoShape 50"/>
                <p:cNvSpPr>
                  <a:spLocks noChangeArrowheads="1"/>
                </p:cNvSpPr>
                <p:nvPr/>
              </p:nvSpPr>
              <p:spPr bwMode="auto">
                <a:xfrm>
                  <a:off x="4729" y="2608"/>
                  <a:ext cx="267" cy="29"/>
                </a:xfrm>
                <a:prstGeom prst="roundRect">
                  <a:avLst>
                    <a:gd name="adj" fmla="val 3569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 sz="1400"/>
                </a:p>
              </p:txBody>
            </p:sp>
            <p:sp>
              <p:nvSpPr>
                <p:cNvPr id="61491" name="Freeform 51"/>
                <p:cNvSpPr>
                  <a:spLocks noChangeArrowheads="1"/>
                </p:cNvSpPr>
                <p:nvPr/>
              </p:nvSpPr>
              <p:spPr bwMode="auto">
                <a:xfrm>
                  <a:off x="4729" y="2608"/>
                  <a:ext cx="270" cy="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7"/>
                    </a:cxn>
                    <a:cxn ang="0">
                      <a:pos x="8" y="14"/>
                    </a:cxn>
                    <a:cxn ang="0">
                      <a:pos x="16" y="20"/>
                    </a:cxn>
                    <a:cxn ang="0">
                      <a:pos x="28" y="27"/>
                    </a:cxn>
                    <a:cxn ang="0">
                      <a:pos x="43" y="33"/>
                    </a:cxn>
                    <a:cxn ang="0">
                      <a:pos x="61" y="39"/>
                    </a:cxn>
                    <a:cxn ang="0">
                      <a:pos x="82" y="46"/>
                    </a:cxn>
                    <a:cxn ang="0">
                      <a:pos x="107" y="52"/>
                    </a:cxn>
                    <a:cxn ang="0">
                      <a:pos x="134" y="58"/>
                    </a:cxn>
                    <a:cxn ang="0">
                      <a:pos x="164" y="64"/>
                    </a:cxn>
                    <a:cxn ang="0">
                      <a:pos x="196" y="69"/>
                    </a:cxn>
                    <a:cxn ang="0">
                      <a:pos x="232" y="75"/>
                    </a:cxn>
                    <a:cxn ang="0">
                      <a:pos x="270" y="80"/>
                    </a:cxn>
                    <a:cxn ang="0">
                      <a:pos x="310" y="85"/>
                    </a:cxn>
                    <a:cxn ang="0">
                      <a:pos x="353" y="90"/>
                    </a:cxn>
                    <a:cxn ang="0">
                      <a:pos x="398" y="94"/>
                    </a:cxn>
                    <a:cxn ang="0">
                      <a:pos x="445" y="98"/>
                    </a:cxn>
                    <a:cxn ang="0">
                      <a:pos x="494" y="102"/>
                    </a:cxn>
                    <a:cxn ang="0">
                      <a:pos x="545" y="106"/>
                    </a:cxn>
                    <a:cxn ang="0">
                      <a:pos x="598" y="110"/>
                    </a:cxn>
                    <a:cxn ang="0">
                      <a:pos x="653" y="113"/>
                    </a:cxn>
                    <a:cxn ang="0">
                      <a:pos x="708" y="116"/>
                    </a:cxn>
                    <a:cxn ang="0">
                      <a:pos x="766" y="118"/>
                    </a:cxn>
                    <a:cxn ang="0">
                      <a:pos x="824" y="120"/>
                    </a:cxn>
                    <a:cxn ang="0">
                      <a:pos x="883" y="122"/>
                    </a:cxn>
                    <a:cxn ang="0">
                      <a:pos x="943" y="123"/>
                    </a:cxn>
                    <a:cxn ang="0">
                      <a:pos x="1004" y="125"/>
                    </a:cxn>
                    <a:cxn ang="0">
                      <a:pos x="1065" y="125"/>
                    </a:cxn>
                    <a:cxn ang="0">
                      <a:pos x="1126" y="126"/>
                    </a:cxn>
                    <a:cxn ang="0">
                      <a:pos x="1188" y="126"/>
                    </a:cxn>
                  </a:cxnLst>
                  <a:rect l="0" t="0" r="r" b="b"/>
                  <a:pathLst>
                    <a:path w="1189" h="127">
                      <a:moveTo>
                        <a:pt x="0" y="0"/>
                      </a:moveTo>
                      <a:lnTo>
                        <a:pt x="2" y="7"/>
                      </a:lnTo>
                      <a:lnTo>
                        <a:pt x="8" y="14"/>
                      </a:lnTo>
                      <a:lnTo>
                        <a:pt x="16" y="20"/>
                      </a:lnTo>
                      <a:lnTo>
                        <a:pt x="28" y="27"/>
                      </a:lnTo>
                      <a:lnTo>
                        <a:pt x="43" y="33"/>
                      </a:lnTo>
                      <a:lnTo>
                        <a:pt x="61" y="39"/>
                      </a:lnTo>
                      <a:lnTo>
                        <a:pt x="82" y="46"/>
                      </a:lnTo>
                      <a:lnTo>
                        <a:pt x="107" y="52"/>
                      </a:lnTo>
                      <a:lnTo>
                        <a:pt x="134" y="58"/>
                      </a:lnTo>
                      <a:lnTo>
                        <a:pt x="164" y="64"/>
                      </a:lnTo>
                      <a:lnTo>
                        <a:pt x="196" y="69"/>
                      </a:lnTo>
                      <a:lnTo>
                        <a:pt x="232" y="75"/>
                      </a:lnTo>
                      <a:lnTo>
                        <a:pt x="270" y="80"/>
                      </a:lnTo>
                      <a:lnTo>
                        <a:pt x="310" y="85"/>
                      </a:lnTo>
                      <a:lnTo>
                        <a:pt x="353" y="90"/>
                      </a:lnTo>
                      <a:lnTo>
                        <a:pt x="398" y="94"/>
                      </a:lnTo>
                      <a:lnTo>
                        <a:pt x="445" y="98"/>
                      </a:lnTo>
                      <a:lnTo>
                        <a:pt x="494" y="102"/>
                      </a:lnTo>
                      <a:lnTo>
                        <a:pt x="545" y="106"/>
                      </a:lnTo>
                      <a:lnTo>
                        <a:pt x="598" y="110"/>
                      </a:lnTo>
                      <a:lnTo>
                        <a:pt x="653" y="113"/>
                      </a:lnTo>
                      <a:lnTo>
                        <a:pt x="708" y="116"/>
                      </a:lnTo>
                      <a:lnTo>
                        <a:pt x="766" y="118"/>
                      </a:lnTo>
                      <a:lnTo>
                        <a:pt x="824" y="120"/>
                      </a:lnTo>
                      <a:lnTo>
                        <a:pt x="883" y="122"/>
                      </a:lnTo>
                      <a:lnTo>
                        <a:pt x="943" y="123"/>
                      </a:lnTo>
                      <a:lnTo>
                        <a:pt x="1004" y="125"/>
                      </a:lnTo>
                      <a:lnTo>
                        <a:pt x="1065" y="125"/>
                      </a:lnTo>
                      <a:lnTo>
                        <a:pt x="1126" y="126"/>
                      </a:lnTo>
                      <a:lnTo>
                        <a:pt x="1188" y="126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1400"/>
                </a:p>
              </p:txBody>
            </p:sp>
          </p:grpSp>
          <p:grpSp>
            <p:nvGrpSpPr>
              <p:cNvPr id="61492" name="Group 52"/>
              <p:cNvGrpSpPr>
                <a:grpSpLocks/>
              </p:cNvGrpSpPr>
              <p:nvPr/>
            </p:nvGrpSpPr>
            <p:grpSpPr bwMode="auto">
              <a:xfrm>
                <a:off x="4994" y="2608"/>
                <a:ext cx="266" cy="28"/>
                <a:chOff x="4994" y="2608"/>
                <a:chExt cx="266" cy="28"/>
              </a:xfrm>
            </p:grpSpPr>
            <p:sp>
              <p:nvSpPr>
                <p:cNvPr id="61493" name="AutoShape 53"/>
                <p:cNvSpPr>
                  <a:spLocks noChangeArrowheads="1"/>
                </p:cNvSpPr>
                <p:nvPr/>
              </p:nvSpPr>
              <p:spPr bwMode="auto">
                <a:xfrm>
                  <a:off x="4994" y="2608"/>
                  <a:ext cx="267" cy="29"/>
                </a:xfrm>
                <a:prstGeom prst="roundRect">
                  <a:avLst>
                    <a:gd name="adj" fmla="val 3569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 sz="1400"/>
                </a:p>
              </p:txBody>
            </p:sp>
            <p:sp>
              <p:nvSpPr>
                <p:cNvPr id="61494" name="Freeform 54"/>
                <p:cNvSpPr>
                  <a:spLocks noChangeArrowheads="1"/>
                </p:cNvSpPr>
                <p:nvPr/>
              </p:nvSpPr>
              <p:spPr bwMode="auto">
                <a:xfrm>
                  <a:off x="4997" y="2608"/>
                  <a:ext cx="264" cy="29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0" y="126"/>
                    </a:cxn>
                    <a:cxn ang="0">
                      <a:pos x="121" y="125"/>
                    </a:cxn>
                    <a:cxn ang="0">
                      <a:pos x="181" y="124"/>
                    </a:cxn>
                    <a:cxn ang="0">
                      <a:pos x="241" y="123"/>
                    </a:cxn>
                    <a:cxn ang="0">
                      <a:pos x="300" y="121"/>
                    </a:cxn>
                    <a:cxn ang="0">
                      <a:pos x="358" y="120"/>
                    </a:cxn>
                    <a:cxn ang="0">
                      <a:pos x="415" y="117"/>
                    </a:cxn>
                    <a:cxn ang="0">
                      <a:pos x="471" y="115"/>
                    </a:cxn>
                    <a:cxn ang="0">
                      <a:pos x="526" y="112"/>
                    </a:cxn>
                    <a:cxn ang="0">
                      <a:pos x="579" y="109"/>
                    </a:cxn>
                    <a:cxn ang="0">
                      <a:pos x="631" y="105"/>
                    </a:cxn>
                    <a:cxn ang="0">
                      <a:pos x="681" y="102"/>
                    </a:cxn>
                    <a:cxn ang="0">
                      <a:pos x="729" y="98"/>
                    </a:cxn>
                    <a:cxn ang="0">
                      <a:pos x="775" y="93"/>
                    </a:cxn>
                    <a:cxn ang="0">
                      <a:pos x="819" y="89"/>
                    </a:cxn>
                    <a:cxn ang="0">
                      <a:pos x="861" y="84"/>
                    </a:cxn>
                    <a:cxn ang="0">
                      <a:pos x="900" y="79"/>
                    </a:cxn>
                    <a:cxn ang="0">
                      <a:pos x="937" y="74"/>
                    </a:cxn>
                    <a:cxn ang="0">
                      <a:pos x="972" y="68"/>
                    </a:cxn>
                    <a:cxn ang="0">
                      <a:pos x="1004" y="63"/>
                    </a:cxn>
                    <a:cxn ang="0">
                      <a:pos x="1033" y="57"/>
                    </a:cxn>
                    <a:cxn ang="0">
                      <a:pos x="1059" y="51"/>
                    </a:cxn>
                    <a:cxn ang="0">
                      <a:pos x="1083" y="45"/>
                    </a:cxn>
                    <a:cxn ang="0">
                      <a:pos x="1103" y="39"/>
                    </a:cxn>
                    <a:cxn ang="0">
                      <a:pos x="1121" y="33"/>
                    </a:cxn>
                    <a:cxn ang="0">
                      <a:pos x="1136" y="26"/>
                    </a:cxn>
                    <a:cxn ang="0">
                      <a:pos x="1147" y="20"/>
                    </a:cxn>
                    <a:cxn ang="0">
                      <a:pos x="1155" y="13"/>
                    </a:cxn>
                    <a:cxn ang="0">
                      <a:pos x="1161" y="7"/>
                    </a:cxn>
                    <a:cxn ang="0">
                      <a:pos x="1163" y="0"/>
                    </a:cxn>
                  </a:cxnLst>
                  <a:rect l="0" t="0" r="r" b="b"/>
                  <a:pathLst>
                    <a:path w="1164" h="127">
                      <a:moveTo>
                        <a:pt x="0" y="126"/>
                      </a:moveTo>
                      <a:lnTo>
                        <a:pt x="60" y="126"/>
                      </a:lnTo>
                      <a:lnTo>
                        <a:pt x="121" y="125"/>
                      </a:lnTo>
                      <a:lnTo>
                        <a:pt x="181" y="124"/>
                      </a:lnTo>
                      <a:lnTo>
                        <a:pt x="241" y="123"/>
                      </a:lnTo>
                      <a:lnTo>
                        <a:pt x="300" y="121"/>
                      </a:lnTo>
                      <a:lnTo>
                        <a:pt x="358" y="120"/>
                      </a:lnTo>
                      <a:lnTo>
                        <a:pt x="415" y="117"/>
                      </a:lnTo>
                      <a:lnTo>
                        <a:pt x="471" y="115"/>
                      </a:lnTo>
                      <a:lnTo>
                        <a:pt x="526" y="112"/>
                      </a:lnTo>
                      <a:lnTo>
                        <a:pt x="579" y="109"/>
                      </a:lnTo>
                      <a:lnTo>
                        <a:pt x="631" y="105"/>
                      </a:lnTo>
                      <a:lnTo>
                        <a:pt x="681" y="102"/>
                      </a:lnTo>
                      <a:lnTo>
                        <a:pt x="729" y="98"/>
                      </a:lnTo>
                      <a:lnTo>
                        <a:pt x="775" y="93"/>
                      </a:lnTo>
                      <a:lnTo>
                        <a:pt x="819" y="89"/>
                      </a:lnTo>
                      <a:lnTo>
                        <a:pt x="861" y="84"/>
                      </a:lnTo>
                      <a:lnTo>
                        <a:pt x="900" y="79"/>
                      </a:lnTo>
                      <a:lnTo>
                        <a:pt x="937" y="74"/>
                      </a:lnTo>
                      <a:lnTo>
                        <a:pt x="972" y="68"/>
                      </a:lnTo>
                      <a:lnTo>
                        <a:pt x="1004" y="63"/>
                      </a:lnTo>
                      <a:lnTo>
                        <a:pt x="1033" y="57"/>
                      </a:lnTo>
                      <a:lnTo>
                        <a:pt x="1059" y="51"/>
                      </a:lnTo>
                      <a:lnTo>
                        <a:pt x="1083" y="45"/>
                      </a:lnTo>
                      <a:lnTo>
                        <a:pt x="1103" y="39"/>
                      </a:lnTo>
                      <a:lnTo>
                        <a:pt x="1121" y="33"/>
                      </a:lnTo>
                      <a:lnTo>
                        <a:pt x="1136" y="26"/>
                      </a:lnTo>
                      <a:lnTo>
                        <a:pt x="1147" y="20"/>
                      </a:lnTo>
                      <a:lnTo>
                        <a:pt x="1155" y="13"/>
                      </a:lnTo>
                      <a:lnTo>
                        <a:pt x="1161" y="7"/>
                      </a:lnTo>
                      <a:lnTo>
                        <a:pt x="1163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1400"/>
                </a:p>
              </p:txBody>
            </p:sp>
          </p:grpSp>
        </p:grpSp>
        <p:sp>
          <p:nvSpPr>
            <p:cNvPr id="61495" name="Line 55"/>
            <p:cNvSpPr>
              <a:spLocks noChangeShapeType="1"/>
            </p:cNvSpPr>
            <p:nvPr/>
          </p:nvSpPr>
          <p:spPr bwMode="auto">
            <a:xfrm>
              <a:off x="4142" y="1524"/>
              <a:ext cx="1" cy="1074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496" name="Freeform 56"/>
            <p:cNvSpPr>
              <a:spLocks noChangeArrowheads="1"/>
            </p:cNvSpPr>
            <p:nvPr/>
          </p:nvSpPr>
          <p:spPr bwMode="auto">
            <a:xfrm>
              <a:off x="4138" y="1517"/>
              <a:ext cx="1131" cy="1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87" y="0"/>
                </a:cxn>
                <a:cxn ang="0">
                  <a:pos x="4987" y="4798"/>
                </a:cxn>
              </a:cxnLst>
              <a:rect l="0" t="0" r="r" b="b"/>
              <a:pathLst>
                <a:path w="4988" h="4799">
                  <a:moveTo>
                    <a:pt x="0" y="0"/>
                  </a:moveTo>
                  <a:lnTo>
                    <a:pt x="4987" y="0"/>
                  </a:lnTo>
                  <a:lnTo>
                    <a:pt x="4987" y="4798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497" name="Line 57"/>
            <p:cNvSpPr>
              <a:spLocks noChangeShapeType="1"/>
            </p:cNvSpPr>
            <p:nvPr/>
          </p:nvSpPr>
          <p:spPr bwMode="auto">
            <a:xfrm>
              <a:off x="4146" y="2249"/>
              <a:ext cx="111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498" name="Line 58"/>
            <p:cNvSpPr>
              <a:spLocks noChangeShapeType="1"/>
            </p:cNvSpPr>
            <p:nvPr/>
          </p:nvSpPr>
          <p:spPr bwMode="auto">
            <a:xfrm>
              <a:off x="4146" y="2359"/>
              <a:ext cx="111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499" name="Text Box 59"/>
            <p:cNvSpPr txBox="1">
              <a:spLocks noChangeArrowheads="1"/>
            </p:cNvSpPr>
            <p:nvPr/>
          </p:nvSpPr>
          <p:spPr bwMode="auto">
            <a:xfrm>
              <a:off x="4382" y="2233"/>
              <a:ext cx="50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Operand</a:t>
              </a:r>
            </a:p>
          </p:txBody>
        </p:sp>
        <p:sp>
          <p:nvSpPr>
            <p:cNvPr id="61500" name="Text Box 60"/>
            <p:cNvSpPr txBox="1">
              <a:spLocks noChangeArrowheads="1"/>
            </p:cNvSpPr>
            <p:nvPr/>
          </p:nvSpPr>
          <p:spPr bwMode="auto">
            <a:xfrm>
              <a:off x="3816" y="2233"/>
              <a:ext cx="328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1350</a:t>
              </a:r>
            </a:p>
          </p:txBody>
        </p:sp>
        <p:sp>
          <p:nvSpPr>
            <p:cNvPr id="61501" name="Oval 61"/>
            <p:cNvSpPr>
              <a:spLocks noChangeArrowheads="1"/>
            </p:cNvSpPr>
            <p:nvPr/>
          </p:nvSpPr>
          <p:spPr bwMode="auto">
            <a:xfrm>
              <a:off x="2879" y="2797"/>
              <a:ext cx="207" cy="166"/>
            </a:xfrm>
            <a:prstGeom prst="ellips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sz="1400"/>
            </a:p>
          </p:txBody>
        </p:sp>
        <p:sp>
          <p:nvSpPr>
            <p:cNvPr id="61502" name="Text Box 62"/>
            <p:cNvSpPr txBox="1">
              <a:spLocks noChangeArrowheads="1"/>
            </p:cNvSpPr>
            <p:nvPr/>
          </p:nvSpPr>
          <p:spPr bwMode="auto">
            <a:xfrm>
              <a:off x="2879" y="2767"/>
              <a:ext cx="226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+</a:t>
              </a:r>
            </a:p>
          </p:txBody>
        </p:sp>
        <p:sp>
          <p:nvSpPr>
            <p:cNvPr id="61503" name="AutoShape 63"/>
            <p:cNvSpPr>
              <a:spLocks noChangeArrowheads="1"/>
            </p:cNvSpPr>
            <p:nvPr/>
          </p:nvSpPr>
          <p:spPr bwMode="auto">
            <a:xfrm>
              <a:off x="2426" y="3162"/>
              <a:ext cx="1115" cy="120"/>
            </a:xfrm>
            <a:prstGeom prst="roundRect">
              <a:avLst>
                <a:gd name="adj" fmla="val 833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sz="1400"/>
            </a:p>
          </p:txBody>
        </p:sp>
        <p:sp>
          <p:nvSpPr>
            <p:cNvPr id="61504" name="Text Box 64"/>
            <p:cNvSpPr txBox="1">
              <a:spLocks noChangeArrowheads="1"/>
            </p:cNvSpPr>
            <p:nvPr/>
          </p:nvSpPr>
          <p:spPr bwMode="auto">
            <a:xfrm>
              <a:off x="2833" y="3136"/>
              <a:ext cx="25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AC</a:t>
              </a:r>
            </a:p>
          </p:txBody>
        </p:sp>
        <p:sp>
          <p:nvSpPr>
            <p:cNvPr id="61505" name="Freeform 65"/>
            <p:cNvSpPr>
              <a:spLocks noChangeArrowheads="1"/>
            </p:cNvSpPr>
            <p:nvPr/>
          </p:nvSpPr>
          <p:spPr bwMode="auto">
            <a:xfrm>
              <a:off x="2213" y="3287"/>
              <a:ext cx="765" cy="110"/>
            </a:xfrm>
            <a:custGeom>
              <a:avLst/>
              <a:gdLst/>
              <a:ahLst/>
              <a:cxnLst>
                <a:cxn ang="0">
                  <a:pos x="3374" y="0"/>
                </a:cxn>
                <a:cxn ang="0">
                  <a:pos x="3374" y="482"/>
                </a:cxn>
                <a:cxn ang="0">
                  <a:pos x="0" y="482"/>
                </a:cxn>
              </a:cxnLst>
              <a:rect l="0" t="0" r="r" b="b"/>
              <a:pathLst>
                <a:path w="3375" h="483">
                  <a:moveTo>
                    <a:pt x="3374" y="0"/>
                  </a:moveTo>
                  <a:lnTo>
                    <a:pt x="3374" y="482"/>
                  </a:lnTo>
                  <a:lnTo>
                    <a:pt x="0" y="482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506" name="Line 66"/>
            <p:cNvSpPr>
              <a:spLocks noChangeShapeType="1"/>
            </p:cNvSpPr>
            <p:nvPr/>
          </p:nvSpPr>
          <p:spPr bwMode="auto">
            <a:xfrm>
              <a:off x="2210" y="2905"/>
              <a:ext cx="1" cy="50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507" name="Line 67"/>
            <p:cNvSpPr>
              <a:spLocks noChangeShapeType="1"/>
            </p:cNvSpPr>
            <p:nvPr/>
          </p:nvSpPr>
          <p:spPr bwMode="auto">
            <a:xfrm>
              <a:off x="2203" y="2902"/>
              <a:ext cx="669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508" name="Oval 68"/>
            <p:cNvSpPr>
              <a:spLocks noChangeArrowheads="1"/>
            </p:cNvSpPr>
            <p:nvPr/>
          </p:nvSpPr>
          <p:spPr bwMode="auto">
            <a:xfrm>
              <a:off x="4592" y="2797"/>
              <a:ext cx="215" cy="166"/>
            </a:xfrm>
            <a:prstGeom prst="ellips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sz="1400"/>
            </a:p>
          </p:txBody>
        </p:sp>
        <p:sp>
          <p:nvSpPr>
            <p:cNvPr id="61509" name="Text Box 69"/>
            <p:cNvSpPr txBox="1">
              <a:spLocks noChangeArrowheads="1"/>
            </p:cNvSpPr>
            <p:nvPr/>
          </p:nvSpPr>
          <p:spPr bwMode="auto">
            <a:xfrm>
              <a:off x="4605" y="2767"/>
              <a:ext cx="226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+</a:t>
              </a:r>
            </a:p>
          </p:txBody>
        </p:sp>
        <p:sp>
          <p:nvSpPr>
            <p:cNvPr id="61510" name="AutoShape 70"/>
            <p:cNvSpPr>
              <a:spLocks noChangeArrowheads="1"/>
            </p:cNvSpPr>
            <p:nvPr/>
          </p:nvSpPr>
          <p:spPr bwMode="auto">
            <a:xfrm>
              <a:off x="4146" y="3162"/>
              <a:ext cx="1115" cy="120"/>
            </a:xfrm>
            <a:prstGeom prst="roundRect">
              <a:avLst>
                <a:gd name="adj" fmla="val 833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sz="1400"/>
            </a:p>
          </p:txBody>
        </p:sp>
        <p:sp>
          <p:nvSpPr>
            <p:cNvPr id="61511" name="Text Box 71"/>
            <p:cNvSpPr txBox="1">
              <a:spLocks noChangeArrowheads="1"/>
            </p:cNvSpPr>
            <p:nvPr/>
          </p:nvSpPr>
          <p:spPr bwMode="auto">
            <a:xfrm>
              <a:off x="4575" y="3136"/>
              <a:ext cx="25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AC</a:t>
              </a:r>
            </a:p>
          </p:txBody>
        </p:sp>
        <p:sp>
          <p:nvSpPr>
            <p:cNvPr id="61512" name="Freeform 72"/>
            <p:cNvSpPr>
              <a:spLocks noChangeArrowheads="1"/>
            </p:cNvSpPr>
            <p:nvPr/>
          </p:nvSpPr>
          <p:spPr bwMode="auto">
            <a:xfrm>
              <a:off x="3925" y="3281"/>
              <a:ext cx="772" cy="110"/>
            </a:xfrm>
            <a:custGeom>
              <a:avLst/>
              <a:gdLst/>
              <a:ahLst/>
              <a:cxnLst>
                <a:cxn ang="0">
                  <a:pos x="3405" y="0"/>
                </a:cxn>
                <a:cxn ang="0">
                  <a:pos x="3405" y="482"/>
                </a:cxn>
                <a:cxn ang="0">
                  <a:pos x="0" y="482"/>
                </a:cxn>
              </a:cxnLst>
              <a:rect l="0" t="0" r="r" b="b"/>
              <a:pathLst>
                <a:path w="3406" h="483">
                  <a:moveTo>
                    <a:pt x="3405" y="0"/>
                  </a:moveTo>
                  <a:lnTo>
                    <a:pt x="3405" y="482"/>
                  </a:lnTo>
                  <a:lnTo>
                    <a:pt x="0" y="482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513" name="Line 73"/>
            <p:cNvSpPr>
              <a:spLocks noChangeShapeType="1"/>
            </p:cNvSpPr>
            <p:nvPr/>
          </p:nvSpPr>
          <p:spPr bwMode="auto">
            <a:xfrm>
              <a:off x="3917" y="2905"/>
              <a:ext cx="1" cy="48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514" name="Text Box 74"/>
            <p:cNvSpPr txBox="1">
              <a:spLocks noChangeArrowheads="1"/>
            </p:cNvSpPr>
            <p:nvPr/>
          </p:nvSpPr>
          <p:spPr bwMode="auto">
            <a:xfrm>
              <a:off x="2483" y="1286"/>
              <a:ext cx="105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b="1">
                  <a:latin typeface="Arial" charset="0"/>
                </a:rPr>
                <a:t>Direct addressing</a:t>
              </a:r>
            </a:p>
          </p:txBody>
        </p:sp>
        <p:sp>
          <p:nvSpPr>
            <p:cNvPr id="61515" name="Text Box 75"/>
            <p:cNvSpPr txBox="1">
              <a:spLocks noChangeArrowheads="1"/>
            </p:cNvSpPr>
            <p:nvPr/>
          </p:nvSpPr>
          <p:spPr bwMode="auto">
            <a:xfrm>
              <a:off x="4197" y="1273"/>
              <a:ext cx="114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b="1">
                  <a:latin typeface="Arial" charset="0"/>
                </a:rPr>
                <a:t>Indirect addressing</a:t>
              </a:r>
            </a:p>
          </p:txBody>
        </p:sp>
        <p:sp>
          <p:nvSpPr>
            <p:cNvPr id="61516" name="Line 76"/>
            <p:cNvSpPr>
              <a:spLocks noChangeShapeType="1"/>
            </p:cNvSpPr>
            <p:nvPr/>
          </p:nvSpPr>
          <p:spPr bwMode="auto">
            <a:xfrm>
              <a:off x="3919" y="2908"/>
              <a:ext cx="669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517" name="Line 77"/>
            <p:cNvSpPr>
              <a:spLocks noChangeShapeType="1"/>
            </p:cNvSpPr>
            <p:nvPr/>
          </p:nvSpPr>
          <p:spPr bwMode="auto">
            <a:xfrm>
              <a:off x="4692" y="2358"/>
              <a:ext cx="1" cy="42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518" name="Line 78"/>
            <p:cNvSpPr>
              <a:spLocks noChangeShapeType="1"/>
            </p:cNvSpPr>
            <p:nvPr/>
          </p:nvSpPr>
          <p:spPr bwMode="auto">
            <a:xfrm>
              <a:off x="2976" y="2184"/>
              <a:ext cx="1" cy="594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519" name="Line 79"/>
            <p:cNvSpPr>
              <a:spLocks noChangeShapeType="1"/>
            </p:cNvSpPr>
            <p:nvPr/>
          </p:nvSpPr>
          <p:spPr bwMode="auto">
            <a:xfrm>
              <a:off x="2982" y="2964"/>
              <a:ext cx="1" cy="18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61520" name="Line 80"/>
            <p:cNvSpPr>
              <a:spLocks noChangeShapeType="1"/>
            </p:cNvSpPr>
            <p:nvPr/>
          </p:nvSpPr>
          <p:spPr bwMode="auto">
            <a:xfrm>
              <a:off x="4698" y="2970"/>
              <a:ext cx="1" cy="204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 sz="1400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232-Week-1-Combinational-Logic-v1.3.pptx</Template>
  <TotalTime>2442</TotalTime>
  <Words>5551</Words>
  <Application>Microsoft Macintosh PowerPoint</Application>
  <PresentationFormat>On-screen Show (4:3)</PresentationFormat>
  <Paragraphs>1705</Paragraphs>
  <Slides>62</Slides>
  <Notes>55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Default Design</vt:lpstr>
      <vt:lpstr>Basic Computer Organization  Designing your first computer</vt:lpstr>
      <vt:lpstr>PowerPoint Presentation</vt:lpstr>
      <vt:lpstr>BASIC  COMPUTER (BC) ORGANIZATION  AND  DESIGN</vt:lpstr>
      <vt:lpstr>INTRODUCTION</vt:lpstr>
      <vt:lpstr>BASIC COMPUTER (BC)  REGISTERS</vt:lpstr>
      <vt:lpstr>THE BASIC COMPUTER</vt:lpstr>
      <vt:lpstr>INSTRUCTIONS</vt:lpstr>
      <vt:lpstr>INSTRUCTION FORMAT</vt:lpstr>
      <vt:lpstr>ADDRESSING MODES</vt:lpstr>
      <vt:lpstr>PROCESSOR REGISTERS</vt:lpstr>
      <vt:lpstr>PROCESSOR REGISTERS</vt:lpstr>
      <vt:lpstr>PROCESSOR REGISTERS</vt:lpstr>
      <vt:lpstr>BASIC COMPUTER  REGISTERS</vt:lpstr>
      <vt:lpstr>COMMON  BUS  SYSTEM</vt:lpstr>
      <vt:lpstr>COMMON  BUS  SYSTEM</vt:lpstr>
      <vt:lpstr>COMMON  BUS  SYSTEM</vt:lpstr>
      <vt:lpstr>COMMUNICATION OVER THE BUS</vt:lpstr>
      <vt:lpstr>COMMON  BUS  SYSTEM</vt:lpstr>
      <vt:lpstr>BASIC COMPUTER  INSTRUCTIONS</vt:lpstr>
      <vt:lpstr>BASIC COMPUTER  INSTRUCTIONS</vt:lpstr>
      <vt:lpstr>INSTRUCTION  SET  COMPLETENESS</vt:lpstr>
      <vt:lpstr>CONTROL UNIT</vt:lpstr>
      <vt:lpstr>TIMING  AND  CONTROL</vt:lpstr>
      <vt:lpstr>TIMING  SIGNALS</vt:lpstr>
      <vt:lpstr>TIMING  SIGNALS</vt:lpstr>
      <vt:lpstr>INSTRUCTION  CYCLE</vt:lpstr>
      <vt:lpstr>FETCH and DECODE</vt:lpstr>
      <vt:lpstr>DETERMINE  THE  TYPE  OF  INSTRUCTION</vt:lpstr>
      <vt:lpstr>DETERMINE  THE  TYPE  OF  INSTRUCTION</vt:lpstr>
      <vt:lpstr>REGISTER  REFERENCE  INSTRUCTIONS</vt:lpstr>
      <vt:lpstr>MEMORY  REFERENCE  INSTRUCTIONS</vt:lpstr>
      <vt:lpstr>MEMORY  REFERENCE  INSTRUCTIONS</vt:lpstr>
      <vt:lpstr>MEMORY  REFERENCE  INSTRUCTIONS</vt:lpstr>
      <vt:lpstr>MEMORY  REFERENCE  INSTRUCTIONS</vt:lpstr>
      <vt:lpstr>FLOWCHART FOR MEMORY REFERENCE INSTRUCTIONS</vt:lpstr>
      <vt:lpstr>INPUT-OUTPUT  AND  INTERRUPT</vt:lpstr>
      <vt:lpstr>PROGRAM  CONTROLLED  DATA  TRANSFER</vt:lpstr>
      <vt:lpstr>PROGRAM  CONTROLLED  DATA  TRANSFER</vt:lpstr>
      <vt:lpstr>INPUT-OUTPUT  INSTRUCTIONS</vt:lpstr>
      <vt:lpstr>PROGRAM-CONTROLLED  INPUT/OUTPUT</vt:lpstr>
      <vt:lpstr>INTERRUPT  INITIATED  INPUT/OUTPUT</vt:lpstr>
      <vt:lpstr>FLOWCHART  FOR  INTERRUPT  CYCLE</vt:lpstr>
      <vt:lpstr>REGISTER  TRANSFER  OPERATIONS  IN  INTERRUPT CYCLE</vt:lpstr>
      <vt:lpstr>FURTHER  QUESTIONS  ON  INTERRUPT</vt:lpstr>
      <vt:lpstr>FLOWCHART  FOR  INTERRUPT  CYCLE</vt:lpstr>
      <vt:lpstr>FETCH and DECODE</vt:lpstr>
      <vt:lpstr>COMPLETE  COMPUTER  DESCRIPTION Flowchart  of  Operations</vt:lpstr>
      <vt:lpstr>COMPLETE  COMPUTER  DESCRIPTION        Microoperations</vt:lpstr>
      <vt:lpstr>COMPLETE  COMPUTER  DESCRIPTION        Microoperations</vt:lpstr>
      <vt:lpstr>DESIGN  OF  BASIC  COMPUTER(BC)</vt:lpstr>
      <vt:lpstr>CONTROL  OF  REGISTERS  AND  MEMORY</vt:lpstr>
      <vt:lpstr>CONTROL  OF  FLAGS</vt:lpstr>
      <vt:lpstr>CONTROL  OF  THE COMMON  BUS</vt:lpstr>
      <vt:lpstr>CONTROL OF THE AC REGISTER AND THE DESIGN  OF  ACCUMULATOR  LOGIC</vt:lpstr>
      <vt:lpstr>CONTROL  OF  AC  REGISTER</vt:lpstr>
      <vt:lpstr>ALU (ADDER  AND  LOGIC  CIRCUIT)</vt:lpstr>
      <vt:lpstr>A sample program (for the Basic Computer)</vt:lpstr>
      <vt:lpstr>A sample program (for the Basic Computer)</vt:lpstr>
      <vt:lpstr>A sample program (for the Basic Computer)</vt:lpstr>
      <vt:lpstr>A sample program (for the Basic Computer)</vt:lpstr>
      <vt:lpstr>Program to demonstrate loops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Transfer and Microoperations</dc:title>
  <cp:lastModifiedBy>Hande Alemdar</cp:lastModifiedBy>
  <cp:revision>96</cp:revision>
  <dcterms:created xsi:type="dcterms:W3CDTF">2015-05-24T20:19:39Z</dcterms:created>
  <dcterms:modified xsi:type="dcterms:W3CDTF">2018-05-15T07:28:13Z</dcterms:modified>
</cp:coreProperties>
</file>