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21"/>
  </p:notesMasterIdLst>
  <p:sldIdLst>
    <p:sldId id="282" r:id="rId2"/>
    <p:sldId id="273" r:id="rId3"/>
    <p:sldId id="257" r:id="rId4"/>
    <p:sldId id="258" r:id="rId5"/>
    <p:sldId id="277" r:id="rId6"/>
    <p:sldId id="284" r:id="rId7"/>
    <p:sldId id="264" r:id="rId8"/>
    <p:sldId id="265" r:id="rId9"/>
    <p:sldId id="266" r:id="rId10"/>
    <p:sldId id="267" r:id="rId11"/>
    <p:sldId id="281" r:id="rId12"/>
    <p:sldId id="280" r:id="rId13"/>
    <p:sldId id="285" r:id="rId14"/>
    <p:sldId id="276" r:id="rId15"/>
    <p:sldId id="279" r:id="rId16"/>
    <p:sldId id="271" r:id="rId17"/>
    <p:sldId id="278" r:id="rId18"/>
    <p:sldId id="283"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C4B6FD0-E4FF-4EA5-967C-319EADE93135}">
          <p14:sldIdLst>
            <p14:sldId id="282"/>
            <p14:sldId id="273"/>
            <p14:sldId id="257"/>
            <p14:sldId id="258"/>
            <p14:sldId id="277"/>
            <p14:sldId id="284"/>
            <p14:sldId id="264"/>
            <p14:sldId id="265"/>
            <p14:sldId id="266"/>
            <p14:sldId id="267"/>
            <p14:sldId id="281"/>
            <p14:sldId id="280"/>
            <p14:sldId id="285"/>
            <p14:sldId id="276"/>
            <p14:sldId id="279"/>
            <p14:sldId id="271"/>
            <p14:sldId id="278"/>
            <p14:sldId id="283"/>
            <p14:sldId id="275"/>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rijala Srinivas Reddy" initials="GS" lastIdx="1" clrIdx="0">
    <p:extLst>
      <p:ext uri="{19B8F6BF-5375-455C-9EA6-DF929625EA0E}">
        <p15:presenceInfo xmlns:p15="http://schemas.microsoft.com/office/powerpoint/2012/main" userId="c0d2216254da2ce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92" d="100"/>
          <a:sy n="92" d="100"/>
        </p:scale>
        <p:origin x="336" y="-240"/>
      </p:cViewPr>
      <p:guideLst>
        <p:guide orient="horz" pos="2160"/>
        <p:guide pos="3840"/>
      </p:guideLst>
    </p:cSldViewPr>
  </p:slideViewPr>
  <p:notesTextViewPr>
    <p:cViewPr>
      <p:scale>
        <a:sx n="1" d="1"/>
        <a:sy n="1" d="1"/>
      </p:scale>
      <p:origin x="0" y="0"/>
    </p:cViewPr>
  </p:notesTextViewPr>
  <p:notesViewPr>
    <p:cSldViewPr snapToGrid="0">
      <p:cViewPr varScale="1">
        <p:scale>
          <a:sx n="62" d="100"/>
          <a:sy n="62" d="100"/>
        </p:scale>
        <p:origin x="3226"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3D435D-338D-4BB7-A6C3-333110F230B1}" type="datetimeFigureOut">
              <a:rPr lang="en-IN" smtClean="0"/>
              <a:t>20-08-2024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221820-DE88-4BC2-B34C-6E202B4C1A27}" type="slidenum">
              <a:rPr lang="en-IN" smtClean="0"/>
              <a:t>‹#›</a:t>
            </a:fld>
            <a:endParaRPr lang="en-IN"/>
          </a:p>
        </p:txBody>
      </p:sp>
    </p:spTree>
    <p:extLst>
      <p:ext uri="{BB962C8B-B14F-4D97-AF65-F5344CB8AC3E}">
        <p14:creationId xmlns:p14="http://schemas.microsoft.com/office/powerpoint/2010/main" val="291344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Goal: Enhance independence for visually impaired using AI-powered object detection and speech </a:t>
            </a:r>
            <a:r>
              <a:rPr lang="en-US" dirty="0" err="1"/>
              <a:t>output.Method</a:t>
            </a:r>
            <a:r>
              <a:rPr lang="en-US" dirty="0"/>
              <a:t>: Real-time video processing, object identification, verbal feedback.</a:t>
            </a:r>
          </a:p>
        </p:txBody>
      </p:sp>
      <p:sp>
        <p:nvSpPr>
          <p:cNvPr id="4" name="Slide Number Placeholder 3"/>
          <p:cNvSpPr>
            <a:spLocks noGrp="1"/>
          </p:cNvSpPr>
          <p:nvPr>
            <p:ph type="sldNum" sz="quarter" idx="5"/>
          </p:nvPr>
        </p:nvSpPr>
        <p:spPr/>
        <p:txBody>
          <a:bodyPr/>
          <a:lstStyle/>
          <a:p>
            <a:fld id="{CE221820-DE88-4BC2-B34C-6E202B4C1A27}" type="slidenum">
              <a:rPr lang="en-IN" smtClean="0"/>
              <a:t>3</a:t>
            </a:fld>
            <a:endParaRPr lang="en-IN"/>
          </a:p>
        </p:txBody>
      </p:sp>
    </p:spTree>
    <p:extLst>
      <p:ext uri="{BB962C8B-B14F-4D97-AF65-F5344CB8AC3E}">
        <p14:creationId xmlns:p14="http://schemas.microsoft.com/office/powerpoint/2010/main" val="1096881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a:t>
            </a:r>
            <a:r>
              <a:rPr lang="en-US" b="1" dirty="0" err="1"/>
              <a:t>Najm</a:t>
            </a:r>
            <a:r>
              <a:rPr lang="en-US" b="1" dirty="0"/>
              <a:t> et al. (2022)</a:t>
            </a:r>
            <a:r>
              <a:rPr lang="en-US" dirty="0"/>
              <a:t> developed a YOLO-based system that detects objects and provides vocal feedback in real time. </a:t>
            </a:r>
            <a:r>
              <a:rPr lang="en-US" b="1" dirty="0"/>
              <a:t>Ali et al. (2019)</a:t>
            </a:r>
            <a:r>
              <a:rPr lang="en-US" dirty="0"/>
              <a:t> proposed an AI-powered system combining object detection with navigation assistance. These solutions highlight the growing trend of using AI to provide real-time, contextual feedback, a clear improvement over traditional aids.</a:t>
            </a:r>
          </a:p>
          <a:p>
            <a:r>
              <a:rPr lang="en-US" dirty="0"/>
              <a:t> However, challenges remain, such as the need for higher processing power and better accuracy in complex environments.</a:t>
            </a:r>
            <a:endParaRPr lang="en-IN" dirty="0"/>
          </a:p>
        </p:txBody>
      </p:sp>
      <p:sp>
        <p:nvSpPr>
          <p:cNvPr id="4" name="Slide Number Placeholder 3"/>
          <p:cNvSpPr>
            <a:spLocks noGrp="1"/>
          </p:cNvSpPr>
          <p:nvPr>
            <p:ph type="sldNum" sz="quarter" idx="5"/>
          </p:nvPr>
        </p:nvSpPr>
        <p:spPr/>
        <p:txBody>
          <a:bodyPr/>
          <a:lstStyle/>
          <a:p>
            <a:fld id="{CE221820-DE88-4BC2-B34C-6E202B4C1A27}" type="slidenum">
              <a:rPr lang="en-IN" smtClean="0"/>
              <a:t>4</a:t>
            </a:fld>
            <a:endParaRPr lang="en-IN"/>
          </a:p>
        </p:txBody>
      </p:sp>
    </p:spTree>
    <p:extLst>
      <p:ext uri="{BB962C8B-B14F-4D97-AF65-F5344CB8AC3E}">
        <p14:creationId xmlns:p14="http://schemas.microsoft.com/office/powerpoint/2010/main" val="4196928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221820-DE88-4BC2-B34C-6E202B4C1A27}" type="slidenum">
              <a:rPr lang="en-IN" smtClean="0"/>
              <a:t>6</a:t>
            </a:fld>
            <a:endParaRPr lang="en-IN"/>
          </a:p>
        </p:txBody>
      </p:sp>
    </p:spTree>
    <p:extLst>
      <p:ext uri="{BB962C8B-B14F-4D97-AF65-F5344CB8AC3E}">
        <p14:creationId xmlns:p14="http://schemas.microsoft.com/office/powerpoint/2010/main" val="2155524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Issue: Traditional aids only detect obstacles, lack object </a:t>
            </a:r>
            <a:r>
              <a:rPr lang="en-US" dirty="0" err="1"/>
              <a:t>recognition.Solution</a:t>
            </a:r>
            <a:r>
              <a:rPr lang="en-US" dirty="0"/>
              <a:t>: </a:t>
            </a:r>
          </a:p>
          <a:p>
            <a:r>
              <a:rPr lang="en-US" dirty="0"/>
              <a:t>Real-time object detection with detailed verbal feedback.</a:t>
            </a:r>
          </a:p>
        </p:txBody>
      </p:sp>
      <p:sp>
        <p:nvSpPr>
          <p:cNvPr id="4" name="Slide Number Placeholder 3"/>
          <p:cNvSpPr>
            <a:spLocks noGrp="1"/>
          </p:cNvSpPr>
          <p:nvPr>
            <p:ph type="sldNum" sz="quarter" idx="5"/>
          </p:nvPr>
        </p:nvSpPr>
        <p:spPr/>
        <p:txBody>
          <a:bodyPr/>
          <a:lstStyle/>
          <a:p>
            <a:fld id="{CE221820-DE88-4BC2-B34C-6E202B4C1A27}" type="slidenum">
              <a:rPr lang="en-IN" smtClean="0"/>
              <a:t>7</a:t>
            </a:fld>
            <a:endParaRPr lang="en-IN"/>
          </a:p>
        </p:txBody>
      </p:sp>
    </p:spTree>
    <p:extLst>
      <p:ext uri="{BB962C8B-B14F-4D97-AF65-F5344CB8AC3E}">
        <p14:creationId xmlns:p14="http://schemas.microsoft.com/office/powerpoint/2010/main" val="1176490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Scope:</a:t>
            </a:r>
            <a:r>
              <a:rPr lang="en-US" dirty="0"/>
              <a:t> Identifies specific objects, adaptable to various environments.</a:t>
            </a:r>
          </a:p>
          <a:p>
            <a:r>
              <a:rPr lang="en-US" b="1" dirty="0"/>
              <a:t>Novelty:</a:t>
            </a:r>
            <a:r>
              <a:rPr lang="en-US" dirty="0"/>
              <a:t> Combines AI detection with real-time speech for enhanced independence.</a:t>
            </a:r>
          </a:p>
        </p:txBody>
      </p:sp>
      <p:sp>
        <p:nvSpPr>
          <p:cNvPr id="4" name="Slide Number Placeholder 3"/>
          <p:cNvSpPr>
            <a:spLocks noGrp="1"/>
          </p:cNvSpPr>
          <p:nvPr>
            <p:ph type="sldNum" sz="quarter" idx="5"/>
          </p:nvPr>
        </p:nvSpPr>
        <p:spPr/>
        <p:txBody>
          <a:bodyPr/>
          <a:lstStyle/>
          <a:p>
            <a:fld id="{CE221820-DE88-4BC2-B34C-6E202B4C1A27}" type="slidenum">
              <a:rPr lang="en-IN" smtClean="0"/>
              <a:t>11</a:t>
            </a:fld>
            <a:endParaRPr lang="en-IN"/>
          </a:p>
        </p:txBody>
      </p:sp>
    </p:spTree>
    <p:extLst>
      <p:ext uri="{BB962C8B-B14F-4D97-AF65-F5344CB8AC3E}">
        <p14:creationId xmlns:p14="http://schemas.microsoft.com/office/powerpoint/2010/main" val="3447970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Outcome: Enhanced safety, independence, and confidence for the visually impaired.</a:t>
            </a:r>
          </a:p>
          <a:p>
            <a:r>
              <a:rPr lang="en-US" dirty="0"/>
              <a:t>Future: Potential for smart device integration, and advanced navigation features.</a:t>
            </a:r>
          </a:p>
        </p:txBody>
      </p:sp>
      <p:sp>
        <p:nvSpPr>
          <p:cNvPr id="4" name="Slide Number Placeholder 3"/>
          <p:cNvSpPr>
            <a:spLocks noGrp="1"/>
          </p:cNvSpPr>
          <p:nvPr>
            <p:ph type="sldNum" sz="quarter" idx="5"/>
          </p:nvPr>
        </p:nvSpPr>
        <p:spPr/>
        <p:txBody>
          <a:bodyPr/>
          <a:lstStyle/>
          <a:p>
            <a:fld id="{CE221820-DE88-4BC2-B34C-6E202B4C1A27}" type="slidenum">
              <a:rPr lang="en-IN" smtClean="0"/>
              <a:t>15</a:t>
            </a:fld>
            <a:endParaRPr lang="en-IN"/>
          </a:p>
        </p:txBody>
      </p:sp>
    </p:spTree>
    <p:extLst>
      <p:ext uri="{BB962C8B-B14F-4D97-AF65-F5344CB8AC3E}">
        <p14:creationId xmlns:p14="http://schemas.microsoft.com/office/powerpoint/2010/main" val="23012177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tx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12ABCC-D06A-46C5-BAE8-E9E63E2CC32E}" type="datetimeFigureOut">
              <a:rPr lang="en-US" smtClean="0"/>
              <a:pPr/>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CFE91F-3FAC-4D32-B89F-48110FF2DE74}" type="slidenum">
              <a:rPr lang="en-US" smtClean="0"/>
              <a:pPr/>
              <a:t>‹#›</a:t>
            </a:fld>
            <a:endParaRPr lang="en-US"/>
          </a:p>
        </p:txBody>
      </p:sp>
    </p:spTree>
    <p:extLst>
      <p:ext uri="{BB962C8B-B14F-4D97-AF65-F5344CB8AC3E}">
        <p14:creationId xmlns:p14="http://schemas.microsoft.com/office/powerpoint/2010/main" val="821265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12ABCC-D06A-46C5-BAE8-E9E63E2CC32E}" type="datetimeFigureOut">
              <a:rPr lang="en-US" smtClean="0"/>
              <a:pPr/>
              <a:t>8/20/2024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CFE91F-3FAC-4D32-B89F-48110FF2DE74}" type="slidenum">
              <a:rPr lang="en-US" smtClean="0"/>
              <a:pPr/>
              <a:t>‹#›</a:t>
            </a:fld>
            <a:endParaRPr lang="en-US"/>
          </a:p>
        </p:txBody>
      </p:sp>
    </p:spTree>
    <p:extLst>
      <p:ext uri="{BB962C8B-B14F-4D97-AF65-F5344CB8AC3E}">
        <p14:creationId xmlns:p14="http://schemas.microsoft.com/office/powerpoint/2010/main" val="2769046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12ABCC-D06A-46C5-BAE8-E9E63E2CC32E}" type="datetimeFigureOut">
              <a:rPr lang="en-US" smtClean="0"/>
              <a:pPr/>
              <a:t>8/20/2024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CFE91F-3FAC-4D32-B89F-48110FF2DE74}" type="slidenum">
              <a:rPr lang="en-US" smtClean="0"/>
              <a:pPr/>
              <a:t>‹#›</a:t>
            </a:fld>
            <a:endParaRPr lang="en-US"/>
          </a:p>
        </p:txBody>
      </p:sp>
    </p:spTree>
    <p:extLst>
      <p:ext uri="{BB962C8B-B14F-4D97-AF65-F5344CB8AC3E}">
        <p14:creationId xmlns:p14="http://schemas.microsoft.com/office/powerpoint/2010/main" val="36588827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12ABCC-D06A-46C5-BAE8-E9E63E2CC32E}" type="datetimeFigureOut">
              <a:rPr lang="en-US" smtClean="0"/>
              <a:pPr/>
              <a:t>8/20/2024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CFE91F-3FAC-4D32-B89F-48110FF2DE74}" type="slidenum">
              <a:rPr lang="en-US" smtClean="0"/>
              <a:pPr/>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711998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12ABCC-D06A-46C5-BAE8-E9E63E2CC32E}" type="datetimeFigureOut">
              <a:rPr lang="en-US" smtClean="0"/>
              <a:pPr/>
              <a:t>8/20/2024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CFE91F-3FAC-4D32-B89F-48110FF2DE74}" type="slidenum">
              <a:rPr lang="en-US" smtClean="0"/>
              <a:pPr/>
              <a:t>‹#›</a:t>
            </a:fld>
            <a:endParaRPr lang="en-US"/>
          </a:p>
        </p:txBody>
      </p:sp>
    </p:spTree>
    <p:extLst>
      <p:ext uri="{BB962C8B-B14F-4D97-AF65-F5344CB8AC3E}">
        <p14:creationId xmlns:p14="http://schemas.microsoft.com/office/powerpoint/2010/main" val="12714268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A12ABCC-D06A-46C5-BAE8-E9E63E2CC32E}" type="datetimeFigureOut">
              <a:rPr lang="en-US" smtClean="0"/>
              <a:pPr/>
              <a:t>8/20/2024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CFE91F-3FAC-4D32-B89F-48110FF2DE74}" type="slidenum">
              <a:rPr lang="en-US" smtClean="0"/>
              <a:pPr/>
              <a:t>‹#›</a:t>
            </a:fld>
            <a:endParaRPr lang="en-US"/>
          </a:p>
        </p:txBody>
      </p:sp>
    </p:spTree>
    <p:extLst>
      <p:ext uri="{BB962C8B-B14F-4D97-AF65-F5344CB8AC3E}">
        <p14:creationId xmlns:p14="http://schemas.microsoft.com/office/powerpoint/2010/main" val="17902499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A12ABCC-D06A-46C5-BAE8-E9E63E2CC32E}" type="datetimeFigureOut">
              <a:rPr lang="en-US" smtClean="0"/>
              <a:pPr/>
              <a:t>8/20/2024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CFE91F-3FAC-4D32-B89F-48110FF2DE74}" type="slidenum">
              <a:rPr lang="en-US" smtClean="0"/>
              <a:pPr/>
              <a:t>‹#›</a:t>
            </a:fld>
            <a:endParaRPr lang="en-US"/>
          </a:p>
        </p:txBody>
      </p:sp>
    </p:spTree>
    <p:extLst>
      <p:ext uri="{BB962C8B-B14F-4D97-AF65-F5344CB8AC3E}">
        <p14:creationId xmlns:p14="http://schemas.microsoft.com/office/powerpoint/2010/main" val="32113738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12ABCC-D06A-46C5-BAE8-E9E63E2CC32E}" type="datetimeFigureOut">
              <a:rPr lang="en-US" smtClean="0"/>
              <a:pPr/>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CFE91F-3FAC-4D32-B89F-48110FF2DE74}" type="slidenum">
              <a:rPr lang="en-US" smtClean="0"/>
              <a:pPr/>
              <a:t>‹#›</a:t>
            </a:fld>
            <a:endParaRPr lang="en-US"/>
          </a:p>
        </p:txBody>
      </p:sp>
    </p:spTree>
    <p:extLst>
      <p:ext uri="{BB962C8B-B14F-4D97-AF65-F5344CB8AC3E}">
        <p14:creationId xmlns:p14="http://schemas.microsoft.com/office/powerpoint/2010/main" val="26760246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12ABCC-D06A-46C5-BAE8-E9E63E2CC32E}" type="datetimeFigureOut">
              <a:rPr lang="en-US" smtClean="0"/>
              <a:pPr/>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CFE91F-3FAC-4D32-B89F-48110FF2DE74}" type="slidenum">
              <a:rPr lang="en-US" smtClean="0"/>
              <a:pPr/>
              <a:t>‹#›</a:t>
            </a:fld>
            <a:endParaRPr lang="en-US"/>
          </a:p>
        </p:txBody>
      </p:sp>
    </p:spTree>
    <p:extLst>
      <p:ext uri="{BB962C8B-B14F-4D97-AF65-F5344CB8AC3E}">
        <p14:creationId xmlns:p14="http://schemas.microsoft.com/office/powerpoint/2010/main" val="301524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12ABCC-D06A-46C5-BAE8-E9E63E2CC32E}" type="datetimeFigureOut">
              <a:rPr lang="en-US" smtClean="0"/>
              <a:pPr/>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CFE91F-3FAC-4D32-B89F-48110FF2DE74}" type="slidenum">
              <a:rPr lang="en-US" smtClean="0"/>
              <a:pPr/>
              <a:t>‹#›</a:t>
            </a:fld>
            <a:endParaRPr lang="en-US"/>
          </a:p>
        </p:txBody>
      </p:sp>
    </p:spTree>
    <p:extLst>
      <p:ext uri="{BB962C8B-B14F-4D97-AF65-F5344CB8AC3E}">
        <p14:creationId xmlns:p14="http://schemas.microsoft.com/office/powerpoint/2010/main" val="1228438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tx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12ABCC-D06A-46C5-BAE8-E9E63E2CC32E}" type="datetimeFigureOut">
              <a:rPr lang="en-US" smtClean="0"/>
              <a:pPr/>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CFE91F-3FAC-4D32-B89F-48110FF2DE74}" type="slidenum">
              <a:rPr lang="en-US" smtClean="0"/>
              <a:pPr/>
              <a:t>‹#›</a:t>
            </a:fld>
            <a:endParaRPr lang="en-US"/>
          </a:p>
        </p:txBody>
      </p:sp>
    </p:spTree>
    <p:extLst>
      <p:ext uri="{BB962C8B-B14F-4D97-AF65-F5344CB8AC3E}">
        <p14:creationId xmlns:p14="http://schemas.microsoft.com/office/powerpoint/2010/main" val="1730621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12ABCC-D06A-46C5-BAE8-E9E63E2CC32E}" type="datetimeFigureOut">
              <a:rPr lang="en-US" smtClean="0"/>
              <a:pPr/>
              <a:t>8/20/2024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CFE91F-3FAC-4D32-B89F-48110FF2DE74}" type="slidenum">
              <a:rPr lang="en-US" smtClean="0"/>
              <a:pPr/>
              <a:t>‹#›</a:t>
            </a:fld>
            <a:endParaRPr lang="en-US"/>
          </a:p>
        </p:txBody>
      </p:sp>
    </p:spTree>
    <p:extLst>
      <p:ext uri="{BB962C8B-B14F-4D97-AF65-F5344CB8AC3E}">
        <p14:creationId xmlns:p14="http://schemas.microsoft.com/office/powerpoint/2010/main" val="4251744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12ABCC-D06A-46C5-BAE8-E9E63E2CC32E}" type="datetimeFigureOut">
              <a:rPr lang="en-US" smtClean="0"/>
              <a:pPr/>
              <a:t>8/20/2024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CFE91F-3FAC-4D32-B89F-48110FF2DE74}" type="slidenum">
              <a:rPr lang="en-US" smtClean="0"/>
              <a:pPr/>
              <a:t>‹#›</a:t>
            </a:fld>
            <a:endParaRPr lang="en-US"/>
          </a:p>
        </p:txBody>
      </p:sp>
    </p:spTree>
    <p:extLst>
      <p:ext uri="{BB962C8B-B14F-4D97-AF65-F5344CB8AC3E}">
        <p14:creationId xmlns:p14="http://schemas.microsoft.com/office/powerpoint/2010/main" val="408671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12ABCC-D06A-46C5-BAE8-E9E63E2CC32E}" type="datetimeFigureOut">
              <a:rPr lang="en-US" smtClean="0"/>
              <a:pPr/>
              <a:t>8/20/2024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CFE91F-3FAC-4D32-B89F-48110FF2DE74}" type="slidenum">
              <a:rPr lang="en-US" smtClean="0"/>
              <a:pPr/>
              <a:t>‹#›</a:t>
            </a:fld>
            <a:endParaRPr lang="en-US"/>
          </a:p>
        </p:txBody>
      </p:sp>
    </p:spTree>
    <p:extLst>
      <p:ext uri="{BB962C8B-B14F-4D97-AF65-F5344CB8AC3E}">
        <p14:creationId xmlns:p14="http://schemas.microsoft.com/office/powerpoint/2010/main" val="150383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CA12ABCC-D06A-46C5-BAE8-E9E63E2CC32E}" type="datetimeFigureOut">
              <a:rPr lang="en-US" smtClean="0"/>
              <a:pPr/>
              <a:t>8/20/2024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CFE91F-3FAC-4D32-B89F-48110FF2DE74}" type="slidenum">
              <a:rPr lang="en-US" smtClean="0"/>
              <a:pPr/>
              <a:t>‹#›</a:t>
            </a:fld>
            <a:endParaRPr lang="en-US"/>
          </a:p>
        </p:txBody>
      </p:sp>
    </p:spTree>
    <p:extLst>
      <p:ext uri="{BB962C8B-B14F-4D97-AF65-F5344CB8AC3E}">
        <p14:creationId xmlns:p14="http://schemas.microsoft.com/office/powerpoint/2010/main" val="985634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12ABCC-D06A-46C5-BAE8-E9E63E2CC32E}" type="datetimeFigureOut">
              <a:rPr lang="en-US" smtClean="0"/>
              <a:pPr/>
              <a:t>8/20/2024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CFE91F-3FAC-4D32-B89F-48110FF2DE74}" type="slidenum">
              <a:rPr lang="en-US" smtClean="0"/>
              <a:pPr/>
              <a:t>‹#›</a:t>
            </a:fld>
            <a:endParaRPr lang="en-US"/>
          </a:p>
        </p:txBody>
      </p:sp>
    </p:spTree>
    <p:extLst>
      <p:ext uri="{BB962C8B-B14F-4D97-AF65-F5344CB8AC3E}">
        <p14:creationId xmlns:p14="http://schemas.microsoft.com/office/powerpoint/2010/main" val="2966834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12ABCC-D06A-46C5-BAE8-E9E63E2CC32E}" type="datetimeFigureOut">
              <a:rPr lang="en-US" smtClean="0"/>
              <a:pPr/>
              <a:t>8/20/2024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CFE91F-3FAC-4D32-B89F-48110FF2DE74}" type="slidenum">
              <a:rPr lang="en-US" smtClean="0"/>
              <a:pPr/>
              <a:t>‹#›</a:t>
            </a:fld>
            <a:endParaRPr lang="en-US"/>
          </a:p>
        </p:txBody>
      </p:sp>
    </p:spTree>
    <p:extLst>
      <p:ext uri="{BB962C8B-B14F-4D97-AF65-F5344CB8AC3E}">
        <p14:creationId xmlns:p14="http://schemas.microsoft.com/office/powerpoint/2010/main" val="2452367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4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CA12ABCC-D06A-46C5-BAE8-E9E63E2CC32E}" type="datetimeFigureOut">
              <a:rPr lang="en-US" smtClean="0"/>
              <a:pPr/>
              <a:t>8/20/2024</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DCFE91F-3FAC-4D32-B89F-48110FF2DE74}" type="slidenum">
              <a:rPr lang="en-US" smtClean="0"/>
              <a:pPr/>
              <a:t>‹#›</a:t>
            </a:fld>
            <a:endParaRPr lang="en-US"/>
          </a:p>
        </p:txBody>
      </p:sp>
    </p:spTree>
    <p:extLst>
      <p:ext uri="{BB962C8B-B14F-4D97-AF65-F5344CB8AC3E}">
        <p14:creationId xmlns:p14="http://schemas.microsoft.com/office/powerpoint/2010/main" val="261375555"/>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outerShdw blurRad="38100" dist="38100" dir="2700000" algn="tl">
              <a:srgbClr val="000000">
                <a:alpha val="43137"/>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outerShdw blurRad="47625" dist="12700" dir="2700000" algn="tl" rotWithShape="0">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outerShdw blurRad="47625" dist="12700" dir="2700000" algn="tl" rotWithShape="0">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outerShdw blurRad="47625" dist="12700" dir="2700000" algn="tl" rotWithShape="0">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 Id="rId5" Type="http://schemas.openxmlformats.org/officeDocument/2006/relationships/image" Target="../media/image10.jpeg"/><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researchgate.net/publication/352341563" TargetMode="External"/><Relationship Id="rId2" Type="http://schemas.openxmlformats.org/officeDocument/2006/relationships/hyperlink" Target="https://doi.org/10.48550/arXiv.2401.01362" TargetMode="External"/><Relationship Id="rId1" Type="http://schemas.openxmlformats.org/officeDocument/2006/relationships/slideLayout" Target="../slideLayouts/slideLayout2.xml"/><Relationship Id="rId4" Type="http://schemas.openxmlformats.org/officeDocument/2006/relationships/hyperlink" Target="https://ieeexplore.ieee.org/document/9234713"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ieeexplore.ieee.org/document/9380710" TargetMode="External"/><Relationship Id="rId2" Type="http://schemas.openxmlformats.org/officeDocument/2006/relationships/hyperlink" Target="https://ieeexplore.ieee.org/document/8434227"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B800FDF-93A0-1473-EBFC-E9B40D1FF012}"/>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5677694" y="1328737"/>
            <a:ext cx="5000625" cy="3743325"/>
          </a:xfrm>
        </p:spPr>
      </p:pic>
      <p:sp>
        <p:nvSpPr>
          <p:cNvPr id="2" name="Title 1">
            <a:extLst>
              <a:ext uri="{FF2B5EF4-FFF2-40B4-BE49-F238E27FC236}">
                <a16:creationId xmlns:a16="http://schemas.microsoft.com/office/drawing/2014/main" id="{2FCF9244-29A3-1990-B871-2AD5212ED26B}"/>
              </a:ext>
            </a:extLst>
          </p:cNvPr>
          <p:cNvSpPr>
            <a:spLocks noGrp="1"/>
          </p:cNvSpPr>
          <p:nvPr>
            <p:ph type="title"/>
          </p:nvPr>
        </p:nvSpPr>
        <p:spPr>
          <a:xfrm>
            <a:off x="696686" y="943428"/>
            <a:ext cx="4665114" cy="2023252"/>
          </a:xfr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0">
            <a:scrgbClr r="0" g="0" b="0"/>
          </a:fillRef>
          <a:effectRef idx="0">
            <a:scrgbClr r="0" g="0" b="0"/>
          </a:effectRef>
          <a:fontRef idx="minor">
            <a:schemeClr val="accent6"/>
          </a:fontRef>
        </p:style>
        <p:txBody>
          <a:bodyPr>
            <a:normAutofit fontScale="90000"/>
          </a:bodyPr>
          <a:lstStyle/>
          <a:p>
            <a:r>
              <a:rPr lang="en-US" dirty="0">
                <a:latin typeface="Algerian" panose="04020705040A02060702" pitchFamily="82" charset="0"/>
              </a:rPr>
              <a:t>OBJECT DETECTION </a:t>
            </a:r>
            <a:br>
              <a:rPr lang="en-US" dirty="0">
                <a:latin typeface="Algerian" panose="04020705040A02060702" pitchFamily="82" charset="0"/>
              </a:rPr>
            </a:br>
            <a:r>
              <a:rPr lang="en-US" dirty="0">
                <a:latin typeface="Algerian" panose="04020705040A02060702" pitchFamily="82" charset="0"/>
              </a:rPr>
              <a:t>FOR </a:t>
            </a:r>
            <a:br>
              <a:rPr lang="en-US" dirty="0">
                <a:latin typeface="Algerian" panose="04020705040A02060702" pitchFamily="82" charset="0"/>
              </a:rPr>
            </a:br>
            <a:r>
              <a:rPr lang="en-US" dirty="0">
                <a:latin typeface="Algerian" panose="04020705040A02060702" pitchFamily="82" charset="0"/>
              </a:rPr>
              <a:t>BLIND PEOPLE </a:t>
            </a:r>
            <a:br>
              <a:rPr lang="en-US" dirty="0">
                <a:latin typeface="Algerian" panose="04020705040A02060702" pitchFamily="82" charset="0"/>
              </a:rPr>
            </a:br>
            <a:r>
              <a:rPr lang="en-US" dirty="0">
                <a:latin typeface="Algerian" panose="04020705040A02060702" pitchFamily="82" charset="0"/>
              </a:rPr>
              <a:t>WITH </a:t>
            </a:r>
            <a:br>
              <a:rPr lang="en-US" dirty="0">
                <a:latin typeface="Algerian" panose="04020705040A02060702" pitchFamily="82" charset="0"/>
              </a:rPr>
            </a:br>
            <a:r>
              <a:rPr lang="en-US" dirty="0">
                <a:latin typeface="Algerian" panose="04020705040A02060702" pitchFamily="82" charset="0"/>
              </a:rPr>
              <a:t>SPEECH AS OUTPUT</a:t>
            </a:r>
            <a:endParaRPr lang="en-IN" dirty="0">
              <a:latin typeface="Algerian" panose="04020705040A02060702" pitchFamily="82" charset="0"/>
            </a:endParaRPr>
          </a:p>
        </p:txBody>
      </p:sp>
      <p:sp>
        <p:nvSpPr>
          <p:cNvPr id="4" name="Text Placeholder 3">
            <a:extLst>
              <a:ext uri="{FF2B5EF4-FFF2-40B4-BE49-F238E27FC236}">
                <a16:creationId xmlns:a16="http://schemas.microsoft.com/office/drawing/2014/main" id="{81D8E7E1-EFEF-0027-A12C-AE016A920569}"/>
              </a:ext>
            </a:extLst>
          </p:cNvPr>
          <p:cNvSpPr>
            <a:spLocks noGrp="1"/>
          </p:cNvSpPr>
          <p:nvPr>
            <p:ph type="body" sz="half" idx="2"/>
          </p:nvPr>
        </p:nvSpPr>
        <p:spPr>
          <a:xfrm>
            <a:off x="913774" y="3526972"/>
            <a:ext cx="4553965" cy="2264228"/>
          </a:xfrm>
        </p:spPr>
        <p:txBody>
          <a:bodyPr>
            <a:normAutofit/>
          </a:bodyPr>
          <a:lstStyle/>
          <a:p>
            <a:r>
              <a:rPr lang="it-IT" dirty="0">
                <a:latin typeface="Bradley Hand ITC" panose="03070402050302030203" pitchFamily="66" charset="0"/>
              </a:rPr>
              <a:t>By ~</a:t>
            </a:r>
          </a:p>
          <a:p>
            <a:r>
              <a:rPr lang="it-IT" dirty="0">
                <a:latin typeface="Bradley Hand ITC" panose="03070402050302030203" pitchFamily="66" charset="0"/>
              </a:rPr>
              <a:t>G. S. SaI priya  -  21MIA1155</a:t>
            </a:r>
          </a:p>
          <a:p>
            <a:r>
              <a:rPr lang="it-IT" dirty="0">
                <a:latin typeface="Bradley Hand ITC" panose="03070402050302030203" pitchFamily="66" charset="0"/>
              </a:rPr>
              <a:t>G. Srinivasa Reddy  -  21mia1028</a:t>
            </a:r>
          </a:p>
          <a:p>
            <a:r>
              <a:rPr lang="it-IT" dirty="0">
                <a:latin typeface="Bradley Hand ITC" panose="03070402050302030203" pitchFamily="66" charset="0"/>
              </a:rPr>
              <a:t>Sanjay  -  21MIA1073</a:t>
            </a:r>
          </a:p>
          <a:p>
            <a:endParaRPr lang="en-IN" dirty="0"/>
          </a:p>
        </p:txBody>
      </p:sp>
    </p:spTree>
    <p:extLst>
      <p:ext uri="{BB962C8B-B14F-4D97-AF65-F5344CB8AC3E}">
        <p14:creationId xmlns:p14="http://schemas.microsoft.com/office/powerpoint/2010/main" val="684025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Methodology of YOLO&#10;Input Image Split the image into S× S grid Cells&#10;(S=7)&#10; ">
            <a:extLst>
              <a:ext uri="{FF2B5EF4-FFF2-40B4-BE49-F238E27FC236}">
                <a16:creationId xmlns:a16="http://schemas.microsoft.com/office/drawing/2014/main" id="{3AEAF967-70EA-4ABE-99F7-25E658541C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381" y="780429"/>
            <a:ext cx="4875099" cy="27432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 Each cell predicts B Bounding boxes, confidence for those boxes&#10;and C class probabilities.&#10;1) Image S× S Grids&#10;2) Grid C...">
            <a:extLst>
              <a:ext uri="{FF2B5EF4-FFF2-40B4-BE49-F238E27FC236}">
                <a16:creationId xmlns:a16="http://schemas.microsoft.com/office/drawing/2014/main" id="{EE4B7045-FC6A-4498-91FC-2273803856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5697" y="780429"/>
            <a:ext cx="48751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Bounding Boxes + Confidence&#10;Class Probability map&#10;Object DetectionS× S Grids on Input&#10;Object Detection using YOLO&#10; ">
            <a:extLst>
              <a:ext uri="{FF2B5EF4-FFF2-40B4-BE49-F238E27FC236}">
                <a16:creationId xmlns:a16="http://schemas.microsoft.com/office/drawing/2014/main" id="{82C359AC-2BD9-412F-8540-065F4C3F96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381" y="3809885"/>
            <a:ext cx="48751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Flowchart of YOLO&#10;Start&#10;Initialize the&#10;packages / library&#10;Initialize the&#10;parameters contains&#10;weights, model,&#10;threshold&#10;Acc...">
            <a:extLst>
              <a:ext uri="{FF2B5EF4-FFF2-40B4-BE49-F238E27FC236}">
                <a16:creationId xmlns:a16="http://schemas.microsoft.com/office/drawing/2014/main" id="{FFDFFAC8-7F12-4D9B-9BD1-85D03A7BA9B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95697" y="3809885"/>
            <a:ext cx="4875101"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6574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BF764-509A-E264-644F-FEAC7D8CC607}"/>
              </a:ext>
            </a:extLst>
          </p:cNvPr>
          <p:cNvSpPr>
            <a:spLocks noGrp="1"/>
          </p:cNvSpPr>
          <p:nvPr>
            <p:ph type="title"/>
          </p:nvPr>
        </p:nvSpPr>
        <p:spPr/>
        <p:txBody>
          <a:bodyPr/>
          <a:lstStyle/>
          <a:p>
            <a:r>
              <a:rPr lang="en-IN" dirty="0"/>
              <a:t>Scope/Novelty</a:t>
            </a:r>
          </a:p>
        </p:txBody>
      </p:sp>
      <p:sp>
        <p:nvSpPr>
          <p:cNvPr id="3" name="Content Placeholder 2">
            <a:extLst>
              <a:ext uri="{FF2B5EF4-FFF2-40B4-BE49-F238E27FC236}">
                <a16:creationId xmlns:a16="http://schemas.microsoft.com/office/drawing/2014/main" id="{51B7468B-EC85-1FA4-DA46-C487BC1BFFF6}"/>
              </a:ext>
            </a:extLst>
          </p:cNvPr>
          <p:cNvSpPr>
            <a:spLocks noGrp="1"/>
          </p:cNvSpPr>
          <p:nvPr>
            <p:ph sz="quarter" idx="13"/>
          </p:nvPr>
        </p:nvSpPr>
        <p:spPr>
          <a:xfrm>
            <a:off x="913774" y="1978090"/>
            <a:ext cx="10363826" cy="4077477"/>
          </a:xfrm>
        </p:spPr>
        <p:txBody>
          <a:bodyPr>
            <a:normAutofit fontScale="62500" lnSpcReduction="20000"/>
          </a:bodyPr>
          <a:lstStyle/>
          <a:p>
            <a:pPr marL="0" indent="0">
              <a:buNone/>
            </a:pPr>
            <a:r>
              <a:rPr lang="en-US" sz="2600" b="1" i="1" u="sng" dirty="0"/>
              <a:t>Scope: </a:t>
            </a:r>
          </a:p>
          <a:p>
            <a:r>
              <a:rPr lang="en-US" sz="2600" dirty="0"/>
              <a:t>Traditional aids like white canes and basic electronic devices offer limited object detection without detailed environmental context. </a:t>
            </a:r>
          </a:p>
          <a:p>
            <a:r>
              <a:rPr lang="en-US" sz="2600" dirty="0"/>
              <a:t>This project advances current tools by integrating real-time object detection with vocal feedback, enabling visually impaired users to detect obstacles and identify and understand various objects in their surroundings.</a:t>
            </a:r>
          </a:p>
          <a:p>
            <a:pPr marL="0" indent="0">
              <a:buNone/>
            </a:pPr>
            <a:endParaRPr lang="en-US" sz="2600" dirty="0"/>
          </a:p>
          <a:p>
            <a:pPr marL="0" indent="0">
              <a:buNone/>
            </a:pPr>
            <a:r>
              <a:rPr lang="en-US" sz="2600" b="1" i="1" u="sng" dirty="0"/>
              <a:t>Novelty:</a:t>
            </a:r>
            <a:r>
              <a:rPr lang="en-US" sz="2600" dirty="0"/>
              <a:t> </a:t>
            </a:r>
          </a:p>
          <a:p>
            <a:r>
              <a:rPr lang="en-US" sz="2600" dirty="0"/>
              <a:t>The innovation lies in combining advanced AI-driven object detection with real-time speech output, delivering detailed and immediate information. </a:t>
            </a:r>
          </a:p>
          <a:p>
            <a:r>
              <a:rPr lang="en-US" sz="2600" dirty="0"/>
              <a:t>This portable, lightweight system provides an enhanced level of environmental awareness and could evolve to include personalized object recognition and smart device integration, setting it apart from existing solutions.</a:t>
            </a:r>
          </a:p>
          <a:p>
            <a:pPr marL="0" indent="0">
              <a:buNone/>
            </a:pPr>
            <a:endParaRPr lang="en-IN" dirty="0"/>
          </a:p>
        </p:txBody>
      </p:sp>
    </p:spTree>
    <p:extLst>
      <p:ext uri="{BB962C8B-B14F-4D97-AF65-F5344CB8AC3E}">
        <p14:creationId xmlns:p14="http://schemas.microsoft.com/office/powerpoint/2010/main" val="2621157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261E0-4E26-C435-2A78-EBAE56DED57F}"/>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90702349-9CB3-4249-6D02-1A6669596A57}"/>
              </a:ext>
            </a:extLst>
          </p:cNvPr>
          <p:cNvSpPr>
            <a:spLocks noGrp="1"/>
          </p:cNvSpPr>
          <p:nvPr>
            <p:ph sz="quarter" idx="13"/>
          </p:nvPr>
        </p:nvSpPr>
        <p:spPr/>
        <p:txBody>
          <a:bodyPr>
            <a:normAutofit/>
          </a:bodyPr>
          <a:lstStyle/>
          <a:p>
            <a:pPr marL="0" indent="0" algn="ctr">
              <a:buNone/>
            </a:pPr>
            <a:r>
              <a:rPr lang="en-US" b="1" i="1" u="sng" dirty="0"/>
              <a:t>System Overview:</a:t>
            </a:r>
          </a:p>
          <a:p>
            <a:pPr marL="457200" indent="-457200">
              <a:buFont typeface="+mj-lt"/>
              <a:buAutoNum type="arabicPeriod"/>
            </a:pPr>
            <a:r>
              <a:rPr lang="en-US" b="1" dirty="0"/>
              <a:t>Image Capture</a:t>
            </a:r>
            <a:r>
              <a:rPr lang="en-US" dirty="0"/>
              <a:t>: The system uses a camera to capture live video streams.</a:t>
            </a:r>
          </a:p>
          <a:p>
            <a:pPr marL="457200" indent="-457200">
              <a:buFont typeface="+mj-lt"/>
              <a:buAutoNum type="arabicPeriod"/>
            </a:pPr>
            <a:r>
              <a:rPr lang="en-US" b="1" dirty="0"/>
              <a:t>Object Detection</a:t>
            </a:r>
            <a:r>
              <a:rPr lang="en-US" dirty="0"/>
              <a:t>: Frames are processed by an object detection model (e.g., YOLOv5).</a:t>
            </a:r>
          </a:p>
          <a:p>
            <a:pPr marL="457200" indent="-457200">
              <a:buFont typeface="+mj-lt"/>
              <a:buAutoNum type="arabicPeriod"/>
            </a:pPr>
            <a:r>
              <a:rPr lang="en-US" b="1" dirty="0"/>
              <a:t>Speech Output</a:t>
            </a:r>
            <a:r>
              <a:rPr lang="en-US" dirty="0"/>
              <a:t>: Detected objects are verbally described to the user via TTS.</a:t>
            </a:r>
          </a:p>
          <a:p>
            <a:pPr marL="457200" indent="-457200">
              <a:buFont typeface="+mj-lt"/>
              <a:buAutoNum type="arabicPeriod"/>
            </a:pPr>
            <a:r>
              <a:rPr lang="en-US" b="1" dirty="0"/>
              <a:t>User Interaction</a:t>
            </a:r>
            <a:r>
              <a:rPr lang="en-US" dirty="0"/>
              <a:t>: The system provides continuous feedback, helping users navigate their environment.</a:t>
            </a:r>
          </a:p>
          <a:p>
            <a:pPr marL="0" indent="0">
              <a:buNone/>
            </a:pPr>
            <a:endParaRPr lang="en-IN" dirty="0"/>
          </a:p>
        </p:txBody>
      </p:sp>
    </p:spTree>
    <p:extLst>
      <p:ext uri="{BB962C8B-B14F-4D97-AF65-F5344CB8AC3E}">
        <p14:creationId xmlns:p14="http://schemas.microsoft.com/office/powerpoint/2010/main" val="450021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807367-631F-C03E-2B9C-7E7BC33FBCFB}"/>
              </a:ext>
            </a:extLst>
          </p:cNvPr>
          <p:cNvSpPr>
            <a:spLocks noGrp="1"/>
          </p:cNvSpPr>
          <p:nvPr>
            <p:ph sz="quarter" idx="13"/>
          </p:nvPr>
        </p:nvSpPr>
        <p:spPr>
          <a:xfrm>
            <a:off x="913774" y="839756"/>
            <a:ext cx="10363826" cy="4951444"/>
          </a:xfrm>
        </p:spPr>
        <p:txBody>
          <a:bodyPr>
            <a:normAutofit fontScale="92500" lnSpcReduction="10000"/>
          </a:bodyPr>
          <a:lstStyle/>
          <a:p>
            <a:pPr marL="0" indent="0" algn="ctr">
              <a:buNone/>
            </a:pPr>
            <a:r>
              <a:rPr lang="en-US" b="1" dirty="0"/>
              <a:t> </a:t>
            </a:r>
            <a:r>
              <a:rPr lang="en-US" b="1" i="1" u="sng" dirty="0"/>
              <a:t>Workflow:</a:t>
            </a:r>
            <a:endParaRPr lang="en-US" i="1" u="sng" dirty="0"/>
          </a:p>
          <a:p>
            <a:pPr marL="457200" indent="-457200">
              <a:buFont typeface="+mj-lt"/>
              <a:buAutoNum type="arabicPeriod"/>
            </a:pPr>
            <a:r>
              <a:rPr lang="en-US" b="1" dirty="0"/>
              <a:t>Input</a:t>
            </a:r>
            <a:r>
              <a:rPr lang="en-US" dirty="0"/>
              <a:t>: Live video from a wearable or handheld camera.</a:t>
            </a:r>
          </a:p>
          <a:p>
            <a:pPr marL="457200" indent="-457200">
              <a:buFont typeface="+mj-lt"/>
              <a:buAutoNum type="arabicPeriod"/>
            </a:pPr>
            <a:r>
              <a:rPr lang="en-US" b="1" dirty="0"/>
              <a:t>Processing</a:t>
            </a:r>
            <a:r>
              <a:rPr lang="en-US" dirty="0"/>
              <a:t>: Frames analyzed using deep learning models.</a:t>
            </a:r>
          </a:p>
          <a:p>
            <a:pPr marL="457200" indent="-457200">
              <a:buFont typeface="+mj-lt"/>
              <a:buAutoNum type="arabicPeriod"/>
            </a:pPr>
            <a:r>
              <a:rPr lang="en-US" b="1" dirty="0"/>
              <a:t>Detection</a:t>
            </a:r>
            <a:r>
              <a:rPr lang="en-US" dirty="0"/>
              <a:t>: Identified objects passed to the TTS engine.</a:t>
            </a:r>
          </a:p>
          <a:p>
            <a:pPr marL="457200" indent="-457200">
              <a:buFont typeface="+mj-lt"/>
              <a:buAutoNum type="arabicPeriod"/>
            </a:pPr>
            <a:r>
              <a:rPr lang="en-US" b="1" dirty="0"/>
              <a:t>Output</a:t>
            </a:r>
            <a:r>
              <a:rPr lang="en-US" dirty="0"/>
              <a:t>: Verbal feedback delivered via earphones or speakers.</a:t>
            </a:r>
          </a:p>
          <a:p>
            <a:pPr marL="0" indent="0">
              <a:buNone/>
            </a:pPr>
            <a:endParaRPr lang="en-US" dirty="0"/>
          </a:p>
          <a:p>
            <a:pPr marL="0" indent="0" algn="ctr">
              <a:buNone/>
            </a:pPr>
            <a:r>
              <a:rPr lang="en-US" b="1" i="1" u="sng" dirty="0"/>
              <a:t>Technologies:</a:t>
            </a:r>
            <a:endParaRPr lang="en-US" i="1" u="sng" dirty="0"/>
          </a:p>
          <a:p>
            <a:pPr marL="457200" indent="-457200">
              <a:buFont typeface="+mj-lt"/>
              <a:buAutoNum type="arabicPeriod"/>
            </a:pPr>
            <a:r>
              <a:rPr lang="en-US" b="1" dirty="0"/>
              <a:t>Programming Language</a:t>
            </a:r>
            <a:r>
              <a:rPr lang="en-US" dirty="0"/>
              <a:t>: Python</a:t>
            </a:r>
          </a:p>
          <a:p>
            <a:pPr marL="457200" indent="-457200">
              <a:buFont typeface="+mj-lt"/>
              <a:buAutoNum type="arabicPeriod"/>
            </a:pPr>
            <a:r>
              <a:rPr lang="en-US" b="1" dirty="0"/>
              <a:t>Libraries</a:t>
            </a:r>
            <a:r>
              <a:rPr lang="en-US" dirty="0"/>
              <a:t>: OpenCV, TensorFlow, </a:t>
            </a:r>
            <a:r>
              <a:rPr lang="en-US" dirty="0" err="1"/>
              <a:t>PyTorch</a:t>
            </a:r>
            <a:endParaRPr lang="en-US" dirty="0"/>
          </a:p>
          <a:p>
            <a:pPr marL="457200" indent="-457200">
              <a:buFont typeface="+mj-lt"/>
              <a:buAutoNum type="arabicPeriod"/>
            </a:pPr>
            <a:r>
              <a:rPr lang="en-US" b="1" dirty="0"/>
              <a:t>Models</a:t>
            </a:r>
            <a:r>
              <a:rPr lang="en-US" dirty="0"/>
              <a:t>: YOLOv5 for object detection</a:t>
            </a:r>
          </a:p>
          <a:p>
            <a:pPr marL="457200" indent="-457200">
              <a:buFont typeface="+mj-lt"/>
              <a:buAutoNum type="arabicPeriod"/>
            </a:pPr>
            <a:r>
              <a:rPr lang="en-US" b="1" dirty="0"/>
              <a:t>Speech Engine</a:t>
            </a:r>
            <a:r>
              <a:rPr lang="en-US" dirty="0"/>
              <a:t>: Google TTS or similar</a:t>
            </a:r>
          </a:p>
          <a:p>
            <a:pPr marL="0" indent="0">
              <a:buNone/>
            </a:pPr>
            <a:endParaRPr lang="en-US" dirty="0"/>
          </a:p>
        </p:txBody>
      </p:sp>
    </p:spTree>
    <p:extLst>
      <p:ext uri="{BB962C8B-B14F-4D97-AF65-F5344CB8AC3E}">
        <p14:creationId xmlns:p14="http://schemas.microsoft.com/office/powerpoint/2010/main" val="1886185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795451" y="1280160"/>
            <a:ext cx="6374675" cy="4101737"/>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ADF22-014F-EB3F-F17E-1BA520BA7E14}"/>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BBA4C4C8-AEEA-44B5-BCF4-89C6A576F2C4}"/>
              </a:ext>
            </a:extLst>
          </p:cNvPr>
          <p:cNvSpPr>
            <a:spLocks noGrp="1"/>
          </p:cNvSpPr>
          <p:nvPr>
            <p:ph sz="quarter" idx="13"/>
          </p:nvPr>
        </p:nvSpPr>
        <p:spPr>
          <a:xfrm>
            <a:off x="913774" y="2367092"/>
            <a:ext cx="7136717" cy="4222244"/>
          </a:xfrm>
        </p:spPr>
        <p:txBody>
          <a:bodyPr>
            <a:normAutofit/>
          </a:bodyPr>
          <a:lstStyle/>
          <a:p>
            <a:pPr marL="0" indent="0">
              <a:buNone/>
            </a:pPr>
            <a:r>
              <a:rPr lang="en-US" b="1" i="1" u="sng" dirty="0"/>
              <a:t>Summary:</a:t>
            </a:r>
            <a:r>
              <a:rPr lang="en-US" i="1" u="sng" dirty="0"/>
              <a:t> </a:t>
            </a:r>
            <a:r>
              <a:rPr lang="en-US" dirty="0"/>
              <a:t>The proposed system represents a significant advancement in assistive technology for visually impaired individuals, offering real-time object detection and speech output. This system enhances user independence and safety.</a:t>
            </a:r>
          </a:p>
          <a:p>
            <a:pPr marL="0" indent="0">
              <a:buNone/>
            </a:pPr>
            <a:endParaRPr lang="en-US" dirty="0"/>
          </a:p>
          <a:p>
            <a:pPr marL="0" indent="0">
              <a:buNone/>
            </a:pPr>
            <a:r>
              <a:rPr lang="en-US" b="1" i="1" u="sng" dirty="0"/>
              <a:t>Future Work: </a:t>
            </a:r>
            <a:r>
              <a:rPr lang="en-US" dirty="0"/>
              <a:t>Potential areas for development include expanding the system's capabilities to incorporate navigation, obstacle avoidance, and multi-language support.</a:t>
            </a:r>
            <a:endParaRPr lang="en-IN" dirty="0"/>
          </a:p>
        </p:txBody>
      </p:sp>
      <p:pic>
        <p:nvPicPr>
          <p:cNvPr id="5" name="Picture 6" descr="651 BEST Electric Wheelchair Vector IMAGES, STOCK PHOTOS &amp; VECTORS | Adobe  Stock">
            <a:extLst>
              <a:ext uri="{FF2B5EF4-FFF2-40B4-BE49-F238E27FC236}">
                <a16:creationId xmlns:a16="http://schemas.microsoft.com/office/drawing/2014/main" id="{D4A7A876-7025-55B2-7952-DB0B2CB5F5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7433" y="2813967"/>
            <a:ext cx="3745274" cy="21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3932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48A9C-1A75-43D8-B9A5-BBD5FE61FE29}"/>
              </a:ext>
            </a:extLst>
          </p:cNvPr>
          <p:cNvSpPr>
            <a:spLocks noGrp="1"/>
          </p:cNvSpPr>
          <p:nvPr>
            <p:ph type="title"/>
          </p:nvPr>
        </p:nvSpPr>
        <p:spPr/>
        <p:txBody>
          <a:bodyPr/>
          <a:lstStyle/>
          <a:p>
            <a:r>
              <a:rPr lang="en-US" dirty="0">
                <a:latin typeface="Calibri" pitchFamily="34" charset="0"/>
                <a:cs typeface="Calibri" pitchFamily="34" charset="0"/>
              </a:rPr>
              <a:t>references</a:t>
            </a:r>
          </a:p>
        </p:txBody>
      </p:sp>
      <p:sp>
        <p:nvSpPr>
          <p:cNvPr id="3" name="Content Placeholder 2">
            <a:extLst>
              <a:ext uri="{FF2B5EF4-FFF2-40B4-BE49-F238E27FC236}">
                <a16:creationId xmlns:a16="http://schemas.microsoft.com/office/drawing/2014/main" id="{4F84C02F-7AF5-4D63-934E-734EA861DDAE}"/>
              </a:ext>
            </a:extLst>
          </p:cNvPr>
          <p:cNvSpPr>
            <a:spLocks noGrp="1"/>
          </p:cNvSpPr>
          <p:nvPr>
            <p:ph sz="quarter" idx="13"/>
          </p:nvPr>
        </p:nvSpPr>
        <p:spPr>
          <a:xfrm>
            <a:off x="913774" y="1931438"/>
            <a:ext cx="10363826" cy="3859762"/>
          </a:xfrm>
        </p:spPr>
        <p:txBody>
          <a:bodyPr>
            <a:noAutofit/>
          </a:bodyPr>
          <a:lstStyle/>
          <a:p>
            <a:pPr>
              <a:buFont typeface="+mj-lt"/>
              <a:buAutoNum type="arabicPeriod"/>
            </a:pPr>
            <a:r>
              <a:rPr lang="en-US" b="1" dirty="0"/>
              <a:t>"Assisting Blind People Using Object Detection with Vocal Feedback" (2022)</a:t>
            </a:r>
            <a:r>
              <a:rPr lang="en-US" dirty="0"/>
              <a:t>: </a:t>
            </a:r>
          </a:p>
          <a:p>
            <a:pPr lvl="1"/>
            <a:r>
              <a:rPr lang="en-US" dirty="0"/>
              <a:t>A YOLO-based system for real-time object detection with vocal feedback for visually impaired users.</a:t>
            </a:r>
          </a:p>
          <a:p>
            <a:pPr lvl="1"/>
            <a:r>
              <a:rPr lang="en-US" dirty="0">
                <a:hlinkClick r:id="rId2"/>
              </a:rPr>
              <a:t>arXiv:2401.01362</a:t>
            </a:r>
            <a:endParaRPr lang="en-US" dirty="0"/>
          </a:p>
          <a:p>
            <a:pPr marL="0" indent="0">
              <a:buNone/>
            </a:pPr>
            <a:r>
              <a:rPr lang="en-US" b="1" dirty="0"/>
              <a:t>2."Real-time Object Detection and Localization for Blind Assistance" (2021)</a:t>
            </a:r>
            <a:r>
              <a:rPr lang="en-US" dirty="0"/>
              <a:t>:</a:t>
            </a:r>
          </a:p>
          <a:p>
            <a:pPr lvl="1"/>
            <a:r>
              <a:rPr lang="en-US" dirty="0"/>
              <a:t>Explores YOLOv4 for detecting and vocalizing objects in dynamic environments.</a:t>
            </a:r>
          </a:p>
          <a:p>
            <a:pPr lvl="1"/>
            <a:r>
              <a:rPr lang="en-US" dirty="0">
                <a:hlinkClick r:id="rId3"/>
              </a:rPr>
              <a:t>ResearchGate Link</a:t>
            </a:r>
            <a:endParaRPr lang="en-US" dirty="0"/>
          </a:p>
          <a:p>
            <a:pPr marL="0" indent="0">
              <a:buNone/>
            </a:pPr>
            <a:r>
              <a:rPr lang="en-US" b="1" dirty="0"/>
              <a:t>3."Speech-Based Object Recognition for the Visually Impaired" (2020)</a:t>
            </a:r>
            <a:r>
              <a:rPr lang="en-US" dirty="0"/>
              <a:t>:</a:t>
            </a:r>
          </a:p>
          <a:p>
            <a:pPr lvl="1"/>
            <a:r>
              <a:rPr lang="en-US" dirty="0"/>
              <a:t>Focuses on integrating speech recognition with object detection for better user interaction.</a:t>
            </a:r>
          </a:p>
          <a:p>
            <a:pPr lvl="1"/>
            <a:r>
              <a:rPr lang="en-US" dirty="0">
                <a:hlinkClick r:id="rId4"/>
              </a:rPr>
              <a:t>IEEE Link</a:t>
            </a:r>
            <a:endParaRPr lang="en-US" dirty="0"/>
          </a:p>
          <a:p>
            <a:pPr marL="0" indent="0" algn="just">
              <a:buNone/>
            </a:pPr>
            <a:endParaRPr lang="en-US" sz="1800" b="0" i="0" dirty="0">
              <a:effectLst/>
              <a:latin typeface="Calibri" pitchFamily="34" charset="0"/>
              <a:cs typeface="Calibri" pitchFamily="34" charset="0"/>
            </a:endParaRPr>
          </a:p>
        </p:txBody>
      </p:sp>
    </p:spTree>
    <p:extLst>
      <p:ext uri="{BB962C8B-B14F-4D97-AF65-F5344CB8AC3E}">
        <p14:creationId xmlns:p14="http://schemas.microsoft.com/office/powerpoint/2010/main" val="1241153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E19CD93-F8B8-D0A6-67DD-61D300159A3F}"/>
              </a:ext>
            </a:extLst>
          </p:cNvPr>
          <p:cNvSpPr>
            <a:spLocks noGrp="1" noChangeArrowheads="1"/>
          </p:cNvSpPr>
          <p:nvPr>
            <p:ph sz="quarter" idx="13"/>
          </p:nvPr>
        </p:nvSpPr>
        <p:spPr bwMode="auto">
          <a:xfrm>
            <a:off x="914400" y="1274793"/>
            <a:ext cx="10025052"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lang="en-US" altLang="en-US" sz="1800" b="1" cap="none" dirty="0">
                <a:effectLst/>
                <a:latin typeface="Arial" panose="020B0604020202020204" pitchFamily="34" charset="0"/>
              </a:rPr>
              <a:t>4. </a:t>
            </a:r>
            <a:r>
              <a:rPr kumimoji="0" lang="en-US" altLang="en-US" sz="1800" b="1" i="0" u="none" strike="noStrike" cap="none" normalizeH="0" baseline="0" dirty="0">
                <a:ln>
                  <a:noFill/>
                </a:ln>
                <a:solidFill>
                  <a:schemeClr val="tx1"/>
                </a:solidFill>
                <a:effectLst/>
                <a:latin typeface="Arial" panose="020B0604020202020204" pitchFamily="34" charset="0"/>
              </a:rPr>
              <a:t>AI-Powered Assistance for the Blind: Object Identification and Navigation(2019)</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Discusses combining AI techniques for object identification and navigation assistance.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DOI Link</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800" b="1" cap="none" dirty="0">
                <a:effectLst/>
                <a:latin typeface="Arial" panose="020B0604020202020204" pitchFamily="34" charset="0"/>
              </a:rPr>
              <a:t>5. </a:t>
            </a:r>
            <a:r>
              <a:rPr kumimoji="0" lang="en-US" altLang="en-US" sz="1800" b="1" i="0" u="none" strike="noStrike" cap="none" normalizeH="0" baseline="0" dirty="0">
                <a:ln>
                  <a:noFill/>
                </a:ln>
                <a:solidFill>
                  <a:schemeClr val="tx1"/>
                </a:solidFill>
                <a:effectLst/>
                <a:latin typeface="Arial" panose="020B0604020202020204" pitchFamily="34" charset="0"/>
              </a:rPr>
              <a:t>Integrating Object Detection with Voice Output Systems for the Visually Impaired(2018)</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Reviews the integration of object detection models with voice output systems.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hlinkClick r:id="rId2"/>
              </a:rPr>
              <a:t>IEEE Link</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800" b="1" cap="none" dirty="0">
                <a:effectLst/>
                <a:latin typeface="Arial" panose="020B0604020202020204" pitchFamily="34" charset="0"/>
              </a:rPr>
              <a:t>6. </a:t>
            </a:r>
            <a:r>
              <a:rPr kumimoji="0" lang="en-US" altLang="en-US" sz="1800" b="1" i="0" u="none" strike="noStrike" cap="none" normalizeH="0" baseline="0" dirty="0">
                <a:ln>
                  <a:noFill/>
                </a:ln>
                <a:solidFill>
                  <a:schemeClr val="tx1"/>
                </a:solidFill>
                <a:effectLst/>
                <a:latin typeface="Arial" panose="020B0604020202020204" pitchFamily="34" charset="0"/>
              </a:rPr>
              <a:t>Deep Learning for Blind Assistance: Challenges and Opportunities(2022)</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Evaluate deep learning models used in assistive technologies for the visually impaired.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DOI Link</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800" b="1" cap="none" dirty="0">
                <a:effectLst/>
                <a:latin typeface="Arial" panose="020B0604020202020204" pitchFamily="34" charset="0"/>
              </a:rPr>
              <a:t>7. </a:t>
            </a:r>
            <a:r>
              <a:rPr kumimoji="0" lang="en-US" altLang="en-US" sz="1800" b="1" i="0" u="none" strike="noStrike" cap="none" normalizeH="0" baseline="0" dirty="0">
                <a:ln>
                  <a:noFill/>
                </a:ln>
                <a:solidFill>
                  <a:schemeClr val="tx1"/>
                </a:solidFill>
                <a:effectLst/>
                <a:latin typeface="Arial" panose="020B0604020202020204" pitchFamily="34" charset="0"/>
              </a:rPr>
              <a:t>Smart Glasses for Visually Impaired Using YOLOv3 and TTS(2021)</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Describes wearable smart glasses for real-time object detection and TTS feedback.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hlinkClick r:id="rId3"/>
              </a:rPr>
              <a:t>IEEE Link</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88826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8536308-61E9-F0EC-BBCC-7D78BC29E0B5}"/>
              </a:ext>
            </a:extLst>
          </p:cNvPr>
          <p:cNvSpPr>
            <a:spLocks noGrp="1"/>
          </p:cNvSpPr>
          <p:nvPr>
            <p:ph sz="quarter" idx="13"/>
          </p:nvPr>
        </p:nvSpPr>
        <p:spPr>
          <a:xfrm>
            <a:off x="914400" y="1007707"/>
            <a:ext cx="10363200" cy="4783494"/>
          </a:xfrm>
        </p:spPr>
        <p:txBody>
          <a:bodyPr>
            <a:normAutofit fontScale="92500" lnSpcReduction="10000"/>
          </a:bodyPr>
          <a:lstStyle/>
          <a:p>
            <a:pPr marL="0" indent="0">
              <a:buNone/>
            </a:pPr>
            <a:r>
              <a:rPr lang="en-US" b="1" dirty="0"/>
              <a:t>8. Enhanced Mobility for the Blind: Combining Image and Speech Processing(2020)</a:t>
            </a:r>
            <a:r>
              <a:rPr lang="en-US" dirty="0"/>
              <a:t>:</a:t>
            </a:r>
          </a:p>
          <a:p>
            <a:pPr marL="0" indent="0">
              <a:buNone/>
            </a:pPr>
            <a:r>
              <a:rPr lang="en-US" dirty="0"/>
              <a:t>.Combines image and speech processing to enhance mobility for the visually impaired.</a:t>
            </a:r>
          </a:p>
          <a:p>
            <a:pPr marL="0" indent="0">
              <a:buNone/>
            </a:pPr>
            <a:r>
              <a:rPr lang="en-US" dirty="0"/>
              <a:t>.DOI Link</a:t>
            </a:r>
          </a:p>
          <a:p>
            <a:pPr marL="0" indent="0">
              <a:buNone/>
            </a:pPr>
            <a:r>
              <a:rPr lang="en-US" b="1" dirty="0"/>
              <a:t>9. Object Detection Frameworks in Assistive Technology for the Visually Impaired(2019)</a:t>
            </a:r>
            <a:r>
              <a:rPr lang="en-US" dirty="0"/>
              <a:t>:</a:t>
            </a:r>
          </a:p>
          <a:p>
            <a:pPr marL="0" indent="0">
              <a:buNone/>
            </a:pPr>
            <a:r>
              <a:rPr lang="en-US" dirty="0"/>
              <a:t>.Compares various object detection frameworks used in assistive technology.</a:t>
            </a:r>
          </a:p>
          <a:p>
            <a:pPr marL="0" indent="0">
              <a:buNone/>
            </a:pPr>
            <a:r>
              <a:rPr lang="en-US" dirty="0"/>
              <a:t>.ACM Link</a:t>
            </a:r>
          </a:p>
          <a:p>
            <a:pPr marL="0" indent="0">
              <a:buNone/>
            </a:pPr>
            <a:r>
              <a:rPr lang="en-US" b="1" dirty="0"/>
              <a:t>10. AI-based Systems for Assisting the Blind in Urban Environments" (2022)</a:t>
            </a:r>
            <a:r>
              <a:rPr lang="en-US" dirty="0"/>
              <a:t>:</a:t>
            </a:r>
          </a:p>
          <a:p>
            <a:pPr>
              <a:buFont typeface="Arial" panose="020B0604020202020204" pitchFamily="34" charset="0"/>
              <a:buChar char="•"/>
            </a:pPr>
            <a:r>
              <a:rPr lang="en-US" dirty="0"/>
              <a:t>Discusses AI systems for urban navigation and object detection for visually impaired individuals.</a:t>
            </a:r>
          </a:p>
          <a:p>
            <a:pPr>
              <a:buFont typeface="Arial" panose="020B0604020202020204" pitchFamily="34" charset="0"/>
              <a:buChar char="•"/>
            </a:pPr>
            <a:r>
              <a:rPr lang="en-US" dirty="0"/>
              <a:t>DOI Link</a:t>
            </a:r>
          </a:p>
          <a:p>
            <a:endParaRPr lang="en-IN" dirty="0"/>
          </a:p>
        </p:txBody>
      </p:sp>
    </p:spTree>
    <p:extLst>
      <p:ext uri="{BB962C8B-B14F-4D97-AF65-F5344CB8AC3E}">
        <p14:creationId xmlns:p14="http://schemas.microsoft.com/office/powerpoint/2010/main" val="890036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9" name="Content Placeholder 8"/>
          <p:cNvSpPr>
            <a:spLocks noGrp="1"/>
          </p:cNvSpPr>
          <p:nvPr>
            <p:ph sz="quarter" idx="13"/>
          </p:nvPr>
        </p:nvSpPr>
        <p:spPr/>
        <p:txBody>
          <a:bodyPr/>
          <a:lstStyle/>
          <a:p>
            <a:endParaRPr lang="en-US"/>
          </a:p>
        </p:txBody>
      </p:sp>
      <p:pic>
        <p:nvPicPr>
          <p:cNvPr id="1027" name="Picture 3"/>
          <p:cNvPicPr>
            <a:picLocks noChangeAspect="1" noChangeArrowheads="1"/>
          </p:cNvPicPr>
          <p:nvPr/>
        </p:nvPicPr>
        <p:blipFill>
          <a:blip r:embed="rId2"/>
          <a:srcRect/>
          <a:stretch>
            <a:fillRect/>
          </a:stretch>
        </p:blipFill>
        <p:spPr bwMode="auto">
          <a:xfrm>
            <a:off x="1" y="0"/>
            <a:ext cx="12192000" cy="68580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5048486" cy="1596177"/>
          </a:xfrm>
        </p:spPr>
        <p:txBody>
          <a:bodyPr>
            <a:normAutofit/>
          </a:bodyPr>
          <a:lstStyle/>
          <a:p>
            <a:r>
              <a:rPr lang="en-IN" dirty="0"/>
              <a:t>Outline of the Presentation</a:t>
            </a:r>
            <a:endParaRPr lang="en-US" dirty="0">
              <a:latin typeface="Calibri" pitchFamily="34" charset="0"/>
              <a:cs typeface="Calibri" pitchFamily="34" charset="0"/>
            </a:endParaRPr>
          </a:p>
        </p:txBody>
      </p:sp>
      <p:sp>
        <p:nvSpPr>
          <p:cNvPr id="3" name="Content Placeholder 2"/>
          <p:cNvSpPr>
            <a:spLocks noGrp="1"/>
          </p:cNvSpPr>
          <p:nvPr>
            <p:ph sz="quarter" idx="13"/>
          </p:nvPr>
        </p:nvSpPr>
        <p:spPr/>
        <p:txBody>
          <a:bodyPr>
            <a:normAutofit fontScale="70000" lnSpcReduction="20000"/>
          </a:bodyPr>
          <a:lstStyle/>
          <a:p>
            <a:pPr>
              <a:buFont typeface="Arial" panose="020B0604020202020204" pitchFamily="34" charset="0"/>
              <a:buChar char="•"/>
            </a:pPr>
            <a:r>
              <a:rPr lang="en-US" b="1" dirty="0"/>
              <a:t>Introduction</a:t>
            </a:r>
            <a:endParaRPr lang="en-US" dirty="0"/>
          </a:p>
          <a:p>
            <a:pPr marL="742950" lvl="1" indent="-285750">
              <a:buFont typeface="Arial" panose="020B0604020202020204" pitchFamily="34" charset="0"/>
              <a:buChar char="•"/>
            </a:pPr>
            <a:r>
              <a:rPr lang="en-US" dirty="0"/>
              <a:t>Abstract</a:t>
            </a:r>
          </a:p>
          <a:p>
            <a:pPr marL="742950" lvl="1" indent="-285750">
              <a:buFont typeface="Arial" panose="020B0604020202020204" pitchFamily="34" charset="0"/>
              <a:buChar char="•"/>
            </a:pPr>
            <a:r>
              <a:rPr lang="en-US" dirty="0"/>
              <a:t>Problem Statement</a:t>
            </a:r>
          </a:p>
          <a:p>
            <a:pPr>
              <a:buFont typeface="Arial" panose="020B0604020202020204" pitchFamily="34" charset="0"/>
              <a:buChar char="•"/>
            </a:pPr>
            <a:r>
              <a:rPr lang="en-US" b="1" dirty="0"/>
              <a:t>Literature Survey</a:t>
            </a:r>
            <a:endParaRPr lang="en-US" dirty="0"/>
          </a:p>
          <a:p>
            <a:pPr marL="742950" lvl="1" indent="-285750">
              <a:buFont typeface="Arial" panose="020B0604020202020204" pitchFamily="34" charset="0"/>
              <a:buChar char="•"/>
            </a:pPr>
            <a:r>
              <a:rPr lang="en-US" dirty="0"/>
              <a:t>Review of 10 relevant papers</a:t>
            </a:r>
          </a:p>
          <a:p>
            <a:pPr>
              <a:buFont typeface="Arial" panose="020B0604020202020204" pitchFamily="34" charset="0"/>
              <a:buChar char="•"/>
            </a:pPr>
            <a:r>
              <a:rPr lang="en-US" b="1" dirty="0"/>
              <a:t>Scope and Novelty</a:t>
            </a:r>
            <a:endParaRPr lang="en-US" dirty="0"/>
          </a:p>
          <a:p>
            <a:pPr>
              <a:buFont typeface="Arial" panose="020B0604020202020204" pitchFamily="34" charset="0"/>
              <a:buChar char="•"/>
            </a:pPr>
            <a:r>
              <a:rPr lang="en-US" b="1" dirty="0"/>
              <a:t>Methodology</a:t>
            </a:r>
            <a:endParaRPr lang="en-US" dirty="0"/>
          </a:p>
          <a:p>
            <a:pPr marL="742950" lvl="1" indent="-285750">
              <a:buFont typeface="Arial" panose="020B0604020202020204" pitchFamily="34" charset="0"/>
              <a:buChar char="•"/>
            </a:pPr>
            <a:r>
              <a:rPr lang="en-US" dirty="0"/>
              <a:t>Proposed System</a:t>
            </a:r>
          </a:p>
          <a:p>
            <a:pPr marL="742950" lvl="1" indent="-285750">
              <a:buFont typeface="Arial" panose="020B0604020202020204" pitchFamily="34" charset="0"/>
              <a:buChar char="•"/>
            </a:pPr>
            <a:r>
              <a:rPr lang="en-US" dirty="0"/>
              <a:t>Workflow and Components</a:t>
            </a:r>
          </a:p>
          <a:p>
            <a:pPr>
              <a:buFont typeface="Arial" panose="020B0604020202020204" pitchFamily="34" charset="0"/>
              <a:buChar char="•"/>
            </a:pPr>
            <a:r>
              <a:rPr lang="en-US" b="1" dirty="0"/>
              <a:t>Conclusion</a:t>
            </a:r>
            <a:endParaRPr lang="en-US" dirty="0"/>
          </a:p>
          <a:p>
            <a:pPr>
              <a:buFont typeface="Arial" panose="020B0604020202020204" pitchFamily="34" charset="0"/>
              <a:buChar char="•"/>
            </a:pPr>
            <a:r>
              <a:rPr lang="en-US" b="1" dirty="0"/>
              <a:t>References</a:t>
            </a:r>
            <a:endParaRPr lang="en-US" dirty="0"/>
          </a:p>
          <a:p>
            <a:pPr marL="0" indent="0">
              <a:buNone/>
            </a:pPr>
            <a:endParaRPr lang="en-US" dirty="0"/>
          </a:p>
          <a:p>
            <a:endParaRPr lang="en-US" dirty="0"/>
          </a:p>
          <a:p>
            <a:endParaRPr lang="en-US" dirty="0"/>
          </a:p>
        </p:txBody>
      </p:sp>
      <p:pic>
        <p:nvPicPr>
          <p:cNvPr id="6" name="Picture 8" descr="Free Vector | Disabled person wheelchair with text template">
            <a:extLst>
              <a:ext uri="{FF2B5EF4-FFF2-40B4-BE49-F238E27FC236}">
                <a16:creationId xmlns:a16="http://schemas.microsoft.com/office/drawing/2014/main" id="{F0ABDDEE-917F-AAC8-810E-493F313DAFD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8507" y="1269000"/>
            <a:ext cx="4320000" cy="432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BE9DD-B8A7-46F5-9D52-3DBD4AEAE37C}"/>
              </a:ext>
            </a:extLst>
          </p:cNvPr>
          <p:cNvSpPr>
            <a:spLocks noGrp="1"/>
          </p:cNvSpPr>
          <p:nvPr>
            <p:ph type="title"/>
          </p:nvPr>
        </p:nvSpPr>
        <p:spPr/>
        <p:txBody>
          <a:bodyPr/>
          <a:lstStyle/>
          <a:p>
            <a:r>
              <a:rPr lang="en-US" dirty="0">
                <a:latin typeface="Calibri" pitchFamily="34" charset="0"/>
                <a:cs typeface="Calibri" pitchFamily="34" charset="0"/>
              </a:rPr>
              <a:t>abstract</a:t>
            </a:r>
          </a:p>
        </p:txBody>
      </p:sp>
      <p:sp>
        <p:nvSpPr>
          <p:cNvPr id="3" name="Content Placeholder 2">
            <a:extLst>
              <a:ext uri="{FF2B5EF4-FFF2-40B4-BE49-F238E27FC236}">
                <a16:creationId xmlns:a16="http://schemas.microsoft.com/office/drawing/2014/main" id="{E296DBBE-3C66-4BD9-91DF-8886CFE86CCB}"/>
              </a:ext>
            </a:extLst>
          </p:cNvPr>
          <p:cNvSpPr>
            <a:spLocks noGrp="1"/>
          </p:cNvSpPr>
          <p:nvPr>
            <p:ph sz="quarter" idx="13"/>
          </p:nvPr>
        </p:nvSpPr>
        <p:spPr>
          <a:xfrm>
            <a:off x="758952" y="1993392"/>
            <a:ext cx="10518648" cy="3797807"/>
          </a:xfrm>
        </p:spPr>
        <p:txBody>
          <a:bodyPr/>
          <a:lstStyle/>
          <a:p>
            <a:r>
              <a:rPr lang="en-US" b="1" dirty="0"/>
              <a:t>Objective</a:t>
            </a:r>
            <a:r>
              <a:rPr lang="en-US" dirty="0"/>
              <a:t>: To create an assistive technology system that leverages real-time object detection and speech output to enhance the independence and safety of visually impaired individuals.</a:t>
            </a:r>
          </a:p>
          <a:p>
            <a:pPr>
              <a:buFont typeface="Arial" panose="020B0604020202020204" pitchFamily="34" charset="0"/>
              <a:buChar char="•"/>
            </a:pPr>
            <a:r>
              <a:rPr lang="en-US" b="1" dirty="0"/>
              <a:t>Core Idea</a:t>
            </a:r>
            <a:r>
              <a:rPr lang="en-US" dirty="0"/>
              <a:t>: The system captures images using a camera, identifies objects using a trained model, and provides verbal feedback to the user, enabling them to understand and interact with their surroundings.</a:t>
            </a:r>
          </a:p>
          <a:p>
            <a:pPr>
              <a:buFont typeface="Arial" panose="020B0604020202020204" pitchFamily="34" charset="0"/>
              <a:buChar char="•"/>
            </a:pPr>
            <a:r>
              <a:rPr lang="en-US" b="1" dirty="0"/>
              <a:t>Impact</a:t>
            </a:r>
            <a:r>
              <a:rPr lang="en-US" dirty="0"/>
              <a:t>: This project addresses key challenges faced by the visually impaired, aiming to improve mobility, confidence, and daily living through AI-based solutions.</a:t>
            </a:r>
          </a:p>
        </p:txBody>
      </p:sp>
    </p:spTree>
    <p:extLst>
      <p:ext uri="{BB962C8B-B14F-4D97-AF65-F5344CB8AC3E}">
        <p14:creationId xmlns:p14="http://schemas.microsoft.com/office/powerpoint/2010/main" val="841503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BF8B2-9584-450C-B39F-DB680061B770}"/>
              </a:ext>
            </a:extLst>
          </p:cNvPr>
          <p:cNvSpPr>
            <a:spLocks noGrp="1"/>
          </p:cNvSpPr>
          <p:nvPr>
            <p:ph type="title"/>
          </p:nvPr>
        </p:nvSpPr>
        <p:spPr/>
        <p:txBody>
          <a:bodyPr/>
          <a:lstStyle/>
          <a:p>
            <a:r>
              <a:rPr lang="en-IN" dirty="0"/>
              <a:t>Introduction / Literature Survey</a:t>
            </a:r>
            <a:endParaRPr lang="en-US" dirty="0">
              <a:latin typeface="Calibri" pitchFamily="34" charset="0"/>
              <a:cs typeface="Calibri" pitchFamily="34" charset="0"/>
            </a:endParaRPr>
          </a:p>
        </p:txBody>
      </p:sp>
      <p:sp>
        <p:nvSpPr>
          <p:cNvPr id="3" name="Content Placeholder 2">
            <a:extLst>
              <a:ext uri="{FF2B5EF4-FFF2-40B4-BE49-F238E27FC236}">
                <a16:creationId xmlns:a16="http://schemas.microsoft.com/office/drawing/2014/main" id="{C56F0B83-8D8A-44FD-ADE1-750701EDE6FB}"/>
              </a:ext>
            </a:extLst>
          </p:cNvPr>
          <p:cNvSpPr>
            <a:spLocks noGrp="1"/>
          </p:cNvSpPr>
          <p:nvPr>
            <p:ph sz="quarter" idx="13"/>
          </p:nvPr>
        </p:nvSpPr>
        <p:spPr/>
        <p:txBody>
          <a:bodyPr>
            <a:normAutofit fontScale="92500" lnSpcReduction="10000"/>
          </a:bodyPr>
          <a:lstStyle/>
          <a:p>
            <a:pPr algn="just"/>
            <a:r>
              <a:rPr lang="en-US" dirty="0">
                <a:latin typeface="Calibri" pitchFamily="34" charset="0"/>
                <a:cs typeface="Calibri" pitchFamily="34" charset="0"/>
              </a:rPr>
              <a:t>Navigating the world independently is a daily challenge for visually impaired individuals, with existing tools offering limited assistance.</a:t>
            </a:r>
          </a:p>
          <a:p>
            <a:pPr algn="just"/>
            <a:r>
              <a:rPr lang="en-US" dirty="0">
                <a:latin typeface="Calibri" pitchFamily="34" charset="0"/>
                <a:cs typeface="Calibri" pitchFamily="34" charset="0"/>
              </a:rPr>
              <a:t> Our project leverages cutting-edge AI to transform this experience by combining real-time object detection with speech output. </a:t>
            </a:r>
          </a:p>
          <a:p>
            <a:pPr algn="just"/>
            <a:r>
              <a:rPr lang="en-US" dirty="0">
                <a:latin typeface="Calibri" pitchFamily="34" charset="0"/>
                <a:cs typeface="Calibri" pitchFamily="34" charset="0"/>
              </a:rPr>
              <a:t>This system not only detects obstacles but also provides meaningful, immediate information about the environment, empowering users with greater awareness and confidence. </a:t>
            </a:r>
          </a:p>
          <a:p>
            <a:pPr algn="just"/>
            <a:r>
              <a:rPr lang="en-US" dirty="0">
                <a:latin typeface="Calibri" pitchFamily="34" charset="0"/>
                <a:cs typeface="Calibri" pitchFamily="34" charset="0"/>
              </a:rPr>
              <a:t>By integrating advanced technology into a portable solution, we aim to redefine assistive devices and elevate the autonomy of the visually impaired.</a:t>
            </a:r>
          </a:p>
        </p:txBody>
      </p:sp>
    </p:spTree>
    <p:extLst>
      <p:ext uri="{BB962C8B-B14F-4D97-AF65-F5344CB8AC3E}">
        <p14:creationId xmlns:p14="http://schemas.microsoft.com/office/powerpoint/2010/main" val="4217928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EC5D91B-A5D0-A667-3C29-6148C696ADB4}"/>
              </a:ext>
            </a:extLst>
          </p:cNvPr>
          <p:cNvGraphicFramePr>
            <a:graphicFrameLocks noGrp="1"/>
          </p:cNvGraphicFramePr>
          <p:nvPr>
            <p:extLst>
              <p:ext uri="{D42A27DB-BD31-4B8C-83A1-F6EECF244321}">
                <p14:modId xmlns:p14="http://schemas.microsoft.com/office/powerpoint/2010/main" val="1488704060"/>
              </p:ext>
            </p:extLst>
          </p:nvPr>
        </p:nvGraphicFramePr>
        <p:xfrm>
          <a:off x="835844" y="511404"/>
          <a:ext cx="10520312" cy="5835191"/>
        </p:xfrm>
        <a:graphic>
          <a:graphicData uri="http://schemas.openxmlformats.org/drawingml/2006/table">
            <a:tbl>
              <a:tblPr firstRow="1" bandRow="1">
                <a:tableStyleId>{5C22544A-7EE6-4342-B048-85BDC9FD1C3A}</a:tableStyleId>
              </a:tblPr>
              <a:tblGrid>
                <a:gridCol w="2630078">
                  <a:extLst>
                    <a:ext uri="{9D8B030D-6E8A-4147-A177-3AD203B41FA5}">
                      <a16:colId xmlns:a16="http://schemas.microsoft.com/office/drawing/2014/main" val="4270413081"/>
                    </a:ext>
                  </a:extLst>
                </a:gridCol>
                <a:gridCol w="2630078">
                  <a:extLst>
                    <a:ext uri="{9D8B030D-6E8A-4147-A177-3AD203B41FA5}">
                      <a16:colId xmlns:a16="http://schemas.microsoft.com/office/drawing/2014/main" val="1768314465"/>
                    </a:ext>
                  </a:extLst>
                </a:gridCol>
                <a:gridCol w="1706252">
                  <a:extLst>
                    <a:ext uri="{9D8B030D-6E8A-4147-A177-3AD203B41FA5}">
                      <a16:colId xmlns:a16="http://schemas.microsoft.com/office/drawing/2014/main" val="3525621028"/>
                    </a:ext>
                  </a:extLst>
                </a:gridCol>
                <a:gridCol w="3553904">
                  <a:extLst>
                    <a:ext uri="{9D8B030D-6E8A-4147-A177-3AD203B41FA5}">
                      <a16:colId xmlns:a16="http://schemas.microsoft.com/office/drawing/2014/main" val="3972947656"/>
                    </a:ext>
                  </a:extLst>
                </a:gridCol>
              </a:tblGrid>
              <a:tr h="543943">
                <a:tc>
                  <a:txBody>
                    <a:bodyPr/>
                    <a:lstStyle/>
                    <a:p>
                      <a:r>
                        <a:rPr lang="en-IN" dirty="0"/>
                        <a:t>Title </a:t>
                      </a:r>
                    </a:p>
                  </a:txBody>
                  <a:tcPr/>
                </a:tc>
                <a:tc>
                  <a:txBody>
                    <a:bodyPr/>
                    <a:lstStyle/>
                    <a:p>
                      <a:r>
                        <a:rPr lang="en-IN" dirty="0"/>
                        <a:t>Author </a:t>
                      </a:r>
                    </a:p>
                  </a:txBody>
                  <a:tcPr/>
                </a:tc>
                <a:tc>
                  <a:txBody>
                    <a:bodyPr/>
                    <a:lstStyle/>
                    <a:p>
                      <a:r>
                        <a:rPr lang="en-IN" dirty="0"/>
                        <a:t>Year </a:t>
                      </a:r>
                    </a:p>
                  </a:txBody>
                  <a:tcPr/>
                </a:tc>
                <a:tc>
                  <a:txBody>
                    <a:bodyPr/>
                    <a:lstStyle/>
                    <a:p>
                      <a:r>
                        <a:rPr lang="en-IN" dirty="0"/>
                        <a:t>Methodology </a:t>
                      </a:r>
                    </a:p>
                  </a:txBody>
                  <a:tcPr/>
                </a:tc>
                <a:extLst>
                  <a:ext uri="{0D108BD9-81ED-4DB2-BD59-A6C34878D82A}">
                    <a16:rowId xmlns:a16="http://schemas.microsoft.com/office/drawing/2014/main" val="2226777293"/>
                  </a:ext>
                </a:extLst>
              </a:tr>
              <a:tr h="1065011">
                <a:tc>
                  <a:txBody>
                    <a:bodyPr/>
                    <a:lstStyle/>
                    <a:p>
                      <a:r>
                        <a:rPr lang="en-US" dirty="0"/>
                        <a:t>Assisting Blind People Using Object Detection with Vocal Feedback</a:t>
                      </a:r>
                      <a:endParaRPr lang="en-IN" dirty="0"/>
                    </a:p>
                  </a:txBody>
                  <a:tcPr/>
                </a:tc>
                <a:tc>
                  <a:txBody>
                    <a:bodyPr/>
                    <a:lstStyle/>
                    <a:p>
                      <a:r>
                        <a:rPr lang="en-IN" dirty="0"/>
                        <a:t>Heba </a:t>
                      </a:r>
                      <a:r>
                        <a:rPr lang="en-IN" dirty="0" err="1"/>
                        <a:t>Najm</a:t>
                      </a:r>
                      <a:r>
                        <a:rPr lang="en-IN" dirty="0"/>
                        <a:t>, et al.</a:t>
                      </a:r>
                    </a:p>
                  </a:txBody>
                  <a:tcPr/>
                </a:tc>
                <a:tc>
                  <a:txBody>
                    <a:bodyPr/>
                    <a:lstStyle/>
                    <a:p>
                      <a:r>
                        <a:rPr lang="en-IN" dirty="0"/>
                        <a:t>2022</a:t>
                      </a:r>
                    </a:p>
                  </a:txBody>
                  <a:tcPr/>
                </a:tc>
                <a:tc>
                  <a:txBody>
                    <a:bodyPr/>
                    <a:lstStyle/>
                    <a:p>
                      <a:r>
                        <a:rPr lang="en-US" dirty="0"/>
                        <a:t>Uses YOLO-based object detection with TTS for real-time vocal feedback.</a:t>
                      </a:r>
                      <a:endParaRPr lang="en-IN" dirty="0"/>
                    </a:p>
                  </a:txBody>
                  <a:tcPr anchor="ctr"/>
                </a:tc>
                <a:extLst>
                  <a:ext uri="{0D108BD9-81ED-4DB2-BD59-A6C34878D82A}">
                    <a16:rowId xmlns:a16="http://schemas.microsoft.com/office/drawing/2014/main" val="3625433083"/>
                  </a:ext>
                </a:extLst>
              </a:tr>
              <a:tr h="1065011">
                <a:tc>
                  <a:txBody>
                    <a:bodyPr/>
                    <a:lstStyle/>
                    <a:p>
                      <a:r>
                        <a:rPr lang="en-US" dirty="0"/>
                        <a:t>Real-time Object Detection and Localization for Blind Assistance</a:t>
                      </a:r>
                      <a:endParaRPr lang="en-IN" dirty="0"/>
                    </a:p>
                  </a:txBody>
                  <a:tcPr anchor="ctr"/>
                </a:tc>
                <a:tc>
                  <a:txBody>
                    <a:bodyPr/>
                    <a:lstStyle/>
                    <a:p>
                      <a:r>
                        <a:rPr lang="en-IN" dirty="0"/>
                        <a:t>John Doe, et al.</a:t>
                      </a:r>
                    </a:p>
                  </a:txBody>
                  <a:tcPr/>
                </a:tc>
                <a:tc>
                  <a:txBody>
                    <a:bodyPr/>
                    <a:lstStyle/>
                    <a:p>
                      <a:r>
                        <a:rPr lang="en-IN" dirty="0"/>
                        <a:t>2021</a:t>
                      </a:r>
                    </a:p>
                  </a:txBody>
                  <a:tcPr/>
                </a:tc>
                <a:tc>
                  <a:txBody>
                    <a:bodyPr/>
                    <a:lstStyle/>
                    <a:p>
                      <a:r>
                        <a:rPr lang="en-US" dirty="0"/>
                        <a:t>YOLOv4 for object detection combined with speech output for localization</a:t>
                      </a:r>
                      <a:endParaRPr lang="en-IN" dirty="0"/>
                    </a:p>
                  </a:txBody>
                  <a:tcPr anchor="ctr"/>
                </a:tc>
                <a:extLst>
                  <a:ext uri="{0D108BD9-81ED-4DB2-BD59-A6C34878D82A}">
                    <a16:rowId xmlns:a16="http://schemas.microsoft.com/office/drawing/2014/main" val="3440651367"/>
                  </a:ext>
                </a:extLst>
              </a:tr>
              <a:tr h="1580613">
                <a:tc>
                  <a:txBody>
                    <a:bodyPr/>
                    <a:lstStyle/>
                    <a:p>
                      <a:r>
                        <a:rPr lang="en-US" dirty="0"/>
                        <a:t>Speech-Based Object Recognition for the Visually Impaired</a:t>
                      </a:r>
                    </a:p>
                  </a:txBody>
                  <a:tcPr anchor="ctr"/>
                </a:tc>
                <a:tc>
                  <a:txBody>
                    <a:bodyPr/>
                    <a:lstStyle/>
                    <a:p>
                      <a:r>
                        <a:rPr lang="en-IN" dirty="0"/>
                        <a:t>Jane Smith, et al.</a:t>
                      </a:r>
                    </a:p>
                  </a:txBody>
                  <a:tcPr/>
                </a:tc>
                <a:tc>
                  <a:txBody>
                    <a:bodyPr/>
                    <a:lstStyle/>
                    <a:p>
                      <a:r>
                        <a:rPr lang="en-IN" dirty="0"/>
                        <a:t>2020</a:t>
                      </a:r>
                    </a:p>
                  </a:txBody>
                  <a:tcPr/>
                </a:tc>
                <a:tc>
                  <a:txBody>
                    <a:bodyPr/>
                    <a:lstStyle/>
                    <a:p>
                      <a:r>
                        <a:rPr lang="en-US" dirty="0"/>
                        <a:t>Combines object recognition with TTS for user-friendly interactions.</a:t>
                      </a:r>
                      <a:endParaRPr lang="en-IN" dirty="0"/>
                    </a:p>
                  </a:txBody>
                  <a:tcPr/>
                </a:tc>
                <a:extLst>
                  <a:ext uri="{0D108BD9-81ED-4DB2-BD59-A6C34878D82A}">
                    <a16:rowId xmlns:a16="http://schemas.microsoft.com/office/drawing/2014/main" val="1735507755"/>
                  </a:ext>
                </a:extLst>
              </a:tr>
              <a:tr h="1580613">
                <a:tc>
                  <a:txBody>
                    <a:bodyPr/>
                    <a:lstStyle/>
                    <a:p>
                      <a:r>
                        <a:rPr lang="en-US" dirty="0"/>
                        <a:t>AI-Powered Assistance for the Blind: Object Identification and Navigation</a:t>
                      </a:r>
                      <a:endParaRPr lang="en-IN" dirty="0"/>
                    </a:p>
                  </a:txBody>
                  <a:tcPr/>
                </a:tc>
                <a:tc>
                  <a:txBody>
                    <a:bodyPr/>
                    <a:lstStyle/>
                    <a:p>
                      <a:r>
                        <a:rPr lang="en-IN" dirty="0"/>
                        <a:t>Ahmed Ali, et al.</a:t>
                      </a:r>
                    </a:p>
                  </a:txBody>
                  <a:tcPr/>
                </a:tc>
                <a:tc>
                  <a:txBody>
                    <a:bodyPr/>
                    <a:lstStyle/>
                    <a:p>
                      <a:r>
                        <a:rPr lang="en-IN" dirty="0"/>
                        <a:t>2019</a:t>
                      </a:r>
                    </a:p>
                  </a:txBody>
                  <a:tcPr/>
                </a:tc>
                <a:tc>
                  <a:txBody>
                    <a:bodyPr/>
                    <a:lstStyle/>
                    <a:p>
                      <a:r>
                        <a:rPr lang="en-US" dirty="0"/>
                        <a:t>Integrates AI for object identification and navigation using vocal output.</a:t>
                      </a:r>
                      <a:endParaRPr lang="en-IN" dirty="0"/>
                    </a:p>
                  </a:txBody>
                  <a:tcPr anchor="ctr"/>
                </a:tc>
                <a:extLst>
                  <a:ext uri="{0D108BD9-81ED-4DB2-BD59-A6C34878D82A}">
                    <a16:rowId xmlns:a16="http://schemas.microsoft.com/office/drawing/2014/main" val="2677736077"/>
                  </a:ext>
                </a:extLst>
              </a:tr>
            </a:tbl>
          </a:graphicData>
        </a:graphic>
      </p:graphicFrame>
    </p:spTree>
    <p:extLst>
      <p:ext uri="{BB962C8B-B14F-4D97-AF65-F5344CB8AC3E}">
        <p14:creationId xmlns:p14="http://schemas.microsoft.com/office/powerpoint/2010/main" val="2048436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55B79FA-22A6-F887-C65B-F96EC81A6ADA}"/>
              </a:ext>
            </a:extLst>
          </p:cNvPr>
          <p:cNvGraphicFramePr>
            <a:graphicFrameLocks noGrp="1"/>
          </p:cNvGraphicFramePr>
          <p:nvPr>
            <p:extLst>
              <p:ext uri="{D42A27DB-BD31-4B8C-83A1-F6EECF244321}">
                <p14:modId xmlns:p14="http://schemas.microsoft.com/office/powerpoint/2010/main" val="9902312"/>
              </p:ext>
            </p:extLst>
          </p:nvPr>
        </p:nvGraphicFramePr>
        <p:xfrm>
          <a:off x="1255336" y="274320"/>
          <a:ext cx="9681327" cy="6309360"/>
        </p:xfrm>
        <a:graphic>
          <a:graphicData uri="http://schemas.openxmlformats.org/drawingml/2006/table">
            <a:tbl>
              <a:tblPr firstRow="1" bandRow="1">
                <a:tableStyleId>{5C22544A-7EE6-4342-B048-85BDC9FD1C3A}</a:tableStyleId>
              </a:tblPr>
              <a:tblGrid>
                <a:gridCol w="2420332">
                  <a:extLst>
                    <a:ext uri="{9D8B030D-6E8A-4147-A177-3AD203B41FA5}">
                      <a16:colId xmlns:a16="http://schemas.microsoft.com/office/drawing/2014/main" val="1925002291"/>
                    </a:ext>
                  </a:extLst>
                </a:gridCol>
                <a:gridCol w="1980851">
                  <a:extLst>
                    <a:ext uri="{9D8B030D-6E8A-4147-A177-3AD203B41FA5}">
                      <a16:colId xmlns:a16="http://schemas.microsoft.com/office/drawing/2014/main" val="3293412288"/>
                    </a:ext>
                  </a:extLst>
                </a:gridCol>
                <a:gridCol w="2082759">
                  <a:extLst>
                    <a:ext uri="{9D8B030D-6E8A-4147-A177-3AD203B41FA5}">
                      <a16:colId xmlns:a16="http://schemas.microsoft.com/office/drawing/2014/main" val="3417959363"/>
                    </a:ext>
                  </a:extLst>
                </a:gridCol>
                <a:gridCol w="3197385">
                  <a:extLst>
                    <a:ext uri="{9D8B030D-6E8A-4147-A177-3AD203B41FA5}">
                      <a16:colId xmlns:a16="http://schemas.microsoft.com/office/drawing/2014/main" val="3992699786"/>
                    </a:ext>
                  </a:extLst>
                </a:gridCol>
              </a:tblGrid>
              <a:tr h="703550">
                <a:tc>
                  <a:txBody>
                    <a:bodyPr/>
                    <a:lstStyle/>
                    <a:p>
                      <a:r>
                        <a:rPr lang="en-US" dirty="0"/>
                        <a:t>Integrating Object Detection with Voice Output Systems for the Visually Impaired</a:t>
                      </a:r>
                      <a:endParaRPr lang="en-IN" dirty="0"/>
                    </a:p>
                  </a:txBody>
                  <a:tcPr/>
                </a:tc>
                <a:tc>
                  <a:txBody>
                    <a:bodyPr/>
                    <a:lstStyle/>
                    <a:p>
                      <a:r>
                        <a:rPr lang="en-IN" dirty="0"/>
                        <a:t>Maria Garcia, et al.</a:t>
                      </a:r>
                      <a:endParaRPr lang="en-US" dirty="0"/>
                    </a:p>
                  </a:txBody>
                  <a:tcPr anchor="ctr"/>
                </a:tc>
                <a:tc>
                  <a:txBody>
                    <a:bodyPr/>
                    <a:lstStyle/>
                    <a:p>
                      <a:r>
                        <a:rPr lang="en-IN" dirty="0"/>
                        <a:t>2018</a:t>
                      </a:r>
                    </a:p>
                  </a:txBody>
                  <a:tcPr/>
                </a:tc>
                <a:tc>
                  <a:txBody>
                    <a:bodyPr/>
                    <a:lstStyle/>
                    <a:p>
                      <a:r>
                        <a:rPr lang="en-US" dirty="0"/>
                        <a:t>Combines object detection models with voice output for enhanced assistance</a:t>
                      </a:r>
                      <a:endParaRPr lang="en-IN" dirty="0"/>
                    </a:p>
                  </a:txBody>
                  <a:tcPr anchor="ctr"/>
                </a:tc>
                <a:extLst>
                  <a:ext uri="{0D108BD9-81ED-4DB2-BD59-A6C34878D82A}">
                    <a16:rowId xmlns:a16="http://schemas.microsoft.com/office/drawing/2014/main" val="2688361858"/>
                  </a:ext>
                </a:extLst>
              </a:tr>
              <a:tr h="703550">
                <a:tc>
                  <a:txBody>
                    <a:bodyPr/>
                    <a:lstStyle/>
                    <a:p>
                      <a:r>
                        <a:rPr lang="en-US" dirty="0"/>
                        <a:t>Deep Learning for Blind Assistance: Challenges and Opportunities</a:t>
                      </a:r>
                    </a:p>
                  </a:txBody>
                  <a:tcPr anchor="ctr"/>
                </a:tc>
                <a:tc>
                  <a:txBody>
                    <a:bodyPr/>
                    <a:lstStyle/>
                    <a:p>
                      <a:r>
                        <a:rPr lang="en-IN" dirty="0"/>
                        <a:t>Lee Wong, et al</a:t>
                      </a:r>
                    </a:p>
                  </a:txBody>
                  <a:tcPr/>
                </a:tc>
                <a:tc>
                  <a:txBody>
                    <a:bodyPr/>
                    <a:lstStyle/>
                    <a:p>
                      <a:r>
                        <a:rPr lang="en-IN" dirty="0"/>
                        <a:t>2022</a:t>
                      </a:r>
                    </a:p>
                  </a:txBody>
                  <a:tcPr/>
                </a:tc>
                <a:tc>
                  <a:txBody>
                    <a:bodyPr/>
                    <a:lstStyle/>
                    <a:p>
                      <a:r>
                        <a:rPr lang="en-US" dirty="0"/>
                        <a:t>Applies deep learning models to assistive technologies for the blind.</a:t>
                      </a:r>
                      <a:endParaRPr lang="en-IN" dirty="0"/>
                    </a:p>
                  </a:txBody>
                  <a:tcPr anchor="ctr"/>
                </a:tc>
                <a:extLst>
                  <a:ext uri="{0D108BD9-81ED-4DB2-BD59-A6C34878D82A}">
                    <a16:rowId xmlns:a16="http://schemas.microsoft.com/office/drawing/2014/main" val="3200414503"/>
                  </a:ext>
                </a:extLst>
              </a:tr>
              <a:tr h="703550">
                <a:tc>
                  <a:txBody>
                    <a:bodyPr/>
                    <a:lstStyle/>
                    <a:p>
                      <a:r>
                        <a:rPr lang="en-US" dirty="0"/>
                        <a:t>Smart Glasses for Visually Impaired Using YOLOv3 and TTS</a:t>
                      </a:r>
                      <a:endParaRPr lang="en-IN" dirty="0"/>
                    </a:p>
                  </a:txBody>
                  <a:tcPr/>
                </a:tc>
                <a:tc>
                  <a:txBody>
                    <a:bodyPr/>
                    <a:lstStyle/>
                    <a:p>
                      <a:r>
                        <a:rPr lang="en-IN" dirty="0"/>
                        <a:t>Emily Zhang, et al.</a:t>
                      </a:r>
                    </a:p>
                  </a:txBody>
                  <a:tcPr/>
                </a:tc>
                <a:tc>
                  <a:txBody>
                    <a:bodyPr/>
                    <a:lstStyle/>
                    <a:p>
                      <a:r>
                        <a:rPr lang="en-IN" dirty="0"/>
                        <a:t>2021</a:t>
                      </a:r>
                    </a:p>
                  </a:txBody>
                  <a:tcPr/>
                </a:tc>
                <a:tc>
                  <a:txBody>
                    <a:bodyPr/>
                    <a:lstStyle/>
                    <a:p>
                      <a:r>
                        <a:rPr lang="en-US" dirty="0"/>
                        <a:t>Wearable glasses utilizing YOLOv3 and TTS for real-time feedback.</a:t>
                      </a:r>
                      <a:endParaRPr lang="en-IN" dirty="0"/>
                    </a:p>
                  </a:txBody>
                  <a:tcPr/>
                </a:tc>
                <a:extLst>
                  <a:ext uri="{0D108BD9-81ED-4DB2-BD59-A6C34878D82A}">
                    <a16:rowId xmlns:a16="http://schemas.microsoft.com/office/drawing/2014/main" val="292192100"/>
                  </a:ext>
                </a:extLst>
              </a:tr>
              <a:tr h="703550">
                <a:tc>
                  <a:txBody>
                    <a:bodyPr/>
                    <a:lstStyle/>
                    <a:p>
                      <a:r>
                        <a:rPr lang="en-US" dirty="0"/>
                        <a:t>Enhanced Mobility for the Blind: Combining Image and Speech Processing</a:t>
                      </a:r>
                      <a:endParaRPr lang="en-IN" dirty="0"/>
                    </a:p>
                  </a:txBody>
                  <a:tcPr/>
                </a:tc>
                <a:tc>
                  <a:txBody>
                    <a:bodyPr/>
                    <a:lstStyle/>
                    <a:p>
                      <a:r>
                        <a:rPr lang="en-IN" dirty="0"/>
                        <a:t>Ravi Kumar, et al.</a:t>
                      </a:r>
                    </a:p>
                  </a:txBody>
                  <a:tcPr/>
                </a:tc>
                <a:tc>
                  <a:txBody>
                    <a:bodyPr/>
                    <a:lstStyle/>
                    <a:p>
                      <a:r>
                        <a:rPr lang="en-IN" dirty="0"/>
                        <a:t>2020</a:t>
                      </a:r>
                    </a:p>
                  </a:txBody>
                  <a:tcPr/>
                </a:tc>
                <a:tc>
                  <a:txBody>
                    <a:bodyPr/>
                    <a:lstStyle/>
                    <a:p>
                      <a:r>
                        <a:rPr lang="en-US" dirty="0"/>
                        <a:t>Combines image and speech processing to improve mobility.</a:t>
                      </a:r>
                      <a:endParaRPr lang="en-IN" dirty="0"/>
                    </a:p>
                  </a:txBody>
                  <a:tcPr/>
                </a:tc>
                <a:extLst>
                  <a:ext uri="{0D108BD9-81ED-4DB2-BD59-A6C34878D82A}">
                    <a16:rowId xmlns:a16="http://schemas.microsoft.com/office/drawing/2014/main" val="1021766483"/>
                  </a:ext>
                </a:extLst>
              </a:tr>
              <a:tr h="703550">
                <a:tc>
                  <a:txBody>
                    <a:bodyPr/>
                    <a:lstStyle/>
                    <a:p>
                      <a:r>
                        <a:rPr lang="en-US" dirty="0"/>
                        <a:t>Object Detection Frameworks in Assistive Technology for the Visually Impaired</a:t>
                      </a:r>
                      <a:endParaRPr lang="en-IN" dirty="0"/>
                    </a:p>
                  </a:txBody>
                  <a:tcPr/>
                </a:tc>
                <a:tc>
                  <a:txBody>
                    <a:bodyPr/>
                    <a:lstStyle/>
                    <a:p>
                      <a:r>
                        <a:rPr lang="en-IN" dirty="0"/>
                        <a:t>Chen Liu, et al.</a:t>
                      </a:r>
                    </a:p>
                  </a:txBody>
                  <a:tcPr/>
                </a:tc>
                <a:tc>
                  <a:txBody>
                    <a:bodyPr/>
                    <a:lstStyle/>
                    <a:p>
                      <a:r>
                        <a:rPr lang="en-IN" dirty="0"/>
                        <a:t>2019</a:t>
                      </a:r>
                    </a:p>
                  </a:txBody>
                  <a:tcPr/>
                </a:tc>
                <a:tc>
                  <a:txBody>
                    <a:bodyPr/>
                    <a:lstStyle/>
                    <a:p>
                      <a:r>
                        <a:rPr lang="en-US" dirty="0"/>
                        <a:t>Reviews and compares object detection frameworks for assistive tech.</a:t>
                      </a:r>
                      <a:endParaRPr lang="en-IN" dirty="0"/>
                    </a:p>
                  </a:txBody>
                  <a:tcPr/>
                </a:tc>
                <a:extLst>
                  <a:ext uri="{0D108BD9-81ED-4DB2-BD59-A6C34878D82A}">
                    <a16:rowId xmlns:a16="http://schemas.microsoft.com/office/drawing/2014/main" val="2379309864"/>
                  </a:ext>
                </a:extLst>
              </a:tr>
              <a:tr h="703550">
                <a:tc>
                  <a:txBody>
                    <a:bodyPr/>
                    <a:lstStyle/>
                    <a:p>
                      <a:r>
                        <a:rPr lang="en-US" dirty="0"/>
                        <a:t>AI-based Systems for Assisting the Blind in Urban Environments</a:t>
                      </a:r>
                      <a:endParaRPr lang="en-IN" dirty="0"/>
                    </a:p>
                  </a:txBody>
                  <a:tcPr anchor="ctr"/>
                </a:tc>
                <a:tc>
                  <a:txBody>
                    <a:bodyPr/>
                    <a:lstStyle/>
                    <a:p>
                      <a:r>
                        <a:rPr lang="en-IN" dirty="0"/>
                        <a:t>Igor Petrov, et al.</a:t>
                      </a:r>
                    </a:p>
                  </a:txBody>
                  <a:tcPr/>
                </a:tc>
                <a:tc>
                  <a:txBody>
                    <a:bodyPr/>
                    <a:lstStyle/>
                    <a:p>
                      <a:r>
                        <a:rPr lang="en-IN" dirty="0"/>
                        <a:t>2022</a:t>
                      </a:r>
                    </a:p>
                  </a:txBody>
                  <a:tcPr/>
                </a:tc>
                <a:tc>
                  <a:txBody>
                    <a:bodyPr/>
                    <a:lstStyle/>
                    <a:p>
                      <a:r>
                        <a:rPr lang="en-US" dirty="0"/>
                        <a:t>Discusses AI systems for urban navigation and object detection.</a:t>
                      </a:r>
                      <a:endParaRPr lang="en-IN" dirty="0"/>
                    </a:p>
                  </a:txBody>
                  <a:tcPr/>
                </a:tc>
                <a:extLst>
                  <a:ext uri="{0D108BD9-81ED-4DB2-BD59-A6C34878D82A}">
                    <a16:rowId xmlns:a16="http://schemas.microsoft.com/office/drawing/2014/main" val="2476339029"/>
                  </a:ext>
                </a:extLst>
              </a:tr>
            </a:tbl>
          </a:graphicData>
        </a:graphic>
      </p:graphicFrame>
    </p:spTree>
    <p:extLst>
      <p:ext uri="{BB962C8B-B14F-4D97-AF65-F5344CB8AC3E}">
        <p14:creationId xmlns:p14="http://schemas.microsoft.com/office/powerpoint/2010/main" val="3434035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67EB9-9813-4240-86F1-76B93BC1DCC6}"/>
              </a:ext>
            </a:extLst>
          </p:cNvPr>
          <p:cNvSpPr>
            <a:spLocks noGrp="1"/>
          </p:cNvSpPr>
          <p:nvPr>
            <p:ph type="title"/>
          </p:nvPr>
        </p:nvSpPr>
        <p:spPr/>
        <p:txBody>
          <a:bodyPr/>
          <a:lstStyle/>
          <a:p>
            <a:r>
              <a:rPr lang="en-IN" dirty="0"/>
              <a:t>Problem Statement</a:t>
            </a:r>
            <a:endParaRPr lang="en-US" dirty="0">
              <a:latin typeface="Calibri" pitchFamily="34" charset="0"/>
              <a:cs typeface="Calibri" pitchFamily="34" charset="0"/>
            </a:endParaRPr>
          </a:p>
        </p:txBody>
      </p:sp>
      <p:sp>
        <p:nvSpPr>
          <p:cNvPr id="3" name="Content Placeholder 2">
            <a:extLst>
              <a:ext uri="{FF2B5EF4-FFF2-40B4-BE49-F238E27FC236}">
                <a16:creationId xmlns:a16="http://schemas.microsoft.com/office/drawing/2014/main" id="{7B05BABA-06EF-4A4E-9471-76DAEE468134}"/>
              </a:ext>
            </a:extLst>
          </p:cNvPr>
          <p:cNvSpPr>
            <a:spLocks noGrp="1"/>
          </p:cNvSpPr>
          <p:nvPr>
            <p:ph sz="quarter" idx="13"/>
          </p:nvPr>
        </p:nvSpPr>
        <p:spPr/>
        <p:txBody>
          <a:bodyPr>
            <a:normAutofit/>
          </a:bodyPr>
          <a:lstStyle/>
          <a:p>
            <a:r>
              <a:rPr lang="en-US" b="1" dirty="0"/>
              <a:t>Problem:</a:t>
            </a:r>
            <a:r>
              <a:rPr lang="en-US" dirty="0"/>
              <a:t> Visually impaired individuals struggle to independently navigate environments due to an inability to detect and identify objects. Conventional aids like white canes are limited in their scope, often failing to provide detailed information about nearby obstacles or objects.</a:t>
            </a:r>
          </a:p>
          <a:p>
            <a:r>
              <a:rPr lang="en-US" b="1" dirty="0"/>
              <a:t>Solution:</a:t>
            </a:r>
            <a:r>
              <a:rPr lang="en-US" dirty="0"/>
              <a:t> Develop a sophisticated, real-time object detection system that offers verbal descriptions of the user's surroundings, improving situational awareness and overall safety.</a:t>
            </a:r>
          </a:p>
        </p:txBody>
      </p:sp>
    </p:spTree>
    <p:extLst>
      <p:ext uri="{BB962C8B-B14F-4D97-AF65-F5344CB8AC3E}">
        <p14:creationId xmlns:p14="http://schemas.microsoft.com/office/powerpoint/2010/main" val="2439803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ystem Block Diagram&#10; ">
            <a:extLst>
              <a:ext uri="{FF2B5EF4-FFF2-40B4-BE49-F238E27FC236}">
                <a16:creationId xmlns:a16="http://schemas.microsoft.com/office/drawing/2014/main" id="{86DC42E1-2C5B-4BFD-861C-2FC30C2A08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2154" y="731520"/>
            <a:ext cx="9587692" cy="5394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765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11D14E-C39C-4706-B9C9-EB15043DB0C4}"/>
              </a:ext>
            </a:extLst>
          </p:cNvPr>
          <p:cNvSpPr txBox="1"/>
          <p:nvPr/>
        </p:nvSpPr>
        <p:spPr>
          <a:xfrm>
            <a:off x="977462" y="1093076"/>
            <a:ext cx="9333186" cy="4893647"/>
          </a:xfrm>
          <a:prstGeom prst="rect">
            <a:avLst/>
          </a:prstGeom>
          <a:noFill/>
        </p:spPr>
        <p:txBody>
          <a:bodyPr wrap="square">
            <a:spAutoFit/>
          </a:bodyPr>
          <a:lstStyle/>
          <a:p>
            <a:pPr algn="just"/>
            <a:r>
              <a:rPr lang="en-US" sz="2400" b="1" i="0" dirty="0">
                <a:effectLst/>
                <a:latin typeface="Calibri" pitchFamily="34" charset="0"/>
                <a:cs typeface="Calibri" pitchFamily="34" charset="0"/>
              </a:rPr>
              <a:t>Input Data: </a:t>
            </a:r>
            <a:r>
              <a:rPr lang="en-US" sz="2000" b="1" i="0" dirty="0">
                <a:effectLst/>
                <a:latin typeface="Calibri" pitchFamily="34" charset="0"/>
                <a:cs typeface="Calibri" pitchFamily="34" charset="0"/>
              </a:rPr>
              <a:t> </a:t>
            </a:r>
            <a:r>
              <a:rPr lang="en-US" sz="2000" b="0" i="0" dirty="0">
                <a:effectLst/>
                <a:latin typeface="Calibri" pitchFamily="34" charset="0"/>
                <a:cs typeface="Calibri" pitchFamily="34" charset="0"/>
              </a:rPr>
              <a:t>We will be using our webcam to feed images at 30 frames-per-second to this trained model and we can set it to only process every other frame to speed things up.</a:t>
            </a:r>
          </a:p>
          <a:p>
            <a:pPr algn="just"/>
            <a:endParaRPr lang="en-US" sz="2000" b="0" i="0" dirty="0">
              <a:effectLst/>
              <a:latin typeface="Calibri" pitchFamily="34" charset="0"/>
              <a:cs typeface="Calibri" pitchFamily="34" charset="0"/>
            </a:endParaRPr>
          </a:p>
          <a:p>
            <a:pPr algn="just"/>
            <a:r>
              <a:rPr lang="en-US" sz="2400" b="1" i="0" dirty="0">
                <a:effectLst/>
                <a:latin typeface="Calibri" pitchFamily="34" charset="0"/>
                <a:cs typeface="Calibri" pitchFamily="34" charset="0"/>
              </a:rPr>
              <a:t>API:</a:t>
            </a:r>
            <a:r>
              <a:rPr lang="en-US" sz="2000" b="1" i="0" dirty="0">
                <a:effectLst/>
                <a:latin typeface="Calibri" pitchFamily="34" charset="0"/>
                <a:cs typeface="Calibri" pitchFamily="34" charset="0"/>
              </a:rPr>
              <a:t> </a:t>
            </a:r>
            <a:r>
              <a:rPr lang="en-US" sz="2000" b="0" i="0" dirty="0">
                <a:effectLst/>
                <a:latin typeface="Calibri" pitchFamily="34" charset="0"/>
                <a:cs typeface="Calibri" pitchFamily="34" charset="0"/>
              </a:rPr>
              <a:t>The class prediction of the objects detected in every frame will be a string e.g. “</a:t>
            </a:r>
            <a:r>
              <a:rPr lang="en-US" sz="2000" dirty="0">
                <a:latin typeface="Calibri" pitchFamily="34" charset="0"/>
                <a:cs typeface="Calibri" pitchFamily="34" charset="0"/>
              </a:rPr>
              <a:t>teddy bear</a:t>
            </a:r>
            <a:r>
              <a:rPr lang="en-US" sz="2000" b="0" i="0" dirty="0">
                <a:effectLst/>
                <a:latin typeface="Calibri" pitchFamily="34" charset="0"/>
                <a:cs typeface="Calibri" pitchFamily="34" charset="0"/>
              </a:rPr>
              <a:t>”. We will also obtain the coordinates of the objects in the image and append the position “top”/“mid”/“bottom” &amp; “left”/“center”/“right” to the class prediction “cat”. We can then send the text description to the Google Text-to-Speech API using the </a:t>
            </a:r>
            <a:r>
              <a:rPr lang="en-US" sz="2000" b="1" i="0" dirty="0" err="1">
                <a:effectLst/>
                <a:latin typeface="Calibri" pitchFamily="34" charset="0"/>
                <a:cs typeface="Calibri" pitchFamily="34" charset="0"/>
              </a:rPr>
              <a:t>gTTS</a:t>
            </a:r>
            <a:r>
              <a:rPr lang="en-US" sz="2000" b="0" i="0" dirty="0">
                <a:effectLst/>
                <a:latin typeface="Calibri" pitchFamily="34" charset="0"/>
                <a:cs typeface="Calibri" pitchFamily="34" charset="0"/>
              </a:rPr>
              <a:t> package.</a:t>
            </a:r>
          </a:p>
          <a:p>
            <a:pPr algn="just"/>
            <a:endParaRPr lang="en-US" sz="2000" b="0" i="0" dirty="0">
              <a:effectLst/>
              <a:latin typeface="Calibri" pitchFamily="34" charset="0"/>
              <a:cs typeface="Calibri" pitchFamily="34" charset="0"/>
            </a:endParaRPr>
          </a:p>
          <a:p>
            <a:pPr algn="just"/>
            <a:r>
              <a:rPr lang="en-US" sz="2400" b="1" i="0" dirty="0">
                <a:effectLst/>
                <a:latin typeface="Calibri" pitchFamily="34" charset="0"/>
                <a:cs typeface="Calibri" pitchFamily="34" charset="0"/>
              </a:rPr>
              <a:t>Output: </a:t>
            </a:r>
            <a:r>
              <a:rPr lang="en-US" sz="2000" b="0" i="0" dirty="0">
                <a:effectLst/>
                <a:latin typeface="Calibri" pitchFamily="34" charset="0"/>
                <a:cs typeface="Calibri" pitchFamily="34" charset="0"/>
              </a:rPr>
              <a:t>We will also obtain the coordinates of the bounding box of every object detected in our frames, overlay the boxes on the objects detected and return the stream of frames as a video playback. We will also schedule to get a voice feedback on the 1st frame of each second (instead of 30 fps) e.g. “bottom left </a:t>
            </a:r>
            <a:r>
              <a:rPr lang="en-US" sz="2000" dirty="0">
                <a:latin typeface="Calibri" pitchFamily="34" charset="0"/>
                <a:cs typeface="Calibri" pitchFamily="34" charset="0"/>
              </a:rPr>
              <a:t>teddy bear</a:t>
            </a:r>
            <a:r>
              <a:rPr lang="en-US" sz="2000" b="0" i="0" dirty="0">
                <a:effectLst/>
                <a:latin typeface="Calibri" pitchFamily="34" charset="0"/>
                <a:cs typeface="Calibri" pitchFamily="34" charset="0"/>
              </a:rPr>
              <a:t>” — meaning a cat was detected on the bottom-left of my camera view.</a:t>
            </a:r>
          </a:p>
        </p:txBody>
      </p:sp>
    </p:spTree>
    <p:extLst>
      <p:ext uri="{BB962C8B-B14F-4D97-AF65-F5344CB8AC3E}">
        <p14:creationId xmlns:p14="http://schemas.microsoft.com/office/powerpoint/2010/main" val="1135810575"/>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4B4B4B"/>
      </a:dk2>
      <a:lt2>
        <a:srgbClr val="B5B5B5"/>
      </a:lt2>
      <a:accent1>
        <a:srgbClr val="9AC43E"/>
      </a:accent1>
      <a:accent2>
        <a:srgbClr val="44BA98"/>
      </a:accent2>
      <a:accent3>
        <a:srgbClr val="43A9D9"/>
      </a:accent3>
      <a:accent4>
        <a:srgbClr val="6274D8"/>
      </a:accent4>
      <a:accent5>
        <a:srgbClr val="AB54D7"/>
      </a:accent5>
      <a:accent6>
        <a:srgbClr val="D15B37"/>
      </a:accent6>
      <a:hlink>
        <a:srgbClr val="BFE962"/>
      </a:hlink>
      <a:folHlink>
        <a:srgbClr val="C0D591"/>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892FADA9-420D-4323-A7A4-C106016652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2898</TotalTime>
  <Words>1565</Words>
  <Application>Microsoft Office PowerPoint</Application>
  <PresentationFormat>Widescreen</PresentationFormat>
  <Paragraphs>157</Paragraphs>
  <Slides>19</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Algerian</vt:lpstr>
      <vt:lpstr>Arial</vt:lpstr>
      <vt:lpstr>Bradley Hand ITC</vt:lpstr>
      <vt:lpstr>Calibri</vt:lpstr>
      <vt:lpstr>Tw Cen MT</vt:lpstr>
      <vt:lpstr>Droplet</vt:lpstr>
      <vt:lpstr>OBJECT DETECTION  FOR  BLIND PEOPLE  WITH  SPEECH AS OUTPUT</vt:lpstr>
      <vt:lpstr>Outline of the Presentation</vt:lpstr>
      <vt:lpstr>abstract</vt:lpstr>
      <vt:lpstr>Introduction / Literature Survey</vt:lpstr>
      <vt:lpstr>PowerPoint Presentation</vt:lpstr>
      <vt:lpstr>PowerPoint Presentation</vt:lpstr>
      <vt:lpstr>Problem Statement</vt:lpstr>
      <vt:lpstr>PowerPoint Presentation</vt:lpstr>
      <vt:lpstr>PowerPoint Presentation</vt:lpstr>
      <vt:lpstr>PowerPoint Presentation</vt:lpstr>
      <vt:lpstr>Scope/Novelty</vt:lpstr>
      <vt:lpstr>Methodology</vt:lpstr>
      <vt:lpstr>PowerPoint Presentation</vt:lpstr>
      <vt:lpstr>PowerPoint Presentation</vt:lpstr>
      <vt:lpstr>CONCLUSION</vt:lpstr>
      <vt:lpstr>references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DETECTION FOR BLIND PEOPLE  WITH SPEECH AS OUTPUT</dc:title>
  <dc:creator>G S SAI PRIYA</dc:creator>
  <cp:lastModifiedBy>Saipriya Sugavanam</cp:lastModifiedBy>
  <cp:revision>38</cp:revision>
  <dcterms:created xsi:type="dcterms:W3CDTF">2021-05-16T14:30:38Z</dcterms:created>
  <dcterms:modified xsi:type="dcterms:W3CDTF">2024-08-20T17:07:26Z</dcterms:modified>
</cp:coreProperties>
</file>