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Lato-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75482ef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75482ef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75482ef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75482ef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75482ef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75482ef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75482ef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75482ef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075482ef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075482ef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75482ef3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75482ef3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075482ef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075482ef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075482ef3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075482ef3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Library portal</a:t>
            </a:r>
            <a:endParaRPr/>
          </a:p>
        </p:txBody>
      </p:sp>
      <p:sp>
        <p:nvSpPr>
          <p:cNvPr id="135" name="Google Shape;135;p13"/>
          <p:cNvSpPr txBox="1"/>
          <p:nvPr>
            <p:ph idx="1" type="subTitle"/>
          </p:nvPr>
        </p:nvSpPr>
        <p:spPr>
          <a:xfrm>
            <a:off x="5083950" y="3203700"/>
            <a:ext cx="3470700" cy="8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Vishal Reddy : 1602-16-737-039</a:t>
            </a:r>
            <a:endParaRPr sz="1400"/>
          </a:p>
          <a:p>
            <a:pPr indent="0" lvl="0" marL="0" rtl="0" algn="l">
              <a:spcBef>
                <a:spcPts val="0"/>
              </a:spcBef>
              <a:spcAft>
                <a:spcPts val="0"/>
              </a:spcAft>
              <a:buNone/>
            </a:pPr>
            <a:r>
              <a:rPr lang="en" sz="1400"/>
              <a:t>K.Sreeram : 1602-16-737-047</a:t>
            </a:r>
            <a:endParaRPr sz="1400"/>
          </a:p>
          <a:p>
            <a:pPr indent="0" lvl="0" marL="0" rtl="0" algn="l">
              <a:spcBef>
                <a:spcPts val="0"/>
              </a:spcBef>
              <a:spcAft>
                <a:spcPts val="0"/>
              </a:spcAft>
              <a:buNone/>
            </a:pPr>
            <a:r>
              <a:rPr lang="en" sz="1400"/>
              <a:t>G.Poojitha : 1602-16-737-312</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A </a:t>
            </a:r>
            <a:r>
              <a:rPr b="1" lang="en" sz="1400">
                <a:solidFill>
                  <a:srgbClr val="FFFFFF"/>
                </a:solidFill>
                <a:latin typeface="Open Sans"/>
                <a:ea typeface="Open Sans"/>
                <a:cs typeface="Open Sans"/>
                <a:sym typeface="Open Sans"/>
              </a:rPr>
              <a:t>library, </a:t>
            </a:r>
            <a:r>
              <a:rPr lang="en" sz="1400">
                <a:solidFill>
                  <a:srgbClr val="FFFFFF"/>
                </a:solidFill>
                <a:latin typeface="Open Sans"/>
                <a:ea typeface="Open Sans"/>
                <a:cs typeface="Open Sans"/>
                <a:sym typeface="Open Sans"/>
              </a:rPr>
              <a:t>as we all know, is a collection of sources of information and similar resources, made accessible to a defined community for reference or borrowing. </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We have a pretty good library available in our college but it often becomes difficult to the students to search for their desired books or to make sure we bring those library cards given to us at the start of our first semester.</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Many people tend to lose their cards and it becomes difficult for them to take any book from the library in that case.</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So, we as a team have come up with a solution to help this cause.</a:t>
            </a:r>
            <a:endParaRPr sz="1400">
              <a:solidFill>
                <a:srgbClr val="FFFFFF"/>
              </a:solidFill>
              <a:latin typeface="Open Sans"/>
              <a:ea typeface="Open Sans"/>
              <a:cs typeface="Open Sans"/>
              <a:sym typeface="Open Sans"/>
            </a:endParaRPr>
          </a:p>
          <a:p>
            <a:pPr indent="0" lvl="0" marL="0" rtl="0" algn="l">
              <a:spcBef>
                <a:spcPts val="0"/>
              </a:spcBef>
              <a:spcAft>
                <a:spcPts val="1600"/>
              </a:spcAft>
              <a:buNone/>
            </a:pPr>
            <a:r>
              <a:t/>
            </a:r>
            <a:endParaRPr/>
          </a:p>
        </p:txBody>
      </p:sp>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Motivation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Objectives	</a:t>
            </a:r>
            <a:endParaRPr sz="3000"/>
          </a:p>
        </p:txBody>
      </p:sp>
      <p:sp>
        <p:nvSpPr>
          <p:cNvPr id="147" name="Google Shape;147;p15"/>
          <p:cNvSpPr txBox="1"/>
          <p:nvPr>
            <p:ph idx="1" type="body"/>
          </p:nvPr>
        </p:nvSpPr>
        <p:spPr>
          <a:xfrm>
            <a:off x="1297500" y="1567550"/>
            <a:ext cx="7038900" cy="33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solidFill>
                  <a:srgbClr val="FFFFFF"/>
                </a:solidFill>
                <a:latin typeface="Open Sans"/>
                <a:ea typeface="Open Sans"/>
                <a:cs typeface="Open Sans"/>
                <a:sym typeface="Open Sans"/>
              </a:rPr>
              <a:t>The portal we design will have three types of users - Admin(librarian), Students &amp; Faculty. The privileges for each user is as follows:</a:t>
            </a:r>
            <a:endParaRPr sz="1400">
              <a:solidFill>
                <a:srgbClr val="FFFFFF"/>
              </a:solidFill>
              <a:latin typeface="Open Sans"/>
              <a:ea typeface="Open Sans"/>
              <a:cs typeface="Open Sans"/>
              <a:sym typeface="Open Sans"/>
            </a:endParaRPr>
          </a:p>
          <a:p>
            <a:pPr indent="0" lvl="0" marL="0" rtl="0" algn="l">
              <a:spcBef>
                <a:spcPts val="0"/>
              </a:spcBef>
              <a:spcAft>
                <a:spcPts val="0"/>
              </a:spcAft>
              <a:buClr>
                <a:srgbClr val="000000"/>
              </a:buClr>
              <a:buSzPts val="1100"/>
              <a:buFont typeface="Arial"/>
              <a:buNone/>
            </a:pPr>
            <a:r>
              <a:rPr lang="en" sz="1400">
                <a:solidFill>
                  <a:srgbClr val="FFFFFF"/>
                </a:solidFill>
                <a:latin typeface="Open Sans"/>
                <a:ea typeface="Open Sans"/>
                <a:cs typeface="Open Sans"/>
                <a:sym typeface="Open Sans"/>
              </a:rPr>
              <a:t>Student: </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Able to access reading lists</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Add review about any book</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Request any desired book from the admin</a:t>
            </a:r>
            <a:endParaRPr sz="1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rPr lang="en" sz="1400">
                <a:solidFill>
                  <a:srgbClr val="FFFFFF"/>
                </a:solidFill>
                <a:latin typeface="Open Sans"/>
                <a:ea typeface="Open Sans"/>
                <a:cs typeface="Open Sans"/>
                <a:sym typeface="Open Sans"/>
              </a:rPr>
              <a:t>Admin:</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Add/Edit a book</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Issue book to other users</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 sz="1400">
                <a:solidFill>
                  <a:srgbClr val="FFFFFF"/>
                </a:solidFill>
                <a:latin typeface="Open Sans"/>
                <a:ea typeface="Open Sans"/>
                <a:cs typeface="Open Sans"/>
                <a:sym typeface="Open Sans"/>
              </a:rPr>
              <a:t>All other privileges of normal users</a:t>
            </a:r>
            <a:endParaRPr sz="1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400">
              <a:solidFill>
                <a:srgbClr val="FFFFFF"/>
              </a:solidFill>
              <a:latin typeface="Open Sans"/>
              <a:ea typeface="Open Sans"/>
              <a:cs typeface="Open Sans"/>
              <a:sym typeface="Open Sans"/>
            </a:endParaRPr>
          </a:p>
          <a:p>
            <a:pPr indent="0" lvl="0" marL="0" rtl="0" algn="l">
              <a:spcBef>
                <a:spcPts val="0"/>
              </a:spcBef>
              <a:spcAft>
                <a:spcPts val="0"/>
              </a:spcAft>
              <a:buNone/>
            </a:pPr>
            <a:r>
              <a:t/>
            </a:r>
            <a:endParaRPr sz="1400">
              <a:latin typeface="Montserrat"/>
              <a:ea typeface="Montserrat"/>
              <a:cs typeface="Montserrat"/>
              <a:sym typeface="Montserrat"/>
            </a:endParaRPr>
          </a:p>
          <a:p>
            <a:pPr indent="0" lvl="0" marL="0" rtl="0" algn="l">
              <a:spcBef>
                <a:spcPts val="1600"/>
              </a:spcBef>
              <a:spcAft>
                <a:spcPts val="1600"/>
              </a:spcAft>
              <a:buNone/>
            </a:pPr>
            <a:r>
              <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Other features	</a:t>
            </a:r>
            <a:endParaRPr sz="30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Signup and login for students and admin</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Some open resources available publicly</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Dashboard containing new arrivals</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Automatic reminder system</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Book review system</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Displaying the date of issue of the book</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Filtering the books based on their genres</a:t>
            </a:r>
            <a:endParaRPr sz="1400">
              <a:latin typeface="Open Sans"/>
              <a:ea typeface="Open Sans"/>
              <a:cs typeface="Open Sans"/>
              <a:sym typeface="Open Sans"/>
            </a:endParaRPr>
          </a:p>
          <a:p>
            <a:pPr indent="0" lvl="0" marL="457200" rtl="0" algn="l">
              <a:spcBef>
                <a:spcPts val="1600"/>
              </a:spcBef>
              <a:spcAft>
                <a:spcPts val="1600"/>
              </a:spcAft>
              <a:buNone/>
            </a:pPr>
            <a:r>
              <a:t/>
            </a:r>
            <a:endParaRPr sz="14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Technologies to use	</a:t>
            </a:r>
            <a:endParaRPr sz="3000"/>
          </a:p>
        </p:txBody>
      </p:sp>
      <p:sp>
        <p:nvSpPr>
          <p:cNvPr id="159" name="Google Shape;159;p17"/>
          <p:cNvSpPr txBox="1"/>
          <p:nvPr>
            <p:ph idx="1" type="body"/>
          </p:nvPr>
        </p:nvSpPr>
        <p:spPr>
          <a:xfrm>
            <a:off x="1297500" y="1307850"/>
            <a:ext cx="7038900" cy="351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Open Sans"/>
              <a:buChar char="●"/>
            </a:pPr>
            <a:r>
              <a:rPr lang="en" sz="1400">
                <a:latin typeface="Open Sans"/>
                <a:ea typeface="Open Sans"/>
                <a:cs typeface="Open Sans"/>
                <a:sym typeface="Open Sans"/>
              </a:rPr>
              <a:t>The whole application will be implemented in </a:t>
            </a:r>
            <a:r>
              <a:rPr b="1" lang="en" sz="2400">
                <a:latin typeface="Open Sans"/>
                <a:ea typeface="Open Sans"/>
                <a:cs typeface="Open Sans"/>
                <a:sym typeface="Open Sans"/>
              </a:rPr>
              <a:t>Python</a:t>
            </a:r>
            <a:r>
              <a:rPr b="1" lang="en" sz="1800">
                <a:latin typeface="Open Sans"/>
                <a:ea typeface="Open Sans"/>
                <a:cs typeface="Open Sans"/>
                <a:sym typeface="Open Sans"/>
              </a:rPr>
              <a:t> </a:t>
            </a:r>
            <a:r>
              <a:rPr lang="en" sz="1400">
                <a:latin typeface="Open Sans"/>
                <a:ea typeface="Open Sans"/>
                <a:cs typeface="Open Sans"/>
                <a:sym typeface="Open Sans"/>
              </a:rPr>
              <a:t>using </a:t>
            </a:r>
            <a:r>
              <a:rPr b="1" lang="en" sz="2400">
                <a:latin typeface="Open Sans"/>
                <a:ea typeface="Open Sans"/>
                <a:cs typeface="Open Sans"/>
                <a:sym typeface="Open Sans"/>
              </a:rPr>
              <a:t>Django</a:t>
            </a:r>
            <a:r>
              <a:rPr b="1" lang="en" sz="1800">
                <a:latin typeface="Open Sans"/>
                <a:ea typeface="Open Sans"/>
                <a:cs typeface="Open Sans"/>
                <a:sym typeface="Open Sans"/>
              </a:rPr>
              <a:t> </a:t>
            </a:r>
            <a:r>
              <a:rPr lang="en" sz="1400">
                <a:latin typeface="Open Sans"/>
                <a:ea typeface="Open Sans"/>
                <a:cs typeface="Open Sans"/>
                <a:sym typeface="Open Sans"/>
              </a:rPr>
              <a:t>as the python based web framework.</a:t>
            </a:r>
            <a:endParaRPr sz="1400">
              <a:latin typeface="Open Sans"/>
              <a:ea typeface="Open Sans"/>
              <a:cs typeface="Open Sans"/>
              <a:sym typeface="Open Sans"/>
            </a:endParaRPr>
          </a:p>
          <a:p>
            <a:pPr indent="0" lvl="0" marL="457200" rtl="0" algn="l">
              <a:spcBef>
                <a:spcPts val="1600"/>
              </a:spcBef>
              <a:spcAft>
                <a:spcPts val="0"/>
              </a:spcAft>
              <a:buNone/>
            </a:pPr>
            <a:r>
              <a:t/>
            </a:r>
            <a:endParaRPr sz="1400">
              <a:latin typeface="Open Sans"/>
              <a:ea typeface="Open Sans"/>
              <a:cs typeface="Open Sans"/>
              <a:sym typeface="Open Sans"/>
            </a:endParaRPr>
          </a:p>
          <a:p>
            <a:pPr indent="-342900" lvl="0" marL="457200" rtl="0" algn="l">
              <a:spcBef>
                <a:spcPts val="1600"/>
              </a:spcBef>
              <a:spcAft>
                <a:spcPts val="0"/>
              </a:spcAft>
              <a:buSzPts val="1800"/>
              <a:buFont typeface="Open Sans"/>
              <a:buChar char="●"/>
            </a:pPr>
            <a:r>
              <a:rPr b="1" lang="en" sz="2400">
                <a:latin typeface="Open Sans"/>
                <a:ea typeface="Open Sans"/>
                <a:cs typeface="Open Sans"/>
                <a:sym typeface="Open Sans"/>
              </a:rPr>
              <a:t>HTML, CSS</a:t>
            </a:r>
            <a:r>
              <a:rPr b="1" lang="en" sz="1800">
                <a:latin typeface="Open Sans"/>
                <a:ea typeface="Open Sans"/>
                <a:cs typeface="Open Sans"/>
                <a:sym typeface="Open Sans"/>
              </a:rPr>
              <a:t> </a:t>
            </a:r>
            <a:r>
              <a:rPr lang="en" sz="1400">
                <a:latin typeface="Open Sans"/>
                <a:ea typeface="Open Sans"/>
                <a:cs typeface="Open Sans"/>
                <a:sym typeface="Open Sans"/>
              </a:rPr>
              <a:t>and</a:t>
            </a:r>
            <a:r>
              <a:rPr b="1" lang="en" sz="1800">
                <a:latin typeface="Open Sans"/>
                <a:ea typeface="Open Sans"/>
                <a:cs typeface="Open Sans"/>
                <a:sym typeface="Open Sans"/>
              </a:rPr>
              <a:t> </a:t>
            </a:r>
            <a:r>
              <a:rPr b="1" lang="en" sz="2400">
                <a:latin typeface="Open Sans"/>
                <a:ea typeface="Open Sans"/>
                <a:cs typeface="Open Sans"/>
                <a:sym typeface="Open Sans"/>
              </a:rPr>
              <a:t>JavaScript</a:t>
            </a:r>
            <a:r>
              <a:rPr b="1" lang="en" sz="1800">
                <a:latin typeface="Open Sans"/>
                <a:ea typeface="Open Sans"/>
                <a:cs typeface="Open Sans"/>
                <a:sym typeface="Open Sans"/>
              </a:rPr>
              <a:t> </a:t>
            </a:r>
            <a:r>
              <a:rPr lang="en" sz="1400">
                <a:latin typeface="Open Sans"/>
                <a:ea typeface="Open Sans"/>
                <a:cs typeface="Open Sans"/>
                <a:sym typeface="Open Sans"/>
              </a:rPr>
              <a:t>for the web pages.</a:t>
            </a:r>
            <a:endParaRPr sz="1400">
              <a:latin typeface="Open Sans"/>
              <a:ea typeface="Open Sans"/>
              <a:cs typeface="Open Sans"/>
              <a:sym typeface="Open Sans"/>
            </a:endParaRPr>
          </a:p>
          <a:p>
            <a:pPr indent="0" lvl="0" marL="457200" rtl="0" algn="l">
              <a:spcBef>
                <a:spcPts val="1600"/>
              </a:spcBef>
              <a:spcAft>
                <a:spcPts val="0"/>
              </a:spcAft>
              <a:buNone/>
            </a:pPr>
            <a:r>
              <a:t/>
            </a:r>
            <a:endParaRPr sz="1400">
              <a:latin typeface="Open Sans"/>
              <a:ea typeface="Open Sans"/>
              <a:cs typeface="Open Sans"/>
              <a:sym typeface="Open Sans"/>
            </a:endParaRPr>
          </a:p>
          <a:p>
            <a:pPr indent="-317500" lvl="0" marL="457200" rtl="0" algn="l">
              <a:spcBef>
                <a:spcPts val="1600"/>
              </a:spcBef>
              <a:spcAft>
                <a:spcPts val="0"/>
              </a:spcAft>
              <a:buSzPts val="1400"/>
              <a:buFont typeface="Open Sans"/>
              <a:buChar char="●"/>
            </a:pPr>
            <a:r>
              <a:rPr b="1" lang="en" sz="2400">
                <a:latin typeface="Open Sans"/>
                <a:ea typeface="Open Sans"/>
                <a:cs typeface="Open Sans"/>
                <a:sym typeface="Open Sans"/>
              </a:rPr>
              <a:t>Sqlite3</a:t>
            </a:r>
            <a:r>
              <a:rPr b="1" lang="en" sz="1800">
                <a:latin typeface="Open Sans"/>
                <a:ea typeface="Open Sans"/>
                <a:cs typeface="Open Sans"/>
                <a:sym typeface="Open Sans"/>
              </a:rPr>
              <a:t> </a:t>
            </a:r>
            <a:r>
              <a:rPr lang="en" sz="1400">
                <a:latin typeface="Open Sans"/>
                <a:ea typeface="Open Sans"/>
                <a:cs typeface="Open Sans"/>
                <a:sym typeface="Open Sans"/>
              </a:rPr>
              <a:t>and</a:t>
            </a:r>
            <a:r>
              <a:rPr b="1" lang="en" sz="1800">
                <a:latin typeface="Open Sans"/>
                <a:ea typeface="Open Sans"/>
                <a:cs typeface="Open Sans"/>
                <a:sym typeface="Open Sans"/>
              </a:rPr>
              <a:t> </a:t>
            </a:r>
            <a:r>
              <a:rPr b="1" lang="en" sz="2400">
                <a:latin typeface="Open Sans"/>
                <a:ea typeface="Open Sans"/>
                <a:cs typeface="Open Sans"/>
                <a:sym typeface="Open Sans"/>
              </a:rPr>
              <a:t>mysql</a:t>
            </a:r>
            <a:r>
              <a:rPr b="1" lang="en" sz="1800">
                <a:latin typeface="Open Sans"/>
                <a:ea typeface="Open Sans"/>
                <a:cs typeface="Open Sans"/>
                <a:sym typeface="Open Sans"/>
              </a:rPr>
              <a:t> </a:t>
            </a:r>
            <a:r>
              <a:rPr lang="en" sz="1400">
                <a:latin typeface="Open Sans"/>
                <a:ea typeface="Open Sans"/>
                <a:cs typeface="Open Sans"/>
                <a:sym typeface="Open Sans"/>
              </a:rPr>
              <a:t>to store the login details of the users(students) and the admin.</a:t>
            </a:r>
            <a:endParaRPr sz="1400">
              <a:latin typeface="Open Sans"/>
              <a:ea typeface="Open Sans"/>
              <a:cs typeface="Open Sans"/>
              <a:sym typeface="Open Sans"/>
            </a:endParaRPr>
          </a:p>
          <a:p>
            <a:pPr indent="0" lvl="0" marL="0" rtl="0" algn="l">
              <a:spcBef>
                <a:spcPts val="1600"/>
              </a:spcBef>
              <a:spcAft>
                <a:spcPts val="1600"/>
              </a:spcAft>
              <a:buNone/>
            </a:pPr>
            <a:r>
              <a:t/>
            </a:r>
            <a:endParaRPr sz="14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Use cases</a:t>
            </a:r>
            <a:endParaRPr sz="30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The users should be able to register themselves with their valid email id and password.</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Users can then login and view the books available and request for a book.</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Admin will be able to look at the requests made by the users and approve them or disapprove them.</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Admin can also add another user as an admin.</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Admin also has the privileges of a user. </a:t>
            </a:r>
            <a:endParaRPr sz="14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Working of the system (User)	</a:t>
            </a:r>
            <a:endParaRPr sz="30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There will be a dashboard containing the new arrivals and any announcements from the library.</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There will be login and register buttons at the top.</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Users need to register first through their email id and only then, they can login to the portal.</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After logging in, the user can ask the admin(the librarian) to issue a hard copy of a book or can access any digital copy available.</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The user can add a review about any book he/she read and can read the reviews added by other users.</a:t>
            </a:r>
            <a:endParaRPr sz="14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Working of the system(Admin)</a:t>
            </a:r>
            <a:endParaRPr sz="300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Admin will also have to login in the home page.</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Admin will be able to add the new arrivals into the database of the books available and delete books if they’re no longer available.</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The admin will see all the pending requests of books from the students and issue the books based on the availability.</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The admin’s response will be sent to the user.</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Admin can also see the number of books the user already has with him/her and if it equal to 4, the admin requests the user to return the books in order to take another book from the library.</a:t>
            </a:r>
            <a:endParaRPr sz="14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Outcome</a:t>
            </a:r>
            <a:endParaRPr sz="3000"/>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An interactive library portal which can be used by all the students.</a:t>
            </a:r>
            <a:endParaRPr sz="1400">
              <a:latin typeface="Open Sans"/>
              <a:ea typeface="Open Sans"/>
              <a:cs typeface="Open Sans"/>
              <a:sym typeface="Open Sans"/>
            </a:endParaRPr>
          </a:p>
          <a:p>
            <a:pPr indent="0" lvl="0" marL="457200" rtl="0" algn="l">
              <a:spcBef>
                <a:spcPts val="1600"/>
              </a:spcBef>
              <a:spcAft>
                <a:spcPts val="0"/>
              </a:spcAft>
              <a:buNone/>
            </a:pPr>
            <a:r>
              <a:t/>
            </a:r>
            <a:endParaRPr sz="1400">
              <a:latin typeface="Open Sans"/>
              <a:ea typeface="Open Sans"/>
              <a:cs typeface="Open Sans"/>
              <a:sym typeface="Open Sans"/>
            </a:endParaRPr>
          </a:p>
          <a:p>
            <a:pPr indent="-317500" lvl="0" marL="457200" rtl="0" algn="l">
              <a:spcBef>
                <a:spcPts val="1600"/>
              </a:spcBef>
              <a:spcAft>
                <a:spcPts val="0"/>
              </a:spcAft>
              <a:buSzPts val="1400"/>
              <a:buFont typeface="Open Sans"/>
              <a:buChar char="●"/>
            </a:pPr>
            <a:r>
              <a:rPr lang="en" sz="1400">
                <a:latin typeface="Open Sans"/>
                <a:ea typeface="Open Sans"/>
                <a:cs typeface="Open Sans"/>
                <a:sym typeface="Open Sans"/>
              </a:rPr>
              <a:t>A better and easier way to make use of the library we currently have.</a:t>
            </a:r>
            <a:endParaRPr sz="1400">
              <a:latin typeface="Open Sans"/>
              <a:ea typeface="Open Sans"/>
              <a:cs typeface="Open Sans"/>
              <a:sym typeface="Open Sans"/>
            </a:endParaRPr>
          </a:p>
          <a:p>
            <a:pPr indent="0" lvl="0" marL="457200" rtl="0" algn="l">
              <a:spcBef>
                <a:spcPts val="1600"/>
              </a:spcBef>
              <a:spcAft>
                <a:spcPts val="0"/>
              </a:spcAft>
              <a:buNone/>
            </a:pPr>
            <a:r>
              <a:t/>
            </a:r>
            <a:endParaRPr sz="1400">
              <a:latin typeface="Open Sans"/>
              <a:ea typeface="Open Sans"/>
              <a:cs typeface="Open Sans"/>
              <a:sym typeface="Open Sans"/>
            </a:endParaRPr>
          </a:p>
          <a:p>
            <a:pPr indent="-317500" lvl="0" marL="457200" rtl="0" algn="l">
              <a:spcBef>
                <a:spcPts val="1600"/>
              </a:spcBef>
              <a:spcAft>
                <a:spcPts val="0"/>
              </a:spcAft>
              <a:buSzPts val="1400"/>
              <a:buFont typeface="Open Sans"/>
              <a:buChar char="●"/>
            </a:pPr>
            <a:r>
              <a:rPr lang="en" sz="1400">
                <a:latin typeface="Open Sans"/>
                <a:ea typeface="Open Sans"/>
                <a:cs typeface="Open Sans"/>
                <a:sym typeface="Open Sans"/>
              </a:rPr>
              <a:t>Promotes the interest of reading books from the library among students.</a:t>
            </a:r>
            <a:endParaRPr sz="14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