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4"/>
  </p:notesMasterIdLst>
  <p:handoutMasterIdLst>
    <p:handoutMasterId r:id="rId15"/>
  </p:handoutMasterIdLst>
  <p:sldIdLst>
    <p:sldId id="256" r:id="rId5"/>
    <p:sldId id="292" r:id="rId6"/>
    <p:sldId id="266" r:id="rId7"/>
    <p:sldId id="295" r:id="rId8"/>
    <p:sldId id="293" r:id="rId9"/>
    <p:sldId id="283" r:id="rId10"/>
    <p:sldId id="264" r:id="rId11"/>
    <p:sldId id="287"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85" d="100"/>
          <a:sy n="85" d="100"/>
        </p:scale>
        <p:origin x="590" y="4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5/15/2024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22" r:id="rId20"/>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63296" y="568877"/>
            <a:ext cx="11265407" cy="1499616"/>
          </a:xfrm>
        </p:spPr>
        <p:txBody>
          <a:bodyPr/>
          <a:lstStyle/>
          <a:p>
            <a:r>
              <a:rPr lang="en-IN" dirty="0">
                <a:latin typeface="Arial Black" panose="020B0A04020102020204" pitchFamily="34" charset="0"/>
              </a:rPr>
              <a:t>                               MEDICAL DIAGNOSIS </a:t>
            </a:r>
            <a:br>
              <a:rPr lang="en-IN" dirty="0">
                <a:latin typeface="Arial Black" panose="020B0A04020102020204" pitchFamily="34" charset="0"/>
              </a:rPr>
            </a:br>
            <a:r>
              <a:rPr lang="en-IN" dirty="0">
                <a:latin typeface="Arial Black" panose="020B0A04020102020204" pitchFamily="34" charset="0"/>
              </a:rPr>
              <a:t>                                    AIML Project</a:t>
            </a:r>
            <a:endParaRPr lang="en-US" dirty="0">
              <a:latin typeface="Arial Black" panose="020B0A04020102020204" pitchFamily="34" charset="0"/>
            </a:endParaRPr>
          </a:p>
        </p:txBody>
      </p:sp>
      <p:sp>
        <p:nvSpPr>
          <p:cNvPr id="3" name="TextBox 2">
            <a:extLst>
              <a:ext uri="{FF2B5EF4-FFF2-40B4-BE49-F238E27FC236}">
                <a16:creationId xmlns:a16="http://schemas.microsoft.com/office/drawing/2014/main" id="{ADCCF33E-164C-EF27-9601-F67A50AFE3A4}"/>
              </a:ext>
            </a:extLst>
          </p:cNvPr>
          <p:cNvSpPr txBox="1"/>
          <p:nvPr/>
        </p:nvSpPr>
        <p:spPr>
          <a:xfrm>
            <a:off x="463296" y="5446112"/>
            <a:ext cx="3812869"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Supervised by:                             </a:t>
            </a:r>
            <a:endParaRPr lang="en-US" b="1"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Dr. Rajender Kumar</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8B26334-165A-764F-494E-8EC08E5E8517}"/>
              </a:ext>
            </a:extLst>
          </p:cNvPr>
          <p:cNvSpPr txBox="1"/>
          <p:nvPr/>
        </p:nvSpPr>
        <p:spPr>
          <a:xfrm>
            <a:off x="7360025" y="5446112"/>
            <a:ext cx="4377824" cy="1754326"/>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                     Submitted by:</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Gurinder Singh : 2210990337</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Gurkirat Singh  : 2210990339</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Gyan Biswal     : 2210990354</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Nikhil                : 2210990608</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pic>
        <p:nvPicPr>
          <p:cNvPr id="9" name="Picture Placeholder 8">
            <a:extLst>
              <a:ext uri="{FF2B5EF4-FFF2-40B4-BE49-F238E27FC236}">
                <a16:creationId xmlns:a16="http://schemas.microsoft.com/office/drawing/2014/main" id="{FCE7D233-2799-92DC-E1BA-82A9355D1CD1}"/>
              </a:ext>
            </a:extLst>
          </p:cNvPr>
          <p:cNvPicPr>
            <a:picLocks noGrp="1" noChangeAspect="1"/>
          </p:cNvPicPr>
          <p:nvPr>
            <p:ph type="pic" sz="quarter" idx="13"/>
          </p:nvPr>
        </p:nvPicPr>
        <p:blipFill>
          <a:blip r:embed="rId3"/>
          <a:srcRect t="7909" b="7909"/>
          <a:stretch>
            <a:fillRect/>
          </a:stretch>
        </p:blipFill>
        <p:spPr>
          <a:xfrm>
            <a:off x="899428" y="2104353"/>
            <a:ext cx="10393142" cy="3030928"/>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576918" cy="646331"/>
          </a:xfrm>
        </p:spPr>
        <p:txBody>
          <a:bodyPr/>
          <a:lstStyle/>
          <a:p>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521208" y="1974964"/>
            <a:ext cx="3657600" cy="3510898"/>
          </a:xfrm>
        </p:spPr>
        <p:txBody>
          <a:bodyPr/>
          <a:lstStyle/>
          <a:p>
            <a:r>
              <a:rPr lang="en-US" dirty="0"/>
              <a:t>In this presentation, we will explore the exciting potential of Artificial Intelligence (AI) in revolutionizing medical diagnosis. We will delve into how this technology can assist healthcare professionals, improve patient outcomes, and shape the future of medicine.</a:t>
            </a:r>
          </a:p>
        </p:txBody>
      </p:sp>
      <p:sp>
        <p:nvSpPr>
          <p:cNvPr id="2" name="TextBox 1">
            <a:extLst>
              <a:ext uri="{FF2B5EF4-FFF2-40B4-BE49-F238E27FC236}">
                <a16:creationId xmlns:a16="http://schemas.microsoft.com/office/drawing/2014/main" id="{D5F845F9-246D-BEF6-29CF-F309641F540F}"/>
              </a:ext>
            </a:extLst>
          </p:cNvPr>
          <p:cNvSpPr txBox="1"/>
          <p:nvPr/>
        </p:nvSpPr>
        <p:spPr>
          <a:xfrm>
            <a:off x="521208" y="661190"/>
            <a:ext cx="3039035" cy="646331"/>
          </a:xfrm>
          <a:prstGeom prst="rect">
            <a:avLst/>
          </a:prstGeom>
          <a:noFill/>
        </p:spPr>
        <p:txBody>
          <a:bodyPr wrap="square" rtlCol="0">
            <a:spAutoFit/>
          </a:bodyPr>
          <a:lstStyle/>
          <a:p>
            <a:r>
              <a:rPr lang="en-US" b="1" dirty="0"/>
              <a:t>Revolutionizing Medical Diagnosis with AIML</a:t>
            </a:r>
            <a:endParaRPr lang="en-IN" b="1" dirty="0"/>
          </a:p>
        </p:txBody>
      </p:sp>
      <p:pic>
        <p:nvPicPr>
          <p:cNvPr id="6" name="Picture Placeholder 5">
            <a:extLst>
              <a:ext uri="{FF2B5EF4-FFF2-40B4-BE49-F238E27FC236}">
                <a16:creationId xmlns:a16="http://schemas.microsoft.com/office/drawing/2014/main" id="{E6C26C6F-87CF-DE7F-0B0C-43D140C384C3}"/>
              </a:ext>
            </a:extLst>
          </p:cNvPr>
          <p:cNvPicPr>
            <a:picLocks noGrp="1" noChangeAspect="1"/>
          </p:cNvPicPr>
          <p:nvPr>
            <p:ph type="pic" sz="quarter" idx="13"/>
          </p:nvPr>
        </p:nvPicPr>
        <p:blipFill>
          <a:blip r:embed="rId3"/>
          <a:srcRect t="11613" b="11613"/>
          <a:stretch>
            <a:fillRect/>
          </a:stretch>
        </p:blipFill>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368899" y="0"/>
            <a:ext cx="11292839" cy="1550378"/>
          </a:xfrm>
        </p:spPr>
        <p:txBody>
          <a:bodyPr>
            <a:normAutofit/>
          </a:bodyPr>
          <a:lstStyle/>
          <a:p>
            <a:r>
              <a:rPr lang="en-US" b="1" dirty="0"/>
              <a:t>The Challenges of Traditional Diagnosis</a:t>
            </a:r>
          </a:p>
        </p:txBody>
      </p:sp>
      <p:sp>
        <p:nvSpPr>
          <p:cNvPr id="5" name="TextBox 4">
            <a:extLst>
              <a:ext uri="{FF2B5EF4-FFF2-40B4-BE49-F238E27FC236}">
                <a16:creationId xmlns:a16="http://schemas.microsoft.com/office/drawing/2014/main" id="{44DA690C-2D87-A184-37A8-C63C42CE9104}"/>
              </a:ext>
            </a:extLst>
          </p:cNvPr>
          <p:cNvSpPr txBox="1"/>
          <p:nvPr/>
        </p:nvSpPr>
        <p:spPr>
          <a:xfrm>
            <a:off x="636495" y="2420487"/>
            <a:ext cx="4939552" cy="1200329"/>
          </a:xfrm>
          <a:prstGeom prst="rect">
            <a:avLst/>
          </a:prstGeom>
          <a:noFill/>
        </p:spPr>
        <p:txBody>
          <a:bodyPr wrap="square">
            <a:spAutoFit/>
          </a:bodyPr>
          <a:lstStyle/>
          <a:p>
            <a:r>
              <a:rPr lang="en-IN" dirty="0"/>
              <a:t>•</a:t>
            </a:r>
            <a:r>
              <a:rPr lang="en-US" dirty="0"/>
              <a:t>Limited access to specialists in remote areas</a:t>
            </a:r>
          </a:p>
          <a:p>
            <a:r>
              <a:rPr lang="en-IN" dirty="0"/>
              <a:t>•</a:t>
            </a:r>
            <a:r>
              <a:rPr lang="en-US" dirty="0"/>
              <a:t>Human error and subjectivity in decision-making</a:t>
            </a:r>
          </a:p>
          <a:p>
            <a:r>
              <a:rPr lang="en-IN" dirty="0"/>
              <a:t>•</a:t>
            </a:r>
            <a:r>
              <a:rPr lang="en-US" dirty="0"/>
              <a:t>Time constraints leading to rushed diagnoses</a:t>
            </a:r>
          </a:p>
          <a:p>
            <a:r>
              <a:rPr lang="en-IN" dirty="0"/>
              <a:t>•</a:t>
            </a:r>
            <a:r>
              <a:rPr lang="en-US" dirty="0"/>
              <a:t>Difficulty in interpreting complex medical data</a:t>
            </a:r>
            <a:endParaRPr lang="en-IN" dirty="0"/>
          </a:p>
        </p:txBody>
      </p:sp>
      <p:sp>
        <p:nvSpPr>
          <p:cNvPr id="6" name="TextBox 5">
            <a:extLst>
              <a:ext uri="{FF2B5EF4-FFF2-40B4-BE49-F238E27FC236}">
                <a16:creationId xmlns:a16="http://schemas.microsoft.com/office/drawing/2014/main" id="{0A6913A1-60CD-C4A8-0594-1C5C67093E3F}"/>
              </a:ext>
            </a:extLst>
          </p:cNvPr>
          <p:cNvSpPr txBox="1"/>
          <p:nvPr/>
        </p:nvSpPr>
        <p:spPr>
          <a:xfrm>
            <a:off x="636495" y="4033997"/>
            <a:ext cx="6131859" cy="1754326"/>
          </a:xfrm>
          <a:prstGeom prst="rect">
            <a:avLst/>
          </a:prstGeom>
          <a:noFill/>
        </p:spPr>
        <p:txBody>
          <a:bodyPr wrap="square" rtlCol="0">
            <a:spAutoFit/>
          </a:bodyPr>
          <a:lstStyle/>
          <a:p>
            <a:r>
              <a:rPr lang="en-US"/>
              <a:t>Traditional medical diagnosis faces several challenges. Lack of specialist availability in remote areas can delay diagnosis and treatment. Human error and subjectivity can lead to misdiagnosis. Time constraints can prevent doctors from giving thorough examinations. Additionally, interpreting complex medical data can be overwhelming.</a:t>
            </a:r>
            <a:endParaRPr lang="en-IN" dirty="0"/>
          </a:p>
        </p:txBody>
      </p:sp>
      <p:pic>
        <p:nvPicPr>
          <p:cNvPr id="8" name="Picture 7">
            <a:extLst>
              <a:ext uri="{FF2B5EF4-FFF2-40B4-BE49-F238E27FC236}">
                <a16:creationId xmlns:a16="http://schemas.microsoft.com/office/drawing/2014/main" id="{12FFAE41-813A-5931-72D6-050268E25328}"/>
              </a:ext>
            </a:extLst>
          </p:cNvPr>
          <p:cNvPicPr>
            <a:picLocks noChangeAspect="1"/>
          </p:cNvPicPr>
          <p:nvPr/>
        </p:nvPicPr>
        <p:blipFill>
          <a:blip r:embed="rId3"/>
          <a:stretch>
            <a:fillRect/>
          </a:stretch>
        </p:blipFill>
        <p:spPr>
          <a:xfrm>
            <a:off x="6427697" y="1550378"/>
            <a:ext cx="5764303" cy="2723014"/>
          </a:xfrm>
          <a:prstGeom prst="rect">
            <a:avLst/>
          </a:prstGeom>
        </p:spPr>
      </p:pic>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1696570" y="851646"/>
            <a:ext cx="8798859" cy="678030"/>
          </a:xfrm>
        </p:spPr>
        <p:txBody>
          <a:bodyPr/>
          <a:lstStyle/>
          <a:p>
            <a:r>
              <a:rPr lang="en-US" b="1" dirty="0"/>
              <a:t>The Power of AI in Medical Diagnosis</a:t>
            </a:r>
          </a:p>
        </p:txBody>
      </p:sp>
      <p:sp>
        <p:nvSpPr>
          <p:cNvPr id="4" name="Rectangle 1">
            <a:extLst>
              <a:ext uri="{FF2B5EF4-FFF2-40B4-BE49-F238E27FC236}">
                <a16:creationId xmlns:a16="http://schemas.microsoft.com/office/drawing/2014/main" id="{41CB1057-000B-F7AE-5B1E-306DF059B92C}"/>
              </a:ext>
            </a:extLst>
          </p:cNvPr>
          <p:cNvSpPr>
            <a:spLocks noGrp="1" noChangeArrowheads="1"/>
          </p:cNvSpPr>
          <p:nvPr>
            <p:ph type="subTitle" idx="1"/>
          </p:nvPr>
        </p:nvSpPr>
        <p:spPr bwMode="auto">
          <a:xfrm>
            <a:off x="639763" y="2596887"/>
            <a:ext cx="339435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Analyze large amounts of medical data (patient history, lab results, imaging scans)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Identify patterns and correlations missed by humans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Support doctors in differential diagnosis, suggesting potential causes of symptoms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Predict the likelihood of developing certain diseases </a:t>
            </a:r>
          </a:p>
        </p:txBody>
      </p:sp>
      <p:pic>
        <p:nvPicPr>
          <p:cNvPr id="10" name="Picture Placeholder 9">
            <a:extLst>
              <a:ext uri="{FF2B5EF4-FFF2-40B4-BE49-F238E27FC236}">
                <a16:creationId xmlns:a16="http://schemas.microsoft.com/office/drawing/2014/main" id="{14598874-7CFC-D53E-0E39-BEFACC1D89E3}"/>
              </a:ext>
            </a:extLst>
          </p:cNvPr>
          <p:cNvPicPr>
            <a:picLocks noGrp="1" noChangeAspect="1"/>
          </p:cNvPicPr>
          <p:nvPr>
            <p:ph type="pic" sz="quarter" idx="13"/>
          </p:nvPr>
        </p:nvPicPr>
        <p:blipFill>
          <a:blip r:embed="rId3"/>
          <a:srcRect t="12004" b="12004"/>
          <a:stretch>
            <a:fillRect/>
          </a:stretch>
        </p:blipFill>
        <p:spPr>
          <a:xfrm>
            <a:off x="5558118" y="1654490"/>
            <a:ext cx="6197000" cy="4709667"/>
          </a:xfrm>
        </p:spPr>
      </p:pic>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pPr algn="r"/>
            <a:r>
              <a:rPr lang="en-US" dirty="0"/>
              <a:t>Introducing AIML: The Language of AI</a:t>
            </a:r>
          </a:p>
        </p:txBody>
      </p:sp>
      <p:pic>
        <p:nvPicPr>
          <p:cNvPr id="8" name="Picture Placeholder 7">
            <a:extLst>
              <a:ext uri="{FF2B5EF4-FFF2-40B4-BE49-F238E27FC236}">
                <a16:creationId xmlns:a16="http://schemas.microsoft.com/office/drawing/2014/main" id="{0ACBC811-EC98-0EE3-179F-A8571B804624}"/>
              </a:ext>
            </a:extLst>
          </p:cNvPr>
          <p:cNvPicPr>
            <a:picLocks noGrp="1" noChangeAspect="1"/>
          </p:cNvPicPr>
          <p:nvPr>
            <p:ph type="pic" sz="quarter" idx="19"/>
          </p:nvPr>
        </p:nvPicPr>
        <p:blipFill>
          <a:blip r:embed="rId3"/>
          <a:srcRect t="25285" b="25285"/>
          <a:stretch>
            <a:fillRect/>
          </a:stretch>
        </p:blipFill>
        <p:spPr/>
      </p:pic>
      <p:sp>
        <p:nvSpPr>
          <p:cNvPr id="6" name="Rectangle 2">
            <a:extLst>
              <a:ext uri="{FF2B5EF4-FFF2-40B4-BE49-F238E27FC236}">
                <a16:creationId xmlns:a16="http://schemas.microsoft.com/office/drawing/2014/main" id="{B9E373C9-17DF-203B-1CAF-13E1CB88E265}"/>
              </a:ext>
            </a:extLst>
          </p:cNvPr>
          <p:cNvSpPr>
            <a:spLocks noGrp="1" noChangeArrowheads="1"/>
          </p:cNvSpPr>
          <p:nvPr>
            <p:ph sz="quarter" idx="4"/>
          </p:nvPr>
        </p:nvSpPr>
        <p:spPr bwMode="auto">
          <a:xfrm>
            <a:off x="4694603" y="3120829"/>
            <a:ext cx="749739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AIML is a language for creating chatbots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computers to understand and respond to human language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Allows for building interactive AI systems for medical diagnosis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Patients can interact with an AIML-powered system, providing symptoms and receiving initial guidance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L="0" marR="0" lvl="0" indent="0" algn="l" defTabSz="914400" rtl="0" eaLnBrk="0" fontAlgn="base" latinLnBrk="0" hangingPunct="0">
              <a:lnSpc>
                <a:spcPct val="100000"/>
              </a:lnSpc>
              <a:spcBef>
                <a:spcPct val="0"/>
              </a:spcBef>
              <a:spcAft>
                <a:spcPct val="0"/>
              </a:spcAft>
              <a:buClrTx/>
              <a:buSzTx/>
              <a:buNone/>
              <a:tabLst/>
            </a:pPr>
            <a:r>
              <a:rPr lang="en-US" dirty="0"/>
              <a:t>AIML plays a crucial role in making AI accessible. AIML allows computers to understand and respond to human language. This enables the creation of interactive AI systems for medical diagnosis. Patients can interact with an AIML-powered system, providing symptoms and receiving initial guidance.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3402106" y="314064"/>
            <a:ext cx="5387788" cy="1953708"/>
          </a:xfrm>
          <a:noFill/>
        </p:spPr>
        <p:txBody>
          <a:bodyPr/>
          <a:lstStyle/>
          <a:p>
            <a:r>
              <a:rPr lang="en-US" sz="3500" dirty="0"/>
              <a:t>Our Project: An AIML-based Medical Diagnosis Assistant</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524000" y="2537909"/>
            <a:ext cx="9144000" cy="2052320"/>
          </a:xfrm>
          <a:noFill/>
        </p:spPr>
        <p:txBody>
          <a:bodyPr anchor="t"/>
          <a:lstStyle/>
          <a:p>
            <a:pPr algn="l">
              <a:buFont typeface="Arial" panose="020B0604020202020204" pitchFamily="34" charset="0"/>
              <a:buChar char="•"/>
            </a:pPr>
            <a:r>
              <a:rPr lang="en-US" dirty="0"/>
              <a:t>Enhancing your presentationWe propose an AI-powered medical diagnosis assistant using AIML</a:t>
            </a:r>
          </a:p>
          <a:p>
            <a:pPr algn="l">
              <a:buFont typeface="Arial" panose="020B0604020202020204" pitchFamily="34" charset="0"/>
              <a:buChar char="•"/>
            </a:pPr>
            <a:r>
              <a:rPr lang="en-US" dirty="0"/>
              <a:t>User interface with a chatbot for patients to describe their symptoms</a:t>
            </a:r>
          </a:p>
          <a:p>
            <a:pPr algn="l">
              <a:buFont typeface="Arial" panose="020B0604020202020204" pitchFamily="34" charset="0"/>
              <a:buChar char="•"/>
            </a:pPr>
            <a:r>
              <a:rPr lang="en-US" dirty="0"/>
              <a:t>AIML engine to process user input and match it with known medical conditions</a:t>
            </a:r>
          </a:p>
          <a:p>
            <a:pPr algn="l">
              <a:buFont typeface="Arial" panose="020B0604020202020204" pitchFamily="34" charset="0"/>
              <a:buChar char="•"/>
            </a:pPr>
            <a:r>
              <a:rPr lang="en-US" dirty="0"/>
              <a:t>System suggests potential diagnoses and recommends consulting a doctor</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r>
              <a:rPr lang="en-US" dirty="0"/>
              <a:t>Our project revolves around developing an AIML-based medical diagnosis assistant. This system will have a user-friendly chatbot interface where patients can describe their symptoms. The AIML engine will process user input and match it with known medical conditions. Based on the analysis, the system will suggest potential diagnoses and recommend consulting a doctor for a definitive diagnosis.</a:t>
            </a:r>
          </a:p>
          <a:p>
            <a:pPr algn="l"/>
            <a:endParaRPr lang="en-US" dirty="0"/>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p:txBody>
          <a:bodyPr/>
          <a:lstStyle/>
          <a:p>
            <a:pPr algn="r"/>
            <a:r>
              <a:rPr lang="en-US" dirty="0"/>
              <a:t>Benefits of our AIML-based System</a:t>
            </a:r>
          </a:p>
        </p:txBody>
      </p:sp>
      <p:sp>
        <p:nvSpPr>
          <p:cNvPr id="8" name="Content Placeholder 7">
            <a:extLst>
              <a:ext uri="{FF2B5EF4-FFF2-40B4-BE49-F238E27FC236}">
                <a16:creationId xmlns:a16="http://schemas.microsoft.com/office/drawing/2014/main" id="{6803ECAA-9957-6557-6A84-EF996D5B64B8}"/>
              </a:ext>
            </a:extLst>
          </p:cNvPr>
          <p:cNvSpPr>
            <a:spLocks noGrp="1"/>
          </p:cNvSpPr>
          <p:nvPr>
            <p:ph sz="half" idx="13"/>
          </p:nvPr>
        </p:nvSpPr>
        <p:spPr>
          <a:xfrm>
            <a:off x="4697507" y="2088777"/>
            <a:ext cx="7134708" cy="4251586"/>
          </a:xfrm>
        </p:spPr>
        <p:txBody>
          <a:bodyPr>
            <a:noAutofit/>
          </a:bodyPr>
          <a:lstStyle/>
          <a:p>
            <a:pPr marL="0" indent="0" algn="r">
              <a:buNone/>
            </a:pPr>
            <a:endParaRPr lang="en-US" sz="1400" dirty="0"/>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Improved accessibility to initial medical guidance, especially in remote areas </a:t>
            </a:r>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Reduced risk of human error in diagnosis through AI analysis </a:t>
            </a:r>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Increased efficiency for doctors by allowing them to focus on complex cases </a:t>
            </a:r>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Early detection of potential diseases through AI's ability to identify patterns </a:t>
            </a:r>
          </a:p>
          <a:p>
            <a:pPr marL="0" indent="0" algn="r">
              <a:buNone/>
            </a:pPr>
            <a:endParaRPr lang="en-US" sz="1400" dirty="0"/>
          </a:p>
          <a:p>
            <a:pPr marL="0" indent="0" algn="r">
              <a:buNone/>
            </a:pPr>
            <a:endParaRPr lang="en-US" sz="1400" dirty="0"/>
          </a:p>
          <a:p>
            <a:pPr marL="0" indent="0" algn="r">
              <a:buNone/>
            </a:pPr>
            <a:endParaRPr lang="en-US" sz="1400" dirty="0"/>
          </a:p>
          <a:p>
            <a:pPr marL="0" indent="0" algn="r">
              <a:buNone/>
            </a:pPr>
            <a:endParaRPr lang="en-US" sz="1400" dirty="0"/>
          </a:p>
          <a:p>
            <a:pPr marL="0" indent="0" algn="r">
              <a:buNone/>
            </a:pPr>
            <a:r>
              <a:rPr lang="en-US" sz="1400" dirty="0"/>
              <a:t>Our AIML-based system offers several benefits. It improves accessibility to initial medical guidance, particularly in remote areas with limited access to specialists. The system can reduce the risk of human error in diagnosis by leveraging AI analysis. It can increase efficiency for doctors by allowing them to focus on complex cases while the system handles simpler queries. Additionally, AI's ability to identify patterns can potentially lead to earlier detection of diseases.</a:t>
            </a:r>
            <a:endParaRPr lang="en-IN" sz="1400" dirty="0"/>
          </a:p>
        </p:txBody>
      </p:sp>
      <p:pic>
        <p:nvPicPr>
          <p:cNvPr id="10" name="Picture 9">
            <a:extLst>
              <a:ext uri="{FF2B5EF4-FFF2-40B4-BE49-F238E27FC236}">
                <a16:creationId xmlns:a16="http://schemas.microsoft.com/office/drawing/2014/main" id="{726F875F-0CFE-9EA1-C13F-6A818C09287A}"/>
              </a:ext>
            </a:extLst>
          </p:cNvPr>
          <p:cNvPicPr>
            <a:picLocks noChangeAspect="1"/>
          </p:cNvPicPr>
          <p:nvPr/>
        </p:nvPicPr>
        <p:blipFill>
          <a:blip r:embed="rId3"/>
          <a:stretch>
            <a:fillRect/>
          </a:stretch>
        </p:blipFill>
        <p:spPr>
          <a:xfrm>
            <a:off x="89647" y="1394013"/>
            <a:ext cx="4540623" cy="4540623"/>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p:txBody>
          <a:bodyPr/>
          <a:lstStyle/>
          <a:p>
            <a:r>
              <a:rPr lang="en-US" dirty="0"/>
              <a:t>The Future of AI and AIML in Medical Diagnosis</a:t>
            </a:r>
          </a:p>
        </p:txBody>
      </p:sp>
      <p:sp>
        <p:nvSpPr>
          <p:cNvPr id="7" name="TextBox 6">
            <a:extLst>
              <a:ext uri="{FF2B5EF4-FFF2-40B4-BE49-F238E27FC236}">
                <a16:creationId xmlns:a16="http://schemas.microsoft.com/office/drawing/2014/main" id="{9DB8F32C-F004-D48F-6929-9B359BE53AB3}"/>
              </a:ext>
            </a:extLst>
          </p:cNvPr>
          <p:cNvSpPr txBox="1"/>
          <p:nvPr/>
        </p:nvSpPr>
        <p:spPr>
          <a:xfrm>
            <a:off x="6096000" y="2505670"/>
            <a:ext cx="5626579" cy="1200329"/>
          </a:xfrm>
          <a:prstGeom prst="rect">
            <a:avLst/>
          </a:prstGeom>
          <a:noFill/>
        </p:spPr>
        <p:txBody>
          <a:bodyPr wrap="square">
            <a:spAutoFit/>
          </a:bodyPr>
          <a:lstStyle/>
          <a:p>
            <a:r>
              <a:rPr lang="en-IN" dirty="0"/>
              <a:t>•</a:t>
            </a:r>
            <a:r>
              <a:rPr lang="en-US" dirty="0"/>
              <a:t>Continuous development of AI algorithms for improved accuracy</a:t>
            </a:r>
          </a:p>
          <a:p>
            <a:r>
              <a:rPr lang="en-IN" dirty="0"/>
              <a:t>•</a:t>
            </a:r>
            <a:r>
              <a:rPr lang="en-US" dirty="0"/>
              <a:t>Integration with medical wearables for real-time health monitoring</a:t>
            </a:r>
            <a:endParaRPr lang="en-IN" dirty="0"/>
          </a:p>
        </p:txBody>
      </p:sp>
      <p:pic>
        <p:nvPicPr>
          <p:cNvPr id="17" name="Picture Placeholder 16">
            <a:extLst>
              <a:ext uri="{FF2B5EF4-FFF2-40B4-BE49-F238E27FC236}">
                <a16:creationId xmlns:a16="http://schemas.microsoft.com/office/drawing/2014/main" id="{3F1E2012-0366-20A3-2A54-AB4243B0E45B}"/>
              </a:ext>
            </a:extLst>
          </p:cNvPr>
          <p:cNvPicPr>
            <a:picLocks noGrp="1" noChangeAspect="1"/>
          </p:cNvPicPr>
          <p:nvPr>
            <p:ph type="pic" sz="quarter" idx="13"/>
          </p:nvPr>
        </p:nvPicPr>
        <p:blipFill>
          <a:blip r:embed="rId3"/>
          <a:srcRect l="15749" r="15749"/>
          <a:stretch>
            <a:fillRect/>
          </a:stretch>
        </p:blipFill>
        <p:spPr/>
      </p:pic>
    </p:spTree>
    <p:extLst>
      <p:ext uri="{BB962C8B-B14F-4D97-AF65-F5344CB8AC3E}">
        <p14:creationId xmlns:p14="http://schemas.microsoft.com/office/powerpoint/2010/main" val="385444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462150" y="1648867"/>
            <a:ext cx="3672970" cy="2125911"/>
          </a:xfrm>
        </p:spPr>
        <p:txBody>
          <a:bodyPr/>
          <a:lstStyle/>
          <a:p>
            <a:pPr algn="ctr"/>
            <a:r>
              <a:rPr lang="en-US" dirty="0"/>
              <a:t>Thank you</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a:xfrm>
            <a:off x="4135120" y="649056"/>
            <a:ext cx="7497880" cy="5687344"/>
          </a:xfrm>
        </p:spPr>
      </p:pic>
    </p:spTree>
    <p:extLst>
      <p:ext uri="{BB962C8B-B14F-4D97-AF65-F5344CB8AC3E}">
        <p14:creationId xmlns:p14="http://schemas.microsoft.com/office/powerpoint/2010/main" val="277095936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50</TotalTime>
  <Words>595</Words>
  <Application>Microsoft Office PowerPoint</Application>
  <PresentationFormat>Widescreen</PresentationFormat>
  <Paragraphs>62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Gill Sans MT</vt:lpstr>
      <vt:lpstr>Times New Roman</vt:lpstr>
      <vt:lpstr>Wingdings 2</vt:lpstr>
      <vt:lpstr>DividendVTI</vt:lpstr>
      <vt:lpstr>                               MEDICAL DIAGNOSIS                                      AIML Project</vt:lpstr>
      <vt:lpstr> </vt:lpstr>
      <vt:lpstr>The Challenges of Traditional Diagnosis</vt:lpstr>
      <vt:lpstr>The Power of AI in Medical Diagnosis</vt:lpstr>
      <vt:lpstr>Introducing AIML: The Language of AI</vt:lpstr>
      <vt:lpstr>Our Project: An AIML-based Medical Diagnosis Assistant</vt:lpstr>
      <vt:lpstr>Benefits of our AIML-based System</vt:lpstr>
      <vt:lpstr>The Future of AI and AIML in Medical Diagnosis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MEDICAL DIAGNOSIS                                      AIML Project</dc:title>
  <dc:creator>GURINDER SINGH</dc:creator>
  <cp:lastModifiedBy>GURINDER SINGH</cp:lastModifiedBy>
  <cp:revision>4</cp:revision>
  <dcterms:created xsi:type="dcterms:W3CDTF">2024-05-15T09:44:06Z</dcterms:created>
  <dcterms:modified xsi:type="dcterms:W3CDTF">2024-05-15T14:58:31Z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