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309" r:id="rId4"/>
    <p:sldId id="310" r:id="rId5"/>
    <p:sldId id="258" r:id="rId6"/>
    <p:sldId id="259" r:id="rId7"/>
    <p:sldId id="260" r:id="rId8"/>
    <p:sldId id="261" r:id="rId9"/>
    <p:sldId id="262" r:id="rId10"/>
    <p:sldId id="263" r:id="rId11"/>
    <p:sldId id="264" r:id="rId12"/>
    <p:sldId id="265" r:id="rId13"/>
    <p:sldId id="266" r:id="rId14"/>
    <p:sldId id="267" r:id="rId15"/>
    <p:sldId id="268" r:id="rId16"/>
    <p:sldId id="292" r:id="rId17"/>
    <p:sldId id="293" r:id="rId18"/>
    <p:sldId id="294" r:id="rId19"/>
    <p:sldId id="269" r:id="rId20"/>
    <p:sldId id="270" r:id="rId21"/>
    <p:sldId id="271" r:id="rId22"/>
    <p:sldId id="272" r:id="rId23"/>
    <p:sldId id="273" r:id="rId24"/>
    <p:sldId id="274" r:id="rId25"/>
    <p:sldId id="275" r:id="rId26"/>
    <p:sldId id="276" r:id="rId27"/>
    <p:sldId id="295" r:id="rId28"/>
    <p:sldId id="277" r:id="rId29"/>
    <p:sldId id="290" r:id="rId30"/>
    <p:sldId id="296" r:id="rId31"/>
    <p:sldId id="297" r:id="rId32"/>
    <p:sldId id="298" r:id="rId33"/>
    <p:sldId id="279" r:id="rId34"/>
    <p:sldId id="305" r:id="rId35"/>
    <p:sldId id="306" r:id="rId36"/>
    <p:sldId id="307" r:id="rId37"/>
    <p:sldId id="308" r:id="rId38"/>
  </p:sldIdLst>
  <p:sldSz cx="9144000" cy="6858000" type="screen4x3"/>
  <p:notesSz cx="6858000" cy="9144000"/>
  <p:embeddedFontLst>
    <p:embeddedFont>
      <p:font typeface="Calibri" panose="020F0502020204030204" pitchFamily="34" charset="0"/>
      <p:regular r:id="rId40"/>
      <p:bold r:id="rId41"/>
      <p:italic r:id="rId42"/>
      <p:boldItalic r:id="rId43"/>
    </p:embeddedFont>
    <p:embeddedFont>
      <p:font typeface="Constantia" panose="02030602050306030303" pitchFamily="18"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7" roundtripDataSignature="AMtx7mhQRX+t+ixPPG7wH7e1NuCfBILw3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5F6D6-ECBD-48B3-991B-EF2447AF4495}" v="28" dt="2022-11-25T14:04:22.0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965"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2.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5" name="Google Shape;10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 name="Google Shape;11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8" name="Google Shape;11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 name="Google Shape;12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2" name="Google Shape;1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9" name="Google Shape;13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0" name="Google Shape;150;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5" name="Google Shape;165;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80" name="Google Shape;180;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5" name="Google Shape;195;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 name="Google Shape;5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10" name="Google Shape;210;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25" name="Google Shape;225;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2" name="Google Shape;24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28</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0" name="Google Shape;27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6" name="Google Shape;32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2" name="Google Shape;33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8" name="Google Shape;33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4" name="Google Shape;34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6" name="Google Shape;5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7" name="Google Shape;6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9" name="Google Shape;7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2" name="Google Shape;9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34"/>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34"/>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7" name="Google Shape;27;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35"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32" name="Google Shape;32;p35"/>
          <p:cNvGrpSpPr/>
          <p:nvPr/>
        </p:nvGrpSpPr>
        <p:grpSpPr>
          <a:xfrm>
            <a:off x="6146800" y="0"/>
            <a:ext cx="2997200" cy="876300"/>
            <a:chOff x="6096000" y="3924300"/>
            <a:chExt cx="2997200" cy="876300"/>
          </a:xfrm>
        </p:grpSpPr>
        <p:sp>
          <p:nvSpPr>
            <p:cNvPr id="33" name="Google Shape;33;p35"/>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4" name="Google Shape;34;p35"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35" name="Google Shape;35;p35"/>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36" name="Google Shape;36;p35"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7" name="Google Shape;37;p3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35"/>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3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33"/>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33"/>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33"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33"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33"/>
          <p:cNvGrpSpPr/>
          <p:nvPr/>
        </p:nvGrpSpPr>
        <p:grpSpPr>
          <a:xfrm>
            <a:off x="6146800" y="0"/>
            <a:ext cx="2997200" cy="876300"/>
            <a:chOff x="6096000" y="3924300"/>
            <a:chExt cx="2997200" cy="876300"/>
          </a:xfrm>
        </p:grpSpPr>
        <p:sp>
          <p:nvSpPr>
            <p:cNvPr id="20" name="Google Shape;20;p33"/>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 name="Google Shape;21;p33"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33"/>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3" name="Google Shape;23;p33"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ctrTitle"/>
          </p:nvPr>
        </p:nvSpPr>
        <p:spPr>
          <a:xfrm>
            <a:off x="1981200" y="2667000"/>
            <a:ext cx="5486400" cy="914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300" b="1" dirty="0"/>
              <a:t>Basics of Electronics Engineering</a:t>
            </a:r>
            <a:br>
              <a:rPr lang="en-US" sz="3300" b="1" dirty="0"/>
            </a:br>
            <a:br>
              <a:rPr lang="en-US" sz="3200" b="1" dirty="0"/>
            </a:br>
            <a:br>
              <a:rPr lang="en-US" dirty="0"/>
            </a:br>
            <a:r>
              <a:rPr lang="en-US" sz="3100" b="1" dirty="0"/>
              <a:t>Topic- Rectifiers</a:t>
            </a:r>
            <a:endParaRPr sz="31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8"/>
          <p:cNvSpPr txBox="1">
            <a:spLocks noGrp="1"/>
          </p:cNvSpPr>
          <p:nvPr>
            <p:ph type="title"/>
          </p:nvPr>
        </p:nvSpPr>
        <p:spPr>
          <a:xfrm>
            <a:off x="228600" y="0"/>
            <a:ext cx="62484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a:t>Half Wave Rectifier Calculations</a:t>
            </a:r>
            <a:endParaRPr b="1"/>
          </a:p>
        </p:txBody>
      </p:sp>
      <p:pic>
        <p:nvPicPr>
          <p:cNvPr id="95" name="Google Shape;95;p8"/>
          <p:cNvPicPr preferRelativeResize="0">
            <a:picLocks noGrp="1"/>
          </p:cNvPicPr>
          <p:nvPr>
            <p:ph type="body" idx="1"/>
          </p:nvPr>
        </p:nvPicPr>
        <p:blipFill rotWithShape="1">
          <a:blip r:embed="rId3">
            <a:alphaModFix/>
          </a:blip>
          <a:srcRect/>
          <a:stretch/>
        </p:blipFill>
        <p:spPr>
          <a:xfrm>
            <a:off x="685800" y="838200"/>
            <a:ext cx="7086600" cy="1905000"/>
          </a:xfrm>
          <a:prstGeom prst="rect">
            <a:avLst/>
          </a:prstGeom>
          <a:noFill/>
          <a:ln>
            <a:noFill/>
          </a:ln>
        </p:spPr>
      </p:pic>
      <p:pic>
        <p:nvPicPr>
          <p:cNvPr id="96" name="Google Shape;96;p8"/>
          <p:cNvPicPr preferRelativeResize="0"/>
          <p:nvPr/>
        </p:nvPicPr>
        <p:blipFill rotWithShape="1">
          <a:blip r:embed="rId4">
            <a:alphaModFix/>
          </a:blip>
          <a:srcRect/>
          <a:stretch/>
        </p:blipFill>
        <p:spPr>
          <a:xfrm>
            <a:off x="1066800" y="2667000"/>
            <a:ext cx="6324600" cy="403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152400" y="0"/>
            <a:ext cx="63246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a:t>Half Wave Rectifier Calculations</a:t>
            </a:r>
            <a:endParaRPr/>
          </a:p>
        </p:txBody>
      </p:sp>
      <p:pic>
        <p:nvPicPr>
          <p:cNvPr id="102" name="Google Shape;102;p9"/>
          <p:cNvPicPr preferRelativeResize="0">
            <a:picLocks noGrp="1"/>
          </p:cNvPicPr>
          <p:nvPr>
            <p:ph type="body" idx="1"/>
          </p:nvPr>
        </p:nvPicPr>
        <p:blipFill rotWithShape="1">
          <a:blip r:embed="rId3">
            <a:alphaModFix/>
          </a:blip>
          <a:srcRect/>
          <a:stretch/>
        </p:blipFill>
        <p:spPr>
          <a:xfrm>
            <a:off x="381000" y="838200"/>
            <a:ext cx="7238999" cy="571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0"/>
          <p:cNvSpPr txBox="1">
            <a:spLocks noGrp="1"/>
          </p:cNvSpPr>
          <p:nvPr>
            <p:ph type="title"/>
          </p:nvPr>
        </p:nvSpPr>
        <p:spPr>
          <a:xfrm>
            <a:off x="152400" y="0"/>
            <a:ext cx="63246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a:t>Efficiency of Half wave Rectifier</a:t>
            </a:r>
            <a:endParaRPr b="1"/>
          </a:p>
        </p:txBody>
      </p:sp>
      <p:pic>
        <p:nvPicPr>
          <p:cNvPr id="108" name="Google Shape;108;p10"/>
          <p:cNvPicPr preferRelativeResize="0"/>
          <p:nvPr/>
        </p:nvPicPr>
        <p:blipFill rotWithShape="1">
          <a:blip r:embed="rId3">
            <a:alphaModFix/>
          </a:blip>
          <a:srcRect/>
          <a:stretch/>
        </p:blipFill>
        <p:spPr>
          <a:xfrm>
            <a:off x="1219200" y="838200"/>
            <a:ext cx="6629400" cy="579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1"/>
          <p:cNvSpPr txBox="1">
            <a:spLocks noGrp="1"/>
          </p:cNvSpPr>
          <p:nvPr>
            <p:ph type="title"/>
          </p:nvPr>
        </p:nvSpPr>
        <p:spPr>
          <a:xfrm>
            <a:off x="228600" y="0"/>
            <a:ext cx="62484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a:t>Efficiency of Half wave Rectifier contd.</a:t>
            </a:r>
            <a:endParaRPr/>
          </a:p>
        </p:txBody>
      </p:sp>
      <p:pic>
        <p:nvPicPr>
          <p:cNvPr id="114" name="Google Shape;114;p11"/>
          <p:cNvPicPr preferRelativeResize="0">
            <a:picLocks noGrp="1"/>
          </p:cNvPicPr>
          <p:nvPr>
            <p:ph type="body" idx="1"/>
          </p:nvPr>
        </p:nvPicPr>
        <p:blipFill rotWithShape="1">
          <a:blip r:embed="rId3">
            <a:alphaModFix/>
          </a:blip>
          <a:srcRect/>
          <a:stretch/>
        </p:blipFill>
        <p:spPr>
          <a:xfrm>
            <a:off x="1447800" y="1066800"/>
            <a:ext cx="5181600" cy="3048000"/>
          </a:xfrm>
          <a:prstGeom prst="rect">
            <a:avLst/>
          </a:prstGeom>
          <a:noFill/>
          <a:ln>
            <a:noFill/>
          </a:ln>
        </p:spPr>
      </p:pic>
      <p:pic>
        <p:nvPicPr>
          <p:cNvPr id="115" name="Google Shape;115;p11"/>
          <p:cNvPicPr preferRelativeResize="0"/>
          <p:nvPr/>
        </p:nvPicPr>
        <p:blipFill rotWithShape="1">
          <a:blip r:embed="rId4">
            <a:alphaModFix/>
          </a:blip>
          <a:srcRect/>
          <a:stretch/>
        </p:blipFill>
        <p:spPr>
          <a:xfrm>
            <a:off x="2743200" y="4191000"/>
            <a:ext cx="2819400" cy="144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2"/>
          <p:cNvSpPr txBox="1">
            <a:spLocks noGrp="1"/>
          </p:cNvSpPr>
          <p:nvPr>
            <p:ph type="title"/>
          </p:nvPr>
        </p:nvSpPr>
        <p:spPr>
          <a:xfrm>
            <a:off x="228600" y="0"/>
            <a:ext cx="62484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a:t>Half Wave Rectifier Calculations</a:t>
            </a:r>
            <a:endParaRPr/>
          </a:p>
        </p:txBody>
      </p:sp>
      <p:pic>
        <p:nvPicPr>
          <p:cNvPr id="121" name="Google Shape;121;p12"/>
          <p:cNvPicPr preferRelativeResize="0">
            <a:picLocks noGrp="1"/>
          </p:cNvPicPr>
          <p:nvPr>
            <p:ph type="body" idx="1"/>
          </p:nvPr>
        </p:nvPicPr>
        <p:blipFill rotWithShape="1">
          <a:blip r:embed="rId3">
            <a:alphaModFix/>
          </a:blip>
          <a:srcRect/>
          <a:stretch/>
        </p:blipFill>
        <p:spPr>
          <a:xfrm>
            <a:off x="762000" y="838200"/>
            <a:ext cx="6629400" cy="1981200"/>
          </a:xfrm>
          <a:prstGeom prst="rect">
            <a:avLst/>
          </a:prstGeom>
          <a:noFill/>
          <a:ln>
            <a:noFill/>
          </a:ln>
        </p:spPr>
      </p:pic>
      <p:pic>
        <p:nvPicPr>
          <p:cNvPr id="122" name="Google Shape;122;p12"/>
          <p:cNvPicPr preferRelativeResize="0"/>
          <p:nvPr/>
        </p:nvPicPr>
        <p:blipFill rotWithShape="1">
          <a:blip r:embed="rId4">
            <a:alphaModFix/>
          </a:blip>
          <a:srcRect/>
          <a:stretch/>
        </p:blipFill>
        <p:spPr>
          <a:xfrm>
            <a:off x="3048000" y="2667000"/>
            <a:ext cx="2895600" cy="3962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3"/>
          <p:cNvSpPr txBox="1">
            <a:spLocks noGrp="1"/>
          </p:cNvSpPr>
          <p:nvPr>
            <p:ph type="title"/>
          </p:nvPr>
        </p:nvSpPr>
        <p:spPr>
          <a:xfrm>
            <a:off x="228600" y="401638"/>
            <a:ext cx="6172200" cy="5127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dirty="0"/>
              <a:t>Centre Tapped Full wave rectifier</a:t>
            </a:r>
            <a:endParaRPr b="1"/>
          </a:p>
        </p:txBody>
      </p:sp>
      <p:pic>
        <p:nvPicPr>
          <p:cNvPr id="128" name="Google Shape;128;p13" descr="\\SREE\Users\Thenmurugeshwari\My Documents\Work\27.1.11\2diode.png"/>
          <p:cNvPicPr preferRelativeResize="0"/>
          <p:nvPr/>
        </p:nvPicPr>
        <p:blipFill rotWithShape="1">
          <a:blip r:embed="rId3">
            <a:alphaModFix/>
          </a:blip>
          <a:srcRect/>
          <a:stretch/>
        </p:blipFill>
        <p:spPr>
          <a:xfrm>
            <a:off x="323850" y="2511425"/>
            <a:ext cx="8461375" cy="2286000"/>
          </a:xfrm>
          <a:prstGeom prst="rect">
            <a:avLst/>
          </a:prstGeom>
          <a:noFill/>
          <a:ln>
            <a:noFill/>
          </a:ln>
        </p:spPr>
      </p:pic>
      <p:sp>
        <p:nvSpPr>
          <p:cNvPr id="129" name="Google Shape;129;p13"/>
          <p:cNvSpPr/>
          <p:nvPr/>
        </p:nvSpPr>
        <p:spPr>
          <a:xfrm>
            <a:off x="304800" y="990600"/>
            <a:ext cx="8534400" cy="1754326"/>
          </a:xfrm>
          <a:prstGeom prst="rect">
            <a:avLst/>
          </a:prstGeom>
          <a:noFill/>
          <a:ln>
            <a:noFill/>
          </a:ln>
        </p:spPr>
        <p:txBody>
          <a:bodyPr spcFirstLastPara="1" wrap="square" lIns="91425" tIns="45700" rIns="91425" bIns="45700" anchor="t" anchorCtr="0">
            <a:spAutoFit/>
          </a:bodyPr>
          <a:lstStyle/>
          <a:p>
            <a:pPr marL="720725" marR="0" lvl="0" indent="-538163" algn="just" rtl="0">
              <a:lnSpc>
                <a:spcPct val="200000"/>
              </a:lnSpc>
              <a:spcBef>
                <a:spcPts val="0"/>
              </a:spcBef>
              <a:spcAft>
                <a:spcPts val="0"/>
              </a:spcAft>
              <a:buClr>
                <a:srgbClr val="C00000"/>
              </a:buClr>
              <a:buSzPts val="1800"/>
              <a:buFont typeface="Noto Sans Symbols"/>
              <a:buChar char="⁂"/>
            </a:pPr>
            <a:r>
              <a:rPr lang="en-US" sz="1800">
                <a:solidFill>
                  <a:schemeClr val="dk1"/>
                </a:solidFill>
                <a:latin typeface="Arial"/>
                <a:ea typeface="Arial"/>
                <a:cs typeface="Arial"/>
                <a:sym typeface="Arial"/>
              </a:rPr>
              <a:t>For single-phase AC, if the transformer is center-tapped, then </a:t>
            </a:r>
            <a:r>
              <a:rPr lang="en-US" sz="1800">
                <a:solidFill>
                  <a:srgbClr val="00B050"/>
                </a:solidFill>
                <a:latin typeface="Arial"/>
                <a:ea typeface="Arial"/>
                <a:cs typeface="Arial"/>
                <a:sym typeface="Arial"/>
              </a:rPr>
              <a:t>two diodes back-to-back </a:t>
            </a:r>
            <a:r>
              <a:rPr lang="en-US" sz="1800">
                <a:solidFill>
                  <a:schemeClr val="dk1"/>
                </a:solidFill>
                <a:latin typeface="Arial"/>
                <a:ea typeface="Arial"/>
                <a:cs typeface="Arial"/>
                <a:sym typeface="Arial"/>
              </a:rPr>
              <a:t>(i.e. anodes-to-anode or cathode-to-cathode) can form a </a:t>
            </a:r>
            <a:r>
              <a:rPr lang="en-US" sz="1800">
                <a:solidFill>
                  <a:srgbClr val="00B050"/>
                </a:solidFill>
                <a:latin typeface="Arial"/>
                <a:ea typeface="Arial"/>
                <a:cs typeface="Arial"/>
                <a:sym typeface="Arial"/>
              </a:rPr>
              <a:t>full-wave rectifier</a:t>
            </a:r>
            <a:r>
              <a:rPr lang="en-US" sz="1800">
                <a:solidFill>
                  <a:schemeClr val="dk1"/>
                </a:solidFill>
                <a:latin typeface="Arial"/>
                <a:ea typeface="Arial"/>
                <a:cs typeface="Arial"/>
                <a:sym typeface="Aria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Centre Tapped Full wave rectifier</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28576" y="838201"/>
            <a:ext cx="9144000" cy="58640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1750" fill="hold"/>
                                        <p:tgtEl>
                                          <p:spTgt spid="3074"/>
                                        </p:tgtEl>
                                        <p:attrNameLst>
                                          <p:attrName>ppt_x</p:attrName>
                                        </p:attrNameLst>
                                      </p:cBhvr>
                                      <p:tavLst>
                                        <p:tav tm="0">
                                          <p:val>
                                            <p:strVal val="#ppt_x"/>
                                          </p:val>
                                        </p:tav>
                                        <p:tav tm="100000">
                                          <p:val>
                                            <p:strVal val="#ppt_x"/>
                                          </p:val>
                                        </p:tav>
                                      </p:tavLst>
                                    </p:anim>
                                    <p:anim calcmode="lin" valueType="num">
                                      <p:cBhvr additive="base">
                                        <p:cTn id="8" dur="175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Centre Tapped Full wave rectifier</a:t>
            </a:r>
            <a:endParaRPr lang="en-US" dirty="0"/>
          </a:p>
        </p:txBody>
      </p:sp>
      <p:sp>
        <p:nvSpPr>
          <p:cNvPr id="3" name="Text Placeholder 2"/>
          <p:cNvSpPr>
            <a:spLocks noGrp="1"/>
          </p:cNvSpPr>
          <p:nvPr>
            <p:ph type="body"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450761" y="1341483"/>
            <a:ext cx="7650049" cy="451840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PIV of Centre Tapped Rectifier</a:t>
            </a:r>
            <a:endParaRPr lang="en-US" dirty="0"/>
          </a:p>
        </p:txBody>
      </p:sp>
      <p:sp>
        <p:nvSpPr>
          <p:cNvPr id="3" name="Text Placeholder 2"/>
          <p:cNvSpPr>
            <a:spLocks noGrp="1"/>
          </p:cNvSpPr>
          <p:nvPr>
            <p:ph type="body"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450761" y="1352282"/>
            <a:ext cx="8023538" cy="437881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304800" y="0"/>
            <a:ext cx="61722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dirty="0"/>
              <a:t>PIV of Centre Tapped Rectifier</a:t>
            </a:r>
            <a:endParaRPr b="1"/>
          </a:p>
        </p:txBody>
      </p:sp>
      <p:pic>
        <p:nvPicPr>
          <p:cNvPr id="135" name="Google Shape;135;p14"/>
          <p:cNvPicPr preferRelativeResize="0"/>
          <p:nvPr/>
        </p:nvPicPr>
        <p:blipFill rotWithShape="1">
          <a:blip r:embed="rId3">
            <a:alphaModFix/>
          </a:blip>
          <a:srcRect/>
          <a:stretch/>
        </p:blipFill>
        <p:spPr>
          <a:xfrm>
            <a:off x="381000" y="990600"/>
            <a:ext cx="8305800" cy="548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txBox="1">
            <a:spLocks noGrp="1"/>
          </p:cNvSpPr>
          <p:nvPr>
            <p:ph type="title"/>
          </p:nvPr>
        </p:nvSpPr>
        <p:spPr>
          <a:xfrm>
            <a:off x="304800" y="0"/>
            <a:ext cx="6172200" cy="838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b="1"/>
              <a:t>Introduction</a:t>
            </a:r>
            <a:endParaRPr b="1"/>
          </a:p>
        </p:txBody>
      </p:sp>
      <p:sp>
        <p:nvSpPr>
          <p:cNvPr id="53" name="Google Shape;53;p2"/>
          <p:cNvSpPr txBox="1">
            <a:spLocks noGrp="1"/>
          </p:cNvSpPr>
          <p:nvPr>
            <p:ph type="body" idx="1"/>
          </p:nvPr>
        </p:nvSpPr>
        <p:spPr>
          <a:xfrm>
            <a:off x="457200" y="1219200"/>
            <a:ext cx="8229600" cy="4906963"/>
          </a:xfrm>
          <a:prstGeom prst="rect">
            <a:avLst/>
          </a:prstGeom>
          <a:noFill/>
          <a:ln>
            <a:noFill/>
          </a:ln>
        </p:spPr>
        <p:txBody>
          <a:bodyPr spcFirstLastPara="1" wrap="square" lIns="91425" tIns="45700" rIns="91425" bIns="45700" anchor="t" anchorCtr="0">
            <a:normAutofit/>
          </a:bodyPr>
          <a:lstStyle/>
          <a:p>
            <a:pPr marL="720725" lvl="0" indent="-538163" algn="just" rtl="0">
              <a:lnSpc>
                <a:spcPct val="200000"/>
              </a:lnSpc>
              <a:spcBef>
                <a:spcPts val="0"/>
              </a:spcBef>
              <a:spcAft>
                <a:spcPts val="0"/>
              </a:spcAft>
              <a:buClr>
                <a:srgbClr val="C00000"/>
              </a:buClr>
              <a:buSzPts val="2400"/>
              <a:buFont typeface="Noto Sans Symbols"/>
              <a:buChar char="⁂"/>
            </a:pPr>
            <a:r>
              <a:rPr lang="en-US" sz="2400" dirty="0"/>
              <a:t>A rectifier is a circuit which converts the alternating current (AC) input power into Direct current (DC) output power.</a:t>
            </a:r>
          </a:p>
          <a:p>
            <a:pPr marL="720725" lvl="0" indent="-538163" algn="just" rtl="0">
              <a:lnSpc>
                <a:spcPct val="200000"/>
              </a:lnSpc>
              <a:spcBef>
                <a:spcPts val="0"/>
              </a:spcBef>
              <a:spcAft>
                <a:spcPts val="0"/>
              </a:spcAft>
              <a:buClr>
                <a:srgbClr val="C00000"/>
              </a:buClr>
              <a:buSzPts val="2400"/>
              <a:buFont typeface="Noto Sans Symbols"/>
              <a:buChar char="⁂"/>
            </a:pPr>
            <a:r>
              <a:rPr lang="en-US" sz="2400" dirty="0"/>
              <a:t>Diode and SCR are commonly used in rectifiers circuit.</a:t>
            </a:r>
            <a:endParaRPr dirty="0"/>
          </a:p>
          <a:p>
            <a:pPr marL="342900" lvl="0" indent="-190500" algn="just" rtl="0">
              <a:spcBef>
                <a:spcPts val="480"/>
              </a:spcBef>
              <a:spcAft>
                <a:spcPts val="0"/>
              </a:spcAft>
              <a:buClr>
                <a:schemeClr val="dk1"/>
              </a:buClr>
              <a:buSzPts val="2400"/>
              <a:buNone/>
            </a:pPr>
            <a:endParaRPr sz="2400" dirty="0"/>
          </a:p>
        </p:txBody>
      </p:sp>
      <p:pic>
        <p:nvPicPr>
          <p:cNvPr id="3" name="Picture 2">
            <a:extLst>
              <a:ext uri="{FF2B5EF4-FFF2-40B4-BE49-F238E27FC236}">
                <a16:creationId xmlns:a16="http://schemas.microsoft.com/office/drawing/2014/main" id="{F376E634-7128-F3A1-B1AA-2344FD5627DD}"/>
              </a:ext>
            </a:extLst>
          </p:cNvPr>
          <p:cNvPicPr>
            <a:picLocks noChangeAspect="1"/>
          </p:cNvPicPr>
          <p:nvPr/>
        </p:nvPicPr>
        <p:blipFill>
          <a:blip r:embed="rId3"/>
          <a:stretch>
            <a:fillRect/>
          </a:stretch>
        </p:blipFill>
        <p:spPr>
          <a:xfrm>
            <a:off x="2499360" y="4686300"/>
            <a:ext cx="3977640" cy="126746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rmAutofit fontScale="90000"/>
          </a:bodyPr>
          <a:lstStyle/>
          <a:p>
            <a:pPr marL="0" lvl="1" indent="0" algn="ctr" rtl="0">
              <a:spcBef>
                <a:spcPts val="0"/>
              </a:spcBef>
              <a:spcAft>
                <a:spcPts val="0"/>
              </a:spcAft>
              <a:buNone/>
            </a:pPr>
            <a:br>
              <a:rPr lang="en-US" sz="4000" b="1">
                <a:latin typeface="Times New Roman"/>
                <a:ea typeface="Times New Roman"/>
                <a:cs typeface="Times New Roman"/>
                <a:sym typeface="Times New Roman"/>
              </a:rPr>
            </a:br>
            <a:endParaRPr/>
          </a:p>
        </p:txBody>
      </p:sp>
      <p:sp>
        <p:nvSpPr>
          <p:cNvPr id="142" name="Google Shape;142;p15"/>
          <p:cNvSpPr/>
          <p:nvPr/>
        </p:nvSpPr>
        <p:spPr>
          <a:xfrm>
            <a:off x="0" y="6553200"/>
            <a:ext cx="9144000" cy="304800"/>
          </a:xfrm>
          <a:prstGeom prst="rect">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00" b="1">
              <a:solidFill>
                <a:schemeClr val="lt1"/>
              </a:solidFill>
              <a:latin typeface="Arial"/>
              <a:ea typeface="Arial"/>
              <a:cs typeface="Arial"/>
              <a:sym typeface="Arial"/>
            </a:endParaRPr>
          </a:p>
          <a:p>
            <a:pPr marL="0" marR="0" lvl="0" indent="0" algn="l" rtl="0">
              <a:spcBef>
                <a:spcPts val="0"/>
              </a:spcBef>
              <a:spcAft>
                <a:spcPts val="0"/>
              </a:spcAft>
              <a:buNone/>
            </a:pPr>
            <a:r>
              <a:rPr lang="en-US" sz="2800" b="1">
                <a:solidFill>
                  <a:schemeClr val="lt1"/>
                </a:solidFill>
                <a:latin typeface="Arial"/>
                <a:ea typeface="Arial"/>
                <a:cs typeface="Arial"/>
                <a:sym typeface="Arial"/>
              </a:rPr>
              <a:t> </a:t>
            </a:r>
            <a:endParaRPr/>
          </a:p>
        </p:txBody>
      </p:sp>
      <p:sp>
        <p:nvSpPr>
          <p:cNvPr id="143" name="Google Shape;143;p15"/>
          <p:cNvSpPr txBox="1"/>
          <p:nvPr/>
        </p:nvSpPr>
        <p:spPr>
          <a:xfrm>
            <a:off x="0" y="914402"/>
            <a:ext cx="904546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Times New Roman"/>
                <a:ea typeface="Times New Roman"/>
                <a:cs typeface="Times New Roman"/>
                <a:sym typeface="Times New Roman"/>
              </a:rPr>
              <a:t>	</a:t>
            </a:r>
            <a:endParaRPr/>
          </a:p>
        </p:txBody>
      </p:sp>
      <p:sp>
        <p:nvSpPr>
          <p:cNvPr id="144" name="Google Shape;144;p15"/>
          <p:cNvSpPr txBox="1"/>
          <p:nvPr/>
        </p:nvSpPr>
        <p:spPr>
          <a:xfrm>
            <a:off x="457200" y="914402"/>
            <a:ext cx="7857802" cy="515955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2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bridge rectifier is an alternating current (AC) to direct current (DC) convertor.</a:t>
            </a:r>
            <a:endParaRPr/>
          </a:p>
          <a:p>
            <a:pPr marL="342900" marR="0" lvl="0" indent="-342900" algn="just" rtl="0">
              <a:lnSpc>
                <a:spcPct val="2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rectifies mains AC input to DC output.</a:t>
            </a:r>
            <a:endParaRPr/>
          </a:p>
          <a:p>
            <a:pPr marL="342900" marR="0" lvl="0" indent="-342900" algn="just" rtl="0">
              <a:lnSpc>
                <a:spcPct val="2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Bridge rectifiers are widely used in power supplies.</a:t>
            </a:r>
            <a:endParaRPr/>
          </a:p>
          <a:p>
            <a:pPr marL="342900" marR="0" lvl="0" indent="-342900" algn="just" rtl="0">
              <a:lnSpc>
                <a:spcPct val="20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requires four diodes instead of two, but avoids the need for a centre-tapped transformer. </a:t>
            </a:r>
            <a:endParaRPr/>
          </a:p>
          <a:p>
            <a:pPr marL="342900" marR="0" lvl="0" indent="-190500" algn="just" rtl="0">
              <a:lnSpc>
                <a:spcPct val="200000"/>
              </a:lnSpc>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145" name="Google Shape;145;p15"/>
          <p:cNvSpPr txBox="1">
            <a:spLocks noGrp="1"/>
          </p:cNvSpPr>
          <p:nvPr>
            <p:ph type="sldNum" idx="12"/>
          </p:nvPr>
        </p:nvSpPr>
        <p:spPr>
          <a:xfrm>
            <a:off x="6579358" y="6492877"/>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chemeClr val="lt1"/>
                </a:solidFill>
                <a:latin typeface="Times New Roman"/>
                <a:ea typeface="Times New Roman"/>
                <a:cs typeface="Times New Roman"/>
                <a:sym typeface="Times New Roman"/>
              </a:rPr>
              <a:pPr marL="0" lvl="0" indent="0" algn="r" rtl="0">
                <a:spcBef>
                  <a:spcPts val="0"/>
                </a:spcBef>
                <a:spcAft>
                  <a:spcPts val="0"/>
                </a:spcAft>
                <a:buNone/>
              </a:pPr>
              <a:t>20</a:t>
            </a:fld>
            <a:endParaRPr sz="1800" b="1">
              <a:solidFill>
                <a:schemeClr val="lt1"/>
              </a:solidFill>
              <a:latin typeface="Times New Roman"/>
              <a:ea typeface="Times New Roman"/>
              <a:cs typeface="Times New Roman"/>
              <a:sym typeface="Times New Roman"/>
            </a:endParaRPr>
          </a:p>
        </p:txBody>
      </p:sp>
      <p:sp>
        <p:nvSpPr>
          <p:cNvPr id="146" name="Google Shape;146;p15"/>
          <p:cNvSpPr txBox="1"/>
          <p:nvPr/>
        </p:nvSpPr>
        <p:spPr>
          <a:xfrm>
            <a:off x="228600" y="228600"/>
            <a:ext cx="350520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dk1"/>
                </a:solidFill>
                <a:latin typeface="Calibri"/>
                <a:ea typeface="Calibri"/>
                <a:cs typeface="Calibri"/>
                <a:sym typeface="Calibri"/>
              </a:rPr>
              <a:t>Bridge Rectifier</a:t>
            </a:r>
            <a:endParaRPr sz="3000" b="1">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781061" y="-760171"/>
            <a:ext cx="8229600" cy="3763962"/>
          </a:xfrm>
          <a:prstGeom prst="rect">
            <a:avLst/>
          </a:prstGeom>
          <a:noFill/>
          <a:ln>
            <a:noFill/>
          </a:ln>
        </p:spPr>
        <p:txBody>
          <a:bodyPr spcFirstLastPara="1" wrap="square" lIns="91425" tIns="45700" rIns="91425" bIns="45700" anchor="ctr" anchorCtr="0">
            <a:normAutofit/>
          </a:bodyPr>
          <a:lstStyle/>
          <a:p>
            <a:pPr marL="0" lvl="1" indent="0" algn="just" rtl="0">
              <a:spcBef>
                <a:spcPts val="0"/>
              </a:spcBef>
              <a:spcAft>
                <a:spcPts val="0"/>
              </a:spcAft>
              <a:buNone/>
            </a:pPr>
            <a:br>
              <a:rPr lang="en-US" sz="4000" b="1">
                <a:latin typeface="Times New Roman"/>
                <a:ea typeface="Times New Roman"/>
                <a:cs typeface="Times New Roman"/>
                <a:sym typeface="Times New Roman"/>
              </a:rPr>
            </a:br>
            <a:endParaRPr/>
          </a:p>
        </p:txBody>
      </p:sp>
      <p:sp>
        <p:nvSpPr>
          <p:cNvPr id="153" name="Google Shape;153;p16"/>
          <p:cNvSpPr/>
          <p:nvPr/>
        </p:nvSpPr>
        <p:spPr>
          <a:xfrm>
            <a:off x="0" y="6593056"/>
            <a:ext cx="9144000" cy="264945"/>
          </a:xfrm>
          <a:prstGeom prst="rect">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p:txBody>
      </p:sp>
      <p:sp>
        <p:nvSpPr>
          <p:cNvPr id="154" name="Google Shape;154;p16"/>
          <p:cNvSpPr txBox="1"/>
          <p:nvPr/>
        </p:nvSpPr>
        <p:spPr>
          <a:xfrm>
            <a:off x="-20946" y="665026"/>
            <a:ext cx="904546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Times New Roman"/>
                <a:ea typeface="Times New Roman"/>
                <a:cs typeface="Times New Roman"/>
                <a:sym typeface="Times New Roman"/>
              </a:rPr>
              <a:t>	</a:t>
            </a:r>
            <a:endParaRPr/>
          </a:p>
        </p:txBody>
      </p:sp>
      <p:sp>
        <p:nvSpPr>
          <p:cNvPr id="155" name="Google Shape;155;p16"/>
          <p:cNvSpPr txBox="1"/>
          <p:nvPr/>
        </p:nvSpPr>
        <p:spPr>
          <a:xfrm>
            <a:off x="228602" y="1676402"/>
            <a:ext cx="8610599"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56" name="Google Shape;156;p16"/>
          <p:cNvSpPr txBox="1">
            <a:spLocks noGrp="1"/>
          </p:cNvSpPr>
          <p:nvPr>
            <p:ph type="sldNum" idx="12"/>
          </p:nvPr>
        </p:nvSpPr>
        <p:spPr>
          <a:xfrm>
            <a:off x="6702187" y="6537196"/>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chemeClr val="lt1"/>
                </a:solidFill>
                <a:latin typeface="Times New Roman"/>
                <a:ea typeface="Times New Roman"/>
                <a:cs typeface="Times New Roman"/>
                <a:sym typeface="Times New Roman"/>
              </a:rPr>
              <a:pPr marL="0" lvl="0" indent="0" algn="r" rtl="0">
                <a:spcBef>
                  <a:spcPts val="0"/>
                </a:spcBef>
                <a:spcAft>
                  <a:spcPts val="0"/>
                </a:spcAft>
                <a:buNone/>
              </a:pPr>
              <a:t>21</a:t>
            </a:fld>
            <a:endParaRPr sz="1800" b="1">
              <a:solidFill>
                <a:schemeClr val="lt1"/>
              </a:solidFill>
              <a:latin typeface="Times New Roman"/>
              <a:ea typeface="Times New Roman"/>
              <a:cs typeface="Times New Roman"/>
              <a:sym typeface="Times New Roman"/>
            </a:endParaRPr>
          </a:p>
        </p:txBody>
      </p:sp>
      <p:sp>
        <p:nvSpPr>
          <p:cNvPr id="157" name="Google Shape;157;p16"/>
          <p:cNvSpPr/>
          <p:nvPr/>
        </p:nvSpPr>
        <p:spPr>
          <a:xfrm>
            <a:off x="0" y="4624477"/>
            <a:ext cx="4572000" cy="446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a:solidFill>
                  <a:schemeClr val="dk1"/>
                </a:solidFill>
                <a:latin typeface="Times New Roman"/>
                <a:ea typeface="Times New Roman"/>
                <a:cs typeface="Times New Roman"/>
                <a:sym typeface="Times New Roman"/>
              </a:rPr>
              <a:t> </a:t>
            </a:r>
            <a:endParaRPr sz="2300">
              <a:solidFill>
                <a:schemeClr val="dk1"/>
              </a:solidFill>
              <a:latin typeface="Times New Roman"/>
              <a:ea typeface="Times New Roman"/>
              <a:cs typeface="Times New Roman"/>
              <a:sym typeface="Times New Roman"/>
            </a:endParaRPr>
          </a:p>
        </p:txBody>
      </p:sp>
      <p:sp>
        <p:nvSpPr>
          <p:cNvPr id="158" name="Google Shape;158;p16"/>
          <p:cNvSpPr/>
          <p:nvPr/>
        </p:nvSpPr>
        <p:spPr>
          <a:xfrm>
            <a:off x="211806" y="351417"/>
            <a:ext cx="8469274" cy="2662267"/>
          </a:xfrm>
          <a:prstGeom prst="rect">
            <a:avLst/>
          </a:prstGeom>
          <a:noFill/>
          <a:ln>
            <a:noFill/>
          </a:ln>
        </p:spPr>
        <p:txBody>
          <a:bodyPr spcFirstLastPara="1" wrap="square" lIns="91425" tIns="45700" rIns="91425" bIns="45700" anchor="t" anchorCtr="0">
            <a:spAutoFit/>
          </a:bodyPr>
          <a:lstStyle/>
          <a:p>
            <a:pPr marL="342900" marR="0" lvl="0" indent="-196850" algn="just" rtl="0">
              <a:spcBef>
                <a:spcPts val="0"/>
              </a:spcBef>
              <a:spcAft>
                <a:spcPts val="0"/>
              </a:spcAft>
              <a:buClr>
                <a:schemeClr val="dk1"/>
              </a:buClr>
              <a:buSzPts val="2300"/>
              <a:buFont typeface="Arial"/>
              <a:buNone/>
            </a:pPr>
            <a:endParaRPr sz="2300" b="1">
              <a:solidFill>
                <a:schemeClr val="dk1"/>
              </a:solidFill>
              <a:latin typeface="Times New Roman"/>
              <a:ea typeface="Times New Roman"/>
              <a:cs typeface="Times New Roman"/>
              <a:sym typeface="Times New Roman"/>
            </a:endParaRPr>
          </a:p>
          <a:p>
            <a:pPr marL="342900" marR="0" lvl="0" indent="-342900" algn="just" rtl="0">
              <a:spcBef>
                <a:spcPts val="12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consist of four diodes D1, D2, D3, D4 and step down transformer with load connected resistance.</a:t>
            </a:r>
            <a:endParaRPr/>
          </a:p>
          <a:p>
            <a:pPr marL="342900" marR="0" lvl="0" indent="-342900" algn="just" rtl="0">
              <a:spcBef>
                <a:spcPts val="12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AC voltage is first applied to primary of the transformer which is step down with the step down transformer and applied to the secondary of the transformer. </a:t>
            </a:r>
            <a:endParaRPr/>
          </a:p>
        </p:txBody>
      </p:sp>
      <p:pic>
        <p:nvPicPr>
          <p:cNvPr id="159" name="Google Shape;159;p16"/>
          <p:cNvPicPr preferRelativeResize="0"/>
          <p:nvPr/>
        </p:nvPicPr>
        <p:blipFill rotWithShape="1">
          <a:blip r:embed="rId3">
            <a:alphaModFix/>
          </a:blip>
          <a:srcRect l="3487" t="5557"/>
          <a:stretch/>
        </p:blipFill>
        <p:spPr>
          <a:xfrm>
            <a:off x="1734613" y="3429903"/>
            <a:ext cx="5085287" cy="2343519"/>
          </a:xfrm>
          <a:prstGeom prst="rect">
            <a:avLst/>
          </a:prstGeom>
          <a:noFill/>
          <a:ln>
            <a:noFill/>
          </a:ln>
        </p:spPr>
      </p:pic>
      <p:sp>
        <p:nvSpPr>
          <p:cNvPr id="160" name="Google Shape;160;p16"/>
          <p:cNvSpPr/>
          <p:nvPr/>
        </p:nvSpPr>
        <p:spPr>
          <a:xfrm>
            <a:off x="3187117" y="5911998"/>
            <a:ext cx="1800493"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Arial"/>
                <a:ea typeface="Arial"/>
                <a:cs typeface="Arial"/>
                <a:sym typeface="Arial"/>
              </a:rPr>
              <a:t> Bridge rectifier </a:t>
            </a:r>
            <a:endParaRPr/>
          </a:p>
        </p:txBody>
      </p:sp>
      <p:sp>
        <p:nvSpPr>
          <p:cNvPr id="161" name="Google Shape;161;p16"/>
          <p:cNvSpPr txBox="1"/>
          <p:nvPr/>
        </p:nvSpPr>
        <p:spPr>
          <a:xfrm>
            <a:off x="228600" y="228600"/>
            <a:ext cx="350520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dk1"/>
                </a:solidFill>
                <a:latin typeface="Calibri"/>
                <a:ea typeface="Calibri"/>
                <a:cs typeface="Calibri"/>
                <a:sym typeface="Calibri"/>
              </a:rPr>
              <a:t>Bridge Rectifier</a:t>
            </a:r>
            <a:endParaRPr sz="3000" b="1">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781061" y="-760171"/>
            <a:ext cx="8229600" cy="3763962"/>
          </a:xfrm>
          <a:prstGeom prst="rect">
            <a:avLst/>
          </a:prstGeom>
          <a:noFill/>
          <a:ln>
            <a:noFill/>
          </a:ln>
        </p:spPr>
        <p:txBody>
          <a:bodyPr spcFirstLastPara="1" wrap="square" lIns="91425" tIns="45700" rIns="91425" bIns="45700" anchor="ctr" anchorCtr="0">
            <a:normAutofit/>
          </a:bodyPr>
          <a:lstStyle/>
          <a:p>
            <a:pPr marL="0" lvl="1" indent="0" algn="just" rtl="0">
              <a:spcBef>
                <a:spcPts val="0"/>
              </a:spcBef>
              <a:spcAft>
                <a:spcPts val="0"/>
              </a:spcAft>
              <a:buNone/>
            </a:pPr>
            <a:br>
              <a:rPr lang="en-US" sz="4000" b="1">
                <a:latin typeface="Times New Roman"/>
                <a:ea typeface="Times New Roman"/>
                <a:cs typeface="Times New Roman"/>
                <a:sym typeface="Times New Roman"/>
              </a:rPr>
            </a:br>
            <a:endParaRPr/>
          </a:p>
        </p:txBody>
      </p:sp>
      <p:sp>
        <p:nvSpPr>
          <p:cNvPr id="168" name="Google Shape;168;p17"/>
          <p:cNvSpPr/>
          <p:nvPr/>
        </p:nvSpPr>
        <p:spPr>
          <a:xfrm>
            <a:off x="0" y="6593056"/>
            <a:ext cx="9144000" cy="264945"/>
          </a:xfrm>
          <a:prstGeom prst="rect">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p:txBody>
      </p:sp>
      <p:sp>
        <p:nvSpPr>
          <p:cNvPr id="169" name="Google Shape;169;p17"/>
          <p:cNvSpPr txBox="1"/>
          <p:nvPr/>
        </p:nvSpPr>
        <p:spPr>
          <a:xfrm>
            <a:off x="-20946" y="665026"/>
            <a:ext cx="904546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Times New Roman"/>
                <a:ea typeface="Times New Roman"/>
                <a:cs typeface="Times New Roman"/>
                <a:sym typeface="Times New Roman"/>
              </a:rPr>
              <a:t>	</a:t>
            </a:r>
            <a:endParaRPr/>
          </a:p>
        </p:txBody>
      </p:sp>
      <p:sp>
        <p:nvSpPr>
          <p:cNvPr id="170" name="Google Shape;170;p17"/>
          <p:cNvSpPr txBox="1"/>
          <p:nvPr/>
        </p:nvSpPr>
        <p:spPr>
          <a:xfrm>
            <a:off x="228602" y="1676402"/>
            <a:ext cx="8610599"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71" name="Google Shape;171;p17"/>
          <p:cNvSpPr txBox="1">
            <a:spLocks noGrp="1"/>
          </p:cNvSpPr>
          <p:nvPr>
            <p:ph type="sldNum" idx="12"/>
          </p:nvPr>
        </p:nvSpPr>
        <p:spPr>
          <a:xfrm>
            <a:off x="6702187" y="6537196"/>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chemeClr val="lt1"/>
                </a:solidFill>
                <a:latin typeface="Times New Roman"/>
                <a:ea typeface="Times New Roman"/>
                <a:cs typeface="Times New Roman"/>
                <a:sym typeface="Times New Roman"/>
              </a:rPr>
              <a:pPr marL="0" lvl="0" indent="0" algn="r" rtl="0">
                <a:spcBef>
                  <a:spcPts val="0"/>
                </a:spcBef>
                <a:spcAft>
                  <a:spcPts val="0"/>
                </a:spcAft>
                <a:buNone/>
              </a:pPr>
              <a:t>22</a:t>
            </a:fld>
            <a:endParaRPr sz="1800" b="1">
              <a:solidFill>
                <a:schemeClr val="lt1"/>
              </a:solidFill>
              <a:latin typeface="Times New Roman"/>
              <a:ea typeface="Times New Roman"/>
              <a:cs typeface="Times New Roman"/>
              <a:sym typeface="Times New Roman"/>
            </a:endParaRPr>
          </a:p>
        </p:txBody>
      </p:sp>
      <p:sp>
        <p:nvSpPr>
          <p:cNvPr id="172" name="Google Shape;172;p17"/>
          <p:cNvSpPr/>
          <p:nvPr/>
        </p:nvSpPr>
        <p:spPr>
          <a:xfrm>
            <a:off x="0" y="4624477"/>
            <a:ext cx="4572000" cy="446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a:solidFill>
                  <a:schemeClr val="dk1"/>
                </a:solidFill>
                <a:latin typeface="Times New Roman"/>
                <a:ea typeface="Times New Roman"/>
                <a:cs typeface="Times New Roman"/>
                <a:sym typeface="Times New Roman"/>
              </a:rPr>
              <a:t> </a:t>
            </a:r>
            <a:endParaRPr sz="2300">
              <a:solidFill>
                <a:schemeClr val="dk1"/>
              </a:solidFill>
              <a:latin typeface="Times New Roman"/>
              <a:ea typeface="Times New Roman"/>
              <a:cs typeface="Times New Roman"/>
              <a:sym typeface="Times New Roman"/>
            </a:endParaRPr>
          </a:p>
        </p:txBody>
      </p:sp>
      <p:sp>
        <p:nvSpPr>
          <p:cNvPr id="173" name="Google Shape;173;p17"/>
          <p:cNvSpPr/>
          <p:nvPr/>
        </p:nvSpPr>
        <p:spPr>
          <a:xfrm>
            <a:off x="211806" y="351417"/>
            <a:ext cx="8469274" cy="266226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300" b="1">
              <a:solidFill>
                <a:schemeClr val="dk1"/>
              </a:solidFill>
              <a:latin typeface="Times New Roman"/>
              <a:ea typeface="Times New Roman"/>
              <a:cs typeface="Times New Roman"/>
              <a:sym typeface="Times New Roman"/>
            </a:endParaRPr>
          </a:p>
          <a:p>
            <a:pPr marL="0" marR="0" lvl="0" indent="0" algn="just" rtl="0">
              <a:spcBef>
                <a:spcPts val="1200"/>
              </a:spcBef>
              <a:spcAft>
                <a:spcPts val="0"/>
              </a:spcAft>
              <a:buNone/>
            </a:pPr>
            <a:r>
              <a:rPr lang="en-US" sz="2400" u="sng">
                <a:solidFill>
                  <a:schemeClr val="dk1"/>
                </a:solidFill>
                <a:latin typeface="Calibri"/>
                <a:ea typeface="Calibri"/>
                <a:cs typeface="Calibri"/>
                <a:sym typeface="Calibri"/>
              </a:rPr>
              <a:t>During positive half cycle of applied voltage:</a:t>
            </a:r>
            <a:endParaRPr/>
          </a:p>
          <a:p>
            <a:pPr marL="0" marR="0" lvl="0" indent="0" algn="just" rtl="0">
              <a:spcBef>
                <a:spcPts val="1200"/>
              </a:spcBef>
              <a:spcAft>
                <a:spcPts val="0"/>
              </a:spcAft>
              <a:buNone/>
            </a:pPr>
            <a:r>
              <a:rPr lang="en-US" sz="2400">
                <a:solidFill>
                  <a:schemeClr val="dk1"/>
                </a:solidFill>
                <a:latin typeface="Calibri"/>
                <a:ea typeface="Calibri"/>
                <a:cs typeface="Calibri"/>
                <a:sym typeface="Calibri"/>
              </a:rPr>
              <a:t>Point A becomes at positive potential (+) whereas point B will be at negative potential (-). So diode D1 and D3 becomes forward bias and behave like a closed switch whereas diode D2 and D4 becomes in reverse bias and behaves like an open switch.  </a:t>
            </a:r>
            <a:endParaRPr/>
          </a:p>
        </p:txBody>
      </p:sp>
      <p:sp>
        <p:nvSpPr>
          <p:cNvPr id="174" name="Google Shape;174;p17"/>
          <p:cNvSpPr/>
          <p:nvPr/>
        </p:nvSpPr>
        <p:spPr>
          <a:xfrm>
            <a:off x="1073506" y="5911998"/>
            <a:ext cx="6558206"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Arial"/>
                <a:ea typeface="Arial"/>
                <a:cs typeface="Arial"/>
                <a:sym typeface="Arial"/>
              </a:rPr>
              <a:t> Equivalent circuit of bridge rectifier during positive half cycle </a:t>
            </a:r>
            <a:endParaRPr sz="1800">
              <a:solidFill>
                <a:schemeClr val="dk1"/>
              </a:solidFill>
              <a:latin typeface="Arial"/>
              <a:ea typeface="Arial"/>
              <a:cs typeface="Arial"/>
              <a:sym typeface="Arial"/>
            </a:endParaRPr>
          </a:p>
        </p:txBody>
      </p:sp>
      <p:pic>
        <p:nvPicPr>
          <p:cNvPr id="175" name="Google Shape;175;p17"/>
          <p:cNvPicPr preferRelativeResize="0"/>
          <p:nvPr/>
        </p:nvPicPr>
        <p:blipFill rotWithShape="1">
          <a:blip r:embed="rId3">
            <a:alphaModFix/>
          </a:blip>
          <a:srcRect/>
          <a:stretch/>
        </p:blipFill>
        <p:spPr>
          <a:xfrm>
            <a:off x="1920092" y="3094459"/>
            <a:ext cx="4714325" cy="2550181"/>
          </a:xfrm>
          <a:prstGeom prst="rect">
            <a:avLst/>
          </a:prstGeom>
          <a:noFill/>
          <a:ln>
            <a:noFill/>
          </a:ln>
        </p:spPr>
      </p:pic>
      <p:sp>
        <p:nvSpPr>
          <p:cNvPr id="176" name="Google Shape;176;p17"/>
          <p:cNvSpPr txBox="1"/>
          <p:nvPr/>
        </p:nvSpPr>
        <p:spPr>
          <a:xfrm>
            <a:off x="228600" y="228600"/>
            <a:ext cx="350520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dk1"/>
                </a:solidFill>
                <a:latin typeface="Calibri"/>
                <a:ea typeface="Calibri"/>
                <a:cs typeface="Calibri"/>
                <a:sym typeface="Calibri"/>
              </a:rPr>
              <a:t>Bridge Rectifier</a:t>
            </a:r>
            <a:endParaRPr sz="3000" b="1">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title"/>
          </p:nvPr>
        </p:nvSpPr>
        <p:spPr>
          <a:xfrm>
            <a:off x="781061" y="-760171"/>
            <a:ext cx="8229600" cy="3763962"/>
          </a:xfrm>
          <a:prstGeom prst="rect">
            <a:avLst/>
          </a:prstGeom>
          <a:noFill/>
          <a:ln>
            <a:noFill/>
          </a:ln>
        </p:spPr>
        <p:txBody>
          <a:bodyPr spcFirstLastPara="1" wrap="square" lIns="91425" tIns="45700" rIns="91425" bIns="45700" anchor="ctr" anchorCtr="0">
            <a:normAutofit/>
          </a:bodyPr>
          <a:lstStyle/>
          <a:p>
            <a:pPr marL="0" lvl="1" indent="0" algn="just" rtl="0">
              <a:spcBef>
                <a:spcPts val="0"/>
              </a:spcBef>
              <a:spcAft>
                <a:spcPts val="0"/>
              </a:spcAft>
              <a:buNone/>
            </a:pPr>
            <a:br>
              <a:rPr lang="en-US" sz="4000" b="1">
                <a:latin typeface="Times New Roman"/>
                <a:ea typeface="Times New Roman"/>
                <a:cs typeface="Times New Roman"/>
                <a:sym typeface="Times New Roman"/>
              </a:rPr>
            </a:br>
            <a:endParaRPr/>
          </a:p>
        </p:txBody>
      </p:sp>
      <p:sp>
        <p:nvSpPr>
          <p:cNvPr id="183" name="Google Shape;183;p18"/>
          <p:cNvSpPr/>
          <p:nvPr/>
        </p:nvSpPr>
        <p:spPr>
          <a:xfrm>
            <a:off x="0" y="6593056"/>
            <a:ext cx="9144000" cy="264945"/>
          </a:xfrm>
          <a:prstGeom prst="rect">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p:txBody>
      </p:sp>
      <p:sp>
        <p:nvSpPr>
          <p:cNvPr id="184" name="Google Shape;184;p18"/>
          <p:cNvSpPr txBox="1"/>
          <p:nvPr/>
        </p:nvSpPr>
        <p:spPr>
          <a:xfrm>
            <a:off x="-20946" y="665026"/>
            <a:ext cx="904546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Times New Roman"/>
                <a:ea typeface="Times New Roman"/>
                <a:cs typeface="Times New Roman"/>
                <a:sym typeface="Times New Roman"/>
              </a:rPr>
              <a:t>	</a:t>
            </a:r>
            <a:endParaRPr/>
          </a:p>
        </p:txBody>
      </p:sp>
      <p:sp>
        <p:nvSpPr>
          <p:cNvPr id="185" name="Google Shape;185;p18"/>
          <p:cNvSpPr txBox="1"/>
          <p:nvPr/>
        </p:nvSpPr>
        <p:spPr>
          <a:xfrm>
            <a:off x="228602" y="1676402"/>
            <a:ext cx="8610599"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86" name="Google Shape;186;p18"/>
          <p:cNvSpPr txBox="1">
            <a:spLocks noGrp="1"/>
          </p:cNvSpPr>
          <p:nvPr>
            <p:ph type="sldNum" idx="12"/>
          </p:nvPr>
        </p:nvSpPr>
        <p:spPr>
          <a:xfrm>
            <a:off x="6702187" y="6537196"/>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chemeClr val="lt1"/>
                </a:solidFill>
                <a:latin typeface="Times New Roman"/>
                <a:ea typeface="Times New Roman"/>
                <a:cs typeface="Times New Roman"/>
                <a:sym typeface="Times New Roman"/>
              </a:rPr>
              <a:pPr marL="0" lvl="0" indent="0" algn="r" rtl="0">
                <a:spcBef>
                  <a:spcPts val="0"/>
                </a:spcBef>
                <a:spcAft>
                  <a:spcPts val="0"/>
                </a:spcAft>
                <a:buNone/>
              </a:pPr>
              <a:t>23</a:t>
            </a:fld>
            <a:endParaRPr sz="1800" b="1">
              <a:solidFill>
                <a:schemeClr val="lt1"/>
              </a:solidFill>
              <a:latin typeface="Times New Roman"/>
              <a:ea typeface="Times New Roman"/>
              <a:cs typeface="Times New Roman"/>
              <a:sym typeface="Times New Roman"/>
            </a:endParaRPr>
          </a:p>
        </p:txBody>
      </p:sp>
      <p:sp>
        <p:nvSpPr>
          <p:cNvPr id="187" name="Google Shape;187;p18"/>
          <p:cNvSpPr/>
          <p:nvPr/>
        </p:nvSpPr>
        <p:spPr>
          <a:xfrm>
            <a:off x="0" y="4624477"/>
            <a:ext cx="4572000" cy="446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a:solidFill>
                  <a:schemeClr val="dk1"/>
                </a:solidFill>
                <a:latin typeface="Times New Roman"/>
                <a:ea typeface="Times New Roman"/>
                <a:cs typeface="Times New Roman"/>
                <a:sym typeface="Times New Roman"/>
              </a:rPr>
              <a:t> </a:t>
            </a:r>
            <a:endParaRPr sz="2300">
              <a:solidFill>
                <a:schemeClr val="dk1"/>
              </a:solidFill>
              <a:latin typeface="Times New Roman"/>
              <a:ea typeface="Times New Roman"/>
              <a:cs typeface="Times New Roman"/>
              <a:sym typeface="Times New Roman"/>
            </a:endParaRPr>
          </a:p>
        </p:txBody>
      </p:sp>
      <p:sp>
        <p:nvSpPr>
          <p:cNvPr id="188" name="Google Shape;188;p18"/>
          <p:cNvSpPr/>
          <p:nvPr/>
        </p:nvSpPr>
        <p:spPr>
          <a:xfrm>
            <a:off x="211806" y="351417"/>
            <a:ext cx="8469274" cy="266226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300" b="1">
              <a:solidFill>
                <a:schemeClr val="dk1"/>
              </a:solidFill>
              <a:latin typeface="Times New Roman"/>
              <a:ea typeface="Times New Roman"/>
              <a:cs typeface="Times New Roman"/>
              <a:sym typeface="Times New Roman"/>
            </a:endParaRPr>
          </a:p>
          <a:p>
            <a:pPr marL="0" marR="0" lvl="0" indent="0" algn="just" rtl="0">
              <a:spcBef>
                <a:spcPts val="1200"/>
              </a:spcBef>
              <a:spcAft>
                <a:spcPts val="0"/>
              </a:spcAft>
              <a:buNone/>
            </a:pPr>
            <a:r>
              <a:rPr lang="en-US" sz="2400">
                <a:solidFill>
                  <a:schemeClr val="dk1"/>
                </a:solidFill>
                <a:latin typeface="Calibri"/>
                <a:ea typeface="Calibri"/>
                <a:cs typeface="Calibri"/>
                <a:sym typeface="Calibri"/>
              </a:rPr>
              <a:t>So current will start to flow from point A through diode D1 to the point B through load resistance RL to point b through diode D3 and finally reaches to point B.</a:t>
            </a:r>
            <a:endParaRPr/>
          </a:p>
          <a:p>
            <a:pPr marL="0" marR="0" lvl="0" indent="0" algn="just" rtl="0">
              <a:spcBef>
                <a:spcPts val="1200"/>
              </a:spcBef>
              <a:spcAft>
                <a:spcPts val="0"/>
              </a:spcAft>
              <a:buNone/>
            </a:pPr>
            <a:r>
              <a:rPr lang="en-US" sz="2400">
                <a:solidFill>
                  <a:schemeClr val="dk1"/>
                </a:solidFill>
                <a:latin typeface="Calibri"/>
                <a:ea typeface="Calibri"/>
                <a:cs typeface="Calibri"/>
                <a:sym typeface="Calibri"/>
              </a:rPr>
              <a:t>In this way the direction of current through load resistance RL is from small a to small b.</a:t>
            </a:r>
            <a:endParaRPr/>
          </a:p>
        </p:txBody>
      </p:sp>
      <p:sp>
        <p:nvSpPr>
          <p:cNvPr id="189" name="Google Shape;189;p18"/>
          <p:cNvSpPr/>
          <p:nvPr/>
        </p:nvSpPr>
        <p:spPr>
          <a:xfrm>
            <a:off x="914400" y="5718100"/>
            <a:ext cx="7891969"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Arial"/>
                <a:ea typeface="Arial"/>
                <a:cs typeface="Arial"/>
                <a:sym typeface="Arial"/>
              </a:rPr>
              <a:t> Shows the current direction through load resistance RL: A-D1-a-RL-b-D3-B</a:t>
            </a:r>
            <a:endParaRPr/>
          </a:p>
        </p:txBody>
      </p:sp>
      <p:pic>
        <p:nvPicPr>
          <p:cNvPr id="190" name="Google Shape;190;p18"/>
          <p:cNvPicPr preferRelativeResize="0"/>
          <p:nvPr/>
        </p:nvPicPr>
        <p:blipFill rotWithShape="1">
          <a:blip r:embed="rId3">
            <a:alphaModFix/>
          </a:blip>
          <a:srcRect/>
          <a:stretch/>
        </p:blipFill>
        <p:spPr>
          <a:xfrm>
            <a:off x="1858010" y="3163978"/>
            <a:ext cx="5176865" cy="2356539"/>
          </a:xfrm>
          <a:prstGeom prst="rect">
            <a:avLst/>
          </a:prstGeom>
          <a:noFill/>
          <a:ln>
            <a:noFill/>
          </a:ln>
        </p:spPr>
      </p:pic>
      <p:sp>
        <p:nvSpPr>
          <p:cNvPr id="191" name="Google Shape;191;p18"/>
          <p:cNvSpPr txBox="1"/>
          <p:nvPr/>
        </p:nvSpPr>
        <p:spPr>
          <a:xfrm>
            <a:off x="228600" y="228600"/>
            <a:ext cx="350520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dk1"/>
                </a:solidFill>
                <a:latin typeface="Calibri"/>
                <a:ea typeface="Calibri"/>
                <a:cs typeface="Calibri"/>
                <a:sym typeface="Calibri"/>
              </a:rPr>
              <a:t>Bridge Rectifier</a:t>
            </a:r>
            <a:endParaRPr sz="3000" b="1">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9"/>
          <p:cNvSpPr txBox="1">
            <a:spLocks noGrp="1"/>
          </p:cNvSpPr>
          <p:nvPr>
            <p:ph type="title"/>
          </p:nvPr>
        </p:nvSpPr>
        <p:spPr>
          <a:xfrm>
            <a:off x="781061" y="-760171"/>
            <a:ext cx="8229600" cy="3763962"/>
          </a:xfrm>
          <a:prstGeom prst="rect">
            <a:avLst/>
          </a:prstGeom>
          <a:noFill/>
          <a:ln>
            <a:noFill/>
          </a:ln>
        </p:spPr>
        <p:txBody>
          <a:bodyPr spcFirstLastPara="1" wrap="square" lIns="91425" tIns="45700" rIns="91425" bIns="45700" anchor="ctr" anchorCtr="0">
            <a:normAutofit/>
          </a:bodyPr>
          <a:lstStyle/>
          <a:p>
            <a:pPr marL="0" lvl="1" indent="0" algn="just" rtl="0">
              <a:spcBef>
                <a:spcPts val="0"/>
              </a:spcBef>
              <a:spcAft>
                <a:spcPts val="0"/>
              </a:spcAft>
              <a:buNone/>
            </a:pPr>
            <a:br>
              <a:rPr lang="en-US" sz="4000" b="1">
                <a:latin typeface="Times New Roman"/>
                <a:ea typeface="Times New Roman"/>
                <a:cs typeface="Times New Roman"/>
                <a:sym typeface="Times New Roman"/>
              </a:rPr>
            </a:br>
            <a:endParaRPr/>
          </a:p>
        </p:txBody>
      </p:sp>
      <p:sp>
        <p:nvSpPr>
          <p:cNvPr id="198" name="Google Shape;198;p19"/>
          <p:cNvSpPr/>
          <p:nvPr/>
        </p:nvSpPr>
        <p:spPr>
          <a:xfrm>
            <a:off x="0" y="6593056"/>
            <a:ext cx="9144000" cy="264945"/>
          </a:xfrm>
          <a:prstGeom prst="rect">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p:txBody>
      </p:sp>
      <p:sp>
        <p:nvSpPr>
          <p:cNvPr id="199" name="Google Shape;199;p19"/>
          <p:cNvSpPr txBox="1"/>
          <p:nvPr/>
        </p:nvSpPr>
        <p:spPr>
          <a:xfrm>
            <a:off x="-20946" y="665026"/>
            <a:ext cx="904546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Times New Roman"/>
                <a:ea typeface="Times New Roman"/>
                <a:cs typeface="Times New Roman"/>
                <a:sym typeface="Times New Roman"/>
              </a:rPr>
              <a:t>	</a:t>
            </a:r>
            <a:endParaRPr/>
          </a:p>
        </p:txBody>
      </p:sp>
      <p:sp>
        <p:nvSpPr>
          <p:cNvPr id="200" name="Google Shape;200;p19"/>
          <p:cNvSpPr txBox="1"/>
          <p:nvPr/>
        </p:nvSpPr>
        <p:spPr>
          <a:xfrm>
            <a:off x="228602" y="1676402"/>
            <a:ext cx="8610599"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01" name="Google Shape;201;p19"/>
          <p:cNvSpPr txBox="1">
            <a:spLocks noGrp="1"/>
          </p:cNvSpPr>
          <p:nvPr>
            <p:ph type="sldNum" idx="12"/>
          </p:nvPr>
        </p:nvSpPr>
        <p:spPr>
          <a:xfrm>
            <a:off x="6702187" y="6537196"/>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chemeClr val="lt1"/>
                </a:solidFill>
                <a:latin typeface="Times New Roman"/>
                <a:ea typeface="Times New Roman"/>
                <a:cs typeface="Times New Roman"/>
                <a:sym typeface="Times New Roman"/>
              </a:rPr>
              <a:pPr marL="0" lvl="0" indent="0" algn="r" rtl="0">
                <a:spcBef>
                  <a:spcPts val="0"/>
                </a:spcBef>
                <a:spcAft>
                  <a:spcPts val="0"/>
                </a:spcAft>
                <a:buNone/>
              </a:pPr>
              <a:t>24</a:t>
            </a:fld>
            <a:endParaRPr sz="1800" b="1">
              <a:solidFill>
                <a:schemeClr val="lt1"/>
              </a:solidFill>
              <a:latin typeface="Times New Roman"/>
              <a:ea typeface="Times New Roman"/>
              <a:cs typeface="Times New Roman"/>
              <a:sym typeface="Times New Roman"/>
            </a:endParaRPr>
          </a:p>
        </p:txBody>
      </p:sp>
      <p:sp>
        <p:nvSpPr>
          <p:cNvPr id="202" name="Google Shape;202;p19"/>
          <p:cNvSpPr/>
          <p:nvPr/>
        </p:nvSpPr>
        <p:spPr>
          <a:xfrm>
            <a:off x="0" y="4624477"/>
            <a:ext cx="4572000" cy="446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a:solidFill>
                  <a:schemeClr val="dk1"/>
                </a:solidFill>
                <a:latin typeface="Times New Roman"/>
                <a:ea typeface="Times New Roman"/>
                <a:cs typeface="Times New Roman"/>
                <a:sym typeface="Times New Roman"/>
              </a:rPr>
              <a:t> </a:t>
            </a:r>
            <a:endParaRPr sz="2300">
              <a:solidFill>
                <a:schemeClr val="dk1"/>
              </a:solidFill>
              <a:latin typeface="Times New Roman"/>
              <a:ea typeface="Times New Roman"/>
              <a:cs typeface="Times New Roman"/>
              <a:sym typeface="Times New Roman"/>
            </a:endParaRPr>
          </a:p>
        </p:txBody>
      </p:sp>
      <p:sp>
        <p:nvSpPr>
          <p:cNvPr id="203" name="Google Shape;203;p19"/>
          <p:cNvSpPr/>
          <p:nvPr/>
        </p:nvSpPr>
        <p:spPr>
          <a:xfrm>
            <a:off x="211806" y="351417"/>
            <a:ext cx="8469274" cy="32162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300" b="1">
              <a:solidFill>
                <a:schemeClr val="dk1"/>
              </a:solidFill>
              <a:latin typeface="Times New Roman"/>
              <a:ea typeface="Times New Roman"/>
              <a:cs typeface="Times New Roman"/>
              <a:sym typeface="Times New Roman"/>
            </a:endParaRPr>
          </a:p>
          <a:p>
            <a:pPr marL="0" marR="0" lvl="0" indent="0" algn="just" rtl="0">
              <a:spcBef>
                <a:spcPts val="1200"/>
              </a:spcBef>
              <a:spcAft>
                <a:spcPts val="0"/>
              </a:spcAft>
              <a:buNone/>
            </a:pPr>
            <a:r>
              <a:rPr lang="en-US" sz="2400" u="sng">
                <a:solidFill>
                  <a:schemeClr val="dk1"/>
                </a:solidFill>
                <a:latin typeface="Calibri"/>
                <a:ea typeface="Calibri"/>
                <a:cs typeface="Calibri"/>
                <a:sym typeface="Calibri"/>
              </a:rPr>
              <a:t>During negative half cycle:</a:t>
            </a:r>
            <a:endParaRPr/>
          </a:p>
          <a:p>
            <a:pPr marL="0" marR="0" lvl="0" indent="0" algn="just" rtl="0">
              <a:spcBef>
                <a:spcPts val="1200"/>
              </a:spcBef>
              <a:spcAft>
                <a:spcPts val="0"/>
              </a:spcAft>
              <a:buNone/>
            </a:pPr>
            <a:r>
              <a:rPr lang="en-US" sz="2400">
                <a:solidFill>
                  <a:schemeClr val="dk1"/>
                </a:solidFill>
                <a:latin typeface="Calibri"/>
                <a:ea typeface="Calibri"/>
                <a:cs typeface="Calibri"/>
                <a:sym typeface="Calibri"/>
              </a:rPr>
              <a:t>Point A will be at negative potential (-) whereas point B will be at positive potential.</a:t>
            </a:r>
            <a:endParaRPr/>
          </a:p>
          <a:p>
            <a:pPr marL="0" marR="0" lvl="0" indent="0" algn="just" rtl="0">
              <a:spcBef>
                <a:spcPts val="1200"/>
              </a:spcBef>
              <a:spcAft>
                <a:spcPts val="0"/>
              </a:spcAft>
              <a:buNone/>
            </a:pPr>
            <a:r>
              <a:rPr lang="en-US" sz="2400">
                <a:solidFill>
                  <a:schemeClr val="dk1"/>
                </a:solidFill>
                <a:latin typeface="Calibri"/>
                <a:ea typeface="Calibri"/>
                <a:cs typeface="Calibri"/>
                <a:sym typeface="Calibri"/>
              </a:rPr>
              <a:t>So diode D1 and D3 comes in reverse bias and behaves like an open switch whereas diode D2 and D4 comes in forward bias and behaves like closed switch. </a:t>
            </a:r>
            <a:endParaRPr/>
          </a:p>
        </p:txBody>
      </p:sp>
      <p:sp>
        <p:nvSpPr>
          <p:cNvPr id="204" name="Google Shape;204;p19"/>
          <p:cNvSpPr/>
          <p:nvPr/>
        </p:nvSpPr>
        <p:spPr>
          <a:xfrm>
            <a:off x="1244444" y="5920540"/>
            <a:ext cx="6647974"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Arial"/>
                <a:ea typeface="Arial"/>
                <a:cs typeface="Arial"/>
                <a:sym typeface="Arial"/>
              </a:rPr>
              <a:t> Equivalent circuit of bridge rectifier during negative half cycle </a:t>
            </a:r>
            <a:endParaRPr/>
          </a:p>
        </p:txBody>
      </p:sp>
      <p:pic>
        <p:nvPicPr>
          <p:cNvPr id="205" name="Google Shape;205;p19"/>
          <p:cNvPicPr preferRelativeResize="0"/>
          <p:nvPr/>
        </p:nvPicPr>
        <p:blipFill rotWithShape="1">
          <a:blip r:embed="rId3">
            <a:alphaModFix/>
          </a:blip>
          <a:srcRect/>
          <a:stretch/>
        </p:blipFill>
        <p:spPr>
          <a:xfrm>
            <a:off x="1757704" y="3538112"/>
            <a:ext cx="4944483" cy="2315465"/>
          </a:xfrm>
          <a:prstGeom prst="rect">
            <a:avLst/>
          </a:prstGeom>
          <a:noFill/>
          <a:ln>
            <a:noFill/>
          </a:ln>
        </p:spPr>
      </p:pic>
      <p:sp>
        <p:nvSpPr>
          <p:cNvPr id="206" name="Google Shape;206;p19"/>
          <p:cNvSpPr txBox="1"/>
          <p:nvPr/>
        </p:nvSpPr>
        <p:spPr>
          <a:xfrm>
            <a:off x="228600" y="228600"/>
            <a:ext cx="350520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dk1"/>
                </a:solidFill>
                <a:latin typeface="Calibri"/>
                <a:ea typeface="Calibri"/>
                <a:cs typeface="Calibri"/>
                <a:sym typeface="Calibri"/>
              </a:rPr>
              <a:t>Bridge Rectifier</a:t>
            </a:r>
            <a:endParaRPr sz="3000" b="1">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781061" y="-760171"/>
            <a:ext cx="8229600" cy="3763962"/>
          </a:xfrm>
          <a:prstGeom prst="rect">
            <a:avLst/>
          </a:prstGeom>
          <a:noFill/>
          <a:ln>
            <a:noFill/>
          </a:ln>
        </p:spPr>
        <p:txBody>
          <a:bodyPr spcFirstLastPara="1" wrap="square" lIns="91425" tIns="45700" rIns="91425" bIns="45700" anchor="ctr" anchorCtr="0">
            <a:normAutofit/>
          </a:bodyPr>
          <a:lstStyle/>
          <a:p>
            <a:pPr marL="0" lvl="1" indent="0" algn="just" rtl="0">
              <a:spcBef>
                <a:spcPts val="0"/>
              </a:spcBef>
              <a:spcAft>
                <a:spcPts val="0"/>
              </a:spcAft>
              <a:buNone/>
            </a:pPr>
            <a:br>
              <a:rPr lang="en-US" sz="4000" b="1">
                <a:latin typeface="Times New Roman"/>
                <a:ea typeface="Times New Roman"/>
                <a:cs typeface="Times New Roman"/>
                <a:sym typeface="Times New Roman"/>
              </a:rPr>
            </a:br>
            <a:endParaRPr/>
          </a:p>
        </p:txBody>
      </p:sp>
      <p:sp>
        <p:nvSpPr>
          <p:cNvPr id="213" name="Google Shape;213;p20"/>
          <p:cNvSpPr/>
          <p:nvPr/>
        </p:nvSpPr>
        <p:spPr>
          <a:xfrm>
            <a:off x="0" y="6593056"/>
            <a:ext cx="9144000" cy="264945"/>
          </a:xfrm>
          <a:prstGeom prst="rect">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p:txBody>
      </p:sp>
      <p:sp>
        <p:nvSpPr>
          <p:cNvPr id="214" name="Google Shape;214;p20"/>
          <p:cNvSpPr txBox="1"/>
          <p:nvPr/>
        </p:nvSpPr>
        <p:spPr>
          <a:xfrm>
            <a:off x="-20946" y="665026"/>
            <a:ext cx="904546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Times New Roman"/>
                <a:ea typeface="Times New Roman"/>
                <a:cs typeface="Times New Roman"/>
                <a:sym typeface="Times New Roman"/>
              </a:rPr>
              <a:t>	</a:t>
            </a:r>
            <a:endParaRPr/>
          </a:p>
        </p:txBody>
      </p:sp>
      <p:sp>
        <p:nvSpPr>
          <p:cNvPr id="215" name="Google Shape;215;p20"/>
          <p:cNvSpPr txBox="1"/>
          <p:nvPr/>
        </p:nvSpPr>
        <p:spPr>
          <a:xfrm>
            <a:off x="228602" y="1676402"/>
            <a:ext cx="8610599"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16" name="Google Shape;216;p20"/>
          <p:cNvSpPr txBox="1">
            <a:spLocks noGrp="1"/>
          </p:cNvSpPr>
          <p:nvPr>
            <p:ph type="sldNum" idx="12"/>
          </p:nvPr>
        </p:nvSpPr>
        <p:spPr>
          <a:xfrm>
            <a:off x="6702187" y="6537196"/>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chemeClr val="lt1"/>
                </a:solidFill>
                <a:latin typeface="Times New Roman"/>
                <a:ea typeface="Times New Roman"/>
                <a:cs typeface="Times New Roman"/>
                <a:sym typeface="Times New Roman"/>
              </a:rPr>
              <a:pPr marL="0" lvl="0" indent="0" algn="r" rtl="0">
                <a:spcBef>
                  <a:spcPts val="0"/>
                </a:spcBef>
                <a:spcAft>
                  <a:spcPts val="0"/>
                </a:spcAft>
                <a:buNone/>
              </a:pPr>
              <a:t>25</a:t>
            </a:fld>
            <a:endParaRPr sz="1800" b="1">
              <a:solidFill>
                <a:schemeClr val="lt1"/>
              </a:solidFill>
              <a:latin typeface="Times New Roman"/>
              <a:ea typeface="Times New Roman"/>
              <a:cs typeface="Times New Roman"/>
              <a:sym typeface="Times New Roman"/>
            </a:endParaRPr>
          </a:p>
        </p:txBody>
      </p:sp>
      <p:sp>
        <p:nvSpPr>
          <p:cNvPr id="217" name="Google Shape;217;p20"/>
          <p:cNvSpPr/>
          <p:nvPr/>
        </p:nvSpPr>
        <p:spPr>
          <a:xfrm>
            <a:off x="0" y="4624477"/>
            <a:ext cx="4572000" cy="446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a:solidFill>
                  <a:schemeClr val="dk1"/>
                </a:solidFill>
                <a:latin typeface="Times New Roman"/>
                <a:ea typeface="Times New Roman"/>
                <a:cs typeface="Times New Roman"/>
                <a:sym typeface="Times New Roman"/>
              </a:rPr>
              <a:t> </a:t>
            </a:r>
            <a:endParaRPr sz="2300">
              <a:solidFill>
                <a:schemeClr val="dk1"/>
              </a:solidFill>
              <a:latin typeface="Times New Roman"/>
              <a:ea typeface="Times New Roman"/>
              <a:cs typeface="Times New Roman"/>
              <a:sym typeface="Times New Roman"/>
            </a:endParaRPr>
          </a:p>
        </p:txBody>
      </p:sp>
      <p:sp>
        <p:nvSpPr>
          <p:cNvPr id="218" name="Google Shape;218;p20"/>
          <p:cNvSpPr/>
          <p:nvPr/>
        </p:nvSpPr>
        <p:spPr>
          <a:xfrm>
            <a:off x="211806" y="351417"/>
            <a:ext cx="8469274" cy="266226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300" b="1">
              <a:solidFill>
                <a:schemeClr val="dk1"/>
              </a:solidFill>
              <a:latin typeface="Times New Roman"/>
              <a:ea typeface="Times New Roman"/>
              <a:cs typeface="Times New Roman"/>
              <a:sym typeface="Times New Roman"/>
            </a:endParaRPr>
          </a:p>
          <a:p>
            <a:pPr marL="0" marR="0" lvl="0" indent="0" algn="just" rtl="0">
              <a:spcBef>
                <a:spcPts val="1200"/>
              </a:spcBef>
              <a:spcAft>
                <a:spcPts val="0"/>
              </a:spcAft>
              <a:buNone/>
            </a:pPr>
            <a:r>
              <a:rPr lang="en-US" sz="2400">
                <a:solidFill>
                  <a:schemeClr val="dk1"/>
                </a:solidFill>
                <a:latin typeface="Calibri"/>
                <a:ea typeface="Calibri"/>
                <a:cs typeface="Calibri"/>
                <a:sym typeface="Calibri"/>
              </a:rPr>
              <a:t>So during negative half cycle, current will start to flow from point B through diode D2 to the point a through load resistance RL to point b to diode D4 and finally reaches to point A.</a:t>
            </a:r>
            <a:endParaRPr sz="2400">
              <a:solidFill>
                <a:schemeClr val="dk1"/>
              </a:solidFill>
              <a:latin typeface="Calibri"/>
              <a:ea typeface="Calibri"/>
              <a:cs typeface="Calibri"/>
              <a:sym typeface="Calibri"/>
            </a:endParaRPr>
          </a:p>
          <a:p>
            <a:pPr marL="0" marR="0" lvl="0" indent="0" algn="just" rtl="0">
              <a:spcBef>
                <a:spcPts val="1200"/>
              </a:spcBef>
              <a:spcAft>
                <a:spcPts val="0"/>
              </a:spcAft>
              <a:buNone/>
            </a:pPr>
            <a:r>
              <a:rPr lang="en-US" sz="2400">
                <a:solidFill>
                  <a:schemeClr val="dk1"/>
                </a:solidFill>
                <a:latin typeface="Calibri"/>
                <a:ea typeface="Calibri"/>
                <a:cs typeface="Calibri"/>
                <a:sym typeface="Calibri"/>
              </a:rPr>
              <a:t>In this way the direction of current through load resistance RL is from small a to small b</a:t>
            </a:r>
            <a:endParaRPr sz="2400">
              <a:solidFill>
                <a:schemeClr val="dk1"/>
              </a:solidFill>
              <a:latin typeface="Calibri"/>
              <a:ea typeface="Calibri"/>
              <a:cs typeface="Calibri"/>
              <a:sym typeface="Calibri"/>
            </a:endParaRPr>
          </a:p>
        </p:txBody>
      </p:sp>
      <p:sp>
        <p:nvSpPr>
          <p:cNvPr id="219" name="Google Shape;219;p20"/>
          <p:cNvSpPr/>
          <p:nvPr/>
        </p:nvSpPr>
        <p:spPr>
          <a:xfrm>
            <a:off x="686984" y="5920540"/>
            <a:ext cx="8417689"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Arial"/>
                <a:ea typeface="Arial"/>
                <a:cs typeface="Arial"/>
                <a:sym typeface="Arial"/>
              </a:rPr>
              <a:t>Fig Shows the current direction through load resistance RL: B-D2-a-RL-b-D4-A</a:t>
            </a:r>
            <a:endParaRPr sz="1800">
              <a:solidFill>
                <a:schemeClr val="dk1"/>
              </a:solidFill>
              <a:latin typeface="Arial"/>
              <a:ea typeface="Arial"/>
              <a:cs typeface="Arial"/>
              <a:sym typeface="Arial"/>
            </a:endParaRPr>
          </a:p>
        </p:txBody>
      </p:sp>
      <p:pic>
        <p:nvPicPr>
          <p:cNvPr id="220" name="Google Shape;220;p20"/>
          <p:cNvPicPr preferRelativeResize="0"/>
          <p:nvPr/>
        </p:nvPicPr>
        <p:blipFill rotWithShape="1">
          <a:blip r:embed="rId3">
            <a:alphaModFix/>
          </a:blip>
          <a:srcRect r="829"/>
          <a:stretch/>
        </p:blipFill>
        <p:spPr>
          <a:xfrm>
            <a:off x="1828800" y="3287241"/>
            <a:ext cx="4730944" cy="2497491"/>
          </a:xfrm>
          <a:prstGeom prst="rect">
            <a:avLst/>
          </a:prstGeom>
          <a:noFill/>
          <a:ln>
            <a:noFill/>
          </a:ln>
        </p:spPr>
      </p:pic>
      <p:sp>
        <p:nvSpPr>
          <p:cNvPr id="221" name="Google Shape;221;p20"/>
          <p:cNvSpPr txBox="1"/>
          <p:nvPr/>
        </p:nvSpPr>
        <p:spPr>
          <a:xfrm>
            <a:off x="228600" y="228600"/>
            <a:ext cx="350520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dk1"/>
                </a:solidFill>
                <a:latin typeface="Calibri"/>
                <a:ea typeface="Calibri"/>
                <a:cs typeface="Calibri"/>
                <a:sym typeface="Calibri"/>
              </a:rPr>
              <a:t>Bridge Rectifier</a:t>
            </a:r>
            <a:endParaRPr sz="3000" b="1">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1"/>
          <p:cNvSpPr txBox="1">
            <a:spLocks noGrp="1"/>
          </p:cNvSpPr>
          <p:nvPr>
            <p:ph type="title"/>
          </p:nvPr>
        </p:nvSpPr>
        <p:spPr>
          <a:xfrm>
            <a:off x="457200" y="274638"/>
            <a:ext cx="8229600" cy="3763962"/>
          </a:xfrm>
          <a:prstGeom prst="rect">
            <a:avLst/>
          </a:prstGeom>
          <a:noFill/>
          <a:ln>
            <a:noFill/>
          </a:ln>
        </p:spPr>
        <p:txBody>
          <a:bodyPr spcFirstLastPara="1" wrap="square" lIns="91425" tIns="45700" rIns="91425" bIns="45700" anchor="ctr" anchorCtr="0">
            <a:normAutofit/>
          </a:bodyPr>
          <a:lstStyle/>
          <a:p>
            <a:pPr marL="0" lvl="1" indent="0" algn="just" rtl="0">
              <a:spcBef>
                <a:spcPts val="0"/>
              </a:spcBef>
              <a:spcAft>
                <a:spcPts val="0"/>
              </a:spcAft>
              <a:buNone/>
            </a:pPr>
            <a:br>
              <a:rPr lang="en-US" sz="4000" b="1">
                <a:latin typeface="Times New Roman"/>
                <a:ea typeface="Times New Roman"/>
                <a:cs typeface="Times New Roman"/>
                <a:sym typeface="Times New Roman"/>
              </a:rPr>
            </a:br>
            <a:br>
              <a:rPr lang="en-US" sz="1800">
                <a:latin typeface="Times New Roman"/>
                <a:ea typeface="Times New Roman"/>
                <a:cs typeface="Times New Roman"/>
                <a:sym typeface="Times New Roman"/>
              </a:rPr>
            </a:br>
            <a:endParaRPr/>
          </a:p>
        </p:txBody>
      </p:sp>
      <p:sp>
        <p:nvSpPr>
          <p:cNvPr id="228" name="Google Shape;228;p21"/>
          <p:cNvSpPr/>
          <p:nvPr/>
        </p:nvSpPr>
        <p:spPr>
          <a:xfrm>
            <a:off x="0" y="6593056"/>
            <a:ext cx="9144000" cy="264945"/>
          </a:xfrm>
          <a:prstGeom prst="rect">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p:txBody>
      </p:sp>
      <p:sp>
        <p:nvSpPr>
          <p:cNvPr id="229" name="Google Shape;229;p21"/>
          <p:cNvSpPr txBox="1"/>
          <p:nvPr/>
        </p:nvSpPr>
        <p:spPr>
          <a:xfrm>
            <a:off x="0" y="914402"/>
            <a:ext cx="904546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Times New Roman"/>
                <a:ea typeface="Times New Roman"/>
                <a:cs typeface="Times New Roman"/>
                <a:sym typeface="Times New Roman"/>
              </a:rPr>
              <a:t>	</a:t>
            </a:r>
            <a:endParaRPr/>
          </a:p>
        </p:txBody>
      </p:sp>
      <p:sp>
        <p:nvSpPr>
          <p:cNvPr id="230" name="Google Shape;230;p21"/>
          <p:cNvSpPr txBox="1"/>
          <p:nvPr/>
        </p:nvSpPr>
        <p:spPr>
          <a:xfrm>
            <a:off x="228602" y="1676402"/>
            <a:ext cx="8610599"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31" name="Google Shape;231;p21"/>
          <p:cNvSpPr txBox="1"/>
          <p:nvPr/>
        </p:nvSpPr>
        <p:spPr>
          <a:xfrm>
            <a:off x="66740" y="970345"/>
            <a:ext cx="9077260" cy="113877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Calibri"/>
                <a:ea typeface="Calibri"/>
                <a:cs typeface="Calibri"/>
                <a:sym typeface="Calibri"/>
              </a:rPr>
              <a:t>In this way, Bridge rectifier convert both cycles of an AC voltage into DC.  </a:t>
            </a:r>
            <a:endParaRPr/>
          </a:p>
          <a:p>
            <a:pPr marL="0" marR="0" lvl="0" indent="0" algn="just" rtl="0">
              <a:spcBef>
                <a:spcPts val="0"/>
              </a:spcBef>
              <a:spcAft>
                <a:spcPts val="0"/>
              </a:spcAft>
              <a:buNone/>
            </a:pPr>
            <a:endParaRPr sz="2200">
              <a:solidFill>
                <a:schemeClr val="dk1"/>
              </a:solidFill>
              <a:latin typeface="Arial"/>
              <a:ea typeface="Arial"/>
              <a:cs typeface="Arial"/>
              <a:sym typeface="Arial"/>
            </a:endParaRPr>
          </a:p>
          <a:p>
            <a:pPr marL="0" marR="0" lvl="0" indent="0" algn="just" rtl="0">
              <a:spcBef>
                <a:spcPts val="0"/>
              </a:spcBef>
              <a:spcAft>
                <a:spcPts val="0"/>
              </a:spcAft>
              <a:buNone/>
            </a:pPr>
            <a:endParaRPr sz="2200">
              <a:solidFill>
                <a:schemeClr val="dk1"/>
              </a:solidFill>
              <a:latin typeface="Arial"/>
              <a:ea typeface="Arial"/>
              <a:cs typeface="Arial"/>
              <a:sym typeface="Arial"/>
            </a:endParaRPr>
          </a:p>
        </p:txBody>
      </p:sp>
      <p:sp>
        <p:nvSpPr>
          <p:cNvPr id="232" name="Google Shape;232;p21"/>
          <p:cNvSpPr txBox="1">
            <a:spLocks noGrp="1"/>
          </p:cNvSpPr>
          <p:nvPr>
            <p:ph type="sldNum" idx="12"/>
          </p:nvPr>
        </p:nvSpPr>
        <p:spPr>
          <a:xfrm>
            <a:off x="6702187" y="6537196"/>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chemeClr val="lt1"/>
                </a:solidFill>
                <a:latin typeface="Times New Roman"/>
                <a:ea typeface="Times New Roman"/>
                <a:cs typeface="Times New Roman"/>
                <a:sym typeface="Times New Roman"/>
              </a:rPr>
              <a:pPr marL="0" lvl="0" indent="0" algn="r" rtl="0">
                <a:spcBef>
                  <a:spcPts val="0"/>
                </a:spcBef>
                <a:spcAft>
                  <a:spcPts val="0"/>
                </a:spcAft>
                <a:buNone/>
              </a:pPr>
              <a:t>26</a:t>
            </a:fld>
            <a:endParaRPr sz="1800" b="1">
              <a:solidFill>
                <a:schemeClr val="lt1"/>
              </a:solidFill>
              <a:latin typeface="Times New Roman"/>
              <a:ea typeface="Times New Roman"/>
              <a:cs typeface="Times New Roman"/>
              <a:sym typeface="Times New Roman"/>
            </a:endParaRPr>
          </a:p>
        </p:txBody>
      </p:sp>
      <p:pic>
        <p:nvPicPr>
          <p:cNvPr id="233" name="Google Shape;233;p21"/>
          <p:cNvPicPr preferRelativeResize="0"/>
          <p:nvPr/>
        </p:nvPicPr>
        <p:blipFill rotWithShape="1">
          <a:blip r:embed="rId3">
            <a:alphaModFix/>
          </a:blip>
          <a:srcRect l="20618" t="2351" r="1835" b="2591"/>
          <a:stretch/>
        </p:blipFill>
        <p:spPr>
          <a:xfrm>
            <a:off x="2565354" y="1616593"/>
            <a:ext cx="4116051" cy="4116051"/>
          </a:xfrm>
          <a:prstGeom prst="rect">
            <a:avLst/>
          </a:prstGeom>
          <a:noFill/>
          <a:ln>
            <a:noFill/>
          </a:ln>
        </p:spPr>
      </p:pic>
      <p:sp>
        <p:nvSpPr>
          <p:cNvPr id="234" name="Google Shape;234;p21"/>
          <p:cNvSpPr/>
          <p:nvPr/>
        </p:nvSpPr>
        <p:spPr>
          <a:xfrm>
            <a:off x="1622263" y="2094170"/>
            <a:ext cx="10374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AC input</a:t>
            </a:r>
            <a:endParaRPr sz="1800">
              <a:solidFill>
                <a:schemeClr val="dk1"/>
              </a:solidFill>
              <a:latin typeface="Arial"/>
              <a:ea typeface="Arial"/>
              <a:cs typeface="Arial"/>
              <a:sym typeface="Arial"/>
            </a:endParaRPr>
          </a:p>
        </p:txBody>
      </p:sp>
      <p:sp>
        <p:nvSpPr>
          <p:cNvPr id="235" name="Google Shape;235;p21"/>
          <p:cNvSpPr/>
          <p:nvPr/>
        </p:nvSpPr>
        <p:spPr>
          <a:xfrm>
            <a:off x="1083654" y="3183815"/>
            <a:ext cx="15760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D1, D3 current</a:t>
            </a:r>
            <a:endParaRPr sz="1800">
              <a:solidFill>
                <a:schemeClr val="dk1"/>
              </a:solidFill>
              <a:latin typeface="Arial"/>
              <a:ea typeface="Arial"/>
              <a:cs typeface="Arial"/>
              <a:sym typeface="Arial"/>
            </a:endParaRPr>
          </a:p>
        </p:txBody>
      </p:sp>
      <p:sp>
        <p:nvSpPr>
          <p:cNvPr id="236" name="Google Shape;236;p21"/>
          <p:cNvSpPr/>
          <p:nvPr/>
        </p:nvSpPr>
        <p:spPr>
          <a:xfrm>
            <a:off x="1083654" y="4305713"/>
            <a:ext cx="15760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D2, D4 current</a:t>
            </a:r>
            <a:endParaRPr sz="1800">
              <a:solidFill>
                <a:schemeClr val="dk1"/>
              </a:solidFill>
              <a:latin typeface="Arial"/>
              <a:ea typeface="Arial"/>
              <a:cs typeface="Arial"/>
              <a:sym typeface="Arial"/>
            </a:endParaRPr>
          </a:p>
        </p:txBody>
      </p:sp>
      <p:sp>
        <p:nvSpPr>
          <p:cNvPr id="237" name="Google Shape;237;p21"/>
          <p:cNvSpPr/>
          <p:nvPr/>
        </p:nvSpPr>
        <p:spPr>
          <a:xfrm>
            <a:off x="659675" y="5535457"/>
            <a:ext cx="20152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Total output current</a:t>
            </a:r>
            <a:endParaRPr sz="1800">
              <a:solidFill>
                <a:schemeClr val="dk1"/>
              </a:solidFill>
              <a:latin typeface="Arial"/>
              <a:ea typeface="Arial"/>
              <a:cs typeface="Arial"/>
              <a:sym typeface="Arial"/>
            </a:endParaRPr>
          </a:p>
        </p:txBody>
      </p:sp>
      <p:sp>
        <p:nvSpPr>
          <p:cNvPr id="238" name="Google Shape;238;p21"/>
          <p:cNvSpPr txBox="1"/>
          <p:nvPr/>
        </p:nvSpPr>
        <p:spPr>
          <a:xfrm>
            <a:off x="228600" y="228600"/>
            <a:ext cx="502920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chemeClr val="dk1"/>
                </a:solidFill>
                <a:latin typeface="Calibri"/>
                <a:ea typeface="Calibri"/>
                <a:cs typeface="Calibri"/>
                <a:sym typeface="Calibri"/>
              </a:rPr>
              <a:t>Bridge Rectifier Waveforms</a:t>
            </a:r>
            <a:endParaRPr sz="3000" b="1">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PIV Bridge Rectifier</a:t>
            </a:r>
            <a:br>
              <a:rPr lang="en-US" b="1" dirty="0"/>
            </a:br>
            <a:endParaRPr lang="en-US" dirty="0"/>
          </a:p>
        </p:txBody>
      </p:sp>
      <p:sp>
        <p:nvSpPr>
          <p:cNvPr id="3" name="Text Placeholder 2"/>
          <p:cNvSpPr>
            <a:spLocks noGrp="1"/>
          </p:cNvSpPr>
          <p:nvPr>
            <p:ph type="body"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309093" y="1365161"/>
            <a:ext cx="8319752" cy="457199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2"/>
          <p:cNvSpPr txBox="1">
            <a:spLocks noGrp="1"/>
          </p:cNvSpPr>
          <p:nvPr>
            <p:ph type="title"/>
          </p:nvPr>
        </p:nvSpPr>
        <p:spPr>
          <a:xfrm>
            <a:off x="457200" y="274638"/>
            <a:ext cx="8229600" cy="3763962"/>
          </a:xfrm>
          <a:prstGeom prst="rect">
            <a:avLst/>
          </a:prstGeom>
          <a:noFill/>
          <a:ln>
            <a:noFill/>
          </a:ln>
        </p:spPr>
        <p:txBody>
          <a:bodyPr spcFirstLastPara="1" wrap="square" lIns="91425" tIns="45700" rIns="91425" bIns="45700" anchor="ctr" anchorCtr="0">
            <a:normAutofit/>
          </a:bodyPr>
          <a:lstStyle/>
          <a:p>
            <a:pPr marL="0" lvl="1" indent="0" algn="just" rtl="0">
              <a:spcBef>
                <a:spcPts val="0"/>
              </a:spcBef>
              <a:spcAft>
                <a:spcPts val="0"/>
              </a:spcAft>
              <a:buNone/>
            </a:pPr>
            <a:br>
              <a:rPr lang="en-US" sz="4000" b="1">
                <a:latin typeface="Times New Roman"/>
                <a:ea typeface="Times New Roman"/>
                <a:cs typeface="Times New Roman"/>
                <a:sym typeface="Times New Roman"/>
              </a:rPr>
            </a:br>
            <a:br>
              <a:rPr lang="en-US" sz="4000" b="1">
                <a:latin typeface="Times New Roman"/>
                <a:ea typeface="Times New Roman"/>
                <a:cs typeface="Times New Roman"/>
                <a:sym typeface="Times New Roman"/>
              </a:rPr>
            </a:br>
            <a:br>
              <a:rPr lang="en-US" sz="4000" b="1">
                <a:latin typeface="Times New Roman"/>
                <a:ea typeface="Times New Roman"/>
                <a:cs typeface="Times New Roman"/>
                <a:sym typeface="Times New Roman"/>
              </a:rPr>
            </a:br>
            <a:br>
              <a:rPr lang="en-US" sz="4000" b="1">
                <a:latin typeface="Times New Roman"/>
                <a:ea typeface="Times New Roman"/>
                <a:cs typeface="Times New Roman"/>
                <a:sym typeface="Times New Roman"/>
              </a:rPr>
            </a:br>
            <a:br>
              <a:rPr lang="en-US" sz="4000" b="1">
                <a:latin typeface="Times New Roman"/>
                <a:ea typeface="Times New Roman"/>
                <a:cs typeface="Times New Roman"/>
                <a:sym typeface="Times New Roman"/>
              </a:rPr>
            </a:br>
            <a:endParaRPr/>
          </a:p>
        </p:txBody>
      </p:sp>
      <p:sp>
        <p:nvSpPr>
          <p:cNvPr id="245" name="Google Shape;245;p22"/>
          <p:cNvSpPr/>
          <p:nvPr/>
        </p:nvSpPr>
        <p:spPr>
          <a:xfrm>
            <a:off x="0" y="6593056"/>
            <a:ext cx="9144000" cy="264945"/>
          </a:xfrm>
          <a:prstGeom prst="rect">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p:txBody>
      </p:sp>
      <p:sp>
        <p:nvSpPr>
          <p:cNvPr id="246" name="Google Shape;246;p22"/>
          <p:cNvSpPr txBox="1"/>
          <p:nvPr/>
        </p:nvSpPr>
        <p:spPr>
          <a:xfrm>
            <a:off x="0" y="914402"/>
            <a:ext cx="904546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Times New Roman"/>
                <a:ea typeface="Times New Roman"/>
                <a:cs typeface="Times New Roman"/>
                <a:sym typeface="Times New Roman"/>
              </a:rPr>
              <a:t>	</a:t>
            </a:r>
            <a:endParaRPr/>
          </a:p>
        </p:txBody>
      </p:sp>
      <p:sp>
        <p:nvSpPr>
          <p:cNvPr id="247" name="Google Shape;247;p22"/>
          <p:cNvSpPr txBox="1"/>
          <p:nvPr/>
        </p:nvSpPr>
        <p:spPr>
          <a:xfrm>
            <a:off x="228602" y="1676402"/>
            <a:ext cx="8610599"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48" name="Google Shape;248;p22"/>
          <p:cNvSpPr txBox="1"/>
          <p:nvPr/>
        </p:nvSpPr>
        <p:spPr>
          <a:xfrm>
            <a:off x="29162" y="762000"/>
            <a:ext cx="9077260" cy="581697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400" b="1" u="sng">
                <a:solidFill>
                  <a:schemeClr val="dk1"/>
                </a:solidFill>
                <a:latin typeface="Calibri"/>
                <a:ea typeface="Calibri"/>
                <a:cs typeface="Calibri"/>
                <a:sym typeface="Calibri"/>
              </a:rPr>
              <a:t>PIV (Peak inverse Voltage): </a:t>
            </a:r>
            <a:r>
              <a:rPr lang="en-US" sz="2400">
                <a:solidFill>
                  <a:schemeClr val="dk1"/>
                </a:solidFill>
                <a:latin typeface="Calibri"/>
                <a:ea typeface="Calibri"/>
                <a:cs typeface="Calibri"/>
                <a:sym typeface="Calibri"/>
              </a:rPr>
              <a:t>At any instant when the transformer secondary voltage attains positive peak value Vmax, diodes D1 and D3 will be forward biased (conducting) and the diodes D2 and D4 will be reverse biased (non conducting). If we consider ideal diodes in bridge, the forward biased diodes D1 and D3 will have zero resistance. This means voltage drop across the conducting diodes will be zero. This will result in the entire transformer secondary voltage being developed across load resistance RL.</a:t>
            </a:r>
            <a:endParaRPr/>
          </a:p>
          <a:p>
            <a:pPr marL="0" marR="0" lvl="0" indent="0" algn="just" rtl="0">
              <a:lnSpc>
                <a:spcPct val="150000"/>
              </a:lnSpc>
              <a:spcBef>
                <a:spcPts val="0"/>
              </a:spcBef>
              <a:spcAft>
                <a:spcPts val="0"/>
              </a:spcAft>
              <a:buNone/>
            </a:pPr>
            <a:r>
              <a:rPr lang="en-US" sz="2400">
                <a:solidFill>
                  <a:schemeClr val="dk1"/>
                </a:solidFill>
                <a:latin typeface="Calibri"/>
                <a:ea typeface="Calibri"/>
                <a:cs typeface="Calibri"/>
                <a:sym typeface="Calibri"/>
              </a:rPr>
              <a:t>Thus </a:t>
            </a:r>
            <a:r>
              <a:rPr lang="en-US" sz="2400" b="1">
                <a:solidFill>
                  <a:schemeClr val="dk1"/>
                </a:solidFill>
                <a:latin typeface="Calibri"/>
                <a:ea typeface="Calibri"/>
                <a:cs typeface="Calibri"/>
                <a:sym typeface="Calibri"/>
              </a:rPr>
              <a:t>PIV of a bridge rectifier = Vmax (max of secondary voltage)</a:t>
            </a:r>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a:p>
            <a:pPr marL="0" marR="0" lvl="0" indent="0" algn="just" rtl="0">
              <a:spcBef>
                <a:spcPts val="0"/>
              </a:spcBef>
              <a:spcAft>
                <a:spcPts val="0"/>
              </a:spcAft>
              <a:buNone/>
            </a:pPr>
            <a:endParaRPr sz="2400">
              <a:solidFill>
                <a:schemeClr val="dk1"/>
              </a:solidFill>
              <a:latin typeface="Arial"/>
              <a:ea typeface="Arial"/>
              <a:cs typeface="Arial"/>
              <a:sym typeface="Arial"/>
            </a:endParaRPr>
          </a:p>
        </p:txBody>
      </p:sp>
      <p:sp>
        <p:nvSpPr>
          <p:cNvPr id="249" name="Google Shape;249;p22"/>
          <p:cNvSpPr txBox="1">
            <a:spLocks noGrp="1"/>
          </p:cNvSpPr>
          <p:nvPr>
            <p:ph type="sldNum" idx="12"/>
          </p:nvPr>
        </p:nvSpPr>
        <p:spPr>
          <a:xfrm>
            <a:off x="6702187" y="6537196"/>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chemeClr val="lt1"/>
                </a:solidFill>
                <a:latin typeface="Times New Roman"/>
                <a:ea typeface="Times New Roman"/>
                <a:cs typeface="Times New Roman"/>
                <a:sym typeface="Times New Roman"/>
              </a:rPr>
              <a:pPr marL="0" lvl="0" indent="0" algn="r" rtl="0">
                <a:spcBef>
                  <a:spcPts val="0"/>
                </a:spcBef>
                <a:spcAft>
                  <a:spcPts val="0"/>
                </a:spcAft>
                <a:buNone/>
              </a:pPr>
              <a:t>28</a:t>
            </a:fld>
            <a:endParaRPr sz="1800" b="1">
              <a:solidFill>
                <a:schemeClr val="lt1"/>
              </a:solidFill>
              <a:latin typeface="Times New Roman"/>
              <a:ea typeface="Times New Roman"/>
              <a:cs typeface="Times New Roman"/>
              <a:sym typeface="Times New Roman"/>
            </a:endParaRPr>
          </a:p>
        </p:txBody>
      </p:sp>
      <p:sp>
        <p:nvSpPr>
          <p:cNvPr id="250" name="Google Shape;250;p22"/>
          <p:cNvSpPr txBox="1"/>
          <p:nvPr/>
        </p:nvSpPr>
        <p:spPr>
          <a:xfrm>
            <a:off x="228600" y="228600"/>
            <a:ext cx="350520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dirty="0">
                <a:solidFill>
                  <a:schemeClr val="dk1"/>
                </a:solidFill>
                <a:latin typeface="Calibri"/>
                <a:ea typeface="Calibri"/>
                <a:cs typeface="Calibri"/>
                <a:sym typeface="Calibri"/>
              </a:rPr>
              <a:t>PIV Bridge Rectifier</a:t>
            </a:r>
            <a:endParaRPr sz="3000" b="1">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6477000" cy="1197736"/>
          </a:xfrm>
        </p:spPr>
        <p:txBody>
          <a:bodyPr/>
          <a:lstStyle/>
          <a:p>
            <a:pPr lvl="0"/>
            <a:r>
              <a:rPr lang="en-US" sz="2800" b="1" dirty="0"/>
              <a:t>Full Wave Rectifier Calculations:</a:t>
            </a:r>
            <a:br>
              <a:rPr lang="en-US" sz="2800" b="1" dirty="0"/>
            </a:br>
            <a:r>
              <a:rPr lang="en-US" sz="2800" b="1" dirty="0"/>
              <a:t>1. DC Voltage</a:t>
            </a:r>
            <a:br>
              <a:rPr lang="en-US" b="1" dirty="0"/>
            </a:br>
            <a:endParaRPr lang="en-US" dirty="0"/>
          </a:p>
        </p:txBody>
      </p:sp>
      <p:sp>
        <p:nvSpPr>
          <p:cNvPr id="3" name="Text Placeholder 2"/>
          <p:cNvSpPr>
            <a:spLocks noGrp="1"/>
          </p:cNvSpPr>
          <p:nvPr>
            <p:ph type="body"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450760" y="1326524"/>
            <a:ext cx="7778839" cy="448184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1CA4-103D-49D0-C882-32CBB2745B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Difference between AC and DC signals</a:t>
            </a:r>
            <a:endParaRPr lang="en-IN"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E1A13308-E483-8DC6-B8A0-E89C59E38092}"/>
              </a:ext>
            </a:extLst>
          </p:cNvPr>
          <p:cNvGraphicFramePr>
            <a:graphicFrameLocks noGrp="1"/>
          </p:cNvGraphicFramePr>
          <p:nvPr>
            <p:extLst>
              <p:ext uri="{D42A27DB-BD31-4B8C-83A1-F6EECF244321}">
                <p14:modId xmlns:p14="http://schemas.microsoft.com/office/powerpoint/2010/main" val="2411236020"/>
              </p:ext>
            </p:extLst>
          </p:nvPr>
        </p:nvGraphicFramePr>
        <p:xfrm>
          <a:off x="457200" y="1188720"/>
          <a:ext cx="7985760" cy="5090161"/>
        </p:xfrm>
        <a:graphic>
          <a:graphicData uri="http://schemas.openxmlformats.org/drawingml/2006/table">
            <a:tbl>
              <a:tblPr firstRow="1" bandRow="1">
                <a:tableStyleId>{5C22544A-7EE6-4342-B048-85BDC9FD1C3A}</a:tableStyleId>
              </a:tblPr>
              <a:tblGrid>
                <a:gridCol w="3992880">
                  <a:extLst>
                    <a:ext uri="{9D8B030D-6E8A-4147-A177-3AD203B41FA5}">
                      <a16:colId xmlns:a16="http://schemas.microsoft.com/office/drawing/2014/main" val="981611264"/>
                    </a:ext>
                  </a:extLst>
                </a:gridCol>
                <a:gridCol w="3992880">
                  <a:extLst>
                    <a:ext uri="{9D8B030D-6E8A-4147-A177-3AD203B41FA5}">
                      <a16:colId xmlns:a16="http://schemas.microsoft.com/office/drawing/2014/main" val="1525824089"/>
                    </a:ext>
                  </a:extLst>
                </a:gridCol>
              </a:tblGrid>
              <a:tr h="735805">
                <a:tc>
                  <a:txBody>
                    <a:bodyPr/>
                    <a:lstStyle/>
                    <a:p>
                      <a:r>
                        <a:rPr lang="en-US" sz="1600" b="1" dirty="0">
                          <a:latin typeface="Times New Roman" panose="02020603050405020304" pitchFamily="18" charset="0"/>
                          <a:cs typeface="Times New Roman" panose="02020603050405020304" pitchFamily="18" charset="0"/>
                        </a:rPr>
                        <a:t>AC (ALTERNATING CURRENT)</a:t>
                      </a:r>
                      <a:endParaRPr lang="en-IN" sz="1600" b="1" dirty="0">
                        <a:latin typeface="Times New Roman" panose="02020603050405020304" pitchFamily="18" charset="0"/>
                        <a:cs typeface="Times New Roman" panose="02020603050405020304" pitchFamily="18" charset="0"/>
                      </a:endParaRPr>
                    </a:p>
                  </a:txBody>
                  <a:tcPr/>
                </a:tc>
                <a:tc>
                  <a:txBody>
                    <a:bodyPr/>
                    <a:lstStyle/>
                    <a:p>
                      <a:r>
                        <a:rPr lang="en-US" sz="1600" b="1" dirty="0">
                          <a:latin typeface="Times New Roman" panose="02020603050405020304" pitchFamily="18" charset="0"/>
                          <a:cs typeface="Times New Roman" panose="02020603050405020304" pitchFamily="18" charset="0"/>
                        </a:rPr>
                        <a:t>DC (DIRECT CURRENT)</a:t>
                      </a:r>
                      <a:endParaRPr lang="en-IN" sz="16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1697224"/>
                  </a:ext>
                </a:extLst>
              </a:tr>
              <a:tr h="1451452">
                <a:tc>
                  <a:txBody>
                    <a:bodyPr/>
                    <a:lstStyle/>
                    <a:p>
                      <a:r>
                        <a:rPr lang="en-US" sz="1600" dirty="0">
                          <a:latin typeface="Times New Roman" panose="02020603050405020304" pitchFamily="18" charset="0"/>
                          <a:cs typeface="Times New Roman" panose="02020603050405020304" pitchFamily="18" charset="0"/>
                        </a:rPr>
                        <a:t>AC signal flows one way, then other way continually reverses the direction.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Direct current always flows in same direction, but it may increase or decrease.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647593"/>
                  </a:ext>
                </a:extLst>
              </a:tr>
              <a:tr h="1451452">
                <a:tc>
                  <a:txBody>
                    <a:bodyPr/>
                    <a:lstStyle/>
                    <a:p>
                      <a:r>
                        <a:rPr lang="en-US" sz="1600" dirty="0">
                          <a:latin typeface="Times New Roman" panose="02020603050405020304" pitchFamily="18" charset="0"/>
                          <a:cs typeface="Times New Roman" panose="02020603050405020304" pitchFamily="18" charset="0"/>
                        </a:rPr>
                        <a:t>Continually changing between positive (+) and negative  (-).</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 DC signal is always positive (or always negative), but it may increase and decrease.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48831746"/>
                  </a:ext>
                </a:extLst>
              </a:tr>
              <a:tr h="1451452">
                <a:tc>
                  <a:txBody>
                    <a:bodyPr/>
                    <a:lstStyle/>
                    <a:p>
                      <a:r>
                        <a:rPr lang="en-US" sz="1600" dirty="0">
                          <a:latin typeface="Times New Roman" panose="02020603050405020304" pitchFamily="18" charset="0"/>
                          <a:cs typeface="Times New Roman" panose="02020603050405020304" pitchFamily="18" charset="0"/>
                        </a:rPr>
                        <a:t>Rate of changing direction is called frequency of the AC and measured in Hertz (Hz).</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Frequency is zero.</a:t>
                      </a: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36497666"/>
                  </a:ext>
                </a:extLst>
              </a:tr>
            </a:tbl>
          </a:graphicData>
        </a:graphic>
      </p:graphicFrame>
    </p:spTree>
    <p:extLst>
      <p:ext uri="{BB962C8B-B14F-4D97-AF65-F5344CB8AC3E}">
        <p14:creationId xmlns:p14="http://schemas.microsoft.com/office/powerpoint/2010/main" val="2182393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Full Wave Rectifier Calculations:</a:t>
            </a:r>
            <a:br>
              <a:rPr lang="en-US" sz="3200" b="1" dirty="0"/>
            </a:br>
            <a:endParaRPr lang="en-US" dirty="0"/>
          </a:p>
        </p:txBody>
      </p:sp>
      <p:sp>
        <p:nvSpPr>
          <p:cNvPr id="3" name="Text Placeholder 2"/>
          <p:cNvSpPr>
            <a:spLocks noGrp="1"/>
          </p:cNvSpPr>
          <p:nvPr>
            <p:ph type="body" idx="1"/>
          </p:nvPr>
        </p:nvSpPr>
        <p:spPr/>
        <p:txBody>
          <a:bodyPr/>
          <a:lstStyle/>
          <a:p>
            <a:endParaRPr lang="en-US" dirty="0"/>
          </a:p>
        </p:txBody>
      </p:sp>
      <p:pic>
        <p:nvPicPr>
          <p:cNvPr id="8194" name="Picture 2"/>
          <p:cNvPicPr>
            <a:picLocks noChangeAspect="1" noChangeArrowheads="1"/>
          </p:cNvPicPr>
          <p:nvPr/>
        </p:nvPicPr>
        <p:blipFill>
          <a:blip r:embed="rId2"/>
          <a:srcRect/>
          <a:stretch>
            <a:fillRect/>
          </a:stretch>
        </p:blipFill>
        <p:spPr bwMode="auto">
          <a:xfrm>
            <a:off x="528034" y="1390918"/>
            <a:ext cx="7817475" cy="452048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Full Wave Rectifier Calculations:</a:t>
            </a:r>
            <a:br>
              <a:rPr lang="en-US" sz="3200" b="1" dirty="0"/>
            </a:br>
            <a:endParaRPr lang="en-US" dirty="0"/>
          </a:p>
        </p:txBody>
      </p:sp>
      <p:sp>
        <p:nvSpPr>
          <p:cNvPr id="3" name="Text Placeholder 2"/>
          <p:cNvSpPr>
            <a:spLocks noGrp="1"/>
          </p:cNvSpPr>
          <p:nvPr>
            <p:ph type="body" idx="1"/>
          </p:nvPr>
        </p:nvSpPr>
        <p:spPr/>
        <p:txBody>
          <a:bodyPr/>
          <a:lstStyle/>
          <a:p>
            <a:endParaRPr lang="en-US" dirty="0"/>
          </a:p>
        </p:txBody>
      </p:sp>
      <p:pic>
        <p:nvPicPr>
          <p:cNvPr id="9218" name="Picture 2"/>
          <p:cNvPicPr>
            <a:picLocks noChangeAspect="1" noChangeArrowheads="1"/>
          </p:cNvPicPr>
          <p:nvPr/>
        </p:nvPicPr>
        <p:blipFill>
          <a:blip r:embed="rId2"/>
          <a:srcRect/>
          <a:stretch>
            <a:fillRect/>
          </a:stretch>
        </p:blipFill>
        <p:spPr bwMode="auto">
          <a:xfrm>
            <a:off x="631065" y="1390917"/>
            <a:ext cx="7353836" cy="4468969"/>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Full Wave Rectifier Calculations:</a:t>
            </a:r>
            <a:br>
              <a:rPr lang="en-US" sz="3200" b="1" dirty="0"/>
            </a:br>
            <a:endParaRPr lang="en-US" dirty="0"/>
          </a:p>
        </p:txBody>
      </p:sp>
      <p:sp>
        <p:nvSpPr>
          <p:cNvPr id="3" name="Text Placeholder 2"/>
          <p:cNvSpPr>
            <a:spLocks noGrp="1"/>
          </p:cNvSpPr>
          <p:nvPr>
            <p:ph type="body" idx="1"/>
          </p:nvPr>
        </p:nvSpPr>
        <p:spPr/>
        <p:txBody>
          <a:bodyPr/>
          <a:lstStyle/>
          <a:p>
            <a:endParaRPr lang="en-US" dirty="0"/>
          </a:p>
        </p:txBody>
      </p:sp>
      <p:pic>
        <p:nvPicPr>
          <p:cNvPr id="10242" name="Picture 2"/>
          <p:cNvPicPr>
            <a:picLocks noChangeAspect="1" noChangeArrowheads="1"/>
          </p:cNvPicPr>
          <p:nvPr/>
        </p:nvPicPr>
        <p:blipFill>
          <a:blip r:embed="rId2"/>
          <a:srcRect/>
          <a:stretch>
            <a:fillRect/>
          </a:stretch>
        </p:blipFill>
        <p:spPr bwMode="auto">
          <a:xfrm>
            <a:off x="386366" y="1425128"/>
            <a:ext cx="7997780" cy="4383244"/>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4"/>
          <p:cNvSpPr txBox="1">
            <a:spLocks noGrp="1"/>
          </p:cNvSpPr>
          <p:nvPr>
            <p:ph type="title"/>
          </p:nvPr>
        </p:nvSpPr>
        <p:spPr>
          <a:xfrm>
            <a:off x="152400" y="0"/>
            <a:ext cx="63246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a:t>Comparison of different Rectifiers</a:t>
            </a:r>
            <a:endParaRPr b="1"/>
          </a:p>
        </p:txBody>
      </p:sp>
      <p:pic>
        <p:nvPicPr>
          <p:cNvPr id="273" name="Google Shape;273;p24"/>
          <p:cNvPicPr preferRelativeResize="0"/>
          <p:nvPr/>
        </p:nvPicPr>
        <p:blipFill rotWithShape="1">
          <a:blip r:embed="rId3">
            <a:alphaModFix/>
          </a:blip>
          <a:srcRect/>
          <a:stretch/>
        </p:blipFill>
        <p:spPr>
          <a:xfrm>
            <a:off x="381001" y="1295400"/>
            <a:ext cx="8229600" cy="4724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title"/>
          </p:nvPr>
        </p:nvSpPr>
        <p:spPr>
          <a:xfrm>
            <a:off x="228600" y="0"/>
            <a:ext cx="62484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a:t>Numericals</a:t>
            </a:r>
            <a:endParaRPr b="1"/>
          </a:p>
        </p:txBody>
      </p:sp>
      <p:pic>
        <p:nvPicPr>
          <p:cNvPr id="329" name="Google Shape;329;p29"/>
          <p:cNvPicPr preferRelativeResize="0"/>
          <p:nvPr/>
        </p:nvPicPr>
        <p:blipFill rotWithShape="1">
          <a:blip r:embed="rId3">
            <a:alphaModFix/>
          </a:blip>
          <a:srcRect/>
          <a:stretch/>
        </p:blipFill>
        <p:spPr>
          <a:xfrm>
            <a:off x="457200" y="1066800"/>
            <a:ext cx="8153399" cy="5181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title"/>
          </p:nvPr>
        </p:nvSpPr>
        <p:spPr>
          <a:xfrm>
            <a:off x="152400" y="0"/>
            <a:ext cx="63246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Numericals</a:t>
            </a:r>
            <a:endParaRPr/>
          </a:p>
        </p:txBody>
      </p:sp>
      <p:pic>
        <p:nvPicPr>
          <p:cNvPr id="335" name="Google Shape;335;p30"/>
          <p:cNvPicPr preferRelativeResize="0"/>
          <p:nvPr/>
        </p:nvPicPr>
        <p:blipFill rotWithShape="1">
          <a:blip r:embed="rId3">
            <a:alphaModFix/>
          </a:blip>
          <a:srcRect/>
          <a:stretch/>
        </p:blipFill>
        <p:spPr>
          <a:xfrm>
            <a:off x="533400" y="1143000"/>
            <a:ext cx="7772400" cy="4343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31"/>
          <p:cNvPicPr preferRelativeResize="0"/>
          <p:nvPr/>
        </p:nvPicPr>
        <p:blipFill rotWithShape="1">
          <a:blip r:embed="rId3">
            <a:alphaModFix/>
          </a:blip>
          <a:srcRect/>
          <a:stretch/>
        </p:blipFill>
        <p:spPr>
          <a:xfrm>
            <a:off x="609600" y="1143000"/>
            <a:ext cx="7772400" cy="5181600"/>
          </a:xfrm>
          <a:prstGeom prst="rect">
            <a:avLst/>
          </a:prstGeom>
          <a:noFill/>
          <a:ln>
            <a:noFill/>
          </a:ln>
        </p:spPr>
      </p:pic>
      <p:sp>
        <p:nvSpPr>
          <p:cNvPr id="341" name="Google Shape;341;p31"/>
          <p:cNvSpPr txBox="1">
            <a:spLocks noGrp="1"/>
          </p:cNvSpPr>
          <p:nvPr>
            <p:ph type="title"/>
          </p:nvPr>
        </p:nvSpPr>
        <p:spPr>
          <a:xfrm>
            <a:off x="152400" y="0"/>
            <a:ext cx="63246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Numericals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32"/>
          <p:cNvPicPr preferRelativeResize="0"/>
          <p:nvPr/>
        </p:nvPicPr>
        <p:blipFill rotWithShape="1">
          <a:blip r:embed="rId3">
            <a:alphaModFix/>
          </a:blip>
          <a:srcRect/>
          <a:stretch/>
        </p:blipFill>
        <p:spPr>
          <a:xfrm>
            <a:off x="381000" y="990600"/>
            <a:ext cx="8077200" cy="5334000"/>
          </a:xfrm>
          <a:prstGeom prst="rect">
            <a:avLst/>
          </a:prstGeom>
          <a:noFill/>
          <a:ln>
            <a:noFill/>
          </a:ln>
        </p:spPr>
      </p:pic>
      <p:sp>
        <p:nvSpPr>
          <p:cNvPr id="347" name="Google Shape;347;p32"/>
          <p:cNvSpPr txBox="1">
            <a:spLocks noGrp="1"/>
          </p:cNvSpPr>
          <p:nvPr>
            <p:ph type="title"/>
          </p:nvPr>
        </p:nvSpPr>
        <p:spPr>
          <a:xfrm>
            <a:off x="152400" y="0"/>
            <a:ext cx="63246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a:t>Numericals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8344-2C72-60B0-3337-21A4997F0F07}"/>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Rectification process</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1941C2-E071-CD93-9FB8-507FD26C0917}"/>
              </a:ext>
            </a:extLst>
          </p:cNvPr>
          <p:cNvPicPr>
            <a:picLocks noChangeAspect="1"/>
          </p:cNvPicPr>
          <p:nvPr/>
        </p:nvPicPr>
        <p:blipFill>
          <a:blip r:embed="rId2"/>
          <a:stretch>
            <a:fillRect/>
          </a:stretch>
        </p:blipFill>
        <p:spPr>
          <a:xfrm>
            <a:off x="304800" y="1117600"/>
            <a:ext cx="8676640" cy="5181600"/>
          </a:xfrm>
          <a:prstGeom prst="rect">
            <a:avLst/>
          </a:prstGeom>
        </p:spPr>
      </p:pic>
    </p:spTree>
    <p:extLst>
      <p:ext uri="{BB962C8B-B14F-4D97-AF65-F5344CB8AC3E}">
        <p14:creationId xmlns:p14="http://schemas.microsoft.com/office/powerpoint/2010/main" val="58087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457201" y="152400"/>
            <a:ext cx="4419600" cy="609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a:t>Types of Rectifiers</a:t>
            </a:r>
            <a:endParaRPr b="1"/>
          </a:p>
        </p:txBody>
      </p:sp>
      <p:sp>
        <p:nvSpPr>
          <p:cNvPr id="59" name="Google Shape;59;p3"/>
          <p:cNvSpPr txBox="1">
            <a:spLocks noGrp="1"/>
          </p:cNvSpPr>
          <p:nvPr>
            <p:ph type="body" idx="1"/>
          </p:nvPr>
        </p:nvSpPr>
        <p:spPr>
          <a:xfrm>
            <a:off x="2760663" y="2276475"/>
            <a:ext cx="3035300" cy="865188"/>
          </a:xfrm>
          <a:prstGeom prst="rect">
            <a:avLst/>
          </a:prstGeom>
          <a:noFill/>
          <a:ln>
            <a:noFill/>
          </a:ln>
        </p:spPr>
        <p:txBody>
          <a:bodyPr spcFirstLastPara="1" wrap="square" lIns="91425" tIns="45700" rIns="91425" bIns="45700" anchor="t" anchorCtr="0">
            <a:normAutofit/>
          </a:bodyPr>
          <a:lstStyle/>
          <a:p>
            <a:pPr marL="342900" lvl="0" indent="-342900" algn="l" rtl="0">
              <a:lnSpc>
                <a:spcPct val="200000"/>
              </a:lnSpc>
              <a:spcBef>
                <a:spcPts val="0"/>
              </a:spcBef>
              <a:spcAft>
                <a:spcPts val="0"/>
              </a:spcAft>
              <a:buClr>
                <a:schemeClr val="dk1"/>
              </a:buClr>
              <a:buSzPts val="2400"/>
              <a:buFont typeface="Arial"/>
              <a:buNone/>
            </a:pPr>
            <a:r>
              <a:rPr lang="en-US" sz="2400" b="0"/>
              <a:t>Half wave Rectifier</a:t>
            </a:r>
            <a:endParaRPr/>
          </a:p>
          <a:p>
            <a:pPr marL="342900" lvl="0" indent="-342900" algn="l" rtl="0">
              <a:lnSpc>
                <a:spcPct val="200000"/>
              </a:lnSpc>
              <a:spcBef>
                <a:spcPts val="480"/>
              </a:spcBef>
              <a:spcAft>
                <a:spcPts val="0"/>
              </a:spcAft>
              <a:buClr>
                <a:schemeClr val="dk1"/>
              </a:buClr>
              <a:buSzPts val="2400"/>
              <a:buFont typeface="Arial"/>
              <a:buNone/>
            </a:pPr>
            <a:endParaRPr sz="2400" b="0"/>
          </a:p>
        </p:txBody>
      </p:sp>
      <p:pic>
        <p:nvPicPr>
          <p:cNvPr id="60" name="Google Shape;60;p3" descr="\\SREE\Users\Thenmurugeshwari\My Documents\Work\27.1.11\arrow.gif"/>
          <p:cNvPicPr preferRelativeResize="0"/>
          <p:nvPr/>
        </p:nvPicPr>
        <p:blipFill rotWithShape="1">
          <a:blip r:embed="rId3">
            <a:alphaModFix/>
          </a:blip>
          <a:srcRect/>
          <a:stretch/>
        </p:blipFill>
        <p:spPr>
          <a:xfrm>
            <a:off x="2195513" y="2628900"/>
            <a:ext cx="360362" cy="244475"/>
          </a:xfrm>
          <a:prstGeom prst="rect">
            <a:avLst/>
          </a:prstGeom>
          <a:noFill/>
          <a:ln>
            <a:noFill/>
          </a:ln>
        </p:spPr>
      </p:pic>
      <p:pic>
        <p:nvPicPr>
          <p:cNvPr id="61" name="Google Shape;61;p3" descr="\\SREE\Users\Thenmurugeshwari\My Documents\Work\27.1.11\arrow.gif"/>
          <p:cNvPicPr preferRelativeResize="0"/>
          <p:nvPr/>
        </p:nvPicPr>
        <p:blipFill rotWithShape="1">
          <a:blip r:embed="rId3">
            <a:alphaModFix/>
          </a:blip>
          <a:srcRect/>
          <a:stretch/>
        </p:blipFill>
        <p:spPr>
          <a:xfrm>
            <a:off x="2195513" y="3421063"/>
            <a:ext cx="360362" cy="244475"/>
          </a:xfrm>
          <a:prstGeom prst="rect">
            <a:avLst/>
          </a:prstGeom>
          <a:noFill/>
          <a:ln>
            <a:noFill/>
          </a:ln>
        </p:spPr>
      </p:pic>
      <p:sp>
        <p:nvSpPr>
          <p:cNvPr id="62" name="Google Shape;62;p3"/>
          <p:cNvSpPr txBox="1"/>
          <p:nvPr/>
        </p:nvSpPr>
        <p:spPr>
          <a:xfrm>
            <a:off x="2760663" y="2997200"/>
            <a:ext cx="3611562" cy="1152525"/>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Centre tapped Rectifier</a:t>
            </a:r>
            <a:endParaRPr/>
          </a:p>
          <a:p>
            <a:pPr marL="0" marR="0" lvl="0" indent="0" algn="l" rtl="0">
              <a:lnSpc>
                <a:spcPct val="200000"/>
              </a:lnSpc>
              <a:spcBef>
                <a:spcPts val="1060"/>
              </a:spcBef>
              <a:spcAft>
                <a:spcPts val="0"/>
              </a:spcAft>
              <a:buClr>
                <a:schemeClr val="dk1"/>
              </a:buClr>
              <a:buSzPts val="2300"/>
              <a:buFont typeface="Arial"/>
              <a:buNone/>
            </a:pPr>
            <a:endParaRPr sz="2300">
              <a:solidFill>
                <a:schemeClr val="dk1"/>
              </a:solidFill>
              <a:latin typeface="Constantia"/>
              <a:ea typeface="Constantia"/>
              <a:cs typeface="Constantia"/>
              <a:sym typeface="Constantia"/>
            </a:endParaRPr>
          </a:p>
        </p:txBody>
      </p:sp>
      <p:pic>
        <p:nvPicPr>
          <p:cNvPr id="63" name="Google Shape;63;p3" descr="\\SREE\Users\Thenmurugeshwari\My Documents\Work\27.1.11\arrow.gif"/>
          <p:cNvPicPr preferRelativeResize="0"/>
          <p:nvPr/>
        </p:nvPicPr>
        <p:blipFill rotWithShape="1">
          <a:blip r:embed="rId3">
            <a:alphaModFix/>
          </a:blip>
          <a:srcRect/>
          <a:stretch/>
        </p:blipFill>
        <p:spPr>
          <a:xfrm>
            <a:off x="2195513" y="4314825"/>
            <a:ext cx="360362" cy="244475"/>
          </a:xfrm>
          <a:prstGeom prst="rect">
            <a:avLst/>
          </a:prstGeom>
          <a:noFill/>
          <a:ln>
            <a:noFill/>
          </a:ln>
        </p:spPr>
      </p:pic>
      <p:sp>
        <p:nvSpPr>
          <p:cNvPr id="64" name="Google Shape;64;p3"/>
          <p:cNvSpPr txBox="1"/>
          <p:nvPr/>
        </p:nvSpPr>
        <p:spPr>
          <a:xfrm>
            <a:off x="2700338" y="3890963"/>
            <a:ext cx="3609975" cy="1152525"/>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Bridge Rectifier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p:tgtEl>
                                          <p:spTgt spid="58"/>
                                        </p:tgtEl>
                                        <p:attrNameLst>
                                          <p:attrName>ppt_w</p:attrName>
                                        </p:attrNameLst>
                                      </p:cBhvr>
                                      <p:tavLst>
                                        <p:tav tm="0">
                                          <p:val>
                                            <p:strVal val="0"/>
                                          </p:val>
                                        </p:tav>
                                        <p:tav tm="100000">
                                          <p:val>
                                            <p:strVal val="#ppt_w"/>
                                          </p:val>
                                        </p:tav>
                                      </p:tavLst>
                                    </p:anim>
                                    <p:anim calcmode="lin" valueType="num">
                                      <p:cBhvr additive="base">
                                        <p:cTn id="8" dur="500"/>
                                        <p:tgtEl>
                                          <p:spTgt spid="58"/>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9">
                                            <p:txEl>
                                              <p:pRg st="0" end="0"/>
                                            </p:txEl>
                                          </p:spTgt>
                                        </p:tgtEl>
                                        <p:attrNameLst>
                                          <p:attrName>style.visibility</p:attrName>
                                        </p:attrNameLst>
                                      </p:cBhvr>
                                      <p:to>
                                        <p:strVal val="visible"/>
                                      </p:to>
                                    </p:set>
                                    <p:animEffect transition="in" filter="fade">
                                      <p:cBhvr>
                                        <p:cTn id="13" dur="1822"/>
                                        <p:tgtEl>
                                          <p:spTgt spid="5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9">
                                            <p:txEl>
                                              <p:pRg st="1" end="1"/>
                                            </p:txEl>
                                          </p:spTgt>
                                        </p:tgtEl>
                                        <p:attrNameLst>
                                          <p:attrName>style.visibility</p:attrName>
                                        </p:attrNameLst>
                                      </p:cBhvr>
                                      <p:to>
                                        <p:strVal val="visible"/>
                                      </p:to>
                                    </p:set>
                                    <p:animEffect transition="in" filter="fade">
                                      <p:cBhvr>
                                        <p:cTn id="18" dur="1822"/>
                                        <p:tgtEl>
                                          <p:spTgt spid="59">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1822"/>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1822"/>
                                        <p:tgtEl>
                                          <p:spTgt spid="61"/>
                                        </p:tgtEl>
                                      </p:cBhvr>
                                    </p:animEffect>
                                  </p:childTnLst>
                                </p:cTn>
                              </p:par>
                              <p:par>
                                <p:cTn id="27" presetID="10" presetClass="entr" presetSubtype="0" fill="hold" nodeType="withEffect">
                                  <p:stCondLst>
                                    <p:cond delay="0"/>
                                  </p:stCondLst>
                                  <p:childTnLst>
                                    <p:set>
                                      <p:cBhvr>
                                        <p:cTn id="28" dur="1" fill="hold">
                                          <p:stCondLst>
                                            <p:cond delay="0"/>
                                          </p:stCondLst>
                                        </p:cTn>
                                        <p:tgtEl>
                                          <p:spTgt spid="62">
                                            <p:txEl>
                                              <p:pRg st="0" end="0"/>
                                            </p:txEl>
                                          </p:spTgt>
                                        </p:tgtEl>
                                        <p:attrNameLst>
                                          <p:attrName>style.visibility</p:attrName>
                                        </p:attrNameLst>
                                      </p:cBhvr>
                                      <p:to>
                                        <p:strVal val="visible"/>
                                      </p:to>
                                    </p:set>
                                    <p:animEffect transition="in" filter="fade">
                                      <p:cBhvr>
                                        <p:cTn id="29" dur="1822"/>
                                        <p:tgtEl>
                                          <p:spTgt spid="62">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2">
                                            <p:txEl>
                                              <p:pRg st="1" end="1"/>
                                            </p:txEl>
                                          </p:spTgt>
                                        </p:tgtEl>
                                        <p:attrNameLst>
                                          <p:attrName>style.visibility</p:attrName>
                                        </p:attrNameLst>
                                      </p:cBhvr>
                                      <p:to>
                                        <p:strVal val="visible"/>
                                      </p:to>
                                    </p:set>
                                    <p:animEffect transition="in" filter="fade">
                                      <p:cBhvr>
                                        <p:cTn id="32" dur="1822"/>
                                        <p:tgtEl>
                                          <p:spTgt spid="6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1822"/>
                                        <p:tgtEl>
                                          <p:spTgt spid="64"/>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1822"/>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457200" y="152400"/>
            <a:ext cx="5943600" cy="685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dirty="0"/>
              <a:t>Half wave rectifier</a:t>
            </a:r>
            <a:endParaRPr b="1" dirty="0"/>
          </a:p>
        </p:txBody>
      </p:sp>
      <p:sp>
        <p:nvSpPr>
          <p:cNvPr id="70" name="Google Shape;70;p4"/>
          <p:cNvSpPr txBox="1">
            <a:spLocks noGrp="1"/>
          </p:cNvSpPr>
          <p:nvPr>
            <p:ph type="body" idx="1"/>
          </p:nvPr>
        </p:nvSpPr>
        <p:spPr>
          <a:xfrm>
            <a:off x="457200" y="1295400"/>
            <a:ext cx="7620000" cy="4465637"/>
          </a:xfrm>
          <a:prstGeom prst="rect">
            <a:avLst/>
          </a:prstGeom>
          <a:noFill/>
          <a:ln>
            <a:noFill/>
          </a:ln>
        </p:spPr>
        <p:txBody>
          <a:bodyPr spcFirstLastPara="1" wrap="square" lIns="91425" tIns="45700" rIns="91425" bIns="45700" anchor="t" anchorCtr="0">
            <a:normAutofit lnSpcReduction="10000"/>
          </a:bodyPr>
          <a:lstStyle/>
          <a:p>
            <a:pPr marL="720725" lvl="0" indent="-538163" algn="just" rtl="0">
              <a:lnSpc>
                <a:spcPct val="200000"/>
              </a:lnSpc>
              <a:spcBef>
                <a:spcPts val="0"/>
              </a:spcBef>
              <a:spcAft>
                <a:spcPts val="0"/>
              </a:spcAft>
              <a:buClr>
                <a:srgbClr val="C00000"/>
              </a:buClr>
              <a:buSzPts val="2400"/>
              <a:buFont typeface="Noto Sans Symbols"/>
              <a:buChar char="⁂"/>
            </a:pPr>
            <a:r>
              <a:rPr lang="en-US" sz="2400" b="0" dirty="0"/>
              <a:t>In half wave rectification, either the </a:t>
            </a:r>
            <a:r>
              <a:rPr lang="en-US" sz="2400" dirty="0">
                <a:solidFill>
                  <a:srgbClr val="00B050"/>
                </a:solidFill>
              </a:rPr>
              <a:t>positive or negative half of the AC wave is passed</a:t>
            </a:r>
            <a:r>
              <a:rPr lang="en-US" sz="2400" b="0" dirty="0"/>
              <a:t>, while the other half is blocked. </a:t>
            </a:r>
            <a:endParaRPr sz="2400" b="0" dirty="0"/>
          </a:p>
          <a:p>
            <a:pPr marL="720725" lvl="0" indent="-538163" algn="just" rtl="0">
              <a:lnSpc>
                <a:spcPct val="200000"/>
              </a:lnSpc>
              <a:spcBef>
                <a:spcPts val="480"/>
              </a:spcBef>
              <a:spcAft>
                <a:spcPts val="0"/>
              </a:spcAft>
              <a:buClr>
                <a:srgbClr val="C00000"/>
              </a:buClr>
              <a:buSzPts val="2400"/>
              <a:buFont typeface="Noto Sans Symbols"/>
              <a:buChar char="⁂"/>
            </a:pPr>
            <a:r>
              <a:rPr lang="en-US" sz="2400" b="0" dirty="0"/>
              <a:t>Because only </a:t>
            </a:r>
            <a:r>
              <a:rPr lang="en-US" sz="2400" dirty="0">
                <a:solidFill>
                  <a:srgbClr val="00B050"/>
                </a:solidFill>
              </a:rPr>
              <a:t>one half of the input waveform reaches the output</a:t>
            </a:r>
            <a:r>
              <a:rPr lang="en-US" sz="2400" b="0" dirty="0"/>
              <a:t>, it is very inefficient if used for </a:t>
            </a:r>
            <a:r>
              <a:rPr lang="en-US" sz="2400" dirty="0">
                <a:solidFill>
                  <a:srgbClr val="00B050"/>
                </a:solidFill>
              </a:rPr>
              <a:t>power transfer</a:t>
            </a:r>
            <a:r>
              <a:rPr lang="en-US" sz="2400" b="0" dirty="0"/>
              <a:t>. </a:t>
            </a:r>
            <a:endParaRPr sz="2400"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457200" y="109538"/>
            <a:ext cx="5867400" cy="6524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800" b="1"/>
              <a:t>Half wave rectifier working animation</a:t>
            </a:r>
            <a:endParaRPr sz="2800" b="1"/>
          </a:p>
        </p:txBody>
      </p:sp>
      <p:pic>
        <p:nvPicPr>
          <p:cNvPr id="76" name="Google Shape;76;p5" descr="\\SREE\Users\Thenmurugeshwari\My Documents\Work\27.1.11\Half wave rectifier.gif"/>
          <p:cNvPicPr preferRelativeResize="0">
            <a:picLocks noGrp="1"/>
          </p:cNvPicPr>
          <p:nvPr>
            <p:ph type="body" idx="1"/>
          </p:nvPr>
        </p:nvPicPr>
        <p:blipFill rotWithShape="1">
          <a:blip r:embed="rId3">
            <a:alphaModFix/>
          </a:blip>
          <a:srcRect/>
          <a:stretch/>
        </p:blipFill>
        <p:spPr>
          <a:xfrm>
            <a:off x="838200" y="1752600"/>
            <a:ext cx="7448550" cy="241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txBox="1">
            <a:spLocks noGrp="1"/>
          </p:cNvSpPr>
          <p:nvPr>
            <p:ph type="title"/>
          </p:nvPr>
        </p:nvSpPr>
        <p:spPr>
          <a:xfrm>
            <a:off x="457201" y="152400"/>
            <a:ext cx="5638800" cy="762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a:t>Half wave rectification</a:t>
            </a:r>
            <a:endParaRPr b="1"/>
          </a:p>
        </p:txBody>
      </p:sp>
      <p:pic>
        <p:nvPicPr>
          <p:cNvPr id="82" name="Google Shape;82;p6" descr="\\SREE\Users\Thenmurugeshwari\My Documents\Work\27.1.11\half wave rectifier.png"/>
          <p:cNvPicPr preferRelativeResize="0">
            <a:picLocks noGrp="1"/>
          </p:cNvPicPr>
          <p:nvPr>
            <p:ph type="body" idx="1"/>
          </p:nvPr>
        </p:nvPicPr>
        <p:blipFill rotWithShape="1">
          <a:blip r:embed="rId3">
            <a:alphaModFix/>
          </a:blip>
          <a:srcRect/>
          <a:stretch/>
        </p:blipFill>
        <p:spPr>
          <a:xfrm>
            <a:off x="533400" y="1828800"/>
            <a:ext cx="7620000" cy="266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381000" y="0"/>
            <a:ext cx="57150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b="1"/>
              <a:t>Peak Inverse Voltage</a:t>
            </a:r>
            <a:endParaRPr b="1"/>
          </a:p>
        </p:txBody>
      </p:sp>
      <p:sp>
        <p:nvSpPr>
          <p:cNvPr id="88" name="Google Shape;88;p7"/>
          <p:cNvSpPr txBox="1">
            <a:spLocks noGrp="1"/>
          </p:cNvSpPr>
          <p:nvPr>
            <p:ph type="body" idx="1"/>
          </p:nvPr>
        </p:nvSpPr>
        <p:spPr>
          <a:xfrm>
            <a:off x="457200" y="11430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400"/>
              <a:buNone/>
            </a:pPr>
            <a:r>
              <a:rPr lang="en-US" sz="2400"/>
              <a:t>Peak Inverse Voltage (PIV) is the maximum voltage that the diode can withstand during reverse bias condition. If a voltage is applied more than the PIV, the diode will be destroyed.</a:t>
            </a:r>
            <a:endParaRPr/>
          </a:p>
          <a:p>
            <a:pPr marL="342900" lvl="0" indent="-342900" algn="just" rtl="0">
              <a:spcBef>
                <a:spcPts val="480"/>
              </a:spcBef>
              <a:spcAft>
                <a:spcPts val="0"/>
              </a:spcAft>
              <a:buClr>
                <a:schemeClr val="dk1"/>
              </a:buClr>
              <a:buSzPts val="2400"/>
              <a:buNone/>
            </a:pPr>
            <a:endParaRPr sz="2400"/>
          </a:p>
        </p:txBody>
      </p:sp>
      <p:pic>
        <p:nvPicPr>
          <p:cNvPr id="89" name="Google Shape;89;p7"/>
          <p:cNvPicPr preferRelativeResize="0"/>
          <p:nvPr/>
        </p:nvPicPr>
        <p:blipFill rotWithShape="1">
          <a:blip r:embed="rId3">
            <a:alphaModFix/>
          </a:blip>
          <a:srcRect/>
          <a:stretch/>
        </p:blipFill>
        <p:spPr>
          <a:xfrm>
            <a:off x="1066800" y="2362200"/>
            <a:ext cx="6781800" cy="37338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924</Words>
  <Application>Microsoft Office PowerPoint</Application>
  <PresentationFormat>On-screen Show (4:3)</PresentationFormat>
  <Paragraphs>125</Paragraphs>
  <Slides>37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Times New Roman</vt:lpstr>
      <vt:lpstr>Noto Sans Symbols</vt:lpstr>
      <vt:lpstr>Calibri</vt:lpstr>
      <vt:lpstr>Constantia</vt:lpstr>
      <vt:lpstr>Arial</vt:lpstr>
      <vt:lpstr>Office Theme</vt:lpstr>
      <vt:lpstr>Basics of Electronics Engineering   Topic- Rectifiers</vt:lpstr>
      <vt:lpstr>Introduction</vt:lpstr>
      <vt:lpstr>Difference between AC and DC signals</vt:lpstr>
      <vt:lpstr>Rectification process</vt:lpstr>
      <vt:lpstr>Types of Rectifiers</vt:lpstr>
      <vt:lpstr>Half wave rectifier</vt:lpstr>
      <vt:lpstr>Half wave rectifier working animation</vt:lpstr>
      <vt:lpstr>Half wave rectification</vt:lpstr>
      <vt:lpstr>Peak Inverse Voltage</vt:lpstr>
      <vt:lpstr>Half Wave Rectifier Calculations</vt:lpstr>
      <vt:lpstr>Half Wave Rectifier Calculations</vt:lpstr>
      <vt:lpstr>Efficiency of Half wave Rectifier</vt:lpstr>
      <vt:lpstr>Efficiency of Half wave Rectifier contd.</vt:lpstr>
      <vt:lpstr>Half Wave Rectifier Calculations</vt:lpstr>
      <vt:lpstr>Centre Tapped Full wave rectifier</vt:lpstr>
      <vt:lpstr>Centre Tapped Full wave rectifier</vt:lpstr>
      <vt:lpstr>Centre Tapped Full wave rectifier</vt:lpstr>
      <vt:lpstr>PIV of Centre Tapped Rectifier</vt:lpstr>
      <vt:lpstr>PIV of Centre Tapped Rectifier</vt:lpstr>
      <vt:lpstr> </vt:lpstr>
      <vt:lpstr> </vt:lpstr>
      <vt:lpstr> </vt:lpstr>
      <vt:lpstr> </vt:lpstr>
      <vt:lpstr> </vt:lpstr>
      <vt:lpstr> </vt:lpstr>
      <vt:lpstr>  </vt:lpstr>
      <vt:lpstr>PIV Bridge Rectifier </vt:lpstr>
      <vt:lpstr>     </vt:lpstr>
      <vt:lpstr>Full Wave Rectifier Calculations: 1. DC Voltage </vt:lpstr>
      <vt:lpstr>Full Wave Rectifier Calculations: </vt:lpstr>
      <vt:lpstr>Full Wave Rectifier Calculations: </vt:lpstr>
      <vt:lpstr>Full Wave Rectifier Calculations: </vt:lpstr>
      <vt:lpstr>Comparison of different Rectifiers</vt:lpstr>
      <vt:lpstr>Numericals</vt:lpstr>
      <vt:lpstr>Numericals</vt:lpstr>
      <vt:lpstr>Numericals</vt:lpstr>
      <vt:lpstr>Numericals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Electronics Engineering   Topic- Rectifiers and clippers</dc:title>
  <dc:creator>ABC</dc:creator>
  <cp:lastModifiedBy>GURINDER SINGH</cp:lastModifiedBy>
  <cp:revision>22</cp:revision>
  <dcterms:created xsi:type="dcterms:W3CDTF">2010-04-09T07:36:15Z</dcterms:created>
  <dcterms:modified xsi:type="dcterms:W3CDTF">2022-11-25T14:04:24Z</dcterms:modified>
</cp:coreProperties>
</file>