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3" r:id="rId2"/>
    <p:sldId id="614" r:id="rId3"/>
    <p:sldId id="613" r:id="rId4"/>
    <p:sldId id="599" r:id="rId5"/>
    <p:sldId id="609" r:id="rId6"/>
    <p:sldId id="611" r:id="rId7"/>
    <p:sldId id="612" r:id="rId8"/>
    <p:sldId id="527" r:id="rId9"/>
    <p:sldId id="604" r:id="rId10"/>
    <p:sldId id="603" r:id="rId11"/>
    <p:sldId id="615" r:id="rId12"/>
    <p:sldId id="532" r:id="rId13"/>
    <p:sldId id="533" r:id="rId14"/>
    <p:sldId id="588" r:id="rId15"/>
    <p:sldId id="617" r:id="rId16"/>
    <p:sldId id="597" r:id="rId17"/>
    <p:sldId id="595" r:id="rId18"/>
    <p:sldId id="596" r:id="rId19"/>
    <p:sldId id="618" r:id="rId20"/>
    <p:sldId id="581" r:id="rId21"/>
    <p:sldId id="582" r:id="rId22"/>
    <p:sldId id="583" r:id="rId23"/>
    <p:sldId id="616" r:id="rId24"/>
    <p:sldId id="619" r:id="rId25"/>
  </p:sldIdLst>
  <p:sldSz cx="9906000" cy="6858000" type="A4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>
          <p15:clr>
            <a:srgbClr val="A4A3A4"/>
          </p15:clr>
        </p15:guide>
        <p15:guide id="2" orient="horz" pos="2976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73">
          <p15:clr>
            <a:srgbClr val="A4A3A4"/>
          </p15:clr>
        </p15:guide>
        <p15:guide id="5" orient="horz" pos="1842" userDrawn="1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orient="horz" pos="3430" userDrawn="1">
          <p15:clr>
            <a:srgbClr val="A4A3A4"/>
          </p15:clr>
        </p15:guide>
        <p15:guide id="8" orient="horz" pos="752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1" pos="262" userDrawn="1">
          <p15:clr>
            <a:srgbClr val="A4A3A4"/>
          </p15:clr>
        </p15:guide>
        <p15:guide id="12" pos="1260" userDrawn="1">
          <p15:clr>
            <a:srgbClr val="A4A3A4"/>
          </p15:clr>
        </p15:guide>
        <p15:guide id="13" pos="2349" userDrawn="1">
          <p15:clr>
            <a:srgbClr val="A4A3A4"/>
          </p15:clr>
        </p15:guide>
        <p15:guide id="14" pos="3347" userDrawn="1">
          <p15:clr>
            <a:srgbClr val="A4A3A4"/>
          </p15:clr>
        </p15:guide>
        <p15:guide id="15" orient="horz" pos="1616">
          <p15:clr>
            <a:srgbClr val="A4A3A4"/>
          </p15:clr>
        </p15:guide>
        <p15:guide id="16" orient="horz" pos="15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" initials="U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579B6"/>
    <a:srgbClr val="7F7F7F"/>
    <a:srgbClr val="999999"/>
    <a:srgbClr val="404040"/>
    <a:srgbClr val="E87537"/>
    <a:srgbClr val="F48E46"/>
    <a:srgbClr val="47BBEA"/>
    <a:srgbClr val="71C8FE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3028" autoAdjust="0"/>
  </p:normalViewPr>
  <p:slideViewPr>
    <p:cSldViewPr snapToGrid="0" showGuides="1">
      <p:cViewPr varScale="1">
        <p:scale>
          <a:sx n="120" d="100"/>
          <a:sy n="120" d="100"/>
        </p:scale>
        <p:origin x="-1560" y="-96"/>
      </p:cViewPr>
      <p:guideLst>
        <p:guide orient="horz" pos="3748"/>
        <p:guide orient="horz" pos="2976"/>
        <p:guide orient="horz" pos="3884"/>
        <p:guide orient="horz" pos="73"/>
        <p:guide orient="horz" pos="1842"/>
        <p:guide orient="horz" pos="482"/>
        <p:guide orient="horz" pos="3430"/>
        <p:guide orient="horz" pos="752"/>
        <p:guide orient="horz" pos="1616"/>
        <p:guide orient="horz" pos="1570"/>
        <p:guide pos="3301"/>
        <p:guide pos="262"/>
        <p:guide pos="1260"/>
        <p:guide pos="2349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67"/>
      </p:cViewPr>
      <p:guideLst>
        <p:guide orient="horz" pos="31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62D0-009C-4FF5-A1B2-0EBC9DE00BCF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78342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65B9-5759-4629-B639-3FE9B70D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63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84454-4339-4AB5-9C46-932A679238DA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7713"/>
            <a:ext cx="54070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0037"/>
            <a:ext cx="548640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78342"/>
            <a:ext cx="2971800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F9748-BDD5-48A5-815A-79718BAA45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399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9748-BDD5-48A5-815A-79718BAA450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유닛에 대해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주차는 각 </a:t>
            </a:r>
            <a:r>
              <a:rPr lang="ko-KR" altLang="en-US" dirty="0" err="1" smtClean="0"/>
              <a:t>주차별로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Period</a:t>
            </a:r>
            <a:r>
              <a:rPr lang="ko-KR" altLang="en-US" dirty="0" smtClean="0"/>
              <a:t>로 구성되어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Period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Intro</a:t>
            </a:r>
            <a:r>
              <a:rPr lang="en-US" altLang="ko-KR" baseline="0" dirty="0" smtClean="0"/>
              <a:t> Greeting</a:t>
            </a:r>
            <a:r>
              <a:rPr lang="ko-KR" altLang="en-US" baseline="0" dirty="0" smtClean="0"/>
              <a:t>을 시작으로</a:t>
            </a:r>
            <a:r>
              <a:rPr lang="en-US" altLang="ko-KR" baseline="0" dirty="0" smtClean="0"/>
              <a:t>, 1</a:t>
            </a:r>
            <a:r>
              <a:rPr lang="ko-KR" altLang="en-US" baseline="0" dirty="0" err="1" smtClean="0"/>
              <a:t>차시에서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차시로</a:t>
            </a:r>
            <a:r>
              <a:rPr lang="ko-KR" altLang="en-US" baseline="0" dirty="0" smtClean="0"/>
              <a:t> 갈수록 구조화된 복잡도가 높아지도록 설계된 </a:t>
            </a:r>
            <a:r>
              <a:rPr lang="ko-KR" altLang="en-US" baseline="0" dirty="0" err="1" smtClean="0"/>
              <a:t>액티비티로</a:t>
            </a:r>
            <a:r>
              <a:rPr lang="ko-KR" altLang="en-US" baseline="0" dirty="0" smtClean="0"/>
              <a:t> 학습하게 된다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학습 정책에 따라 </a:t>
            </a:r>
            <a:r>
              <a:rPr lang="en-US" altLang="ko-KR" baseline="0" dirty="0" smtClean="0"/>
              <a:t>Unit/Period/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Activity </a:t>
            </a:r>
            <a:r>
              <a:rPr lang="ko-KR" altLang="en-US" baseline="0" dirty="0" smtClean="0"/>
              <a:t>단위로 개별 이동하여 </a:t>
            </a:r>
            <a:r>
              <a:rPr lang="ko-KR" altLang="en-US" baseline="0" dirty="0" err="1" smtClean="0"/>
              <a:t>재학습이</a:t>
            </a:r>
            <a:r>
              <a:rPr lang="ko-KR" altLang="en-US" baseline="0" dirty="0" smtClean="0"/>
              <a:t> 가능하다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주차는 </a:t>
            </a:r>
            <a:r>
              <a:rPr lang="ko-KR" altLang="en-US" baseline="0" dirty="0" err="1" smtClean="0"/>
              <a:t>주요학습인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단어 학습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포함하고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학습 단위에서는 학생들이 자유롭게 각 단어의 사전적 의미와 단어의 철자를 질문하고 </a:t>
            </a:r>
            <a:r>
              <a:rPr lang="en-US" altLang="ko-KR" baseline="0" dirty="0" smtClean="0"/>
              <a:t>Alexa</a:t>
            </a:r>
            <a:r>
              <a:rPr lang="ko-KR" altLang="en-US" baseline="0" dirty="0" smtClean="0"/>
              <a:t>가 이에 대한 답변을 해줄 수 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8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주차도 </a:t>
            </a:r>
            <a:r>
              <a:rPr lang="en-US" altLang="ko-KR" dirty="0" smtClean="0"/>
              <a:t>Intro</a:t>
            </a:r>
            <a:r>
              <a:rPr lang="en-US" altLang="ko-KR" baseline="0" dirty="0" smtClean="0"/>
              <a:t> Greeting</a:t>
            </a:r>
            <a:r>
              <a:rPr lang="ko-KR" altLang="en-US" baseline="0" dirty="0" smtClean="0"/>
              <a:t>으로 시작하되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주차와 달리 </a:t>
            </a:r>
            <a:r>
              <a:rPr lang="en-US" altLang="ko-KR" baseline="0" dirty="0" smtClean="0"/>
              <a:t>Game</a:t>
            </a:r>
            <a:r>
              <a:rPr lang="ko-KR" altLang="en-US" baseline="0" dirty="0" smtClean="0"/>
              <a:t>형 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이틀간 진행 한 후 </a:t>
            </a:r>
            <a:r>
              <a:rPr lang="en-US" altLang="ko-KR" baseline="0" dirty="0" smtClean="0"/>
              <a:t>Free Talk1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Free Talk1</a:t>
            </a:r>
            <a:r>
              <a:rPr lang="ko-KR" altLang="en-US" baseline="0" dirty="0" smtClean="0"/>
              <a:t>에서 확장된 </a:t>
            </a:r>
            <a:r>
              <a:rPr lang="en-US" altLang="ko-KR" baseline="0" dirty="0" smtClean="0"/>
              <a:t>Free Talk2</a:t>
            </a:r>
            <a:r>
              <a:rPr lang="ko-KR" altLang="en-US" baseline="0" dirty="0" smtClean="0"/>
              <a:t>를 진행하며 마지막 </a:t>
            </a:r>
            <a:r>
              <a:rPr lang="ko-KR" altLang="en-US" baseline="0" dirty="0" err="1" smtClean="0"/>
              <a:t>차시에서는</a:t>
            </a:r>
            <a:r>
              <a:rPr lang="ko-KR" altLang="en-US" baseline="0" dirty="0" smtClean="0"/>
              <a:t> 이번 유닛 전체에서 학습한 내용에 대한 </a:t>
            </a:r>
            <a:r>
              <a:rPr lang="en-US" altLang="ko-KR" baseline="0" dirty="0" smtClean="0"/>
              <a:t>Comprehension Check</a:t>
            </a:r>
            <a:r>
              <a:rPr lang="ko-KR" altLang="en-US" baseline="0" dirty="0" smtClean="0"/>
              <a:t>로 마무리하게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60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9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9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0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69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33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9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83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F9748-BDD5-48A5-815A-79718BAA4506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0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597352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2CFD8E-1E66-4ECD-BA0E-E8F89ECF82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slide1_shape1"/>
          <p:cNvSpPr/>
          <p:nvPr userDrawn="1"/>
        </p:nvSpPr>
        <p:spPr>
          <a:xfrm>
            <a:off x="0" y="0"/>
            <a:ext cx="272480" cy="6858000"/>
          </a:xfrm>
          <a:prstGeom prst="rect">
            <a:avLst/>
          </a:prstGeom>
          <a:gradFill flip="none" rotWithShape="1">
            <a:gsLst>
              <a:gs pos="0">
                <a:srgbClr val="0579B6">
                  <a:shade val="30000"/>
                  <a:satMod val="115000"/>
                </a:srgbClr>
              </a:gs>
              <a:gs pos="50000">
                <a:srgbClr val="0579B6">
                  <a:shade val="67500"/>
                  <a:satMod val="115000"/>
                </a:srgbClr>
              </a:gs>
              <a:gs pos="100000">
                <a:srgbClr val="0579B6">
                  <a:shade val="100000"/>
                  <a:satMod val="115000"/>
                </a:srgbClr>
              </a:gs>
            </a:gsLst>
            <a:lin ang="18900000" scaled="1"/>
            <a:tileRect/>
          </a:gra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1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220-6B12-44AD-A4F4-C6068119F61E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9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D967-EA86-4773-8659-2A1CB024F096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40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7CC8-F5B4-4EF0-89E6-3EA226BAE932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70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362-90AD-40F8-AB8F-08587F1D9F51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553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71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641"/>
            <a:ext cx="2311400" cy="365125"/>
          </a:xfrm>
          <a:prstGeom prst="rect">
            <a:avLst/>
          </a:prstGeom>
        </p:spPr>
        <p:txBody>
          <a:bodyPr/>
          <a:lstStyle/>
          <a:p>
            <a:fld id="{07664AEE-0F30-43D6-8E99-C7BE1A34E7D5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64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64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37449F-5AED-4B47-82CA-ADB0D9C503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81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/>
          </p:nvPr>
        </p:nvGraphicFramePr>
        <p:xfrm>
          <a:off x="-35" y="2564905"/>
          <a:ext cx="9906034" cy="6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55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79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67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5E3B-FEB8-432B-84FF-6AA80A30211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9A6E-4520-48C3-BD31-CC68B3191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592267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A4C22CB-BA99-41FB-90C8-99D6C9CBB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slide1_shape1"/>
          <p:cNvSpPr/>
          <p:nvPr userDrawn="1"/>
        </p:nvSpPr>
        <p:spPr>
          <a:xfrm>
            <a:off x="-8021" y="620688"/>
            <a:ext cx="1057274" cy="6237312"/>
          </a:xfrm>
          <a:prstGeom prst="rect">
            <a:avLst/>
          </a:prstGeom>
          <a:gradFill flip="none" rotWithShape="1">
            <a:gsLst>
              <a:gs pos="0">
                <a:srgbClr val="0579B6">
                  <a:shade val="30000"/>
                  <a:satMod val="115000"/>
                </a:srgbClr>
              </a:gs>
              <a:gs pos="50000">
                <a:srgbClr val="0579B6">
                  <a:shade val="67500"/>
                  <a:satMod val="115000"/>
                </a:srgbClr>
              </a:gs>
              <a:gs pos="100000">
                <a:srgbClr val="0579B6">
                  <a:shade val="100000"/>
                  <a:satMod val="115000"/>
                </a:srgbClr>
              </a:gs>
            </a:gsLst>
            <a:lin ang="18900000" scaled="1"/>
            <a:tileRect/>
          </a:gra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7" y="6585489"/>
            <a:ext cx="568552" cy="15549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0"/>
            <a:ext cx="9906000" cy="620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0F17-7ACF-4155-A6F1-07201B4EBCBD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2FBB839-5B56-49F1-9639-8BA4B520FD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5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4138-91E3-4E75-B1E5-C2B655A43D74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4F5E0E-AFA3-4B71-BD0F-9B2DE51C0C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12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0AA4-1BD8-4998-B837-F87557F1C560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3B4A73D-76B4-47F8-8C30-8F49E39E1D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AA6F-68B7-4F53-8C2B-61F2D0DC9DFB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9906000" cy="2553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b="1" dirty="0">
              <a:solidFill>
                <a:prstClr val="white"/>
              </a:solidFill>
              <a:latin typeface="나눔고딕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459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6467112"/>
              </p:ext>
            </p:extLst>
          </p:nvPr>
        </p:nvGraphicFramePr>
        <p:xfrm>
          <a:off x="0" y="228313"/>
          <a:ext cx="990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xmlns="" val="1239164610"/>
                    </a:ext>
                  </a:extLst>
                </a:gridCol>
                <a:gridCol w="8800011">
                  <a:extLst>
                    <a:ext uri="{9D8B030D-6E8A-4147-A177-3AD203B41FA5}">
                      <a16:colId xmlns:a16="http://schemas.microsoft.com/office/drawing/2014/main" xmlns="" val="1078623670"/>
                    </a:ext>
                  </a:extLst>
                </a:gridCol>
              </a:tblGrid>
              <a:tr h="21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How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to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b="0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096365"/>
                  </a:ext>
                </a:extLst>
              </a:tr>
              <a:tr h="21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AI Learning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Goal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2338693"/>
                  </a:ext>
                </a:extLst>
              </a:tr>
            </a:tbl>
          </a:graphicData>
        </a:graphic>
      </p:graphicFrame>
      <p:graphicFrame>
        <p:nvGraphicFramePr>
          <p:cNvPr id="7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6302474"/>
              </p:ext>
            </p:extLst>
          </p:nvPr>
        </p:nvGraphicFramePr>
        <p:xfrm>
          <a:off x="0" y="683116"/>
          <a:ext cx="9906000" cy="22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xmlns="" val="1239164610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n w="15875"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Conversation Flow 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2338693"/>
                  </a:ext>
                </a:extLst>
              </a:tr>
            </a:tbl>
          </a:graphicData>
        </a:graphic>
      </p:graphicFrame>
      <p:graphicFrame>
        <p:nvGraphicFramePr>
          <p:cNvPr id="12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97448930"/>
              </p:ext>
            </p:extLst>
          </p:nvPr>
        </p:nvGraphicFramePr>
        <p:xfrm>
          <a:off x="0" y="1"/>
          <a:ext cx="753814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xmlns="" val="1239164610"/>
                    </a:ext>
                  </a:extLst>
                </a:gridCol>
                <a:gridCol w="6432155">
                  <a:extLst>
                    <a:ext uri="{9D8B030D-6E8A-4147-A177-3AD203B41FA5}">
                      <a16:colId xmlns:a16="http://schemas.microsoft.com/office/drawing/2014/main" xmlns="" val="1078623670"/>
                    </a:ext>
                  </a:extLst>
                </a:gridCol>
              </a:tblGrid>
              <a:tr h="216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Title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096365"/>
                  </a:ext>
                </a:extLst>
              </a:tr>
            </a:tbl>
          </a:graphicData>
        </a:graphic>
      </p:graphicFrame>
      <p:graphicFrame>
        <p:nvGraphicFramePr>
          <p:cNvPr id="13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7315156"/>
              </p:ext>
            </p:extLst>
          </p:nvPr>
        </p:nvGraphicFramePr>
        <p:xfrm>
          <a:off x="7538144" y="0"/>
          <a:ext cx="236785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8">
                  <a:extLst>
                    <a:ext uri="{9D8B030D-6E8A-4147-A177-3AD203B41FA5}">
                      <a16:colId xmlns:a16="http://schemas.microsoft.com/office/drawing/2014/main" xmlns="" val="383919315"/>
                    </a:ext>
                  </a:extLst>
                </a:gridCol>
                <a:gridCol w="1183928">
                  <a:extLst>
                    <a:ext uri="{9D8B030D-6E8A-4147-A177-3AD203B41FA5}">
                      <a16:colId xmlns:a16="http://schemas.microsoft.com/office/drawing/2014/main" xmlns="" val="1239164610"/>
                    </a:ext>
                  </a:extLst>
                </a:gridCol>
              </a:tblGrid>
              <a:tr h="220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Location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5096365"/>
                  </a:ext>
                </a:extLst>
              </a:tr>
            </a:tbl>
          </a:graphicData>
        </a:graphic>
      </p:graphicFrame>
      <p:graphicFrame>
        <p:nvGraphicFramePr>
          <p:cNvPr id="1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414988"/>
              </p:ext>
            </p:extLst>
          </p:nvPr>
        </p:nvGraphicFramePr>
        <p:xfrm>
          <a:off x="0" y="5793930"/>
          <a:ext cx="9906000" cy="22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xmlns="" val="1239164610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n w="15875"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Rules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233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5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AA6F-68B7-4F53-8C2B-61F2D0DC9DFB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2400" y="0"/>
            <a:ext cx="9753600" cy="38576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b="1" dirty="0">
              <a:solidFill>
                <a:prstClr val="white"/>
              </a:solidFill>
              <a:latin typeface="나눔고딕" pitchFamily="50" charset="-127"/>
              <a:ea typeface="나눔고딕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45021" y="1"/>
            <a:ext cx="117311" cy="3864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-31" y="-23"/>
            <a:ext cx="66706" cy="386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66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flipH="1">
            <a:off x="4664968" y="5197500"/>
            <a:ext cx="5262588" cy="16605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>
            <a:off x="2332" y="5197500"/>
            <a:ext cx="9127132" cy="1660500"/>
          </a:xfrm>
          <a:prstGeom prst="rtTriangle">
            <a:avLst/>
          </a:prstGeom>
          <a:gradFill flip="none" rotWithShape="1">
            <a:gsLst>
              <a:gs pos="0">
                <a:srgbClr val="0579B6">
                  <a:shade val="30000"/>
                  <a:satMod val="115000"/>
                </a:srgbClr>
              </a:gs>
              <a:gs pos="50000">
                <a:srgbClr val="0579B6">
                  <a:shade val="67500"/>
                  <a:satMod val="115000"/>
                </a:srgbClr>
              </a:gs>
              <a:gs pos="100000">
                <a:srgbClr val="0579B6">
                  <a:shade val="100000"/>
                  <a:satMod val="115000"/>
                </a:srgbClr>
              </a:gs>
            </a:gsLst>
            <a:lin ang="18900000" scaled="1"/>
            <a:tileRect/>
          </a:gra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61D9-7ACC-46AB-9859-83742FBAA97A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BA1E7484-625D-4EFE-9144-912F93E01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20" y="6122129"/>
            <a:ext cx="792088" cy="2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4F39-8876-4ECA-90F1-D6398AFCAC23}" type="datetime1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50" r:id="rId2"/>
    <p:sldLayoutId id="2147483651" r:id="rId3"/>
    <p:sldLayoutId id="2147483652" r:id="rId4"/>
    <p:sldLayoutId id="2147483653" r:id="rId5"/>
    <p:sldLayoutId id="2147483719" r:id="rId6"/>
    <p:sldLayoutId id="2147483720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717" r:id="rId14"/>
    <p:sldLayoutId id="2147483718" r:id="rId15"/>
    <p:sldLayoutId id="214748372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upsmudaitg6j/?utm_campaign=share&amp;utm_medium=copy&amp;rc=ex0share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1818" y="251024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POLY EDU AI </a:t>
            </a:r>
          </a:p>
          <a:p>
            <a:pPr algn="ctr">
              <a:lnSpc>
                <a:spcPct val="120000"/>
              </a:lnSpc>
            </a:pPr>
            <a:r>
              <a:rPr lang="en-US" altLang="ko-KR" sz="3200" b="1" dirty="0" smtClean="0">
                <a:solidFill>
                  <a:schemeClr val="tx2"/>
                </a:solidFill>
                <a:latin typeface="+mj-ea"/>
                <a:ea typeface="+mj-ea"/>
              </a:rPr>
              <a:t>Speaking Wizard </a:t>
            </a:r>
            <a:r>
              <a:rPr lang="ko-KR" altLang="en-US" sz="3200" b="1" dirty="0" smtClean="0">
                <a:solidFill>
                  <a:schemeClr val="tx2"/>
                </a:solidFill>
                <a:latin typeface="+mj-ea"/>
                <a:ea typeface="+mj-ea"/>
              </a:rPr>
              <a:t>개편 보고 </a:t>
            </a:r>
            <a:endParaRPr lang="en-US" altLang="ko-KR" sz="2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536" y="227048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prstClr val="white">
                    <a:lumMod val="50000"/>
                  </a:prstClr>
                </a:solidFill>
              </a:rPr>
              <a:t>[</a:t>
            </a:r>
            <a:endParaRPr lang="ko-KR" altLang="en-US" sz="8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6565" y="227048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prstClr val="white">
                    <a:lumMod val="50000"/>
                  </a:prstClr>
                </a:solidFill>
              </a:rPr>
              <a:t>]</a:t>
            </a:r>
            <a:endParaRPr lang="ko-KR" altLang="en-US" sz="8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1998" y="5262299"/>
            <a:ext cx="1173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latin typeface="Calibri" pitchFamily="34" charset="0"/>
              </a:rPr>
              <a:t>2018.10.19</a:t>
            </a:r>
            <a:endParaRPr lang="en-US" altLang="ko-KR" sz="1600" dirty="0" smtClean="0">
              <a:solidFill>
                <a:prstClr val="black">
                  <a:lumMod val="50000"/>
                  <a:lumOff val="50000"/>
                </a:prstClr>
              </a:solidFill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</a:rPr>
              <a:t>EDU-AI Lab 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11758" y="-18396"/>
            <a:ext cx="9916038" cy="132732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5" name="Picture 2" descr="http://userfile.koreapolyschool.com/hompy/upload/contents/campus/campus/pol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66" y="99254"/>
            <a:ext cx="851499" cy="10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88390" y="935142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Pride &amp; Excellence in Education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10</a:t>
            </a:fld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55374" y="2261975"/>
            <a:ext cx="1632271" cy="58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30862" y="2261975"/>
            <a:ext cx="1739893" cy="583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endParaRPr lang="en-US" altLang="ko-KR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r>
              <a:rPr lang="en-US" altLang="ko-KR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Sentence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13973" y="2261975"/>
            <a:ext cx="1632271" cy="583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Focus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89462" y="2261975"/>
            <a:ext cx="1632271" cy="58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endParaRPr lang="en-US" altLang="ko-KR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r>
              <a:rPr lang="en-US" altLang="ko-KR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Focus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4950" y="2261975"/>
            <a:ext cx="1632271" cy="583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endParaRPr lang="en-US" altLang="ko-KR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Builder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4292280" y="2425059"/>
            <a:ext cx="100169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6067768" y="2433010"/>
            <a:ext cx="100169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>
            <a:off x="2419932" y="2425059"/>
            <a:ext cx="100169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>
            <a:off x="7843257" y="2425059"/>
            <a:ext cx="100169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0653" y="3136423"/>
            <a:ext cx="1582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36067" y="2915071"/>
            <a:ext cx="15294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your new coach.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65366" y="3114740"/>
            <a:ext cx="1632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(        )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96835" y="2932088"/>
            <a:ext cx="16727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(        )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     ) your new coach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16344" y="3088716"/>
            <a:ext cx="152948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Smith. / coach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55374" y="3675150"/>
            <a:ext cx="8790452" cy="84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6555" y="3992699"/>
            <a:ext cx="1582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76843" y="3850860"/>
            <a:ext cx="15294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your new coach.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06142" y="4010772"/>
            <a:ext cx="15294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09172" y="3955115"/>
            <a:ext cx="152948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I’m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016344" y="3882214"/>
            <a:ext cx="15294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Mr.Smith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your new coach.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55374" y="4721742"/>
            <a:ext cx="884184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7886" y="5158197"/>
            <a:ext cx="1505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반복 노출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87185" y="5158197"/>
            <a:ext cx="1505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반복 노출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45695" y="515281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형성 준비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31803" y="515281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형성 준비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34496" y="515281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형성 연습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114" y="3141947"/>
            <a:ext cx="6574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Alexa</a:t>
            </a:r>
            <a:endParaRPr lang="ko-KR" altLang="en-US" sz="11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14204" y="4018598"/>
            <a:ext cx="7599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Student</a:t>
            </a:r>
            <a:endParaRPr lang="ko-KR" altLang="en-US" sz="11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아래쪽 화살표 72"/>
          <p:cNvSpPr/>
          <p:nvPr/>
        </p:nvSpPr>
        <p:spPr>
          <a:xfrm>
            <a:off x="1455605" y="4768653"/>
            <a:ext cx="310101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638684" y="3152407"/>
            <a:ext cx="67" cy="12960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아래쪽 화살표 74"/>
          <p:cNvSpPr/>
          <p:nvPr/>
        </p:nvSpPr>
        <p:spPr>
          <a:xfrm>
            <a:off x="3339462" y="4754226"/>
            <a:ext cx="310101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>
            <a:off x="5126450" y="4768653"/>
            <a:ext cx="310101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6942715" y="4752043"/>
            <a:ext cx="310101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아래쪽 화살표 77"/>
          <p:cNvSpPr/>
          <p:nvPr/>
        </p:nvSpPr>
        <p:spPr>
          <a:xfrm>
            <a:off x="8603929" y="4759608"/>
            <a:ext cx="310101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40821" y="1970383"/>
            <a:ext cx="55742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[ Unit 1. Week 1. </a:t>
            </a: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예제 </a:t>
            </a: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]</a:t>
            </a:r>
            <a:endParaRPr lang="ko-KR" altLang="en-US" sz="12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6279" y="985607"/>
            <a:ext cx="55742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Period </a:t>
            </a: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별 구조 학습 </a:t>
            </a: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(Scaffolding Structure)</a:t>
            </a:r>
          </a:p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개별 문장 발화에서 연속 문장 발화로 확장</a:t>
            </a:r>
            <a:endParaRPr lang="en-US" altLang="ko-KR" sz="12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문장 형성의 준비부터 문장 형성으로 확장</a:t>
            </a:r>
            <a:endParaRPr lang="en-US" altLang="ko-KR" sz="12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Speaking Wizard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설명 </a:t>
            </a:r>
            <a:r>
              <a:rPr lang="en-US" altLang="ko-KR" sz="1400" b="1" dirty="0" smtClean="0">
                <a:ln w="15875">
                  <a:noFill/>
                </a:ln>
                <a:solidFill>
                  <a:srgbClr val="C00000"/>
                </a:solidFill>
              </a:rPr>
              <a:t>&gt; Practice</a:t>
            </a:r>
            <a:endParaRPr lang="en-US" altLang="ko-KR" sz="1400" b="1" dirty="0">
              <a:ln w="15875">
                <a:noFill/>
              </a:ln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814" y="692378"/>
            <a:ext cx="43517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Scaffolding Exercises :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Sentence</a:t>
            </a:r>
            <a:endParaRPr lang="ko-KR" altLang="en-US" sz="1400" b="1" dirty="0">
              <a:ln w="15875">
                <a:noFill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11</a:t>
            </a:fld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Speaking Wizard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설명 </a:t>
            </a:r>
            <a:r>
              <a:rPr lang="en-US" altLang="ko-KR" sz="1400" b="1" dirty="0" smtClean="0">
                <a:ln w="15875">
                  <a:noFill/>
                </a:ln>
                <a:solidFill>
                  <a:srgbClr val="C00000"/>
                </a:solidFill>
              </a:rPr>
              <a:t>&gt; Game</a:t>
            </a:r>
            <a:endParaRPr lang="en-US" altLang="ko-KR" sz="1400" b="1" dirty="0">
              <a:ln w="15875">
                <a:noFill/>
              </a:ln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814" y="692378"/>
            <a:ext cx="43517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3.3 Game </a:t>
            </a:r>
            <a:endParaRPr lang="ko-KR" altLang="en-US" sz="1400" b="1" dirty="0">
              <a:ln w="15875">
                <a:noFill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03011"/>
              </p:ext>
            </p:extLst>
          </p:nvPr>
        </p:nvGraphicFramePr>
        <p:xfrm>
          <a:off x="700801" y="1000155"/>
          <a:ext cx="8482954" cy="5751892"/>
        </p:xfrm>
        <a:graphic>
          <a:graphicData uri="http://schemas.openxmlformats.org/drawingml/2006/table">
            <a:tbl>
              <a:tblPr/>
              <a:tblGrid>
                <a:gridCol w="932743">
                  <a:extLst>
                    <a:ext uri="{9D8B030D-6E8A-4147-A177-3AD203B41FA5}">
                      <a16:colId xmlns:a16="http://schemas.microsoft.com/office/drawing/2014/main" xmlns="" val="822167444"/>
                    </a:ext>
                  </a:extLst>
                </a:gridCol>
                <a:gridCol w="453769">
                  <a:extLst>
                    <a:ext uri="{9D8B030D-6E8A-4147-A177-3AD203B41FA5}">
                      <a16:colId xmlns:a16="http://schemas.microsoft.com/office/drawing/2014/main" xmlns="" val="246890775"/>
                    </a:ext>
                  </a:extLst>
                </a:gridCol>
                <a:gridCol w="2158684">
                  <a:extLst>
                    <a:ext uri="{9D8B030D-6E8A-4147-A177-3AD203B41FA5}">
                      <a16:colId xmlns:a16="http://schemas.microsoft.com/office/drawing/2014/main" xmlns="" val="3902493120"/>
                    </a:ext>
                  </a:extLst>
                </a:gridCol>
                <a:gridCol w="1857954">
                  <a:extLst>
                    <a:ext uri="{9D8B030D-6E8A-4147-A177-3AD203B41FA5}">
                      <a16:colId xmlns:a16="http://schemas.microsoft.com/office/drawing/2014/main" xmlns="" val="567502000"/>
                    </a:ext>
                  </a:extLst>
                </a:gridCol>
                <a:gridCol w="1539902">
                  <a:extLst>
                    <a:ext uri="{9D8B030D-6E8A-4147-A177-3AD203B41FA5}">
                      <a16:colId xmlns:a16="http://schemas.microsoft.com/office/drawing/2014/main" xmlns="" val="665268948"/>
                    </a:ext>
                  </a:extLst>
                </a:gridCol>
                <a:gridCol w="1539902">
                  <a:extLst>
                    <a:ext uri="{9D8B030D-6E8A-4147-A177-3AD203B41FA5}">
                      <a16:colId xmlns:a16="http://schemas.microsoft.com/office/drawing/2014/main" xmlns="" val="2914987149"/>
                    </a:ext>
                  </a:extLst>
                </a:gridCol>
              </a:tblGrid>
              <a:tr h="240248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Alexa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Student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Direction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298982"/>
                  </a:ext>
                </a:extLst>
              </a:tr>
              <a:tr h="56349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1 (Word Puzzle)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classmate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</a:rPr>
                        <a:t> – (giggle)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</a:rPr>
                        <a:t>     coach – (whistle)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altLang="ko-KR" sz="9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(whistle) 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COACH!</a:t>
                      </a:r>
                    </a:p>
                    <a:p>
                      <a:pPr algn="ctr" fontAlgn="ctr"/>
                      <a:endParaRPr lang="en-US" altLang="ko-KR" sz="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Listen to the sounds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and words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Match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the sound with its word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6804228"/>
                  </a:ext>
                </a:extLst>
              </a:tr>
              <a:tr h="285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2 (Speed Word)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baseline="0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="0" i="1" dirty="0" smtClean="0">
                          <a:solidFill>
                            <a:srgbClr val="0070C0"/>
                          </a:solidFill>
                        </a:rPr>
                        <a:t>(Speed x2) </a:t>
                      </a:r>
                      <a:r>
                        <a:rPr lang="en-US" altLang="ko-KR" sz="900" b="0" i="0" dirty="0" smtClean="0">
                          <a:solidFill>
                            <a:srgbClr val="0070C0"/>
                          </a:solidFill>
                        </a:rPr>
                        <a:t>teammate!</a:t>
                      </a:r>
                      <a:endParaRPr lang="en-US" altLang="ko-KR" sz="9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teammate!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Listen and answer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the word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003190"/>
                  </a:ext>
                </a:extLst>
              </a:tr>
              <a:tr h="424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Word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Game 3 (Letter Clues)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1" dirty="0" smtClean="0"/>
                        <a:t>(Beep)</a:t>
                      </a:r>
                      <a:r>
                        <a:rPr lang="en-US" altLang="ko-KR" sz="900" b="0" i="1" baseline="0" dirty="0" smtClean="0"/>
                        <a:t> 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The word starts with. </a:t>
                      </a:r>
                      <a:r>
                        <a:rPr lang="en-US" altLang="ko-KR" sz="900" b="0" dirty="0" err="1" smtClean="0">
                          <a:solidFill>
                            <a:srgbClr val="0070C0"/>
                          </a:solidFill>
                        </a:rPr>
                        <a:t>z.o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zoo!</a:t>
                      </a:r>
                      <a:endParaRPr lang="en-US" altLang="ko-KR" sz="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to guess the word that I'm thinking of. I'll tell you the letters it starts with.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7995377"/>
                  </a:ext>
                </a:extLst>
              </a:tr>
              <a:tr h="424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Word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Game 4 (Memory Tower)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1" dirty="0" smtClean="0"/>
                        <a:t>(Beep)</a:t>
                      </a:r>
                      <a:r>
                        <a:rPr lang="en-US" altLang="ko-KR" sz="900" b="0" i="1" baseline="0" dirty="0" smtClean="0"/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r>
                        <a:rPr lang="en-US" altLang="ko-KR" sz="900" b="0" i="0" dirty="0" smtClean="0">
                          <a:solidFill>
                            <a:srgbClr val="0070C0"/>
                          </a:solidFill>
                        </a:rPr>
                        <a:t>oo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endParaRPr lang="ko-KR" altLang="en-US" sz="9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zoo, police station</a:t>
                      </a:r>
                      <a:endParaRPr lang="en-US" altLang="ko-KR" sz="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Repeat all of the words we’ve said, then add another word to the list!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2566102"/>
                  </a:ext>
                </a:extLst>
              </a:tr>
              <a:tr h="42457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 (Odd one out)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dirty="0" smtClean="0">
                          <a:solidFill>
                            <a:schemeClr val="accent1"/>
                          </a:solidFill>
                        </a:rPr>
                        <a:t>fifteen –</a:t>
                      </a:r>
                      <a:r>
                        <a:rPr lang="en-US" altLang="ko-KR" sz="900" baseline="0" dirty="0" smtClean="0">
                          <a:solidFill>
                            <a:schemeClr val="accent1"/>
                          </a:solidFill>
                        </a:rPr>
                        <a:t> sixteen – neighbor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endParaRPr lang="ko-KR" altLang="en-US" sz="9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Neighbor</a:t>
                      </a:r>
                      <a:r>
                        <a:rPr lang="ko-KR" altLang="en-US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out!</a:t>
                      </a:r>
                      <a:endParaRPr lang="ko-KR" altLang="en-US" sz="900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Listen to a list of words. Choose the word that’s different from the others.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3210160"/>
                  </a:ext>
                </a:extLst>
              </a:tr>
              <a:tr h="56349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Game 6 (Verbal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Bingo)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</a:rPr>
                        <a:t>classmate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 –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</a:rPr>
                        <a:t> sixteen –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</a:rPr>
                        <a:t>neighbor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</a:rPr>
                        <a:t> -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</a:rPr>
                        <a:t>coach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 </a:t>
                      </a:r>
                      <a:endParaRPr lang="ko-KR" altLang="en-US" sz="9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classmate – neighbor - coach! </a:t>
                      </a:r>
                      <a:r>
                        <a:rPr lang="en-US" altLang="ko-KR" sz="9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BINGO!</a:t>
                      </a:r>
                      <a:endParaRPr lang="ko-KR" altLang="en-US" sz="9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Listen to a list of words. Say the 3 words that are similar and then shout ‘BINGO.’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8019436"/>
                  </a:ext>
                </a:extLst>
              </a:tr>
              <a:tr h="42457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1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Babble babble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baseline="0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="0" i="1" dirty="0" smtClean="0">
                          <a:solidFill>
                            <a:srgbClr val="0070C0"/>
                          </a:solidFill>
                        </a:rPr>
                        <a:t>(alien</a:t>
                      </a:r>
                      <a:r>
                        <a:rPr lang="en-US" altLang="ko-KR" sz="900" b="0" i="1" baseline="0" dirty="0" smtClean="0">
                          <a:solidFill>
                            <a:srgbClr val="0070C0"/>
                          </a:solidFill>
                        </a:rPr>
                        <a:t> voice</a:t>
                      </a:r>
                      <a:r>
                        <a:rPr lang="en-US" altLang="ko-KR" sz="900" b="0" i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What's your name?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What’s your</a:t>
                      </a:r>
                      <a:r>
                        <a:rPr lang="en-US" altLang="ko-KR" sz="9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name.</a:t>
                      </a:r>
                      <a:endParaRPr lang="en-US" altLang="ko-KR" sz="900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Listen and repeat the sentence.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1626099"/>
                  </a:ext>
                </a:extLst>
              </a:tr>
              <a:tr h="424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2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Unscramble)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baseline="0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</a:rPr>
                        <a:t>Cindy, name, My, is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My</a:t>
                      </a:r>
                      <a:r>
                        <a:rPr lang="en-US" altLang="ko-KR" sz="9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name is Cindy.</a:t>
                      </a:r>
                      <a:endParaRPr lang="ko-KR" altLang="en-US" sz="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Listen to the words and put them in the same order you learned in this unit.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1097940"/>
                  </a:ext>
                </a:extLst>
              </a:tr>
              <a:tr h="28564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Sentence Game 3 (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True or False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1" dirty="0" smtClean="0"/>
                        <a:t>(Beep) 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She's at the mother.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False!</a:t>
                      </a:r>
                      <a:endParaRPr lang="ko-KR" altLang="en-US" sz="9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If the sentence is correct, say “True”, and if not, say “False”.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84500864"/>
                  </a:ext>
                </a:extLst>
              </a:tr>
              <a:tr h="42457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4 (Sentence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battle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/>
                        <a:t>(Beep)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</a:rPr>
                        <a:t>My name is Mr. Smith.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My</a:t>
                      </a:r>
                      <a:r>
                        <a:rPr lang="en-US" altLang="ko-KR" sz="9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name is Cindy.</a:t>
                      </a:r>
                      <a:endParaRPr lang="ko-KR" altLang="en-US" sz="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fontAlgn="ctr"/>
                      <a:endParaRPr lang="en-US" altLang="ko-KR" sz="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sentences, but do not use names we've used before.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768631"/>
                  </a:ext>
                </a:extLst>
              </a:tr>
              <a:tr h="56349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5 (</a:t>
                      </a:r>
                      <a:r>
                        <a:rPr lang="en-US" altLang="ko-KR" sz="900" dirty="0" smtClean="0"/>
                        <a:t>What’s different?)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(Beep) </a:t>
                      </a: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Nice to meet you.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What's your name?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0070C0"/>
                          </a:solidFill>
                        </a:rPr>
                        <a:t>What's your name?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 smtClean="0">
                          <a:solidFill>
                            <a:schemeClr val="tx1"/>
                          </a:solidFill>
                        </a:rPr>
                        <a:t>(Ding)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Nice to meet you.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Listen to 3 sentences. Find the sentence that’s different.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256606"/>
                  </a:ext>
                </a:extLst>
              </a:tr>
              <a:tr h="70242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6 (Board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(Rolling dice sound)</a:t>
                      </a:r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It’s Two</a:t>
                      </a:r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 ! </a:t>
                      </a:r>
                      <a:endParaRPr lang="ko-KR" altLang="en-US" sz="9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(Jump</a:t>
                      </a:r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 on the board) X 2 ….. Then sound like something pop-up.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 smtClean="0">
                          <a:solidFill>
                            <a:srgbClr val="0070C0"/>
                          </a:solidFill>
                        </a:rPr>
                        <a:t>Mr.</a:t>
                      </a:r>
                      <a:r>
                        <a:rPr lang="en-US" altLang="ko-KR" sz="900" i="0" baseline="0" dirty="0" smtClean="0">
                          <a:solidFill>
                            <a:srgbClr val="0070C0"/>
                          </a:solidFill>
                        </a:rPr>
                        <a:t> Smith</a:t>
                      </a:r>
                      <a:endParaRPr lang="ko-KR" altLang="en-US" sz="900" i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My name is Mr. Smith.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Listen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&amp; make the sentence.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027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6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12</a:t>
            </a:fld>
            <a:endParaRPr lang="ko-KR" altLang="en-US" sz="1000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17600" y="1262266"/>
            <a:ext cx="9523221" cy="3157544"/>
            <a:chOff x="217600" y="1262266"/>
            <a:chExt cx="9523221" cy="315754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17600" y="1262266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Unit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557940" y="1263691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1/6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557940" y="1996915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2/7</a:t>
              </a: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57940" y="2712381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3/8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557940" y="3427847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4/9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557940" y="4143313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5/10</a:t>
              </a:r>
            </a:p>
          </p:txBody>
        </p:sp>
        <p:cxnSp>
          <p:nvCxnSpPr>
            <p:cNvPr id="4" name="꺾인 연결선 3"/>
            <p:cNvCxnSpPr>
              <a:stCxn id="88" idx="1"/>
              <a:endCxn id="92" idx="1"/>
            </p:cNvCxnSpPr>
            <p:nvPr/>
          </p:nvCxnSpPr>
          <p:spPr>
            <a:xfrm rot="10800000" flipV="1">
              <a:off x="1557940" y="1393864"/>
              <a:ext cx="12700" cy="287962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81"/>
            <p:cNvSpPr/>
            <p:nvPr/>
          </p:nvSpPr>
          <p:spPr>
            <a:xfrm>
              <a:off x="4118568" y="1267312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Practice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직사각형 81"/>
            <p:cNvSpPr/>
            <p:nvPr/>
          </p:nvSpPr>
          <p:spPr>
            <a:xfrm>
              <a:off x="5254139" y="1262266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직사각형 81"/>
            <p:cNvSpPr/>
            <p:nvPr/>
          </p:nvSpPr>
          <p:spPr>
            <a:xfrm>
              <a:off x="6389710" y="1262266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Practice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직사각형 81"/>
            <p:cNvSpPr/>
            <p:nvPr/>
          </p:nvSpPr>
          <p:spPr>
            <a:xfrm>
              <a:off x="7521556" y="1262266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직사각형 81"/>
            <p:cNvSpPr/>
            <p:nvPr/>
          </p:nvSpPr>
          <p:spPr>
            <a:xfrm>
              <a:off x="4126204" y="1992276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Adv. W.P.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직사각형 81"/>
            <p:cNvSpPr/>
            <p:nvPr/>
          </p:nvSpPr>
          <p:spPr>
            <a:xfrm>
              <a:off x="5254139" y="1987637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직사각형 81"/>
            <p:cNvSpPr/>
            <p:nvPr/>
          </p:nvSpPr>
          <p:spPr>
            <a:xfrm>
              <a:off x="6389710" y="1987637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Adv. S.P.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직사각형 81"/>
            <p:cNvSpPr/>
            <p:nvPr/>
          </p:nvSpPr>
          <p:spPr>
            <a:xfrm>
              <a:off x="7521556" y="1987637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직사각형 81"/>
            <p:cNvSpPr/>
            <p:nvPr/>
          </p:nvSpPr>
          <p:spPr>
            <a:xfrm>
              <a:off x="4126204" y="2700698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Focus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직사각형 81"/>
            <p:cNvSpPr/>
            <p:nvPr/>
          </p:nvSpPr>
          <p:spPr>
            <a:xfrm>
              <a:off x="5242778" y="2696059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3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직사각형 81"/>
            <p:cNvSpPr/>
            <p:nvPr/>
          </p:nvSpPr>
          <p:spPr>
            <a:xfrm>
              <a:off x="6359352" y="2703103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Focus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직사각형 81"/>
            <p:cNvSpPr/>
            <p:nvPr/>
          </p:nvSpPr>
          <p:spPr>
            <a:xfrm>
              <a:off x="7491198" y="2703103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3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직사각형 81"/>
            <p:cNvSpPr/>
            <p:nvPr/>
          </p:nvSpPr>
          <p:spPr>
            <a:xfrm>
              <a:off x="8805924" y="2712381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Outro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직사각형 81"/>
            <p:cNvSpPr/>
            <p:nvPr/>
          </p:nvSpPr>
          <p:spPr>
            <a:xfrm>
              <a:off x="2863548" y="2703103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</a:t>
              </a:r>
            </a:p>
          </p:txBody>
        </p:sp>
        <p:sp>
          <p:nvSpPr>
            <p:cNvPr id="114" name="직사각형 81"/>
            <p:cNvSpPr/>
            <p:nvPr/>
          </p:nvSpPr>
          <p:spPr>
            <a:xfrm>
              <a:off x="4126204" y="3425442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Adv.</a:t>
              </a:r>
            </a:p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Focus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직사각형 81"/>
            <p:cNvSpPr/>
            <p:nvPr/>
          </p:nvSpPr>
          <p:spPr>
            <a:xfrm>
              <a:off x="5242778" y="3420803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4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직사각형 81"/>
            <p:cNvSpPr/>
            <p:nvPr/>
          </p:nvSpPr>
          <p:spPr>
            <a:xfrm>
              <a:off x="6359352" y="3431854"/>
              <a:ext cx="934897" cy="256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Adv. Sentence Focus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직사각형 81"/>
            <p:cNvSpPr/>
            <p:nvPr/>
          </p:nvSpPr>
          <p:spPr>
            <a:xfrm>
              <a:off x="7491198" y="3427847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4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꺾인 연결선 16"/>
            <p:cNvCxnSpPr>
              <a:stCxn id="88" idx="3"/>
              <a:endCxn id="92" idx="3"/>
            </p:cNvCxnSpPr>
            <p:nvPr/>
          </p:nvCxnSpPr>
          <p:spPr>
            <a:xfrm>
              <a:off x="2514100" y="1393864"/>
              <a:ext cx="12700" cy="2879622"/>
            </a:xfrm>
            <a:prstGeom prst="bentConnector3">
              <a:avLst>
                <a:gd name="adj1" fmla="val 160363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/>
            <p:nvPr/>
          </p:nvCxnSpPr>
          <p:spPr>
            <a:xfrm rot="10800000" flipV="1">
              <a:off x="4104420" y="1398104"/>
              <a:ext cx="12700" cy="2879622"/>
            </a:xfrm>
            <a:prstGeom prst="bentConnector3">
              <a:avLst>
                <a:gd name="adj1" fmla="val 1407268"/>
              </a:avLst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81"/>
            <p:cNvSpPr/>
            <p:nvPr/>
          </p:nvSpPr>
          <p:spPr>
            <a:xfrm>
              <a:off x="4126204" y="4150186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Builder 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사각형 81"/>
            <p:cNvSpPr/>
            <p:nvPr/>
          </p:nvSpPr>
          <p:spPr>
            <a:xfrm>
              <a:off x="5242778" y="4145547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Dialog Practice</a:t>
              </a:r>
            </a:p>
          </p:txBody>
        </p:sp>
        <p:sp>
          <p:nvSpPr>
            <p:cNvPr id="123" name="직사각형 81"/>
            <p:cNvSpPr/>
            <p:nvPr/>
          </p:nvSpPr>
          <p:spPr>
            <a:xfrm>
              <a:off x="6359352" y="4152591"/>
              <a:ext cx="934897" cy="262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Dialog Game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97" idx="3"/>
              <a:endCxn id="98" idx="1"/>
            </p:cNvCxnSpPr>
            <p:nvPr/>
          </p:nvCxnSpPr>
          <p:spPr>
            <a:xfrm flipV="1">
              <a:off x="5053465" y="1397078"/>
              <a:ext cx="200674" cy="50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98" idx="3"/>
            </p:cNvCxnSpPr>
            <p:nvPr/>
          </p:nvCxnSpPr>
          <p:spPr>
            <a:xfrm flipV="1">
              <a:off x="6189036" y="1394905"/>
              <a:ext cx="215946" cy="217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V="1">
              <a:off x="7332243" y="1392557"/>
              <a:ext cx="189313" cy="50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02" idx="3"/>
              <a:endCxn id="103" idx="1"/>
            </p:cNvCxnSpPr>
            <p:nvPr/>
          </p:nvCxnSpPr>
          <p:spPr>
            <a:xfrm flipV="1">
              <a:off x="5061101" y="2122449"/>
              <a:ext cx="193038" cy="463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03" idx="3"/>
              <a:endCxn id="104" idx="1"/>
            </p:cNvCxnSpPr>
            <p:nvPr/>
          </p:nvCxnSpPr>
          <p:spPr>
            <a:xfrm>
              <a:off x="6189036" y="2122449"/>
              <a:ext cx="20067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endCxn id="105" idx="1"/>
            </p:cNvCxnSpPr>
            <p:nvPr/>
          </p:nvCxnSpPr>
          <p:spPr>
            <a:xfrm flipV="1">
              <a:off x="7317952" y="2122449"/>
              <a:ext cx="203604" cy="143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endCxn id="113" idx="1"/>
            </p:cNvCxnSpPr>
            <p:nvPr/>
          </p:nvCxnSpPr>
          <p:spPr>
            <a:xfrm flipV="1">
              <a:off x="2735929" y="2837915"/>
              <a:ext cx="127619" cy="50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endCxn id="89" idx="1"/>
            </p:cNvCxnSpPr>
            <p:nvPr/>
          </p:nvCxnSpPr>
          <p:spPr>
            <a:xfrm flipV="1">
              <a:off x="1343830" y="2127088"/>
              <a:ext cx="214110" cy="122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1343830" y="2833675"/>
              <a:ext cx="209567" cy="424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endCxn id="91" idx="1"/>
            </p:cNvCxnSpPr>
            <p:nvPr/>
          </p:nvCxnSpPr>
          <p:spPr>
            <a:xfrm flipV="1">
              <a:off x="1343830" y="3558020"/>
              <a:ext cx="214110" cy="463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1173760" y="1392439"/>
            <a:ext cx="1700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5072185" y="2840115"/>
            <a:ext cx="193038" cy="46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09" idx="3"/>
            <a:endCxn id="110" idx="1"/>
          </p:cNvCxnSpPr>
          <p:nvPr/>
        </p:nvCxnSpPr>
        <p:spPr>
          <a:xfrm>
            <a:off x="6177675" y="2830871"/>
            <a:ext cx="181677" cy="7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V="1">
            <a:off x="7287594" y="2841752"/>
            <a:ext cx="203604" cy="14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5057283" y="3558020"/>
            <a:ext cx="193038" cy="46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5" idx="3"/>
            <a:endCxn id="116" idx="1"/>
          </p:cNvCxnSpPr>
          <p:nvPr/>
        </p:nvCxnSpPr>
        <p:spPr>
          <a:xfrm>
            <a:off x="6177675" y="3555615"/>
            <a:ext cx="181677" cy="44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7297337" y="3574403"/>
            <a:ext cx="203604" cy="14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5069414" y="4292071"/>
            <a:ext cx="193038" cy="46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22" idx="3"/>
            <a:endCxn id="123" idx="1"/>
          </p:cNvCxnSpPr>
          <p:nvPr/>
        </p:nvCxnSpPr>
        <p:spPr>
          <a:xfrm>
            <a:off x="6177675" y="4280359"/>
            <a:ext cx="181677" cy="35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3786885" y="2835392"/>
            <a:ext cx="127619" cy="50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100" idx="3"/>
            <a:endCxn id="123" idx="3"/>
          </p:cNvCxnSpPr>
          <p:nvPr/>
        </p:nvCxnSpPr>
        <p:spPr>
          <a:xfrm flipH="1">
            <a:off x="7294249" y="1397078"/>
            <a:ext cx="1162204" cy="2886803"/>
          </a:xfrm>
          <a:prstGeom prst="bentConnector3">
            <a:avLst>
              <a:gd name="adj1" fmla="val -1967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8678305" y="2842231"/>
            <a:ext cx="127619" cy="50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81"/>
          <p:cNvSpPr/>
          <p:nvPr/>
        </p:nvSpPr>
        <p:spPr>
          <a:xfrm>
            <a:off x="4128953" y="5403308"/>
            <a:ext cx="934897" cy="4586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Asking for a definition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81"/>
          <p:cNvSpPr/>
          <p:nvPr/>
        </p:nvSpPr>
        <p:spPr>
          <a:xfrm>
            <a:off x="4134517" y="5980893"/>
            <a:ext cx="934897" cy="4894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Asking for the spelling of a word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5168" y="5301242"/>
            <a:ext cx="5348204" cy="1266647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30505" y="1184889"/>
            <a:ext cx="2232000" cy="259553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8" idx="1"/>
            <a:endCxn id="64" idx="2"/>
          </p:cNvCxnSpPr>
          <p:nvPr/>
        </p:nvCxnSpPr>
        <p:spPr>
          <a:xfrm rot="10800000" flipH="1">
            <a:off x="3925167" y="3780422"/>
            <a:ext cx="1221337" cy="2154144"/>
          </a:xfrm>
          <a:prstGeom prst="bentConnector4">
            <a:avLst>
              <a:gd name="adj1" fmla="val -18717"/>
              <a:gd name="adj2" fmla="val 64700"/>
            </a:avLst>
          </a:prstGeom>
          <a:ln w="31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81"/>
          <p:cNvSpPr/>
          <p:nvPr/>
        </p:nvSpPr>
        <p:spPr>
          <a:xfrm>
            <a:off x="5182020" y="5428248"/>
            <a:ext cx="3884341" cy="2696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Alexa, what’s [Word]? / Alexa, what’s the meaning of the [Word]? /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Alexa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what does [Word] mean?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81"/>
          <p:cNvSpPr/>
          <p:nvPr/>
        </p:nvSpPr>
        <p:spPr>
          <a:xfrm>
            <a:off x="5187775" y="6011968"/>
            <a:ext cx="4086766" cy="2696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Alexa, How do you spell [word]? / Alexa, What’s the spelling of [word]?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5182020" y="6250635"/>
            <a:ext cx="3884341" cy="2696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[spelling of word]. / [Word] can be spelled [spelling of word].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81"/>
          <p:cNvSpPr/>
          <p:nvPr/>
        </p:nvSpPr>
        <p:spPr>
          <a:xfrm>
            <a:off x="5153802" y="5646843"/>
            <a:ext cx="3884341" cy="2696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[definition]. / [Word] means [definition].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Speaking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Wizard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구조</a:t>
            </a:r>
            <a:endParaRPr lang="en-US" altLang="ko-KR" sz="1400" b="1" dirty="0">
              <a:ln w="158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813" y="692378"/>
            <a:ext cx="5162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Speaking Wizard Unit/Period Flow &gt; </a:t>
            </a:r>
            <a:r>
              <a:rPr lang="en-US" altLang="ko-KR" sz="1400" b="1" dirty="0">
                <a:ln w="15875">
                  <a:noFill/>
                </a:ln>
                <a:solidFill>
                  <a:srgbClr val="0070C0"/>
                </a:solidFill>
              </a:rPr>
              <a:t>Week 1,2</a:t>
            </a:r>
            <a:endParaRPr lang="ko-KR" altLang="en-US" sz="1400" b="1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13</a:t>
            </a:fld>
            <a:endParaRPr lang="ko-KR" altLang="en-US" sz="1000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17600" y="1262266"/>
            <a:ext cx="9523221" cy="3159949"/>
            <a:chOff x="217600" y="1262266"/>
            <a:chExt cx="9523221" cy="315994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17600" y="1262266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Unit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557940" y="1263691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11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557940" y="1996915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12</a:t>
              </a: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57940" y="2712381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13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557940" y="3427847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14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557940" y="4143313"/>
              <a:ext cx="956160" cy="260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 15</a:t>
              </a:r>
            </a:p>
          </p:txBody>
        </p:sp>
        <p:cxnSp>
          <p:nvCxnSpPr>
            <p:cNvPr id="4" name="꺾인 연결선 3"/>
            <p:cNvCxnSpPr>
              <a:stCxn id="88" idx="1"/>
              <a:endCxn id="92" idx="1"/>
            </p:cNvCxnSpPr>
            <p:nvPr/>
          </p:nvCxnSpPr>
          <p:spPr>
            <a:xfrm rot="10800000" flipV="1">
              <a:off x="1557940" y="1393864"/>
              <a:ext cx="12700" cy="287962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81"/>
            <p:cNvSpPr/>
            <p:nvPr/>
          </p:nvSpPr>
          <p:spPr>
            <a:xfrm>
              <a:off x="4118568" y="1267312"/>
              <a:ext cx="125976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5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직사각형 81"/>
            <p:cNvSpPr/>
            <p:nvPr/>
          </p:nvSpPr>
          <p:spPr>
            <a:xfrm>
              <a:off x="7174379" y="1262266"/>
              <a:ext cx="1271352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5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직사각형 81"/>
            <p:cNvSpPr/>
            <p:nvPr/>
          </p:nvSpPr>
          <p:spPr>
            <a:xfrm>
              <a:off x="4126204" y="1992276"/>
              <a:ext cx="1252131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Game 6</a:t>
              </a:r>
            </a:p>
          </p:txBody>
        </p:sp>
        <p:sp>
          <p:nvSpPr>
            <p:cNvPr id="105" name="직사각형 81"/>
            <p:cNvSpPr/>
            <p:nvPr/>
          </p:nvSpPr>
          <p:spPr>
            <a:xfrm>
              <a:off x="7174380" y="1987637"/>
              <a:ext cx="1271351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 Game 6</a:t>
              </a:r>
            </a:p>
          </p:txBody>
        </p:sp>
        <p:sp>
          <p:nvSpPr>
            <p:cNvPr id="108" name="직사각형 81"/>
            <p:cNvSpPr/>
            <p:nvPr/>
          </p:nvSpPr>
          <p:spPr>
            <a:xfrm>
              <a:off x="4126204" y="2700698"/>
              <a:ext cx="1252131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Free Talk Starter 1 Activity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직사각형 81"/>
            <p:cNvSpPr/>
            <p:nvPr/>
          </p:nvSpPr>
          <p:spPr>
            <a:xfrm>
              <a:off x="7174379" y="2703103"/>
              <a:ext cx="1292299" cy="2696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Free Talk 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직사각형 81"/>
            <p:cNvSpPr/>
            <p:nvPr/>
          </p:nvSpPr>
          <p:spPr>
            <a:xfrm>
              <a:off x="8805924" y="2712381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Outro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직사각형 81"/>
            <p:cNvSpPr/>
            <p:nvPr/>
          </p:nvSpPr>
          <p:spPr>
            <a:xfrm>
              <a:off x="2855235" y="2703103"/>
              <a:ext cx="934897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</a:t>
              </a:r>
            </a:p>
          </p:txBody>
        </p:sp>
        <p:sp>
          <p:nvSpPr>
            <p:cNvPr id="114" name="직사각형 81"/>
            <p:cNvSpPr/>
            <p:nvPr/>
          </p:nvSpPr>
          <p:spPr>
            <a:xfrm>
              <a:off x="4126204" y="3425442"/>
              <a:ext cx="1252131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Free Talk Starter 2 Activity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직사각형 81"/>
            <p:cNvSpPr/>
            <p:nvPr/>
          </p:nvSpPr>
          <p:spPr>
            <a:xfrm>
              <a:off x="7174380" y="3427847"/>
              <a:ext cx="1292298" cy="2696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Free Talk 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꺾인 연결선 16"/>
            <p:cNvCxnSpPr>
              <a:stCxn id="88" idx="3"/>
              <a:endCxn id="92" idx="3"/>
            </p:cNvCxnSpPr>
            <p:nvPr/>
          </p:nvCxnSpPr>
          <p:spPr>
            <a:xfrm>
              <a:off x="2514100" y="1393864"/>
              <a:ext cx="12700" cy="2879622"/>
            </a:xfrm>
            <a:prstGeom prst="bentConnector3">
              <a:avLst>
                <a:gd name="adj1" fmla="val 160363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/>
            <p:nvPr/>
          </p:nvCxnSpPr>
          <p:spPr>
            <a:xfrm rot="10800000" flipV="1">
              <a:off x="4104420" y="1398104"/>
              <a:ext cx="12700" cy="2879622"/>
            </a:xfrm>
            <a:prstGeom prst="bentConnector3">
              <a:avLst>
                <a:gd name="adj1" fmla="val 1669087"/>
              </a:avLst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81"/>
            <p:cNvSpPr/>
            <p:nvPr/>
          </p:nvSpPr>
          <p:spPr>
            <a:xfrm>
              <a:off x="4126204" y="4150186"/>
              <a:ext cx="1252131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Comprehension Check 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직사각형 81"/>
            <p:cNvSpPr/>
            <p:nvPr/>
          </p:nvSpPr>
          <p:spPr>
            <a:xfrm>
              <a:off x="7174379" y="4152591"/>
              <a:ext cx="1271352" cy="269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Comprehension Check 2</a:t>
              </a:r>
            </a:p>
          </p:txBody>
        </p:sp>
        <p:cxnSp>
          <p:nvCxnSpPr>
            <p:cNvPr id="19" name="직선 화살표 연결선 18"/>
            <p:cNvCxnSpPr>
              <a:stCxn id="97" idx="3"/>
              <a:endCxn id="98" idx="1"/>
            </p:cNvCxnSpPr>
            <p:nvPr/>
          </p:nvCxnSpPr>
          <p:spPr>
            <a:xfrm flipV="1">
              <a:off x="5378335" y="1397078"/>
              <a:ext cx="1796044" cy="50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02" idx="3"/>
              <a:endCxn id="105" idx="1"/>
            </p:cNvCxnSpPr>
            <p:nvPr/>
          </p:nvCxnSpPr>
          <p:spPr>
            <a:xfrm flipV="1">
              <a:off x="5378335" y="2122449"/>
              <a:ext cx="1796045" cy="463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endCxn id="113" idx="1"/>
            </p:cNvCxnSpPr>
            <p:nvPr/>
          </p:nvCxnSpPr>
          <p:spPr>
            <a:xfrm flipV="1">
              <a:off x="2727616" y="2837915"/>
              <a:ext cx="127619" cy="50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endCxn id="89" idx="1"/>
            </p:cNvCxnSpPr>
            <p:nvPr/>
          </p:nvCxnSpPr>
          <p:spPr>
            <a:xfrm flipV="1">
              <a:off x="1352410" y="2127088"/>
              <a:ext cx="205530" cy="463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1343830" y="2833675"/>
              <a:ext cx="209567" cy="424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endCxn id="91" idx="1"/>
            </p:cNvCxnSpPr>
            <p:nvPr/>
          </p:nvCxnSpPr>
          <p:spPr>
            <a:xfrm>
              <a:off x="1352410" y="3555615"/>
              <a:ext cx="205530" cy="240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>
              <a:stCxn id="98" idx="3"/>
              <a:endCxn id="123" idx="3"/>
            </p:cNvCxnSpPr>
            <p:nvPr/>
          </p:nvCxnSpPr>
          <p:spPr>
            <a:xfrm>
              <a:off x="8445731" y="1397078"/>
              <a:ext cx="12700" cy="289032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화살표 연결선 47"/>
          <p:cNvCxnSpPr/>
          <p:nvPr/>
        </p:nvCxnSpPr>
        <p:spPr>
          <a:xfrm flipV="1">
            <a:off x="3786545" y="2842147"/>
            <a:ext cx="127619" cy="50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0" idx="3"/>
          </p:cNvCxnSpPr>
          <p:nvPr/>
        </p:nvCxnSpPr>
        <p:spPr>
          <a:xfrm>
            <a:off x="1173760" y="1392439"/>
            <a:ext cx="1700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112" idx="1"/>
          </p:cNvCxnSpPr>
          <p:nvPr/>
        </p:nvCxnSpPr>
        <p:spPr>
          <a:xfrm flipV="1">
            <a:off x="8678305" y="2847193"/>
            <a:ext cx="127619" cy="25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08" idx="3"/>
            <a:endCxn id="111" idx="1"/>
          </p:cNvCxnSpPr>
          <p:nvPr/>
        </p:nvCxnSpPr>
        <p:spPr>
          <a:xfrm>
            <a:off x="5378335" y="2835510"/>
            <a:ext cx="1796044" cy="2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14" idx="3"/>
            <a:endCxn id="117" idx="1"/>
          </p:cNvCxnSpPr>
          <p:nvPr/>
        </p:nvCxnSpPr>
        <p:spPr>
          <a:xfrm>
            <a:off x="5378335" y="3560254"/>
            <a:ext cx="1796045" cy="2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1" idx="3"/>
            <a:endCxn id="123" idx="1"/>
          </p:cNvCxnSpPr>
          <p:nvPr/>
        </p:nvCxnSpPr>
        <p:spPr>
          <a:xfrm>
            <a:off x="5378335" y="4284998"/>
            <a:ext cx="1796044" cy="2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30505" y="1184889"/>
            <a:ext cx="1471866" cy="1195501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0813" y="692378"/>
            <a:ext cx="5162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Speaking Wizard Unit/Period Flow &gt; </a:t>
            </a:r>
            <a:r>
              <a:rPr lang="en-US" altLang="ko-KR" sz="1400" b="1" dirty="0">
                <a:ln w="15875">
                  <a:noFill/>
                </a:ln>
                <a:solidFill>
                  <a:srgbClr val="0070C0"/>
                </a:solidFill>
              </a:rPr>
              <a:t>Week 3</a:t>
            </a:r>
            <a:endParaRPr lang="ko-KR" altLang="en-US" sz="1400" b="1" dirty="0">
              <a:ln w="15875">
                <a:noFill/>
              </a:ln>
              <a:solidFill>
                <a:srgbClr val="0070C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Speaking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Wizard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구조</a:t>
            </a:r>
            <a:endParaRPr lang="en-US" altLang="ko-KR" sz="1400" b="1" dirty="0">
              <a:ln w="15875">
                <a:noFill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412776"/>
            <a:ext cx="60007" cy="9917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87" y="1684118"/>
            <a:ext cx="6088429" cy="450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Greeting </a:t>
            </a:r>
            <a:r>
              <a:rPr lang="ko-KR" altLang="en-US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시나리오 강화</a:t>
            </a:r>
            <a:endParaRPr lang="ko-KR" altLang="en-US" sz="233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66921"/>
              </p:ext>
            </p:extLst>
          </p:nvPr>
        </p:nvGraphicFramePr>
        <p:xfrm>
          <a:off x="8229351" y="1419051"/>
          <a:ext cx="1039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Alexa</a:t>
                      </a:r>
                      <a:r>
                        <a:rPr lang="en-US" altLang="ko-KR" sz="800" b="1" dirty="0" smtClean="0"/>
                        <a:t> Greeting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AG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Yuri</a:t>
                      </a:r>
                      <a:r>
                        <a:rPr lang="en-US" altLang="ko-KR" sz="800" b="1" baseline="0" dirty="0" smtClean="0"/>
                        <a:t> Greeting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YG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Alexa</a:t>
                      </a:r>
                      <a:r>
                        <a:rPr lang="en-US" altLang="ko-KR" sz="800" b="1" dirty="0" smtClean="0"/>
                        <a:t> Question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AQ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Yuri Question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YQ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Alexa</a:t>
                      </a:r>
                      <a:r>
                        <a:rPr lang="en-US" altLang="ko-KR" sz="800" b="1" dirty="0" smtClean="0"/>
                        <a:t> Response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AR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Yuri Response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YR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Student Response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1"/>
                          </a:solidFill>
                        </a:rPr>
                        <a:t>SR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Lesson Start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LS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83" name="직선 화살표 연결선 82"/>
          <p:cNvCxnSpPr/>
          <p:nvPr/>
        </p:nvCxnSpPr>
        <p:spPr>
          <a:xfrm>
            <a:off x="8213799" y="803561"/>
            <a:ext cx="252028" cy="31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8213799" y="965567"/>
            <a:ext cx="252028" cy="3132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8213799" y="1127573"/>
            <a:ext cx="252028" cy="3132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213799" y="1289579"/>
            <a:ext cx="252028" cy="3132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10250" y="668491"/>
            <a:ext cx="769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proceed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410250" y="860977"/>
            <a:ext cx="769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correct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10250" y="1019585"/>
            <a:ext cx="769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wrong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410250" y="1181857"/>
            <a:ext cx="120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baseline="30000" dirty="0"/>
              <a:t>nd</a:t>
            </a:r>
            <a:r>
              <a:rPr lang="en-US" altLang="ko-KR" sz="800" dirty="0"/>
              <a:t> trial (wrong)</a:t>
            </a:r>
            <a:endParaRPr lang="ko-KR" altLang="en-US" sz="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05086" y="784136"/>
            <a:ext cx="7409829" cy="1692695"/>
            <a:chOff x="605086" y="692696"/>
            <a:chExt cx="8640960" cy="1872208"/>
          </a:xfrm>
        </p:grpSpPr>
        <p:sp>
          <p:nvSpPr>
            <p:cNvPr id="2" name="직사각형 1"/>
            <p:cNvSpPr/>
            <p:nvPr/>
          </p:nvSpPr>
          <p:spPr>
            <a:xfrm>
              <a:off x="605086" y="692696"/>
              <a:ext cx="8640960" cy="1872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658" y="703730"/>
              <a:ext cx="2202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Period 1 - Introduction</a:t>
              </a:r>
              <a:endParaRPr lang="ko-KR" altLang="en-US" sz="12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6536" y="1340768"/>
              <a:ext cx="576064" cy="4751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AG</a:t>
              </a:r>
            </a:p>
            <a:p>
              <a:pPr algn="ctr"/>
              <a:r>
                <a:rPr lang="en-US" altLang="ko-KR" sz="1400" b="1" dirty="0"/>
                <a:t>YG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72375" y="1340768"/>
              <a:ext cx="576064" cy="36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LS</a:t>
              </a:r>
              <a:endParaRPr lang="ko-KR" altLang="en-US" sz="14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640632" y="1403380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319307" y="1398094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61609" y="1383389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42978" y="1268760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AR3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36976" y="1403379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304281" y="1393813"/>
              <a:ext cx="400236" cy="36000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YR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465168" y="1393900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72680" y="1916872"/>
              <a:ext cx="400236" cy="36000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42978" y="2024864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AR5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49085" y="1844864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361609" y="1844864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505000" y="1226512"/>
              <a:ext cx="2871936" cy="1122368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7456" y="1226512"/>
              <a:ext cx="3473896" cy="1122368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05000" y="1010488"/>
              <a:ext cx="684076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Set 1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47456" y="1010488"/>
              <a:ext cx="684076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Set 2</a:t>
              </a:r>
            </a:p>
          </p:txBody>
        </p:sp>
        <p:cxnSp>
          <p:nvCxnSpPr>
            <p:cNvPr id="31" name="직선 화살표 연결선 30"/>
            <p:cNvCxnSpPr>
              <a:stCxn id="5" idx="3"/>
            </p:cNvCxnSpPr>
            <p:nvPr/>
          </p:nvCxnSpPr>
          <p:spPr>
            <a:xfrm>
              <a:off x="1352600" y="1578324"/>
              <a:ext cx="288032" cy="505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endCxn id="15" idx="1"/>
            </p:cNvCxnSpPr>
            <p:nvPr/>
          </p:nvCxnSpPr>
          <p:spPr>
            <a:xfrm flipV="1">
              <a:off x="2040869" y="1578094"/>
              <a:ext cx="278439" cy="528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3"/>
              <a:endCxn id="149" idx="0"/>
            </p:cNvCxnSpPr>
            <p:nvPr/>
          </p:nvCxnSpPr>
          <p:spPr>
            <a:xfrm>
              <a:off x="2719544" y="1578094"/>
              <a:ext cx="123317" cy="33877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7" idx="3"/>
            </p:cNvCxnSpPr>
            <p:nvPr/>
          </p:nvCxnSpPr>
          <p:spPr>
            <a:xfrm>
              <a:off x="3943214" y="1405420"/>
              <a:ext cx="793762" cy="17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5137213" y="1580852"/>
              <a:ext cx="167069" cy="25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87" idx="3"/>
            </p:cNvCxnSpPr>
            <p:nvPr/>
          </p:nvCxnSpPr>
          <p:spPr>
            <a:xfrm flipV="1">
              <a:off x="6233238" y="1573901"/>
              <a:ext cx="231930" cy="94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6865405" y="1563390"/>
              <a:ext cx="496205" cy="1051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4" idx="1"/>
            </p:cNvCxnSpPr>
            <p:nvPr/>
          </p:nvCxnSpPr>
          <p:spPr>
            <a:xfrm flipV="1">
              <a:off x="7761845" y="1520769"/>
              <a:ext cx="610530" cy="426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5" idx="2"/>
            </p:cNvCxnSpPr>
            <p:nvPr/>
          </p:nvCxnSpPr>
          <p:spPr>
            <a:xfrm flipH="1">
              <a:off x="2414305" y="1758095"/>
              <a:ext cx="105121" cy="21149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2" idx="1"/>
            </p:cNvCxnSpPr>
            <p:nvPr/>
          </p:nvCxnSpPr>
          <p:spPr>
            <a:xfrm flipH="1" flipV="1">
              <a:off x="1840752" y="1763382"/>
              <a:ext cx="231928" cy="33349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3" idx="3"/>
            </p:cNvCxnSpPr>
            <p:nvPr/>
          </p:nvCxnSpPr>
          <p:spPr>
            <a:xfrm flipV="1">
              <a:off x="3943214" y="1583381"/>
              <a:ext cx="793762" cy="57814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549322" y="1753901"/>
              <a:ext cx="115967" cy="21569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24" idx="1"/>
              <a:endCxn id="187" idx="2"/>
            </p:cNvCxnSpPr>
            <p:nvPr/>
          </p:nvCxnSpPr>
          <p:spPr>
            <a:xfrm flipH="1" flipV="1">
              <a:off x="6033121" y="1763380"/>
              <a:ext cx="115965" cy="2614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20" idx="3"/>
              <a:endCxn id="25" idx="1"/>
            </p:cNvCxnSpPr>
            <p:nvPr/>
          </p:nvCxnSpPr>
          <p:spPr>
            <a:xfrm>
              <a:off x="6865405" y="1573900"/>
              <a:ext cx="496205" cy="450964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25" idx="3"/>
            </p:cNvCxnSpPr>
            <p:nvPr/>
          </p:nvCxnSpPr>
          <p:spPr>
            <a:xfrm flipV="1">
              <a:off x="7761845" y="1701180"/>
              <a:ext cx="610530" cy="3236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모서리가 둥근 직사각형 147"/>
            <p:cNvSpPr/>
            <p:nvPr/>
          </p:nvSpPr>
          <p:spPr>
            <a:xfrm>
              <a:off x="2864768" y="1399218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642742" y="1916872"/>
              <a:ext cx="400236" cy="36000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AR2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54" name="직선 화살표 연결선 153"/>
            <p:cNvCxnSpPr>
              <a:endCxn id="148" idx="2"/>
            </p:cNvCxnSpPr>
            <p:nvPr/>
          </p:nvCxnSpPr>
          <p:spPr>
            <a:xfrm flipV="1">
              <a:off x="2842860" y="1759218"/>
              <a:ext cx="222026" cy="13754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23" idx="1"/>
            </p:cNvCxnSpPr>
            <p:nvPr/>
          </p:nvCxnSpPr>
          <p:spPr>
            <a:xfrm flipV="1">
              <a:off x="3368824" y="2161523"/>
              <a:ext cx="174154" cy="4334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V="1">
              <a:off x="3368824" y="1328196"/>
              <a:ext cx="42134" cy="876668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>
              <a:stCxn id="15" idx="0"/>
            </p:cNvCxnSpPr>
            <p:nvPr/>
          </p:nvCxnSpPr>
          <p:spPr>
            <a:xfrm flipV="1">
              <a:off x="2519426" y="1328196"/>
              <a:ext cx="891533" cy="69899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endCxn id="17" idx="1"/>
            </p:cNvCxnSpPr>
            <p:nvPr/>
          </p:nvCxnSpPr>
          <p:spPr>
            <a:xfrm flipV="1">
              <a:off x="3278940" y="1405419"/>
              <a:ext cx="264039" cy="8563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모서리가 둥근 직사각형 175"/>
            <p:cNvSpPr/>
            <p:nvPr/>
          </p:nvSpPr>
          <p:spPr>
            <a:xfrm>
              <a:off x="3542978" y="1651037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AR4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78" name="직선 화살표 연결선 177"/>
            <p:cNvCxnSpPr>
              <a:endCxn id="176" idx="1"/>
            </p:cNvCxnSpPr>
            <p:nvPr/>
          </p:nvCxnSpPr>
          <p:spPr>
            <a:xfrm>
              <a:off x="3278940" y="1573902"/>
              <a:ext cx="264039" cy="21379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endCxn id="18" idx="1"/>
            </p:cNvCxnSpPr>
            <p:nvPr/>
          </p:nvCxnSpPr>
          <p:spPr>
            <a:xfrm flipV="1">
              <a:off x="3943214" y="1583380"/>
              <a:ext cx="793762" cy="22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모서리가 둥근 직사각형 186"/>
            <p:cNvSpPr/>
            <p:nvPr/>
          </p:nvSpPr>
          <p:spPr>
            <a:xfrm>
              <a:off x="5833002" y="1403379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90" name="직선 화살표 연결선 189"/>
            <p:cNvCxnSpPr>
              <a:stCxn id="19" idx="3"/>
            </p:cNvCxnSpPr>
            <p:nvPr/>
          </p:nvCxnSpPr>
          <p:spPr>
            <a:xfrm>
              <a:off x="5704517" y="1573814"/>
              <a:ext cx="139056" cy="70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97754" y="2628091"/>
            <a:ext cx="5104655" cy="1693443"/>
            <a:chOff x="597754" y="2536651"/>
            <a:chExt cx="5357730" cy="1872208"/>
          </a:xfrm>
        </p:grpSpPr>
        <p:sp>
          <p:nvSpPr>
            <p:cNvPr id="63" name="직사각형 62"/>
            <p:cNvSpPr/>
            <p:nvPr/>
          </p:nvSpPr>
          <p:spPr>
            <a:xfrm>
              <a:off x="597754" y="2536651"/>
              <a:ext cx="5357730" cy="1872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0335" y="2539772"/>
              <a:ext cx="2202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Period 2, 3, 4, 6, 11</a:t>
              </a:r>
              <a:endParaRPr lang="ko-KR" altLang="en-US" sz="12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95326" y="3370987"/>
              <a:ext cx="576064" cy="4751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AG</a:t>
              </a:r>
            </a:p>
            <a:p>
              <a:pPr algn="ctr"/>
              <a:r>
                <a:rPr lang="en-US" altLang="ko-KR" sz="1400" b="1" dirty="0"/>
                <a:t>YG</a:t>
              </a:r>
              <a:endParaRPr lang="ko-KR" altLang="en-US" sz="14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67171" y="3424120"/>
              <a:ext cx="576064" cy="36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LS</a:t>
              </a:r>
              <a:endParaRPr lang="ko-KR" altLang="en-US" sz="1400" b="1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2059422" y="3433599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YR1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738097" y="3428313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YQ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61768" y="3298979"/>
              <a:ext cx="54592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YR 2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923790" y="3070467"/>
              <a:ext cx="2871936" cy="1122368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23790" y="3082794"/>
              <a:ext cx="684076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Set 1</a:t>
              </a:r>
              <a:endParaRPr lang="ko-KR" altLang="en-US" sz="1100" dirty="0"/>
            </a:p>
          </p:txBody>
        </p:sp>
        <p:cxnSp>
          <p:nvCxnSpPr>
            <p:cNvPr id="76" name="직선 화살표 연결선 75"/>
            <p:cNvCxnSpPr>
              <a:stCxn id="67" idx="3"/>
            </p:cNvCxnSpPr>
            <p:nvPr/>
          </p:nvCxnSpPr>
          <p:spPr>
            <a:xfrm>
              <a:off x="1771390" y="3608543"/>
              <a:ext cx="288032" cy="505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endCxn id="71" idx="1"/>
            </p:cNvCxnSpPr>
            <p:nvPr/>
          </p:nvCxnSpPr>
          <p:spPr>
            <a:xfrm flipV="1">
              <a:off x="2459659" y="3608313"/>
              <a:ext cx="278439" cy="528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2" idx="3"/>
            </p:cNvCxnSpPr>
            <p:nvPr/>
          </p:nvCxnSpPr>
          <p:spPr>
            <a:xfrm>
              <a:off x="4507694" y="3435639"/>
              <a:ext cx="648072" cy="17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3283558" y="3429437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1" name="직선 화살표 연결선 80"/>
            <p:cNvCxnSpPr>
              <a:stCxn id="71" idx="3"/>
            </p:cNvCxnSpPr>
            <p:nvPr/>
          </p:nvCxnSpPr>
          <p:spPr>
            <a:xfrm>
              <a:off x="3138334" y="3608313"/>
              <a:ext cx="172671" cy="22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endCxn id="72" idx="1"/>
            </p:cNvCxnSpPr>
            <p:nvPr/>
          </p:nvCxnSpPr>
          <p:spPr>
            <a:xfrm flipV="1">
              <a:off x="3697730" y="3435638"/>
              <a:ext cx="264039" cy="8563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3961768" y="3681256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6" name="직선 화살표 연결선 85"/>
            <p:cNvCxnSpPr>
              <a:endCxn id="85" idx="1"/>
            </p:cNvCxnSpPr>
            <p:nvPr/>
          </p:nvCxnSpPr>
          <p:spPr>
            <a:xfrm>
              <a:off x="3697730" y="3604121"/>
              <a:ext cx="264039" cy="21379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4362004" y="3613599"/>
              <a:ext cx="793762" cy="22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581322" y="4536407"/>
            <a:ext cx="7915820" cy="1673379"/>
            <a:chOff x="494430" y="2711825"/>
            <a:chExt cx="8640960" cy="1872208"/>
          </a:xfrm>
        </p:grpSpPr>
        <p:sp>
          <p:nvSpPr>
            <p:cNvPr id="94" name="직사각형 93"/>
            <p:cNvSpPr/>
            <p:nvPr/>
          </p:nvSpPr>
          <p:spPr>
            <a:xfrm>
              <a:off x="494430" y="2711825"/>
              <a:ext cx="8640960" cy="1872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2002" y="2722858"/>
              <a:ext cx="2202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Period 5</a:t>
              </a:r>
              <a:endParaRPr lang="ko-KR" altLang="en-US" sz="12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5880" y="3359896"/>
              <a:ext cx="576064" cy="4751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AG</a:t>
              </a:r>
            </a:p>
            <a:p>
              <a:pPr algn="ctr"/>
              <a:r>
                <a:rPr lang="en-US" altLang="ko-KR" sz="1400" b="1" dirty="0" smtClean="0"/>
                <a:t>YG</a:t>
              </a:r>
              <a:endParaRPr lang="ko-KR" altLang="en-US" sz="1400" b="1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79155" y="3424548"/>
              <a:ext cx="576064" cy="36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LS</a:t>
              </a:r>
              <a:endParaRPr lang="ko-KR" altLang="en-US" sz="1400" b="1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529976" y="3422509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AR 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208651" y="3417223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AQ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7129180" y="3421187"/>
              <a:ext cx="537382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AR1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YR1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432322" y="3287889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YR1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4626320" y="3422508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YQ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946051" y="3963948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YR1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698928" y="3963948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A</a:t>
              </a:r>
              <a:r>
                <a:rPr lang="en-US" altLang="ko-KR" sz="900" b="1" dirty="0" smtClean="0">
                  <a:solidFill>
                    <a:schemeClr val="accent5"/>
                  </a:solidFill>
                </a:rPr>
                <a:t>R1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94344" y="3181670"/>
              <a:ext cx="2871936" cy="898307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536800" y="3245641"/>
              <a:ext cx="3473896" cy="1122368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394344" y="2965646"/>
              <a:ext cx="684076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Set 1</a:t>
              </a:r>
              <a:endParaRPr lang="ko-KR" altLang="en-US" sz="11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536800" y="3029617"/>
              <a:ext cx="684076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Set 2</a:t>
              </a:r>
            </a:p>
          </p:txBody>
        </p:sp>
        <p:cxnSp>
          <p:nvCxnSpPr>
            <p:cNvPr id="110" name="직선 화살표 연결선 109"/>
            <p:cNvCxnSpPr>
              <a:stCxn id="96" idx="3"/>
            </p:cNvCxnSpPr>
            <p:nvPr/>
          </p:nvCxnSpPr>
          <p:spPr>
            <a:xfrm>
              <a:off x="1241944" y="3597452"/>
              <a:ext cx="288032" cy="505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99" idx="1"/>
            </p:cNvCxnSpPr>
            <p:nvPr/>
          </p:nvCxnSpPr>
          <p:spPr>
            <a:xfrm flipV="1">
              <a:off x="1930212" y="3597223"/>
              <a:ext cx="278439" cy="528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2" idx="3"/>
            </p:cNvCxnSpPr>
            <p:nvPr/>
          </p:nvCxnSpPr>
          <p:spPr>
            <a:xfrm>
              <a:off x="3832558" y="3424548"/>
              <a:ext cx="793762" cy="17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03" idx="3"/>
              <a:endCxn id="121" idx="1"/>
            </p:cNvCxnSpPr>
            <p:nvPr/>
          </p:nvCxnSpPr>
          <p:spPr>
            <a:xfrm flipV="1">
              <a:off x="5026556" y="3599866"/>
              <a:ext cx="919495" cy="2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121" idx="3"/>
              <a:endCxn id="100" idx="1"/>
            </p:cNvCxnSpPr>
            <p:nvPr/>
          </p:nvCxnSpPr>
          <p:spPr>
            <a:xfrm>
              <a:off x="6346287" y="3599866"/>
              <a:ext cx="782893" cy="132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00" idx="3"/>
              <a:endCxn id="97" idx="1"/>
            </p:cNvCxnSpPr>
            <p:nvPr/>
          </p:nvCxnSpPr>
          <p:spPr>
            <a:xfrm>
              <a:off x="7666562" y="3601187"/>
              <a:ext cx="612593" cy="33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모서리가 둥근 직사각형 115"/>
            <p:cNvSpPr/>
            <p:nvPr/>
          </p:nvSpPr>
          <p:spPr>
            <a:xfrm>
              <a:off x="2754112" y="3418347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17" name="직선 화살표 연결선 116"/>
            <p:cNvCxnSpPr>
              <a:endCxn id="102" idx="1"/>
            </p:cNvCxnSpPr>
            <p:nvPr/>
          </p:nvCxnSpPr>
          <p:spPr>
            <a:xfrm flipV="1">
              <a:off x="3168283" y="3424548"/>
              <a:ext cx="264039" cy="8563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3432322" y="3670166"/>
              <a:ext cx="400236" cy="27331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AR2</a:t>
              </a:r>
              <a:endParaRPr lang="ko-KR" altLang="en-US" sz="900" b="1" dirty="0" smtClean="0">
                <a:solidFill>
                  <a:schemeClr val="accent5"/>
                </a:solidFill>
              </a:endParaRPr>
            </a:p>
          </p:txBody>
        </p:sp>
        <p:cxnSp>
          <p:nvCxnSpPr>
            <p:cNvPr id="119" name="직선 화살표 연결선 118"/>
            <p:cNvCxnSpPr>
              <a:endCxn id="118" idx="1"/>
            </p:cNvCxnSpPr>
            <p:nvPr/>
          </p:nvCxnSpPr>
          <p:spPr>
            <a:xfrm>
              <a:off x="3168283" y="3593030"/>
              <a:ext cx="264039" cy="21379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endCxn id="103" idx="1"/>
            </p:cNvCxnSpPr>
            <p:nvPr/>
          </p:nvCxnSpPr>
          <p:spPr>
            <a:xfrm flipV="1">
              <a:off x="3832558" y="3602508"/>
              <a:ext cx="793762" cy="22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모서리가 둥근 직사각형 120"/>
            <p:cNvSpPr/>
            <p:nvPr/>
          </p:nvSpPr>
          <p:spPr>
            <a:xfrm>
              <a:off x="5946051" y="3419866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accent5"/>
                  </a:solidFill>
                </a:rPr>
                <a:t>SR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22" name="직선 화살표 연결선 121"/>
            <p:cNvCxnSpPr>
              <a:stCxn id="121" idx="2"/>
              <a:endCxn id="104" idx="0"/>
            </p:cNvCxnSpPr>
            <p:nvPr/>
          </p:nvCxnSpPr>
          <p:spPr>
            <a:xfrm>
              <a:off x="6146169" y="3779866"/>
              <a:ext cx="0" cy="18408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04" idx="3"/>
              <a:endCxn id="105" idx="1"/>
            </p:cNvCxnSpPr>
            <p:nvPr/>
          </p:nvCxnSpPr>
          <p:spPr>
            <a:xfrm>
              <a:off x="6346287" y="4143948"/>
              <a:ext cx="3526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모서리가 둥근 직사각형 123"/>
            <p:cNvSpPr/>
            <p:nvPr/>
          </p:nvSpPr>
          <p:spPr>
            <a:xfrm>
              <a:off x="7466444" y="3963948"/>
              <a:ext cx="4002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accent5"/>
                  </a:solidFill>
                </a:rPr>
                <a:t>Y</a:t>
              </a:r>
              <a:r>
                <a:rPr lang="en-US" altLang="ko-KR" sz="900" b="1" dirty="0" smtClean="0">
                  <a:solidFill>
                    <a:schemeClr val="accent5"/>
                  </a:solidFill>
                </a:rPr>
                <a:t>R2</a:t>
              </a:r>
              <a:endParaRPr lang="ko-KR" altLang="en-US" sz="9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25" name="직선 화살표 연결선 124"/>
            <p:cNvCxnSpPr>
              <a:endCxn id="124" idx="1"/>
            </p:cNvCxnSpPr>
            <p:nvPr/>
          </p:nvCxnSpPr>
          <p:spPr>
            <a:xfrm>
              <a:off x="7113803" y="4143948"/>
              <a:ext cx="3526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endCxn id="97" idx="1"/>
            </p:cNvCxnSpPr>
            <p:nvPr/>
          </p:nvCxnSpPr>
          <p:spPr>
            <a:xfrm flipV="1">
              <a:off x="7866680" y="3604548"/>
              <a:ext cx="412475" cy="539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endCxn id="116" idx="1"/>
            </p:cNvCxnSpPr>
            <p:nvPr/>
          </p:nvCxnSpPr>
          <p:spPr>
            <a:xfrm>
              <a:off x="2608887" y="3589910"/>
              <a:ext cx="145225" cy="843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Greeting Flow Design 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412776"/>
            <a:ext cx="60007" cy="9917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87" y="1660271"/>
            <a:ext cx="5369558" cy="450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향후 적용 해야할 사항</a:t>
            </a:r>
            <a:endParaRPr lang="ko-KR" altLang="en-US" sz="233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7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776535" y="836713"/>
            <a:ext cx="8287810" cy="253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1000" y="188640"/>
            <a:ext cx="91440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6314" y="23785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보상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008" y="836712"/>
            <a:ext cx="787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보상의 형태</a:t>
            </a:r>
            <a:endParaRPr lang="en-US" altLang="ko-KR" sz="1400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52841"/>
              </p:ext>
            </p:extLst>
          </p:nvPr>
        </p:nvGraphicFramePr>
        <p:xfrm>
          <a:off x="763324" y="1196752"/>
          <a:ext cx="8287809" cy="196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7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Reward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Point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Star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Daily mission</a:t>
                      </a:r>
                      <a:r>
                        <a:rPr lang="ko-KR" altLang="en-US" sz="1200" dirty="0" smtClean="0"/>
                        <a:t>에서 지급하기 적합한 가장 작은 단위의 보상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Silver Badge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milestone </a:t>
                      </a:r>
                      <a:r>
                        <a:rPr lang="ko-KR" altLang="en-US" sz="1200" dirty="0" smtClean="0"/>
                        <a:t>같은 역할을 하여 </a:t>
                      </a:r>
                      <a:r>
                        <a:rPr lang="en-US" altLang="ko-KR" sz="1200" dirty="0" smtClean="0"/>
                        <a:t>star</a:t>
                      </a:r>
                      <a:r>
                        <a:rPr lang="ko-KR" altLang="en-US" sz="1200" dirty="0" smtClean="0"/>
                        <a:t>로 얻을 수 있는 </a:t>
                      </a:r>
                      <a:r>
                        <a:rPr lang="en-US" altLang="ko-KR" sz="1200" dirty="0" smtClean="0"/>
                        <a:t>badge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r>
                        <a:rPr lang="en-US" altLang="ko-KR" sz="1200" baseline="0" dirty="0" smtClean="0"/>
                        <a:t> star </a:t>
                      </a:r>
                      <a:r>
                        <a:rPr lang="en-US" altLang="ko-KR" sz="1200" dirty="0" smtClean="0"/>
                        <a:t>= 1 Silver badge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Gold Badge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 star = 1 Gold badge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Rainbow Badge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120 star = 1 Rainbow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badge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9008" y="3693488"/>
            <a:ext cx="8156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기본 정책</a:t>
            </a:r>
            <a:endParaRPr lang="en-US" altLang="ko-KR" sz="1200" b="1" u="sng" dirty="0"/>
          </a:p>
          <a:p>
            <a:r>
              <a:rPr lang="en-US" altLang="ko-KR" sz="1200" dirty="0" smtClean="0"/>
              <a:t>&gt; </a:t>
            </a:r>
            <a:r>
              <a:rPr lang="ko-KR" altLang="en-US" sz="1200" dirty="0" smtClean="0"/>
              <a:t>노력에 대한 보상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 성취에 대한 보상</a:t>
            </a:r>
            <a:endParaRPr lang="en-US" altLang="ko-KR" sz="1200" dirty="0"/>
          </a:p>
          <a:p>
            <a:r>
              <a:rPr lang="en-US" altLang="ko-KR" sz="1200" dirty="0"/>
              <a:t>&gt; Unit </a:t>
            </a:r>
            <a:r>
              <a:rPr lang="ko-KR" altLang="en-US" sz="1200" dirty="0"/>
              <a:t>하나를 진행할 때마다 </a:t>
            </a:r>
            <a:r>
              <a:rPr lang="en-US" altLang="ko-KR" sz="1200" dirty="0"/>
              <a:t>star</a:t>
            </a:r>
            <a:r>
              <a:rPr lang="ko-KR" altLang="en-US" sz="1200" dirty="0"/>
              <a:t>를 모아 </a:t>
            </a:r>
            <a:r>
              <a:rPr lang="en-US" altLang="ko-KR" sz="1200" dirty="0"/>
              <a:t>badge</a:t>
            </a:r>
            <a:r>
              <a:rPr lang="ko-KR" altLang="en-US" sz="1200" dirty="0"/>
              <a:t>를 받는 형태</a:t>
            </a:r>
            <a:endParaRPr lang="en-US" altLang="ko-KR" sz="1200" dirty="0"/>
          </a:p>
          <a:p>
            <a:r>
              <a:rPr lang="en-US" altLang="ko-KR" sz="1200" dirty="0"/>
              <a:t>&gt; Unit</a:t>
            </a:r>
            <a:r>
              <a:rPr lang="ko-KR" altLang="en-US" sz="1200" dirty="0"/>
              <a:t>을 새로 시작할 때마다 모아놨던 </a:t>
            </a:r>
            <a:r>
              <a:rPr lang="en-US" altLang="ko-KR" sz="1200" dirty="0"/>
              <a:t>star</a:t>
            </a:r>
            <a:r>
              <a:rPr lang="ko-KR" altLang="en-US" sz="1200" dirty="0"/>
              <a:t>는 </a:t>
            </a:r>
            <a:r>
              <a:rPr lang="en-US" altLang="ko-KR" sz="1200" dirty="0"/>
              <a:t>reset</a:t>
            </a:r>
            <a:r>
              <a:rPr lang="ko-KR" altLang="en-US" sz="1200" dirty="0"/>
              <a:t>되고 과거 </a:t>
            </a:r>
            <a:r>
              <a:rPr lang="en-US" altLang="ko-KR" sz="1200" dirty="0"/>
              <a:t>unit</a:t>
            </a:r>
            <a:r>
              <a:rPr lang="ko-KR" altLang="en-US" sz="1200" dirty="0"/>
              <a:t>들에서 얻은 </a:t>
            </a:r>
            <a:r>
              <a:rPr lang="en-US" altLang="ko-KR" sz="1200" dirty="0"/>
              <a:t>badge </a:t>
            </a:r>
            <a:r>
              <a:rPr lang="ko-KR" altLang="en-US" sz="1200" dirty="0"/>
              <a:t>기록을 확인해볼 수 있다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815796" y="4795605"/>
            <a:ext cx="815644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1051356" y="4867613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1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114186" y="5155645"/>
            <a:ext cx="144016" cy="144016"/>
          </a:xfrm>
          <a:prstGeom prst="ellipse">
            <a:avLst/>
          </a:prstGeom>
          <a:pattFill prst="dkVert">
            <a:fgClr>
              <a:srgbClr val="FFC000"/>
            </a:fgClr>
            <a:bgClr>
              <a:schemeClr val="accent2">
                <a:lumMod val="75000"/>
              </a:schemeClr>
            </a:bgClr>
          </a:patt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타원 11"/>
          <p:cNvSpPr/>
          <p:nvPr/>
        </p:nvSpPr>
        <p:spPr>
          <a:xfrm>
            <a:off x="1303384" y="5155645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타원 12"/>
          <p:cNvSpPr/>
          <p:nvPr/>
        </p:nvSpPr>
        <p:spPr>
          <a:xfrm>
            <a:off x="1483404" y="515564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7033415" y="4871926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7</a:t>
            </a:r>
            <a:endParaRPr lang="ko-KR" altLang="en-US" sz="1200" b="1" dirty="0"/>
          </a:p>
        </p:txBody>
      </p:sp>
      <p:sp>
        <p:nvSpPr>
          <p:cNvPr id="15" name="타원 14"/>
          <p:cNvSpPr/>
          <p:nvPr/>
        </p:nvSpPr>
        <p:spPr>
          <a:xfrm>
            <a:off x="7096245" y="5159958"/>
            <a:ext cx="144016" cy="144016"/>
          </a:xfrm>
          <a:prstGeom prst="ellipse">
            <a:avLst/>
          </a:prstGeom>
          <a:pattFill prst="dkVert">
            <a:fgClr>
              <a:srgbClr val="FFC000"/>
            </a:fgClr>
            <a:bgClr>
              <a:schemeClr val="accent2">
                <a:lumMod val="75000"/>
              </a:schemeClr>
            </a:bgClr>
          </a:patt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타원 15"/>
          <p:cNvSpPr/>
          <p:nvPr/>
        </p:nvSpPr>
        <p:spPr>
          <a:xfrm>
            <a:off x="7285443" y="5159958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타원 16"/>
          <p:cNvSpPr/>
          <p:nvPr/>
        </p:nvSpPr>
        <p:spPr>
          <a:xfrm>
            <a:off x="7465463" y="5159958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3925942" y="4871926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4</a:t>
            </a:r>
            <a:endParaRPr lang="ko-KR" altLang="en-US" sz="1200" b="1" dirty="0"/>
          </a:p>
        </p:txBody>
      </p:sp>
      <p:sp>
        <p:nvSpPr>
          <p:cNvPr id="20" name="타원 19"/>
          <p:cNvSpPr/>
          <p:nvPr/>
        </p:nvSpPr>
        <p:spPr>
          <a:xfrm>
            <a:off x="4177970" y="5159958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타원 20"/>
          <p:cNvSpPr/>
          <p:nvPr/>
        </p:nvSpPr>
        <p:spPr>
          <a:xfrm>
            <a:off x="4357990" y="5159958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2950390" y="4871926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3</a:t>
            </a:r>
            <a:endParaRPr lang="ko-KR" altLang="en-US" sz="1200" b="1" dirty="0"/>
          </a:p>
        </p:txBody>
      </p:sp>
      <p:sp>
        <p:nvSpPr>
          <p:cNvPr id="24" name="타원 23"/>
          <p:cNvSpPr/>
          <p:nvPr/>
        </p:nvSpPr>
        <p:spPr>
          <a:xfrm>
            <a:off x="3202418" y="5159958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타원 24"/>
          <p:cNvSpPr/>
          <p:nvPr/>
        </p:nvSpPr>
        <p:spPr>
          <a:xfrm>
            <a:off x="3382438" y="5159958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987460" y="4867613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2</a:t>
            </a:r>
            <a:endParaRPr lang="ko-KR" altLang="en-US" sz="1200" b="1" dirty="0"/>
          </a:p>
        </p:txBody>
      </p:sp>
      <p:sp>
        <p:nvSpPr>
          <p:cNvPr id="29" name="타원 28"/>
          <p:cNvSpPr/>
          <p:nvPr/>
        </p:nvSpPr>
        <p:spPr>
          <a:xfrm>
            <a:off x="2419508" y="515564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5011217" y="4867613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5</a:t>
            </a:r>
            <a:endParaRPr lang="ko-KR" altLang="en-US" sz="1200" b="1" dirty="0"/>
          </a:p>
        </p:txBody>
      </p:sp>
      <p:sp>
        <p:nvSpPr>
          <p:cNvPr id="31" name="타원 30"/>
          <p:cNvSpPr/>
          <p:nvPr/>
        </p:nvSpPr>
        <p:spPr>
          <a:xfrm>
            <a:off x="5074047" y="5155645"/>
            <a:ext cx="144016" cy="144016"/>
          </a:xfrm>
          <a:prstGeom prst="ellipse">
            <a:avLst/>
          </a:prstGeom>
          <a:pattFill prst="dkVert">
            <a:fgClr>
              <a:srgbClr val="FFC000"/>
            </a:fgClr>
            <a:bgClr>
              <a:schemeClr val="accent2">
                <a:lumMod val="75000"/>
              </a:schemeClr>
            </a:bgClr>
          </a:patt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5263245" y="5155645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타원 32"/>
          <p:cNvSpPr/>
          <p:nvPr/>
        </p:nvSpPr>
        <p:spPr>
          <a:xfrm>
            <a:off x="5443265" y="515564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/>
          <p:cNvSpPr/>
          <p:nvPr/>
        </p:nvSpPr>
        <p:spPr>
          <a:xfrm>
            <a:off x="6019329" y="4867613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6</a:t>
            </a:r>
            <a:endParaRPr lang="ko-KR" altLang="en-US" sz="1200" b="1" dirty="0"/>
          </a:p>
        </p:txBody>
      </p:sp>
      <p:sp>
        <p:nvSpPr>
          <p:cNvPr id="37" name="타원 36"/>
          <p:cNvSpPr/>
          <p:nvPr/>
        </p:nvSpPr>
        <p:spPr>
          <a:xfrm>
            <a:off x="6451377" y="515564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8045358" y="4867613"/>
            <a:ext cx="6480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Unit 1</a:t>
            </a:r>
            <a:endParaRPr lang="ko-KR" altLang="en-US" sz="1200" b="1" dirty="0"/>
          </a:p>
        </p:txBody>
      </p:sp>
      <p:sp>
        <p:nvSpPr>
          <p:cNvPr id="41" name="타원 40"/>
          <p:cNvSpPr/>
          <p:nvPr/>
        </p:nvSpPr>
        <p:spPr>
          <a:xfrm>
            <a:off x="8297386" y="5155645"/>
            <a:ext cx="144016" cy="14401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타원 41"/>
          <p:cNvSpPr/>
          <p:nvPr/>
        </p:nvSpPr>
        <p:spPr>
          <a:xfrm>
            <a:off x="8477406" y="515564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943344" y="455579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155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9448" y="45650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75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2652" y="454854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112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7930" y="454854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101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4748" y="45678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145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90852" y="45771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70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5403" y="45771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185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37346" y="45524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118 stars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0" y="188640"/>
            <a:ext cx="91440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6314" y="23785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학부모용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모바일앱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4775" y="836713"/>
            <a:ext cx="8712000" cy="253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9008" y="836712"/>
            <a:ext cx="787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주요 구성</a:t>
            </a:r>
            <a:endParaRPr lang="en-US" altLang="ko-KR" sz="1400" b="1" u="sng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1631"/>
              </p:ext>
            </p:extLst>
          </p:nvPr>
        </p:nvGraphicFramePr>
        <p:xfrm>
          <a:off x="548640" y="1196752"/>
          <a:ext cx="8869680" cy="453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4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4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7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메뉴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 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3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AI</a:t>
                      </a:r>
                      <a:r>
                        <a:rPr lang="ko-KR" altLang="en-US" sz="1400" b="1" dirty="0" smtClean="0"/>
                        <a:t>학습 현황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일별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월별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주별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월별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학습 현황 확인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7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스코어 보드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보상으로 획득한 </a:t>
                      </a:r>
                      <a:r>
                        <a:rPr lang="ko-KR" altLang="en-US" sz="1400" dirty="0" err="1" smtClean="0"/>
                        <a:t>뱃지와</a:t>
                      </a:r>
                      <a:r>
                        <a:rPr lang="ko-KR" altLang="en-US" sz="1400" dirty="0" smtClean="0"/>
                        <a:t> 스타 확인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같은 </a:t>
                      </a:r>
                      <a:r>
                        <a:rPr lang="en-US" altLang="ko-KR" sz="1400" dirty="0" smtClean="0"/>
                        <a:t>Level</a:t>
                      </a:r>
                      <a:r>
                        <a:rPr lang="ko-KR" altLang="en-US" sz="1400" dirty="0" smtClean="0"/>
                        <a:t>의 본인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순위 확인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학부모 피드백 접수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학습 진행중 고객 피드백 접수</a:t>
                      </a:r>
                      <a:r>
                        <a:rPr lang="ko-KR" altLang="en-US" sz="1400" baseline="0" dirty="0" smtClean="0"/>
                        <a:t> 채널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개선사항 반영 및 문의사항 응대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0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에코닷</a:t>
                      </a:r>
                      <a:r>
                        <a:rPr lang="ko-KR" altLang="en-US" sz="1400" b="1" dirty="0" smtClean="0"/>
                        <a:t> 사용법 동영상 모음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Alexa </a:t>
                      </a:r>
                      <a:r>
                        <a:rPr lang="ko-KR" altLang="en-US" sz="1400" dirty="0" smtClean="0"/>
                        <a:t>앱내 </a:t>
                      </a:r>
                      <a:r>
                        <a:rPr lang="ko-KR" altLang="en-US" sz="1400" dirty="0" err="1" smtClean="0"/>
                        <a:t>에코닷</a:t>
                      </a:r>
                      <a:r>
                        <a:rPr lang="ko-KR" altLang="en-US" sz="1400" dirty="0" smtClean="0"/>
                        <a:t> 와이파이 설정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Alexa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질문하기 및 대답하기</a:t>
                      </a:r>
                      <a:endParaRPr lang="en-US" altLang="ko-KR" sz="14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POLY Skill </a:t>
                      </a:r>
                      <a:r>
                        <a:rPr lang="ko-KR" altLang="en-US" sz="1400" baseline="0" dirty="0" smtClean="0"/>
                        <a:t>실행 방법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412776"/>
            <a:ext cx="60007" cy="9917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87" y="1684118"/>
            <a:ext cx="6088429" cy="450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Free Talk </a:t>
            </a:r>
            <a:r>
              <a:rPr lang="ko-KR" altLang="en-US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구성</a:t>
            </a:r>
            <a:endParaRPr lang="ko-KR" altLang="en-US" sz="233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1148078" y="1747520"/>
            <a:ext cx="749109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Speaking Wizard AI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개편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Speaking Wizard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스케줄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Speaking Wizard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Speaking Wizard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Greeting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Flow Design</a:t>
            </a:r>
          </a:p>
          <a:p>
            <a:pPr eaLnBrk="1" fontAlgn="ctr" hangingPunct="1">
              <a:lnSpc>
                <a:spcPct val="2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Free Talk Concept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ctr" hangingPunct="1">
              <a:lnSpc>
                <a:spcPct val="20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21879" y="950575"/>
            <a:ext cx="2543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목  차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65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4528" y="1124744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Free Talk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Starter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656856" y="1124744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Free Talk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Step 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681192" y="1124744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Free Talk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Step 2</a:t>
            </a:r>
            <a:endParaRPr lang="ko-KR" altLang="en-US" sz="1600" dirty="0"/>
          </a:p>
        </p:txBody>
      </p:sp>
      <p:cxnSp>
        <p:nvCxnSpPr>
          <p:cNvPr id="10" name="직선 연결선 9"/>
          <p:cNvCxnSpPr>
            <a:stCxn id="6" idx="3"/>
            <a:endCxn id="7" idx="1"/>
          </p:cNvCxnSpPr>
          <p:nvPr/>
        </p:nvCxnSpPr>
        <p:spPr>
          <a:xfrm>
            <a:off x="3080792" y="1520788"/>
            <a:ext cx="57606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05128" y="1647942"/>
            <a:ext cx="57606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28" y="202077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Free talk</a:t>
            </a:r>
            <a:r>
              <a:rPr lang="ko-KR" altLang="en-US" sz="1000" dirty="0"/>
              <a:t>를 시작하기 전</a:t>
            </a:r>
            <a:r>
              <a:rPr lang="en-US" altLang="ko-KR" sz="1000" dirty="0"/>
              <a:t>, </a:t>
            </a:r>
            <a:r>
              <a:rPr lang="ko-KR" altLang="en-US" sz="1000" dirty="0"/>
              <a:t>문장으로 말하는 것을 준비하는 단계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56" y="201816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교재를 통해 집중적으로 학습했던 </a:t>
            </a:r>
            <a:r>
              <a:rPr lang="en-US" altLang="ko-KR" sz="1000" dirty="0"/>
              <a:t>main question</a:t>
            </a:r>
            <a:r>
              <a:rPr lang="ko-KR" altLang="en-US" sz="1000" dirty="0"/>
              <a:t>을 기반한 간단한 대화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7176" y="2020778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Main question</a:t>
            </a:r>
            <a:r>
              <a:rPr lang="ko-KR" altLang="en-US" sz="1000" dirty="0"/>
              <a:t>과 함께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이전 유닛에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학습한 내용을 포함한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extra </a:t>
            </a:r>
            <a:r>
              <a:rPr lang="en-US" altLang="ko-KR" sz="1000" dirty="0"/>
              <a:t>question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추가된 </a:t>
            </a:r>
            <a:r>
              <a:rPr lang="ko-KR" altLang="en-US" sz="1000" dirty="0"/>
              <a:t>대화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6536" y="2530173"/>
            <a:ext cx="2304256" cy="4067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44593" y="2530173"/>
            <a:ext cx="2304256" cy="4067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81192" y="2530173"/>
            <a:ext cx="2304256" cy="4067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 설명선 19"/>
          <p:cNvSpPr/>
          <p:nvPr/>
        </p:nvSpPr>
        <p:spPr>
          <a:xfrm>
            <a:off x="920552" y="3825044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What is your name?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920552" y="4271695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My name is &lt;beep&gt;.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916916" y="4676123"/>
            <a:ext cx="2016224" cy="252028"/>
          </a:xfrm>
          <a:prstGeom prst="wedgeRectCallout">
            <a:avLst>
              <a:gd name="adj1" fmla="val 38211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Kai.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916916" y="5121188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How old are you?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916916" y="5567839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I’m &lt;beep&gt; years old.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936162" y="5985284"/>
            <a:ext cx="2016224" cy="252028"/>
          </a:xfrm>
          <a:prstGeom prst="wedgeRectCallout">
            <a:avLst>
              <a:gd name="adj1" fmla="val 38211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884548" y="2636912"/>
            <a:ext cx="2016224" cy="1008112"/>
          </a:xfrm>
          <a:prstGeom prst="wedgeRectCallout">
            <a:avLst>
              <a:gd name="adj1" fmla="val -35379"/>
              <a:gd name="adj2" fmla="val 60846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Answer the questions I ask you. Don’t worry, Poly will help you.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Just tell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me the word that can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replace the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&lt;beep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 in each sentence.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사각형 설명선 29"/>
          <p:cNvSpPr/>
          <p:nvPr/>
        </p:nvSpPr>
        <p:spPr>
          <a:xfrm>
            <a:off x="3788609" y="3681028"/>
            <a:ext cx="2016224" cy="900100"/>
          </a:xfrm>
          <a:prstGeom prst="wedgeRectCallout">
            <a:avLst>
              <a:gd name="adj1" fmla="val -38802"/>
              <a:gd name="adj2" fmla="val 54286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Hi, there! </a:t>
            </a:r>
          </a:p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My name is </a:t>
            </a:r>
            <a:r>
              <a:rPr lang="en-US" altLang="ko-KR" sz="800" dirty="0" err="1">
                <a:solidFill>
                  <a:schemeClr val="accent2"/>
                </a:solidFill>
              </a:rPr>
              <a:t>Alexa</a:t>
            </a:r>
            <a:r>
              <a:rPr lang="en-US" altLang="ko-KR" sz="800" dirty="0">
                <a:solidFill>
                  <a:schemeClr val="accent2"/>
                </a:solidFill>
              </a:rPr>
              <a:t>.  What’s your name?</a:t>
            </a:r>
          </a:p>
          <a:p>
            <a:pPr algn="ctr"/>
            <a:r>
              <a:rPr lang="en-US" altLang="ko-KR" sz="800" dirty="0">
                <a:solidFill>
                  <a:schemeClr val="accent5"/>
                </a:solidFill>
              </a:rPr>
              <a:t>My name is Poly.</a:t>
            </a:r>
          </a:p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I’m 8 years old. How old are you?</a:t>
            </a:r>
          </a:p>
          <a:p>
            <a:pPr algn="ctr"/>
            <a:r>
              <a:rPr lang="en-US" altLang="ko-KR" sz="800" dirty="0">
                <a:solidFill>
                  <a:schemeClr val="accent5"/>
                </a:solidFill>
              </a:rPr>
              <a:t>I’m 12 years old.</a:t>
            </a:r>
          </a:p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I had a great time getting to know you better. Bye!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3784973" y="5697252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How old are you?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3804219" y="6129300"/>
            <a:ext cx="2016224" cy="252028"/>
          </a:xfrm>
          <a:prstGeom prst="wedgeRectCallout">
            <a:avLst>
              <a:gd name="adj1" fmla="val 38211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I’m 8 years old.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3755458" y="2636912"/>
            <a:ext cx="2016224" cy="504056"/>
          </a:xfrm>
          <a:prstGeom prst="wedgeRectCallout">
            <a:avLst>
              <a:gd name="adj1" fmla="val -36235"/>
              <a:gd name="adj2" fmla="val 65981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It’s time for ‘Free Talk’! Do you want to review the conversation before we start?</a:t>
            </a:r>
          </a:p>
        </p:txBody>
      </p:sp>
      <p:sp>
        <p:nvSpPr>
          <p:cNvPr id="38" name="사각형 설명선 37"/>
          <p:cNvSpPr/>
          <p:nvPr/>
        </p:nvSpPr>
        <p:spPr>
          <a:xfrm>
            <a:off x="3784973" y="3284984"/>
            <a:ext cx="2016224" cy="252028"/>
          </a:xfrm>
          <a:prstGeom prst="wedgeRectCallout">
            <a:avLst>
              <a:gd name="adj1" fmla="val 38211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Yes.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6857" y="4499828"/>
            <a:ext cx="22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" name="사각형 설명선 39"/>
          <p:cNvSpPr/>
          <p:nvPr/>
        </p:nvSpPr>
        <p:spPr>
          <a:xfrm>
            <a:off x="3784973" y="4869160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What is your name?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788609" y="5265204"/>
            <a:ext cx="2016224" cy="252028"/>
          </a:xfrm>
          <a:prstGeom prst="wedgeRectCallout">
            <a:avLst>
              <a:gd name="adj1" fmla="val 38211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My name is Kai.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사각형 설명선 58"/>
          <p:cNvSpPr/>
          <p:nvPr/>
        </p:nvSpPr>
        <p:spPr>
          <a:xfrm>
            <a:off x="6841966" y="4077073"/>
            <a:ext cx="2016224" cy="504056"/>
          </a:xfrm>
          <a:prstGeom prst="wedgeRectCallout">
            <a:avLst>
              <a:gd name="adj1" fmla="val -38374"/>
              <a:gd name="adj2" fmla="val 63465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My name is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</a:rPr>
              <a:t>Alexa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 I’m your new classmate.</a:t>
            </a:r>
          </a:p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What’s your name?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 설명선 59"/>
          <p:cNvSpPr/>
          <p:nvPr/>
        </p:nvSpPr>
        <p:spPr>
          <a:xfrm>
            <a:off x="6861212" y="4725144"/>
            <a:ext cx="2016224" cy="252028"/>
          </a:xfrm>
          <a:prstGeom prst="wedgeRectCallout">
            <a:avLst>
              <a:gd name="adj1" fmla="val 33505"/>
              <a:gd name="adj2" fmla="val 830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My name is Kai.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>
          <a:xfrm>
            <a:off x="6825208" y="2636912"/>
            <a:ext cx="2016224" cy="504056"/>
          </a:xfrm>
          <a:prstGeom prst="wedgeRectCallout">
            <a:avLst>
              <a:gd name="adj1" fmla="val -36235"/>
              <a:gd name="adj2" fmla="val 65981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It’s time for ‘Free Talk’! Do you want to review the conversation before we start?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81192" y="2996952"/>
            <a:ext cx="229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64" name="사각형 설명선 63"/>
          <p:cNvSpPr/>
          <p:nvPr/>
        </p:nvSpPr>
        <p:spPr>
          <a:xfrm>
            <a:off x="6841966" y="3356992"/>
            <a:ext cx="2016224" cy="252028"/>
          </a:xfrm>
          <a:prstGeom prst="wedgeRectCallout">
            <a:avLst>
              <a:gd name="adj1" fmla="val -36235"/>
              <a:gd name="adj2" fmla="val 83037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Hi, there! Nice to meet you!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사각형 설명선 64"/>
          <p:cNvSpPr/>
          <p:nvPr/>
        </p:nvSpPr>
        <p:spPr>
          <a:xfrm>
            <a:off x="6845602" y="3717032"/>
            <a:ext cx="2016224" cy="252028"/>
          </a:xfrm>
          <a:prstGeom prst="wedgeRectCallout">
            <a:avLst>
              <a:gd name="adj1" fmla="val 31793"/>
              <a:gd name="adj2" fmla="val 79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Nice to meet you, too.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6" name="사각형 설명선 65"/>
          <p:cNvSpPr/>
          <p:nvPr/>
        </p:nvSpPr>
        <p:spPr>
          <a:xfrm>
            <a:off x="6841966" y="5085185"/>
            <a:ext cx="2016224" cy="432047"/>
          </a:xfrm>
          <a:prstGeom prst="wedgeRectCallout">
            <a:avLst>
              <a:gd name="adj1" fmla="val -38374"/>
              <a:gd name="adj2" fmla="val 63465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I am 9 years old. How old are you, my friend?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사각형 설명선 66"/>
          <p:cNvSpPr/>
          <p:nvPr/>
        </p:nvSpPr>
        <p:spPr>
          <a:xfrm>
            <a:off x="6861212" y="5661248"/>
            <a:ext cx="2016224" cy="252028"/>
          </a:xfrm>
          <a:prstGeom prst="wedgeRectCallout">
            <a:avLst>
              <a:gd name="adj1" fmla="val 32649"/>
              <a:gd name="adj2" fmla="val 72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I’m 8 years old.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8" name="사각형 설명선 67"/>
          <p:cNvSpPr/>
          <p:nvPr/>
        </p:nvSpPr>
        <p:spPr>
          <a:xfrm>
            <a:off x="6861212" y="6021289"/>
            <a:ext cx="2016224" cy="432047"/>
          </a:xfrm>
          <a:prstGeom prst="wedgeRectCallout">
            <a:avLst>
              <a:gd name="adj1" fmla="val -38374"/>
              <a:gd name="adj2" fmla="val 63465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You are younger than me, but we can still be good friends!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Free Talk Concept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및 구성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205"/>
              </p:ext>
            </p:extLst>
          </p:nvPr>
        </p:nvGraphicFramePr>
        <p:xfrm>
          <a:off x="1471749" y="1268760"/>
          <a:ext cx="7402285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5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roles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Topic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해당 </a:t>
                      </a:r>
                      <a:r>
                        <a:rPr lang="en-US" altLang="ko-KR" sz="1200" dirty="0" smtClean="0"/>
                        <a:t>unit</a:t>
                      </a:r>
                      <a:r>
                        <a:rPr lang="ko-KR" altLang="en-US" sz="1200" dirty="0" smtClean="0"/>
                        <a:t>에 전반적인 주제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Main</a:t>
                      </a:r>
                      <a:r>
                        <a:rPr lang="en-US" altLang="ko-KR" sz="1200" baseline="0" dirty="0" smtClean="0"/>
                        <a:t> question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해당 </a:t>
                      </a:r>
                      <a:r>
                        <a:rPr lang="en-US" altLang="ko-KR" sz="1200" dirty="0" smtClean="0"/>
                        <a:t>unit</a:t>
                      </a:r>
                      <a:r>
                        <a:rPr lang="ko-KR" altLang="en-US" sz="1200" dirty="0" smtClean="0"/>
                        <a:t>에서 학습하는 질문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Student Response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학생이 대답할 때 사용되는 해당 </a:t>
                      </a:r>
                      <a:r>
                        <a:rPr lang="en-US" altLang="ko-KR" sz="1200" dirty="0" smtClean="0"/>
                        <a:t>unit</a:t>
                      </a:r>
                      <a:r>
                        <a:rPr lang="ko-KR" altLang="en-US" sz="1200" dirty="0" smtClean="0"/>
                        <a:t>에서 학습한 단어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표현 및 문장구조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Alexa</a:t>
                      </a:r>
                      <a:r>
                        <a:rPr lang="en-US" altLang="ko-KR" sz="1200" baseline="0" dirty="0" smtClean="0"/>
                        <a:t> Response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학생의 답변에 대응하는 </a:t>
                      </a:r>
                      <a:r>
                        <a:rPr lang="en-US" altLang="ko-KR" sz="1200" dirty="0" err="1" smtClean="0"/>
                        <a:t>Alexa</a:t>
                      </a:r>
                      <a:r>
                        <a:rPr lang="ko-KR" altLang="en-US" sz="1200" dirty="0" smtClean="0"/>
                        <a:t>의 반응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Extra question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헤당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Unit</a:t>
                      </a:r>
                      <a:r>
                        <a:rPr lang="ko-KR" altLang="en-US" sz="1200" dirty="0" smtClean="0"/>
                        <a:t>의 주제와 관련하여 과거 </a:t>
                      </a:r>
                      <a:r>
                        <a:rPr lang="en-US" altLang="ko-KR" sz="1200" dirty="0" smtClean="0"/>
                        <a:t>Unit</a:t>
                      </a:r>
                      <a:r>
                        <a:rPr lang="ko-KR" altLang="en-US" sz="1200" dirty="0" smtClean="0"/>
                        <a:t>에서 배운 응용 질문으로 확장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47672" y="3813389"/>
            <a:ext cx="1440160" cy="33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Topic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2492941" y="3821965"/>
            <a:ext cx="1440160" cy="33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Main question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9325" y="3821965"/>
            <a:ext cx="1440160" cy="33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Extra question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221133" y="3821965"/>
            <a:ext cx="1440160" cy="33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Response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7677517" y="3813389"/>
            <a:ext cx="1440160" cy="33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Response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672" y="4297233"/>
            <a:ext cx="1440160" cy="1634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Unit 2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Family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92941" y="4339055"/>
            <a:ext cx="1440160" cy="1634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Where is your brother?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21133" y="4339055"/>
            <a:ext cx="1440160" cy="1634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Student : He’s at the zoo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Alexa</a:t>
            </a:r>
            <a:r>
              <a:rPr lang="en-US" altLang="ko-KR" sz="1200" b="1" dirty="0">
                <a:solidFill>
                  <a:schemeClr val="tx1"/>
                </a:solidFill>
              </a:rPr>
              <a:t> :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The zoo </a:t>
            </a:r>
            <a:r>
              <a:rPr lang="en-US" altLang="ko-KR" sz="1200" b="1" dirty="0">
                <a:solidFill>
                  <a:schemeClr val="tx1"/>
                </a:solidFill>
              </a:rPr>
              <a:t>is a great place to find exciting animals!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49325" y="4339055"/>
            <a:ext cx="1440160" cy="1634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* What </a:t>
            </a:r>
            <a:r>
              <a:rPr lang="en-US" altLang="ko-KR" sz="1100" b="1" dirty="0">
                <a:solidFill>
                  <a:schemeClr val="tx1"/>
                </a:solidFill>
              </a:rPr>
              <a:t>is your brother’s name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* How old is he?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77517" y="4339055"/>
            <a:ext cx="1440160" cy="1634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</a:rPr>
              <a:t>His </a:t>
            </a:r>
            <a:r>
              <a:rPr lang="en-US" altLang="ko-KR" sz="1100" b="1" dirty="0">
                <a:solidFill>
                  <a:schemeClr val="tx1"/>
                </a:solidFill>
              </a:rPr>
              <a:t>name is Danny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* He’s 7 years old.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672" y="713590"/>
            <a:ext cx="60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Building ‘FREE TALK’ structure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Free Talk Concept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및 구성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7672" y="107340"/>
            <a:ext cx="60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en-US" altLang="ko-KR" b="1" dirty="0"/>
              <a:t>FREE TALK’ structure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20552" y="915106"/>
            <a:ext cx="7656580" cy="5754254"/>
            <a:chOff x="743709" y="911912"/>
            <a:chExt cx="7656580" cy="5754254"/>
          </a:xfrm>
        </p:grpSpPr>
        <p:sp>
          <p:nvSpPr>
            <p:cNvPr id="12" name="자유형 11"/>
            <p:cNvSpPr/>
            <p:nvPr/>
          </p:nvSpPr>
          <p:spPr>
            <a:xfrm>
              <a:off x="3503263" y="6316246"/>
              <a:ext cx="204042" cy="194400"/>
            </a:xfrm>
            <a:custGeom>
              <a:avLst/>
              <a:gdLst>
                <a:gd name="connsiteX0" fmla="*/ 0 w 204042"/>
                <a:gd name="connsiteY0" fmla="*/ 0 h 194400"/>
                <a:gd name="connsiteX1" fmla="*/ 102021 w 204042"/>
                <a:gd name="connsiteY1" fmla="*/ 0 h 194400"/>
                <a:gd name="connsiteX2" fmla="*/ 102021 w 204042"/>
                <a:gd name="connsiteY2" fmla="*/ 194400 h 194400"/>
                <a:gd name="connsiteX3" fmla="*/ 204042 w 204042"/>
                <a:gd name="connsiteY3" fmla="*/ 19440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0"/>
                  </a:moveTo>
                  <a:lnTo>
                    <a:pt x="102021" y="0"/>
                  </a:lnTo>
                  <a:lnTo>
                    <a:pt x="102021" y="194400"/>
                  </a:lnTo>
                  <a:lnTo>
                    <a:pt x="204042" y="19440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176033" y="6076126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951777" y="6076126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727520" y="6076126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503263" y="6121846"/>
              <a:ext cx="204042" cy="194400"/>
            </a:xfrm>
            <a:custGeom>
              <a:avLst/>
              <a:gdLst>
                <a:gd name="connsiteX0" fmla="*/ 0 w 204042"/>
                <a:gd name="connsiteY0" fmla="*/ 194400 h 194400"/>
                <a:gd name="connsiteX1" fmla="*/ 102021 w 204042"/>
                <a:gd name="connsiteY1" fmla="*/ 194400 h 194400"/>
                <a:gd name="connsiteX2" fmla="*/ 102021 w 204042"/>
                <a:gd name="connsiteY2" fmla="*/ 0 h 194400"/>
                <a:gd name="connsiteX3" fmla="*/ 204042 w 204042"/>
                <a:gd name="connsiteY3" fmla="*/ 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194400"/>
                  </a:moveTo>
                  <a:lnTo>
                    <a:pt x="102021" y="1944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4" rIns="107675" bIns="9015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279007" y="5538644"/>
              <a:ext cx="204042" cy="777602"/>
            </a:xfrm>
            <a:custGeom>
              <a:avLst/>
              <a:gdLst>
                <a:gd name="connsiteX0" fmla="*/ 0 w 204042"/>
                <a:gd name="connsiteY0" fmla="*/ 0 h 777602"/>
                <a:gd name="connsiteX1" fmla="*/ 102021 w 204042"/>
                <a:gd name="connsiteY1" fmla="*/ 0 h 777602"/>
                <a:gd name="connsiteX2" fmla="*/ 102021 w 204042"/>
                <a:gd name="connsiteY2" fmla="*/ 777602 h 777602"/>
                <a:gd name="connsiteX3" fmla="*/ 204042 w 204042"/>
                <a:gd name="connsiteY3" fmla="*/ 777602 h 77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777602">
                  <a:moveTo>
                    <a:pt x="0" y="0"/>
                  </a:moveTo>
                  <a:lnTo>
                    <a:pt x="102021" y="0"/>
                  </a:lnTo>
                  <a:lnTo>
                    <a:pt x="102021" y="777602"/>
                  </a:lnTo>
                  <a:lnTo>
                    <a:pt x="204042" y="777602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623" tIns="368703" rIns="94623" bIns="36870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3503263" y="5538644"/>
              <a:ext cx="204042" cy="194400"/>
            </a:xfrm>
            <a:custGeom>
              <a:avLst/>
              <a:gdLst>
                <a:gd name="connsiteX0" fmla="*/ 0 w 204042"/>
                <a:gd name="connsiteY0" fmla="*/ 0 h 194400"/>
                <a:gd name="connsiteX1" fmla="*/ 102021 w 204042"/>
                <a:gd name="connsiteY1" fmla="*/ 0 h 194400"/>
                <a:gd name="connsiteX2" fmla="*/ 102021 w 204042"/>
                <a:gd name="connsiteY2" fmla="*/ 194400 h 194400"/>
                <a:gd name="connsiteX3" fmla="*/ 204042 w 204042"/>
                <a:gd name="connsiteY3" fmla="*/ 19440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0"/>
                  </a:moveTo>
                  <a:lnTo>
                    <a:pt x="102021" y="0"/>
                  </a:lnTo>
                  <a:lnTo>
                    <a:pt x="102021" y="194400"/>
                  </a:lnTo>
                  <a:lnTo>
                    <a:pt x="204042" y="19440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503263" y="5344244"/>
              <a:ext cx="204042" cy="194400"/>
            </a:xfrm>
            <a:custGeom>
              <a:avLst/>
              <a:gdLst>
                <a:gd name="connsiteX0" fmla="*/ 0 w 204042"/>
                <a:gd name="connsiteY0" fmla="*/ 194400 h 194400"/>
                <a:gd name="connsiteX1" fmla="*/ 102021 w 204042"/>
                <a:gd name="connsiteY1" fmla="*/ 194400 h 194400"/>
                <a:gd name="connsiteX2" fmla="*/ 102021 w 204042"/>
                <a:gd name="connsiteY2" fmla="*/ 0 h 194400"/>
                <a:gd name="connsiteX3" fmla="*/ 204042 w 204042"/>
                <a:gd name="connsiteY3" fmla="*/ 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194400"/>
                  </a:moveTo>
                  <a:lnTo>
                    <a:pt x="102021" y="1944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4" rIns="107675" bIns="9015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279007" y="5492924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5951777" y="490972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727520" y="490972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503263" y="4761042"/>
              <a:ext cx="204042" cy="194400"/>
            </a:xfrm>
            <a:custGeom>
              <a:avLst/>
              <a:gdLst>
                <a:gd name="connsiteX0" fmla="*/ 0 w 204042"/>
                <a:gd name="connsiteY0" fmla="*/ 0 h 194400"/>
                <a:gd name="connsiteX1" fmla="*/ 102021 w 204042"/>
                <a:gd name="connsiteY1" fmla="*/ 0 h 194400"/>
                <a:gd name="connsiteX2" fmla="*/ 102021 w 204042"/>
                <a:gd name="connsiteY2" fmla="*/ 194400 h 194400"/>
                <a:gd name="connsiteX3" fmla="*/ 204042 w 204042"/>
                <a:gd name="connsiteY3" fmla="*/ 19440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0"/>
                  </a:moveTo>
                  <a:lnTo>
                    <a:pt x="102021" y="0"/>
                  </a:lnTo>
                  <a:lnTo>
                    <a:pt x="102021" y="194400"/>
                  </a:lnTo>
                  <a:lnTo>
                    <a:pt x="204042" y="19440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3503263" y="4566642"/>
              <a:ext cx="204042" cy="194400"/>
            </a:xfrm>
            <a:custGeom>
              <a:avLst/>
              <a:gdLst>
                <a:gd name="connsiteX0" fmla="*/ 0 w 204042"/>
                <a:gd name="connsiteY0" fmla="*/ 194400 h 194400"/>
                <a:gd name="connsiteX1" fmla="*/ 102021 w 204042"/>
                <a:gd name="connsiteY1" fmla="*/ 194400 h 194400"/>
                <a:gd name="connsiteX2" fmla="*/ 102021 w 204042"/>
                <a:gd name="connsiteY2" fmla="*/ 0 h 194400"/>
                <a:gd name="connsiteX3" fmla="*/ 204042 w 204042"/>
                <a:gd name="connsiteY3" fmla="*/ 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194400"/>
                  </a:moveTo>
                  <a:lnTo>
                    <a:pt x="102021" y="1944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4" rIns="107675" bIns="9015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279007" y="4761042"/>
              <a:ext cx="204042" cy="777602"/>
            </a:xfrm>
            <a:custGeom>
              <a:avLst/>
              <a:gdLst>
                <a:gd name="connsiteX0" fmla="*/ 0 w 204042"/>
                <a:gd name="connsiteY0" fmla="*/ 777602 h 777602"/>
                <a:gd name="connsiteX1" fmla="*/ 102021 w 204042"/>
                <a:gd name="connsiteY1" fmla="*/ 777602 h 777602"/>
                <a:gd name="connsiteX2" fmla="*/ 102021 w 204042"/>
                <a:gd name="connsiteY2" fmla="*/ 0 h 777602"/>
                <a:gd name="connsiteX3" fmla="*/ 204042 w 204042"/>
                <a:gd name="connsiteY3" fmla="*/ 0 h 77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777602">
                  <a:moveTo>
                    <a:pt x="0" y="777602"/>
                  </a:moveTo>
                  <a:lnTo>
                    <a:pt x="102021" y="777602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623" tIns="368703" rIns="94623" bIns="36870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054750" y="4129240"/>
              <a:ext cx="204042" cy="1409403"/>
            </a:xfrm>
            <a:custGeom>
              <a:avLst/>
              <a:gdLst>
                <a:gd name="connsiteX0" fmla="*/ 0 w 204042"/>
                <a:gd name="connsiteY0" fmla="*/ 0 h 1409403"/>
                <a:gd name="connsiteX1" fmla="*/ 102021 w 204042"/>
                <a:gd name="connsiteY1" fmla="*/ 0 h 1409403"/>
                <a:gd name="connsiteX2" fmla="*/ 102021 w 204042"/>
                <a:gd name="connsiteY2" fmla="*/ 1409403 h 1409403"/>
                <a:gd name="connsiteX3" fmla="*/ 204042 w 204042"/>
                <a:gd name="connsiteY3" fmla="*/ 1409403 h 140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409403">
                  <a:moveTo>
                    <a:pt x="0" y="0"/>
                  </a:moveTo>
                  <a:lnTo>
                    <a:pt x="102021" y="0"/>
                  </a:lnTo>
                  <a:lnTo>
                    <a:pt x="102021" y="1409403"/>
                  </a:lnTo>
                  <a:lnTo>
                    <a:pt x="204042" y="1409403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119" tIns="669100" rIns="79119" bIns="66909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176033" y="4132121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951777" y="4132121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727520" y="4132121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8" rIns="109620" bIns="4062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3503263" y="3983440"/>
              <a:ext cx="204042" cy="194400"/>
            </a:xfrm>
            <a:custGeom>
              <a:avLst/>
              <a:gdLst>
                <a:gd name="connsiteX0" fmla="*/ 0 w 204042"/>
                <a:gd name="connsiteY0" fmla="*/ 0 h 194400"/>
                <a:gd name="connsiteX1" fmla="*/ 102021 w 204042"/>
                <a:gd name="connsiteY1" fmla="*/ 0 h 194400"/>
                <a:gd name="connsiteX2" fmla="*/ 102021 w 204042"/>
                <a:gd name="connsiteY2" fmla="*/ 194400 h 194400"/>
                <a:gd name="connsiteX3" fmla="*/ 204042 w 204042"/>
                <a:gd name="connsiteY3" fmla="*/ 19440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0"/>
                  </a:moveTo>
                  <a:lnTo>
                    <a:pt x="102021" y="0"/>
                  </a:lnTo>
                  <a:lnTo>
                    <a:pt x="102021" y="194400"/>
                  </a:lnTo>
                  <a:lnTo>
                    <a:pt x="204042" y="19440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3503263" y="3789040"/>
              <a:ext cx="204042" cy="194400"/>
            </a:xfrm>
            <a:custGeom>
              <a:avLst/>
              <a:gdLst>
                <a:gd name="connsiteX0" fmla="*/ 0 w 204042"/>
                <a:gd name="connsiteY0" fmla="*/ 194400 h 194400"/>
                <a:gd name="connsiteX1" fmla="*/ 102021 w 204042"/>
                <a:gd name="connsiteY1" fmla="*/ 194400 h 194400"/>
                <a:gd name="connsiteX2" fmla="*/ 102021 w 204042"/>
                <a:gd name="connsiteY2" fmla="*/ 0 h 194400"/>
                <a:gd name="connsiteX3" fmla="*/ 204042 w 204042"/>
                <a:gd name="connsiteY3" fmla="*/ 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194400"/>
                  </a:moveTo>
                  <a:lnTo>
                    <a:pt x="102021" y="1944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4" rIns="107675" bIns="9015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279007" y="2719837"/>
              <a:ext cx="204042" cy="1263603"/>
            </a:xfrm>
            <a:custGeom>
              <a:avLst/>
              <a:gdLst>
                <a:gd name="connsiteX0" fmla="*/ 0 w 204042"/>
                <a:gd name="connsiteY0" fmla="*/ 0 h 1263603"/>
                <a:gd name="connsiteX1" fmla="*/ 102021 w 204042"/>
                <a:gd name="connsiteY1" fmla="*/ 0 h 1263603"/>
                <a:gd name="connsiteX2" fmla="*/ 102021 w 204042"/>
                <a:gd name="connsiteY2" fmla="*/ 1263603 h 1263603"/>
                <a:gd name="connsiteX3" fmla="*/ 204042 w 204042"/>
                <a:gd name="connsiteY3" fmla="*/ 1263603 h 126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263603">
                  <a:moveTo>
                    <a:pt x="0" y="0"/>
                  </a:moveTo>
                  <a:lnTo>
                    <a:pt x="102021" y="0"/>
                  </a:lnTo>
                  <a:lnTo>
                    <a:pt x="102021" y="1263603"/>
                  </a:lnTo>
                  <a:lnTo>
                    <a:pt x="204042" y="1263603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22" tIns="599802" rIns="82722" bIns="59980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3503263" y="3205838"/>
              <a:ext cx="204042" cy="194400"/>
            </a:xfrm>
            <a:custGeom>
              <a:avLst/>
              <a:gdLst>
                <a:gd name="connsiteX0" fmla="*/ 0 w 204042"/>
                <a:gd name="connsiteY0" fmla="*/ 0 h 194400"/>
                <a:gd name="connsiteX1" fmla="*/ 102021 w 204042"/>
                <a:gd name="connsiteY1" fmla="*/ 0 h 194400"/>
                <a:gd name="connsiteX2" fmla="*/ 102021 w 204042"/>
                <a:gd name="connsiteY2" fmla="*/ 194400 h 194400"/>
                <a:gd name="connsiteX3" fmla="*/ 204042 w 204042"/>
                <a:gd name="connsiteY3" fmla="*/ 19440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0"/>
                  </a:moveTo>
                  <a:lnTo>
                    <a:pt x="102021" y="0"/>
                  </a:lnTo>
                  <a:lnTo>
                    <a:pt x="102021" y="194400"/>
                  </a:lnTo>
                  <a:lnTo>
                    <a:pt x="204042" y="19440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7164288" y="3361358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5951777" y="2965717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4727520" y="2965717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503263" y="3011437"/>
              <a:ext cx="204042" cy="194400"/>
            </a:xfrm>
            <a:custGeom>
              <a:avLst/>
              <a:gdLst>
                <a:gd name="connsiteX0" fmla="*/ 0 w 204042"/>
                <a:gd name="connsiteY0" fmla="*/ 194400 h 194400"/>
                <a:gd name="connsiteX1" fmla="*/ 102021 w 204042"/>
                <a:gd name="connsiteY1" fmla="*/ 194400 h 194400"/>
                <a:gd name="connsiteX2" fmla="*/ 102021 w 204042"/>
                <a:gd name="connsiteY2" fmla="*/ 0 h 194400"/>
                <a:gd name="connsiteX3" fmla="*/ 204042 w 204042"/>
                <a:gd name="connsiteY3" fmla="*/ 0 h 1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94400">
                  <a:moveTo>
                    <a:pt x="0" y="194400"/>
                  </a:moveTo>
                  <a:lnTo>
                    <a:pt x="102021" y="1944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676" tIns="90155" rIns="107675" bIns="9015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279007" y="2719837"/>
              <a:ext cx="204042" cy="486001"/>
            </a:xfrm>
            <a:custGeom>
              <a:avLst/>
              <a:gdLst>
                <a:gd name="connsiteX0" fmla="*/ 0 w 204042"/>
                <a:gd name="connsiteY0" fmla="*/ 0 h 486001"/>
                <a:gd name="connsiteX1" fmla="*/ 102021 w 204042"/>
                <a:gd name="connsiteY1" fmla="*/ 0 h 486001"/>
                <a:gd name="connsiteX2" fmla="*/ 102021 w 204042"/>
                <a:gd name="connsiteY2" fmla="*/ 486001 h 486001"/>
                <a:gd name="connsiteX3" fmla="*/ 204042 w 204042"/>
                <a:gd name="connsiteY3" fmla="*/ 486001 h 4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486001">
                  <a:moveTo>
                    <a:pt x="0" y="0"/>
                  </a:moveTo>
                  <a:lnTo>
                    <a:pt x="102021" y="0"/>
                  </a:lnTo>
                  <a:lnTo>
                    <a:pt x="102021" y="486001"/>
                  </a:lnTo>
                  <a:lnTo>
                    <a:pt x="204042" y="486001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544" tIns="229823" rIns="101544" bIns="229824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503263" y="2576916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1" tIns="40619" rIns="109619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279007" y="2622636"/>
              <a:ext cx="204042" cy="97200"/>
            </a:xfrm>
            <a:custGeom>
              <a:avLst/>
              <a:gdLst>
                <a:gd name="connsiteX0" fmla="*/ 0 w 204042"/>
                <a:gd name="connsiteY0" fmla="*/ 97200 h 97200"/>
                <a:gd name="connsiteX1" fmla="*/ 102021 w 204042"/>
                <a:gd name="connsiteY1" fmla="*/ 97200 h 97200"/>
                <a:gd name="connsiteX2" fmla="*/ 102021 w 204042"/>
                <a:gd name="connsiteY2" fmla="*/ 0 h 97200"/>
                <a:gd name="connsiteX3" fmla="*/ 204042 w 204042"/>
                <a:gd name="connsiteY3" fmla="*/ 0 h 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97200">
                  <a:moveTo>
                    <a:pt x="0" y="97200"/>
                  </a:moveTo>
                  <a:lnTo>
                    <a:pt x="102021" y="97200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071" tIns="42950" rIns="109071" bIns="4295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503263" y="2188115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1" tIns="40619" rIns="109619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279007" y="2233835"/>
              <a:ext cx="204042" cy="486001"/>
            </a:xfrm>
            <a:custGeom>
              <a:avLst/>
              <a:gdLst>
                <a:gd name="connsiteX0" fmla="*/ 0 w 204042"/>
                <a:gd name="connsiteY0" fmla="*/ 486001 h 486001"/>
                <a:gd name="connsiteX1" fmla="*/ 102021 w 204042"/>
                <a:gd name="connsiteY1" fmla="*/ 486001 h 486001"/>
                <a:gd name="connsiteX2" fmla="*/ 102021 w 204042"/>
                <a:gd name="connsiteY2" fmla="*/ 0 h 486001"/>
                <a:gd name="connsiteX3" fmla="*/ 204042 w 204042"/>
                <a:gd name="connsiteY3" fmla="*/ 0 h 4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486001">
                  <a:moveTo>
                    <a:pt x="0" y="486001"/>
                  </a:moveTo>
                  <a:lnTo>
                    <a:pt x="102021" y="486001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544" tIns="229824" rIns="101544" bIns="22982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503263" y="1456233"/>
              <a:ext cx="204042" cy="388801"/>
            </a:xfrm>
            <a:custGeom>
              <a:avLst/>
              <a:gdLst>
                <a:gd name="connsiteX0" fmla="*/ 0 w 204042"/>
                <a:gd name="connsiteY0" fmla="*/ 0 h 388801"/>
                <a:gd name="connsiteX1" fmla="*/ 102021 w 204042"/>
                <a:gd name="connsiteY1" fmla="*/ 0 h 388801"/>
                <a:gd name="connsiteX2" fmla="*/ 102021 w 204042"/>
                <a:gd name="connsiteY2" fmla="*/ 388801 h 388801"/>
                <a:gd name="connsiteX3" fmla="*/ 204042 w 204042"/>
                <a:gd name="connsiteY3" fmla="*/ 388801 h 38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388801">
                  <a:moveTo>
                    <a:pt x="0" y="0"/>
                  </a:moveTo>
                  <a:lnTo>
                    <a:pt x="102021" y="0"/>
                  </a:lnTo>
                  <a:lnTo>
                    <a:pt x="102021" y="388801"/>
                  </a:lnTo>
                  <a:lnTo>
                    <a:pt x="204042" y="388801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744" tIns="183424" rIns="103744" bIns="18342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7176033" y="141051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951777" y="141051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727520" y="141051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0" tIns="40619" rIns="109620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3263" y="1410513"/>
              <a:ext cx="204042" cy="91440"/>
            </a:xfrm>
            <a:custGeom>
              <a:avLst/>
              <a:gdLst>
                <a:gd name="connsiteX0" fmla="*/ 0 w 204042"/>
                <a:gd name="connsiteY0" fmla="*/ 45720 h 91440"/>
                <a:gd name="connsiteX1" fmla="*/ 204042 w 20404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042" h="91440">
                  <a:moveTo>
                    <a:pt x="0" y="45720"/>
                  </a:moveTo>
                  <a:lnTo>
                    <a:pt x="20404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21" tIns="40619" rIns="109619" bIns="4061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503263" y="1067432"/>
              <a:ext cx="204042" cy="388801"/>
            </a:xfrm>
            <a:custGeom>
              <a:avLst/>
              <a:gdLst>
                <a:gd name="connsiteX0" fmla="*/ 0 w 204042"/>
                <a:gd name="connsiteY0" fmla="*/ 388801 h 388801"/>
                <a:gd name="connsiteX1" fmla="*/ 102021 w 204042"/>
                <a:gd name="connsiteY1" fmla="*/ 388801 h 388801"/>
                <a:gd name="connsiteX2" fmla="*/ 102021 w 204042"/>
                <a:gd name="connsiteY2" fmla="*/ 0 h 388801"/>
                <a:gd name="connsiteX3" fmla="*/ 204042 w 204042"/>
                <a:gd name="connsiteY3" fmla="*/ 0 h 38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388801">
                  <a:moveTo>
                    <a:pt x="0" y="388801"/>
                  </a:moveTo>
                  <a:lnTo>
                    <a:pt x="102021" y="388801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744" tIns="183424" rIns="103744" bIns="18342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279007" y="1456233"/>
              <a:ext cx="204042" cy="1263603"/>
            </a:xfrm>
            <a:custGeom>
              <a:avLst/>
              <a:gdLst>
                <a:gd name="connsiteX0" fmla="*/ 0 w 204042"/>
                <a:gd name="connsiteY0" fmla="*/ 1263603 h 1263603"/>
                <a:gd name="connsiteX1" fmla="*/ 102021 w 204042"/>
                <a:gd name="connsiteY1" fmla="*/ 1263603 h 1263603"/>
                <a:gd name="connsiteX2" fmla="*/ 102021 w 204042"/>
                <a:gd name="connsiteY2" fmla="*/ 0 h 1263603"/>
                <a:gd name="connsiteX3" fmla="*/ 204042 w 204042"/>
                <a:gd name="connsiteY3" fmla="*/ 0 h 126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263603">
                  <a:moveTo>
                    <a:pt x="0" y="1263603"/>
                  </a:moveTo>
                  <a:lnTo>
                    <a:pt x="102021" y="1263603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22" tIns="599803" rIns="82722" bIns="599802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054750" y="2719837"/>
              <a:ext cx="204042" cy="1409403"/>
            </a:xfrm>
            <a:custGeom>
              <a:avLst/>
              <a:gdLst>
                <a:gd name="connsiteX0" fmla="*/ 0 w 204042"/>
                <a:gd name="connsiteY0" fmla="*/ 1409403 h 1409403"/>
                <a:gd name="connsiteX1" fmla="*/ 102021 w 204042"/>
                <a:gd name="connsiteY1" fmla="*/ 1409403 h 1409403"/>
                <a:gd name="connsiteX2" fmla="*/ 102021 w 204042"/>
                <a:gd name="connsiteY2" fmla="*/ 0 h 1409403"/>
                <a:gd name="connsiteX3" fmla="*/ 204042 w 204042"/>
                <a:gd name="connsiteY3" fmla="*/ 0 h 140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42" h="1409403">
                  <a:moveTo>
                    <a:pt x="0" y="1409403"/>
                  </a:moveTo>
                  <a:lnTo>
                    <a:pt x="102021" y="1409403"/>
                  </a:lnTo>
                  <a:lnTo>
                    <a:pt x="102021" y="0"/>
                  </a:lnTo>
                  <a:lnTo>
                    <a:pt x="20404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119" tIns="669099" rIns="79119" bIns="66910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/>
            </a:p>
          </p:txBody>
        </p:sp>
        <p:sp>
          <p:nvSpPr>
            <p:cNvPr id="52" name="자유형 51"/>
            <p:cNvSpPr/>
            <p:nvPr/>
          </p:nvSpPr>
          <p:spPr>
            <a:xfrm rot="16200000">
              <a:off x="80701" y="3973720"/>
              <a:ext cx="1637056" cy="311040"/>
            </a:xfrm>
            <a:custGeom>
              <a:avLst/>
              <a:gdLst>
                <a:gd name="connsiteX0" fmla="*/ 0 w 1637056"/>
                <a:gd name="connsiteY0" fmla="*/ 0 h 311040"/>
                <a:gd name="connsiteX1" fmla="*/ 1637056 w 1637056"/>
                <a:gd name="connsiteY1" fmla="*/ 0 h 311040"/>
                <a:gd name="connsiteX2" fmla="*/ 1637056 w 1637056"/>
                <a:gd name="connsiteY2" fmla="*/ 311040 h 311040"/>
                <a:gd name="connsiteX3" fmla="*/ 0 w 1637056"/>
                <a:gd name="connsiteY3" fmla="*/ 311040 h 311040"/>
                <a:gd name="connsiteX4" fmla="*/ 0 w 1637056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056" h="311040">
                  <a:moveTo>
                    <a:pt x="0" y="0"/>
                  </a:moveTo>
                  <a:lnTo>
                    <a:pt x="1637056" y="0"/>
                  </a:lnTo>
                  <a:lnTo>
                    <a:pt x="1637056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bg1"/>
                  </a:solidFill>
                </a:rPr>
                <a:t>Topic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1258793" y="2564316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Main question</a:t>
              </a:r>
              <a:endParaRPr lang="ko-KR" altLang="en-US" sz="900" dirty="0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2483049" y="130071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707306" y="91191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3707306" y="130071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931563" y="130071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Extra question</a:t>
              </a:r>
              <a:endParaRPr lang="ko-KR" altLang="en-US" sz="900" dirty="0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155819" y="130071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7380076" y="130071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3707306" y="1689514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2483049" y="207831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707306" y="207831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Alexa response</a:t>
              </a:r>
              <a:endParaRPr lang="ko-KR" altLang="en-US" sz="900" dirty="0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2483049" y="2467116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3707306" y="2467116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2483049" y="3050318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3707306" y="2855917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4931563" y="2855917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Extra question</a:t>
              </a:r>
              <a:endParaRPr lang="ko-KR" altLang="en-US" sz="900" dirty="0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6155819" y="2855917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7380076" y="2855917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3707306" y="3244718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/>
                <a:t>Alexa response</a:t>
              </a:r>
              <a:endParaRPr lang="ko-KR" altLang="en-US" sz="900" dirty="0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2483049" y="3827920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3707306" y="3633519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/>
                <a:t>Alexa response</a:t>
              </a:r>
              <a:endParaRPr lang="ko-KR" altLang="en-US" sz="900" dirty="0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3707306" y="4022320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4931563" y="4022320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/>
                <a:t>Extra question</a:t>
              </a:r>
              <a:endParaRPr lang="ko-KR" altLang="en-US" sz="900" dirty="0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6155819" y="4022320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7380076" y="4022320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1258793" y="5383124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Main question</a:t>
              </a:r>
              <a:endParaRPr lang="ko-KR" altLang="en-US" sz="900" dirty="0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2483049" y="460552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3707306" y="4411121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07306" y="479992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4931563" y="479992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Extra question</a:t>
              </a:r>
              <a:endParaRPr lang="ko-KR" altLang="en-US" sz="900" dirty="0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6155819" y="479992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7380076" y="4799922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2483049" y="5383124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3707306" y="5188723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3707306" y="5577524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/>
                <a:t>Alexa response</a:t>
              </a:r>
              <a:endParaRPr lang="ko-KR" altLang="en-US" sz="900" dirty="0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2483049" y="6160726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707306" y="596632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4931563" y="596632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/>
                <a:t>Extra question</a:t>
              </a:r>
              <a:endParaRPr lang="ko-KR" altLang="en-US" sz="900" dirty="0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6155819" y="596632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Student response</a:t>
              </a:r>
              <a:endParaRPr lang="ko-KR" altLang="en-US" sz="900" dirty="0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7380076" y="5966325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3707306" y="6355126"/>
              <a:ext cx="1020213" cy="311040"/>
            </a:xfrm>
            <a:custGeom>
              <a:avLst/>
              <a:gdLst>
                <a:gd name="connsiteX0" fmla="*/ 0 w 1020213"/>
                <a:gd name="connsiteY0" fmla="*/ 0 h 311040"/>
                <a:gd name="connsiteX1" fmla="*/ 1020213 w 1020213"/>
                <a:gd name="connsiteY1" fmla="*/ 0 h 311040"/>
                <a:gd name="connsiteX2" fmla="*/ 1020213 w 1020213"/>
                <a:gd name="connsiteY2" fmla="*/ 311040 h 311040"/>
                <a:gd name="connsiteX3" fmla="*/ 0 w 1020213"/>
                <a:gd name="connsiteY3" fmla="*/ 311040 h 311040"/>
                <a:gd name="connsiteX4" fmla="*/ 0 w 1020213"/>
                <a:gd name="connsiteY4" fmla="*/ 0 h 3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13" h="311040">
                  <a:moveTo>
                    <a:pt x="0" y="0"/>
                  </a:moveTo>
                  <a:lnTo>
                    <a:pt x="1020213" y="0"/>
                  </a:lnTo>
                  <a:lnTo>
                    <a:pt x="1020213" y="311040"/>
                  </a:lnTo>
                  <a:lnTo>
                    <a:pt x="0" y="3110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err="1"/>
                <a:t>Alexa</a:t>
              </a:r>
              <a:r>
                <a:rPr lang="en-US" altLang="ko-KR" sz="900" dirty="0"/>
                <a:t> response</a:t>
              </a:r>
              <a:endParaRPr lang="ko-KR" altLang="en-US" sz="900" dirty="0"/>
            </a:p>
          </p:txBody>
        </p:sp>
      </p:grpSp>
      <p:sp>
        <p:nvSpPr>
          <p:cNvPr id="94" name="자유형 93"/>
          <p:cNvSpPr/>
          <p:nvPr/>
        </p:nvSpPr>
        <p:spPr>
          <a:xfrm>
            <a:off x="4904841" y="1459428"/>
            <a:ext cx="204042" cy="388801"/>
          </a:xfrm>
          <a:custGeom>
            <a:avLst/>
            <a:gdLst>
              <a:gd name="connsiteX0" fmla="*/ 0 w 204042"/>
              <a:gd name="connsiteY0" fmla="*/ 388801 h 388801"/>
              <a:gd name="connsiteX1" fmla="*/ 102021 w 204042"/>
              <a:gd name="connsiteY1" fmla="*/ 388801 h 388801"/>
              <a:gd name="connsiteX2" fmla="*/ 102021 w 204042"/>
              <a:gd name="connsiteY2" fmla="*/ 0 h 388801"/>
              <a:gd name="connsiteX3" fmla="*/ 204042 w 204042"/>
              <a:gd name="connsiteY3" fmla="*/ 0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388801"/>
                </a:moveTo>
                <a:lnTo>
                  <a:pt x="102021" y="388801"/>
                </a:lnTo>
                <a:lnTo>
                  <a:pt x="102021" y="0"/>
                </a:lnTo>
                <a:lnTo>
                  <a:pt x="20404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95" name="자유형 94"/>
          <p:cNvSpPr/>
          <p:nvPr/>
        </p:nvSpPr>
        <p:spPr>
          <a:xfrm>
            <a:off x="4894962" y="3014632"/>
            <a:ext cx="213921" cy="417563"/>
          </a:xfrm>
          <a:custGeom>
            <a:avLst/>
            <a:gdLst>
              <a:gd name="connsiteX0" fmla="*/ 0 w 204042"/>
              <a:gd name="connsiteY0" fmla="*/ 388801 h 388801"/>
              <a:gd name="connsiteX1" fmla="*/ 102021 w 204042"/>
              <a:gd name="connsiteY1" fmla="*/ 388801 h 388801"/>
              <a:gd name="connsiteX2" fmla="*/ 102021 w 204042"/>
              <a:gd name="connsiteY2" fmla="*/ 0 h 388801"/>
              <a:gd name="connsiteX3" fmla="*/ 204042 w 204042"/>
              <a:gd name="connsiteY3" fmla="*/ 0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388801"/>
                </a:moveTo>
                <a:lnTo>
                  <a:pt x="102021" y="388801"/>
                </a:lnTo>
                <a:lnTo>
                  <a:pt x="102021" y="0"/>
                </a:lnTo>
                <a:lnTo>
                  <a:pt x="20404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96" name="자유형 95"/>
          <p:cNvSpPr/>
          <p:nvPr/>
        </p:nvSpPr>
        <p:spPr>
          <a:xfrm>
            <a:off x="4894963" y="4961560"/>
            <a:ext cx="213921" cy="417563"/>
          </a:xfrm>
          <a:custGeom>
            <a:avLst/>
            <a:gdLst>
              <a:gd name="connsiteX0" fmla="*/ 0 w 204042"/>
              <a:gd name="connsiteY0" fmla="*/ 388801 h 388801"/>
              <a:gd name="connsiteX1" fmla="*/ 102021 w 204042"/>
              <a:gd name="connsiteY1" fmla="*/ 388801 h 388801"/>
              <a:gd name="connsiteX2" fmla="*/ 102021 w 204042"/>
              <a:gd name="connsiteY2" fmla="*/ 0 h 388801"/>
              <a:gd name="connsiteX3" fmla="*/ 204042 w 204042"/>
              <a:gd name="connsiteY3" fmla="*/ 0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388801"/>
                </a:moveTo>
                <a:lnTo>
                  <a:pt x="102021" y="388801"/>
                </a:lnTo>
                <a:lnTo>
                  <a:pt x="102021" y="0"/>
                </a:lnTo>
                <a:lnTo>
                  <a:pt x="20404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97" name="자유형 96"/>
          <p:cNvSpPr/>
          <p:nvPr/>
        </p:nvSpPr>
        <p:spPr>
          <a:xfrm>
            <a:off x="4899902" y="6138256"/>
            <a:ext cx="213921" cy="417563"/>
          </a:xfrm>
          <a:custGeom>
            <a:avLst/>
            <a:gdLst>
              <a:gd name="connsiteX0" fmla="*/ 0 w 204042"/>
              <a:gd name="connsiteY0" fmla="*/ 388801 h 388801"/>
              <a:gd name="connsiteX1" fmla="*/ 102021 w 204042"/>
              <a:gd name="connsiteY1" fmla="*/ 388801 h 388801"/>
              <a:gd name="connsiteX2" fmla="*/ 102021 w 204042"/>
              <a:gd name="connsiteY2" fmla="*/ 0 h 388801"/>
              <a:gd name="connsiteX3" fmla="*/ 204042 w 204042"/>
              <a:gd name="connsiteY3" fmla="*/ 0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388801"/>
                </a:moveTo>
                <a:lnTo>
                  <a:pt x="102021" y="388801"/>
                </a:lnTo>
                <a:lnTo>
                  <a:pt x="102021" y="0"/>
                </a:lnTo>
                <a:lnTo>
                  <a:pt x="20404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98" name="자유형 97"/>
          <p:cNvSpPr/>
          <p:nvPr/>
        </p:nvSpPr>
        <p:spPr>
          <a:xfrm>
            <a:off x="4904841" y="1070627"/>
            <a:ext cx="204042" cy="388801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99" name="자유형 98"/>
          <p:cNvSpPr/>
          <p:nvPr/>
        </p:nvSpPr>
        <p:spPr>
          <a:xfrm>
            <a:off x="4904841" y="2625831"/>
            <a:ext cx="204042" cy="388801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0" name="자유형 99"/>
          <p:cNvSpPr/>
          <p:nvPr/>
        </p:nvSpPr>
        <p:spPr>
          <a:xfrm>
            <a:off x="4901192" y="3792235"/>
            <a:ext cx="204042" cy="388801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1" name="자유형 100"/>
          <p:cNvSpPr/>
          <p:nvPr/>
        </p:nvSpPr>
        <p:spPr>
          <a:xfrm>
            <a:off x="4901192" y="4562162"/>
            <a:ext cx="204042" cy="388801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3" name="자유형 102"/>
          <p:cNvSpPr/>
          <p:nvPr/>
        </p:nvSpPr>
        <p:spPr>
          <a:xfrm>
            <a:off x="4901193" y="2151547"/>
            <a:ext cx="114003" cy="45721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4" name="자유형 103"/>
          <p:cNvSpPr/>
          <p:nvPr/>
        </p:nvSpPr>
        <p:spPr>
          <a:xfrm rot="5400000">
            <a:off x="4824006" y="1684158"/>
            <a:ext cx="358415" cy="667802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5" name="자유형 104"/>
          <p:cNvSpPr/>
          <p:nvPr/>
        </p:nvSpPr>
        <p:spPr>
          <a:xfrm>
            <a:off x="4908604" y="4950963"/>
            <a:ext cx="213921" cy="753937"/>
          </a:xfrm>
          <a:custGeom>
            <a:avLst/>
            <a:gdLst>
              <a:gd name="connsiteX0" fmla="*/ 0 w 204042"/>
              <a:gd name="connsiteY0" fmla="*/ 388801 h 388801"/>
              <a:gd name="connsiteX1" fmla="*/ 102021 w 204042"/>
              <a:gd name="connsiteY1" fmla="*/ 388801 h 388801"/>
              <a:gd name="connsiteX2" fmla="*/ 102021 w 204042"/>
              <a:gd name="connsiteY2" fmla="*/ 0 h 388801"/>
              <a:gd name="connsiteX3" fmla="*/ 204042 w 204042"/>
              <a:gd name="connsiteY3" fmla="*/ 0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388801"/>
                </a:moveTo>
                <a:lnTo>
                  <a:pt x="102021" y="388801"/>
                </a:lnTo>
                <a:lnTo>
                  <a:pt x="102021" y="0"/>
                </a:lnTo>
                <a:lnTo>
                  <a:pt x="20404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6" name="자유형 105"/>
          <p:cNvSpPr/>
          <p:nvPr/>
        </p:nvSpPr>
        <p:spPr>
          <a:xfrm>
            <a:off x="7352875" y="1459428"/>
            <a:ext cx="204042" cy="795812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7" name="자유형 106"/>
          <p:cNvSpPr/>
          <p:nvPr/>
        </p:nvSpPr>
        <p:spPr>
          <a:xfrm>
            <a:off x="7556919" y="1710918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err="1"/>
              <a:t>Alexa</a:t>
            </a:r>
            <a:r>
              <a:rPr lang="en-US" altLang="ko-KR" sz="900" dirty="0"/>
              <a:t> response</a:t>
            </a:r>
            <a:endParaRPr lang="ko-KR" altLang="en-US" sz="900" dirty="0"/>
          </a:p>
        </p:txBody>
      </p:sp>
      <p:sp>
        <p:nvSpPr>
          <p:cNvPr id="108" name="자유형 107"/>
          <p:cNvSpPr/>
          <p:nvPr/>
        </p:nvSpPr>
        <p:spPr>
          <a:xfrm>
            <a:off x="7556919" y="2099719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err="1"/>
              <a:t>Alexa</a:t>
            </a:r>
            <a:r>
              <a:rPr lang="en-US" altLang="ko-KR" sz="900" dirty="0"/>
              <a:t> response</a:t>
            </a:r>
            <a:endParaRPr lang="ko-KR" altLang="en-US" sz="900" dirty="0"/>
          </a:p>
        </p:txBody>
      </p:sp>
      <p:sp>
        <p:nvSpPr>
          <p:cNvPr id="109" name="자유형 108"/>
          <p:cNvSpPr/>
          <p:nvPr/>
        </p:nvSpPr>
        <p:spPr>
          <a:xfrm>
            <a:off x="7454896" y="1820718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10" name="자유형 109"/>
          <p:cNvSpPr/>
          <p:nvPr/>
        </p:nvSpPr>
        <p:spPr>
          <a:xfrm flipV="1">
            <a:off x="7352874" y="3014092"/>
            <a:ext cx="204042" cy="407010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11" name="자유형 110"/>
          <p:cNvSpPr/>
          <p:nvPr/>
        </p:nvSpPr>
        <p:spPr>
          <a:xfrm>
            <a:off x="7556918" y="3265582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err="1"/>
              <a:t>Alexa</a:t>
            </a:r>
            <a:r>
              <a:rPr lang="en-US" altLang="ko-KR" sz="900" dirty="0"/>
              <a:t> response</a:t>
            </a:r>
            <a:endParaRPr lang="ko-KR" altLang="en-US" sz="900" dirty="0"/>
          </a:p>
        </p:txBody>
      </p:sp>
      <p:sp>
        <p:nvSpPr>
          <p:cNvPr id="113" name="자유형 112"/>
          <p:cNvSpPr/>
          <p:nvPr/>
        </p:nvSpPr>
        <p:spPr>
          <a:xfrm>
            <a:off x="7454895" y="3375382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15" name="자유형 114"/>
          <p:cNvSpPr/>
          <p:nvPr/>
        </p:nvSpPr>
        <p:spPr>
          <a:xfrm>
            <a:off x="7557472" y="5195852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err="1"/>
              <a:t>Alexa</a:t>
            </a:r>
            <a:r>
              <a:rPr lang="en-US" altLang="ko-KR" sz="900" dirty="0"/>
              <a:t> response</a:t>
            </a:r>
            <a:endParaRPr lang="ko-KR" altLang="en-US" sz="900" dirty="0"/>
          </a:p>
        </p:txBody>
      </p:sp>
      <p:sp>
        <p:nvSpPr>
          <p:cNvPr id="116" name="자유형 115"/>
          <p:cNvSpPr/>
          <p:nvPr/>
        </p:nvSpPr>
        <p:spPr>
          <a:xfrm>
            <a:off x="7557472" y="5584653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err="1"/>
              <a:t>Alexa</a:t>
            </a:r>
            <a:r>
              <a:rPr lang="en-US" altLang="ko-KR" sz="900" dirty="0"/>
              <a:t> response</a:t>
            </a:r>
            <a:endParaRPr lang="ko-KR" altLang="en-US" sz="900" dirty="0"/>
          </a:p>
        </p:txBody>
      </p:sp>
      <p:sp>
        <p:nvSpPr>
          <p:cNvPr id="117" name="자유형 116"/>
          <p:cNvSpPr/>
          <p:nvPr/>
        </p:nvSpPr>
        <p:spPr>
          <a:xfrm>
            <a:off x="7352877" y="5305652"/>
            <a:ext cx="204595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18" name="자유형 117"/>
          <p:cNvSpPr/>
          <p:nvPr/>
        </p:nvSpPr>
        <p:spPr>
          <a:xfrm>
            <a:off x="6135957" y="1470580"/>
            <a:ext cx="204042" cy="795812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19" name="자유형 118"/>
          <p:cNvSpPr/>
          <p:nvPr/>
        </p:nvSpPr>
        <p:spPr>
          <a:xfrm>
            <a:off x="6340001" y="1722070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Student response</a:t>
            </a:r>
            <a:endParaRPr lang="ko-KR" altLang="en-US" sz="900" dirty="0"/>
          </a:p>
        </p:txBody>
      </p:sp>
      <p:sp>
        <p:nvSpPr>
          <p:cNvPr id="120" name="자유형 119"/>
          <p:cNvSpPr/>
          <p:nvPr/>
        </p:nvSpPr>
        <p:spPr>
          <a:xfrm>
            <a:off x="6340001" y="2110871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Student response</a:t>
            </a:r>
            <a:endParaRPr lang="ko-KR" altLang="en-US" sz="900" dirty="0"/>
          </a:p>
        </p:txBody>
      </p:sp>
      <p:sp>
        <p:nvSpPr>
          <p:cNvPr id="121" name="자유형 120"/>
          <p:cNvSpPr/>
          <p:nvPr/>
        </p:nvSpPr>
        <p:spPr>
          <a:xfrm>
            <a:off x="6237978" y="1831870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22" name="자유형 121"/>
          <p:cNvSpPr/>
          <p:nvPr/>
        </p:nvSpPr>
        <p:spPr>
          <a:xfrm>
            <a:off x="6135957" y="4961559"/>
            <a:ext cx="196703" cy="766694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23" name="자유형 122"/>
          <p:cNvSpPr/>
          <p:nvPr/>
        </p:nvSpPr>
        <p:spPr>
          <a:xfrm>
            <a:off x="6332662" y="5183931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Student response</a:t>
            </a:r>
            <a:endParaRPr lang="ko-KR" altLang="en-US" sz="900" dirty="0"/>
          </a:p>
        </p:txBody>
      </p:sp>
      <p:sp>
        <p:nvSpPr>
          <p:cNvPr id="124" name="자유형 123"/>
          <p:cNvSpPr/>
          <p:nvPr/>
        </p:nvSpPr>
        <p:spPr>
          <a:xfrm>
            <a:off x="6332662" y="5572732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Student response</a:t>
            </a:r>
            <a:endParaRPr lang="ko-KR" altLang="en-US" sz="900" dirty="0"/>
          </a:p>
        </p:txBody>
      </p:sp>
      <p:sp>
        <p:nvSpPr>
          <p:cNvPr id="125" name="자유형 124"/>
          <p:cNvSpPr/>
          <p:nvPr/>
        </p:nvSpPr>
        <p:spPr>
          <a:xfrm>
            <a:off x="6230639" y="5293731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26" name="자유형 125"/>
          <p:cNvSpPr/>
          <p:nvPr/>
        </p:nvSpPr>
        <p:spPr>
          <a:xfrm>
            <a:off x="6135957" y="3011056"/>
            <a:ext cx="204042" cy="450696"/>
          </a:xfrm>
          <a:custGeom>
            <a:avLst/>
            <a:gdLst>
              <a:gd name="connsiteX0" fmla="*/ 0 w 204042"/>
              <a:gd name="connsiteY0" fmla="*/ 0 h 388801"/>
              <a:gd name="connsiteX1" fmla="*/ 102021 w 204042"/>
              <a:gd name="connsiteY1" fmla="*/ 0 h 388801"/>
              <a:gd name="connsiteX2" fmla="*/ 102021 w 204042"/>
              <a:gd name="connsiteY2" fmla="*/ 388801 h 388801"/>
              <a:gd name="connsiteX3" fmla="*/ 204042 w 204042"/>
              <a:gd name="connsiteY3" fmla="*/ 388801 h 3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42" h="388801">
                <a:moveTo>
                  <a:pt x="0" y="0"/>
                </a:moveTo>
                <a:lnTo>
                  <a:pt x="102021" y="0"/>
                </a:lnTo>
                <a:lnTo>
                  <a:pt x="102021" y="388801"/>
                </a:lnTo>
                <a:lnTo>
                  <a:pt x="204042" y="38880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744" tIns="183424" rIns="103744" bIns="183423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28" name="자유형 127"/>
          <p:cNvSpPr/>
          <p:nvPr/>
        </p:nvSpPr>
        <p:spPr>
          <a:xfrm>
            <a:off x="6346270" y="3306232"/>
            <a:ext cx="1020213" cy="311040"/>
          </a:xfrm>
          <a:custGeom>
            <a:avLst/>
            <a:gdLst>
              <a:gd name="connsiteX0" fmla="*/ 0 w 1020213"/>
              <a:gd name="connsiteY0" fmla="*/ 0 h 311040"/>
              <a:gd name="connsiteX1" fmla="*/ 1020213 w 1020213"/>
              <a:gd name="connsiteY1" fmla="*/ 0 h 311040"/>
              <a:gd name="connsiteX2" fmla="*/ 1020213 w 1020213"/>
              <a:gd name="connsiteY2" fmla="*/ 311040 h 311040"/>
              <a:gd name="connsiteX3" fmla="*/ 0 w 1020213"/>
              <a:gd name="connsiteY3" fmla="*/ 311040 h 311040"/>
              <a:gd name="connsiteX4" fmla="*/ 0 w 1020213"/>
              <a:gd name="connsiteY4" fmla="*/ 0 h 3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13" h="311040">
                <a:moveTo>
                  <a:pt x="0" y="0"/>
                </a:moveTo>
                <a:lnTo>
                  <a:pt x="1020213" y="0"/>
                </a:lnTo>
                <a:lnTo>
                  <a:pt x="1020213" y="311040"/>
                </a:lnTo>
                <a:lnTo>
                  <a:pt x="0" y="3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Student response</a:t>
            </a:r>
            <a:endParaRPr lang="ko-KR" altLang="en-US" sz="900" dirty="0"/>
          </a:p>
        </p:txBody>
      </p:sp>
      <p:sp>
        <p:nvSpPr>
          <p:cNvPr id="130" name="자유형 129"/>
          <p:cNvSpPr/>
          <p:nvPr/>
        </p:nvSpPr>
        <p:spPr>
          <a:xfrm>
            <a:off x="7466990" y="4915839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31" name="자유형 130"/>
          <p:cNvSpPr/>
          <p:nvPr/>
        </p:nvSpPr>
        <p:spPr>
          <a:xfrm>
            <a:off x="7469904" y="5728252"/>
            <a:ext cx="102023" cy="45720"/>
          </a:xfrm>
          <a:custGeom>
            <a:avLst/>
            <a:gdLst>
              <a:gd name="connsiteX0" fmla="*/ 0 w 204042"/>
              <a:gd name="connsiteY0" fmla="*/ 45720 h 91440"/>
              <a:gd name="connsiteX1" fmla="*/ 204042 w 20404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042" h="91440">
                <a:moveTo>
                  <a:pt x="0" y="45720"/>
                </a:moveTo>
                <a:lnTo>
                  <a:pt x="20404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21" tIns="40619" rIns="109619" bIns="40619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cxnSp>
        <p:nvCxnSpPr>
          <p:cNvPr id="133" name="직선 연결선 132"/>
          <p:cNvCxnSpPr>
            <a:stCxn id="130" idx="0"/>
            <a:endCxn id="131" idx="0"/>
          </p:cNvCxnSpPr>
          <p:nvPr/>
        </p:nvCxnSpPr>
        <p:spPr>
          <a:xfrm>
            <a:off x="7466989" y="4938700"/>
            <a:ext cx="2914" cy="8124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8544" y="476672"/>
            <a:ext cx="772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각각 다른 학생들이 다양한 답변을 하고 그에 맞는 다양한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할 수 있도록 설계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16" y="2126716"/>
            <a:ext cx="6117232" cy="41150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0" y="854056"/>
            <a:ext cx="4782001" cy="333018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 rot="20924295">
            <a:off x="1671355" y="2174138"/>
            <a:ext cx="1663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ln w="15875">
                  <a:noFill/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smtClean="0">
                <a:ln w="15875">
                  <a:noFill/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기획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2"/>
          <a:srcRect l="14738" t="73110" r="39638" b="-1"/>
          <a:stretch/>
        </p:blipFill>
        <p:spPr>
          <a:xfrm>
            <a:off x="4018456" y="4694625"/>
            <a:ext cx="3902146" cy="15471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7" name="TextBox 126"/>
          <p:cNvSpPr txBox="1"/>
          <p:nvPr/>
        </p:nvSpPr>
        <p:spPr>
          <a:xfrm rot="20924295">
            <a:off x="5177854" y="4136306"/>
            <a:ext cx="2614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ln w="15875">
                  <a:noFill/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2. </a:t>
            </a:r>
            <a:r>
              <a:rPr lang="ko-KR" altLang="en-US" sz="2800" b="1" dirty="0" smtClean="0">
                <a:ln w="15875">
                  <a:noFill/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스크립트</a:t>
            </a:r>
          </a:p>
        </p:txBody>
      </p:sp>
      <p:sp>
        <p:nvSpPr>
          <p:cNvPr id="7" name="타원 6"/>
          <p:cNvSpPr/>
          <p:nvPr/>
        </p:nvSpPr>
        <p:spPr>
          <a:xfrm>
            <a:off x="4802587" y="5035485"/>
            <a:ext cx="500933" cy="421419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endCxn id="7" idx="0"/>
          </p:cNvCxnSpPr>
          <p:nvPr/>
        </p:nvCxnSpPr>
        <p:spPr>
          <a:xfrm rot="10800000" flipV="1">
            <a:off x="5053054" y="2560319"/>
            <a:ext cx="2765302" cy="2475165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Free Talk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 샘플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252" y="327411"/>
            <a:ext cx="2162755" cy="414122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2" name="TextBox 131"/>
          <p:cNvSpPr txBox="1"/>
          <p:nvPr/>
        </p:nvSpPr>
        <p:spPr>
          <a:xfrm rot="20924295">
            <a:off x="7467428" y="2209189"/>
            <a:ext cx="24944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n w="15875">
                  <a:noFill/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3. Word Data</a:t>
            </a:r>
            <a:endParaRPr lang="ko-KR" altLang="en-US" sz="2000" b="1" dirty="0" smtClean="0">
              <a:ln w="15875">
                <a:noFill/>
              </a:ln>
              <a:solidFill>
                <a:schemeClr val="bg2">
                  <a:lumMod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9750288" y="2000716"/>
            <a:ext cx="45719" cy="25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412776"/>
            <a:ext cx="60007" cy="9917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87" y="1480992"/>
            <a:ext cx="8831629" cy="8094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3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SPEAKING WIZARD</a:t>
            </a:r>
          </a:p>
          <a:p>
            <a:r>
              <a:rPr lang="en-US" altLang="ko-KR" sz="233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Unit 2 – Period 14</a:t>
            </a:r>
            <a:endParaRPr lang="ko-KR" altLang="en-US" sz="233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0" y="3361266"/>
            <a:ext cx="9906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ln w="15875">
                  <a:noFill/>
                </a:ln>
                <a:solidFill>
                  <a:srgbClr val="0070C0"/>
                </a:solidFill>
              </a:rPr>
              <a:t>Free Talk – Step 2</a:t>
            </a:r>
            <a:endParaRPr lang="ko-KR" altLang="en-US" sz="4400" b="1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412776"/>
            <a:ext cx="60007" cy="9917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87" y="1660047"/>
            <a:ext cx="8831629" cy="451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Speaking Wizard</a:t>
            </a:r>
            <a:r>
              <a:rPr lang="ko-KR" altLang="en-US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 개편</a:t>
            </a:r>
            <a:r>
              <a:rPr lang="en-US" altLang="ko-KR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330" b="1" dirty="0" smtClean="0">
                <a:ln w="6350"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내용</a:t>
            </a:r>
            <a:endParaRPr lang="ko-KR" altLang="en-US" sz="233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4</a:t>
            </a:fld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1. Speaking Wizard AI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개편 개요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0814" y="692378"/>
            <a:ext cx="33393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1.1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개편 목적</a:t>
            </a:r>
            <a:endParaRPr lang="ko-KR" altLang="en-US" sz="1400" b="1" dirty="0">
              <a:ln w="15875">
                <a:noFill/>
              </a:ln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87462" y="1139048"/>
            <a:ext cx="6242138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매일 사용할 수 있는 프로그램</a:t>
            </a:r>
            <a:endParaRPr lang="en-US" altLang="ko-KR" sz="14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기존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Speaking Wizard AI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 구성은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개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차시로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구성되어 있어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, In-Class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 스케줄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을 감안하였을 때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1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주에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20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분 가량의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개 차시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AI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학습을 진행 하는 구성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학생들이 지속적으로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AI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스피커학습을 진행하도록 할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필요가 있으며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In-class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수업이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없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날이나 이미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수업을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완료한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후에도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학습을 할 수 있도록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컨텐츠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제공이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필요함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16"/>
          <p:cNvCxnSpPr/>
          <p:nvPr/>
        </p:nvCxnSpPr>
        <p:spPr>
          <a:xfrm>
            <a:off x="1975927" y="2680654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8089" y="2883665"/>
            <a:ext cx="66570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1" dirty="0" err="1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액티비티의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다양화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매일 사용할 수 있는 프로그램의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경우 한정적인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액티비티로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구성한 경우 지루하게 여겨질 수 있음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Speaking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학습을 위해 다양한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Practice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및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Game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형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액티비티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구성 추가 필요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7946" y="4076715"/>
            <a:ext cx="7148007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2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단계적 학습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학생들은 정확하게 문장을 완성하여 대답하는 것을 어려워하며 정확한 발음 구사 또한 어려움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Daily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학습을 기반으로 단계적으로 단어 및 문장을 습득해 나갈 수 있도록 구조화된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내에서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적절한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정보의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조정을 통해 학습효과를 높일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 있음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알렉사의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direction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을 잘 이해하지 못하며 정확한 학습 방법에 대한 이해 부족</a:t>
            </a:r>
            <a:endParaRPr lang="en-US" altLang="ko-KR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967975" y="3998484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463" y="5588976"/>
            <a:ext cx="64011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2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Free-Talk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강화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- AI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학습의 단계적 학습을 완성한 후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최종적인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Speaking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학습의 목적을 달성하기 위한 정교한   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 Free Talk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시나리오 구성 강화 필요</a:t>
            </a:r>
            <a:endParaRPr lang="en-US" altLang="ko-KR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87491" y="5582836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5</a:t>
            </a:fld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0814" y="692378"/>
            <a:ext cx="33393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1.2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개편 </a:t>
            </a:r>
            <a:r>
              <a:rPr lang="en-US" altLang="ko-KR" sz="1400" b="1" dirty="0" smtClean="0">
                <a:ln w="15875">
                  <a:noFill/>
                </a:ln>
                <a:solidFill>
                  <a:srgbClr val="FF0000"/>
                </a:solidFill>
              </a:rPr>
              <a:t>Solutions</a:t>
            </a:r>
            <a:endParaRPr lang="ko-KR" altLang="en-US" sz="1400" b="1" dirty="0">
              <a:ln w="15875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87463" y="1266006"/>
            <a:ext cx="6337554" cy="11772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매일 사용할 수 있는 프로그램</a:t>
            </a:r>
            <a:endParaRPr lang="en-US" altLang="ko-KR" sz="14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Week / Day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단위로 </a:t>
            </a:r>
            <a:r>
              <a:rPr lang="ko-KR" altLang="en-US" sz="1100" u="sng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정교하게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설계된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 스케줄을 구성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수업 스케줄에 맞는 진도를 제공하고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 완료된 진도에 한해 자유롭게 </a:t>
            </a:r>
            <a:r>
              <a:rPr lang="ko-KR" altLang="en-US" sz="1100" dirty="0" err="1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재학습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가능하도록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설계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cxnSp>
        <p:nvCxnSpPr>
          <p:cNvPr id="77" name="직선 연결선 16"/>
          <p:cNvCxnSpPr/>
          <p:nvPr/>
        </p:nvCxnSpPr>
        <p:spPr>
          <a:xfrm>
            <a:off x="1975927" y="2418255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8089" y="2446599"/>
            <a:ext cx="6768345" cy="11772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1" dirty="0" err="1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액티비티의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다양화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매일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사용할 수 있는 프로그램을 기반으로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Day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별 다양한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의 구성을 통해 학습자의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흥미 유도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다양한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형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액티비티를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포함한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Fun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요소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강화</a:t>
            </a:r>
            <a:endParaRPr lang="en-US" altLang="ko-KR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7946" y="3670128"/>
            <a:ext cx="6778489" cy="16850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2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단계적 학습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-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Scaffolding exercises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도입을 통해 복잡하고 긴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디렉션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없이 반복적인 습관과 기억을 통해 문장을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성해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나가는 방법을 인지하도록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ko-KR" altLang="en-US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* Scaffolding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학습자에게 다양한 도움이나 단서 정보를 제시하거나 인지적 점검을 유도하는 전략을 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제공하는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학습 기법으로 학습자가 학습을 해가면서 제공되는 정보와 지원을 점차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감소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시키는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스캐폴딩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전략이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대표적임</a:t>
            </a:r>
            <a:endParaRPr lang="ko-KR" altLang="en-US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967975" y="3696326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463" y="5339388"/>
            <a:ext cx="64011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2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 Free-Talk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 panose="020B0503020000020004" pitchFamily="50" charset="-127"/>
              </a:rPr>
              <a:t>강화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최종적인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Speaking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학습의 목적을 달성하기 위한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Free Talk Starter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후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Free talk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진행 등</a:t>
            </a:r>
            <a:endParaRPr lang="en-US" altLang="ko-KR" sz="11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풍부한 시나리오 구성 적용</a:t>
            </a:r>
            <a:endParaRPr lang="en-US" altLang="ko-KR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87491" y="5358865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1. Speaking Wizard AI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개편 개요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7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6</a:t>
            </a:fld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0814" y="692378"/>
            <a:ext cx="33393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1.3 </a:t>
            </a:r>
            <a:r>
              <a:rPr lang="en-US" altLang="ko-KR" sz="1400" b="1" dirty="0">
                <a:ln w="15875">
                  <a:noFill/>
                </a:ln>
                <a:solidFill>
                  <a:srgbClr val="FF0000"/>
                </a:solidFill>
              </a:rPr>
              <a:t>ACMS </a:t>
            </a:r>
            <a:r>
              <a:rPr lang="ko-KR" altLang="en-US" sz="1400" b="1" dirty="0">
                <a:ln w="15875">
                  <a:noFill/>
                </a:ln>
                <a:solidFill>
                  <a:srgbClr val="FF0000"/>
                </a:solidFill>
              </a:rPr>
              <a:t>및 콘텐트 공통 사항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987462" y="1446825"/>
            <a:ext cx="648862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학습 </a:t>
            </a:r>
            <a:r>
              <a:rPr lang="ko-KR" altLang="en-US" sz="1400" b="1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컨텐트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수정 편의성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콘텐트 및 기획 담당자가 직접 콘텐트 입력 엑셀 템플릿 변경을 통한 즉각적인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컨텐트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가능 </a:t>
            </a:r>
            <a:endParaRPr lang="ko-KR" altLang="en-US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학생들의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답변 범위 확장 및 변경에 대해 엑셀 템플릿 업로드로 반영 가능</a:t>
            </a:r>
          </a:p>
        </p:txBody>
      </p:sp>
      <p:cxnSp>
        <p:nvCxnSpPr>
          <p:cNvPr id="77" name="직선 연결선 16"/>
          <p:cNvCxnSpPr/>
          <p:nvPr/>
        </p:nvCxnSpPr>
        <p:spPr>
          <a:xfrm>
            <a:off x="1975927" y="2330790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8089" y="2468131"/>
            <a:ext cx="6768345" cy="5616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학생의 발음 인식 완화 자동화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Alexa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의 학생 발음 인식 완화를 위한 단어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문장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Slot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(Machine Learning)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자동화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7946" y="3223583"/>
            <a:ext cx="6778489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학생이 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답변한 특정 내용 저장 기능 반영 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Alexa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가 학생들의 영문이름을 물어보고 지속적으로 저장하여 사용 할 수 있는 기능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특정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또는 대화에서 학생들이 답변한 내용을 임시 저장하여 대화에 사용   		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967975" y="3115876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463" y="4195948"/>
            <a:ext cx="6401164" cy="1069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이해하기 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쉬운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학습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   -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Alexa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의 질문 후 학습자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발화시점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인지를 위한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Beep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음 일괄 적용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Alexa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설명 </a:t>
            </a: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Direction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뿐만 아니라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전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액티비티에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Example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추가  </a:t>
            </a:r>
            <a:endParaRPr lang="ko-KR" altLang="en-US" sz="1100" dirty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1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이해를 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높이기 위한 단순하고 명확한 </a:t>
            </a:r>
            <a:r>
              <a:rPr lang="ko-KR" altLang="en-US" sz="1100" dirty="0" err="1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</a:t>
            </a:r>
            <a:r>
              <a:rPr lang="ko-KR" altLang="en-US" sz="1100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구성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987491" y="4119783"/>
            <a:ext cx="6120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1. Speaking Wizard AI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개편 개요</a:t>
            </a:r>
            <a:endParaRPr lang="en-US" altLang="ko-KR" sz="1400" b="1" dirty="0" smtClean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4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7</a:t>
            </a:fld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Speaking Wizard 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스케줄 구성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05544"/>
              </p:ext>
            </p:extLst>
          </p:nvPr>
        </p:nvGraphicFramePr>
        <p:xfrm>
          <a:off x="1230900" y="838923"/>
          <a:ext cx="7539020" cy="1885950"/>
        </p:xfrm>
        <a:graphic>
          <a:graphicData uri="http://schemas.openxmlformats.org/drawingml/2006/table">
            <a:tbl>
              <a:tblPr/>
              <a:tblGrid>
                <a:gridCol w="814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Week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Sat.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Sun.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Mon.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Tues.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Thurs.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Fri.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SW 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SW 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LW 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W.P.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Word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Builder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Game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27509"/>
              </p:ext>
            </p:extLst>
          </p:nvPr>
        </p:nvGraphicFramePr>
        <p:xfrm>
          <a:off x="1240498" y="2752784"/>
          <a:ext cx="7529424" cy="2026863"/>
        </p:xfrm>
        <a:graphic>
          <a:graphicData uri="http://schemas.openxmlformats.org/drawingml/2006/table">
            <a:tbl>
              <a:tblPr/>
              <a:tblGrid>
                <a:gridCol w="791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97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87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52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Week 2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Sat.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Sun.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Mon.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Tues.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Wed.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Thurs.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Fri.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SW U1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SW U1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LW U1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RU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W.P.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Word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Builder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Practice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Focus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10237" marR="10237" marT="102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5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8093"/>
              </p:ext>
            </p:extLst>
          </p:nvPr>
        </p:nvGraphicFramePr>
        <p:xfrm>
          <a:off x="1236955" y="4815506"/>
          <a:ext cx="7532967" cy="1932174"/>
        </p:xfrm>
        <a:graphic>
          <a:graphicData uri="http://schemas.openxmlformats.org/drawingml/2006/table">
            <a:tbl>
              <a:tblPr/>
              <a:tblGrid>
                <a:gridCol w="750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0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24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4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724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46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Week 3</a:t>
                      </a:r>
                      <a:endParaRPr lang="en-US" sz="800" b="1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Sat.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Sun.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Mon.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Tues.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Wed.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Thurs.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Fri.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GW U3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RW U1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GW U4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LW U1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RU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 Free Talk Activity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Before Free Talk Activity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Comprehension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Check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Free Talk 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Free Talk 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Comprehension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Check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6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758" marR="9758" marT="9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0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24743"/>
              </p:ext>
            </p:extLst>
          </p:nvPr>
        </p:nvGraphicFramePr>
        <p:xfrm>
          <a:off x="581280" y="1267982"/>
          <a:ext cx="624367" cy="1436101"/>
        </p:xfrm>
        <a:graphic>
          <a:graphicData uri="http://schemas.openxmlformats.org/drawingml/2006/table">
            <a:tbl>
              <a:tblPr/>
              <a:tblGrid>
                <a:gridCol w="62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7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Class</a:t>
                      </a:r>
                      <a:endParaRPr lang="en-US" sz="800" b="1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AI</a:t>
                      </a:r>
                      <a:endParaRPr lang="en-US" sz="800" b="1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80265"/>
              </p:ext>
            </p:extLst>
          </p:nvPr>
        </p:nvGraphicFramePr>
        <p:xfrm>
          <a:off x="584818" y="3203110"/>
          <a:ext cx="624367" cy="1562985"/>
        </p:xfrm>
        <a:graphic>
          <a:graphicData uri="http://schemas.openxmlformats.org/drawingml/2006/table">
            <a:tbl>
              <a:tblPr/>
              <a:tblGrid>
                <a:gridCol w="62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2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Class</a:t>
                      </a:r>
                      <a:endParaRPr lang="en-US" sz="800" b="1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0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+mn-lt"/>
                        </a:rPr>
                        <a:t>AI</a:t>
                      </a:r>
                      <a:endParaRPr lang="en-US" altLang="ko-KR" sz="800" b="1" i="0" u="none" strike="noStrike" dirty="0">
                        <a:solidFill>
                          <a:srgbClr val="64646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4645"/>
              </p:ext>
            </p:extLst>
          </p:nvPr>
        </p:nvGraphicFramePr>
        <p:xfrm>
          <a:off x="588362" y="5035457"/>
          <a:ext cx="624367" cy="1718928"/>
        </p:xfrm>
        <a:graphic>
          <a:graphicData uri="http://schemas.openxmlformats.org/drawingml/2006/table">
            <a:tbl>
              <a:tblPr/>
              <a:tblGrid>
                <a:gridCol w="62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8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646464"/>
                          </a:solidFill>
                          <a:effectLst/>
                          <a:latin typeface="맑은 고딕"/>
                        </a:rPr>
                        <a:t>Class</a:t>
                      </a:r>
                      <a:endParaRPr lang="en-US" sz="800" b="1" i="0" u="none" strike="noStrike" dirty="0">
                        <a:solidFill>
                          <a:srgbClr val="646464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02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+mn-lt"/>
                        </a:rPr>
                        <a:t>AI</a:t>
                      </a:r>
                      <a:endParaRPr lang="en-US" altLang="ko-KR" sz="800" b="1" i="0" u="none" strike="noStrike" dirty="0">
                        <a:solidFill>
                          <a:srgbClr val="64646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105080" y="3743522"/>
            <a:ext cx="80092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100" b="1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One Unit</a:t>
            </a:r>
            <a:endParaRPr lang="ko-KR" altLang="en-US" sz="1100" b="1" dirty="0" smtClean="0">
              <a:ln w="15875">
                <a:noFill/>
              </a:ln>
              <a:solidFill>
                <a:srgbClr val="00B05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24" name="그룹 15"/>
          <p:cNvGrpSpPr/>
          <p:nvPr/>
        </p:nvGrpSpPr>
        <p:grpSpPr>
          <a:xfrm>
            <a:off x="8754159" y="1879355"/>
            <a:ext cx="292634" cy="4210493"/>
            <a:chOff x="9129464" y="2060848"/>
            <a:chExt cx="216024" cy="1152128"/>
          </a:xfrm>
        </p:grpSpPr>
        <p:cxnSp>
          <p:nvCxnSpPr>
            <p:cNvPr id="25" name="직선 연결선 16"/>
            <p:cNvCxnSpPr/>
            <p:nvPr/>
          </p:nvCxnSpPr>
          <p:spPr>
            <a:xfrm>
              <a:off x="9129464" y="2060848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17"/>
            <p:cNvCxnSpPr/>
            <p:nvPr/>
          </p:nvCxnSpPr>
          <p:spPr>
            <a:xfrm>
              <a:off x="9345488" y="2060848"/>
              <a:ext cx="0" cy="115212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18"/>
            <p:cNvCxnSpPr/>
            <p:nvPr/>
          </p:nvCxnSpPr>
          <p:spPr>
            <a:xfrm>
              <a:off x="9129464" y="321297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41"/>
          <p:cNvCxnSpPr/>
          <p:nvPr/>
        </p:nvCxnSpPr>
        <p:spPr>
          <a:xfrm>
            <a:off x="8828207" y="3874326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8</a:t>
            </a:fld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23141"/>
              </p:ext>
            </p:extLst>
          </p:nvPr>
        </p:nvGraphicFramePr>
        <p:xfrm>
          <a:off x="207821" y="814635"/>
          <a:ext cx="9509758" cy="2593582"/>
        </p:xfrm>
        <a:graphic>
          <a:graphicData uri="http://schemas.openxmlformats.org/drawingml/2006/table">
            <a:tbl>
              <a:tblPr/>
              <a:tblGrid>
                <a:gridCol w="403028">
                  <a:extLst>
                    <a:ext uri="{9D8B030D-6E8A-4147-A177-3AD203B41FA5}">
                      <a16:colId xmlns:a16="http://schemas.microsoft.com/office/drawing/2014/main" xmlns="" val="822167444"/>
                    </a:ext>
                  </a:extLst>
                </a:gridCol>
                <a:gridCol w="1516667">
                  <a:extLst>
                    <a:ext uri="{9D8B030D-6E8A-4147-A177-3AD203B41FA5}">
                      <a16:colId xmlns:a16="http://schemas.microsoft.com/office/drawing/2014/main" xmlns="" val="3902493120"/>
                    </a:ext>
                  </a:extLst>
                </a:gridCol>
                <a:gridCol w="568755">
                  <a:extLst>
                    <a:ext uri="{9D8B030D-6E8A-4147-A177-3AD203B41FA5}">
                      <a16:colId xmlns:a16="http://schemas.microsoft.com/office/drawing/2014/main" xmlns="" val="567502000"/>
                    </a:ext>
                  </a:extLst>
                </a:gridCol>
                <a:gridCol w="1276007">
                  <a:extLst>
                    <a:ext uri="{9D8B030D-6E8A-4147-A177-3AD203B41FA5}">
                      <a16:colId xmlns:a16="http://schemas.microsoft.com/office/drawing/2014/main" xmlns="" val="1083745428"/>
                    </a:ext>
                  </a:extLst>
                </a:gridCol>
                <a:gridCol w="552761">
                  <a:extLst>
                    <a:ext uri="{9D8B030D-6E8A-4147-A177-3AD203B41FA5}">
                      <a16:colId xmlns:a16="http://schemas.microsoft.com/office/drawing/2014/main" xmlns="" val="665268948"/>
                    </a:ext>
                  </a:extLst>
                </a:gridCol>
                <a:gridCol w="1136531">
                  <a:extLst>
                    <a:ext uri="{9D8B030D-6E8A-4147-A177-3AD203B41FA5}">
                      <a16:colId xmlns:a16="http://schemas.microsoft.com/office/drawing/2014/main" xmlns="" val="2866921098"/>
                    </a:ext>
                  </a:extLst>
                </a:gridCol>
                <a:gridCol w="595987">
                  <a:extLst>
                    <a:ext uri="{9D8B030D-6E8A-4147-A177-3AD203B41FA5}">
                      <a16:colId xmlns:a16="http://schemas.microsoft.com/office/drawing/2014/main" xmlns="" val="2914987149"/>
                    </a:ext>
                  </a:extLst>
                </a:gridCol>
                <a:gridCol w="1213356">
                  <a:extLst>
                    <a:ext uri="{9D8B030D-6E8A-4147-A177-3AD203B41FA5}">
                      <a16:colId xmlns:a16="http://schemas.microsoft.com/office/drawing/2014/main" xmlns="" val="243307388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xmlns="" val="260126542"/>
                    </a:ext>
                  </a:extLst>
                </a:gridCol>
                <a:gridCol w="1169676">
                  <a:extLst>
                    <a:ext uri="{9D8B030D-6E8A-4147-A177-3AD203B41FA5}">
                      <a16:colId xmlns:a16="http://schemas.microsoft.com/office/drawing/2014/main" xmlns="" val="4113671669"/>
                    </a:ext>
                  </a:extLst>
                </a:gridCol>
                <a:gridCol w="540326">
                  <a:extLst>
                    <a:ext uri="{9D8B030D-6E8A-4147-A177-3AD203B41FA5}">
                      <a16:colId xmlns:a16="http://schemas.microsoft.com/office/drawing/2014/main" xmlns="" val="1787161999"/>
                    </a:ext>
                  </a:extLst>
                </a:gridCol>
              </a:tblGrid>
              <a:tr h="14266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1097599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298982"/>
                  </a:ext>
                </a:extLst>
              </a:tr>
              <a:tr h="1490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W.P.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Word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Builder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4995600"/>
                  </a:ext>
                </a:extLst>
              </a:tr>
              <a:tr h="1490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Game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3873755"/>
                  </a:ext>
                </a:extLst>
              </a:tr>
              <a:tr h="1490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3907895"/>
                  </a:ext>
                </a:extLst>
              </a:tr>
              <a:tr h="1490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S1</a:t>
                      </a:r>
                      <a:endParaRPr lang="ko-KR" altLang="en-US" sz="80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398108"/>
                  </a:ext>
                </a:extLst>
              </a:tr>
              <a:tr h="14266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Week2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 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7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10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6804228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95658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W.P.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Word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Builder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3210160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19436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Practice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Adv. Sentence Focus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9169082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4985295"/>
                  </a:ext>
                </a:extLst>
              </a:tr>
              <a:tr h="14266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Week3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 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12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13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14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Period 15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3593810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Contents</a:t>
                      </a:r>
                      <a:endParaRPr lang="ko-KR" altLang="en-US" sz="8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626099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W1,2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W1,2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 Free Talk Activity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Before Free Talk Activity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Comprehension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Check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W1,2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84500864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S1,2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S1,2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Free Talk 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N/A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Free Talk 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Comprehension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Check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S1,2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768631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12256606"/>
                  </a:ext>
                </a:extLst>
              </a:tr>
              <a:tr h="142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102781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09151"/>
              </p:ext>
            </p:extLst>
          </p:nvPr>
        </p:nvGraphicFramePr>
        <p:xfrm>
          <a:off x="207821" y="4616039"/>
          <a:ext cx="5594463" cy="2125149"/>
        </p:xfrm>
        <a:graphic>
          <a:graphicData uri="http://schemas.openxmlformats.org/drawingml/2006/table">
            <a:tbl>
              <a:tblPr/>
              <a:tblGrid>
                <a:gridCol w="615139">
                  <a:extLst>
                    <a:ext uri="{9D8B030D-6E8A-4147-A177-3AD203B41FA5}">
                      <a16:colId xmlns:a16="http://schemas.microsoft.com/office/drawing/2014/main" xmlns="" val="822167444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246890775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xmlns="" val="3902493120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xmlns="" val="567502000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xmlns="" val="665268948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xmlns="" val="2914987149"/>
                    </a:ext>
                  </a:extLst>
                </a:gridCol>
              </a:tblGrid>
              <a:tr h="163473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Week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Week 2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Week 3</a:t>
                      </a:r>
                      <a:endParaRPr lang="ko-KR" altLang="en-US" sz="900" b="1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298982"/>
                  </a:ext>
                </a:extLst>
              </a:tr>
              <a:tr h="16347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1 (Word Puzzle)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6804228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2 (Speed Word)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003190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Word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Game 3 (Guess the Word)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7995377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Word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Game 4 (Memory Tower)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2566102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5 (Odd one out)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3210160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Game 6 (Verbal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Bingo)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019436"/>
                  </a:ext>
                </a:extLst>
              </a:tr>
              <a:tr h="16347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 1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Babble babble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1626099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2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Unscramble)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1097940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Sentence Game 3 (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True or False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4500864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4 (Sentence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battle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1768631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5 (</a:t>
                      </a:r>
                      <a:r>
                        <a:rPr lang="en-US" altLang="ko-KR" sz="900" dirty="0" smtClean="0"/>
                        <a:t>What’s different?)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256606"/>
                  </a:ext>
                </a:extLst>
              </a:tr>
              <a:tr h="1634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2F75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3" marR="7693" marT="769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 Game 6 (Board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Game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O</a:t>
                      </a:r>
                      <a:endParaRPr lang="ko-KR" altLang="en-US" sz="900" b="0" dirty="0"/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93" marR="7693" marT="769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02781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478" y="3426729"/>
            <a:ext cx="88512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W1 : Target word 1 (Core speaking on the textbook)</a:t>
            </a:r>
          </a:p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W2 : Target word 2 (Challenge on the textbook)</a:t>
            </a:r>
          </a:p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S1 : Target sentence 1 (Core speaking on the textbook)</a:t>
            </a:r>
          </a:p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S2 : Target sentence 2 (Challenge on the textbook)</a:t>
            </a:r>
          </a:p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D1 : Target dialog 1 (Core speaking on the textbook)</a:t>
            </a:r>
          </a:p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ln w="15875">
                  <a:noFill/>
                </a:ln>
                <a:latin typeface="맑은 고딕"/>
                <a:ea typeface="맑은 고딕" panose="020B0503020000020004" pitchFamily="50" charset="-127"/>
              </a:rPr>
              <a:t>D2 : Target dialog 2 (Challenge on the textbook) </a:t>
            </a:r>
            <a:endParaRPr lang="ko-KR" altLang="en-US" sz="900" dirty="0" smtClean="0">
              <a:ln w="15875">
                <a:noFill/>
              </a:ln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863" y="4344001"/>
            <a:ext cx="40616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2.2 Game Activity List</a:t>
            </a:r>
            <a:endParaRPr lang="ko-KR" altLang="en-US" sz="1000" b="1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10048" y="1694771"/>
            <a:ext cx="1746190" cy="853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5797" y="814635"/>
            <a:ext cx="1824251" cy="88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6238" y="2549931"/>
            <a:ext cx="1749436" cy="856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498" y="2539988"/>
            <a:ext cx="2104999" cy="856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Speaking Wizard </a:t>
            </a:r>
            <a:r>
              <a:rPr lang="ko-KR" altLang="en-US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스케줄 구성</a:t>
            </a:r>
            <a:endParaRPr lang="en-US" altLang="ko-KR" sz="1400" b="1" dirty="0">
              <a:ln w="15875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A1E7484-625D-4EFE-9144-912F93E01F72}" type="slidenum">
              <a:rPr lang="ko-KR" altLang="en-US" sz="1000" smtClean="0"/>
              <a:pPr/>
              <a:t>9</a:t>
            </a:fld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1028222" y="3675150"/>
            <a:ext cx="8532000" cy="84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464" y="3141947"/>
            <a:ext cx="6574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Alexa</a:t>
            </a:r>
            <a:endParaRPr lang="ko-KR" altLang="en-US" sz="11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0146" y="4018598"/>
            <a:ext cx="7599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n w="15875">
                  <a:noFill/>
                </a:ln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Student</a:t>
            </a:r>
            <a:endParaRPr lang="ko-KR" altLang="en-US" sz="1100" b="1" dirty="0" smtClean="0">
              <a:ln w="15875">
                <a:noFill/>
              </a:ln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823034" y="3152407"/>
            <a:ext cx="67" cy="12960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6279" y="1038953"/>
            <a:ext cx="557429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Period </a:t>
            </a: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별 구조 학습 </a:t>
            </a: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(Scaffolding Structure)</a:t>
            </a:r>
          </a:p>
          <a:p>
            <a:pPr marL="171450" marR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개별 단어 발화에서 연속 단어 발화로 확장</a:t>
            </a:r>
            <a:endParaRPr lang="en-US" altLang="ko-KR" sz="12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0821" y="1970383"/>
            <a:ext cx="55742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[ Unit 1. Week 1. </a:t>
            </a:r>
            <a:r>
              <a:rPr lang="ko-KR" altLang="en-US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예제 </a:t>
            </a:r>
            <a:r>
              <a:rPr lang="en-US" altLang="ko-KR" sz="1200" dirty="0" smtClean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 panose="020B0503020000020004" pitchFamily="50" charset="-127"/>
              </a:rPr>
              <a:t>]</a:t>
            </a:r>
            <a:endParaRPr lang="ko-KR" altLang="en-US" sz="1200" dirty="0" smtClean="0">
              <a:ln w="158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20844" y="2261975"/>
            <a:ext cx="1841779" cy="583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24223" y="2247382"/>
            <a:ext cx="1963215" cy="598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en-US" altLang="ko-K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r>
              <a:rPr lang="en-US" altLang="ko-KR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49038" y="2247382"/>
            <a:ext cx="1939806" cy="598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Focus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60862" y="2247382"/>
            <a:ext cx="2288719" cy="598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차시</a:t>
            </a:r>
            <a:r>
              <a:rPr lang="en-US" altLang="ko-K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en-US" altLang="ko-K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r>
              <a:rPr lang="en-US" altLang="ko-KR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갈매기형 수장 87"/>
          <p:cNvSpPr/>
          <p:nvPr/>
        </p:nvSpPr>
        <p:spPr>
          <a:xfrm>
            <a:off x="5011726" y="2416353"/>
            <a:ext cx="113026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9" name="갈매기형 수장 88"/>
          <p:cNvSpPr/>
          <p:nvPr/>
        </p:nvSpPr>
        <p:spPr>
          <a:xfrm>
            <a:off x="7118340" y="2424304"/>
            <a:ext cx="113026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0" name="갈매기형 수장 89"/>
          <p:cNvSpPr/>
          <p:nvPr/>
        </p:nvSpPr>
        <p:spPr>
          <a:xfrm>
            <a:off x="2899054" y="2416353"/>
            <a:ext cx="113026" cy="222636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128351" y="3136423"/>
            <a:ext cx="1611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983614" y="3055446"/>
            <a:ext cx="216744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coach, teammate, neighbor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035512" y="2987945"/>
            <a:ext cx="1984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coach, teammate,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teammate,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45357" y="2982808"/>
            <a:ext cx="24920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coach, teammate, neighbor,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teammate,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), teacher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97232" y="3992403"/>
            <a:ext cx="168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253038" y="4010772"/>
            <a:ext cx="1725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48578" y="3945279"/>
            <a:ext cx="1725797" cy="31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225001" y="5158197"/>
            <a:ext cx="14285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개별 단어 발음 강화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200610" y="5158197"/>
            <a:ext cx="1544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연속 노출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214846" y="5152815"/>
            <a:ext cx="1826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연속 노출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발화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439187" y="5158197"/>
            <a:ext cx="1826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연속 노출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발화</a:t>
            </a:r>
          </a:p>
        </p:txBody>
      </p:sp>
      <p:sp>
        <p:nvSpPr>
          <p:cNvPr id="102" name="아래쪽 화살표 101"/>
          <p:cNvSpPr/>
          <p:nvPr/>
        </p:nvSpPr>
        <p:spPr>
          <a:xfrm>
            <a:off x="1751960" y="4768653"/>
            <a:ext cx="349904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아래쪽 화살표 102"/>
          <p:cNvSpPr/>
          <p:nvPr/>
        </p:nvSpPr>
        <p:spPr>
          <a:xfrm>
            <a:off x="3744879" y="4754226"/>
            <a:ext cx="349904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>
            <a:off x="5952965" y="4768653"/>
            <a:ext cx="349904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>
            <a:off x="8230269" y="4754225"/>
            <a:ext cx="349904" cy="3101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989166" y="3930515"/>
            <a:ext cx="216744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coach, teammate, neighbor</a:t>
            </a:r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1040514" y="4705075"/>
            <a:ext cx="8532000" cy="84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7322" y="532733"/>
            <a:ext cx="9034420" cy="7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7321" y="134657"/>
            <a:ext cx="388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en-US" altLang="ko-KR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Speaking Wizard </a:t>
            </a:r>
            <a:r>
              <a:rPr lang="ko-KR" altLang="en-US" sz="1400" b="1" dirty="0" smtClean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학습 설명 </a:t>
            </a:r>
            <a:r>
              <a:rPr lang="en-US" altLang="ko-KR" sz="1400" b="1" dirty="0" smtClean="0">
                <a:ln w="15875">
                  <a:noFill/>
                </a:ln>
                <a:solidFill>
                  <a:srgbClr val="C00000"/>
                </a:solidFill>
              </a:rPr>
              <a:t>&gt; Practice</a:t>
            </a:r>
            <a:endParaRPr lang="en-US" altLang="ko-KR" sz="1400" b="1" dirty="0">
              <a:ln w="15875">
                <a:noFill/>
              </a:ln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814" y="692378"/>
            <a:ext cx="33393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n w="158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3.1 Scaffolding Exercises : </a:t>
            </a:r>
            <a:r>
              <a:rPr lang="en-US" altLang="ko-KR" sz="1400" b="1" dirty="0">
                <a:ln w="158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Word</a:t>
            </a:r>
            <a:endParaRPr lang="ko-KR" altLang="en-US" sz="1400" b="1" dirty="0">
              <a:ln w="15875">
                <a:noFill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 anchor="ctr">
        <a:spAutoFit/>
      </a:bodyPr>
      <a:lstStyle>
        <a:defPPr marL="0" marR="0" indent="0" algn="l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600" b="1" dirty="0" smtClean="0">
            <a:ln w="15875">
              <a:noFill/>
            </a:ln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25692</TotalTime>
  <Words>3347</Words>
  <Application>Microsoft Office PowerPoint</Application>
  <PresentationFormat>A4 용지(210x297mm)</PresentationFormat>
  <Paragraphs>967</Paragraphs>
  <Slides>24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Liz Heo</dc:creator>
  <cp:lastModifiedBy>User</cp:lastModifiedBy>
  <cp:revision>2029</cp:revision>
  <cp:lastPrinted>2018-09-27T05:16:28Z</cp:lastPrinted>
  <dcterms:created xsi:type="dcterms:W3CDTF">2017-12-27T05:37:45Z</dcterms:created>
  <dcterms:modified xsi:type="dcterms:W3CDTF">2018-10-19T02:33:10Z</dcterms:modified>
</cp:coreProperties>
</file>