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HK Grotesk" charset="1" panose="00000500000000000000"/>
      <p:regular r:id="rId28"/>
    </p:embeddedFont>
    <p:embeddedFont>
      <p:font typeface="HK Grotesk Semi-Bold" charset="1" panose="00000700000000000000"/>
      <p:regular r:id="rId29"/>
    </p:embeddedFont>
    <p:embeddedFont>
      <p:font typeface="HK Grotesk Bold" charset="1" panose="000008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jpeg" Type="http://schemas.openxmlformats.org/officeDocument/2006/relationships/image"/><Relationship Id="rId6" Target="../media/image3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05327" y="2861499"/>
            <a:ext cx="7179160" cy="5064571"/>
          </a:xfrm>
          <a:custGeom>
            <a:avLst/>
            <a:gdLst/>
            <a:ahLst/>
            <a:cxnLst/>
            <a:rect r="r" b="b" t="t" l="l"/>
            <a:pathLst>
              <a:path h="5064571" w="7179160">
                <a:moveTo>
                  <a:pt x="0" y="0"/>
                </a:moveTo>
                <a:lnTo>
                  <a:pt x="7179160" y="0"/>
                </a:lnTo>
                <a:lnTo>
                  <a:pt x="7179160" y="5064571"/>
                </a:lnTo>
                <a:lnTo>
                  <a:pt x="0" y="5064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203132"/>
            <a:ext cx="6916853" cy="350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414042"/>
                </a:solidFill>
                <a:latin typeface="HK Grotesk"/>
                <a:ea typeface="HK Grotesk"/>
                <a:cs typeface="HK Grotesk"/>
                <a:sym typeface="HK Grotesk"/>
              </a:rPr>
              <a:t>Beran Orkan Işık 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414042"/>
                </a:solidFill>
                <a:latin typeface="HK Grotesk"/>
                <a:ea typeface="HK Grotesk"/>
                <a:cs typeface="HK Grotesk"/>
                <a:sym typeface="HK Grotesk"/>
              </a:rPr>
              <a:t>Miraç Merthan Durdağ 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414042"/>
                </a:solidFill>
                <a:latin typeface="HK Grotesk"/>
                <a:ea typeface="HK Grotesk"/>
                <a:cs typeface="HK Grotesk"/>
                <a:sym typeface="HK Grotesk"/>
              </a:rPr>
              <a:t>Yiğit Güriş 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414042"/>
                </a:solidFill>
                <a:latin typeface="HK Grotesk"/>
                <a:ea typeface="HK Grotesk"/>
                <a:cs typeface="HK Grotesk"/>
                <a:sym typeface="HK Grotesk"/>
              </a:rPr>
              <a:t>Yiğit Alp Bilgin 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414042"/>
                </a:solidFill>
                <a:latin typeface="HK Grotesk"/>
                <a:ea typeface="HK Grotesk"/>
                <a:cs typeface="HK Grotesk"/>
                <a:sym typeface="HK Grotesk"/>
              </a:rPr>
              <a:t>Kerem Er 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414042"/>
                </a:solidFill>
                <a:latin typeface="HK Grotesk"/>
                <a:ea typeface="HK Grotesk"/>
                <a:cs typeface="HK Grotesk"/>
                <a:sym typeface="HK Grotesk"/>
              </a:rPr>
              <a:t>Cemal Yılmaz 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414042"/>
                </a:solidFill>
                <a:latin typeface="HK Grotesk"/>
                <a:ea typeface="HK Grotesk"/>
                <a:cs typeface="HK Grotesk"/>
                <a:sym typeface="HK Grotesk"/>
              </a:rPr>
              <a:t>Ceren Birsu Yılmaz 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414042"/>
                </a:solidFill>
                <a:latin typeface="HK Grotesk"/>
                <a:ea typeface="HK Grotesk"/>
                <a:cs typeface="HK Grotesk"/>
                <a:sym typeface="HK Grotesk"/>
              </a:rPr>
              <a:t>Ataberk Çiftlikli</a:t>
            </a:r>
          </a:p>
          <a:p>
            <a:pPr algn="l">
              <a:lnSpc>
                <a:spcPts val="311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98927"/>
            <a:ext cx="8115300" cy="381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9"/>
              </a:lnSpc>
            </a:pPr>
            <a:r>
              <a:rPr lang="en-US" sz="7524" b="true">
                <a:solidFill>
                  <a:srgbClr val="41404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BAG &amp; GO</a:t>
            </a:r>
          </a:p>
          <a:p>
            <a:pPr algn="l">
              <a:lnSpc>
                <a:spcPts val="6000"/>
              </a:lnSpc>
            </a:pPr>
            <a:r>
              <a:rPr lang="en-US" sz="5000" b="true">
                <a:solidFill>
                  <a:srgbClr val="41404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 Cashierless Shopping Experience</a:t>
            </a:r>
          </a:p>
          <a:p>
            <a:pPr algn="l">
              <a:lnSpc>
                <a:spcPts val="903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8610" y="2731181"/>
            <a:ext cx="2401797" cy="1387821"/>
            <a:chOff x="0" y="0"/>
            <a:chExt cx="632572" cy="3655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2572" cy="365517"/>
            </a:xfrm>
            <a:custGeom>
              <a:avLst/>
              <a:gdLst/>
              <a:ahLst/>
              <a:cxnLst/>
              <a:rect r="r" b="b" t="t" l="l"/>
              <a:pathLst>
                <a:path h="365517" w="632572">
                  <a:moveTo>
                    <a:pt x="164393" y="0"/>
                  </a:moveTo>
                  <a:lnTo>
                    <a:pt x="468179" y="0"/>
                  </a:lnTo>
                  <a:cubicBezTo>
                    <a:pt x="558971" y="0"/>
                    <a:pt x="632572" y="73601"/>
                    <a:pt x="632572" y="164393"/>
                  </a:cubicBezTo>
                  <a:lnTo>
                    <a:pt x="632572" y="201124"/>
                  </a:lnTo>
                  <a:cubicBezTo>
                    <a:pt x="632572" y="291916"/>
                    <a:pt x="558971" y="365517"/>
                    <a:pt x="468179" y="365517"/>
                  </a:cubicBezTo>
                  <a:lnTo>
                    <a:pt x="164393" y="365517"/>
                  </a:lnTo>
                  <a:cubicBezTo>
                    <a:pt x="120793" y="365517"/>
                    <a:pt x="78979" y="348197"/>
                    <a:pt x="48150" y="317367"/>
                  </a:cubicBezTo>
                  <a:cubicBezTo>
                    <a:pt x="17320" y="286538"/>
                    <a:pt x="0" y="244724"/>
                    <a:pt x="0" y="201124"/>
                  </a:cubicBezTo>
                  <a:lnTo>
                    <a:pt x="0" y="164393"/>
                  </a:lnTo>
                  <a:cubicBezTo>
                    <a:pt x="0" y="73601"/>
                    <a:pt x="73601" y="0"/>
                    <a:pt x="164393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632572" cy="413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33309" y="3103384"/>
            <a:ext cx="1852400" cy="69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2299" b="true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Yiğit </a:t>
            </a:r>
          </a:p>
          <a:p>
            <a:pPr algn="ctr">
              <a:lnSpc>
                <a:spcPts val="2736"/>
              </a:lnSpc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Güriş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521532" y="4351665"/>
            <a:ext cx="3875953" cy="4684192"/>
            <a:chOff x="0" y="0"/>
            <a:chExt cx="1020827" cy="12336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0827" cy="1233697"/>
            </a:xfrm>
            <a:custGeom>
              <a:avLst/>
              <a:gdLst/>
              <a:ahLst/>
              <a:cxnLst/>
              <a:rect r="r" b="b" t="t" l="l"/>
              <a:pathLst>
                <a:path h="1233697" w="1020827">
                  <a:moveTo>
                    <a:pt x="101869" y="0"/>
                  </a:moveTo>
                  <a:lnTo>
                    <a:pt x="918959" y="0"/>
                  </a:lnTo>
                  <a:cubicBezTo>
                    <a:pt x="945976" y="0"/>
                    <a:pt x="971886" y="10733"/>
                    <a:pt x="990990" y="29837"/>
                  </a:cubicBezTo>
                  <a:cubicBezTo>
                    <a:pt x="1010095" y="48941"/>
                    <a:pt x="1020827" y="74851"/>
                    <a:pt x="1020827" y="101869"/>
                  </a:cubicBezTo>
                  <a:lnTo>
                    <a:pt x="1020827" y="1131828"/>
                  </a:lnTo>
                  <a:cubicBezTo>
                    <a:pt x="1020827" y="1188088"/>
                    <a:pt x="975219" y="1233697"/>
                    <a:pt x="918959" y="1233697"/>
                  </a:cubicBezTo>
                  <a:lnTo>
                    <a:pt x="101869" y="1233697"/>
                  </a:lnTo>
                  <a:cubicBezTo>
                    <a:pt x="45608" y="1233697"/>
                    <a:pt x="0" y="1188088"/>
                    <a:pt x="0" y="1131828"/>
                  </a:cubicBezTo>
                  <a:lnTo>
                    <a:pt x="0" y="101869"/>
                  </a:lnTo>
                  <a:cubicBezTo>
                    <a:pt x="0" y="45608"/>
                    <a:pt x="45608" y="0"/>
                    <a:pt x="101869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020827" cy="128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997333" y="2729015"/>
            <a:ext cx="2401797" cy="1387821"/>
            <a:chOff x="0" y="0"/>
            <a:chExt cx="632572" cy="3655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2572" cy="365517"/>
            </a:xfrm>
            <a:custGeom>
              <a:avLst/>
              <a:gdLst/>
              <a:ahLst/>
              <a:cxnLst/>
              <a:rect r="r" b="b" t="t" l="l"/>
              <a:pathLst>
                <a:path h="365517" w="632572">
                  <a:moveTo>
                    <a:pt x="164393" y="0"/>
                  </a:moveTo>
                  <a:lnTo>
                    <a:pt x="468179" y="0"/>
                  </a:lnTo>
                  <a:cubicBezTo>
                    <a:pt x="558971" y="0"/>
                    <a:pt x="632572" y="73601"/>
                    <a:pt x="632572" y="164393"/>
                  </a:cubicBezTo>
                  <a:lnTo>
                    <a:pt x="632572" y="201124"/>
                  </a:lnTo>
                  <a:cubicBezTo>
                    <a:pt x="632572" y="291916"/>
                    <a:pt x="558971" y="365517"/>
                    <a:pt x="468179" y="365517"/>
                  </a:cubicBezTo>
                  <a:lnTo>
                    <a:pt x="164393" y="365517"/>
                  </a:lnTo>
                  <a:cubicBezTo>
                    <a:pt x="120793" y="365517"/>
                    <a:pt x="78979" y="348197"/>
                    <a:pt x="48150" y="317367"/>
                  </a:cubicBezTo>
                  <a:cubicBezTo>
                    <a:pt x="17320" y="286538"/>
                    <a:pt x="0" y="244724"/>
                    <a:pt x="0" y="201124"/>
                  </a:cubicBezTo>
                  <a:lnTo>
                    <a:pt x="0" y="164393"/>
                  </a:lnTo>
                  <a:cubicBezTo>
                    <a:pt x="0" y="73601"/>
                    <a:pt x="73601" y="0"/>
                    <a:pt x="164393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632572" cy="413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272032" y="3103384"/>
            <a:ext cx="1852400" cy="69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Merthan Durdağ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260255" y="4351665"/>
            <a:ext cx="3875953" cy="4684192"/>
            <a:chOff x="0" y="0"/>
            <a:chExt cx="1020827" cy="12336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20827" cy="1233697"/>
            </a:xfrm>
            <a:custGeom>
              <a:avLst/>
              <a:gdLst/>
              <a:ahLst/>
              <a:cxnLst/>
              <a:rect r="r" b="b" t="t" l="l"/>
              <a:pathLst>
                <a:path h="1233697" w="1020827">
                  <a:moveTo>
                    <a:pt x="101869" y="0"/>
                  </a:moveTo>
                  <a:lnTo>
                    <a:pt x="918959" y="0"/>
                  </a:lnTo>
                  <a:cubicBezTo>
                    <a:pt x="945976" y="0"/>
                    <a:pt x="971886" y="10733"/>
                    <a:pt x="990990" y="29837"/>
                  </a:cubicBezTo>
                  <a:cubicBezTo>
                    <a:pt x="1010095" y="48941"/>
                    <a:pt x="1020827" y="74851"/>
                    <a:pt x="1020827" y="101869"/>
                  </a:cubicBezTo>
                  <a:lnTo>
                    <a:pt x="1020827" y="1131828"/>
                  </a:lnTo>
                  <a:cubicBezTo>
                    <a:pt x="1020827" y="1188088"/>
                    <a:pt x="975219" y="1233697"/>
                    <a:pt x="918959" y="1233697"/>
                  </a:cubicBezTo>
                  <a:lnTo>
                    <a:pt x="101869" y="1233697"/>
                  </a:lnTo>
                  <a:cubicBezTo>
                    <a:pt x="45608" y="1233697"/>
                    <a:pt x="0" y="1188088"/>
                    <a:pt x="0" y="1131828"/>
                  </a:cubicBezTo>
                  <a:lnTo>
                    <a:pt x="0" y="101869"/>
                  </a:lnTo>
                  <a:cubicBezTo>
                    <a:pt x="0" y="45608"/>
                    <a:pt x="45608" y="0"/>
                    <a:pt x="101869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020827" cy="128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833118" y="5136011"/>
            <a:ext cx="3252782" cy="172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2736"/>
              </a:lnSpc>
              <a:buFont typeface="Arial"/>
              <a:buChar char="•"/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Product API</a:t>
            </a:r>
          </a:p>
          <a:p>
            <a:pPr algn="l" marL="496569" indent="-248284" lvl="1">
              <a:lnSpc>
                <a:spcPts val="2736"/>
              </a:lnSpc>
              <a:buFont typeface="Arial"/>
              <a:buChar char="•"/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Checkout API</a:t>
            </a:r>
          </a:p>
          <a:p>
            <a:pPr algn="l" marL="496569" indent="-248284" lvl="1">
              <a:lnSpc>
                <a:spcPts val="2736"/>
              </a:lnSpc>
              <a:buFont typeface="Arial"/>
              <a:buChar char="•"/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Cart API</a:t>
            </a:r>
          </a:p>
          <a:p>
            <a:pPr algn="l" marL="496569" indent="-248284" lvl="1">
              <a:lnSpc>
                <a:spcPts val="2736"/>
              </a:lnSpc>
              <a:buFont typeface="Arial"/>
              <a:buChar char="•"/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Liked Products API</a:t>
            </a:r>
          </a:p>
          <a:p>
            <a:pPr algn="l" marL="496569" indent="-248284" lvl="1">
              <a:lnSpc>
                <a:spcPts val="2736"/>
              </a:lnSpc>
              <a:buFont typeface="Arial"/>
              <a:buChar char="•"/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Unit Testing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71841" y="5136011"/>
            <a:ext cx="3252782" cy="206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2736"/>
              </a:lnSpc>
              <a:buFont typeface="Arial"/>
              <a:buChar char="•"/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Product API</a:t>
            </a:r>
          </a:p>
          <a:p>
            <a:pPr algn="l" marL="496569" indent="-248284" lvl="1">
              <a:lnSpc>
                <a:spcPts val="2736"/>
              </a:lnSpc>
              <a:buFont typeface="Arial"/>
              <a:buChar char="•"/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Checkout API</a:t>
            </a:r>
          </a:p>
          <a:p>
            <a:pPr algn="l" marL="496569" indent="-248284" lvl="1">
              <a:lnSpc>
                <a:spcPts val="2736"/>
              </a:lnSpc>
              <a:buFont typeface="Arial"/>
              <a:buChar char="•"/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Cart API</a:t>
            </a:r>
          </a:p>
          <a:p>
            <a:pPr algn="l" marL="496569" indent="-248284" lvl="1">
              <a:lnSpc>
                <a:spcPts val="2736"/>
              </a:lnSpc>
              <a:buFont typeface="Arial"/>
              <a:buChar char="•"/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Liked Products API</a:t>
            </a:r>
          </a:p>
          <a:p>
            <a:pPr algn="l" marL="496569" indent="-248284" lvl="1">
              <a:lnSpc>
                <a:spcPts val="2736"/>
              </a:lnSpc>
              <a:buFont typeface="Arial"/>
              <a:buChar char="•"/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Register API</a:t>
            </a:r>
          </a:p>
          <a:p>
            <a:pPr algn="l" marL="496569" indent="-248284" lvl="1">
              <a:lnSpc>
                <a:spcPts val="2736"/>
              </a:lnSpc>
              <a:buFont typeface="Arial"/>
              <a:buChar char="•"/>
            </a:pPr>
            <a:r>
              <a:rPr lang="en-US" b="true" sz="22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Unit Testing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7684" y="266017"/>
            <a:ext cx="7453938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b="true" sz="3999">
                <a:solidFill>
                  <a:srgbClr val="8990BB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PEOPLE OF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28008" y="824817"/>
            <a:ext cx="9466032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b="true" sz="8000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Backend Division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5778" y="2952768"/>
            <a:ext cx="2401797" cy="1387821"/>
            <a:chOff x="0" y="0"/>
            <a:chExt cx="632572" cy="3655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2572" cy="365517"/>
            </a:xfrm>
            <a:custGeom>
              <a:avLst/>
              <a:gdLst/>
              <a:ahLst/>
              <a:cxnLst/>
              <a:rect r="r" b="b" t="t" l="l"/>
              <a:pathLst>
                <a:path h="365517" w="632572">
                  <a:moveTo>
                    <a:pt x="164393" y="0"/>
                  </a:moveTo>
                  <a:lnTo>
                    <a:pt x="468179" y="0"/>
                  </a:lnTo>
                  <a:cubicBezTo>
                    <a:pt x="558971" y="0"/>
                    <a:pt x="632572" y="73601"/>
                    <a:pt x="632572" y="164393"/>
                  </a:cubicBezTo>
                  <a:lnTo>
                    <a:pt x="632572" y="201124"/>
                  </a:lnTo>
                  <a:cubicBezTo>
                    <a:pt x="632572" y="291916"/>
                    <a:pt x="558971" y="365517"/>
                    <a:pt x="468179" y="365517"/>
                  </a:cubicBezTo>
                  <a:lnTo>
                    <a:pt x="164393" y="365517"/>
                  </a:lnTo>
                  <a:cubicBezTo>
                    <a:pt x="120793" y="365517"/>
                    <a:pt x="78979" y="348197"/>
                    <a:pt x="48150" y="317367"/>
                  </a:cubicBezTo>
                  <a:cubicBezTo>
                    <a:pt x="17320" y="286538"/>
                    <a:pt x="0" y="244724"/>
                    <a:pt x="0" y="201124"/>
                  </a:cubicBezTo>
                  <a:lnTo>
                    <a:pt x="0" y="164393"/>
                  </a:lnTo>
                  <a:cubicBezTo>
                    <a:pt x="0" y="73601"/>
                    <a:pt x="73601" y="0"/>
                    <a:pt x="164393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32572" cy="403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40476" y="3489516"/>
            <a:ext cx="1852400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Yiğit Alp Bilgin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4574108"/>
            <a:ext cx="3875953" cy="4684192"/>
            <a:chOff x="0" y="0"/>
            <a:chExt cx="1020827" cy="12336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0827" cy="1233697"/>
            </a:xfrm>
            <a:custGeom>
              <a:avLst/>
              <a:gdLst/>
              <a:ahLst/>
              <a:cxnLst/>
              <a:rect r="r" b="b" t="t" l="l"/>
              <a:pathLst>
                <a:path h="1233697" w="1020827">
                  <a:moveTo>
                    <a:pt x="101869" y="0"/>
                  </a:moveTo>
                  <a:lnTo>
                    <a:pt x="918959" y="0"/>
                  </a:lnTo>
                  <a:cubicBezTo>
                    <a:pt x="945976" y="0"/>
                    <a:pt x="971886" y="10733"/>
                    <a:pt x="990990" y="29837"/>
                  </a:cubicBezTo>
                  <a:cubicBezTo>
                    <a:pt x="1010095" y="48941"/>
                    <a:pt x="1020827" y="74851"/>
                    <a:pt x="1020827" y="101869"/>
                  </a:cubicBezTo>
                  <a:lnTo>
                    <a:pt x="1020827" y="1131828"/>
                  </a:lnTo>
                  <a:cubicBezTo>
                    <a:pt x="1020827" y="1188088"/>
                    <a:pt x="975219" y="1233697"/>
                    <a:pt x="918959" y="1233697"/>
                  </a:cubicBezTo>
                  <a:lnTo>
                    <a:pt x="101869" y="1233697"/>
                  </a:lnTo>
                  <a:cubicBezTo>
                    <a:pt x="45608" y="1233697"/>
                    <a:pt x="0" y="1188088"/>
                    <a:pt x="0" y="1131828"/>
                  </a:cubicBezTo>
                  <a:lnTo>
                    <a:pt x="0" y="101869"/>
                  </a:lnTo>
                  <a:cubicBezTo>
                    <a:pt x="0" y="45608"/>
                    <a:pt x="45608" y="0"/>
                    <a:pt x="101869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20827" cy="127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545564" y="2951458"/>
            <a:ext cx="2401797" cy="1387821"/>
            <a:chOff x="0" y="0"/>
            <a:chExt cx="632572" cy="3655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2572" cy="365517"/>
            </a:xfrm>
            <a:custGeom>
              <a:avLst/>
              <a:gdLst/>
              <a:ahLst/>
              <a:cxnLst/>
              <a:rect r="r" b="b" t="t" l="l"/>
              <a:pathLst>
                <a:path h="365517" w="632572">
                  <a:moveTo>
                    <a:pt x="164393" y="0"/>
                  </a:moveTo>
                  <a:lnTo>
                    <a:pt x="468179" y="0"/>
                  </a:lnTo>
                  <a:cubicBezTo>
                    <a:pt x="558971" y="0"/>
                    <a:pt x="632572" y="73601"/>
                    <a:pt x="632572" y="164393"/>
                  </a:cubicBezTo>
                  <a:lnTo>
                    <a:pt x="632572" y="201124"/>
                  </a:lnTo>
                  <a:cubicBezTo>
                    <a:pt x="632572" y="291916"/>
                    <a:pt x="558971" y="365517"/>
                    <a:pt x="468179" y="365517"/>
                  </a:cubicBezTo>
                  <a:lnTo>
                    <a:pt x="164393" y="365517"/>
                  </a:lnTo>
                  <a:cubicBezTo>
                    <a:pt x="120793" y="365517"/>
                    <a:pt x="78979" y="348197"/>
                    <a:pt x="48150" y="317367"/>
                  </a:cubicBezTo>
                  <a:cubicBezTo>
                    <a:pt x="17320" y="286538"/>
                    <a:pt x="0" y="244724"/>
                    <a:pt x="0" y="201124"/>
                  </a:cubicBezTo>
                  <a:lnTo>
                    <a:pt x="0" y="164393"/>
                  </a:lnTo>
                  <a:cubicBezTo>
                    <a:pt x="0" y="73601"/>
                    <a:pt x="73601" y="0"/>
                    <a:pt x="164393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32572" cy="403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820262" y="3341879"/>
            <a:ext cx="1852400" cy="59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Ceren Birsu Yılmaz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808486" y="4574108"/>
            <a:ext cx="3875953" cy="4684192"/>
            <a:chOff x="0" y="0"/>
            <a:chExt cx="1020827" cy="12336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20827" cy="1233697"/>
            </a:xfrm>
            <a:custGeom>
              <a:avLst/>
              <a:gdLst/>
              <a:ahLst/>
              <a:cxnLst/>
              <a:rect r="r" b="b" t="t" l="l"/>
              <a:pathLst>
                <a:path h="1233697" w="1020827">
                  <a:moveTo>
                    <a:pt x="101869" y="0"/>
                  </a:moveTo>
                  <a:lnTo>
                    <a:pt x="918959" y="0"/>
                  </a:lnTo>
                  <a:cubicBezTo>
                    <a:pt x="945976" y="0"/>
                    <a:pt x="971886" y="10733"/>
                    <a:pt x="990990" y="29837"/>
                  </a:cubicBezTo>
                  <a:cubicBezTo>
                    <a:pt x="1010095" y="48941"/>
                    <a:pt x="1020827" y="74851"/>
                    <a:pt x="1020827" y="101869"/>
                  </a:cubicBezTo>
                  <a:lnTo>
                    <a:pt x="1020827" y="1131828"/>
                  </a:lnTo>
                  <a:cubicBezTo>
                    <a:pt x="1020827" y="1188088"/>
                    <a:pt x="975219" y="1233697"/>
                    <a:pt x="918959" y="1233697"/>
                  </a:cubicBezTo>
                  <a:lnTo>
                    <a:pt x="101869" y="1233697"/>
                  </a:lnTo>
                  <a:cubicBezTo>
                    <a:pt x="45608" y="1233697"/>
                    <a:pt x="0" y="1188088"/>
                    <a:pt x="0" y="1131828"/>
                  </a:cubicBezTo>
                  <a:lnTo>
                    <a:pt x="0" y="101869"/>
                  </a:lnTo>
                  <a:cubicBezTo>
                    <a:pt x="0" y="45608"/>
                    <a:pt x="45608" y="0"/>
                    <a:pt x="101869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20827" cy="127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152472" y="2952768"/>
            <a:ext cx="2401797" cy="1387821"/>
            <a:chOff x="0" y="0"/>
            <a:chExt cx="632572" cy="36551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2572" cy="365517"/>
            </a:xfrm>
            <a:custGeom>
              <a:avLst/>
              <a:gdLst/>
              <a:ahLst/>
              <a:cxnLst/>
              <a:rect r="r" b="b" t="t" l="l"/>
              <a:pathLst>
                <a:path h="365517" w="632572">
                  <a:moveTo>
                    <a:pt x="164393" y="0"/>
                  </a:moveTo>
                  <a:lnTo>
                    <a:pt x="468179" y="0"/>
                  </a:lnTo>
                  <a:cubicBezTo>
                    <a:pt x="558971" y="0"/>
                    <a:pt x="632572" y="73601"/>
                    <a:pt x="632572" y="164393"/>
                  </a:cubicBezTo>
                  <a:lnTo>
                    <a:pt x="632572" y="201124"/>
                  </a:lnTo>
                  <a:cubicBezTo>
                    <a:pt x="632572" y="291916"/>
                    <a:pt x="558971" y="365517"/>
                    <a:pt x="468179" y="365517"/>
                  </a:cubicBezTo>
                  <a:lnTo>
                    <a:pt x="164393" y="365517"/>
                  </a:lnTo>
                  <a:cubicBezTo>
                    <a:pt x="120793" y="365517"/>
                    <a:pt x="78979" y="348197"/>
                    <a:pt x="48150" y="317367"/>
                  </a:cubicBezTo>
                  <a:cubicBezTo>
                    <a:pt x="17320" y="286538"/>
                    <a:pt x="0" y="244724"/>
                    <a:pt x="0" y="201124"/>
                  </a:cubicBezTo>
                  <a:lnTo>
                    <a:pt x="0" y="164393"/>
                  </a:lnTo>
                  <a:cubicBezTo>
                    <a:pt x="0" y="73601"/>
                    <a:pt x="73601" y="0"/>
                    <a:pt x="164393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32572" cy="403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4427170" y="3341879"/>
            <a:ext cx="1852400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Cemal Yılmaz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3447441" y="4574108"/>
            <a:ext cx="3811859" cy="4684192"/>
            <a:chOff x="0" y="0"/>
            <a:chExt cx="1003947" cy="123369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03946" cy="1233697"/>
            </a:xfrm>
            <a:custGeom>
              <a:avLst/>
              <a:gdLst/>
              <a:ahLst/>
              <a:cxnLst/>
              <a:rect r="r" b="b" t="t" l="l"/>
              <a:pathLst>
                <a:path h="1233697" w="1003946">
                  <a:moveTo>
                    <a:pt x="103581" y="0"/>
                  </a:moveTo>
                  <a:lnTo>
                    <a:pt x="900365" y="0"/>
                  </a:lnTo>
                  <a:cubicBezTo>
                    <a:pt x="957571" y="0"/>
                    <a:pt x="1003946" y="46375"/>
                    <a:pt x="1003946" y="103581"/>
                  </a:cubicBezTo>
                  <a:lnTo>
                    <a:pt x="1003946" y="1130115"/>
                  </a:lnTo>
                  <a:cubicBezTo>
                    <a:pt x="1003946" y="1187322"/>
                    <a:pt x="957571" y="1233697"/>
                    <a:pt x="900365" y="1233697"/>
                  </a:cubicBezTo>
                  <a:lnTo>
                    <a:pt x="103581" y="1233697"/>
                  </a:lnTo>
                  <a:cubicBezTo>
                    <a:pt x="46375" y="1233697"/>
                    <a:pt x="0" y="1187322"/>
                    <a:pt x="0" y="1130115"/>
                  </a:cubicBezTo>
                  <a:lnTo>
                    <a:pt x="0" y="103581"/>
                  </a:lnTo>
                  <a:cubicBezTo>
                    <a:pt x="0" y="46375"/>
                    <a:pt x="46375" y="0"/>
                    <a:pt x="103581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03947" cy="127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726979" y="4856029"/>
            <a:ext cx="3252782" cy="118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Colour Palette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Profile Page User section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Database population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White Box Testing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20071" y="4856029"/>
            <a:ext cx="3252782" cy="1478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Colour Palette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QR Code Scanner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Categories Sub Menu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Black Box Testing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White Box Testing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40285" y="4856029"/>
            <a:ext cx="3252782" cy="3841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React and Typescript Environment Setup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Register Page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Login Page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Home Page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Sales Sub Menu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Search Bar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Header and Sidebar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Cart Page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Profile Page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Favorites Sub Menu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Order History Sub Menu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Black-Box Testing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77684" y="266017"/>
            <a:ext cx="7453938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b="true" sz="3999">
                <a:solidFill>
                  <a:srgbClr val="8990BB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PEOPLE OF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628008" y="824817"/>
            <a:ext cx="9466032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b="true" sz="8000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Frontend Division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92" y="0"/>
            <a:ext cx="9495692" cy="10287000"/>
            <a:chOff x="0" y="0"/>
            <a:chExt cx="6193439" cy="67095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93439" cy="6709559"/>
            </a:xfrm>
            <a:custGeom>
              <a:avLst/>
              <a:gdLst/>
              <a:ahLst/>
              <a:cxnLst/>
              <a:rect r="r" b="b" t="t" l="l"/>
              <a:pathLst>
                <a:path h="6709559" w="6193439">
                  <a:moveTo>
                    <a:pt x="588863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404758"/>
                  </a:lnTo>
                  <a:cubicBezTo>
                    <a:pt x="0" y="6573669"/>
                    <a:pt x="135890" y="6709559"/>
                    <a:pt x="304800" y="6709559"/>
                  </a:cubicBezTo>
                  <a:lnTo>
                    <a:pt x="5888639" y="6709559"/>
                  </a:lnTo>
                  <a:cubicBezTo>
                    <a:pt x="6057548" y="6709559"/>
                    <a:pt x="6193439" y="6573669"/>
                    <a:pt x="6193439" y="6404758"/>
                  </a:cubicBezTo>
                  <a:lnTo>
                    <a:pt x="6193439" y="304800"/>
                  </a:lnTo>
                  <a:cubicBezTo>
                    <a:pt x="6193439" y="135890"/>
                    <a:pt x="6057548" y="0"/>
                    <a:pt x="5888639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14240" y="2036501"/>
            <a:ext cx="7300968" cy="799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2E425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Backend Technologies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u="sng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Python Django REST Framework:</a:t>
            </a:r>
            <a:r>
              <a:rPr lang="en-US" b="true" sz="3000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Used to develop the RESTful API for the backend, providing robust and scalable server-side logic.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u="sng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SQLite Database:</a:t>
            </a:r>
            <a:r>
              <a:rPr lang="en-US" b="true" sz="3000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Chosen for its lightweight and efficient storage, ideal for the project’s requirements during the development phase.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u="sng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Cloud Hosting:</a:t>
            </a:r>
            <a:r>
              <a:rPr lang="en-US" b="true" sz="3000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The backend is deployed on a cloud platform, ensuring scalability, reliability, and accessibility.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65836" y="971550"/>
            <a:ext cx="5812570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6C6C78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Tools We Have Used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414156" y="2766787"/>
            <a:ext cx="8487588" cy="4371108"/>
          </a:xfrm>
          <a:custGeom>
            <a:avLst/>
            <a:gdLst/>
            <a:ahLst/>
            <a:cxnLst/>
            <a:rect r="r" b="b" t="t" l="l"/>
            <a:pathLst>
              <a:path h="4371108" w="8487588">
                <a:moveTo>
                  <a:pt x="0" y="0"/>
                </a:moveTo>
                <a:lnTo>
                  <a:pt x="8487588" y="0"/>
                </a:lnTo>
                <a:lnTo>
                  <a:pt x="8487588" y="4371108"/>
                </a:lnTo>
                <a:lnTo>
                  <a:pt x="0" y="4371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92" y="0"/>
            <a:ext cx="9495692" cy="10287000"/>
            <a:chOff x="0" y="0"/>
            <a:chExt cx="6193439" cy="67095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93439" cy="6709559"/>
            </a:xfrm>
            <a:custGeom>
              <a:avLst/>
              <a:gdLst/>
              <a:ahLst/>
              <a:cxnLst/>
              <a:rect r="r" b="b" t="t" l="l"/>
              <a:pathLst>
                <a:path h="6709559" w="6193439">
                  <a:moveTo>
                    <a:pt x="588863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404758"/>
                  </a:lnTo>
                  <a:cubicBezTo>
                    <a:pt x="0" y="6573669"/>
                    <a:pt x="135890" y="6709559"/>
                    <a:pt x="304800" y="6709559"/>
                  </a:cubicBezTo>
                  <a:lnTo>
                    <a:pt x="5888639" y="6709559"/>
                  </a:lnTo>
                  <a:cubicBezTo>
                    <a:pt x="6057548" y="6709559"/>
                    <a:pt x="6193439" y="6573669"/>
                    <a:pt x="6193439" y="6404758"/>
                  </a:cubicBezTo>
                  <a:lnTo>
                    <a:pt x="6193439" y="304800"/>
                  </a:lnTo>
                  <a:cubicBezTo>
                    <a:pt x="6193439" y="135890"/>
                    <a:pt x="6057548" y="0"/>
                    <a:pt x="5888639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2353474"/>
            <a:ext cx="7300968" cy="799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E425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</a:t>
            </a:r>
            <a:r>
              <a:rPr lang="en-US" b="true" sz="3000">
                <a:solidFill>
                  <a:srgbClr val="2E425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end Technologies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u="sng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ReactJS:</a:t>
            </a:r>
            <a:r>
              <a:rPr lang="en-US" b="true" sz="3000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Utilized to create a responsive and dynamic user interface.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u="sng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Typescr</a:t>
            </a:r>
            <a:r>
              <a:rPr lang="en-US" b="true" sz="3000" u="sng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ipt:</a:t>
            </a:r>
            <a:r>
              <a:rPr lang="en-US" b="true" sz="3000" u="none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</a:t>
            </a:r>
            <a:r>
              <a:rPr lang="en-US" b="true" sz="3000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I</a:t>
            </a:r>
            <a:r>
              <a:rPr lang="en-US" b="true" sz="3000" u="none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</a:t>
            </a:r>
            <a:r>
              <a:rPr lang="en-US" b="true" sz="3000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prevents bugs and scalability is great for large projects.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u="sng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HTML/CSS:</a:t>
            </a:r>
            <a:r>
              <a:rPr lang="en-US" b="true" sz="3000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Employed to str</a:t>
            </a:r>
            <a:r>
              <a:rPr lang="en-US" b="true" sz="3000" u="none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u</a:t>
            </a:r>
            <a:r>
              <a:rPr lang="en-US" b="true" sz="3000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</a:t>
            </a:r>
            <a:r>
              <a:rPr lang="en-US" b="true" sz="3000" u="none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</a:t>
            </a:r>
            <a:r>
              <a:rPr lang="en-US" b="true" sz="3000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ure and style the web interface.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u="sng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BOOTSTRAP Library: </a:t>
            </a:r>
            <a:r>
              <a:rPr lang="en-US" b="true" sz="3000">
                <a:solidFill>
                  <a:srgbClr val="2E425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Implemented for easier styling.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65836" y="971550"/>
            <a:ext cx="5812570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6C6C78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Tools We Have Used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457396" y="2871786"/>
            <a:ext cx="8430723" cy="4025670"/>
          </a:xfrm>
          <a:custGeom>
            <a:avLst/>
            <a:gdLst/>
            <a:ahLst/>
            <a:cxnLst/>
            <a:rect r="r" b="b" t="t" l="l"/>
            <a:pathLst>
              <a:path h="4025670" w="8430723">
                <a:moveTo>
                  <a:pt x="0" y="0"/>
                </a:moveTo>
                <a:lnTo>
                  <a:pt x="8430723" y="0"/>
                </a:lnTo>
                <a:lnTo>
                  <a:pt x="8430723" y="4025670"/>
                </a:lnTo>
                <a:lnTo>
                  <a:pt x="0" y="4025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92" y="0"/>
            <a:ext cx="9495692" cy="10287000"/>
            <a:chOff x="0" y="0"/>
            <a:chExt cx="12660923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660923" cy="13716000"/>
              <a:chOff x="0" y="0"/>
              <a:chExt cx="6193439" cy="670955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93439" cy="6709559"/>
              </a:xfrm>
              <a:custGeom>
                <a:avLst/>
                <a:gdLst/>
                <a:ahLst/>
                <a:cxnLst/>
                <a:rect r="r" b="b" t="t" l="l"/>
                <a:pathLst>
                  <a:path h="6709559" w="6193439">
                    <a:moveTo>
                      <a:pt x="5888639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6404758"/>
                    </a:lnTo>
                    <a:cubicBezTo>
                      <a:pt x="0" y="6573669"/>
                      <a:pt x="135890" y="6709559"/>
                      <a:pt x="304800" y="6709559"/>
                    </a:cubicBezTo>
                    <a:lnTo>
                      <a:pt x="5888639" y="6709559"/>
                    </a:lnTo>
                    <a:cubicBezTo>
                      <a:pt x="6057548" y="6709559"/>
                      <a:pt x="6193439" y="6573669"/>
                      <a:pt x="6193439" y="6404758"/>
                    </a:cubicBezTo>
                    <a:lnTo>
                      <a:pt x="6193439" y="304800"/>
                    </a:lnTo>
                    <a:cubicBezTo>
                      <a:pt x="6193439" y="135890"/>
                      <a:pt x="6057548" y="0"/>
                      <a:pt x="5888639" y="0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087909" y="2737559"/>
              <a:ext cx="9734624" cy="8499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true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evOps Tools</a:t>
              </a:r>
            </a:p>
            <a:p>
              <a:pPr algn="l">
                <a:lnSpc>
                  <a:spcPts val="4200"/>
                </a:lnSpc>
              </a:pP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b="true" sz="3000" u="sng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Docker: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Used to containerize the application, ensuring consistent environmen</a:t>
              </a:r>
              <a:r>
                <a:rPr lang="en-US" b="true" sz="3000" u="none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</a:t>
              </a:r>
              <a:r>
                <a:rPr lang="en-US" b="true" sz="3000" u="none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a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cro</a:t>
              </a:r>
              <a:r>
                <a:rPr lang="en-US" b="true" sz="3000" u="none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 development, testing, and production.</a:t>
              </a:r>
            </a:p>
            <a:p>
              <a:pPr algn="l">
                <a:lnSpc>
                  <a:spcPts val="4200"/>
                </a:lnSpc>
              </a:pP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b="true" sz="3000" u="sng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VSCode: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The primary development e</a:t>
              </a:r>
              <a:r>
                <a:rPr lang="en-US" b="true" sz="3000" u="none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n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vironment, enhancing productivity with its extensions and integrated tools.</a:t>
              </a:r>
            </a:p>
            <a:p>
              <a:pPr algn="l">
                <a:lnSpc>
                  <a:spcPts val="420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290037" y="1314450"/>
              <a:ext cx="7750093" cy="1064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00"/>
                </a:lnSpc>
              </a:pPr>
              <a:r>
                <a:rPr lang="en-US" sz="5000" b="true">
                  <a:solidFill>
                    <a:srgbClr val="6C6C78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Tools We Have Used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510142" y="727048"/>
            <a:ext cx="4851755" cy="3481134"/>
          </a:xfrm>
          <a:custGeom>
            <a:avLst/>
            <a:gdLst/>
            <a:ahLst/>
            <a:cxnLst/>
            <a:rect r="r" b="b" t="t" l="l"/>
            <a:pathLst>
              <a:path h="3481134" w="4851755">
                <a:moveTo>
                  <a:pt x="0" y="0"/>
                </a:moveTo>
                <a:lnTo>
                  <a:pt x="4851755" y="0"/>
                </a:lnTo>
                <a:lnTo>
                  <a:pt x="4851755" y="3481134"/>
                </a:lnTo>
                <a:lnTo>
                  <a:pt x="0" y="3481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49775" y="5143500"/>
            <a:ext cx="4009525" cy="4009525"/>
          </a:xfrm>
          <a:custGeom>
            <a:avLst/>
            <a:gdLst/>
            <a:ahLst/>
            <a:cxnLst/>
            <a:rect r="r" b="b" t="t" l="l"/>
            <a:pathLst>
              <a:path h="4009525" w="4009525">
                <a:moveTo>
                  <a:pt x="0" y="0"/>
                </a:moveTo>
                <a:lnTo>
                  <a:pt x="4009525" y="0"/>
                </a:lnTo>
                <a:lnTo>
                  <a:pt x="4009525" y="4009525"/>
                </a:lnTo>
                <a:lnTo>
                  <a:pt x="0" y="40095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92" y="0"/>
            <a:ext cx="9495692" cy="10820400"/>
            <a:chOff x="0" y="0"/>
            <a:chExt cx="12660923" cy="144272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660923" cy="14427200"/>
              <a:chOff x="0" y="0"/>
              <a:chExt cx="6193439" cy="705746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93439" cy="7057461"/>
              </a:xfrm>
              <a:custGeom>
                <a:avLst/>
                <a:gdLst/>
                <a:ahLst/>
                <a:cxnLst/>
                <a:rect r="r" b="b" t="t" l="l"/>
                <a:pathLst>
                  <a:path h="7057461" w="6193439">
                    <a:moveTo>
                      <a:pt x="5888639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6752661"/>
                    </a:lnTo>
                    <a:cubicBezTo>
                      <a:pt x="0" y="6921571"/>
                      <a:pt x="135890" y="7057461"/>
                      <a:pt x="304800" y="7057461"/>
                    </a:cubicBezTo>
                    <a:lnTo>
                      <a:pt x="5888639" y="7057461"/>
                    </a:lnTo>
                    <a:cubicBezTo>
                      <a:pt x="6057548" y="7057461"/>
                      <a:pt x="6193439" y="6921571"/>
                      <a:pt x="6193439" y="6752661"/>
                    </a:cubicBezTo>
                    <a:lnTo>
                      <a:pt x="6193439" y="304800"/>
                    </a:lnTo>
                    <a:cubicBezTo>
                      <a:pt x="6193439" y="135890"/>
                      <a:pt x="6057548" y="0"/>
                      <a:pt x="5888639" y="0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087909" y="2737559"/>
              <a:ext cx="9734624" cy="9210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true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esting Tools</a:t>
              </a:r>
            </a:p>
            <a:p>
              <a:pPr algn="l">
                <a:lnSpc>
                  <a:spcPts val="4200"/>
                </a:lnSpc>
              </a:pP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</a:t>
              </a:r>
              <a:r>
                <a:rPr lang="en-US" b="true" sz="3000" u="none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o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stman</a:t>
              </a:r>
              <a:r>
                <a:rPr lang="en-US" b="true" sz="3000" u="none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: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Used for API testing to ensure proper functionali</a:t>
              </a:r>
              <a:r>
                <a:rPr lang="en-US" b="true" sz="3000" u="none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ty and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adherence to requirements.</a:t>
              </a:r>
            </a:p>
            <a:p>
              <a:pPr algn="l">
                <a:lnSpc>
                  <a:spcPts val="4200"/>
                </a:lnSpc>
              </a:pP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Djang</a:t>
              </a:r>
              <a:r>
                <a:rPr lang="en-US" b="true" sz="3000" u="none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o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’s test.py: Leveraged for unit testing, covering individual components and backend logic</a:t>
              </a:r>
            </a:p>
            <a:p>
              <a:pPr algn="l">
                <a:lnSpc>
                  <a:spcPts val="4200"/>
                </a:lnSpc>
              </a:pPr>
            </a:p>
            <a:p>
              <a:pPr algn="l">
                <a:lnSpc>
                  <a:spcPts val="4200"/>
                </a:lnSpc>
              </a:pPr>
            </a:p>
            <a:p>
              <a:pPr algn="l">
                <a:lnSpc>
                  <a:spcPts val="4200"/>
                </a:lnSpc>
              </a:pPr>
            </a:p>
            <a:p>
              <a:pPr algn="l">
                <a:lnSpc>
                  <a:spcPts val="420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290037" y="1314450"/>
              <a:ext cx="7750093" cy="1064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00"/>
                </a:lnSpc>
              </a:pPr>
              <a:r>
                <a:rPr lang="en-US" sz="5000" b="true">
                  <a:solidFill>
                    <a:srgbClr val="6C6C78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Tools We Have Used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638991" y="2723373"/>
            <a:ext cx="3815869" cy="4363259"/>
          </a:xfrm>
          <a:custGeom>
            <a:avLst/>
            <a:gdLst/>
            <a:ahLst/>
            <a:cxnLst/>
            <a:rect r="r" b="b" t="t" l="l"/>
            <a:pathLst>
              <a:path h="4363259" w="3815869">
                <a:moveTo>
                  <a:pt x="0" y="0"/>
                </a:moveTo>
                <a:lnTo>
                  <a:pt x="3815869" y="0"/>
                </a:lnTo>
                <a:lnTo>
                  <a:pt x="3815869" y="4363259"/>
                </a:lnTo>
                <a:lnTo>
                  <a:pt x="0" y="4363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92" y="0"/>
            <a:ext cx="9495692" cy="10287000"/>
            <a:chOff x="0" y="0"/>
            <a:chExt cx="12660923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660923" cy="13716000"/>
              <a:chOff x="0" y="0"/>
              <a:chExt cx="6193439" cy="670955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93439" cy="6709559"/>
              </a:xfrm>
              <a:custGeom>
                <a:avLst/>
                <a:gdLst/>
                <a:ahLst/>
                <a:cxnLst/>
                <a:rect r="r" b="b" t="t" l="l"/>
                <a:pathLst>
                  <a:path h="6709559" w="6193439">
                    <a:moveTo>
                      <a:pt x="5888639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6404758"/>
                    </a:lnTo>
                    <a:cubicBezTo>
                      <a:pt x="0" y="6573669"/>
                      <a:pt x="135890" y="6709559"/>
                      <a:pt x="304800" y="6709559"/>
                    </a:cubicBezTo>
                    <a:lnTo>
                      <a:pt x="5888639" y="6709559"/>
                    </a:lnTo>
                    <a:cubicBezTo>
                      <a:pt x="6057548" y="6709559"/>
                      <a:pt x="6193439" y="6573669"/>
                      <a:pt x="6193439" y="6404758"/>
                    </a:cubicBezTo>
                    <a:lnTo>
                      <a:pt x="6193439" y="304800"/>
                    </a:lnTo>
                    <a:cubicBezTo>
                      <a:pt x="6193439" y="135890"/>
                      <a:pt x="6057548" y="0"/>
                      <a:pt x="5888639" y="0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087909" y="2737559"/>
              <a:ext cx="9734624" cy="8499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</a:p>
            <a:p>
              <a:pPr algn="l">
                <a:lnSpc>
                  <a:spcPts val="4200"/>
                </a:lnSpc>
              </a:pPr>
              <a:r>
                <a:rPr lang="en-US" sz="3000" b="true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Proj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ect Tracking and Version Control</a:t>
              </a:r>
            </a:p>
            <a:p>
              <a:pPr algn="l">
                <a:lnSpc>
                  <a:spcPts val="4200"/>
                </a:lnSpc>
              </a:pP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GitHub Issues: Employed as the project tracking tool to organize tasks, manage miles</a:t>
              </a:r>
              <a:r>
                <a:rPr lang="en-US" b="true" sz="3000" u="none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tones, and</a:t>
              </a: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track progress efficiently.</a:t>
              </a:r>
            </a:p>
            <a:p>
              <a:pPr algn="l">
                <a:lnSpc>
                  <a:spcPts val="4200"/>
                </a:lnSpc>
              </a:pP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2E425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Git &amp; GitHub: Used for version control to maintain code integrity and facilitate collaborative development.</a:t>
              </a:r>
            </a:p>
            <a:p>
              <a:pPr algn="l">
                <a:lnSpc>
                  <a:spcPts val="420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290037" y="1314450"/>
              <a:ext cx="7750093" cy="1064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00"/>
                </a:lnSpc>
              </a:pPr>
              <a:r>
                <a:rPr lang="en-US" sz="5000" b="true">
                  <a:solidFill>
                    <a:srgbClr val="6C6C78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Tools We Have Used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713524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12923"/>
            <a:ext cx="4995307" cy="6272575"/>
            <a:chOff x="0" y="0"/>
            <a:chExt cx="5250612" cy="6593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50612" cy="6593160"/>
            </a:xfrm>
            <a:custGeom>
              <a:avLst/>
              <a:gdLst/>
              <a:ahLst/>
              <a:cxnLst/>
              <a:rect r="r" b="b" t="t" l="l"/>
              <a:pathLst>
                <a:path h="6593160" w="5250612">
                  <a:moveTo>
                    <a:pt x="494581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288360"/>
                  </a:lnTo>
                  <a:cubicBezTo>
                    <a:pt x="0" y="6457269"/>
                    <a:pt x="135890" y="6593160"/>
                    <a:pt x="304800" y="6593160"/>
                  </a:cubicBezTo>
                  <a:lnTo>
                    <a:pt x="4945812" y="6593160"/>
                  </a:lnTo>
                  <a:cubicBezTo>
                    <a:pt x="5114722" y="6593160"/>
                    <a:pt x="5250612" y="6457269"/>
                    <a:pt x="5250612" y="6288360"/>
                  </a:cubicBezTo>
                  <a:lnTo>
                    <a:pt x="5250612" y="304800"/>
                  </a:lnTo>
                  <a:cubicBezTo>
                    <a:pt x="5250612" y="135890"/>
                    <a:pt x="5114722" y="0"/>
                    <a:pt x="494581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DEDED">
                    <a:alpha val="100000"/>
                  </a:srgbClr>
                </a:gs>
                <a:gs pos="100000">
                  <a:srgbClr val="CAD3F0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6678925" y="1312923"/>
            <a:ext cx="4995307" cy="6272575"/>
            <a:chOff x="0" y="0"/>
            <a:chExt cx="5250612" cy="6593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50612" cy="6593160"/>
            </a:xfrm>
            <a:custGeom>
              <a:avLst/>
              <a:gdLst/>
              <a:ahLst/>
              <a:cxnLst/>
              <a:rect r="r" b="b" t="t" l="l"/>
              <a:pathLst>
                <a:path h="6593160" w="5250612">
                  <a:moveTo>
                    <a:pt x="494581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288360"/>
                  </a:lnTo>
                  <a:cubicBezTo>
                    <a:pt x="0" y="6457269"/>
                    <a:pt x="135890" y="6593160"/>
                    <a:pt x="304800" y="6593160"/>
                  </a:cubicBezTo>
                  <a:lnTo>
                    <a:pt x="4945812" y="6593160"/>
                  </a:lnTo>
                  <a:cubicBezTo>
                    <a:pt x="5114722" y="6593160"/>
                    <a:pt x="5250612" y="6457269"/>
                    <a:pt x="5250612" y="6288360"/>
                  </a:cubicBezTo>
                  <a:lnTo>
                    <a:pt x="5250612" y="304800"/>
                  </a:lnTo>
                  <a:cubicBezTo>
                    <a:pt x="5250612" y="135890"/>
                    <a:pt x="5114722" y="0"/>
                    <a:pt x="494581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DEDED">
                    <a:alpha val="100000"/>
                  </a:srgbClr>
                </a:gs>
                <a:gs pos="100000">
                  <a:srgbClr val="CAD3F0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2456800" y="1312923"/>
            <a:ext cx="4995307" cy="6272575"/>
            <a:chOff x="0" y="0"/>
            <a:chExt cx="5250612" cy="65931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250612" cy="6593160"/>
            </a:xfrm>
            <a:custGeom>
              <a:avLst/>
              <a:gdLst/>
              <a:ahLst/>
              <a:cxnLst/>
              <a:rect r="r" b="b" t="t" l="l"/>
              <a:pathLst>
                <a:path h="6593160" w="5250612">
                  <a:moveTo>
                    <a:pt x="494581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288360"/>
                  </a:lnTo>
                  <a:cubicBezTo>
                    <a:pt x="0" y="6457269"/>
                    <a:pt x="135890" y="6593160"/>
                    <a:pt x="304800" y="6593160"/>
                  </a:cubicBezTo>
                  <a:lnTo>
                    <a:pt x="4945812" y="6593160"/>
                  </a:lnTo>
                  <a:cubicBezTo>
                    <a:pt x="5114722" y="6593160"/>
                    <a:pt x="5250612" y="6457269"/>
                    <a:pt x="5250612" y="6288360"/>
                  </a:cubicBezTo>
                  <a:lnTo>
                    <a:pt x="5250612" y="304800"/>
                  </a:lnTo>
                  <a:cubicBezTo>
                    <a:pt x="5250612" y="135890"/>
                    <a:pt x="5114722" y="0"/>
                    <a:pt x="494581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DEDED">
                    <a:alpha val="100000"/>
                  </a:srgbClr>
                </a:gs>
                <a:gs pos="100000">
                  <a:srgbClr val="CAD3F0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843730" y="6915831"/>
            <a:ext cx="4091980" cy="2842066"/>
          </a:xfrm>
          <a:custGeom>
            <a:avLst/>
            <a:gdLst/>
            <a:ahLst/>
            <a:cxnLst/>
            <a:rect r="r" b="b" t="t" l="l"/>
            <a:pathLst>
              <a:path h="2842066" w="4091980">
                <a:moveTo>
                  <a:pt x="0" y="0"/>
                </a:moveTo>
                <a:lnTo>
                  <a:pt x="4091980" y="0"/>
                </a:lnTo>
                <a:lnTo>
                  <a:pt x="4091980" y="2842067"/>
                </a:lnTo>
                <a:lnTo>
                  <a:pt x="0" y="2842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14444" y="6985843"/>
            <a:ext cx="3659112" cy="2772055"/>
          </a:xfrm>
          <a:custGeom>
            <a:avLst/>
            <a:gdLst/>
            <a:ahLst/>
            <a:cxnLst/>
            <a:rect r="r" b="b" t="t" l="l"/>
            <a:pathLst>
              <a:path h="2772055" w="3659112">
                <a:moveTo>
                  <a:pt x="0" y="0"/>
                </a:moveTo>
                <a:lnTo>
                  <a:pt x="3659112" y="0"/>
                </a:lnTo>
                <a:lnTo>
                  <a:pt x="3659112" y="2772055"/>
                </a:lnTo>
                <a:lnTo>
                  <a:pt x="0" y="2772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6357" y="6714653"/>
            <a:ext cx="3699993" cy="3043244"/>
          </a:xfrm>
          <a:custGeom>
            <a:avLst/>
            <a:gdLst/>
            <a:ahLst/>
            <a:cxnLst/>
            <a:rect r="r" b="b" t="t" l="l"/>
            <a:pathLst>
              <a:path h="3043244" w="3699993">
                <a:moveTo>
                  <a:pt x="0" y="0"/>
                </a:moveTo>
                <a:lnTo>
                  <a:pt x="3699993" y="0"/>
                </a:lnTo>
                <a:lnTo>
                  <a:pt x="3699993" y="3043245"/>
                </a:lnTo>
                <a:lnTo>
                  <a:pt x="0" y="30432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53919" y="1499243"/>
            <a:ext cx="4277088" cy="620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9"/>
              </a:lnSpc>
            </a:pPr>
          </a:p>
          <a:p>
            <a:pPr algn="ctr">
              <a:lnSpc>
                <a:spcPts val="2785"/>
              </a:lnSpc>
            </a:pPr>
            <a:r>
              <a:rPr lang="en-US" sz="232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Customer Meetings</a:t>
            </a:r>
          </a:p>
          <a:p>
            <a:pPr algn="ctr">
              <a:lnSpc>
                <a:spcPts val="2524"/>
              </a:lnSpc>
            </a:pPr>
          </a:p>
          <a:p>
            <a:pPr algn="l" marL="360173" indent="-180087" lvl="1">
              <a:lnSpc>
                <a:spcPts val="2001"/>
              </a:lnSpc>
              <a:buFont typeface="Arial"/>
              <a:buChar char="•"/>
            </a:pPr>
            <a:r>
              <a:rPr lang="en-US" b="true" sz="1668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Customer Meeting 1 - 17.10.2024</a:t>
            </a:r>
          </a:p>
          <a:p>
            <a:pPr algn="l" marL="720346" indent="-240115" lvl="2">
              <a:lnSpc>
                <a:spcPts val="2001"/>
              </a:lnSpc>
              <a:buFont typeface="Arial"/>
              <a:buChar char="⚬"/>
            </a:pPr>
            <a:r>
              <a:rPr lang="en-US" b="true" sz="1668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Meeting On Project Plan</a:t>
            </a:r>
            <a:r>
              <a:rPr lang="en-US" b="true" sz="1668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</a:p>
          <a:p>
            <a:pPr algn="l">
              <a:lnSpc>
                <a:spcPts val="2001"/>
              </a:lnSpc>
            </a:pPr>
          </a:p>
          <a:p>
            <a:pPr algn="l" marL="360173" indent="-180087" lvl="1">
              <a:lnSpc>
                <a:spcPts val="2001"/>
              </a:lnSpc>
              <a:buFont typeface="Arial"/>
              <a:buChar char="•"/>
            </a:pPr>
            <a:r>
              <a:rPr lang="en-US" b="true" sz="1668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Customer Meeting 2 - 31.10.2024</a:t>
            </a:r>
          </a:p>
          <a:p>
            <a:pPr algn="l" marL="720346" indent="-240115" lvl="2">
              <a:lnSpc>
                <a:spcPts val="2001"/>
              </a:lnSpc>
              <a:buFont typeface="Arial"/>
              <a:buChar char="⚬"/>
            </a:pPr>
            <a:r>
              <a:rPr lang="en-US" b="true" sz="1668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Meeting On Project Requirements</a:t>
            </a:r>
          </a:p>
          <a:p>
            <a:pPr algn="l">
              <a:lnSpc>
                <a:spcPts val="2001"/>
              </a:lnSpc>
            </a:pPr>
          </a:p>
          <a:p>
            <a:pPr algn="l" marL="360173" indent="-180087" lvl="1">
              <a:lnSpc>
                <a:spcPts val="2001"/>
              </a:lnSpc>
              <a:buFont typeface="Arial"/>
              <a:buChar char="•"/>
            </a:pPr>
            <a:r>
              <a:rPr lang="en-US" b="true" sz="1668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Customer Meeting 3 -28.11.2024</a:t>
            </a:r>
          </a:p>
          <a:p>
            <a:pPr algn="l" marL="720346" indent="-240115" lvl="2">
              <a:lnSpc>
                <a:spcPts val="2001"/>
              </a:lnSpc>
              <a:buFont typeface="Arial"/>
              <a:buChar char="⚬"/>
            </a:pPr>
            <a:r>
              <a:rPr lang="en-US" b="true" sz="1668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Meeting On Design Specifications</a:t>
            </a:r>
          </a:p>
          <a:p>
            <a:pPr algn="l">
              <a:lnSpc>
                <a:spcPts val="2001"/>
              </a:lnSpc>
            </a:pPr>
          </a:p>
          <a:p>
            <a:pPr algn="l" marL="360173" indent="-180087" lvl="1">
              <a:lnSpc>
                <a:spcPts val="2001"/>
              </a:lnSpc>
              <a:buFont typeface="Arial"/>
              <a:buChar char="•"/>
            </a:pPr>
            <a:r>
              <a:rPr lang="en-US" b="true" sz="1668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Customer Meeting 4 - 26.12.2024</a:t>
            </a:r>
          </a:p>
          <a:p>
            <a:pPr algn="l" marL="720346" indent="-240115" lvl="2">
              <a:lnSpc>
                <a:spcPts val="2001"/>
              </a:lnSpc>
              <a:buFont typeface="Arial"/>
              <a:buChar char="⚬"/>
            </a:pPr>
            <a:r>
              <a:rPr lang="en-US" b="true" sz="1668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Meeting on Test Specifications</a:t>
            </a:r>
          </a:p>
          <a:p>
            <a:pPr algn="l">
              <a:lnSpc>
                <a:spcPts val="2001"/>
              </a:lnSpc>
            </a:pPr>
          </a:p>
          <a:p>
            <a:pPr algn="l" marL="360173" indent="-180087" lvl="1">
              <a:lnSpc>
                <a:spcPts val="2001"/>
              </a:lnSpc>
              <a:buFont typeface="Arial"/>
              <a:buChar char="•"/>
            </a:pPr>
            <a:r>
              <a:rPr lang="en-US" b="true" sz="1668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Customer Meeting 5 - 02.01.2025</a:t>
            </a:r>
          </a:p>
          <a:p>
            <a:pPr algn="l" marL="720346" indent="-240115" lvl="2">
              <a:lnSpc>
                <a:spcPts val="2001"/>
              </a:lnSpc>
              <a:buFont typeface="Arial"/>
              <a:buChar char="⚬"/>
            </a:pPr>
            <a:r>
              <a:rPr lang="en-US" b="true" sz="1668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Meeting on final deliverables</a:t>
            </a:r>
          </a:p>
          <a:p>
            <a:pPr algn="l">
              <a:lnSpc>
                <a:spcPts val="2524"/>
              </a:lnSpc>
            </a:pPr>
          </a:p>
          <a:p>
            <a:pPr algn="l">
              <a:lnSpc>
                <a:spcPts val="2611"/>
              </a:lnSpc>
            </a:pPr>
          </a:p>
          <a:p>
            <a:pPr algn="ctr">
              <a:lnSpc>
                <a:spcPts val="2785"/>
              </a:lnSpc>
              <a:spcBef>
                <a:spcPct val="0"/>
              </a:spcBef>
            </a:pPr>
          </a:p>
          <a:p>
            <a:pPr algn="ctr">
              <a:lnSpc>
                <a:spcPts val="2785"/>
              </a:lnSpc>
            </a:pPr>
          </a:p>
          <a:p>
            <a:pPr algn="ctr">
              <a:lnSpc>
                <a:spcPts val="2785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033351" y="1487288"/>
            <a:ext cx="4221298" cy="609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0"/>
              </a:lnSpc>
            </a:pPr>
          </a:p>
          <a:p>
            <a:pPr algn="ctr">
              <a:lnSpc>
                <a:spcPts val="2834"/>
              </a:lnSpc>
            </a:pPr>
            <a:r>
              <a:rPr lang="en-US" sz="2362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Frontend Meetings</a:t>
            </a:r>
          </a:p>
          <a:p>
            <a:pPr algn="ctr">
              <a:lnSpc>
                <a:spcPts val="2834"/>
              </a:lnSpc>
            </a:pPr>
          </a:p>
          <a:p>
            <a:pPr algn="l" marL="355476" indent="-177738" lvl="1">
              <a:lnSpc>
                <a:spcPts val="1975"/>
              </a:lnSpc>
              <a:buFont typeface="Arial"/>
              <a:buChar char="•"/>
            </a:pPr>
            <a:r>
              <a:rPr lang="en-US" b="true" sz="1646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Frontend Team Meeting 1 - 27.10.2024</a:t>
            </a:r>
          </a:p>
          <a:p>
            <a:pPr algn="l" marL="710951" indent="-236984" lvl="2">
              <a:lnSpc>
                <a:spcPts val="1975"/>
              </a:lnSpc>
              <a:buFont typeface="Arial"/>
              <a:buChar char="⚬"/>
            </a:pPr>
            <a:r>
              <a:rPr lang="en-US" b="true" sz="1646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Decided on the color palette.</a:t>
            </a:r>
          </a:p>
          <a:p>
            <a:pPr algn="l">
              <a:lnSpc>
                <a:spcPts val="1975"/>
              </a:lnSpc>
            </a:pPr>
          </a:p>
          <a:p>
            <a:pPr algn="l" marL="355476" indent="-177738" lvl="1">
              <a:lnSpc>
                <a:spcPts val="1975"/>
              </a:lnSpc>
              <a:buFont typeface="Arial"/>
              <a:buChar char="•"/>
            </a:pPr>
            <a:r>
              <a:rPr lang="en-US" b="true" sz="1646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Frontend Team Meeting 2 - 25.11.2024</a:t>
            </a:r>
          </a:p>
          <a:p>
            <a:pPr algn="l" marL="710951" indent="-236984" lvl="2">
              <a:lnSpc>
                <a:spcPts val="1975"/>
              </a:lnSpc>
              <a:buFont typeface="Arial"/>
              <a:buChar char="⚬"/>
            </a:pPr>
            <a:r>
              <a:rPr lang="en-US" b="true" sz="1646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Divided each page into members.</a:t>
            </a:r>
          </a:p>
          <a:p>
            <a:pPr algn="l">
              <a:lnSpc>
                <a:spcPts val="1975"/>
              </a:lnSpc>
            </a:pPr>
          </a:p>
          <a:p>
            <a:pPr algn="l" marL="355476" indent="-177738" lvl="1">
              <a:lnSpc>
                <a:spcPts val="1975"/>
              </a:lnSpc>
              <a:buFont typeface="Arial"/>
              <a:buChar char="•"/>
            </a:pPr>
            <a:r>
              <a:rPr lang="en-US" b="true" sz="1646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Frontend Team Meeting 3 - 08.12.2024</a:t>
            </a:r>
          </a:p>
          <a:p>
            <a:pPr algn="l" marL="710951" indent="-236984" lvl="2">
              <a:lnSpc>
                <a:spcPts val="1975"/>
              </a:lnSpc>
              <a:buFont typeface="Arial"/>
              <a:buChar char="⚬"/>
            </a:pPr>
            <a:r>
              <a:rPr lang="en-US" b="true" sz="1646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Checked on the progress.</a:t>
            </a:r>
          </a:p>
          <a:p>
            <a:pPr algn="l">
              <a:lnSpc>
                <a:spcPts val="1975"/>
              </a:lnSpc>
            </a:pPr>
          </a:p>
          <a:p>
            <a:pPr algn="l" marL="355476" indent="-177738" lvl="1">
              <a:lnSpc>
                <a:spcPts val="1975"/>
              </a:lnSpc>
              <a:buFont typeface="Arial"/>
              <a:buChar char="•"/>
            </a:pPr>
            <a:r>
              <a:rPr lang="en-US" b="true" sz="1646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Frontend Team Meeting 4 - 24.12.2024</a:t>
            </a:r>
          </a:p>
          <a:p>
            <a:pPr algn="l" marL="710951" indent="-236984" lvl="2">
              <a:lnSpc>
                <a:spcPts val="1975"/>
              </a:lnSpc>
              <a:buFont typeface="Arial"/>
              <a:buChar char="⚬"/>
            </a:pPr>
            <a:r>
              <a:rPr lang="en-US" b="true" sz="1646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Finalized all pages.  </a:t>
            </a:r>
          </a:p>
          <a:p>
            <a:pPr algn="l">
              <a:lnSpc>
                <a:spcPts val="2491"/>
              </a:lnSpc>
            </a:pPr>
          </a:p>
          <a:p>
            <a:pPr algn="l">
              <a:lnSpc>
                <a:spcPts val="2491"/>
              </a:lnSpc>
            </a:pPr>
          </a:p>
          <a:p>
            <a:pPr algn="l">
              <a:lnSpc>
                <a:spcPts val="2491"/>
              </a:lnSpc>
            </a:pPr>
          </a:p>
          <a:p>
            <a:pPr algn="l">
              <a:lnSpc>
                <a:spcPts val="2577"/>
              </a:lnSpc>
            </a:pPr>
          </a:p>
          <a:p>
            <a:pPr algn="ctr">
              <a:lnSpc>
                <a:spcPts val="2748"/>
              </a:lnSpc>
              <a:spcBef>
                <a:spcPct val="0"/>
              </a:spcBef>
            </a:pPr>
          </a:p>
          <a:p>
            <a:pPr algn="ctr">
              <a:lnSpc>
                <a:spcPts val="2748"/>
              </a:lnSpc>
            </a:pPr>
          </a:p>
          <a:p>
            <a:pPr algn="ctr">
              <a:lnSpc>
                <a:spcPts val="2748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806602" y="1494414"/>
            <a:ext cx="4452698" cy="623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2"/>
              </a:lnSpc>
            </a:pPr>
          </a:p>
          <a:p>
            <a:pPr algn="ctr">
              <a:lnSpc>
                <a:spcPts val="2797"/>
              </a:lnSpc>
            </a:pPr>
            <a:r>
              <a:rPr lang="en-US" sz="2331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Full Team Meetings</a:t>
            </a:r>
          </a:p>
          <a:p>
            <a:pPr algn="ctr">
              <a:lnSpc>
                <a:spcPts val="2797"/>
              </a:lnSpc>
            </a:pPr>
          </a:p>
          <a:p>
            <a:pPr algn="l" marL="350838" indent="-175419" lvl="1">
              <a:lnSpc>
                <a:spcPts val="1950"/>
              </a:lnSpc>
              <a:buFont typeface="Arial"/>
              <a:buChar char="•"/>
            </a:pPr>
            <a:r>
              <a:rPr lang="en-US" b="true" sz="1625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Full Team Meeting 1 - 06.10.2024</a:t>
            </a:r>
          </a:p>
          <a:p>
            <a:pPr algn="l" marL="701676" indent="-233892" lvl="2">
              <a:lnSpc>
                <a:spcPts val="1950"/>
              </a:lnSpc>
              <a:buFont typeface="Arial"/>
              <a:buChar char="⚬"/>
            </a:pPr>
            <a:r>
              <a:rPr lang="en-US" b="true" sz="1625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Prepared the Project Charter</a:t>
            </a:r>
          </a:p>
          <a:p>
            <a:pPr algn="l">
              <a:lnSpc>
                <a:spcPts val="1950"/>
              </a:lnSpc>
            </a:pPr>
          </a:p>
          <a:p>
            <a:pPr algn="l" marL="350838" indent="-175419" lvl="1">
              <a:lnSpc>
                <a:spcPts val="1950"/>
              </a:lnSpc>
              <a:buFont typeface="Arial"/>
              <a:buChar char="•"/>
            </a:pPr>
            <a:r>
              <a:rPr lang="en-US" b="true" sz="1625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Full Team Meeting 2 - 01.11.2024</a:t>
            </a:r>
          </a:p>
          <a:p>
            <a:pPr algn="l" marL="701676" indent="-233892" lvl="2">
              <a:lnSpc>
                <a:spcPts val="1950"/>
              </a:lnSpc>
              <a:buFont typeface="Arial"/>
              <a:buChar char="⚬"/>
            </a:pPr>
            <a:r>
              <a:rPr lang="en-US" b="true" sz="1625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Decided on the requirements</a:t>
            </a:r>
          </a:p>
          <a:p>
            <a:pPr algn="l">
              <a:lnSpc>
                <a:spcPts val="1950"/>
              </a:lnSpc>
            </a:pPr>
          </a:p>
          <a:p>
            <a:pPr algn="l" marL="350838" indent="-175419" lvl="1">
              <a:lnSpc>
                <a:spcPts val="1950"/>
              </a:lnSpc>
              <a:buFont typeface="Arial"/>
              <a:buChar char="•"/>
            </a:pPr>
            <a:r>
              <a:rPr lang="en-US" b="true" sz="1625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Full </a:t>
            </a:r>
            <a:r>
              <a:rPr lang="en-US" b="true" sz="1625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Team Meeting 3 - 27.11.2024</a:t>
            </a:r>
          </a:p>
          <a:p>
            <a:pPr algn="l" marL="701676" indent="-233892" lvl="2">
              <a:lnSpc>
                <a:spcPts val="1950"/>
              </a:lnSpc>
              <a:buFont typeface="Arial"/>
              <a:buChar char="⚬"/>
            </a:pPr>
            <a:r>
              <a:rPr lang="en-US" b="true" sz="1625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Finalized the design specifications.</a:t>
            </a:r>
          </a:p>
          <a:p>
            <a:pPr algn="l">
              <a:lnSpc>
                <a:spcPts val="1950"/>
              </a:lnSpc>
            </a:pPr>
          </a:p>
          <a:p>
            <a:pPr algn="l" marL="350838" indent="-175419" lvl="1">
              <a:lnSpc>
                <a:spcPts val="1950"/>
              </a:lnSpc>
              <a:buFont typeface="Arial"/>
              <a:buChar char="•"/>
            </a:pPr>
            <a:r>
              <a:rPr lang="en-US" b="true" sz="1625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Full Team Meeting 4 - 24.12.2024</a:t>
            </a:r>
          </a:p>
          <a:p>
            <a:pPr algn="l" marL="701676" indent="-233892" lvl="2">
              <a:lnSpc>
                <a:spcPts val="1950"/>
              </a:lnSpc>
              <a:buFont typeface="Arial"/>
              <a:buChar char="⚬"/>
            </a:pPr>
            <a:r>
              <a:rPr lang="en-US" b="true" sz="1625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Decided on the test strategy.</a:t>
            </a:r>
          </a:p>
          <a:p>
            <a:pPr algn="l">
              <a:lnSpc>
                <a:spcPts val="1950"/>
              </a:lnSpc>
            </a:pPr>
          </a:p>
          <a:p>
            <a:pPr algn="l">
              <a:lnSpc>
                <a:spcPts val="1950"/>
              </a:lnSpc>
            </a:pPr>
          </a:p>
          <a:p>
            <a:pPr algn="l">
              <a:lnSpc>
                <a:spcPts val="2458"/>
              </a:lnSpc>
            </a:pPr>
          </a:p>
          <a:p>
            <a:pPr algn="l">
              <a:lnSpc>
                <a:spcPts val="2458"/>
              </a:lnSpc>
            </a:pPr>
          </a:p>
          <a:p>
            <a:pPr algn="l">
              <a:lnSpc>
                <a:spcPts val="2543"/>
              </a:lnSpc>
            </a:pPr>
          </a:p>
          <a:p>
            <a:pPr algn="ctr">
              <a:lnSpc>
                <a:spcPts val="2712"/>
              </a:lnSpc>
              <a:spcBef>
                <a:spcPct val="0"/>
              </a:spcBef>
            </a:pPr>
          </a:p>
          <a:p>
            <a:pPr algn="ctr">
              <a:lnSpc>
                <a:spcPts val="2712"/>
              </a:lnSpc>
            </a:pPr>
          </a:p>
          <a:p>
            <a:pPr algn="ctr">
              <a:lnSpc>
                <a:spcPts val="27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968638" y="14349"/>
            <a:ext cx="9466032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b="true" sz="8000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Our Meetings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41123" y="1028700"/>
            <a:ext cx="10618177" cy="8229600"/>
            <a:chOff x="0" y="0"/>
            <a:chExt cx="6925564" cy="53676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25564" cy="5367647"/>
            </a:xfrm>
            <a:custGeom>
              <a:avLst/>
              <a:gdLst/>
              <a:ahLst/>
              <a:cxnLst/>
              <a:rect r="r" b="b" t="t" l="l"/>
              <a:pathLst>
                <a:path h="5367647" w="6925564">
                  <a:moveTo>
                    <a:pt x="662076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062847"/>
                  </a:lnTo>
                  <a:cubicBezTo>
                    <a:pt x="0" y="5231757"/>
                    <a:pt x="135890" y="5367647"/>
                    <a:pt x="304800" y="5367647"/>
                  </a:cubicBezTo>
                  <a:lnTo>
                    <a:pt x="6620764" y="5367647"/>
                  </a:lnTo>
                  <a:cubicBezTo>
                    <a:pt x="6789674" y="5367647"/>
                    <a:pt x="6925564" y="5231757"/>
                    <a:pt x="6925564" y="5062847"/>
                  </a:cubicBezTo>
                  <a:lnTo>
                    <a:pt x="6925564" y="304800"/>
                  </a:lnTo>
                  <a:cubicBezTo>
                    <a:pt x="6925564" y="135890"/>
                    <a:pt x="6789674" y="0"/>
                    <a:pt x="66207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DEDED">
                    <a:alpha val="100000"/>
                  </a:srgbClr>
                </a:gs>
                <a:gs pos="100000">
                  <a:srgbClr val="CAD3F0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2336065"/>
            <a:ext cx="4474066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 b="true">
                <a:solidFill>
                  <a:srgbClr val="2E4255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Our customer</a:t>
            </a:r>
          </a:p>
          <a:p>
            <a:pPr algn="ctr">
              <a:lnSpc>
                <a:spcPts val="5850"/>
              </a:lnSpc>
            </a:pPr>
            <a:r>
              <a:rPr lang="en-US" sz="4500" b="true">
                <a:solidFill>
                  <a:srgbClr val="2E4255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was</a:t>
            </a:r>
          </a:p>
          <a:p>
            <a:pPr algn="ctr">
              <a:lnSpc>
                <a:spcPts val="5850"/>
              </a:lnSpc>
            </a:pPr>
            <a:r>
              <a:rPr lang="en-US" sz="4500" b="true">
                <a:solidFill>
                  <a:srgbClr val="2E4255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Elif Yıldırım</a:t>
            </a:r>
          </a:p>
          <a:p>
            <a:pPr algn="l">
              <a:lnSpc>
                <a:spcPts val="585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9144000" y="5934869"/>
            <a:ext cx="7426369" cy="3189605"/>
            <a:chOff x="0" y="0"/>
            <a:chExt cx="9901825" cy="425280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756448"/>
              <a:ext cx="9901825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9901825" cy="37183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b="true">
                  <a:solidFill>
                    <a:srgbClr val="3F407E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Imp</a:t>
              </a:r>
              <a:r>
                <a:rPr lang="en-US" b="true" sz="2999">
                  <a:solidFill>
                    <a:srgbClr val="3F407E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lemented Changes: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F407E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Implemented github issues with milestones. </a:t>
              </a:r>
            </a:p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3F407E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- 24.12.2024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F407E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Improved the UI design. </a:t>
              </a:r>
            </a:p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3F407E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- 26.12.2024</a:t>
              </a:r>
            </a:p>
            <a:p>
              <a:pPr algn="l">
                <a:lnSpc>
                  <a:spcPts val="36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85013" y="2125408"/>
            <a:ext cx="7273450" cy="3199130"/>
            <a:chOff x="0" y="0"/>
            <a:chExt cx="9697934" cy="426550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769148"/>
              <a:ext cx="9697934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9697934" cy="3731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true">
                  <a:solidFill>
                    <a:srgbClr val="3F407E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Changes asked from us by our client</a:t>
              </a:r>
              <a:r>
                <a:rPr lang="en-US" sz="3000">
                  <a:solidFill>
                    <a:srgbClr val="3F407E"/>
                  </a:solidFill>
                  <a:latin typeface="HK Grotesk"/>
                  <a:ea typeface="HK Grotesk"/>
                  <a:cs typeface="HK Grotesk"/>
                  <a:sym typeface="HK Grotesk"/>
                </a:rPr>
                <a:t>: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F407E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Asked for github issues documentation. </a:t>
              </a:r>
            </a:p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3F407E"/>
                  </a:solidFill>
                  <a:latin typeface="HK Grotesk"/>
                  <a:ea typeface="HK Grotesk"/>
                  <a:cs typeface="HK Grotesk"/>
                  <a:sym typeface="HK Grotesk"/>
                </a:rPr>
                <a:t>- 28.11.2024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F407E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Asked for better UI design. </a:t>
              </a:r>
            </a:p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3F407E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- 26.12.2024</a:t>
              </a:r>
            </a:p>
            <a:p>
              <a:pPr algn="l">
                <a:lnSpc>
                  <a:spcPts val="364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832633" y="4684554"/>
            <a:ext cx="2866199" cy="4008671"/>
          </a:xfrm>
          <a:custGeom>
            <a:avLst/>
            <a:gdLst/>
            <a:ahLst/>
            <a:cxnLst/>
            <a:rect r="r" b="b" t="t" l="l"/>
            <a:pathLst>
              <a:path h="4008671" w="2866199">
                <a:moveTo>
                  <a:pt x="0" y="0"/>
                </a:moveTo>
                <a:lnTo>
                  <a:pt x="2866200" y="0"/>
                </a:lnTo>
                <a:lnTo>
                  <a:pt x="2866200" y="4008670"/>
                </a:lnTo>
                <a:lnTo>
                  <a:pt x="0" y="4008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415618" y="81896"/>
            <a:ext cx="7689613" cy="163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b="true">
                <a:solidFill>
                  <a:srgbClr val="6C6C78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Customer Interactions</a:t>
            </a:r>
          </a:p>
          <a:p>
            <a:pPr algn="l">
              <a:lnSpc>
                <a:spcPts val="650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A5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6398" y="96692"/>
            <a:ext cx="9328638" cy="80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2"/>
              </a:lnSpc>
            </a:pPr>
            <a:r>
              <a:rPr lang="en-US" sz="4925" b="true">
                <a:solidFill>
                  <a:srgbClr val="2E4255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We have addressed the changes.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1945" y="26062"/>
            <a:ext cx="1002638" cy="1002638"/>
          </a:xfrm>
          <a:custGeom>
            <a:avLst/>
            <a:gdLst/>
            <a:ahLst/>
            <a:cxnLst/>
            <a:rect r="r" b="b" t="t" l="l"/>
            <a:pathLst>
              <a:path h="1002638" w="1002638">
                <a:moveTo>
                  <a:pt x="0" y="0"/>
                </a:moveTo>
                <a:lnTo>
                  <a:pt x="1002638" y="0"/>
                </a:lnTo>
                <a:lnTo>
                  <a:pt x="1002638" y="1002638"/>
                </a:lnTo>
                <a:lnTo>
                  <a:pt x="0" y="1002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115227"/>
            <a:ext cx="8371601" cy="5891514"/>
          </a:xfrm>
          <a:custGeom>
            <a:avLst/>
            <a:gdLst/>
            <a:ahLst/>
            <a:cxnLst/>
            <a:rect r="r" b="b" t="t" l="l"/>
            <a:pathLst>
              <a:path h="5891514" w="8371601">
                <a:moveTo>
                  <a:pt x="0" y="0"/>
                </a:moveTo>
                <a:lnTo>
                  <a:pt x="8371601" y="0"/>
                </a:lnTo>
                <a:lnTo>
                  <a:pt x="8371601" y="5891515"/>
                </a:lnTo>
                <a:lnTo>
                  <a:pt x="0" y="58915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07609" y="1850293"/>
            <a:ext cx="7249937" cy="2283730"/>
          </a:xfrm>
          <a:custGeom>
            <a:avLst/>
            <a:gdLst/>
            <a:ahLst/>
            <a:cxnLst/>
            <a:rect r="r" b="b" t="t" l="l"/>
            <a:pathLst>
              <a:path h="2283730" w="7249937">
                <a:moveTo>
                  <a:pt x="0" y="0"/>
                </a:moveTo>
                <a:lnTo>
                  <a:pt x="7249938" y="0"/>
                </a:lnTo>
                <a:lnTo>
                  <a:pt x="7249938" y="2283730"/>
                </a:lnTo>
                <a:lnTo>
                  <a:pt x="0" y="22837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07609" y="5572440"/>
            <a:ext cx="7249937" cy="3026849"/>
          </a:xfrm>
          <a:custGeom>
            <a:avLst/>
            <a:gdLst/>
            <a:ahLst/>
            <a:cxnLst/>
            <a:rect r="r" b="b" t="t" l="l"/>
            <a:pathLst>
              <a:path h="3026849" w="7249937">
                <a:moveTo>
                  <a:pt x="0" y="0"/>
                </a:moveTo>
                <a:lnTo>
                  <a:pt x="7249938" y="0"/>
                </a:lnTo>
                <a:lnTo>
                  <a:pt x="7249938" y="3026849"/>
                </a:lnTo>
                <a:lnTo>
                  <a:pt x="0" y="30268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3832578" y="4614727"/>
            <a:ext cx="0" cy="5287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4122772" y="8851016"/>
            <a:ext cx="2455962" cy="547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7"/>
              </a:lnSpc>
              <a:spcBef>
                <a:spcPct val="0"/>
              </a:spcBef>
            </a:pPr>
            <a:r>
              <a:rPr lang="en-US" b="true" sz="3197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Github Issues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23461" y="8851016"/>
            <a:ext cx="2090738" cy="547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7"/>
              </a:lnSpc>
              <a:spcBef>
                <a:spcPct val="0"/>
              </a:spcBef>
            </a:pPr>
            <a:r>
              <a:rPr lang="en-US" b="true" sz="3197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Modified UI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92" y="0"/>
            <a:ext cx="9495692" cy="10287000"/>
            <a:chOff x="0" y="0"/>
            <a:chExt cx="6193439" cy="67095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93439" cy="6709559"/>
            </a:xfrm>
            <a:custGeom>
              <a:avLst/>
              <a:gdLst/>
              <a:ahLst/>
              <a:cxnLst/>
              <a:rect r="r" b="b" t="t" l="l"/>
              <a:pathLst>
                <a:path h="6709559" w="6193439">
                  <a:moveTo>
                    <a:pt x="588863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404758"/>
                  </a:lnTo>
                  <a:cubicBezTo>
                    <a:pt x="0" y="6573669"/>
                    <a:pt x="135890" y="6709559"/>
                    <a:pt x="304800" y="6709559"/>
                  </a:cubicBezTo>
                  <a:lnTo>
                    <a:pt x="5888639" y="6709559"/>
                  </a:lnTo>
                  <a:cubicBezTo>
                    <a:pt x="6057548" y="6709559"/>
                    <a:pt x="6193439" y="6573669"/>
                    <a:pt x="6193439" y="6404758"/>
                  </a:cubicBezTo>
                  <a:lnTo>
                    <a:pt x="6193439" y="304800"/>
                  </a:lnTo>
                  <a:cubicBezTo>
                    <a:pt x="6193439" y="135890"/>
                    <a:pt x="6057548" y="0"/>
                    <a:pt x="5888639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89869" y="1941036"/>
            <a:ext cx="5812570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6C6C78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94039"/>
            <a:ext cx="7479236" cy="560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422" indent="-345211" lvl="1">
              <a:lnSpc>
                <a:spcPts val="4477"/>
              </a:lnSpc>
              <a:buFont typeface="Arial"/>
              <a:buChar char="•"/>
            </a:pPr>
            <a:r>
              <a:rPr lang="en-US" sz="3197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What is our mission?</a:t>
            </a:r>
          </a:p>
          <a:p>
            <a:pPr algn="l" marL="690422" indent="-345211" lvl="1">
              <a:lnSpc>
                <a:spcPts val="4477"/>
              </a:lnSpc>
              <a:buFont typeface="Arial"/>
              <a:buChar char="•"/>
            </a:pPr>
            <a:r>
              <a:rPr lang="en-US" sz="3197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User Case Diagram</a:t>
            </a:r>
          </a:p>
          <a:p>
            <a:pPr algn="l" marL="690422" indent="-345211" lvl="1">
              <a:lnSpc>
                <a:spcPts val="4477"/>
              </a:lnSpc>
              <a:buFont typeface="Arial"/>
              <a:buChar char="•"/>
            </a:pPr>
            <a:r>
              <a:rPr lang="en-US" sz="3197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Our Features</a:t>
            </a:r>
          </a:p>
          <a:p>
            <a:pPr algn="l" marL="690422" indent="-345211" lvl="1">
              <a:lnSpc>
                <a:spcPts val="4477"/>
              </a:lnSpc>
              <a:buFont typeface="Arial"/>
              <a:buChar char="•"/>
            </a:pPr>
            <a:r>
              <a:rPr lang="en-US" sz="3197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Who we are</a:t>
            </a:r>
          </a:p>
          <a:p>
            <a:pPr algn="l" marL="690422" indent="-345211" lvl="1">
              <a:lnSpc>
                <a:spcPts val="4477"/>
              </a:lnSpc>
              <a:buFont typeface="Arial"/>
              <a:buChar char="•"/>
            </a:pPr>
            <a:r>
              <a:rPr lang="en-US" sz="3197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Technologies we have used</a:t>
            </a:r>
          </a:p>
          <a:p>
            <a:pPr algn="l" marL="690422" indent="-345211" lvl="1">
              <a:lnSpc>
                <a:spcPts val="4477"/>
              </a:lnSpc>
              <a:buFont typeface="Arial"/>
              <a:buChar char="•"/>
            </a:pPr>
            <a:r>
              <a:rPr lang="en-US" sz="3197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Our meetings</a:t>
            </a:r>
          </a:p>
          <a:p>
            <a:pPr algn="l" marL="690422" indent="-345211" lvl="1">
              <a:lnSpc>
                <a:spcPts val="4477"/>
              </a:lnSpc>
              <a:buFont typeface="Arial"/>
              <a:buChar char="•"/>
            </a:pPr>
            <a:r>
              <a:rPr lang="en-US" sz="3197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Customer interactions</a:t>
            </a:r>
          </a:p>
          <a:p>
            <a:pPr algn="l" marL="690422" indent="-345211" lvl="1">
              <a:lnSpc>
                <a:spcPts val="4477"/>
              </a:lnSpc>
              <a:buFont typeface="Arial"/>
              <a:buChar char="•"/>
            </a:pPr>
            <a:r>
              <a:rPr lang="en-US" sz="3197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What we promised &amp; </a:t>
            </a:r>
          </a:p>
          <a:p>
            <a:pPr algn="ctr">
              <a:lnSpc>
                <a:spcPts val="4477"/>
              </a:lnSpc>
            </a:pPr>
            <a:r>
              <a:rPr lang="en-US" sz="3197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What we delivered </a:t>
            </a:r>
          </a:p>
          <a:p>
            <a:pPr algn="l">
              <a:lnSpc>
                <a:spcPts val="4477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620841" y="1634209"/>
            <a:ext cx="6406051" cy="7018582"/>
          </a:xfrm>
          <a:custGeom>
            <a:avLst/>
            <a:gdLst/>
            <a:ahLst/>
            <a:cxnLst/>
            <a:rect r="r" b="b" t="t" l="l"/>
            <a:pathLst>
              <a:path h="7018582" w="6406051">
                <a:moveTo>
                  <a:pt x="0" y="0"/>
                </a:moveTo>
                <a:lnTo>
                  <a:pt x="6406052" y="0"/>
                </a:lnTo>
                <a:lnTo>
                  <a:pt x="6406052" y="7018582"/>
                </a:lnTo>
                <a:lnTo>
                  <a:pt x="0" y="7018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92" y="0"/>
            <a:ext cx="9495692" cy="10287000"/>
            <a:chOff x="0" y="0"/>
            <a:chExt cx="6193439" cy="67095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93439" cy="6709559"/>
            </a:xfrm>
            <a:custGeom>
              <a:avLst/>
              <a:gdLst/>
              <a:ahLst/>
              <a:cxnLst/>
              <a:rect r="r" b="b" t="t" l="l"/>
              <a:pathLst>
                <a:path h="6709559" w="6193439">
                  <a:moveTo>
                    <a:pt x="588863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404758"/>
                  </a:lnTo>
                  <a:cubicBezTo>
                    <a:pt x="0" y="6573669"/>
                    <a:pt x="135890" y="6709559"/>
                    <a:pt x="304800" y="6709559"/>
                  </a:cubicBezTo>
                  <a:lnTo>
                    <a:pt x="5888639" y="6709559"/>
                  </a:lnTo>
                  <a:cubicBezTo>
                    <a:pt x="6057548" y="6709559"/>
                    <a:pt x="6193439" y="6573669"/>
                    <a:pt x="6193439" y="6404758"/>
                  </a:cubicBezTo>
                  <a:lnTo>
                    <a:pt x="6193439" y="304800"/>
                  </a:lnTo>
                  <a:cubicBezTo>
                    <a:pt x="6193439" y="135890"/>
                    <a:pt x="6057548" y="0"/>
                    <a:pt x="5888639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59393" y="3189031"/>
            <a:ext cx="7106964" cy="505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Technology Stack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Project-Configuration Management: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Git, Docker, VsCode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30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Backend stack: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Python, SQL, Postman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30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Frontend stack: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HTML/CSS, ReactJS, Typescript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42280" y="1814256"/>
            <a:ext cx="5812570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6C6C78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Project Charter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0531" y="287445"/>
            <a:ext cx="9328638" cy="80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2"/>
              </a:lnSpc>
            </a:pPr>
            <a:r>
              <a:rPr lang="en-US" sz="4925" b="true">
                <a:solidFill>
                  <a:srgbClr val="2E4255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We used what we planned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76078" y="216815"/>
            <a:ext cx="1002638" cy="1002638"/>
          </a:xfrm>
          <a:custGeom>
            <a:avLst/>
            <a:gdLst/>
            <a:ahLst/>
            <a:cxnLst/>
            <a:rect r="r" b="b" t="t" l="l"/>
            <a:pathLst>
              <a:path h="1002638" w="1002638">
                <a:moveTo>
                  <a:pt x="0" y="0"/>
                </a:moveTo>
                <a:lnTo>
                  <a:pt x="1002638" y="0"/>
                </a:lnTo>
                <a:lnTo>
                  <a:pt x="1002638" y="1002638"/>
                </a:lnTo>
                <a:lnTo>
                  <a:pt x="0" y="1002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433192" y="1814256"/>
            <a:ext cx="5812570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6C6C78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Developed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31676" y="3189031"/>
            <a:ext cx="7106964" cy="612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Technology Stack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Project-Configuration Management: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Git, Docker, VsCode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30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Backend stack: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Python (Django)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SQL (SQLite)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Postman (for testing api)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30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Frontend stack: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HTML/CSS, ReactJS, Typescript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92" y="0"/>
            <a:ext cx="9495692" cy="10287000"/>
            <a:chOff x="0" y="0"/>
            <a:chExt cx="6193439" cy="67095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93439" cy="6709559"/>
            </a:xfrm>
            <a:custGeom>
              <a:avLst/>
              <a:gdLst/>
              <a:ahLst/>
              <a:cxnLst/>
              <a:rect r="r" b="b" t="t" l="l"/>
              <a:pathLst>
                <a:path h="6709559" w="6193439">
                  <a:moveTo>
                    <a:pt x="588863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404758"/>
                  </a:lnTo>
                  <a:cubicBezTo>
                    <a:pt x="0" y="6573669"/>
                    <a:pt x="135890" y="6709559"/>
                    <a:pt x="304800" y="6709559"/>
                  </a:cubicBezTo>
                  <a:lnTo>
                    <a:pt x="5888639" y="6709559"/>
                  </a:lnTo>
                  <a:cubicBezTo>
                    <a:pt x="6057548" y="6709559"/>
                    <a:pt x="6193439" y="6573669"/>
                    <a:pt x="6193439" y="6404758"/>
                  </a:cubicBezTo>
                  <a:lnTo>
                    <a:pt x="6193439" y="304800"/>
                  </a:lnTo>
                  <a:cubicBezTo>
                    <a:pt x="6193439" y="135890"/>
                    <a:pt x="6057548" y="0"/>
                    <a:pt x="5888639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59393" y="2834776"/>
            <a:ext cx="7106964" cy="719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Designated features:</a:t>
            </a:r>
            <a:r>
              <a:rPr lang="en-US" sz="45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Registration and login page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Basic identity verification system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QR code reader for scanning items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Digital receipt for each purchase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The amount spent will be deducted from the balance users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Admin page for adding, removing products and other changes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Categories for items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Page for discounted items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Search bar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42280" y="1814256"/>
            <a:ext cx="5812570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6C6C78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Project Charter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8601" y="415225"/>
            <a:ext cx="16074506" cy="80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2"/>
              </a:lnSpc>
            </a:pPr>
            <a:r>
              <a:rPr lang="en-US" sz="4925" b="true">
                <a:solidFill>
                  <a:srgbClr val="2E4255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We developed everything we have planned and even more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76078" y="216815"/>
            <a:ext cx="1002638" cy="1002638"/>
          </a:xfrm>
          <a:custGeom>
            <a:avLst/>
            <a:gdLst/>
            <a:ahLst/>
            <a:cxnLst/>
            <a:rect r="r" b="b" t="t" l="l"/>
            <a:pathLst>
              <a:path h="1002638" w="1002638">
                <a:moveTo>
                  <a:pt x="0" y="0"/>
                </a:moveTo>
                <a:lnTo>
                  <a:pt x="1002638" y="0"/>
                </a:lnTo>
                <a:lnTo>
                  <a:pt x="1002638" y="1002638"/>
                </a:lnTo>
                <a:lnTo>
                  <a:pt x="0" y="1002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47554" y="1814256"/>
            <a:ext cx="5812570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6C6C78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Developed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65312" y="2834776"/>
            <a:ext cx="7106964" cy="719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Implemented features:</a:t>
            </a:r>
            <a:r>
              <a:rPr lang="en-US" sz="4500" b="true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Detailed user management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T.C. verification system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QR/barcode reader for scanning items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Digital receipt for each purchase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Balance system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Detailed admin panel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Categories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Page for discounted items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Live search bar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Liked products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and more...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A5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26111" y="3391924"/>
            <a:ext cx="14265018" cy="7007690"/>
          </a:xfrm>
          <a:custGeom>
            <a:avLst/>
            <a:gdLst/>
            <a:ahLst/>
            <a:cxnLst/>
            <a:rect r="r" b="b" t="t" l="l"/>
            <a:pathLst>
              <a:path h="7007690" w="14265018">
                <a:moveTo>
                  <a:pt x="0" y="0"/>
                </a:moveTo>
                <a:lnTo>
                  <a:pt x="14265017" y="0"/>
                </a:lnTo>
                <a:lnTo>
                  <a:pt x="14265017" y="7007690"/>
                </a:lnTo>
                <a:lnTo>
                  <a:pt x="0" y="7007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19533" y="1964581"/>
            <a:ext cx="924893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2E4255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Thank you for listening!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41123" y="1028700"/>
            <a:ext cx="10618177" cy="8229600"/>
            <a:chOff x="0" y="0"/>
            <a:chExt cx="6925564" cy="53676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25564" cy="5367647"/>
            </a:xfrm>
            <a:custGeom>
              <a:avLst/>
              <a:gdLst/>
              <a:ahLst/>
              <a:cxnLst/>
              <a:rect r="r" b="b" t="t" l="l"/>
              <a:pathLst>
                <a:path h="5367647" w="6925564">
                  <a:moveTo>
                    <a:pt x="662076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062847"/>
                  </a:lnTo>
                  <a:cubicBezTo>
                    <a:pt x="0" y="5231757"/>
                    <a:pt x="135890" y="5367647"/>
                    <a:pt x="304800" y="5367647"/>
                  </a:cubicBezTo>
                  <a:lnTo>
                    <a:pt x="6620764" y="5367647"/>
                  </a:lnTo>
                  <a:cubicBezTo>
                    <a:pt x="6789674" y="5367647"/>
                    <a:pt x="6925564" y="5231757"/>
                    <a:pt x="6925564" y="5062847"/>
                  </a:cubicBezTo>
                  <a:lnTo>
                    <a:pt x="6925564" y="304800"/>
                  </a:lnTo>
                  <a:cubicBezTo>
                    <a:pt x="6925564" y="135890"/>
                    <a:pt x="6789674" y="0"/>
                    <a:pt x="66207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DEDED">
                    <a:alpha val="100000"/>
                  </a:srgbClr>
                </a:gs>
                <a:gs pos="100000">
                  <a:srgbClr val="CAD3F0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94577" y="5934869"/>
            <a:ext cx="5178810" cy="4114800"/>
          </a:xfrm>
          <a:custGeom>
            <a:avLst/>
            <a:gdLst/>
            <a:ahLst/>
            <a:cxnLst/>
            <a:rect r="r" b="b" t="t" l="l"/>
            <a:pathLst>
              <a:path h="4114800" w="5178810">
                <a:moveTo>
                  <a:pt x="0" y="0"/>
                </a:moveTo>
                <a:lnTo>
                  <a:pt x="5178810" y="0"/>
                </a:lnTo>
                <a:lnTo>
                  <a:pt x="5178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414304"/>
            <a:ext cx="3125171" cy="327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2E4255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What Is Our Mission</a:t>
            </a:r>
          </a:p>
          <a:p>
            <a:pPr algn="l">
              <a:lnSpc>
                <a:spcPts val="6500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7386875" y="2382361"/>
            <a:ext cx="7273450" cy="908050"/>
            <a:chOff x="0" y="0"/>
            <a:chExt cx="9697934" cy="121073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714375"/>
              <a:ext cx="9697934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9697934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3F407E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Traditional checkout systems.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922604" y="3581083"/>
            <a:ext cx="7273450" cy="3124835"/>
            <a:chOff x="0" y="0"/>
            <a:chExt cx="9697934" cy="416644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607272"/>
              <a:ext cx="9697934" cy="352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E425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are time consuming.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E425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are inefficient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E425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are too dependant on staff availability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E425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are too costly.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E425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requires human interaction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9697934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309470" y="1858486"/>
            <a:ext cx="16555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3F407E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Problem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13356" y="3633036"/>
            <a:ext cx="65469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u="sng">
                <a:solidFill>
                  <a:srgbClr val="3F407E"/>
                </a:solidFill>
                <a:latin typeface="HK Grotesk"/>
                <a:ea typeface="HK Grotesk"/>
                <a:cs typeface="HK Grotesk"/>
                <a:sym typeface="HK Grotesk"/>
              </a:rPr>
              <a:t>Traditional checkout systems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822044" y="7466666"/>
            <a:ext cx="1711034" cy="2015136"/>
          </a:xfrm>
          <a:custGeom>
            <a:avLst/>
            <a:gdLst/>
            <a:ahLst/>
            <a:cxnLst/>
            <a:rect r="r" b="b" t="t" l="l"/>
            <a:pathLst>
              <a:path h="2015136" w="1711034">
                <a:moveTo>
                  <a:pt x="0" y="0"/>
                </a:moveTo>
                <a:lnTo>
                  <a:pt x="1711034" y="0"/>
                </a:lnTo>
                <a:lnTo>
                  <a:pt x="1711034" y="2015136"/>
                </a:lnTo>
                <a:lnTo>
                  <a:pt x="0" y="2015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93642">
            <a:off x="14547781" y="6409726"/>
            <a:ext cx="1653370" cy="2471070"/>
          </a:xfrm>
          <a:custGeom>
            <a:avLst/>
            <a:gdLst/>
            <a:ahLst/>
            <a:cxnLst/>
            <a:rect r="r" b="b" t="t" l="l"/>
            <a:pathLst>
              <a:path h="2471070" w="1653370">
                <a:moveTo>
                  <a:pt x="0" y="0"/>
                </a:moveTo>
                <a:lnTo>
                  <a:pt x="1653370" y="0"/>
                </a:lnTo>
                <a:lnTo>
                  <a:pt x="1653370" y="2471070"/>
                </a:lnTo>
                <a:lnTo>
                  <a:pt x="0" y="2471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358133" y="7296944"/>
            <a:ext cx="5203779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2E4255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What is the solution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A5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09987"/>
            <a:ext cx="6629400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true">
                <a:solidFill>
                  <a:srgbClr val="2E4255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The Solution is Bag&amp;Go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196943" y="2334634"/>
            <a:ext cx="8827866" cy="5617733"/>
          </a:xfrm>
          <a:custGeom>
            <a:avLst/>
            <a:gdLst/>
            <a:ahLst/>
            <a:cxnLst/>
            <a:rect r="r" b="b" t="t" l="l"/>
            <a:pathLst>
              <a:path h="5617733" w="8827866">
                <a:moveTo>
                  <a:pt x="0" y="0"/>
                </a:moveTo>
                <a:lnTo>
                  <a:pt x="8827866" y="0"/>
                </a:lnTo>
                <a:lnTo>
                  <a:pt x="8827866" y="5617732"/>
                </a:lnTo>
                <a:lnTo>
                  <a:pt x="0" y="5617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18661" y="4934208"/>
            <a:ext cx="2425839" cy="2856984"/>
          </a:xfrm>
          <a:custGeom>
            <a:avLst/>
            <a:gdLst/>
            <a:ahLst/>
            <a:cxnLst/>
            <a:rect r="r" b="b" t="t" l="l"/>
            <a:pathLst>
              <a:path h="2856984" w="2425839">
                <a:moveTo>
                  <a:pt x="0" y="0"/>
                </a:moveTo>
                <a:lnTo>
                  <a:pt x="2425839" y="0"/>
                </a:lnTo>
                <a:lnTo>
                  <a:pt x="2425839" y="2856984"/>
                </a:lnTo>
                <a:lnTo>
                  <a:pt x="0" y="2856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50635" y="2315732"/>
            <a:ext cx="8862674" cy="7596578"/>
            <a:chOff x="0" y="0"/>
            <a:chExt cx="6262255" cy="53676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62255" cy="5367647"/>
            </a:xfrm>
            <a:custGeom>
              <a:avLst/>
              <a:gdLst/>
              <a:ahLst/>
              <a:cxnLst/>
              <a:rect r="r" b="b" t="t" l="l"/>
              <a:pathLst>
                <a:path h="5367647" w="6262255">
                  <a:moveTo>
                    <a:pt x="595745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062847"/>
                  </a:lnTo>
                  <a:cubicBezTo>
                    <a:pt x="0" y="5231757"/>
                    <a:pt x="135890" y="5367647"/>
                    <a:pt x="304800" y="5367647"/>
                  </a:cubicBezTo>
                  <a:lnTo>
                    <a:pt x="5957455" y="5367647"/>
                  </a:lnTo>
                  <a:cubicBezTo>
                    <a:pt x="6126364" y="5367647"/>
                    <a:pt x="6262255" y="5231757"/>
                    <a:pt x="6262255" y="5062847"/>
                  </a:cubicBezTo>
                  <a:lnTo>
                    <a:pt x="6262255" y="304800"/>
                  </a:lnTo>
                  <a:cubicBezTo>
                    <a:pt x="6262255" y="135890"/>
                    <a:pt x="6126364" y="0"/>
                    <a:pt x="595745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DEDED">
                    <a:alpha val="100000"/>
                  </a:srgbClr>
                </a:gs>
                <a:gs pos="100000">
                  <a:srgbClr val="CAD3F0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99833" y="254299"/>
            <a:ext cx="6574963" cy="3687279"/>
            <a:chOff x="0" y="0"/>
            <a:chExt cx="6262255" cy="35119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2255" cy="3511910"/>
            </a:xfrm>
            <a:custGeom>
              <a:avLst/>
              <a:gdLst/>
              <a:ahLst/>
              <a:cxnLst/>
              <a:rect r="r" b="b" t="t" l="l"/>
              <a:pathLst>
                <a:path h="3511910" w="6262255">
                  <a:moveTo>
                    <a:pt x="595745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207110"/>
                  </a:lnTo>
                  <a:cubicBezTo>
                    <a:pt x="0" y="3376020"/>
                    <a:pt x="135890" y="3511910"/>
                    <a:pt x="304800" y="3511910"/>
                  </a:cubicBezTo>
                  <a:lnTo>
                    <a:pt x="5957455" y="3511910"/>
                  </a:lnTo>
                  <a:cubicBezTo>
                    <a:pt x="6126364" y="3511910"/>
                    <a:pt x="6262255" y="3376020"/>
                    <a:pt x="6262255" y="3207110"/>
                  </a:cubicBezTo>
                  <a:lnTo>
                    <a:pt x="6262255" y="304800"/>
                  </a:lnTo>
                  <a:cubicBezTo>
                    <a:pt x="6262255" y="135890"/>
                    <a:pt x="6126364" y="0"/>
                    <a:pt x="595745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DEDED">
                    <a:alpha val="100000"/>
                  </a:srgbClr>
                </a:gs>
                <a:gs pos="100000">
                  <a:srgbClr val="CAD3F0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4368" y="5715241"/>
            <a:ext cx="6612670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14368" y="-85484"/>
            <a:ext cx="6612670" cy="444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</a:p>
          <a:p>
            <a:pPr algn="l">
              <a:lnSpc>
                <a:spcPts val="5850"/>
              </a:lnSpc>
            </a:pPr>
            <a:r>
              <a:rPr lang="en-US" sz="4500" b="true">
                <a:solidFill>
                  <a:srgbClr val="2E4255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 cashierless shopping experience!</a:t>
            </a:r>
          </a:p>
          <a:p>
            <a:pPr algn="l">
              <a:lnSpc>
                <a:spcPts val="5850"/>
              </a:lnSpc>
            </a:pPr>
            <a:r>
              <a:rPr lang="en-US" sz="4500" b="true">
                <a:solidFill>
                  <a:srgbClr val="2E4255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Self-checkout using your phones!</a:t>
            </a:r>
          </a:p>
          <a:p>
            <a:pPr algn="l">
              <a:lnSpc>
                <a:spcPts val="5850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9277295" y="3188028"/>
            <a:ext cx="9010705" cy="7049128"/>
            <a:chOff x="0" y="0"/>
            <a:chExt cx="12014274" cy="939883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8886180"/>
              <a:ext cx="12014274" cy="512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2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2705"/>
              <a:ext cx="12014274" cy="808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50"/>
                </a:lnSpc>
              </a:pPr>
              <a:r>
                <a:rPr lang="en-US" sz="4500">
                  <a:solidFill>
                    <a:srgbClr val="2E425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The Bag &amp; Go offers: </a:t>
              </a:r>
            </a:p>
            <a:p>
              <a:pPr algn="l" marL="863599" indent="-431800" lvl="1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2E425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No more times spent in lines. </a:t>
              </a:r>
            </a:p>
            <a:p>
              <a:pPr algn="l" marL="863599" indent="-431800" lvl="1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2E425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No more unnecessary human interaction.</a:t>
              </a:r>
            </a:p>
            <a:p>
              <a:pPr algn="l" marL="863599" indent="-431800" lvl="1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2E425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Less cost for the store managements.</a:t>
              </a:r>
            </a:p>
            <a:p>
              <a:pPr algn="l" marL="863599" indent="-431800" lvl="1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2E425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Easier Transaction.</a:t>
              </a:r>
            </a:p>
            <a:p>
              <a:pPr algn="l" marL="863599" indent="-431800" lvl="1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2E425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Easier product management</a:t>
              </a:r>
            </a:p>
            <a:p>
              <a:pPr algn="l">
                <a:lnSpc>
                  <a:spcPts val="585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82370" y="4074402"/>
            <a:ext cx="3828625" cy="4732008"/>
          </a:xfrm>
          <a:custGeom>
            <a:avLst/>
            <a:gdLst/>
            <a:ahLst/>
            <a:cxnLst/>
            <a:rect r="r" b="b" t="t" l="l"/>
            <a:pathLst>
              <a:path h="4732008" w="3828625">
                <a:moveTo>
                  <a:pt x="0" y="0"/>
                </a:moveTo>
                <a:lnTo>
                  <a:pt x="3828625" y="0"/>
                </a:lnTo>
                <a:lnTo>
                  <a:pt x="3828625" y="4732008"/>
                </a:lnTo>
                <a:lnTo>
                  <a:pt x="0" y="4732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30411" y="5505147"/>
            <a:ext cx="3828625" cy="4732008"/>
          </a:xfrm>
          <a:custGeom>
            <a:avLst/>
            <a:gdLst/>
            <a:ahLst/>
            <a:cxnLst/>
            <a:rect r="r" b="b" t="t" l="l"/>
            <a:pathLst>
              <a:path h="4732008" w="3828625">
                <a:moveTo>
                  <a:pt x="0" y="0"/>
                </a:moveTo>
                <a:lnTo>
                  <a:pt x="3828625" y="0"/>
                </a:lnTo>
                <a:lnTo>
                  <a:pt x="3828625" y="4732008"/>
                </a:lnTo>
                <a:lnTo>
                  <a:pt x="0" y="4732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73926" y="2105201"/>
            <a:ext cx="12740149" cy="7835191"/>
          </a:xfrm>
          <a:custGeom>
            <a:avLst/>
            <a:gdLst/>
            <a:ahLst/>
            <a:cxnLst/>
            <a:rect r="r" b="b" t="t" l="l"/>
            <a:pathLst>
              <a:path h="7835191" w="12740149">
                <a:moveTo>
                  <a:pt x="0" y="0"/>
                </a:moveTo>
                <a:lnTo>
                  <a:pt x="12740148" y="0"/>
                </a:lnTo>
                <a:lnTo>
                  <a:pt x="12740148" y="7835192"/>
                </a:lnTo>
                <a:lnTo>
                  <a:pt x="0" y="783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56751" y="672129"/>
            <a:ext cx="1033289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 b="true">
                <a:solidFill>
                  <a:srgbClr val="6C6C78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USER CASE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6246" y="176258"/>
            <a:ext cx="9495692" cy="10287000"/>
            <a:chOff x="0" y="0"/>
            <a:chExt cx="6193439" cy="67095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93439" cy="6709559"/>
            </a:xfrm>
            <a:custGeom>
              <a:avLst/>
              <a:gdLst/>
              <a:ahLst/>
              <a:cxnLst/>
              <a:rect r="r" b="b" t="t" l="l"/>
              <a:pathLst>
                <a:path h="6709559" w="6193439">
                  <a:moveTo>
                    <a:pt x="588863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404758"/>
                  </a:lnTo>
                  <a:cubicBezTo>
                    <a:pt x="0" y="6573669"/>
                    <a:pt x="135890" y="6709559"/>
                    <a:pt x="304800" y="6709559"/>
                  </a:cubicBezTo>
                  <a:lnTo>
                    <a:pt x="5888639" y="6709559"/>
                  </a:lnTo>
                  <a:cubicBezTo>
                    <a:pt x="6057548" y="6709559"/>
                    <a:pt x="6193439" y="6573669"/>
                    <a:pt x="6193439" y="6404758"/>
                  </a:cubicBezTo>
                  <a:lnTo>
                    <a:pt x="6193439" y="304800"/>
                  </a:lnTo>
                  <a:cubicBezTo>
                    <a:pt x="6193439" y="135890"/>
                    <a:pt x="6057548" y="0"/>
                    <a:pt x="5888639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45315" y="2117294"/>
            <a:ext cx="5812570" cy="163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6C6C78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FEATURES</a:t>
            </a:r>
          </a:p>
          <a:p>
            <a:pPr algn="l">
              <a:lnSpc>
                <a:spcPts val="65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29445" y="3137405"/>
            <a:ext cx="6139853" cy="569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5615" indent="-347808" lvl="1">
              <a:lnSpc>
                <a:spcPts val="4510"/>
              </a:lnSpc>
              <a:buFont typeface="Arial"/>
              <a:buChar char="•"/>
            </a:pPr>
            <a:r>
              <a:rPr lang="en-US" sz="3221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Secure Authorization</a:t>
            </a:r>
          </a:p>
          <a:p>
            <a:pPr algn="l" marL="695615" indent="-347808" lvl="1">
              <a:lnSpc>
                <a:spcPts val="4510"/>
              </a:lnSpc>
              <a:buFont typeface="Arial"/>
              <a:buChar char="•"/>
            </a:pPr>
            <a:r>
              <a:rPr lang="en-US" sz="3221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Clear UI</a:t>
            </a:r>
          </a:p>
          <a:p>
            <a:pPr algn="l" marL="695615" indent="-347808" lvl="1">
              <a:lnSpc>
                <a:spcPts val="4510"/>
              </a:lnSpc>
              <a:buFont typeface="Arial"/>
              <a:buChar char="•"/>
            </a:pPr>
            <a:r>
              <a:rPr lang="en-US" sz="3221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Dynamic Search Operations</a:t>
            </a:r>
          </a:p>
          <a:p>
            <a:pPr algn="l" marL="695615" indent="-347808" lvl="1">
              <a:lnSpc>
                <a:spcPts val="4510"/>
              </a:lnSpc>
              <a:buFont typeface="Arial"/>
              <a:buChar char="•"/>
            </a:pPr>
            <a:r>
              <a:rPr lang="en-US" sz="3221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Sales Sub Menu</a:t>
            </a:r>
          </a:p>
          <a:p>
            <a:pPr algn="l" marL="695615" indent="-347808" lvl="1">
              <a:lnSpc>
                <a:spcPts val="4510"/>
              </a:lnSpc>
              <a:buFont typeface="Arial"/>
              <a:buChar char="•"/>
            </a:pPr>
            <a:r>
              <a:rPr lang="en-US" sz="3221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Categories Sub Menu</a:t>
            </a:r>
          </a:p>
          <a:p>
            <a:pPr algn="l" marL="695615" indent="-347808" lvl="1">
              <a:lnSpc>
                <a:spcPts val="4510"/>
              </a:lnSpc>
              <a:buFont typeface="Arial"/>
              <a:buChar char="•"/>
            </a:pPr>
            <a:r>
              <a:rPr lang="en-US" sz="3221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Profile Page</a:t>
            </a:r>
          </a:p>
          <a:p>
            <a:pPr algn="l" marL="695615" indent="-347808" lvl="1">
              <a:lnSpc>
                <a:spcPts val="4510"/>
              </a:lnSpc>
              <a:buFont typeface="Arial"/>
              <a:buChar char="•"/>
            </a:pPr>
            <a:r>
              <a:rPr lang="en-US" sz="3221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Order Histoy</a:t>
            </a:r>
          </a:p>
          <a:p>
            <a:pPr algn="l" marL="695615" indent="-347808" lvl="1">
              <a:lnSpc>
                <a:spcPts val="4510"/>
              </a:lnSpc>
              <a:buFont typeface="Arial"/>
              <a:buChar char="•"/>
            </a:pPr>
            <a:r>
              <a:rPr lang="en-US" sz="3221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Favorites Sub Menu</a:t>
            </a:r>
          </a:p>
          <a:p>
            <a:pPr algn="l" marL="695615" indent="-347808" lvl="1">
              <a:lnSpc>
                <a:spcPts val="4510"/>
              </a:lnSpc>
              <a:buFont typeface="Arial"/>
              <a:buChar char="•"/>
            </a:pPr>
            <a:r>
              <a:rPr lang="en-US" sz="3221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QR Code Scanner</a:t>
            </a:r>
          </a:p>
          <a:p>
            <a:pPr algn="l" marL="695615" indent="-347808" lvl="1">
              <a:lnSpc>
                <a:spcPts val="4510"/>
              </a:lnSpc>
              <a:buFont typeface="Arial"/>
              <a:buChar char="•"/>
            </a:pPr>
            <a:r>
              <a:rPr lang="en-US" sz="3221">
                <a:solidFill>
                  <a:srgbClr val="2E4255"/>
                </a:solidFill>
                <a:latin typeface="HK Grotesk"/>
                <a:ea typeface="HK Grotesk"/>
                <a:cs typeface="HK Grotesk"/>
                <a:sym typeface="HK Grotesk"/>
              </a:rPr>
              <a:t>Cart Page and Checkout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853210" y="730952"/>
            <a:ext cx="7406090" cy="4508457"/>
          </a:xfrm>
          <a:custGeom>
            <a:avLst/>
            <a:gdLst/>
            <a:ahLst/>
            <a:cxnLst/>
            <a:rect r="r" b="b" t="t" l="l"/>
            <a:pathLst>
              <a:path h="4508457" w="7406090">
                <a:moveTo>
                  <a:pt x="0" y="0"/>
                </a:moveTo>
                <a:lnTo>
                  <a:pt x="7406090" y="0"/>
                </a:lnTo>
                <a:lnTo>
                  <a:pt x="7406090" y="4508457"/>
                </a:lnTo>
                <a:lnTo>
                  <a:pt x="0" y="4508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853210" y="5640306"/>
            <a:ext cx="7406090" cy="4443654"/>
          </a:xfrm>
          <a:custGeom>
            <a:avLst/>
            <a:gdLst/>
            <a:ahLst/>
            <a:cxnLst/>
            <a:rect r="r" b="b" t="t" l="l"/>
            <a:pathLst>
              <a:path h="4443654" w="7406090">
                <a:moveTo>
                  <a:pt x="0" y="0"/>
                </a:moveTo>
                <a:lnTo>
                  <a:pt x="7406090" y="0"/>
                </a:lnTo>
                <a:lnTo>
                  <a:pt x="7406090" y="4443653"/>
                </a:lnTo>
                <a:lnTo>
                  <a:pt x="0" y="4443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4324" y="1181384"/>
            <a:ext cx="6887362" cy="8648416"/>
            <a:chOff x="0" y="0"/>
            <a:chExt cx="5250612" cy="6593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50612" cy="6593160"/>
            </a:xfrm>
            <a:custGeom>
              <a:avLst/>
              <a:gdLst/>
              <a:ahLst/>
              <a:cxnLst/>
              <a:rect r="r" b="b" t="t" l="l"/>
              <a:pathLst>
                <a:path h="6593160" w="5250612">
                  <a:moveTo>
                    <a:pt x="494581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288360"/>
                  </a:lnTo>
                  <a:cubicBezTo>
                    <a:pt x="0" y="6457269"/>
                    <a:pt x="135890" y="6593160"/>
                    <a:pt x="304800" y="6593160"/>
                  </a:cubicBezTo>
                  <a:lnTo>
                    <a:pt x="4945812" y="6593160"/>
                  </a:lnTo>
                  <a:cubicBezTo>
                    <a:pt x="5114722" y="6593160"/>
                    <a:pt x="5250612" y="6457269"/>
                    <a:pt x="5250612" y="6288360"/>
                  </a:cubicBezTo>
                  <a:lnTo>
                    <a:pt x="5250612" y="304800"/>
                  </a:lnTo>
                  <a:cubicBezTo>
                    <a:pt x="5250612" y="135890"/>
                    <a:pt x="5114722" y="0"/>
                    <a:pt x="494581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DEDED">
                    <a:alpha val="100000"/>
                  </a:srgbClr>
                </a:gs>
                <a:gs pos="100000">
                  <a:srgbClr val="CAD3F0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9427288" y="1181384"/>
            <a:ext cx="6887362" cy="8648416"/>
            <a:chOff x="0" y="0"/>
            <a:chExt cx="5250612" cy="6593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50612" cy="6593160"/>
            </a:xfrm>
            <a:custGeom>
              <a:avLst/>
              <a:gdLst/>
              <a:ahLst/>
              <a:cxnLst/>
              <a:rect r="r" b="b" t="t" l="l"/>
              <a:pathLst>
                <a:path h="6593160" w="5250612">
                  <a:moveTo>
                    <a:pt x="494581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288360"/>
                  </a:lnTo>
                  <a:cubicBezTo>
                    <a:pt x="0" y="6457269"/>
                    <a:pt x="135890" y="6593160"/>
                    <a:pt x="304800" y="6593160"/>
                  </a:cubicBezTo>
                  <a:lnTo>
                    <a:pt x="4945812" y="6593160"/>
                  </a:lnTo>
                  <a:cubicBezTo>
                    <a:pt x="5114722" y="6593160"/>
                    <a:pt x="5250612" y="6457269"/>
                    <a:pt x="5250612" y="6288360"/>
                  </a:cubicBezTo>
                  <a:lnTo>
                    <a:pt x="5250612" y="304800"/>
                  </a:lnTo>
                  <a:cubicBezTo>
                    <a:pt x="5250612" y="135890"/>
                    <a:pt x="5114722" y="0"/>
                    <a:pt x="494581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DEDED">
                    <a:alpha val="100000"/>
                  </a:srgbClr>
                </a:gs>
                <a:gs pos="100000">
                  <a:srgbClr val="CAD3F0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374128" y="7137473"/>
            <a:ext cx="3517292" cy="2692327"/>
          </a:xfrm>
          <a:custGeom>
            <a:avLst/>
            <a:gdLst/>
            <a:ahLst/>
            <a:cxnLst/>
            <a:rect r="r" b="b" t="t" l="l"/>
            <a:pathLst>
              <a:path h="2692327" w="3517292">
                <a:moveTo>
                  <a:pt x="0" y="0"/>
                </a:moveTo>
                <a:lnTo>
                  <a:pt x="3517292" y="0"/>
                </a:lnTo>
                <a:lnTo>
                  <a:pt x="3517292" y="2692327"/>
                </a:lnTo>
                <a:lnTo>
                  <a:pt x="0" y="2692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68478" y="1438275"/>
            <a:ext cx="5897106" cy="1030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</a:p>
          <a:p>
            <a:pPr algn="ctr">
              <a:lnSpc>
                <a:spcPts val="3840"/>
              </a:lnSpc>
            </a:pPr>
            <a:r>
              <a:rPr lang="en-US" sz="3200" b="true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Backend Division</a:t>
            </a:r>
          </a:p>
          <a:p>
            <a:pPr algn="ctr">
              <a:lnSpc>
                <a:spcPts val="3480"/>
              </a:lnSpc>
            </a:pPr>
          </a:p>
          <a:p>
            <a:pPr algn="l" marL="496595" indent="-248297" lvl="1">
              <a:lnSpc>
                <a:spcPts val="2760"/>
              </a:lnSpc>
              <a:buFont typeface="Arial"/>
              <a:buChar char="•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Ataberk Çiftlikli 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DevOps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Subject Expert</a:t>
            </a:r>
          </a:p>
          <a:p>
            <a:pPr algn="l">
              <a:lnSpc>
                <a:spcPts val="2760"/>
              </a:lnSpc>
            </a:pPr>
          </a:p>
          <a:p>
            <a:pPr algn="l" marL="496595" indent="-248297" lvl="1">
              <a:lnSpc>
                <a:spcPts val="2760"/>
              </a:lnSpc>
              <a:buFont typeface="Arial"/>
              <a:buChar char="•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Beran Orkan Işık 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DevOps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Back-end developer</a:t>
            </a:r>
          </a:p>
          <a:p>
            <a:pPr algn="l">
              <a:lnSpc>
                <a:spcPts val="2760"/>
              </a:lnSpc>
            </a:pPr>
          </a:p>
          <a:p>
            <a:pPr algn="l" marL="496595" indent="-248297" lvl="1">
              <a:lnSpc>
                <a:spcPts val="2760"/>
              </a:lnSpc>
              <a:buFont typeface="Arial"/>
              <a:buChar char="•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Kerem Er 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Scribe 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Back-end developer</a:t>
            </a:r>
          </a:p>
          <a:p>
            <a:pPr algn="l">
              <a:lnSpc>
                <a:spcPts val="2760"/>
              </a:lnSpc>
            </a:pPr>
          </a:p>
          <a:p>
            <a:pPr algn="l" marL="496595" indent="-248297" lvl="1">
              <a:lnSpc>
                <a:spcPts val="2760"/>
              </a:lnSpc>
              <a:buFont typeface="Arial"/>
              <a:buChar char="•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Miraç Merthan Durdağ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Back-end developer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Budget Manager</a:t>
            </a:r>
          </a:p>
          <a:p>
            <a:pPr algn="l">
              <a:lnSpc>
                <a:spcPts val="2760"/>
              </a:lnSpc>
            </a:pPr>
          </a:p>
          <a:p>
            <a:pPr algn="l" marL="496595" indent="-248297" lvl="1">
              <a:lnSpc>
                <a:spcPts val="2760"/>
              </a:lnSpc>
              <a:buFont typeface="Arial"/>
              <a:buChar char="•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Yiğit Güriş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Back-end developer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Business Analyst</a:t>
            </a: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</a:p>
          <a:p>
            <a:pPr algn="l">
              <a:lnSpc>
                <a:spcPts val="3480"/>
              </a:lnSpc>
            </a:pPr>
          </a:p>
          <a:p>
            <a:pPr algn="l">
              <a:lnSpc>
                <a:spcPts val="3600"/>
              </a:lnSpc>
            </a:pPr>
          </a:p>
          <a:p>
            <a:pPr algn="ctr">
              <a:lnSpc>
                <a:spcPts val="3840"/>
              </a:lnSpc>
              <a:spcBef>
                <a:spcPct val="0"/>
              </a:spcBef>
            </a:pPr>
          </a:p>
          <a:p>
            <a:pPr algn="ctr">
              <a:lnSpc>
                <a:spcPts val="3840"/>
              </a:lnSpc>
            </a:pPr>
          </a:p>
          <a:p>
            <a:pPr algn="ctr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417031" y="153573"/>
            <a:ext cx="7453938" cy="87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b="true" sz="5412">
                <a:solidFill>
                  <a:srgbClr val="8990BB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Team KING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416" y="1438275"/>
            <a:ext cx="5897106" cy="850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</a:p>
          <a:p>
            <a:pPr algn="ctr">
              <a:lnSpc>
                <a:spcPts val="3960"/>
              </a:lnSpc>
            </a:pPr>
            <a:r>
              <a:rPr lang="en-US" sz="3300" b="true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Frontend </a:t>
            </a:r>
            <a:r>
              <a:rPr lang="en-US" sz="3300" b="true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Division</a:t>
            </a:r>
          </a:p>
          <a:p>
            <a:pPr algn="ctr">
              <a:lnSpc>
                <a:spcPts val="3960"/>
              </a:lnSpc>
            </a:pPr>
          </a:p>
          <a:p>
            <a:pPr algn="l" marL="496595" indent="-248297" lvl="1">
              <a:lnSpc>
                <a:spcPts val="2760"/>
              </a:lnSpc>
              <a:buFont typeface="Arial"/>
              <a:buChar char="•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Yiğit Alp Bilgin 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Front-end developer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Budget Manager</a:t>
            </a:r>
          </a:p>
          <a:p>
            <a:pPr algn="l">
              <a:lnSpc>
                <a:spcPts val="2760"/>
              </a:lnSpc>
            </a:pPr>
          </a:p>
          <a:p>
            <a:pPr algn="l" marL="496595" indent="-248297" lvl="1">
              <a:lnSpc>
                <a:spcPts val="2760"/>
              </a:lnSpc>
              <a:buFont typeface="Arial"/>
              <a:buChar char="•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Ceren Birsu Yılmaz  </a:t>
            </a: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Front-end developer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QA</a:t>
            </a:r>
          </a:p>
          <a:p>
            <a:pPr algn="l">
              <a:lnSpc>
                <a:spcPts val="2760"/>
              </a:lnSpc>
            </a:pPr>
          </a:p>
          <a:p>
            <a:pPr algn="l" marL="496595" indent="-248297" lvl="1">
              <a:lnSpc>
                <a:spcPts val="2760"/>
              </a:lnSpc>
              <a:buFont typeface="Arial"/>
              <a:buChar char="•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Cemal Yılmaz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Front-end developer</a:t>
            </a:r>
          </a:p>
          <a:p>
            <a:pPr algn="l" marL="993190" indent="-331063" lvl="2">
              <a:lnSpc>
                <a:spcPts val="2760"/>
              </a:lnSpc>
              <a:buFont typeface="Arial"/>
              <a:buChar char="⚬"/>
            </a:pPr>
            <a:r>
              <a:rPr lang="en-US" b="true" sz="2300">
                <a:solidFill>
                  <a:srgbClr val="3F4F5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Business Analyst</a:t>
            </a:r>
          </a:p>
          <a:p>
            <a:pPr algn="l">
              <a:lnSpc>
                <a:spcPts val="3480"/>
              </a:lnSpc>
            </a:pPr>
          </a:p>
          <a:p>
            <a:pPr algn="l">
              <a:lnSpc>
                <a:spcPts val="3480"/>
              </a:lnSpc>
            </a:pPr>
          </a:p>
          <a:p>
            <a:pPr algn="l">
              <a:lnSpc>
                <a:spcPts val="3480"/>
              </a:lnSpc>
            </a:pPr>
          </a:p>
          <a:p>
            <a:pPr algn="l">
              <a:lnSpc>
                <a:spcPts val="3600"/>
              </a:lnSpc>
            </a:pPr>
          </a:p>
          <a:p>
            <a:pPr algn="ctr">
              <a:lnSpc>
                <a:spcPts val="3840"/>
              </a:lnSpc>
              <a:spcBef>
                <a:spcPct val="0"/>
              </a:spcBef>
            </a:pPr>
          </a:p>
          <a:p>
            <a:pPr algn="ctr">
              <a:lnSpc>
                <a:spcPts val="3840"/>
              </a:lnSpc>
            </a:pPr>
          </a:p>
          <a:p>
            <a:pPr algn="ctr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5778" y="2455287"/>
            <a:ext cx="2401797" cy="1387821"/>
            <a:chOff x="0" y="0"/>
            <a:chExt cx="632572" cy="3655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2572" cy="365517"/>
            </a:xfrm>
            <a:custGeom>
              <a:avLst/>
              <a:gdLst/>
              <a:ahLst/>
              <a:cxnLst/>
              <a:rect r="r" b="b" t="t" l="l"/>
              <a:pathLst>
                <a:path h="365517" w="632572">
                  <a:moveTo>
                    <a:pt x="164393" y="0"/>
                  </a:moveTo>
                  <a:lnTo>
                    <a:pt x="468179" y="0"/>
                  </a:lnTo>
                  <a:cubicBezTo>
                    <a:pt x="558971" y="0"/>
                    <a:pt x="632572" y="73601"/>
                    <a:pt x="632572" y="164393"/>
                  </a:cubicBezTo>
                  <a:lnTo>
                    <a:pt x="632572" y="201124"/>
                  </a:lnTo>
                  <a:cubicBezTo>
                    <a:pt x="632572" y="291916"/>
                    <a:pt x="558971" y="365517"/>
                    <a:pt x="468179" y="365517"/>
                  </a:cubicBezTo>
                  <a:lnTo>
                    <a:pt x="164393" y="365517"/>
                  </a:lnTo>
                  <a:cubicBezTo>
                    <a:pt x="120793" y="365517"/>
                    <a:pt x="78979" y="348197"/>
                    <a:pt x="48150" y="317367"/>
                  </a:cubicBezTo>
                  <a:cubicBezTo>
                    <a:pt x="17320" y="286538"/>
                    <a:pt x="0" y="244724"/>
                    <a:pt x="0" y="201124"/>
                  </a:cubicBezTo>
                  <a:lnTo>
                    <a:pt x="0" y="164393"/>
                  </a:lnTo>
                  <a:cubicBezTo>
                    <a:pt x="0" y="73601"/>
                    <a:pt x="73601" y="0"/>
                    <a:pt x="164393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632572" cy="413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40476" y="2837872"/>
            <a:ext cx="1852400" cy="59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2000" b="true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Ataberk</a:t>
            </a:r>
          </a:p>
          <a:p>
            <a:pPr algn="ctr">
              <a:lnSpc>
                <a:spcPts val="2380"/>
              </a:lnSpc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Çiftlikli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4076627"/>
            <a:ext cx="3875953" cy="4848347"/>
            <a:chOff x="0" y="0"/>
            <a:chExt cx="1020827" cy="12769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0827" cy="1276931"/>
            </a:xfrm>
            <a:custGeom>
              <a:avLst/>
              <a:gdLst/>
              <a:ahLst/>
              <a:cxnLst/>
              <a:rect r="r" b="b" t="t" l="l"/>
              <a:pathLst>
                <a:path h="1276931" w="1020827">
                  <a:moveTo>
                    <a:pt x="101869" y="0"/>
                  </a:moveTo>
                  <a:lnTo>
                    <a:pt x="918959" y="0"/>
                  </a:lnTo>
                  <a:cubicBezTo>
                    <a:pt x="945976" y="0"/>
                    <a:pt x="971886" y="10733"/>
                    <a:pt x="990990" y="29837"/>
                  </a:cubicBezTo>
                  <a:cubicBezTo>
                    <a:pt x="1010095" y="48941"/>
                    <a:pt x="1020827" y="74851"/>
                    <a:pt x="1020827" y="101869"/>
                  </a:cubicBezTo>
                  <a:lnTo>
                    <a:pt x="1020827" y="1175062"/>
                  </a:lnTo>
                  <a:cubicBezTo>
                    <a:pt x="1020827" y="1231323"/>
                    <a:pt x="975219" y="1276931"/>
                    <a:pt x="918959" y="1276931"/>
                  </a:cubicBezTo>
                  <a:lnTo>
                    <a:pt x="101869" y="1276931"/>
                  </a:lnTo>
                  <a:cubicBezTo>
                    <a:pt x="45608" y="1276931"/>
                    <a:pt x="0" y="1231323"/>
                    <a:pt x="0" y="1175062"/>
                  </a:cubicBezTo>
                  <a:lnTo>
                    <a:pt x="0" y="101869"/>
                  </a:lnTo>
                  <a:cubicBezTo>
                    <a:pt x="0" y="45608"/>
                    <a:pt x="45608" y="0"/>
                    <a:pt x="101869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020827" cy="1324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545564" y="2453977"/>
            <a:ext cx="2401797" cy="1387821"/>
            <a:chOff x="0" y="0"/>
            <a:chExt cx="632572" cy="3655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2572" cy="365517"/>
            </a:xfrm>
            <a:custGeom>
              <a:avLst/>
              <a:gdLst/>
              <a:ahLst/>
              <a:cxnLst/>
              <a:rect r="r" b="b" t="t" l="l"/>
              <a:pathLst>
                <a:path h="365517" w="632572">
                  <a:moveTo>
                    <a:pt x="164393" y="0"/>
                  </a:moveTo>
                  <a:lnTo>
                    <a:pt x="468179" y="0"/>
                  </a:lnTo>
                  <a:cubicBezTo>
                    <a:pt x="558971" y="0"/>
                    <a:pt x="632572" y="73601"/>
                    <a:pt x="632572" y="164393"/>
                  </a:cubicBezTo>
                  <a:lnTo>
                    <a:pt x="632572" y="201124"/>
                  </a:lnTo>
                  <a:cubicBezTo>
                    <a:pt x="632572" y="291916"/>
                    <a:pt x="558971" y="365517"/>
                    <a:pt x="468179" y="365517"/>
                  </a:cubicBezTo>
                  <a:lnTo>
                    <a:pt x="164393" y="365517"/>
                  </a:lnTo>
                  <a:cubicBezTo>
                    <a:pt x="120793" y="365517"/>
                    <a:pt x="78979" y="348197"/>
                    <a:pt x="48150" y="317367"/>
                  </a:cubicBezTo>
                  <a:cubicBezTo>
                    <a:pt x="17320" y="286538"/>
                    <a:pt x="0" y="244724"/>
                    <a:pt x="0" y="201124"/>
                  </a:cubicBezTo>
                  <a:lnTo>
                    <a:pt x="0" y="164393"/>
                  </a:lnTo>
                  <a:cubicBezTo>
                    <a:pt x="0" y="73601"/>
                    <a:pt x="73601" y="0"/>
                    <a:pt x="164393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632572" cy="413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820262" y="2844398"/>
            <a:ext cx="1852400" cy="59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Beran Orkan Işık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808486" y="4076627"/>
            <a:ext cx="3875953" cy="4848347"/>
            <a:chOff x="0" y="0"/>
            <a:chExt cx="1020827" cy="12769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20827" cy="1276931"/>
            </a:xfrm>
            <a:custGeom>
              <a:avLst/>
              <a:gdLst/>
              <a:ahLst/>
              <a:cxnLst/>
              <a:rect r="r" b="b" t="t" l="l"/>
              <a:pathLst>
                <a:path h="1276931" w="1020827">
                  <a:moveTo>
                    <a:pt x="101869" y="0"/>
                  </a:moveTo>
                  <a:lnTo>
                    <a:pt x="918959" y="0"/>
                  </a:lnTo>
                  <a:cubicBezTo>
                    <a:pt x="945976" y="0"/>
                    <a:pt x="971886" y="10733"/>
                    <a:pt x="990990" y="29837"/>
                  </a:cubicBezTo>
                  <a:cubicBezTo>
                    <a:pt x="1010095" y="48941"/>
                    <a:pt x="1020827" y="74851"/>
                    <a:pt x="1020827" y="101869"/>
                  </a:cubicBezTo>
                  <a:lnTo>
                    <a:pt x="1020827" y="1175062"/>
                  </a:lnTo>
                  <a:cubicBezTo>
                    <a:pt x="1020827" y="1231323"/>
                    <a:pt x="975219" y="1276931"/>
                    <a:pt x="918959" y="1276931"/>
                  </a:cubicBezTo>
                  <a:lnTo>
                    <a:pt x="101869" y="1276931"/>
                  </a:lnTo>
                  <a:cubicBezTo>
                    <a:pt x="45608" y="1276931"/>
                    <a:pt x="0" y="1231323"/>
                    <a:pt x="0" y="1175062"/>
                  </a:cubicBezTo>
                  <a:lnTo>
                    <a:pt x="0" y="101869"/>
                  </a:lnTo>
                  <a:cubicBezTo>
                    <a:pt x="0" y="45608"/>
                    <a:pt x="45608" y="0"/>
                    <a:pt x="101869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020827" cy="1324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152472" y="2455287"/>
            <a:ext cx="2401797" cy="1387821"/>
            <a:chOff x="0" y="0"/>
            <a:chExt cx="632572" cy="36551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2572" cy="365517"/>
            </a:xfrm>
            <a:custGeom>
              <a:avLst/>
              <a:gdLst/>
              <a:ahLst/>
              <a:cxnLst/>
              <a:rect r="r" b="b" t="t" l="l"/>
              <a:pathLst>
                <a:path h="365517" w="632572">
                  <a:moveTo>
                    <a:pt x="164393" y="0"/>
                  </a:moveTo>
                  <a:lnTo>
                    <a:pt x="468179" y="0"/>
                  </a:lnTo>
                  <a:cubicBezTo>
                    <a:pt x="558971" y="0"/>
                    <a:pt x="632572" y="73601"/>
                    <a:pt x="632572" y="164393"/>
                  </a:cubicBezTo>
                  <a:lnTo>
                    <a:pt x="632572" y="201124"/>
                  </a:lnTo>
                  <a:cubicBezTo>
                    <a:pt x="632572" y="291916"/>
                    <a:pt x="558971" y="365517"/>
                    <a:pt x="468179" y="365517"/>
                  </a:cubicBezTo>
                  <a:lnTo>
                    <a:pt x="164393" y="365517"/>
                  </a:lnTo>
                  <a:cubicBezTo>
                    <a:pt x="120793" y="365517"/>
                    <a:pt x="78979" y="348197"/>
                    <a:pt x="48150" y="317367"/>
                  </a:cubicBezTo>
                  <a:cubicBezTo>
                    <a:pt x="17320" y="286538"/>
                    <a:pt x="0" y="244724"/>
                    <a:pt x="0" y="201124"/>
                  </a:cubicBezTo>
                  <a:lnTo>
                    <a:pt x="0" y="164393"/>
                  </a:lnTo>
                  <a:cubicBezTo>
                    <a:pt x="0" y="73601"/>
                    <a:pt x="73601" y="0"/>
                    <a:pt x="164393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632572" cy="413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4427170" y="2844398"/>
            <a:ext cx="1852400" cy="59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2000" b="true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Kerem </a:t>
            </a:r>
          </a:p>
          <a:p>
            <a:pPr algn="ctr">
              <a:lnSpc>
                <a:spcPts val="2380"/>
              </a:lnSpc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Er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3447441" y="4076627"/>
            <a:ext cx="3811859" cy="4848347"/>
            <a:chOff x="0" y="0"/>
            <a:chExt cx="1003947" cy="127693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03946" cy="1276931"/>
            </a:xfrm>
            <a:custGeom>
              <a:avLst/>
              <a:gdLst/>
              <a:ahLst/>
              <a:cxnLst/>
              <a:rect r="r" b="b" t="t" l="l"/>
              <a:pathLst>
                <a:path h="1276931" w="1003946">
                  <a:moveTo>
                    <a:pt x="103581" y="0"/>
                  </a:moveTo>
                  <a:lnTo>
                    <a:pt x="900365" y="0"/>
                  </a:lnTo>
                  <a:cubicBezTo>
                    <a:pt x="957571" y="0"/>
                    <a:pt x="1003946" y="46375"/>
                    <a:pt x="1003946" y="103581"/>
                  </a:cubicBezTo>
                  <a:lnTo>
                    <a:pt x="1003946" y="1173349"/>
                  </a:lnTo>
                  <a:cubicBezTo>
                    <a:pt x="1003946" y="1230556"/>
                    <a:pt x="957571" y="1276931"/>
                    <a:pt x="900365" y="1276931"/>
                  </a:cubicBezTo>
                  <a:lnTo>
                    <a:pt x="103581" y="1276931"/>
                  </a:lnTo>
                  <a:cubicBezTo>
                    <a:pt x="46375" y="1276931"/>
                    <a:pt x="0" y="1230556"/>
                    <a:pt x="0" y="1173349"/>
                  </a:cubicBezTo>
                  <a:lnTo>
                    <a:pt x="0" y="103581"/>
                  </a:lnTo>
                  <a:cubicBezTo>
                    <a:pt x="0" y="46375"/>
                    <a:pt x="46375" y="0"/>
                    <a:pt x="103581" y="0"/>
                  </a:cubicBezTo>
                  <a:close/>
                </a:path>
              </a:pathLst>
            </a:custGeom>
            <a:solidFill>
              <a:srgbClr val="F2F2F2"/>
            </a:solidFill>
            <a:ln w="38100" cap="rnd">
              <a:gradFill>
                <a:gsLst>
                  <a:gs pos="0">
                    <a:srgbClr val="EDEDED">
                      <a:alpha val="100000"/>
                    </a:srgbClr>
                  </a:gs>
                  <a:gs pos="100000">
                    <a:srgbClr val="CAD3F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003947" cy="1324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726979" y="4358548"/>
            <a:ext cx="3252782" cy="1478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Product Categories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Login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Update Profile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Update Password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Unit Testing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20071" y="4358548"/>
            <a:ext cx="3252782" cy="1478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Server Setup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Dockerized Project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Created admin accounts for server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Unit Testing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40285" y="4358548"/>
            <a:ext cx="3252782" cy="4136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Project Setup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Dockerized Project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Product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Product Categories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Register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Login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Register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Order History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Update Profile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Update Password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Cart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Checkout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Liked Products API</a:t>
            </a:r>
          </a:p>
          <a:p>
            <a:pPr algn="l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Unit Testing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77684" y="266017"/>
            <a:ext cx="7453938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b="true" sz="3999">
                <a:solidFill>
                  <a:srgbClr val="8990BB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PEOPLE OF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628008" y="824817"/>
            <a:ext cx="9466032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b="true" sz="8000">
                <a:solidFill>
                  <a:srgbClr val="2E425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Backend Division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DAGbO9_bXIY</dc:identifier>
  <dcterms:modified xsi:type="dcterms:W3CDTF">2011-08-01T06:04:30Z</dcterms:modified>
  <cp:revision>1</cp:revision>
  <dc:title>What is our mission? How to run? Database Setup Flask Application Structure Entity Relationship Diagram Our Tables Features</dc:title>
</cp:coreProperties>
</file>