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14"/>
  </p:notesMasterIdLst>
  <p:sldIdLst>
    <p:sldId id="256" r:id="rId4"/>
    <p:sldId id="257" r:id="rId5"/>
    <p:sldId id="258" r:id="rId6"/>
    <p:sldId id="270" r:id="rId7"/>
    <p:sldId id="260" r:id="rId8"/>
    <p:sldId id="268" r:id="rId9"/>
    <p:sldId id="269" r:id="rId10"/>
    <p:sldId id="262" r:id="rId11"/>
    <p:sldId id="263" r:id="rId12"/>
    <p:sldId id="267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  <p:embeddedFont>
      <p:font typeface="Century Schoolbook" panose="02040604050505020304" pitchFamily="18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3E7F8D-3C17-4E85-90ED-5A9A5DCDCECA}" v="2" dt="2023-03-02T18:31:25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7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0.fntdata"/><Relationship Id="rId32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jwal Padwal" userId="b5d7836dccd876bd" providerId="LiveId" clId="{473E7F8D-3C17-4E85-90ED-5A9A5DCDCECA}"/>
    <pc:docChg chg="undo custSel modSld sldOrd">
      <pc:chgData name="Prajwal Padwal" userId="b5d7836dccd876bd" providerId="LiveId" clId="{473E7F8D-3C17-4E85-90ED-5A9A5DCDCECA}" dt="2023-03-02T18:46:33.185" v="1557" actId="20577"/>
      <pc:docMkLst>
        <pc:docMk/>
      </pc:docMkLst>
      <pc:sldChg chg="modSp mod">
        <pc:chgData name="Prajwal Padwal" userId="b5d7836dccd876bd" providerId="LiveId" clId="{473E7F8D-3C17-4E85-90ED-5A9A5DCDCECA}" dt="2023-03-02T18:46:33.185" v="1557" actId="20577"/>
        <pc:sldMkLst>
          <pc:docMk/>
          <pc:sldMk cId="0" sldId="256"/>
        </pc:sldMkLst>
        <pc:spChg chg="mod">
          <ac:chgData name="Prajwal Padwal" userId="b5d7836dccd876bd" providerId="LiveId" clId="{473E7F8D-3C17-4E85-90ED-5A9A5DCDCECA}" dt="2023-03-02T18:46:33.185" v="1557" actId="20577"/>
          <ac:spMkLst>
            <pc:docMk/>
            <pc:sldMk cId="0" sldId="256"/>
            <ac:spMk id="258" creationId="{00000000-0000-0000-0000-000000000000}"/>
          </ac:spMkLst>
        </pc:spChg>
      </pc:sldChg>
      <pc:sldChg chg="addSp modSp mod">
        <pc:chgData name="Prajwal Padwal" userId="b5d7836dccd876bd" providerId="LiveId" clId="{473E7F8D-3C17-4E85-90ED-5A9A5DCDCECA}" dt="2023-03-02T18:45:46.500" v="1547" actId="1076"/>
        <pc:sldMkLst>
          <pc:docMk/>
          <pc:sldMk cId="0" sldId="257"/>
        </pc:sldMkLst>
        <pc:spChg chg="mod">
          <ac:chgData name="Prajwal Padwal" userId="b5d7836dccd876bd" providerId="LiveId" clId="{473E7F8D-3C17-4E85-90ED-5A9A5DCDCECA}" dt="2023-03-02T18:43:35.933" v="1538" actId="12"/>
          <ac:spMkLst>
            <pc:docMk/>
            <pc:sldMk cId="0" sldId="257"/>
            <ac:spMk id="267" creationId="{00000000-0000-0000-0000-000000000000}"/>
          </ac:spMkLst>
        </pc:spChg>
        <pc:picChg chg="add mod">
          <ac:chgData name="Prajwal Padwal" userId="b5d7836dccd876bd" providerId="LiveId" clId="{473E7F8D-3C17-4E85-90ED-5A9A5DCDCECA}" dt="2023-03-02T18:45:46.500" v="1547" actId="1076"/>
          <ac:picMkLst>
            <pc:docMk/>
            <pc:sldMk cId="0" sldId="257"/>
            <ac:picMk id="2" creationId="{8CCA67A9-2A77-0AEB-DE35-A4CE84CAB4BF}"/>
          </ac:picMkLst>
        </pc:picChg>
      </pc:sldChg>
      <pc:sldChg chg="modSp mod">
        <pc:chgData name="Prajwal Padwal" userId="b5d7836dccd876bd" providerId="LiveId" clId="{473E7F8D-3C17-4E85-90ED-5A9A5DCDCECA}" dt="2023-03-02T17:26:45.264" v="54" actId="12"/>
        <pc:sldMkLst>
          <pc:docMk/>
          <pc:sldMk cId="0" sldId="258"/>
        </pc:sldMkLst>
        <pc:spChg chg="mod">
          <ac:chgData name="Prajwal Padwal" userId="b5d7836dccd876bd" providerId="LiveId" clId="{473E7F8D-3C17-4E85-90ED-5A9A5DCDCECA}" dt="2023-03-02T17:26:45.264" v="54" actId="12"/>
          <ac:spMkLst>
            <pc:docMk/>
            <pc:sldMk cId="0" sldId="258"/>
            <ac:spMk id="277" creationId="{00000000-0000-0000-0000-000000000000}"/>
          </ac:spMkLst>
        </pc:spChg>
      </pc:sldChg>
      <pc:sldChg chg="modSp mod ord">
        <pc:chgData name="Prajwal Padwal" userId="b5d7836dccd876bd" providerId="LiveId" clId="{473E7F8D-3C17-4E85-90ED-5A9A5DCDCECA}" dt="2023-03-02T18:44:37.739" v="1542" actId="2711"/>
        <pc:sldMkLst>
          <pc:docMk/>
          <pc:sldMk cId="0" sldId="260"/>
        </pc:sldMkLst>
        <pc:spChg chg="mod">
          <ac:chgData name="Prajwal Padwal" userId="b5d7836dccd876bd" providerId="LiveId" clId="{473E7F8D-3C17-4E85-90ED-5A9A5DCDCECA}" dt="2023-03-02T18:44:25.768" v="1540" actId="2711"/>
          <ac:spMkLst>
            <pc:docMk/>
            <pc:sldMk cId="0" sldId="260"/>
            <ac:spMk id="8" creationId="{5C0908E7-5DD0-CC77-5F9D-876C2429BCF5}"/>
          </ac:spMkLst>
        </pc:spChg>
        <pc:spChg chg="mod">
          <ac:chgData name="Prajwal Padwal" userId="b5d7836dccd876bd" providerId="LiveId" clId="{473E7F8D-3C17-4E85-90ED-5A9A5DCDCECA}" dt="2023-03-02T18:44:32.280" v="1541" actId="2711"/>
          <ac:spMkLst>
            <pc:docMk/>
            <pc:sldMk cId="0" sldId="260"/>
            <ac:spMk id="9" creationId="{3D9DC09E-0E6A-3F83-8A46-AD914D6AECEE}"/>
          </ac:spMkLst>
        </pc:spChg>
        <pc:spChg chg="mod">
          <ac:chgData name="Prajwal Padwal" userId="b5d7836dccd876bd" providerId="LiveId" clId="{473E7F8D-3C17-4E85-90ED-5A9A5DCDCECA}" dt="2023-03-02T18:44:37.739" v="1542" actId="2711"/>
          <ac:spMkLst>
            <pc:docMk/>
            <pc:sldMk cId="0" sldId="260"/>
            <ac:spMk id="10" creationId="{3BB4BB15-3CD6-CA65-3B5E-1664F90B5B29}"/>
          </ac:spMkLst>
        </pc:spChg>
        <pc:spChg chg="mod">
          <ac:chgData name="Prajwal Padwal" userId="b5d7836dccd876bd" providerId="LiveId" clId="{473E7F8D-3C17-4E85-90ED-5A9A5DCDCECA}" dt="2023-03-02T17:23:02.554" v="53" actId="2711"/>
          <ac:spMkLst>
            <pc:docMk/>
            <pc:sldMk cId="0" sldId="260"/>
            <ac:spMk id="314" creationId="{00000000-0000-0000-0000-000000000000}"/>
          </ac:spMkLst>
        </pc:spChg>
        <pc:spChg chg="mod">
          <ac:chgData name="Prajwal Padwal" userId="b5d7836dccd876bd" providerId="LiveId" clId="{473E7F8D-3C17-4E85-90ED-5A9A5DCDCECA}" dt="2023-03-02T18:44:19.849" v="1539" actId="2711"/>
          <ac:spMkLst>
            <pc:docMk/>
            <pc:sldMk cId="0" sldId="260"/>
            <ac:spMk id="315" creationId="{00000000-0000-0000-0000-000000000000}"/>
          </ac:spMkLst>
        </pc:spChg>
      </pc:sldChg>
      <pc:sldChg chg="modSp mod">
        <pc:chgData name="Prajwal Padwal" userId="b5d7836dccd876bd" providerId="LiveId" clId="{473E7F8D-3C17-4E85-90ED-5A9A5DCDCECA}" dt="2023-03-02T17:33:24.670" v="231" actId="20577"/>
        <pc:sldMkLst>
          <pc:docMk/>
          <pc:sldMk cId="0" sldId="262"/>
        </pc:sldMkLst>
        <pc:spChg chg="mod">
          <ac:chgData name="Prajwal Padwal" userId="b5d7836dccd876bd" providerId="LiveId" clId="{473E7F8D-3C17-4E85-90ED-5A9A5DCDCECA}" dt="2023-03-02T17:33:24.670" v="231" actId="20577"/>
          <ac:spMkLst>
            <pc:docMk/>
            <pc:sldMk cId="0" sldId="262"/>
            <ac:spMk id="354" creationId="{00000000-0000-0000-0000-000000000000}"/>
          </ac:spMkLst>
        </pc:spChg>
      </pc:sldChg>
      <pc:sldChg chg="addSp modSp mod">
        <pc:chgData name="Prajwal Padwal" userId="b5d7836dccd876bd" providerId="LiveId" clId="{473E7F8D-3C17-4E85-90ED-5A9A5DCDCECA}" dt="2023-03-02T18:45:03.308" v="1545" actId="404"/>
        <pc:sldMkLst>
          <pc:docMk/>
          <pc:sldMk cId="4168138575" sldId="268"/>
        </pc:sldMkLst>
        <pc:spChg chg="add mod">
          <ac:chgData name="Prajwal Padwal" userId="b5d7836dccd876bd" providerId="LiveId" clId="{473E7F8D-3C17-4E85-90ED-5A9A5DCDCECA}" dt="2023-03-02T18:45:03.308" v="1545" actId="404"/>
          <ac:spMkLst>
            <pc:docMk/>
            <pc:sldMk cId="4168138575" sldId="268"/>
            <ac:spMk id="7" creationId="{FD3B8E46-EAD4-3A3D-BE82-0FF8CD3A5C3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10ed4f424d_13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210ed4f424d_13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10ed4f424d_13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210ed4f424d_13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10ed4f424d_13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210ed4f424d_13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10ed4f424d_13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10ed4f424d_13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10ed4f424d_13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10ed4f424d_13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10ed4f424d_13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g210ed4f424d_13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10ed4f424d_13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g210ed4f424d_13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10ed4f424d_13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g210ed4f424d_13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dt" idx="10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ftr" idx="11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sldNum" idx="12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body" idx="1"/>
          </p:nvPr>
        </p:nvSpPr>
        <p:spPr>
          <a:xfrm>
            <a:off x="457200" y="1771650"/>
            <a:ext cx="3657600" cy="291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body" idx="2"/>
          </p:nvPr>
        </p:nvSpPr>
        <p:spPr>
          <a:xfrm>
            <a:off x="4371975" y="1771650"/>
            <a:ext cx="3657600" cy="291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30"/>
          <p:cNvSpPr>
            <a:spLocks noGrp="1"/>
          </p:cNvSpPr>
          <p:nvPr>
            <p:ph type="body" idx="3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2" name="Google Shape;202;p30"/>
          <p:cNvSpPr>
            <a:spLocks noGrp="1"/>
          </p:cNvSpPr>
          <p:nvPr>
            <p:ph type="body" idx="4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13035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ctrTitle"/>
          </p:nvPr>
        </p:nvSpPr>
        <p:spPr>
          <a:xfrm>
            <a:off x="2286000" y="2343150"/>
            <a:ext cx="6172200" cy="1420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dt" idx="10"/>
          </p:nvPr>
        </p:nvSpPr>
        <p:spPr>
          <a:xfrm rot="5400000">
            <a:off x="8050371" y="832948"/>
            <a:ext cx="17145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ftr" idx="11"/>
          </p:nvPr>
        </p:nvSpPr>
        <p:spPr>
          <a:xfrm rot="5400000">
            <a:off x="7534469" y="3088246"/>
            <a:ext cx="274320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6"/>
          <p:cNvSpPr/>
          <p:nvPr/>
        </p:nvSpPr>
        <p:spPr>
          <a:xfrm>
            <a:off x="381000" y="0"/>
            <a:ext cx="609600" cy="51435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276336" y="0"/>
            <a:ext cx="104664" cy="51435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990600" y="0"/>
            <a:ext cx="181872" cy="51435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1141320" y="0"/>
            <a:ext cx="230280" cy="51435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46" name="Google Shape;146;p26"/>
          <p:cNvCxnSpPr/>
          <p:nvPr/>
        </p:nvCxnSpPr>
        <p:spPr>
          <a:xfrm>
            <a:off x="106344" y="0"/>
            <a:ext cx="0" cy="5143500"/>
          </a:xfrm>
          <a:prstGeom prst="straightConnector1">
            <a:avLst/>
          </a:prstGeom>
          <a:noFill/>
          <a:ln w="57150" cap="flat" cmpd="sng">
            <a:solidFill>
              <a:srgbClr val="FEC2AC">
                <a:alpha val="7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" name="Google Shape;147;p26"/>
          <p:cNvCxnSpPr/>
          <p:nvPr/>
        </p:nvCxnSpPr>
        <p:spPr>
          <a:xfrm>
            <a:off x="914400" y="0"/>
            <a:ext cx="0" cy="5143500"/>
          </a:xfrm>
          <a:prstGeom prst="straightConnector1">
            <a:avLst/>
          </a:prstGeom>
          <a:noFill/>
          <a:ln w="57150" cap="flat" cmpd="sng">
            <a:solidFill>
              <a:srgbClr val="FFEDE7">
                <a:alpha val="82745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p26"/>
          <p:cNvCxnSpPr/>
          <p:nvPr/>
        </p:nvCxnSpPr>
        <p:spPr>
          <a:xfrm>
            <a:off x="854112" y="0"/>
            <a:ext cx="0" cy="5143500"/>
          </a:xfrm>
          <a:prstGeom prst="straightConnector1">
            <a:avLst/>
          </a:prstGeom>
          <a:noFill/>
          <a:ln w="5715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9" name="Google Shape;149;p26"/>
          <p:cNvCxnSpPr/>
          <p:nvPr/>
        </p:nvCxnSpPr>
        <p:spPr>
          <a:xfrm>
            <a:off x="1726640" y="0"/>
            <a:ext cx="0" cy="5143500"/>
          </a:xfrm>
          <a:prstGeom prst="straightConnector1">
            <a:avLst/>
          </a:prstGeom>
          <a:noFill/>
          <a:ln w="28575" cap="flat" cmpd="sng">
            <a:solidFill>
              <a:srgbClr val="FEC2AC">
                <a:alpha val="8196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" name="Google Shape;150;p26"/>
          <p:cNvCxnSpPr/>
          <p:nvPr/>
        </p:nvCxnSpPr>
        <p:spPr>
          <a:xfrm>
            <a:off x="1066800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1" name="Google Shape;151;p26"/>
          <p:cNvCxnSpPr/>
          <p:nvPr/>
        </p:nvCxnSpPr>
        <p:spPr>
          <a:xfrm>
            <a:off x="9113856" y="0"/>
            <a:ext cx="0" cy="51435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2" name="Google Shape;152;p26"/>
          <p:cNvSpPr/>
          <p:nvPr/>
        </p:nvSpPr>
        <p:spPr>
          <a:xfrm>
            <a:off x="1219200" y="0"/>
            <a:ext cx="76200" cy="51435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3" name="Google Shape;153;p26"/>
          <p:cNvSpPr/>
          <p:nvPr/>
        </p:nvSpPr>
        <p:spPr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4" name="Google Shape;154;p26"/>
          <p:cNvSpPr/>
          <p:nvPr/>
        </p:nvSpPr>
        <p:spPr>
          <a:xfrm>
            <a:off x="1309632" y="3650064"/>
            <a:ext cx="641424" cy="4810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1091080" y="4125474"/>
            <a:ext cx="137160" cy="1028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1664208" y="4341114"/>
            <a:ext cx="274320" cy="2057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7" name="Google Shape;157;p26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sldNum" idx="12"/>
          </p:nvPr>
        </p:nvSpPr>
        <p:spPr>
          <a:xfrm>
            <a:off x="1325544" y="3696527"/>
            <a:ext cx="609600" cy="388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dt" idx="10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sldNum" idx="12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ftr" idx="11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sz="3000" b="1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>
                <a:solidFill>
                  <a:schemeClr val="lt2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dt" idx="10"/>
          </p:nvPr>
        </p:nvSpPr>
        <p:spPr>
          <a:xfrm rot="5400000">
            <a:off x="8049006" y="830199"/>
            <a:ext cx="17145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ftr" idx="11"/>
          </p:nvPr>
        </p:nvSpPr>
        <p:spPr>
          <a:xfrm rot="5400000">
            <a:off x="7534656" y="3086100"/>
            <a:ext cx="274320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8"/>
          <p:cNvSpPr/>
          <p:nvPr/>
        </p:nvSpPr>
        <p:spPr>
          <a:xfrm>
            <a:off x="381000" y="0"/>
            <a:ext cx="609600" cy="51435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1" name="Google Shape;171;p28"/>
          <p:cNvSpPr/>
          <p:nvPr/>
        </p:nvSpPr>
        <p:spPr>
          <a:xfrm>
            <a:off x="276336" y="0"/>
            <a:ext cx="104664" cy="51435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2" name="Google Shape;172;p28"/>
          <p:cNvSpPr/>
          <p:nvPr/>
        </p:nvSpPr>
        <p:spPr>
          <a:xfrm>
            <a:off x="990600" y="0"/>
            <a:ext cx="181872" cy="51435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1141320" y="0"/>
            <a:ext cx="230280" cy="51435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74" name="Google Shape;174;p28"/>
          <p:cNvCxnSpPr/>
          <p:nvPr/>
        </p:nvCxnSpPr>
        <p:spPr>
          <a:xfrm>
            <a:off x="106344" y="0"/>
            <a:ext cx="0" cy="5143500"/>
          </a:xfrm>
          <a:prstGeom prst="straightConnector1">
            <a:avLst/>
          </a:prstGeom>
          <a:noFill/>
          <a:ln w="57150" cap="flat" cmpd="sng">
            <a:solidFill>
              <a:srgbClr val="FEC2AC">
                <a:alpha val="7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28"/>
          <p:cNvCxnSpPr/>
          <p:nvPr/>
        </p:nvCxnSpPr>
        <p:spPr>
          <a:xfrm>
            <a:off x="914400" y="0"/>
            <a:ext cx="0" cy="5143500"/>
          </a:xfrm>
          <a:prstGeom prst="straightConnector1">
            <a:avLst/>
          </a:prstGeom>
          <a:noFill/>
          <a:ln w="57150" cap="flat" cmpd="sng">
            <a:solidFill>
              <a:srgbClr val="FFEDE7">
                <a:alpha val="82745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6" name="Google Shape;176;p28"/>
          <p:cNvCxnSpPr/>
          <p:nvPr/>
        </p:nvCxnSpPr>
        <p:spPr>
          <a:xfrm>
            <a:off x="854112" y="0"/>
            <a:ext cx="0" cy="5143500"/>
          </a:xfrm>
          <a:prstGeom prst="straightConnector1">
            <a:avLst/>
          </a:prstGeom>
          <a:noFill/>
          <a:ln w="5715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7" name="Google Shape;177;p28"/>
          <p:cNvCxnSpPr/>
          <p:nvPr/>
        </p:nvCxnSpPr>
        <p:spPr>
          <a:xfrm>
            <a:off x="1726640" y="0"/>
            <a:ext cx="0" cy="5143500"/>
          </a:xfrm>
          <a:prstGeom prst="straightConnector1">
            <a:avLst/>
          </a:prstGeom>
          <a:noFill/>
          <a:ln w="28575" cap="flat" cmpd="sng">
            <a:solidFill>
              <a:srgbClr val="FEC2AC">
                <a:alpha val="8196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8" name="Google Shape;178;p28"/>
          <p:cNvCxnSpPr/>
          <p:nvPr/>
        </p:nvCxnSpPr>
        <p:spPr>
          <a:xfrm>
            <a:off x="1066800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9" name="Google Shape;179;p28"/>
          <p:cNvSpPr/>
          <p:nvPr/>
        </p:nvSpPr>
        <p:spPr>
          <a:xfrm>
            <a:off x="1219200" y="0"/>
            <a:ext cx="76200" cy="51435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1324704" y="3650064"/>
            <a:ext cx="641424" cy="4810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2" name="Google Shape;182;p28"/>
          <p:cNvSpPr/>
          <p:nvPr/>
        </p:nvSpPr>
        <p:spPr>
          <a:xfrm>
            <a:off x="1091080" y="4125474"/>
            <a:ext cx="137160" cy="1028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1664208" y="4343400"/>
            <a:ext cx="274320" cy="2057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1879040" y="3359916"/>
            <a:ext cx="36576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85" name="Google Shape;185;p28"/>
          <p:cNvCxnSpPr/>
          <p:nvPr/>
        </p:nvCxnSpPr>
        <p:spPr>
          <a:xfrm>
            <a:off x="9097944" y="0"/>
            <a:ext cx="0" cy="51435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6" name="Google Shape;186;p28"/>
          <p:cNvSpPr txBox="1">
            <a:spLocks noGrp="1"/>
          </p:cNvSpPr>
          <p:nvPr>
            <p:ph type="sldNum" idx="12"/>
          </p:nvPr>
        </p:nvSpPr>
        <p:spPr>
          <a:xfrm>
            <a:off x="1340616" y="3696527"/>
            <a:ext cx="609600" cy="388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dt" idx="10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ftr" idx="11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ldNum" idx="12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6576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body" idx="2"/>
          </p:nvPr>
        </p:nvSpPr>
        <p:spPr>
          <a:xfrm>
            <a:off x="4270248" y="1200150"/>
            <a:ext cx="36576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dt" idx="10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ftr" idx="11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sldNum" idx="12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body" idx="1"/>
          </p:nvPr>
        </p:nvSpPr>
        <p:spPr>
          <a:xfrm>
            <a:off x="457200" y="1771650"/>
            <a:ext cx="3657600" cy="291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body" idx="2"/>
          </p:nvPr>
        </p:nvSpPr>
        <p:spPr>
          <a:xfrm>
            <a:off x="4371975" y="1771650"/>
            <a:ext cx="3657600" cy="291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30"/>
          <p:cNvSpPr>
            <a:spLocks noGrp="1"/>
          </p:cNvSpPr>
          <p:nvPr>
            <p:ph type="body" idx="3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2" name="Google Shape;202;p30"/>
          <p:cNvSpPr>
            <a:spLocks noGrp="1"/>
          </p:cNvSpPr>
          <p:nvPr>
            <p:ph type="body" idx="4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dt" idx="10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sldNum" idx="12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ftr" idx="11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dt" idx="10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2"/>
          <p:cNvSpPr txBox="1">
            <a:spLocks noGrp="1"/>
          </p:cNvSpPr>
          <p:nvPr>
            <p:ph type="ftr" idx="11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2"/>
          <p:cNvSpPr txBox="1">
            <a:spLocks noGrp="1"/>
          </p:cNvSpPr>
          <p:nvPr>
            <p:ph type="sldNum" idx="12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Google Shape;213;p33"/>
          <p:cNvCxnSpPr/>
          <p:nvPr/>
        </p:nvCxnSpPr>
        <p:spPr>
          <a:xfrm>
            <a:off x="8763000" y="0"/>
            <a:ext cx="0" cy="5143500"/>
          </a:xfrm>
          <a:prstGeom prst="straightConnector1">
            <a:avLst/>
          </a:prstGeom>
          <a:noFill/>
          <a:ln w="38100" cap="flat" cmpd="sng">
            <a:solidFill>
              <a:srgbClr val="FEC2AC">
                <a:alpha val="9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sz="2000" b="1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6812280" y="205740"/>
            <a:ext cx="1527048" cy="3737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16" name="Google Shape;216;p33"/>
          <p:cNvCxnSpPr/>
          <p:nvPr/>
        </p:nvCxnSpPr>
        <p:spPr>
          <a:xfrm>
            <a:off x="6248400" y="0"/>
            <a:ext cx="0" cy="5143500"/>
          </a:xfrm>
          <a:prstGeom prst="straightConnector1">
            <a:avLst/>
          </a:prstGeom>
          <a:noFill/>
          <a:ln w="3810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p33"/>
          <p:cNvCxnSpPr/>
          <p:nvPr/>
        </p:nvCxnSpPr>
        <p:spPr>
          <a:xfrm>
            <a:off x="6192296" y="0"/>
            <a:ext cx="0" cy="51435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8" name="Google Shape;218;p33"/>
          <p:cNvCxnSpPr/>
          <p:nvPr/>
        </p:nvCxnSpPr>
        <p:spPr>
          <a:xfrm>
            <a:off x="8991600" y="0"/>
            <a:ext cx="0" cy="5143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9" name="Google Shape;219;p33"/>
          <p:cNvSpPr/>
          <p:nvPr/>
        </p:nvSpPr>
        <p:spPr>
          <a:xfrm>
            <a:off x="8839200" y="0"/>
            <a:ext cx="304800" cy="51435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20" name="Google Shape;220;p33"/>
          <p:cNvCxnSpPr/>
          <p:nvPr/>
        </p:nvCxnSpPr>
        <p:spPr>
          <a:xfrm>
            <a:off x="8915400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1" name="Google Shape;221;p3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22" name="Google Shape;222;p33"/>
          <p:cNvSpPr txBox="1">
            <a:spLocks noGrp="1"/>
          </p:cNvSpPr>
          <p:nvPr>
            <p:ph type="body" idx="2"/>
          </p:nvPr>
        </p:nvSpPr>
        <p:spPr>
          <a:xfrm>
            <a:off x="304800" y="205740"/>
            <a:ext cx="5638800" cy="4745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3" name="Google Shape;223;p33"/>
          <p:cNvSpPr txBox="1">
            <a:spLocks noGrp="1"/>
          </p:cNvSpPr>
          <p:nvPr>
            <p:ph type="dt" idx="10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3"/>
          <p:cNvSpPr txBox="1">
            <a:spLocks noGrp="1"/>
          </p:cNvSpPr>
          <p:nvPr>
            <p:ph type="sldNum" idx="12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33"/>
          <p:cNvSpPr txBox="1">
            <a:spLocks noGrp="1"/>
          </p:cNvSpPr>
          <p:nvPr>
            <p:ph type="ftr" idx="11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oogle Shape;227;p34"/>
          <p:cNvCxnSpPr/>
          <p:nvPr/>
        </p:nvCxnSpPr>
        <p:spPr>
          <a:xfrm>
            <a:off x="8763000" y="0"/>
            <a:ext cx="0" cy="5143500"/>
          </a:xfrm>
          <a:prstGeom prst="straightConnector1">
            <a:avLst/>
          </a:prstGeom>
          <a:noFill/>
          <a:ln w="3810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8" name="Google Shape;228;p34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29" name="Google Shape;229;p34"/>
          <p:cNvSpPr txBox="1"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4"/>
          <p:cNvSpPr>
            <a:spLocks noGrp="1"/>
          </p:cNvSpPr>
          <p:nvPr>
            <p:ph type="pic" idx="2"/>
          </p:nvPr>
        </p:nvSpPr>
        <p:spPr>
          <a:xfrm>
            <a:off x="0" y="0"/>
            <a:ext cx="6172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231" name="Google Shape;231;p34"/>
          <p:cNvSpPr txBox="1">
            <a:spLocks noGrp="1"/>
          </p:cNvSpPr>
          <p:nvPr>
            <p:ph type="body" idx="1"/>
          </p:nvPr>
        </p:nvSpPr>
        <p:spPr>
          <a:xfrm>
            <a:off x="6765798" y="198596"/>
            <a:ext cx="1524000" cy="371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SzPts val="840"/>
              <a:buFont typeface="Century Schoolbook"/>
              <a:buNone/>
              <a:defRPr sz="1200"/>
            </a:lvl1pPr>
            <a:lvl2pPr marL="914400" lvl="1" indent="-289560" algn="l"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marL="1371600" lvl="2" indent="-266700" algn="l">
              <a:spcBef>
                <a:spcPts val="200"/>
              </a:spcBef>
              <a:spcAft>
                <a:spcPts val="0"/>
              </a:spcAft>
              <a:buSzPts val="600"/>
              <a:buChar char="🞆"/>
              <a:defRPr sz="1000"/>
            </a:lvl3pPr>
            <a:lvl4pPr marL="1828800" lvl="3" indent="-262889" algn="l">
              <a:spcBef>
                <a:spcPts val="180"/>
              </a:spcBef>
              <a:spcAft>
                <a:spcPts val="0"/>
              </a:spcAft>
              <a:buSzPts val="540"/>
              <a:buChar char="🞆"/>
              <a:defRPr sz="900"/>
            </a:lvl4pPr>
            <a:lvl5pPr marL="2286000" lvl="4" indent="-267461" algn="l"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32" name="Google Shape;232;p34"/>
          <p:cNvCxnSpPr/>
          <p:nvPr/>
        </p:nvCxnSpPr>
        <p:spPr>
          <a:xfrm>
            <a:off x="8991600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3" name="Google Shape;233;p34"/>
          <p:cNvSpPr/>
          <p:nvPr/>
        </p:nvSpPr>
        <p:spPr>
          <a:xfrm>
            <a:off x="8839200" y="0"/>
            <a:ext cx="304800" cy="5143500"/>
          </a:xfrm>
          <a:prstGeom prst="rect">
            <a:avLst/>
          </a:prstGeom>
          <a:solidFill>
            <a:srgbClr val="FEC2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34" name="Google Shape;234;p34"/>
          <p:cNvCxnSpPr/>
          <p:nvPr/>
        </p:nvCxnSpPr>
        <p:spPr>
          <a:xfrm>
            <a:off x="8915400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5" name="Google Shape;235;p34"/>
          <p:cNvCxnSpPr/>
          <p:nvPr/>
        </p:nvCxnSpPr>
        <p:spPr>
          <a:xfrm>
            <a:off x="6248400" y="0"/>
            <a:ext cx="0" cy="5143500"/>
          </a:xfrm>
          <a:prstGeom prst="straightConnector1">
            <a:avLst/>
          </a:prstGeom>
          <a:noFill/>
          <a:ln w="3810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6" name="Google Shape;236;p34"/>
          <p:cNvCxnSpPr/>
          <p:nvPr/>
        </p:nvCxnSpPr>
        <p:spPr>
          <a:xfrm>
            <a:off x="6192296" y="0"/>
            <a:ext cx="0" cy="51435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7" name="Google Shape;237;p34"/>
          <p:cNvSpPr txBox="1">
            <a:spLocks noGrp="1"/>
          </p:cNvSpPr>
          <p:nvPr>
            <p:ph type="dt" idx="10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4"/>
          <p:cNvSpPr txBox="1">
            <a:spLocks noGrp="1"/>
          </p:cNvSpPr>
          <p:nvPr>
            <p:ph type="sldNum" idx="12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ftr" idx="11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35"/>
          <p:cNvSpPr txBox="1">
            <a:spLocks noGrp="1"/>
          </p:cNvSpPr>
          <p:nvPr>
            <p:ph type="body" idx="1"/>
          </p:nvPr>
        </p:nvSpPr>
        <p:spPr>
          <a:xfrm rot="5400000">
            <a:off x="2363343" y="-705993"/>
            <a:ext cx="3655314" cy="7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3" name="Google Shape;243;p35"/>
          <p:cNvSpPr txBox="1">
            <a:spLocks noGrp="1"/>
          </p:cNvSpPr>
          <p:nvPr>
            <p:ph type="dt" idx="10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5"/>
          <p:cNvSpPr txBox="1">
            <a:spLocks noGrp="1"/>
          </p:cNvSpPr>
          <p:nvPr>
            <p:ph type="ftr" idx="11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5"/>
          <p:cNvSpPr txBox="1">
            <a:spLocks noGrp="1"/>
          </p:cNvSpPr>
          <p:nvPr>
            <p:ph type="sldNum" idx="12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>
            <a:spLocks noGrp="1"/>
          </p:cNvSpPr>
          <p:nvPr>
            <p:ph type="title"/>
          </p:nvPr>
        </p:nvSpPr>
        <p:spPr>
          <a:xfrm rot="5400000">
            <a:off x="5273278" y="1562101"/>
            <a:ext cx="4388644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36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600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9" name="Google Shape;249;p36"/>
          <p:cNvSpPr txBox="1">
            <a:spLocks noGrp="1"/>
          </p:cNvSpPr>
          <p:nvPr>
            <p:ph type="dt" idx="10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36"/>
          <p:cNvSpPr txBox="1">
            <a:spLocks noGrp="1"/>
          </p:cNvSpPr>
          <p:nvPr>
            <p:ph type="ftr" idx="11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36"/>
          <p:cNvSpPr txBox="1">
            <a:spLocks noGrp="1"/>
          </p:cNvSpPr>
          <p:nvPr>
            <p:ph type="sldNum" idx="12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8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25"/>
          <p:cNvCxnSpPr/>
          <p:nvPr/>
        </p:nvCxnSpPr>
        <p:spPr>
          <a:xfrm>
            <a:off x="8763000" y="0"/>
            <a:ext cx="0" cy="5143500"/>
          </a:xfrm>
          <a:prstGeom prst="straightConnector1">
            <a:avLst/>
          </a:prstGeom>
          <a:noFill/>
          <a:ln w="38100" cap="flat" cmpd="sng">
            <a:solidFill>
              <a:srgbClr val="FEC2AC">
                <a:alpha val="9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 rtl="0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 rtl="0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 rtl="0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dt" idx="10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ftr" idx="11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cxnSp>
        <p:nvCxnSpPr>
          <p:cNvPr id="131" name="Google Shape;131;p25"/>
          <p:cNvCxnSpPr/>
          <p:nvPr/>
        </p:nvCxnSpPr>
        <p:spPr>
          <a:xfrm>
            <a:off x="76200" y="0"/>
            <a:ext cx="0" cy="51435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2" name="Google Shape;132;p25"/>
          <p:cNvCxnSpPr/>
          <p:nvPr/>
        </p:nvCxnSpPr>
        <p:spPr>
          <a:xfrm>
            <a:off x="8991600" y="0"/>
            <a:ext cx="0" cy="5143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3" name="Google Shape;133;p25"/>
          <p:cNvSpPr/>
          <p:nvPr/>
        </p:nvSpPr>
        <p:spPr>
          <a:xfrm>
            <a:off x="8839200" y="0"/>
            <a:ext cx="304800" cy="51435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34" name="Google Shape;134;p25"/>
          <p:cNvCxnSpPr/>
          <p:nvPr/>
        </p:nvCxnSpPr>
        <p:spPr>
          <a:xfrm>
            <a:off x="8915400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25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6" name="Google Shape;136;p25"/>
          <p:cNvSpPr txBox="1">
            <a:spLocks noGrp="1"/>
          </p:cNvSpPr>
          <p:nvPr>
            <p:ph type="sldNum" idx="12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kigyouno-sakura.jp/conveyor-belt-model-k.html" TargetMode="External"/><Relationship Id="rId13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4.png"/><Relationship Id="rId16" Type="http://schemas.microsoft.com/office/2007/relationships/hdphoto" Target="../media/hdphoto6.wdp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microsoft.com/office/2007/relationships/hdphoto" Target="../media/hdphoto2.wdp"/><Relationship Id="rId15" Type="http://schemas.openxmlformats.org/officeDocument/2006/relationships/image" Target="../media/image11.png"/><Relationship Id="rId10" Type="http://schemas.microsoft.com/office/2007/relationships/hdphoto" Target="../media/hdphoto4.wdp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microsoft.com/office/2007/relationships/hdphoto" Target="../media/hdphoto8.wdp"/><Relationship Id="rId3" Type="http://schemas.microsoft.com/office/2007/relationships/hdphoto" Target="../media/hdphoto1.wdp"/><Relationship Id="rId21" Type="http://schemas.openxmlformats.org/officeDocument/2006/relationships/image" Target="../media/image160.png"/><Relationship Id="rId7" Type="http://schemas.microsoft.com/office/2007/relationships/hdphoto" Target="../media/hdphoto7.wdp"/><Relationship Id="rId12" Type="http://schemas.microsoft.com/office/2007/relationships/hdphoto" Target="../media/hdphoto4.wdp"/><Relationship Id="rId17" Type="http://schemas.openxmlformats.org/officeDocument/2006/relationships/image" Target="../media/image13.png"/><Relationship Id="rId2" Type="http://schemas.openxmlformats.org/officeDocument/2006/relationships/image" Target="../media/image4.png"/><Relationship Id="rId16" Type="http://schemas.microsoft.com/office/2007/relationships/hdphoto" Target="../media/hdphoto6.wdp"/><Relationship Id="rId20" Type="http://schemas.microsoft.com/office/2007/relationships/hdphoto" Target="../media/hdphoto5.wdp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11" Type="http://schemas.openxmlformats.org/officeDocument/2006/relationships/image" Target="../media/image7.png"/><Relationship Id="rId24" Type="http://schemas.microsoft.com/office/2007/relationships/hdphoto" Target="../media/hdphoto9.wdp"/><Relationship Id="rId5" Type="http://schemas.microsoft.com/office/2007/relationships/hdphoto" Target="../media/hdphoto2.wdp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10" Type="http://schemas.openxmlformats.org/officeDocument/2006/relationships/hyperlink" Target="https://kigyouno-sakura.jp/conveyor-belt-model-k.html" TargetMode="External"/><Relationship Id="rId19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3.wdp"/><Relationship Id="rId14" Type="http://schemas.openxmlformats.org/officeDocument/2006/relationships/image" Target="../media/image10.png"/><Relationship Id="rId2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.com/lit/ds/symlink/l293d.pdf?ts=1677431306623&amp;ref_url=https%253A%252F%252Fwww.ti.com%252Fproduct%252FL293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>
            <a:spLocks noGrp="1"/>
          </p:cNvSpPr>
          <p:nvPr>
            <p:ph type="ctrTitle"/>
          </p:nvPr>
        </p:nvSpPr>
        <p:spPr>
          <a:xfrm>
            <a:off x="2214546" y="637952"/>
            <a:ext cx="6475798" cy="107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entury Schoolbook"/>
              <a:buNone/>
            </a:pPr>
            <a:r>
              <a:rPr lang="en" sz="3200" b="1" dirty="0">
                <a:solidFill>
                  <a:srgbClr val="FF0000"/>
                </a:solidFill>
              </a:rPr>
              <a:t>Pune Institute of Computer Technology, Pune</a:t>
            </a:r>
            <a:br>
              <a:rPr lang="en" sz="3200" b="1" dirty="0">
                <a:solidFill>
                  <a:srgbClr val="FF0000"/>
                </a:solidFill>
              </a:rPr>
            </a:br>
            <a:r>
              <a:rPr lang="en" sz="2800" b="1" dirty="0"/>
              <a:t>Dept. of E&amp;TC</a:t>
            </a:r>
            <a:endParaRPr sz="2400" b="1" dirty="0"/>
          </a:p>
        </p:txBody>
      </p:sp>
      <p:sp>
        <p:nvSpPr>
          <p:cNvPr id="257" name="Google Shape;257;p37"/>
          <p:cNvSpPr txBox="1">
            <a:spLocks noGrp="1"/>
          </p:cNvSpPr>
          <p:nvPr>
            <p:ph type="subTitle" idx="1"/>
          </p:nvPr>
        </p:nvSpPr>
        <p:spPr>
          <a:xfrm>
            <a:off x="2021982" y="3710164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SzPct val="60000"/>
              <a:buNone/>
            </a:pPr>
            <a:r>
              <a:rPr lang="en" sz="2600" b="1" dirty="0">
                <a:solidFill>
                  <a:schemeClr val="dk1"/>
                </a:solidFill>
              </a:rPr>
              <a:t>By:</a:t>
            </a:r>
            <a:endParaRPr dirty="0"/>
          </a:p>
          <a:p>
            <a:pPr marL="914400" lvl="2" indent="0" algn="l" rtl="0">
              <a:spcBef>
                <a:spcPts val="481"/>
              </a:spcBef>
              <a:spcAft>
                <a:spcPts val="0"/>
              </a:spcAft>
              <a:buSzPct val="60000"/>
              <a:buNone/>
            </a:pPr>
            <a:r>
              <a:rPr lang="en" sz="2600" b="1" dirty="0">
                <a:solidFill>
                  <a:schemeClr val="dk1"/>
                </a:solidFill>
              </a:rPr>
              <a:t>1) Omkar Navalgundkar (32128) </a:t>
            </a:r>
            <a:endParaRPr dirty="0"/>
          </a:p>
          <a:p>
            <a:pPr marL="914400" lvl="2" indent="0" algn="l" rtl="0">
              <a:spcBef>
                <a:spcPts val="481"/>
              </a:spcBef>
              <a:spcAft>
                <a:spcPts val="0"/>
              </a:spcAft>
              <a:buSzPct val="60000"/>
              <a:buNone/>
            </a:pPr>
            <a:r>
              <a:rPr lang="en" sz="2600" b="1" dirty="0">
                <a:solidFill>
                  <a:schemeClr val="dk1"/>
                </a:solidFill>
              </a:rPr>
              <a:t>2) Prajwa</a:t>
            </a:r>
            <a:r>
              <a:rPr lang="en" sz="2600" b="1" dirty="0"/>
              <a:t>l Padwal (32133)</a:t>
            </a:r>
            <a:endParaRPr dirty="0"/>
          </a:p>
          <a:p>
            <a:pPr marL="914400" lvl="2" indent="0" algn="l" rtl="0">
              <a:spcBef>
                <a:spcPts val="481"/>
              </a:spcBef>
              <a:spcAft>
                <a:spcPts val="0"/>
              </a:spcAft>
              <a:buSzPct val="60000"/>
              <a:buNone/>
            </a:pPr>
            <a:r>
              <a:rPr lang="en" sz="2600" b="1" dirty="0">
                <a:solidFill>
                  <a:schemeClr val="dk1"/>
                </a:solidFill>
              </a:rPr>
              <a:t>3)</a:t>
            </a:r>
            <a:r>
              <a:rPr lang="en" sz="2600" dirty="0">
                <a:solidFill>
                  <a:schemeClr val="dk1"/>
                </a:solidFill>
              </a:rPr>
              <a:t> </a:t>
            </a:r>
            <a:r>
              <a:rPr lang="en" sz="2600" b="1" dirty="0">
                <a:solidFill>
                  <a:schemeClr val="dk1"/>
                </a:solidFill>
              </a:rPr>
              <a:t>Pravin Gurjar (3</a:t>
            </a:r>
            <a:r>
              <a:rPr lang="en" sz="2600" b="1" dirty="0"/>
              <a:t>2139)</a:t>
            </a:r>
            <a:endParaRPr sz="2600" b="1" dirty="0">
              <a:solidFill>
                <a:schemeClr val="dk1"/>
              </a:solidFill>
            </a:endParaRPr>
          </a:p>
        </p:txBody>
      </p:sp>
      <p:sp>
        <p:nvSpPr>
          <p:cNvPr id="258" name="Google Shape;258;p37"/>
          <p:cNvSpPr txBox="1"/>
          <p:nvPr/>
        </p:nvSpPr>
        <p:spPr>
          <a:xfrm>
            <a:off x="2071700" y="2303850"/>
            <a:ext cx="68790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“</a:t>
            </a:r>
            <a:r>
              <a:rPr lang="en" sz="2800" b="1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Colour and Weight Based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Sorting Model</a:t>
            </a:r>
            <a:r>
              <a:rPr lang="en" sz="28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”</a:t>
            </a:r>
            <a:endParaRPr sz="2800" b="1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9" name="Google Shape;259;p37"/>
          <p:cNvSpPr txBox="1"/>
          <p:nvPr/>
        </p:nvSpPr>
        <p:spPr>
          <a:xfrm>
            <a:off x="2428860" y="3239704"/>
            <a:ext cx="6400800" cy="35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</a:pPr>
            <a:r>
              <a:rPr lang="en" sz="28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Guided By: </a:t>
            </a:r>
            <a:r>
              <a:rPr lang="en" sz="2800" b="1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Prof. </a:t>
            </a:r>
            <a:r>
              <a:rPr lang="en" sz="28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Vaibhav Vaijapurkar</a:t>
            </a:r>
            <a:endParaRPr sz="26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60" name="Google Shape;260;p37" descr="pict_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720" y="160717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 txBox="1"/>
          <p:nvPr/>
        </p:nvSpPr>
        <p:spPr>
          <a:xfrm>
            <a:off x="1357290" y="1714493"/>
            <a:ext cx="8129590" cy="589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Schoolbook"/>
              <a:buNone/>
            </a:pPr>
            <a:r>
              <a:rPr lang="en" sz="20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304200: Mini Project (MP)</a:t>
            </a:r>
            <a:br>
              <a:rPr lang="en" sz="20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n" sz="20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(2019 Course)</a:t>
            </a:r>
            <a:endParaRPr sz="20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endParaRPr dirty="0"/>
          </a:p>
        </p:txBody>
      </p:sp>
      <p:sp>
        <p:nvSpPr>
          <p:cNvPr id="481" name="Google Shape;481;p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dirty="0"/>
          </a:p>
        </p:txBody>
      </p:sp>
      <p:sp>
        <p:nvSpPr>
          <p:cNvPr id="483" name="Google Shape;483;p48"/>
          <p:cNvSpPr txBox="1">
            <a:spLocks noGrp="1"/>
          </p:cNvSpPr>
          <p:nvPr>
            <p:ph type="sldNum" idx="12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85" name="Google Shape;485;p48"/>
          <p:cNvSpPr/>
          <p:nvPr/>
        </p:nvSpPr>
        <p:spPr>
          <a:xfrm>
            <a:off x="1828800" y="1923264"/>
            <a:ext cx="4919329" cy="10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cap="none" dirty="0">
                <a:solidFill>
                  <a:schemeClr val="tx2">
                    <a:lumMod val="10000"/>
                  </a:schemeClr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Thank You!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Google Shape;268;p38">
            <a:extLst>
              <a:ext uri="{FF2B5EF4-FFF2-40B4-BE49-F238E27FC236}">
                <a16:creationId xmlns:a16="http://schemas.microsoft.com/office/drawing/2014/main" id="{0C7A4D81-29DA-670B-0B17-3AA005D6F1DD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27-02-2023</a:t>
            </a:r>
            <a:endParaRPr dirty="0"/>
          </a:p>
        </p:txBody>
      </p:sp>
      <p:sp>
        <p:nvSpPr>
          <p:cNvPr id="3" name="Google Shape;270;p38">
            <a:extLst>
              <a:ext uri="{FF2B5EF4-FFF2-40B4-BE49-F238E27FC236}">
                <a16:creationId xmlns:a16="http://schemas.microsoft.com/office/drawing/2014/main" id="{77F2E06A-81BA-4EE4-FF00-CCB7F87443B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 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67" name="Google Shape;267;p38"/>
          <p:cNvSpPr txBox="1">
            <a:spLocks noGrp="1"/>
          </p:cNvSpPr>
          <p:nvPr>
            <p:ph type="body" idx="1"/>
          </p:nvPr>
        </p:nvSpPr>
        <p:spPr>
          <a:xfrm>
            <a:off x="422148" y="955406"/>
            <a:ext cx="7467600" cy="3655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28625" indent="-285750">
              <a:spcBef>
                <a:spcPts val="0"/>
              </a:spcBef>
              <a:buClr>
                <a:srgbClr val="444444"/>
              </a:buClr>
              <a:buSzPts val="1350"/>
              <a:buFont typeface="Wingdings" panose="05000000000000000000" pitchFamily="2" charset="2"/>
              <a:buChar char="§"/>
            </a:pPr>
            <a:r>
              <a:rPr lang="en-IN" sz="1600" dirty="0">
                <a:latin typeface="Century Schoolbook" panose="02040604050505020304" pitchFamily="18" charset="0"/>
              </a:rPr>
              <a:t>Wide use of sorting mechanisms in industries.</a:t>
            </a:r>
          </a:p>
          <a:p>
            <a:pPr marL="885825" lvl="1" indent="-285750">
              <a:spcBef>
                <a:spcPts val="0"/>
              </a:spcBef>
              <a:buClr>
                <a:srgbClr val="444444"/>
              </a:buClr>
              <a:buSzPts val="1350"/>
              <a:buFont typeface="Wingdings" panose="05000000000000000000" pitchFamily="2" charset="2"/>
              <a:buChar char="§"/>
            </a:pPr>
            <a:r>
              <a:rPr lang="en-IN" sz="1600" dirty="0">
                <a:latin typeface="Century Schoolbook" panose="02040604050505020304" pitchFamily="18" charset="0"/>
              </a:rPr>
              <a:t>Recycling plants: They sort materials based on types, size and weight.</a:t>
            </a:r>
            <a:endParaRPr lang="en-IN" sz="1300" dirty="0">
              <a:latin typeface="Century Schoolbook" panose="02040604050505020304" pitchFamily="18" charset="0"/>
            </a:endParaRPr>
          </a:p>
          <a:p>
            <a:pPr marL="885825" lvl="1" indent="-285750">
              <a:spcBef>
                <a:spcPts val="0"/>
              </a:spcBef>
              <a:buClr>
                <a:srgbClr val="444444"/>
              </a:buClr>
              <a:buSzPts val="1350"/>
              <a:buFont typeface="Wingdings" panose="05000000000000000000" pitchFamily="2" charset="2"/>
              <a:buChar char="§"/>
            </a:pPr>
            <a:r>
              <a:rPr lang="en-IN" sz="1600" dirty="0">
                <a:latin typeface="Century Schoolbook" panose="02040604050505020304" pitchFamily="18" charset="0"/>
              </a:rPr>
              <a:t>Manufacturing industries: They sort products based on defects or quality control criteria and ensure good product delivery.</a:t>
            </a:r>
          </a:p>
          <a:p>
            <a:pPr marL="142875" indent="0">
              <a:spcBef>
                <a:spcPts val="0"/>
              </a:spcBef>
              <a:buClr>
                <a:srgbClr val="444444"/>
              </a:buClr>
              <a:buSzPts val="1350"/>
              <a:buNone/>
            </a:pPr>
            <a:endParaRPr lang="en-IN" sz="1600" dirty="0">
              <a:latin typeface="Century Schoolbook" panose="02040604050505020304" pitchFamily="18" charset="0"/>
            </a:endParaRPr>
          </a:p>
          <a:p>
            <a:pPr marL="428625" indent="-285750">
              <a:spcBef>
                <a:spcPts val="0"/>
              </a:spcBef>
              <a:buClr>
                <a:srgbClr val="444444"/>
              </a:buClr>
              <a:buSzPts val="1350"/>
              <a:buFont typeface="Wingdings" panose="05000000000000000000" pitchFamily="2" charset="2"/>
              <a:buChar char="§"/>
            </a:pPr>
            <a:r>
              <a:rPr lang="en-IN" sz="1600" dirty="0">
                <a:latin typeface="Century Schoolbook" panose="02040604050505020304" pitchFamily="18" charset="0"/>
              </a:rPr>
              <a:t>The proposed project is inspired by these different sorting mechanisms.</a:t>
            </a:r>
          </a:p>
          <a:p>
            <a:pPr marL="428625" indent="-285750">
              <a:spcBef>
                <a:spcPts val="0"/>
              </a:spcBef>
              <a:buClr>
                <a:srgbClr val="444444"/>
              </a:buClr>
              <a:buSzPts val="1350"/>
              <a:buFont typeface="Wingdings" panose="05000000000000000000" pitchFamily="2" charset="2"/>
              <a:buChar char="§"/>
            </a:pPr>
            <a:endParaRPr lang="en-IN" sz="1600" dirty="0">
              <a:latin typeface="Century Schoolbook" panose="02040604050505020304" pitchFamily="18" charset="0"/>
            </a:endParaRPr>
          </a:p>
          <a:p>
            <a:pPr marL="428625" indent="-285750">
              <a:spcBef>
                <a:spcPts val="0"/>
              </a:spcBef>
              <a:buClr>
                <a:srgbClr val="444444"/>
              </a:buClr>
              <a:buSzPts val="1350"/>
              <a:buFont typeface="Wingdings" panose="05000000000000000000" pitchFamily="2" charset="2"/>
              <a:buChar char="§"/>
            </a:pPr>
            <a:r>
              <a:rPr lang="en-IN" sz="1600" dirty="0">
                <a:latin typeface="Century Schoolbook" panose="02040604050505020304" pitchFamily="18" charset="0"/>
              </a:rPr>
              <a:t>Contribute to industries like toys industries, food and beverages processing industries etc.</a:t>
            </a:r>
          </a:p>
          <a:p>
            <a:pPr marL="428625" indent="-285750">
              <a:spcBef>
                <a:spcPts val="0"/>
              </a:spcBef>
              <a:buClr>
                <a:srgbClr val="444444"/>
              </a:buClr>
              <a:buSzPts val="1350"/>
              <a:buFont typeface="Wingdings" panose="05000000000000000000" pitchFamily="2" charset="2"/>
              <a:buChar char="§"/>
            </a:pPr>
            <a:endParaRPr lang="en-IN" sz="1600" dirty="0">
              <a:latin typeface="Century Schoolbook" panose="02040604050505020304" pitchFamily="18" charset="0"/>
            </a:endParaRPr>
          </a:p>
          <a:p>
            <a:pPr marL="428625" indent="-285750">
              <a:spcBef>
                <a:spcPts val="0"/>
              </a:spcBef>
              <a:buClr>
                <a:srgbClr val="444444"/>
              </a:buClr>
              <a:buSzPts val="1350"/>
              <a:buFont typeface="Wingdings" panose="05000000000000000000" pitchFamily="2" charset="2"/>
              <a:buChar char="§"/>
            </a:pPr>
            <a:r>
              <a:rPr lang="en-IN" sz="1600" dirty="0">
                <a:latin typeface="Century Schoolbook" panose="02040604050505020304" pitchFamily="18" charset="0"/>
              </a:rPr>
              <a:t>Will feature sorting based on parameters:</a:t>
            </a:r>
          </a:p>
          <a:p>
            <a:pPr marL="885825" lvl="1" indent="-285750">
              <a:spcBef>
                <a:spcPts val="0"/>
              </a:spcBef>
              <a:buClr>
                <a:srgbClr val="444444"/>
              </a:buClr>
              <a:buSzPts val="1350"/>
              <a:buFont typeface="Arial" panose="020B0604020202020204" pitchFamily="34" charset="0"/>
              <a:buChar char="•"/>
            </a:pPr>
            <a:r>
              <a:rPr lang="en-IN" sz="1600" dirty="0">
                <a:latin typeface="Century Schoolbook" panose="02040604050505020304" pitchFamily="18" charset="0"/>
              </a:rPr>
              <a:t>Colour</a:t>
            </a:r>
          </a:p>
          <a:p>
            <a:pPr marL="885825" lvl="1" indent="-285750">
              <a:spcBef>
                <a:spcPts val="0"/>
              </a:spcBef>
              <a:buClr>
                <a:srgbClr val="444444"/>
              </a:buClr>
              <a:buSzPts val="1350"/>
              <a:buFont typeface="Arial" panose="020B0604020202020204" pitchFamily="34" charset="0"/>
              <a:buChar char="•"/>
            </a:pPr>
            <a:r>
              <a:rPr lang="en-IN" sz="1600" dirty="0">
                <a:latin typeface="Century Schoolbook" panose="02040604050505020304" pitchFamily="18" charset="0"/>
              </a:rPr>
              <a:t>Weight</a:t>
            </a:r>
          </a:p>
          <a:p>
            <a:pPr marL="600075" lvl="1" indent="0">
              <a:spcBef>
                <a:spcPts val="0"/>
              </a:spcBef>
              <a:buClr>
                <a:srgbClr val="444444"/>
              </a:buClr>
              <a:buSzPts val="1350"/>
              <a:buNone/>
            </a:pPr>
            <a:endParaRPr lang="en-IN" sz="1300" dirty="0">
              <a:latin typeface="Century Schoolbook" panose="02040604050505020304" pitchFamily="18" charset="0"/>
            </a:endParaRPr>
          </a:p>
          <a:p>
            <a:pPr marL="428625" indent="-285750">
              <a:spcBef>
                <a:spcPts val="0"/>
              </a:spcBef>
              <a:buClr>
                <a:srgbClr val="444444"/>
              </a:buClr>
              <a:buSzPts val="1350"/>
              <a:buFont typeface="Wingdings" panose="05000000000000000000" pitchFamily="2" charset="2"/>
              <a:buChar char="§"/>
            </a:pPr>
            <a:endParaRPr lang="en-IN" sz="1600" dirty="0">
              <a:latin typeface="Century Schoolbook" panose="02040604050505020304" pitchFamily="18" charset="0"/>
            </a:endParaRPr>
          </a:p>
          <a:p>
            <a:pPr marL="428625" indent="-285750">
              <a:spcBef>
                <a:spcPts val="0"/>
              </a:spcBef>
              <a:buClr>
                <a:srgbClr val="444444"/>
              </a:buClr>
              <a:buSzPts val="1350"/>
              <a:buFont typeface="Wingdings" panose="05000000000000000000" pitchFamily="2" charset="2"/>
              <a:buChar char="§"/>
            </a:pPr>
            <a:endParaRPr lang="en-IN" sz="1600" dirty="0">
              <a:latin typeface="Century Schoolbook" panose="02040604050505020304" pitchFamily="18" charset="0"/>
            </a:endParaRPr>
          </a:p>
          <a:p>
            <a:pPr marL="428625" indent="-285750">
              <a:spcBef>
                <a:spcPts val="0"/>
              </a:spcBef>
              <a:buClr>
                <a:srgbClr val="444444"/>
              </a:buClr>
              <a:buSzPts val="1350"/>
              <a:buFont typeface="Wingdings" panose="05000000000000000000" pitchFamily="2" charset="2"/>
              <a:buChar char="§"/>
            </a:pPr>
            <a:endParaRPr lang="en-IN" sz="1600" dirty="0">
              <a:latin typeface="Century Schoolbook" panose="02040604050505020304" pitchFamily="18" charset="0"/>
            </a:endParaRPr>
          </a:p>
          <a:p>
            <a:pPr marL="885825" lvl="1" indent="-285750">
              <a:spcBef>
                <a:spcPts val="0"/>
              </a:spcBef>
              <a:buClr>
                <a:srgbClr val="444444"/>
              </a:buClr>
              <a:buSzPts val="1350"/>
              <a:buFont typeface="Arial" panose="020B0604020202020204" pitchFamily="34" charset="0"/>
              <a:buChar char="•"/>
            </a:pPr>
            <a:endParaRPr lang="en-IN" sz="1300" dirty="0">
              <a:latin typeface="Century Schoolbook" panose="02040604050505020304" pitchFamily="18" charset="0"/>
            </a:endParaRPr>
          </a:p>
          <a:p>
            <a:pPr marL="885825" lvl="1" indent="-285750">
              <a:spcBef>
                <a:spcPts val="0"/>
              </a:spcBef>
              <a:buClr>
                <a:srgbClr val="444444"/>
              </a:buClr>
              <a:buSzPts val="1350"/>
              <a:buFont typeface="Arial" panose="020B0604020202020204" pitchFamily="34" charset="0"/>
              <a:buChar char="•"/>
            </a:pPr>
            <a:endParaRPr lang="en-IN" sz="1300" dirty="0">
              <a:latin typeface="Century Schoolbook" panose="02040604050505020304" pitchFamily="18" charset="0"/>
            </a:endParaRPr>
          </a:p>
          <a:p>
            <a:pPr marL="600075" lvl="1" indent="0">
              <a:spcBef>
                <a:spcPts val="0"/>
              </a:spcBef>
              <a:buClr>
                <a:srgbClr val="444444"/>
              </a:buClr>
              <a:buSzPts val="1350"/>
              <a:buNone/>
            </a:pPr>
            <a:endParaRPr lang="en-IN" sz="1300" dirty="0">
              <a:latin typeface="Century Schoolbook" panose="02040604050505020304" pitchFamily="18" charset="0"/>
            </a:endParaRPr>
          </a:p>
          <a:p>
            <a:pPr marL="600075" lvl="1" indent="0">
              <a:spcBef>
                <a:spcPts val="0"/>
              </a:spcBef>
              <a:buClr>
                <a:srgbClr val="444444"/>
              </a:buClr>
              <a:buSzPts val="1350"/>
              <a:buNone/>
            </a:pPr>
            <a:endParaRPr lang="en-IN" sz="1300" dirty="0">
              <a:latin typeface="Century Schoolbook" panose="02040604050505020304" pitchFamily="18" charset="0"/>
            </a:endParaRPr>
          </a:p>
          <a:p>
            <a:pPr marL="600075" lvl="1" indent="0">
              <a:spcBef>
                <a:spcPts val="0"/>
              </a:spcBef>
              <a:buClr>
                <a:srgbClr val="444444"/>
              </a:buClr>
              <a:buSzPts val="1350"/>
              <a:buNone/>
            </a:pPr>
            <a:endParaRPr lang="en-IN" sz="1300" dirty="0">
              <a:latin typeface="Century Schoolbook" panose="02040604050505020304" pitchFamily="18" charset="0"/>
            </a:endParaRPr>
          </a:p>
        </p:txBody>
      </p:sp>
      <p:sp>
        <p:nvSpPr>
          <p:cNvPr id="268" name="Google Shape;268;p38"/>
          <p:cNvSpPr txBox="1">
            <a:spLocks noGrp="1"/>
          </p:cNvSpPr>
          <p:nvPr>
            <p:ph type="dt" idx="10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27-02-2023</a:t>
            </a:r>
            <a:endParaRPr dirty="0"/>
          </a:p>
        </p:txBody>
      </p:sp>
      <p:sp>
        <p:nvSpPr>
          <p:cNvPr id="269" name="Google Shape;269;p38"/>
          <p:cNvSpPr txBox="1">
            <a:spLocks noGrp="1"/>
          </p:cNvSpPr>
          <p:nvPr>
            <p:ph type="sldNum" idx="12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70" name="Google Shape;270;p38"/>
          <p:cNvSpPr txBox="1">
            <a:spLocks noGrp="1"/>
          </p:cNvSpPr>
          <p:nvPr>
            <p:ph type="ftr" idx="11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 5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CA67A9-2A77-0AEB-DE35-A4CE84CAB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229" y="3531822"/>
            <a:ext cx="2049908" cy="15374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" dirty="0"/>
              <a:t>Aim and Objectives</a:t>
            </a:r>
            <a:endParaRPr dirty="0"/>
          </a:p>
        </p:txBody>
      </p:sp>
      <p:sp>
        <p:nvSpPr>
          <p:cNvPr id="277" name="Google Shape;277;p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467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" dirty="0"/>
              <a:t>Aim: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680"/>
              <a:buFont typeface="Wingdings" panose="05000000000000000000" pitchFamily="2" charset="2"/>
              <a:buChar char="§"/>
            </a:pPr>
            <a:r>
              <a:rPr lang="en-US" sz="1800" dirty="0"/>
              <a:t>To design a sorting mechanism to sort objects based on </a:t>
            </a:r>
            <a:r>
              <a:rPr lang="en-US" sz="1800" dirty="0" err="1"/>
              <a:t>colour</a:t>
            </a:r>
            <a:r>
              <a:rPr lang="en-US" sz="1800" dirty="0"/>
              <a:t> and weight.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sz="1400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" dirty="0"/>
              <a:t>Objectives: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SzPts val="1680"/>
              <a:buAutoNum type="arabicPeriod"/>
            </a:pPr>
            <a:r>
              <a:rPr lang="en-US" sz="1800" dirty="0"/>
              <a:t>To study existing sorting techniques.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SzPts val="1680"/>
              <a:buAutoNum type="arabicPeriod"/>
            </a:pPr>
            <a:r>
              <a:rPr lang="en" sz="1800" dirty="0"/>
              <a:t>To develop a conveyor belt for the model using various motors.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SzPts val="1680"/>
              <a:buAutoNum type="arabicPeriod"/>
            </a:pPr>
            <a:r>
              <a:rPr lang="en" sz="1800" dirty="0"/>
              <a:t>To implement and verify the designed sorting system.</a:t>
            </a:r>
            <a:endParaRPr sz="1800" dirty="0"/>
          </a:p>
          <a:p>
            <a:pPr marL="365760" lvl="1" indent="0" algn="l" rtl="0"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279" name="Google Shape;279;p39"/>
          <p:cNvSpPr txBox="1">
            <a:spLocks noGrp="1"/>
          </p:cNvSpPr>
          <p:nvPr>
            <p:ph type="sldNum" idx="12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80" name="Google Shape;280;p39"/>
          <p:cNvSpPr txBox="1">
            <a:spLocks noGrp="1"/>
          </p:cNvSpPr>
          <p:nvPr>
            <p:ph type="ftr" idx="11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268;p38">
            <a:extLst>
              <a:ext uri="{FF2B5EF4-FFF2-40B4-BE49-F238E27FC236}">
                <a16:creationId xmlns:a16="http://schemas.microsoft.com/office/drawing/2014/main" id="{03AEE9F7-58A4-7D17-99FD-F5B19578996D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 rot="5400000">
            <a:off x="7845150" y="923680"/>
            <a:ext cx="150876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27-02-2023</a:t>
            </a:r>
            <a:endParaRPr dirty="0"/>
          </a:p>
        </p:txBody>
      </p:sp>
      <p:sp>
        <p:nvSpPr>
          <p:cNvPr id="3" name="Google Shape;270;p38">
            <a:extLst>
              <a:ext uri="{FF2B5EF4-FFF2-40B4-BE49-F238E27FC236}">
                <a16:creationId xmlns:a16="http://schemas.microsoft.com/office/drawing/2014/main" id="{462F5276-DF54-00E4-BA9E-55193DC8581F}"/>
              </a:ext>
            </a:extLst>
          </p:cNvPr>
          <p:cNvSpPr txBox="1">
            <a:spLocks/>
          </p:cNvSpPr>
          <p:nvPr/>
        </p:nvSpPr>
        <p:spPr>
          <a:xfrm rot="5400000">
            <a:off x="7394406" y="2917508"/>
            <a:ext cx="24003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r>
              <a:rPr lang="en-IN"/>
              <a:t>TE 5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9941DA0-89DD-81D7-E550-95EDF2E7F17E}"/>
              </a:ext>
            </a:extLst>
          </p:cNvPr>
          <p:cNvSpPr/>
          <p:nvPr/>
        </p:nvSpPr>
        <p:spPr>
          <a:xfrm>
            <a:off x="5405423" y="1488263"/>
            <a:ext cx="2970101" cy="13601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569F66-6271-CF63-EC1A-B56F8DBEBA0D}"/>
              </a:ext>
            </a:extLst>
          </p:cNvPr>
          <p:cNvSpPr/>
          <p:nvPr/>
        </p:nvSpPr>
        <p:spPr>
          <a:xfrm>
            <a:off x="5405422" y="2921216"/>
            <a:ext cx="2997914" cy="132127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285" name="Google Shape;285;p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/>
          </a:bodyPr>
          <a:lstStyle/>
          <a:p>
            <a:pPr>
              <a:buSzPts val="3000"/>
            </a:pPr>
            <a:r>
              <a:rPr lang="en" dirty="0"/>
              <a:t>Block Schematic</a:t>
            </a:r>
            <a:endParaRPr dirty="0"/>
          </a:p>
        </p:txBody>
      </p:sp>
      <p:sp>
        <p:nvSpPr>
          <p:cNvPr id="288" name="Google Shape;288;p40"/>
          <p:cNvSpPr txBox="1">
            <a:spLocks noGrp="1"/>
          </p:cNvSpPr>
          <p:nvPr>
            <p:ph type="sldNum" idx="12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4</a:t>
            </a:fld>
            <a:endParaRPr/>
          </a:p>
        </p:txBody>
      </p:sp>
      <p:sp>
        <p:nvSpPr>
          <p:cNvPr id="290" name="Google Shape;290;p40"/>
          <p:cNvSpPr/>
          <p:nvPr/>
        </p:nvSpPr>
        <p:spPr>
          <a:xfrm>
            <a:off x="3547480" y="1852789"/>
            <a:ext cx="1441200" cy="540000"/>
          </a:xfrm>
          <a:prstGeom prst="rect">
            <a:avLst/>
          </a:prstGeom>
          <a:solidFill>
            <a:srgbClr val="FFD966"/>
          </a:solidFill>
          <a:ln w="254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sz="1800" dirty="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Power Supply</a:t>
            </a:r>
            <a:endParaRPr sz="1800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1" name="Google Shape;291;p40"/>
          <p:cNvSpPr/>
          <p:nvPr/>
        </p:nvSpPr>
        <p:spPr>
          <a:xfrm>
            <a:off x="3418574" y="2867647"/>
            <a:ext cx="1841400" cy="540000"/>
          </a:xfrm>
          <a:prstGeom prst="rect">
            <a:avLst/>
          </a:prstGeom>
          <a:solidFill>
            <a:srgbClr val="CC3300"/>
          </a:solidFill>
          <a:ln w="254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sz="1800" dirty="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Microcontroller</a:t>
            </a:r>
            <a:endParaRPr sz="1800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92" name="Google Shape;292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3562" y="3202997"/>
            <a:ext cx="547175" cy="24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0"/>
          <p:cNvSpPr/>
          <p:nvPr/>
        </p:nvSpPr>
        <p:spPr>
          <a:xfrm>
            <a:off x="593415" y="2068814"/>
            <a:ext cx="1656300" cy="5400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sz="1800" dirty="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Object Detection</a:t>
            </a:r>
            <a:endParaRPr sz="1800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5" name="Google Shape;295;p40"/>
          <p:cNvSpPr/>
          <p:nvPr/>
        </p:nvSpPr>
        <p:spPr>
          <a:xfrm>
            <a:off x="5578930" y="3065697"/>
            <a:ext cx="1020300" cy="857400"/>
          </a:xfrm>
          <a:prstGeom prst="rect">
            <a:avLst/>
          </a:prstGeom>
          <a:solidFill>
            <a:srgbClr val="76A5AF"/>
          </a:solidFill>
          <a:ln w="25400" cap="flat" cmpd="sng">
            <a:solidFill>
              <a:srgbClr val="B961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sz="1800" dirty="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Motor Driver </a:t>
            </a:r>
            <a:endParaRPr sz="1800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6" name="Google Shape;296;p40"/>
          <p:cNvSpPr/>
          <p:nvPr/>
        </p:nvSpPr>
        <p:spPr>
          <a:xfrm>
            <a:off x="5606902" y="1910147"/>
            <a:ext cx="1104837" cy="857400"/>
          </a:xfrm>
          <a:prstGeom prst="rect">
            <a:avLst/>
          </a:prstGeom>
          <a:solidFill>
            <a:srgbClr val="76A5AF"/>
          </a:solidFill>
          <a:ln w="25400" cap="flat" cmpd="sng">
            <a:solidFill>
              <a:srgbClr val="B961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sz="1800" dirty="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Motor Driver for flaps </a:t>
            </a:r>
            <a:endParaRPr sz="1800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7" name="Google Shape;297;p40"/>
          <p:cNvSpPr/>
          <p:nvPr/>
        </p:nvSpPr>
        <p:spPr>
          <a:xfrm>
            <a:off x="7114594" y="2023759"/>
            <a:ext cx="1113000" cy="540000"/>
          </a:xfrm>
          <a:prstGeom prst="rect">
            <a:avLst/>
          </a:prstGeom>
          <a:solidFill>
            <a:srgbClr val="8E7CC3"/>
          </a:solidFill>
          <a:ln w="25400" cap="flat" cmpd="sng">
            <a:solidFill>
              <a:srgbClr val="B961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sz="1800" dirty="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Flaps</a:t>
            </a:r>
            <a:endParaRPr sz="1800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9" name="Google Shape;299;p40"/>
          <p:cNvSpPr/>
          <p:nvPr/>
        </p:nvSpPr>
        <p:spPr>
          <a:xfrm>
            <a:off x="7135199" y="3226397"/>
            <a:ext cx="1113000" cy="540000"/>
          </a:xfrm>
          <a:prstGeom prst="rect">
            <a:avLst/>
          </a:prstGeom>
          <a:solidFill>
            <a:srgbClr val="DD7E6B"/>
          </a:solidFill>
          <a:ln w="25400" cap="flat" cmpd="sng">
            <a:solidFill>
              <a:srgbClr val="B961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sz="1800" dirty="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DC Motor </a:t>
            </a:r>
            <a:endParaRPr sz="1800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01" name="Google Shape;301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1739" y="2169160"/>
            <a:ext cx="618632" cy="24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99231" y="3326222"/>
            <a:ext cx="826675" cy="246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0"/>
          <p:cNvSpPr/>
          <p:nvPr/>
        </p:nvSpPr>
        <p:spPr>
          <a:xfrm>
            <a:off x="593425" y="2820747"/>
            <a:ext cx="1789200" cy="5400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" sz="18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Colour Sensor</a:t>
            </a:r>
            <a:endParaRPr sz="180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04" name="Google Shape;304;p40"/>
          <p:cNvSpPr/>
          <p:nvPr/>
        </p:nvSpPr>
        <p:spPr>
          <a:xfrm>
            <a:off x="593424" y="3572672"/>
            <a:ext cx="1789200" cy="5400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Weight Sensor</a:t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7E3BDC0C-D39B-3260-D97C-A22F1B866560}"/>
              </a:ext>
            </a:extLst>
          </p:cNvPr>
          <p:cNvCxnSpPr>
            <a:stCxn id="290" idx="1"/>
            <a:endCxn id="294" idx="0"/>
          </p:cNvCxnSpPr>
          <p:nvPr/>
        </p:nvCxnSpPr>
        <p:spPr>
          <a:xfrm rot="10800000">
            <a:off x="1421567" y="2068816"/>
            <a:ext cx="2125915" cy="53975"/>
          </a:xfrm>
          <a:prstGeom prst="bentConnector4">
            <a:avLst>
              <a:gd name="adj1" fmla="val 30522"/>
              <a:gd name="adj2" fmla="val 5235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8218DB8B-93F9-05E9-77F9-7AB4E2A60DDC}"/>
              </a:ext>
            </a:extLst>
          </p:cNvPr>
          <p:cNvCxnSpPr>
            <a:cxnSpLocks/>
            <a:stCxn id="290" idx="3"/>
          </p:cNvCxnSpPr>
          <p:nvPr/>
        </p:nvCxnSpPr>
        <p:spPr>
          <a:xfrm flipV="1">
            <a:off x="4988681" y="2061147"/>
            <a:ext cx="622594" cy="616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6FFAF8-0E88-0719-1817-8E71AAFC6E2D}"/>
              </a:ext>
            </a:extLst>
          </p:cNvPr>
          <p:cNvCxnSpPr>
            <a:stCxn id="290" idx="2"/>
          </p:cNvCxnSpPr>
          <p:nvPr/>
        </p:nvCxnSpPr>
        <p:spPr>
          <a:xfrm flipH="1">
            <a:off x="4257646" y="2392789"/>
            <a:ext cx="10434" cy="42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268;p38">
            <a:extLst>
              <a:ext uri="{FF2B5EF4-FFF2-40B4-BE49-F238E27FC236}">
                <a16:creationId xmlns:a16="http://schemas.microsoft.com/office/drawing/2014/main" id="{66072751-2EC7-BF56-01C0-38CB1CA7E5F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r"/>
            <a:r>
              <a:rPr lang="en" dirty="0"/>
              <a:t>27-02-2023</a:t>
            </a:r>
            <a:endParaRPr dirty="0"/>
          </a:p>
        </p:txBody>
      </p:sp>
      <p:sp>
        <p:nvSpPr>
          <p:cNvPr id="4" name="Google Shape;270;p38">
            <a:extLst>
              <a:ext uri="{FF2B5EF4-FFF2-40B4-BE49-F238E27FC236}">
                <a16:creationId xmlns:a16="http://schemas.microsoft.com/office/drawing/2014/main" id="{0DEA3DB2-C73D-75A8-3704-3B45C630D33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l"/>
            <a:r>
              <a:rPr lang="en" dirty="0"/>
              <a:t>TE 5</a:t>
            </a:r>
            <a:endParaRPr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BBC9ED-7E6A-52B2-04D9-AFBF7BE0770C}"/>
              </a:ext>
            </a:extLst>
          </p:cNvPr>
          <p:cNvCxnSpPr>
            <a:cxnSpLocks/>
          </p:cNvCxnSpPr>
          <p:nvPr/>
        </p:nvCxnSpPr>
        <p:spPr>
          <a:xfrm>
            <a:off x="2249716" y="2246023"/>
            <a:ext cx="1168859" cy="57472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7AEBA7-E321-3974-0F14-F584F8297DDA}"/>
              </a:ext>
            </a:extLst>
          </p:cNvPr>
          <p:cNvCxnSpPr>
            <a:cxnSpLocks/>
          </p:cNvCxnSpPr>
          <p:nvPr/>
        </p:nvCxnSpPr>
        <p:spPr>
          <a:xfrm flipV="1">
            <a:off x="2386371" y="3407647"/>
            <a:ext cx="1091554" cy="376958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985D1A-F7B2-A212-B811-E378C81D3694}"/>
              </a:ext>
            </a:extLst>
          </p:cNvPr>
          <p:cNvCxnSpPr>
            <a:cxnSpLocks/>
            <a:stCxn id="303" idx="3"/>
            <a:endCxn id="291" idx="1"/>
          </p:cNvCxnSpPr>
          <p:nvPr/>
        </p:nvCxnSpPr>
        <p:spPr>
          <a:xfrm>
            <a:off x="2382626" y="3090747"/>
            <a:ext cx="1035949" cy="4690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1A619AC-63DF-6157-E49D-473108AF54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44968" y="2380236"/>
            <a:ext cx="763980" cy="7039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6602D17-F8FB-83A8-FFA3-819A5727702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7845" y="3519078"/>
            <a:ext cx="516929" cy="294068"/>
          </a:xfrm>
          <a:prstGeom prst="bentConnector3">
            <a:avLst>
              <a:gd name="adj1" fmla="val 1007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6223FD5-39CB-E5A9-1C21-625A0AEEF8A3}"/>
              </a:ext>
            </a:extLst>
          </p:cNvPr>
          <p:cNvCxnSpPr>
            <a:cxnSpLocks/>
          </p:cNvCxnSpPr>
          <p:nvPr/>
        </p:nvCxnSpPr>
        <p:spPr>
          <a:xfrm rot="5400000">
            <a:off x="53042" y="2049023"/>
            <a:ext cx="1564758" cy="1172290"/>
          </a:xfrm>
          <a:prstGeom prst="bentConnector3">
            <a:avLst>
              <a:gd name="adj1" fmla="val -11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C1CA255-BFEE-549F-2B46-AEEAC545CBB2}"/>
              </a:ext>
            </a:extLst>
          </p:cNvPr>
          <p:cNvCxnSpPr>
            <a:endCxn id="303" idx="1"/>
          </p:cNvCxnSpPr>
          <p:nvPr/>
        </p:nvCxnSpPr>
        <p:spPr>
          <a:xfrm>
            <a:off x="249275" y="3079597"/>
            <a:ext cx="344151" cy="1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EA6E87-4E37-E92D-F823-237F13530930}"/>
              </a:ext>
            </a:extLst>
          </p:cNvPr>
          <p:cNvSpPr txBox="1"/>
          <p:nvPr/>
        </p:nvSpPr>
        <p:spPr>
          <a:xfrm>
            <a:off x="5794251" y="3898729"/>
            <a:ext cx="243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Century Schoolbook" panose="02040604050505020304" pitchFamily="18" charset="0"/>
              </a:rPr>
              <a:t>Conveyor System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58ECA5-A475-C7D4-3833-6636AFB62D24}"/>
              </a:ext>
            </a:extLst>
          </p:cNvPr>
          <p:cNvSpPr txBox="1"/>
          <p:nvPr/>
        </p:nvSpPr>
        <p:spPr>
          <a:xfrm>
            <a:off x="5909367" y="1562072"/>
            <a:ext cx="231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Century Schoolbook" panose="02040604050505020304" pitchFamily="18" charset="0"/>
              </a:rPr>
              <a:t>Sorting Mechanism</a:t>
            </a:r>
          </a:p>
        </p:txBody>
      </p:sp>
      <p:pic>
        <p:nvPicPr>
          <p:cNvPr id="20" name="Google Shape;292;p40">
            <a:extLst>
              <a:ext uri="{FF2B5EF4-FFF2-40B4-BE49-F238E27FC236}">
                <a16:creationId xmlns:a16="http://schemas.microsoft.com/office/drawing/2014/main" id="{F4998DBA-8812-820B-26EB-EF6C84CFE6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0301738">
            <a:off x="5251757" y="2654121"/>
            <a:ext cx="547175" cy="2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" dirty="0">
                <a:latin typeface="Century Schoolbook" panose="02040604050505020304" pitchFamily="18" charset="0"/>
              </a:rPr>
              <a:t>Resources Required</a:t>
            </a:r>
            <a:endParaRPr dirty="0">
              <a:latin typeface="Century Schoolbook" panose="02040604050505020304" pitchFamily="18" charset="0"/>
            </a:endParaRPr>
          </a:p>
        </p:txBody>
      </p:sp>
      <p:sp>
        <p:nvSpPr>
          <p:cNvPr id="2" name="Google Shape;268;p38">
            <a:extLst>
              <a:ext uri="{FF2B5EF4-FFF2-40B4-BE49-F238E27FC236}">
                <a16:creationId xmlns:a16="http://schemas.microsoft.com/office/drawing/2014/main" id="{4443B74C-C162-37C6-27F7-6BEFD9797D6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27-02-2023</a:t>
            </a:r>
            <a:endParaRPr dirty="0"/>
          </a:p>
        </p:txBody>
      </p:sp>
      <p:sp>
        <p:nvSpPr>
          <p:cNvPr id="3" name="Google Shape;270;p38">
            <a:extLst>
              <a:ext uri="{FF2B5EF4-FFF2-40B4-BE49-F238E27FC236}">
                <a16:creationId xmlns:a16="http://schemas.microsoft.com/office/drawing/2014/main" id="{4879E082-EBAD-B840-91A6-DDA446B85D2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 5</a:t>
            </a:r>
            <a:endParaRPr dirty="0"/>
          </a:p>
        </p:txBody>
      </p:sp>
      <p:sp>
        <p:nvSpPr>
          <p:cNvPr id="317" name="Google Shape;317;p4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315" name="Google Shape;315;p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8610" rtl="0">
              <a:spcBef>
                <a:spcPts val="0"/>
              </a:spcBef>
              <a:spcAft>
                <a:spcPts val="0"/>
              </a:spcAft>
              <a:buSzPts val="1260"/>
              <a:buAutoNum type="arabicPeriod"/>
            </a:pPr>
            <a:r>
              <a:rPr lang="en" sz="2200" dirty="0">
                <a:latin typeface="Century Schoolbook" panose="02040604050505020304" pitchFamily="18" charset="0"/>
              </a:rPr>
              <a:t>ATMega 32</a:t>
            </a:r>
            <a:endParaRPr sz="2200" dirty="0">
              <a:latin typeface="Century Schoolbook" panose="02040604050505020304" pitchFamily="18" charset="0"/>
            </a:endParaRPr>
          </a:p>
          <a:p>
            <a:pPr marL="457200" lvl="0" indent="-308610" rtl="0">
              <a:spcBef>
                <a:spcPts val="0"/>
              </a:spcBef>
              <a:spcAft>
                <a:spcPts val="0"/>
              </a:spcAft>
              <a:buSzPts val="1260"/>
              <a:buAutoNum type="arabicPeriod"/>
            </a:pPr>
            <a:r>
              <a:rPr lang="en" sz="2200" dirty="0">
                <a:latin typeface="Century Schoolbook" panose="02040604050505020304" pitchFamily="18" charset="0"/>
              </a:rPr>
              <a:t>Permanent Magnet Stepper Motor </a:t>
            </a:r>
            <a:endParaRPr sz="2200" dirty="0">
              <a:latin typeface="Century Schoolbook" panose="02040604050505020304" pitchFamily="18" charset="0"/>
            </a:endParaRPr>
          </a:p>
          <a:p>
            <a:pPr marL="457200" lvl="0" indent="-308610" rtl="0">
              <a:spcBef>
                <a:spcPts val="0"/>
              </a:spcBef>
              <a:spcAft>
                <a:spcPts val="0"/>
              </a:spcAft>
              <a:buSzPts val="1260"/>
              <a:buAutoNum type="arabicPeriod"/>
            </a:pPr>
            <a:r>
              <a:rPr lang="en" sz="2200" dirty="0">
                <a:latin typeface="Century Schoolbook" panose="02040604050505020304" pitchFamily="18" charset="0"/>
              </a:rPr>
              <a:t>Conveyor Belt </a:t>
            </a:r>
            <a:endParaRPr sz="2200" dirty="0">
              <a:latin typeface="Century Schoolbook" panose="02040604050505020304" pitchFamily="18" charset="0"/>
            </a:endParaRPr>
          </a:p>
          <a:p>
            <a:pPr marL="457200" lvl="0" indent="-308610" rtl="0">
              <a:spcBef>
                <a:spcPts val="0"/>
              </a:spcBef>
              <a:spcAft>
                <a:spcPts val="0"/>
              </a:spcAft>
              <a:buSzPts val="1260"/>
              <a:buAutoNum type="arabicPeriod"/>
            </a:pPr>
            <a:r>
              <a:rPr lang="en" sz="2200" dirty="0">
                <a:latin typeface="Century Schoolbook" panose="02040604050505020304" pitchFamily="18" charset="0"/>
              </a:rPr>
              <a:t>DC motor 	</a:t>
            </a:r>
          </a:p>
          <a:p>
            <a:pPr marL="457200" lvl="0" indent="-308610" rtl="0">
              <a:spcBef>
                <a:spcPts val="0"/>
              </a:spcBef>
              <a:spcAft>
                <a:spcPts val="0"/>
              </a:spcAft>
              <a:buSzPts val="1260"/>
              <a:buAutoNum type="arabicPeriod"/>
            </a:pPr>
            <a:r>
              <a:rPr lang="en-IN" sz="2200" dirty="0">
                <a:latin typeface="Century Schoolbook" panose="02040604050505020304" pitchFamily="18" charset="0"/>
              </a:rPr>
              <a:t>Colour sensor</a:t>
            </a:r>
          </a:p>
          <a:p>
            <a:pPr marL="457200" lvl="0" indent="-308610" rtl="0">
              <a:spcBef>
                <a:spcPts val="0"/>
              </a:spcBef>
              <a:spcAft>
                <a:spcPts val="0"/>
              </a:spcAft>
              <a:buSzPts val="1260"/>
              <a:buAutoNum type="arabicPeriod"/>
            </a:pPr>
            <a:r>
              <a:rPr lang="en" sz="2200" dirty="0">
                <a:latin typeface="Century Schoolbook" panose="02040604050505020304" pitchFamily="18" charset="0"/>
              </a:rPr>
              <a:t>IR sensor </a:t>
            </a:r>
            <a:endParaRPr sz="2200" dirty="0">
              <a:latin typeface="Century Schoolbook" panose="02040604050505020304" pitchFamily="18" charset="0"/>
            </a:endParaRPr>
          </a:p>
          <a:p>
            <a:pPr marL="457200" lvl="0" indent="-308610" rtl="0">
              <a:spcBef>
                <a:spcPts val="0"/>
              </a:spcBef>
              <a:spcAft>
                <a:spcPts val="0"/>
              </a:spcAft>
              <a:buSzPts val="1260"/>
              <a:buAutoNum type="arabicPeriod"/>
            </a:pPr>
            <a:r>
              <a:rPr lang="en" sz="2200" dirty="0">
                <a:latin typeface="Century Schoolbook" panose="02040604050505020304" pitchFamily="18" charset="0"/>
              </a:rPr>
              <a:t>Load cell </a:t>
            </a:r>
          </a:p>
          <a:p>
            <a:pPr marL="457200" lvl="0" indent="-308610" rtl="0">
              <a:spcBef>
                <a:spcPts val="0"/>
              </a:spcBef>
              <a:spcAft>
                <a:spcPts val="0"/>
              </a:spcAft>
              <a:buSzPts val="1260"/>
              <a:buAutoNum type="arabicPeriod"/>
            </a:pPr>
            <a:r>
              <a:rPr lang="en" sz="2200" dirty="0">
                <a:latin typeface="Century Schoolbook" panose="02040604050505020304" pitchFamily="18" charset="0"/>
              </a:rPr>
              <a:t>Soldering Gun and Solder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C0908E7-5DD0-CC77-5F9D-876C2429BCF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605790" indent="-457200">
              <a:buFont typeface="+mj-lt"/>
              <a:buAutoNum type="arabicPeriod"/>
            </a:pPr>
            <a:r>
              <a:rPr lang="en-US" sz="2200" dirty="0">
                <a:latin typeface="Century Schoolbook" panose="02040604050505020304" pitchFamily="18" charset="0"/>
              </a:rPr>
              <a:t>AVR Studio</a:t>
            </a:r>
          </a:p>
          <a:p>
            <a:pPr marL="605790" indent="-457200">
              <a:buFont typeface="+mj-lt"/>
              <a:buAutoNum type="arabicPeriod"/>
            </a:pPr>
            <a:r>
              <a:rPr lang="en-US" sz="2200" dirty="0">
                <a:latin typeface="Century Schoolbook" panose="02040604050505020304" pitchFamily="18" charset="0"/>
              </a:rPr>
              <a:t>Proteus Design Suite 8.0</a:t>
            </a:r>
          </a:p>
          <a:p>
            <a:pPr marL="605790" indent="-457200">
              <a:buFont typeface="+mj-lt"/>
              <a:buAutoNum type="arabicPeriod"/>
            </a:pPr>
            <a:r>
              <a:rPr lang="en-US" sz="2200" dirty="0">
                <a:latin typeface="Century Schoolbook" panose="02040604050505020304" pitchFamily="18" charset="0"/>
              </a:rPr>
              <a:t>AutoCAD</a:t>
            </a:r>
            <a:endParaRPr lang="en-IN" sz="2200" dirty="0">
              <a:latin typeface="Century Schoolbook" panose="020406040505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9DC09E-0E6A-3F83-8A46-AD914D6AECE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entury Schoolbook" panose="02040604050505020304" pitchFamily="18" charset="0"/>
              </a:rPr>
              <a:t>Hardware</a:t>
            </a:r>
            <a:endParaRPr lang="en-IN" dirty="0">
              <a:latin typeface="Century Schoolbook" panose="02040604050505020304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BB4BB15-3CD6-CA65-3B5E-1664F90B5B29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entury Schoolbook" panose="02040604050505020304" pitchFamily="18" charset="0"/>
              </a:rPr>
              <a:t>Software</a:t>
            </a:r>
            <a:endParaRPr lang="en-IN" dirty="0"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12" descr="Storage Bin for spare components, hardware, medicines ,Plastic, 295 mm X  210mm X 160mm, Set of 3 - Breval Consulting Services">
            <a:extLst>
              <a:ext uri="{FF2B5EF4-FFF2-40B4-BE49-F238E27FC236}">
                <a16:creationId xmlns:a16="http://schemas.microsoft.com/office/drawing/2014/main" id="{8ACC9B41-983D-5DF3-7847-17DD4F843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8000" r="93333">
                        <a14:foregroundMark x1="8444" y1="37778" x2="8444" y2="37778"/>
                        <a14:foregroundMark x1="93333" y1="32000" x2="93333" y2="3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38" y="2866343"/>
            <a:ext cx="1054723" cy="105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Storage Bin for spare components, hardware, medicines ,Plastic, 295 mm X  210mm X 160mm, Set of 3 - Breval Consulting Services">
            <a:extLst>
              <a:ext uri="{FF2B5EF4-FFF2-40B4-BE49-F238E27FC236}">
                <a16:creationId xmlns:a16="http://schemas.microsoft.com/office/drawing/2014/main" id="{90A9B412-6B6F-1462-E54C-F5D6AD29F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8000" r="93333">
                        <a14:foregroundMark x1="8444" y1="37778" x2="8444" y2="37778"/>
                        <a14:foregroundMark x1="93333" y1="32000" x2="93333" y2="3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055" y="2020782"/>
            <a:ext cx="1013599" cy="101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y Color Sensor TCS3200D/TCS230 Online in India | Robocraze">
            <a:extLst>
              <a:ext uri="{FF2B5EF4-FFF2-40B4-BE49-F238E27FC236}">
                <a16:creationId xmlns:a16="http://schemas.microsoft.com/office/drawing/2014/main" id="{1BCEF3A1-BAB4-67CC-27A0-8A21184AC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2000" l="2500" r="93875">
                        <a14:foregroundMark x1="44125" y1="19875" x2="44125" y2="19875"/>
                        <a14:foregroundMark x1="44125" y1="19875" x2="52375" y2="23125"/>
                        <a14:foregroundMark x1="52375" y1="23125" x2="46500" y2="28375"/>
                        <a14:foregroundMark x1="46500" y1="28375" x2="45000" y2="23125"/>
                        <a14:foregroundMark x1="39250" y1="27000" x2="41125" y2="19500"/>
                        <a14:foregroundMark x1="41125" y1="19500" x2="42750" y2="17375"/>
                        <a14:foregroundMark x1="16375" y1="46125" x2="18000" y2="38000"/>
                        <a14:foregroundMark x1="15750" y1="46875" x2="17500" y2="39375"/>
                        <a14:foregroundMark x1="17500" y1="39375" x2="20750" y2="35125"/>
                        <a14:foregroundMark x1="17500" y1="39125" x2="22750" y2="34125"/>
                        <a14:foregroundMark x1="22750" y1="34125" x2="27500" y2="36250"/>
                        <a14:foregroundMark x1="3000" y1="57625" x2="13500" y2="67500"/>
                        <a14:foregroundMark x1="13500" y1="67500" x2="48875" y2="91625"/>
                        <a14:foregroundMark x1="7875" y1="61000" x2="8125" y2="53750"/>
                        <a14:foregroundMark x1="2500" y1="57500" x2="5250" y2="59250"/>
                        <a14:foregroundMark x1="23750" y1="79625" x2="24000" y2="81125"/>
                        <a14:foregroundMark x1="19250" y1="77500" x2="19250" y2="77500"/>
                        <a14:foregroundMark x1="19250" y1="77500" x2="19375" y2="75375"/>
                        <a14:foregroundMark x1="28875" y1="86375" x2="30125" y2="80125"/>
                        <a14:foregroundMark x1="33875" y1="90125" x2="33875" y2="83500"/>
                        <a14:foregroundMark x1="23750" y1="82375" x2="23750" y2="82375"/>
                        <a14:foregroundMark x1="89250" y1="44875" x2="90125" y2="52250"/>
                        <a14:foregroundMark x1="90125" y1="52250" x2="90000" y2="52375"/>
                        <a14:foregroundMark x1="92875" y1="47625" x2="93875" y2="48500"/>
                        <a14:foregroundMark x1="49500" y1="92000" x2="72500" y2="68000"/>
                        <a14:foregroundMark x1="60750" y1="81625" x2="78625" y2="62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17941">
            <a:off x="7306673" y="948281"/>
            <a:ext cx="569268" cy="56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803E97-0A4B-6B3D-305D-2A3531E778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3519" l="5990" r="94688">
                        <a14:foregroundMark x1="10469" y1="53704" x2="5833" y2="56296"/>
                        <a14:foregroundMark x1="5833" y1="56296" x2="5938" y2="65093"/>
                        <a14:foregroundMark x1="5938" y1="65093" x2="9635" y2="73426"/>
                        <a14:foregroundMark x1="9635" y1="73426" x2="12708" y2="93519"/>
                        <a14:foregroundMark x1="14115" y1="92407" x2="14896" y2="91759"/>
                        <a14:foregroundMark x1="6615" y1="54167" x2="4844" y2="61389"/>
                        <a14:foregroundMark x1="4844" y1="61389" x2="5990" y2="69259"/>
                        <a14:foregroundMark x1="5990" y1="69259" x2="8073" y2="68889"/>
                        <a14:foregroundMark x1="90052" y1="26852" x2="94688" y2="28148"/>
                        <a14:foregroundMark x1="94688" y1="28148" x2="94688" y2="36204"/>
                        <a14:foregroundMark x1="94688" y1="36204" x2="93750" y2="410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74682" y="107365"/>
            <a:ext cx="7900895" cy="4444254"/>
          </a:xfrm>
          <a:prstGeom prst="rect">
            <a:avLst/>
          </a:prstGeom>
        </p:spPr>
      </p:pic>
      <p:pic>
        <p:nvPicPr>
          <p:cNvPr id="1030" name="Picture 6" descr="Load Cell Sensor | 20kg Strain Gauge | Parallel Beam">
            <a:extLst>
              <a:ext uri="{FF2B5EF4-FFF2-40B4-BE49-F238E27FC236}">
                <a16:creationId xmlns:a16="http://schemas.microsoft.com/office/drawing/2014/main" id="{97BF857A-CB10-7008-2901-3D743F59D6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backgroundMark x1="53778" y1="19111" x2="31556" y2="25778"/>
                        <a14:backgroundMark x1="31556" y1="25778" x2="13778" y2="45333"/>
                        <a14:backgroundMark x1="13778" y1="45333" x2="7556" y2="69333"/>
                        <a14:backgroundMark x1="7556" y1="69333" x2="21778" y2="87111"/>
                        <a14:backgroundMark x1="21778" y1="87111" x2="31111" y2="40889"/>
                        <a14:backgroundMark x1="31111" y1="40889" x2="52000" y2="22222"/>
                        <a14:backgroundMark x1="66667" y1="17333" x2="67111" y2="18222"/>
                        <a14:backgroundMark x1="62222" y1="11111" x2="77333" y2="13333"/>
                        <a14:backgroundMark x1="75111" y1="16889" x2="85333" y2="19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401"/>
          <a:stretch/>
        </p:blipFill>
        <p:spPr bwMode="auto">
          <a:xfrm rot="3482461">
            <a:off x="7342035" y="1115248"/>
            <a:ext cx="448837" cy="137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uy Infrared Obstacle Avoidance IR Sensor Module - RoboComp.in">
            <a:extLst>
              <a:ext uri="{FF2B5EF4-FFF2-40B4-BE49-F238E27FC236}">
                <a16:creationId xmlns:a16="http://schemas.microsoft.com/office/drawing/2014/main" id="{985823B6-65B8-3066-8506-7E211C24B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08576">
            <a:off x="7870157" y="1086040"/>
            <a:ext cx="663909" cy="66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203B181-71D8-835F-12C2-D764D7F4F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10715">
            <a:off x="643036" y="2625872"/>
            <a:ext cx="554855" cy="48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1B7065-8922-EFCD-F64C-A0E4E71E9830}"/>
              </a:ext>
            </a:extLst>
          </p:cNvPr>
          <p:cNvSpPr/>
          <p:nvPr/>
        </p:nvSpPr>
        <p:spPr>
          <a:xfrm>
            <a:off x="7164247" y="3838211"/>
            <a:ext cx="1271564" cy="668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>
                <a:solidFill>
                  <a:schemeClr val="tx1"/>
                </a:solidFill>
              </a:rPr>
              <a:t>Atmega</a:t>
            </a:r>
            <a:r>
              <a:rPr lang="en-US" sz="1500" dirty="0">
                <a:solidFill>
                  <a:schemeClr val="tx1"/>
                </a:solidFill>
              </a:rPr>
              <a:t> 32</a:t>
            </a:r>
            <a:endParaRPr lang="en-IN" sz="15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0E4565-0725-9DDE-C7C0-7E4E9E8FF68F}"/>
              </a:ext>
            </a:extLst>
          </p:cNvPr>
          <p:cNvCxnSpPr/>
          <p:nvPr/>
        </p:nvCxnSpPr>
        <p:spPr>
          <a:xfrm>
            <a:off x="8435811" y="1490843"/>
            <a:ext cx="0" cy="232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4A0998-61B8-21A5-D500-1220B9BBE2B5}"/>
              </a:ext>
            </a:extLst>
          </p:cNvPr>
          <p:cNvCxnSpPr/>
          <p:nvPr/>
        </p:nvCxnSpPr>
        <p:spPr>
          <a:xfrm>
            <a:off x="7879380" y="1647461"/>
            <a:ext cx="0" cy="21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4365D3-D6ED-D214-5958-C93C8CC89090}"/>
              </a:ext>
            </a:extLst>
          </p:cNvPr>
          <p:cNvCxnSpPr/>
          <p:nvPr/>
        </p:nvCxnSpPr>
        <p:spPr>
          <a:xfrm>
            <a:off x="642388" y="2868284"/>
            <a:ext cx="0" cy="14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68D238-20B2-7434-D5F1-27B059EFA8F1}"/>
              </a:ext>
            </a:extLst>
          </p:cNvPr>
          <p:cNvCxnSpPr/>
          <p:nvPr/>
        </p:nvCxnSpPr>
        <p:spPr>
          <a:xfrm flipV="1">
            <a:off x="642388" y="4326284"/>
            <a:ext cx="650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4097B5C5-3C45-C48A-71E7-EA36E6AE857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3519" l="5990" r="94688">
                        <a14:foregroundMark x1="5935" y1="64837" x2="5938" y2="65093"/>
                        <a14:foregroundMark x1="5938" y1="65093" x2="9635" y2="73426"/>
                        <a14:foregroundMark x1="9635" y1="73426" x2="12708" y2="93519"/>
                        <a14:foregroundMark x1="14115" y1="92407" x2="14896" y2="91759"/>
                        <a14:foregroundMark x1="5299" y1="64517" x2="5990" y2="69259"/>
                        <a14:foregroundMark x1="5990" y1="69259" x2="8073" y2="68889"/>
                        <a14:foregroundMark x1="90052" y1="26852" x2="90207" y2="26895"/>
                        <a14:foregroundMark x1="69070" y1="43704" x2="69115" y2="51296"/>
                        <a14:foregroundMark x1="69063" y1="42500" x2="69070" y2="43704"/>
                        <a14:foregroundMark x1="68491" y1="43704" x2="68438" y2="43056"/>
                        <a14:foregroundMark x1="69115" y1="51296" x2="68491" y2="43704"/>
                        <a14:foregroundMark x1="68438" y1="43056" x2="69740" y2="39630"/>
                        <a14:backgroundMark x1="5052" y1="53333" x2="3594" y2="61759"/>
                        <a14:backgroundMark x1="3594" y1="61759" x2="9844" y2="64907"/>
                        <a14:backgroundMark x1="9844" y1="64907" x2="67979" y2="46658"/>
                        <a14:backgroundMark x1="70186" y1="45251" x2="88229" y2="31759"/>
                        <a14:backgroundMark x1="88229" y1="31759" x2="33958" y2="41296"/>
                        <a14:backgroundMark x1="33958" y1="41296" x2="10521" y2="53519"/>
                        <a14:backgroundMark x1="10521" y1="53519" x2="5052" y2="53611"/>
                        <a14:backgroundMark x1="9844" y1="51759" x2="27969" y2="53704"/>
                        <a14:backgroundMark x1="27969" y1="53704" x2="63594" y2="43981"/>
                        <a14:backgroundMark x1="63594" y1="43981" x2="14010" y2="49352"/>
                        <a14:backgroundMark x1="87135" y1="23333" x2="91771" y2="24259"/>
                        <a14:backgroundMark x1="91771" y1="24259" x2="94635" y2="31111"/>
                        <a14:backgroundMark x1="94635" y1="31111" x2="92396" y2="45185"/>
                        <a14:backgroundMark x1="92396" y1="45185" x2="86302" y2="36111"/>
                        <a14:backgroundMark x1="86302" y1="36111" x2="86354" y2="27407"/>
                        <a14:backgroundMark x1="86354" y1="27407" x2="86823" y2="24630"/>
                        <a14:backgroundMark x1="90885" y1="24815" x2="92813" y2="32222"/>
                        <a14:backgroundMark x1="92813" y1="32222" x2="88073" y2="32685"/>
                        <a14:backgroundMark x1="88073" y1="32685" x2="86354" y2="21944"/>
                        <a14:backgroundMark x1="86354" y1="21944" x2="90990" y2="25185"/>
                        <a14:backgroundMark x1="90990" y1="25185" x2="91042" y2="25185"/>
                        <a14:backgroundMark x1="14792" y1="42130" x2="5156" y2="47963"/>
                        <a14:backgroundMark x1="5156" y1="47963" x2="2760" y2="55741"/>
                        <a14:backgroundMark x1="2760" y1="55741" x2="5208" y2="62778"/>
                        <a14:backgroundMark x1="5208" y1="62778" x2="9740" y2="63611"/>
                        <a14:backgroundMark x1="9740" y1="63611" x2="14688" y2="62593"/>
                        <a14:backgroundMark x1="14688" y1="62593" x2="18594" y2="57500"/>
                        <a14:backgroundMark x1="18594" y1="57500" x2="18073" y2="49444"/>
                        <a14:backgroundMark x1="18073" y1="49444" x2="14219" y2="42407"/>
                        <a14:backgroundMark x1="14219" y1="42407" x2="13438" y2="41667"/>
                        <a14:backgroundMark x1="11302" y1="49537" x2="5729" y2="56204"/>
                        <a14:backgroundMark x1="5729" y1="56204" x2="14427" y2="55556"/>
                        <a14:backgroundMark x1="14427" y1="55556" x2="10052" y2="50648"/>
                        <a14:backgroundMark x1="10052" y1="50648" x2="10156" y2="50556"/>
                        <a14:backgroundMark x1="4167" y1="55370" x2="5573" y2="64352"/>
                        <a14:backgroundMark x1="5573" y1="64352" x2="4115" y2="56296"/>
                        <a14:backgroundMark x1="4115" y1="56296" x2="3802" y2="56019"/>
                        <a14:backgroundMark x1="3958" y1="56574" x2="8698" y2="57037"/>
                        <a14:backgroundMark x1="8698" y1="57037" x2="3750" y2="57222"/>
                        <a14:backgroundMark x1="3750" y1="57222" x2="3802" y2="57222"/>
                        <a14:backgroundMark x1="4844" y1="61667" x2="5208" y2="61667"/>
                        <a14:backgroundMark x1="54427" y1="46296" x2="54896" y2="66389"/>
                        <a14:backgroundMark x1="54896" y1="66389" x2="55000" y2="45648"/>
                        <a14:backgroundMark x1="55000" y1="45648" x2="55208" y2="49907"/>
                        <a14:backgroundMark x1="69167" y1="39074" x2="69167" y2="39074"/>
                        <a14:backgroundMark x1="68229" y1="43704" x2="68229" y2="437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54898" r="18387"/>
          <a:stretch/>
        </p:blipFill>
        <p:spPr>
          <a:xfrm rot="21093290">
            <a:off x="-382416" y="699858"/>
            <a:ext cx="2752538" cy="6065573"/>
          </a:xfrm>
          <a:prstGeom prst="rect">
            <a:avLst/>
          </a:prstGeom>
        </p:spPr>
      </p:pic>
      <p:pic>
        <p:nvPicPr>
          <p:cNvPr id="27" name="Picture 10">
            <a:extLst>
              <a:ext uri="{FF2B5EF4-FFF2-40B4-BE49-F238E27FC236}">
                <a16:creationId xmlns:a16="http://schemas.microsoft.com/office/drawing/2014/main" id="{FB986329-0219-BCE0-139E-5ECF930FF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89285" flipH="1">
            <a:off x="5166688" y="1978752"/>
            <a:ext cx="361311" cy="31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Storage Bin for spare components, hardware, medicines ,Plastic, 295 mm X  210mm X 160mm, Set of 3 - Breval Consulting Services">
            <a:extLst>
              <a:ext uri="{FF2B5EF4-FFF2-40B4-BE49-F238E27FC236}">
                <a16:creationId xmlns:a16="http://schemas.microsoft.com/office/drawing/2014/main" id="{83DBAD0B-EBFD-EF95-3B07-40C5DD651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8000" r="93333">
                        <a14:foregroundMark x1="8444" y1="37778" x2="8444" y2="37778"/>
                        <a14:foregroundMark x1="93333" y1="32000" x2="93333" y2="3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318" y="2329492"/>
            <a:ext cx="1013599" cy="101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Storage Bin for spare components, hardware, medicines ,Plastic, 295 mm X  210mm X 160mm, Set of 3 - Breval Consulting Services">
            <a:extLst>
              <a:ext uri="{FF2B5EF4-FFF2-40B4-BE49-F238E27FC236}">
                <a16:creationId xmlns:a16="http://schemas.microsoft.com/office/drawing/2014/main" id="{620BCA39-4928-65A8-D652-F9EA531A9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8000" r="93333">
                        <a14:foregroundMark x1="8444" y1="37778" x2="8444" y2="37778"/>
                        <a14:foregroundMark x1="93333" y1="32000" x2="93333" y2="3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874" y="3632240"/>
            <a:ext cx="1152537" cy="115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Rigid Flat Bar, Rigid PVC Bar, Plastic Strips, Finishing Strips | Sinclair  &amp; Rush UK">
            <a:extLst>
              <a:ext uri="{FF2B5EF4-FFF2-40B4-BE49-F238E27FC236}">
                <a16:creationId xmlns:a16="http://schemas.microsoft.com/office/drawing/2014/main" id="{BD69D3EE-188D-BD53-5478-DFF61A97C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84000" y1="30500" x2="84000" y2="30500"/>
                        <a14:foregroundMark x1="79333" y1="28250" x2="79333" y2="28250"/>
                        <a14:foregroundMark x1="79333" y1="28250" x2="16667" y2="75500"/>
                      </a14:backgroundRemoval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1475">
            <a:off x="4219905" y="1729182"/>
            <a:ext cx="1157618" cy="77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980F18-7D4C-5650-2139-70A6C8A822A5}"/>
              </a:ext>
            </a:extLst>
          </p:cNvPr>
          <p:cNvCxnSpPr/>
          <p:nvPr/>
        </p:nvCxnSpPr>
        <p:spPr>
          <a:xfrm>
            <a:off x="7498080" y="449580"/>
            <a:ext cx="0" cy="567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6AED6FD-3E6B-5D91-9ABC-C8EFDD0EC13E}"/>
              </a:ext>
            </a:extLst>
          </p:cNvPr>
          <p:cNvSpPr/>
          <p:nvPr/>
        </p:nvSpPr>
        <p:spPr>
          <a:xfrm>
            <a:off x="6990183" y="91397"/>
            <a:ext cx="1003093" cy="3861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Color sensor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C4CDA70-5FAA-A62F-12CA-5300A27A681C}"/>
              </a:ext>
            </a:extLst>
          </p:cNvPr>
          <p:cNvSpPr/>
          <p:nvPr/>
        </p:nvSpPr>
        <p:spPr>
          <a:xfrm>
            <a:off x="6826828" y="2375857"/>
            <a:ext cx="1003093" cy="3861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Load cell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CA01A30-D88F-F714-41FA-DCA3CF9329F7}"/>
              </a:ext>
            </a:extLst>
          </p:cNvPr>
          <p:cNvSpPr/>
          <p:nvPr/>
        </p:nvSpPr>
        <p:spPr>
          <a:xfrm>
            <a:off x="7853420" y="243774"/>
            <a:ext cx="1154447" cy="3606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IR sensor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14BD6F3-BEBA-A5B0-39E2-173EC4EB87C2}"/>
              </a:ext>
            </a:extLst>
          </p:cNvPr>
          <p:cNvCxnSpPr/>
          <p:nvPr/>
        </p:nvCxnSpPr>
        <p:spPr>
          <a:xfrm>
            <a:off x="8269318" y="604399"/>
            <a:ext cx="0" cy="702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9494C9-9AE4-DA6E-DE19-109698492D30}"/>
              </a:ext>
            </a:extLst>
          </p:cNvPr>
          <p:cNvCxnSpPr>
            <a:cxnSpLocks/>
          </p:cNvCxnSpPr>
          <p:nvPr/>
        </p:nvCxnSpPr>
        <p:spPr>
          <a:xfrm flipV="1">
            <a:off x="7298600" y="1610308"/>
            <a:ext cx="397267" cy="75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8" descr="Rigid Flat Bar, Rigid PVC Bar, Plastic Strips, Finishing Strips | Sinclair  &amp; Rush UK">
            <a:extLst>
              <a:ext uri="{FF2B5EF4-FFF2-40B4-BE49-F238E27FC236}">
                <a16:creationId xmlns:a16="http://schemas.microsoft.com/office/drawing/2014/main" id="{C41E8B2C-2023-70F6-60B4-4219E1890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84000" y1="30500" x2="84000" y2="30500"/>
                        <a14:foregroundMark x1="79333" y1="28250" x2="79333" y2="28250"/>
                        <a14:foregroundMark x1="79333" y1="28250" x2="16667" y2="75500"/>
                      </a14:backgroundRemoval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4028">
            <a:off x="5166738" y="1261588"/>
            <a:ext cx="1157618" cy="77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1748E00D-D3C9-1795-0359-5DC4A7B58AA6}"/>
              </a:ext>
            </a:extLst>
          </p:cNvPr>
          <p:cNvSpPr/>
          <p:nvPr/>
        </p:nvSpPr>
        <p:spPr>
          <a:xfrm rot="20758473" flipH="1">
            <a:off x="5545966" y="641146"/>
            <a:ext cx="963614" cy="41866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5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F13AA6B-2696-7FE6-2702-55206415822E}"/>
              </a:ext>
            </a:extLst>
          </p:cNvPr>
          <p:cNvSpPr/>
          <p:nvPr/>
        </p:nvSpPr>
        <p:spPr>
          <a:xfrm>
            <a:off x="3745207" y="137706"/>
            <a:ext cx="1154447" cy="3606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Flaps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147827-6B4D-E7BF-4558-2B537E257649}"/>
              </a:ext>
            </a:extLst>
          </p:cNvPr>
          <p:cNvCxnSpPr>
            <a:cxnSpLocks/>
          </p:cNvCxnSpPr>
          <p:nvPr/>
        </p:nvCxnSpPr>
        <p:spPr>
          <a:xfrm>
            <a:off x="4255686" y="499476"/>
            <a:ext cx="316314" cy="16155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C75398-F8C1-E796-8E69-E7B2FC47B7EB}"/>
              </a:ext>
            </a:extLst>
          </p:cNvPr>
          <p:cNvCxnSpPr>
            <a:cxnSpLocks/>
          </p:cNvCxnSpPr>
          <p:nvPr/>
        </p:nvCxnSpPr>
        <p:spPr>
          <a:xfrm>
            <a:off x="4515375" y="498330"/>
            <a:ext cx="837121" cy="1174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1676B7C-8663-EB33-8C29-DD00DD31DA0C}"/>
              </a:ext>
            </a:extLst>
          </p:cNvPr>
          <p:cNvSpPr/>
          <p:nvPr/>
        </p:nvSpPr>
        <p:spPr>
          <a:xfrm>
            <a:off x="65164" y="809709"/>
            <a:ext cx="1154447" cy="3606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Stepper Motor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33FB1BA-205D-2A0D-D832-318A50965039}"/>
              </a:ext>
            </a:extLst>
          </p:cNvPr>
          <p:cNvCxnSpPr>
            <a:cxnSpLocks/>
            <a:stCxn id="13" idx="3"/>
          </p:cNvCxnSpPr>
          <p:nvPr/>
        </p:nvCxnSpPr>
        <p:spPr>
          <a:xfrm rot="16200000" flipH="1">
            <a:off x="-344747" y="1696498"/>
            <a:ext cx="1644463" cy="486510"/>
          </a:xfrm>
          <a:prstGeom prst="bentConnector3">
            <a:avLst>
              <a:gd name="adj1" fmla="val 9962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2" descr="Buy Infrared Obstacle Avoidance IR Sensor Module - RoboComp.in">
            <a:extLst>
              <a:ext uri="{FF2B5EF4-FFF2-40B4-BE49-F238E27FC236}">
                <a16:creationId xmlns:a16="http://schemas.microsoft.com/office/drawing/2014/main" id="{83455463-C84D-D836-ADA1-CC33FE7C5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5807">
            <a:off x="1742254" y="2646400"/>
            <a:ext cx="550346" cy="55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C189E639-F858-0A33-512A-9DD4CC0A6F87}"/>
              </a:ext>
            </a:extLst>
          </p:cNvPr>
          <p:cNvSpPr/>
          <p:nvPr/>
        </p:nvSpPr>
        <p:spPr>
          <a:xfrm>
            <a:off x="2534021" y="3585462"/>
            <a:ext cx="1154447" cy="3606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IR sensor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43A297A-5164-ECDB-711C-C58694D00393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2144084" y="3111928"/>
            <a:ext cx="559002" cy="526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8" descr="Rigid Flat Bar, Rigid PVC Bar, Plastic Strips, Finishing Strips | Sinclair  &amp; Rush UK">
            <a:extLst>
              <a:ext uri="{FF2B5EF4-FFF2-40B4-BE49-F238E27FC236}">
                <a16:creationId xmlns:a16="http://schemas.microsoft.com/office/drawing/2014/main" id="{04114874-7880-83F3-CA61-B0BDEEAAD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84000" y1="30500" x2="84000" y2="30500"/>
                        <a14:foregroundMark x1="79333" y1="28250" x2="79333" y2="28250"/>
                        <a14:foregroundMark x1="79333" y1="28250" x2="16667" y2="75500"/>
                      </a14:backgroundRemoval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69149">
            <a:off x="808172" y="2451901"/>
            <a:ext cx="1366373" cy="91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 descr="Rigid Flat Bar, Rigid PVC Bar, Plastic Strips, Finishing Strips | Sinclair  &amp; Rush UK">
            <a:extLst>
              <a:ext uri="{FF2B5EF4-FFF2-40B4-BE49-F238E27FC236}">
                <a16:creationId xmlns:a16="http://schemas.microsoft.com/office/drawing/2014/main" id="{D8496A80-419A-761A-6192-CC7EF7F80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84000" y1="30500" x2="84000" y2="30500"/>
                        <a14:foregroundMark x1="79333" y1="28250" x2="79333" y2="28250"/>
                        <a14:foregroundMark x1="79333" y1="28250" x2="16667" y2="75500"/>
                      </a14:backgroundRemoval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0466">
            <a:off x="-58121" y="2593926"/>
            <a:ext cx="1133891" cy="75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 descr="Rigid Flat Bar, Rigid PVC Bar, Plastic Strips, Finishing Strips | Sinclair  &amp; Rush UK">
            <a:extLst>
              <a:ext uri="{FF2B5EF4-FFF2-40B4-BE49-F238E27FC236}">
                <a16:creationId xmlns:a16="http://schemas.microsoft.com/office/drawing/2014/main" id="{7A59DEA4-6DDB-40E3-A33C-37FFAF487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84000" y1="30500" x2="84000" y2="30500"/>
                        <a14:foregroundMark x1="79333" y1="28250" x2="79333" y2="28250"/>
                        <a14:foregroundMark x1="79333" y1="28250" x2="16667" y2="75500"/>
                      </a14:backgroundRemoval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59144">
            <a:off x="338059" y="2042100"/>
            <a:ext cx="881624" cy="72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3B8E46-EAD4-3A3D-BE82-0FF8CD3A5C3B}"/>
              </a:ext>
            </a:extLst>
          </p:cNvPr>
          <p:cNvSpPr txBox="1"/>
          <p:nvPr/>
        </p:nvSpPr>
        <p:spPr>
          <a:xfrm>
            <a:off x="457002" y="257959"/>
            <a:ext cx="3110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Century Schoolbook" panose="02040604050505020304" pitchFamily="18" charset="0"/>
              </a:rPr>
              <a:t>Simulation Labels</a:t>
            </a:r>
          </a:p>
        </p:txBody>
      </p:sp>
    </p:spTree>
    <p:extLst>
      <p:ext uri="{BB962C8B-B14F-4D97-AF65-F5344CB8AC3E}">
        <p14:creationId xmlns:p14="http://schemas.microsoft.com/office/powerpoint/2010/main" val="416813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2" grpId="0" animBg="1"/>
      <p:bldP spid="3" grpId="0" animBg="1"/>
      <p:bldP spid="13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12" descr="Storage Bin for spare components, hardware, medicines ,Plastic, 295 mm X  210mm X 160mm, Set of 3 - Breval Consulting Services">
            <a:extLst>
              <a:ext uri="{FF2B5EF4-FFF2-40B4-BE49-F238E27FC236}">
                <a16:creationId xmlns:a16="http://schemas.microsoft.com/office/drawing/2014/main" id="{8ACC9B41-983D-5DF3-7847-17DD4F843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8000" r="93333">
                        <a14:foregroundMark x1="8444" y1="37778" x2="8444" y2="37778"/>
                        <a14:foregroundMark x1="93333" y1="32000" x2="93333" y2="3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38" y="2866343"/>
            <a:ext cx="1054723" cy="105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CC8C90AF-0539-F76C-01D2-8A58CE0536CD}"/>
              </a:ext>
            </a:extLst>
          </p:cNvPr>
          <p:cNvSpPr txBox="1"/>
          <p:nvPr/>
        </p:nvSpPr>
        <p:spPr>
          <a:xfrm rot="21021589">
            <a:off x="374005" y="3343069"/>
            <a:ext cx="13078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006600"/>
                </a:solidFill>
              </a:rPr>
              <a:t>Heavy green</a:t>
            </a:r>
            <a:endParaRPr lang="en-IN" sz="1050" dirty="0">
              <a:solidFill>
                <a:srgbClr val="006600"/>
              </a:solidFill>
            </a:endParaRPr>
          </a:p>
        </p:txBody>
      </p:sp>
      <p:pic>
        <p:nvPicPr>
          <p:cNvPr id="30" name="Picture 12" descr="Storage Bin for spare components, hardware, medicines ,Plastic, 295 mm X  210mm X 160mm, Set of 3 - Breval Consulting Services">
            <a:extLst>
              <a:ext uri="{FF2B5EF4-FFF2-40B4-BE49-F238E27FC236}">
                <a16:creationId xmlns:a16="http://schemas.microsoft.com/office/drawing/2014/main" id="{90A9B412-6B6F-1462-E54C-F5D6AD29F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8000" r="93333">
                        <a14:foregroundMark x1="8444" y1="37778" x2="8444" y2="37778"/>
                        <a14:foregroundMark x1="93333" y1="32000" x2="93333" y2="3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055" y="2020782"/>
            <a:ext cx="1013599" cy="101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y Color Sensor TCS3200D/TCS230 Online in India | Robocraze">
            <a:extLst>
              <a:ext uri="{FF2B5EF4-FFF2-40B4-BE49-F238E27FC236}">
                <a16:creationId xmlns:a16="http://schemas.microsoft.com/office/drawing/2014/main" id="{1BCEF3A1-BAB4-67CC-27A0-8A21184AC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2000" l="2500" r="93875">
                        <a14:foregroundMark x1="44125" y1="19875" x2="44125" y2="19875"/>
                        <a14:foregroundMark x1="44125" y1="19875" x2="52375" y2="23125"/>
                        <a14:foregroundMark x1="52375" y1="23125" x2="46500" y2="28375"/>
                        <a14:foregroundMark x1="46500" y1="28375" x2="45000" y2="23125"/>
                        <a14:foregroundMark x1="39250" y1="27000" x2="41125" y2="19500"/>
                        <a14:foregroundMark x1="41125" y1="19500" x2="42750" y2="17375"/>
                        <a14:foregroundMark x1="16375" y1="46125" x2="18000" y2="38000"/>
                        <a14:foregroundMark x1="15750" y1="46875" x2="17500" y2="39375"/>
                        <a14:foregroundMark x1="17500" y1="39375" x2="20750" y2="35125"/>
                        <a14:foregroundMark x1="17500" y1="39125" x2="22750" y2="34125"/>
                        <a14:foregroundMark x1="22750" y1="34125" x2="27500" y2="36250"/>
                        <a14:foregroundMark x1="3000" y1="57625" x2="13500" y2="67500"/>
                        <a14:foregroundMark x1="13500" y1="67500" x2="48875" y2="91625"/>
                        <a14:foregroundMark x1="7875" y1="61000" x2="8125" y2="53750"/>
                        <a14:foregroundMark x1="2500" y1="57500" x2="5250" y2="59250"/>
                        <a14:foregroundMark x1="23750" y1="79625" x2="24000" y2="81125"/>
                        <a14:foregroundMark x1="19250" y1="77500" x2="19250" y2="77500"/>
                        <a14:foregroundMark x1="19250" y1="77500" x2="19375" y2="75375"/>
                        <a14:foregroundMark x1="28875" y1="86375" x2="30125" y2="80125"/>
                        <a14:foregroundMark x1="33875" y1="90125" x2="33875" y2="83500"/>
                        <a14:foregroundMark x1="23750" y1="82375" x2="23750" y2="82375"/>
                        <a14:foregroundMark x1="89250" y1="44875" x2="90125" y2="52250"/>
                        <a14:foregroundMark x1="90125" y1="52250" x2="90000" y2="52375"/>
                        <a14:foregroundMark x1="92875" y1="47625" x2="93875" y2="48500"/>
                        <a14:foregroundMark x1="49500" y1="92000" x2="72500" y2="68000"/>
                        <a14:foregroundMark x1="60750" y1="81625" x2="78625" y2="62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17941">
            <a:off x="7306673" y="948281"/>
            <a:ext cx="569268" cy="56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ardboard Stock Illustrations – 318,580 Cardboard Stock Illustrations,  Vectors &amp; Clipart - Dreamstime">
            <a:extLst>
              <a:ext uri="{FF2B5EF4-FFF2-40B4-BE49-F238E27FC236}">
                <a16:creationId xmlns:a16="http://schemas.microsoft.com/office/drawing/2014/main" id="{2E3E9DEB-2804-EF25-08AA-A64AF28367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3778" b="70111" l="5139" r="28194">
                        <a14:foregroundMark x1="17778" y1="53778" x2="17778" y2="53778"/>
                        <a14:foregroundMark x1="17500" y1="70111" x2="17500" y2="70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28" t="52400" r="68761" b="28302"/>
          <a:stretch/>
        </p:blipFill>
        <p:spPr bwMode="auto">
          <a:xfrm>
            <a:off x="3879619" y="2432727"/>
            <a:ext cx="457150" cy="38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803E97-0A4B-6B3D-305D-2A3531E778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3519" l="5990" r="94688">
                        <a14:foregroundMark x1="10469" y1="53704" x2="5833" y2="56296"/>
                        <a14:foregroundMark x1="5833" y1="56296" x2="5938" y2="65093"/>
                        <a14:foregroundMark x1="5938" y1="65093" x2="9635" y2="73426"/>
                        <a14:foregroundMark x1="9635" y1="73426" x2="12708" y2="93519"/>
                        <a14:foregroundMark x1="14115" y1="92407" x2="14896" y2="91759"/>
                        <a14:foregroundMark x1="6615" y1="54167" x2="4844" y2="61389"/>
                        <a14:foregroundMark x1="4844" y1="61389" x2="5990" y2="69259"/>
                        <a14:foregroundMark x1="5990" y1="69259" x2="8073" y2="68889"/>
                        <a14:foregroundMark x1="90052" y1="26852" x2="94688" y2="28148"/>
                        <a14:foregroundMark x1="94688" y1="28148" x2="94688" y2="36204"/>
                        <a14:foregroundMark x1="94688" y1="36204" x2="93750" y2="410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74682" y="107365"/>
            <a:ext cx="7900895" cy="4444254"/>
          </a:xfrm>
          <a:prstGeom prst="rect">
            <a:avLst/>
          </a:prstGeom>
        </p:spPr>
      </p:pic>
      <p:pic>
        <p:nvPicPr>
          <p:cNvPr id="1030" name="Picture 6" descr="Load Cell Sensor | 20kg Strain Gauge | Parallel Beam">
            <a:extLst>
              <a:ext uri="{FF2B5EF4-FFF2-40B4-BE49-F238E27FC236}">
                <a16:creationId xmlns:a16="http://schemas.microsoft.com/office/drawing/2014/main" id="{97BF857A-CB10-7008-2901-3D743F59D6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backgroundMark x1="53778" y1="19111" x2="31556" y2="25778"/>
                        <a14:backgroundMark x1="31556" y1="25778" x2="13778" y2="45333"/>
                        <a14:backgroundMark x1="13778" y1="45333" x2="7556" y2="69333"/>
                        <a14:backgroundMark x1="7556" y1="69333" x2="21778" y2="87111"/>
                        <a14:backgroundMark x1="21778" y1="87111" x2="31111" y2="40889"/>
                        <a14:backgroundMark x1="31111" y1="40889" x2="52000" y2="22222"/>
                        <a14:backgroundMark x1="66667" y1="17333" x2="67111" y2="18222"/>
                        <a14:backgroundMark x1="62222" y1="11111" x2="77333" y2="13333"/>
                        <a14:backgroundMark x1="75111" y1="16889" x2="85333" y2="19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401"/>
          <a:stretch/>
        </p:blipFill>
        <p:spPr bwMode="auto">
          <a:xfrm rot="3482461">
            <a:off x="7342035" y="1115248"/>
            <a:ext cx="448837" cy="137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203B181-71D8-835F-12C2-D764D7F4F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10715">
            <a:off x="643036" y="2625872"/>
            <a:ext cx="554855" cy="48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1B7065-8922-EFCD-F64C-A0E4E71E9830}"/>
              </a:ext>
            </a:extLst>
          </p:cNvPr>
          <p:cNvSpPr/>
          <p:nvPr/>
        </p:nvSpPr>
        <p:spPr>
          <a:xfrm>
            <a:off x="7164247" y="3838211"/>
            <a:ext cx="1271564" cy="668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>
                <a:solidFill>
                  <a:schemeClr val="tx1"/>
                </a:solidFill>
              </a:rPr>
              <a:t>Atmega</a:t>
            </a:r>
            <a:r>
              <a:rPr lang="en-US" sz="1500" dirty="0">
                <a:solidFill>
                  <a:schemeClr val="tx1"/>
                </a:solidFill>
              </a:rPr>
              <a:t> 32</a:t>
            </a:r>
            <a:endParaRPr lang="en-IN" sz="15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0E4565-0725-9DDE-C7C0-7E4E9E8FF68F}"/>
              </a:ext>
            </a:extLst>
          </p:cNvPr>
          <p:cNvCxnSpPr/>
          <p:nvPr/>
        </p:nvCxnSpPr>
        <p:spPr>
          <a:xfrm>
            <a:off x="8435811" y="1490843"/>
            <a:ext cx="0" cy="232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4A0998-61B8-21A5-D500-1220B9BBE2B5}"/>
              </a:ext>
            </a:extLst>
          </p:cNvPr>
          <p:cNvCxnSpPr/>
          <p:nvPr/>
        </p:nvCxnSpPr>
        <p:spPr>
          <a:xfrm>
            <a:off x="7879380" y="1647461"/>
            <a:ext cx="0" cy="21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4365D3-D6ED-D214-5958-C93C8CC89090}"/>
              </a:ext>
            </a:extLst>
          </p:cNvPr>
          <p:cNvCxnSpPr/>
          <p:nvPr/>
        </p:nvCxnSpPr>
        <p:spPr>
          <a:xfrm>
            <a:off x="642388" y="2868284"/>
            <a:ext cx="0" cy="14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68D238-20B2-7434-D5F1-27B059EFA8F1}"/>
              </a:ext>
            </a:extLst>
          </p:cNvPr>
          <p:cNvCxnSpPr/>
          <p:nvPr/>
        </p:nvCxnSpPr>
        <p:spPr>
          <a:xfrm flipV="1">
            <a:off x="642388" y="4326284"/>
            <a:ext cx="650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4097B5C5-3C45-C48A-71E7-EA36E6AE857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3519" l="5990" r="94688">
                        <a14:foregroundMark x1="5935" y1="64837" x2="5938" y2="65093"/>
                        <a14:foregroundMark x1="5938" y1="65093" x2="9635" y2="73426"/>
                        <a14:foregroundMark x1="9635" y1="73426" x2="12708" y2="93519"/>
                        <a14:foregroundMark x1="14115" y1="92407" x2="14896" y2="91759"/>
                        <a14:foregroundMark x1="5299" y1="64517" x2="5990" y2="69259"/>
                        <a14:foregroundMark x1="5990" y1="69259" x2="8073" y2="68889"/>
                        <a14:foregroundMark x1="90052" y1="26852" x2="90207" y2="26895"/>
                        <a14:foregroundMark x1="69070" y1="43704" x2="69115" y2="51296"/>
                        <a14:foregroundMark x1="69063" y1="42500" x2="69070" y2="43704"/>
                        <a14:foregroundMark x1="68491" y1="43704" x2="68438" y2="43056"/>
                        <a14:foregroundMark x1="69115" y1="51296" x2="68491" y2="43704"/>
                        <a14:foregroundMark x1="68438" y1="43056" x2="69740" y2="39630"/>
                        <a14:backgroundMark x1="5052" y1="53333" x2="3594" y2="61759"/>
                        <a14:backgroundMark x1="3594" y1="61759" x2="9844" y2="64907"/>
                        <a14:backgroundMark x1="9844" y1="64907" x2="67979" y2="46658"/>
                        <a14:backgroundMark x1="70186" y1="45251" x2="88229" y2="31759"/>
                        <a14:backgroundMark x1="88229" y1="31759" x2="33958" y2="41296"/>
                        <a14:backgroundMark x1="33958" y1="41296" x2="10521" y2="53519"/>
                        <a14:backgroundMark x1="10521" y1="53519" x2="5052" y2="53611"/>
                        <a14:backgroundMark x1="9844" y1="51759" x2="27969" y2="53704"/>
                        <a14:backgroundMark x1="27969" y1="53704" x2="63594" y2="43981"/>
                        <a14:backgroundMark x1="63594" y1="43981" x2="14010" y2="49352"/>
                        <a14:backgroundMark x1="87135" y1="23333" x2="91771" y2="24259"/>
                        <a14:backgroundMark x1="91771" y1="24259" x2="94635" y2="31111"/>
                        <a14:backgroundMark x1="94635" y1="31111" x2="92396" y2="45185"/>
                        <a14:backgroundMark x1="92396" y1="45185" x2="86302" y2="36111"/>
                        <a14:backgroundMark x1="86302" y1="36111" x2="86354" y2="27407"/>
                        <a14:backgroundMark x1="86354" y1="27407" x2="86823" y2="24630"/>
                        <a14:backgroundMark x1="90885" y1="24815" x2="92813" y2="32222"/>
                        <a14:backgroundMark x1="92813" y1="32222" x2="88073" y2="32685"/>
                        <a14:backgroundMark x1="88073" y1="32685" x2="86354" y2="21944"/>
                        <a14:backgroundMark x1="86354" y1="21944" x2="90990" y2="25185"/>
                        <a14:backgroundMark x1="90990" y1="25185" x2="91042" y2="25185"/>
                        <a14:backgroundMark x1="14792" y1="42130" x2="5156" y2="47963"/>
                        <a14:backgroundMark x1="5156" y1="47963" x2="2760" y2="55741"/>
                        <a14:backgroundMark x1="2760" y1="55741" x2="5208" y2="62778"/>
                        <a14:backgroundMark x1="5208" y1="62778" x2="9740" y2="63611"/>
                        <a14:backgroundMark x1="9740" y1="63611" x2="14688" y2="62593"/>
                        <a14:backgroundMark x1="14688" y1="62593" x2="18594" y2="57500"/>
                        <a14:backgroundMark x1="18594" y1="57500" x2="18073" y2="49444"/>
                        <a14:backgroundMark x1="18073" y1="49444" x2="14219" y2="42407"/>
                        <a14:backgroundMark x1="14219" y1="42407" x2="13438" y2="41667"/>
                        <a14:backgroundMark x1="11302" y1="49537" x2="5729" y2="56204"/>
                        <a14:backgroundMark x1="5729" y1="56204" x2="14427" y2="55556"/>
                        <a14:backgroundMark x1="14427" y1="55556" x2="10052" y2="50648"/>
                        <a14:backgroundMark x1="10052" y1="50648" x2="10156" y2="50556"/>
                        <a14:backgroundMark x1="4167" y1="55370" x2="5573" y2="64352"/>
                        <a14:backgroundMark x1="5573" y1="64352" x2="4115" y2="56296"/>
                        <a14:backgroundMark x1="4115" y1="56296" x2="3802" y2="56019"/>
                        <a14:backgroundMark x1="3958" y1="56574" x2="8698" y2="57037"/>
                        <a14:backgroundMark x1="8698" y1="57037" x2="3750" y2="57222"/>
                        <a14:backgroundMark x1="3750" y1="57222" x2="3802" y2="57222"/>
                        <a14:backgroundMark x1="4844" y1="61667" x2="5208" y2="61667"/>
                        <a14:backgroundMark x1="54427" y1="46296" x2="54896" y2="66389"/>
                        <a14:backgroundMark x1="54896" y1="66389" x2="55000" y2="45648"/>
                        <a14:backgroundMark x1="55000" y1="45648" x2="55208" y2="49907"/>
                        <a14:backgroundMark x1="69167" y1="39074" x2="69167" y2="39074"/>
                        <a14:backgroundMark x1="68229" y1="43704" x2="68229" y2="437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l="54898" r="18387"/>
          <a:stretch/>
        </p:blipFill>
        <p:spPr>
          <a:xfrm rot="21093290">
            <a:off x="-403230" y="690236"/>
            <a:ext cx="2752538" cy="6065573"/>
          </a:xfrm>
          <a:prstGeom prst="rect">
            <a:avLst/>
          </a:prstGeom>
        </p:spPr>
      </p:pic>
      <p:pic>
        <p:nvPicPr>
          <p:cNvPr id="27" name="Picture 10">
            <a:extLst>
              <a:ext uri="{FF2B5EF4-FFF2-40B4-BE49-F238E27FC236}">
                <a16:creationId xmlns:a16="http://schemas.microsoft.com/office/drawing/2014/main" id="{FB986329-0219-BCE0-139E-5ECF930FF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89285" flipH="1">
            <a:off x="5166688" y="1978752"/>
            <a:ext cx="361311" cy="31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Storage Bin for spare components, hardware, medicines ,Plastic, 295 mm X  210mm X 160mm, Set of 3 - Breval Consulting Services">
            <a:extLst>
              <a:ext uri="{FF2B5EF4-FFF2-40B4-BE49-F238E27FC236}">
                <a16:creationId xmlns:a16="http://schemas.microsoft.com/office/drawing/2014/main" id="{83DBAD0B-EBFD-EF95-3B07-40C5DD651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8000" r="93333">
                        <a14:foregroundMark x1="8444" y1="37778" x2="8444" y2="37778"/>
                        <a14:foregroundMark x1="93333" y1="32000" x2="93333" y2="3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318" y="2329492"/>
            <a:ext cx="1013599" cy="101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980F18-7D4C-5650-2139-70A6C8A822A5}"/>
              </a:ext>
            </a:extLst>
          </p:cNvPr>
          <p:cNvCxnSpPr/>
          <p:nvPr/>
        </p:nvCxnSpPr>
        <p:spPr>
          <a:xfrm>
            <a:off x="7498080" y="449580"/>
            <a:ext cx="0" cy="567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12" descr="Storage Bin for spare components, hardware, medicines ,Plastic, 295 mm X  210mm X 160mm, Set of 3 - Breval Consulting Services">
            <a:extLst>
              <a:ext uri="{FF2B5EF4-FFF2-40B4-BE49-F238E27FC236}">
                <a16:creationId xmlns:a16="http://schemas.microsoft.com/office/drawing/2014/main" id="{620BCA39-4928-65A8-D652-F9EA531A9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8000" r="93333">
                        <a14:foregroundMark x1="8444" y1="37778" x2="8444" y2="37778"/>
                        <a14:foregroundMark x1="93333" y1="32000" x2="93333" y2="3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874" y="3632240"/>
            <a:ext cx="1152537" cy="115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B6AED6FD-3E6B-5D91-9ABC-C8EFDD0EC13E}"/>
              </a:ext>
            </a:extLst>
          </p:cNvPr>
          <p:cNvSpPr/>
          <p:nvPr/>
        </p:nvSpPr>
        <p:spPr>
          <a:xfrm>
            <a:off x="6990183" y="91397"/>
            <a:ext cx="1003093" cy="3861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Color sensor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C4CDA70-5FAA-A62F-12CA-5300A27A681C}"/>
              </a:ext>
            </a:extLst>
          </p:cNvPr>
          <p:cNvSpPr/>
          <p:nvPr/>
        </p:nvSpPr>
        <p:spPr>
          <a:xfrm>
            <a:off x="6826828" y="2375857"/>
            <a:ext cx="1003093" cy="3861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Load cell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CA01A30-D88F-F714-41FA-DCA3CF9329F7}"/>
              </a:ext>
            </a:extLst>
          </p:cNvPr>
          <p:cNvSpPr/>
          <p:nvPr/>
        </p:nvSpPr>
        <p:spPr>
          <a:xfrm>
            <a:off x="7853420" y="243774"/>
            <a:ext cx="1154447" cy="3606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IR sensor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14BD6F3-BEBA-A5B0-39E2-173EC4EB87C2}"/>
              </a:ext>
            </a:extLst>
          </p:cNvPr>
          <p:cNvCxnSpPr/>
          <p:nvPr/>
        </p:nvCxnSpPr>
        <p:spPr>
          <a:xfrm>
            <a:off x="8269318" y="604399"/>
            <a:ext cx="0" cy="702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9494C9-9AE4-DA6E-DE19-109698492D30}"/>
              </a:ext>
            </a:extLst>
          </p:cNvPr>
          <p:cNvCxnSpPr>
            <a:cxnSpLocks/>
          </p:cNvCxnSpPr>
          <p:nvPr/>
        </p:nvCxnSpPr>
        <p:spPr>
          <a:xfrm flipV="1">
            <a:off x="7298600" y="1610308"/>
            <a:ext cx="397267" cy="75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8" descr="Rigid Flat Bar, Rigid PVC Bar, Plastic Strips, Finishing Strips | Sinclair  &amp; Rush UK">
            <a:extLst>
              <a:ext uri="{FF2B5EF4-FFF2-40B4-BE49-F238E27FC236}">
                <a16:creationId xmlns:a16="http://schemas.microsoft.com/office/drawing/2014/main" id="{C41E8B2C-2023-70F6-60B4-4219E1890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84000" y1="30500" x2="84000" y2="30500"/>
                        <a14:foregroundMark x1="79333" y1="28250" x2="79333" y2="28250"/>
                        <a14:foregroundMark x1="79333" y1="28250" x2="16667" y2="75500"/>
                      </a14:backgroundRemoval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4028">
            <a:off x="5166738" y="1261588"/>
            <a:ext cx="1157618" cy="77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3B0DBDB-B6E1-E466-F2D8-EDDA9B2B2345}"/>
              </a:ext>
            </a:extLst>
          </p:cNvPr>
          <p:cNvSpPr txBox="1"/>
          <p:nvPr/>
        </p:nvSpPr>
        <p:spPr>
          <a:xfrm rot="20169225">
            <a:off x="5728501" y="2787746"/>
            <a:ext cx="10135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CC3300"/>
                </a:solidFill>
              </a:rPr>
              <a:t>Lightweight red</a:t>
            </a:r>
            <a:endParaRPr lang="en-IN" sz="1050" dirty="0">
              <a:solidFill>
                <a:srgbClr val="CC3300"/>
              </a:solidFill>
            </a:endParaRP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C66A129-63BF-3607-AE65-8EFEF23BCF61}"/>
              </a:ext>
            </a:extLst>
          </p:cNvPr>
          <p:cNvSpPr/>
          <p:nvPr/>
        </p:nvSpPr>
        <p:spPr>
          <a:xfrm rot="20758473" flipH="1">
            <a:off x="5545966" y="641146"/>
            <a:ext cx="963614" cy="41866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5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D461C5-C8ED-ED34-2CDB-581075088A5C}"/>
              </a:ext>
            </a:extLst>
          </p:cNvPr>
          <p:cNvSpPr txBox="1"/>
          <p:nvPr/>
        </p:nvSpPr>
        <p:spPr>
          <a:xfrm rot="20794162">
            <a:off x="3835979" y="2478210"/>
            <a:ext cx="10135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006600"/>
                </a:solidFill>
              </a:rPr>
              <a:t>Lightweight green</a:t>
            </a:r>
            <a:endParaRPr lang="en-IN" sz="1050" dirty="0">
              <a:solidFill>
                <a:srgbClr val="006600"/>
              </a:solidFill>
            </a:endParaRPr>
          </a:p>
        </p:txBody>
      </p:sp>
      <p:pic>
        <p:nvPicPr>
          <p:cNvPr id="1046" name="Picture 22" descr="2,118,590 Red Box Images, Stock Photos &amp; Vectors | Shutterstock">
            <a:extLst>
              <a:ext uri="{FF2B5EF4-FFF2-40B4-BE49-F238E27FC236}">
                <a16:creationId xmlns:a16="http://schemas.microsoft.com/office/drawing/2014/main" id="{E7D251E8-AD69-8A20-FEE9-681DDD0C3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221" y="880783"/>
            <a:ext cx="858727" cy="61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E006B9-B7D3-C278-6006-78808F700D0F}"/>
              </a:ext>
            </a:extLst>
          </p:cNvPr>
          <p:cNvSpPr txBox="1"/>
          <p:nvPr/>
        </p:nvSpPr>
        <p:spPr>
          <a:xfrm>
            <a:off x="564040" y="218273"/>
            <a:ext cx="406344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i="1" dirty="0"/>
              <a:t>IR Sensor detects object, conveyor stops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i="1" dirty="0" err="1"/>
              <a:t>Colour</a:t>
            </a:r>
            <a:r>
              <a:rPr lang="en-US" sz="1500" i="1" dirty="0"/>
              <a:t> sensor and load cell decide sorting parameter</a:t>
            </a:r>
            <a:endParaRPr lang="en-IN" sz="15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A6D7E-8C30-9FB1-10D5-EB4EE338E6A4}"/>
              </a:ext>
            </a:extLst>
          </p:cNvPr>
          <p:cNvSpPr txBox="1"/>
          <p:nvPr/>
        </p:nvSpPr>
        <p:spPr>
          <a:xfrm>
            <a:off x="606442" y="311197"/>
            <a:ext cx="25825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i="1" dirty="0"/>
              <a:t>Example 1: Heavy Red object </a:t>
            </a:r>
          </a:p>
        </p:txBody>
      </p:sp>
      <p:pic>
        <p:nvPicPr>
          <p:cNvPr id="4" name="Picture 2" descr="Buy Infrared Obstacle Avoidance IR Sensor Module - RoboComp.in">
            <a:extLst>
              <a:ext uri="{FF2B5EF4-FFF2-40B4-BE49-F238E27FC236}">
                <a16:creationId xmlns:a16="http://schemas.microsoft.com/office/drawing/2014/main" id="{D410ED4D-6433-9465-DF72-3E31E41AC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5807">
            <a:off x="1708771" y="2639420"/>
            <a:ext cx="550346" cy="55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Rigid Flat Bar, Rigid PVC Bar, Plastic Strips, Finishing Strips | Sinclair  &amp; Rush UK">
            <a:extLst>
              <a:ext uri="{FF2B5EF4-FFF2-40B4-BE49-F238E27FC236}">
                <a16:creationId xmlns:a16="http://schemas.microsoft.com/office/drawing/2014/main" id="{6B05F055-2C83-F67E-C2ED-D3CB5607F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84000" y1="30500" x2="84000" y2="30500"/>
                        <a14:foregroundMark x1="79333" y1="28250" x2="79333" y2="28250"/>
                        <a14:foregroundMark x1="79333" y1="28250" x2="16667" y2="75500"/>
                      </a14:backgroundRemoval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69149">
            <a:off x="919687" y="2403858"/>
            <a:ext cx="1366373" cy="91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igid Flat Bar, Rigid PVC Bar, Plastic Strips, Finishing Strips | Sinclair  &amp; Rush UK">
            <a:extLst>
              <a:ext uri="{FF2B5EF4-FFF2-40B4-BE49-F238E27FC236}">
                <a16:creationId xmlns:a16="http://schemas.microsoft.com/office/drawing/2014/main" id="{D087A794-076D-18EC-D80B-21277D4D3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84000" y1="30500" x2="84000" y2="30500"/>
                        <a14:foregroundMark x1="79333" y1="28250" x2="79333" y2="28250"/>
                        <a14:foregroundMark x1="79333" y1="28250" x2="16667" y2="75500"/>
                      </a14:backgroundRemoval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13978">
            <a:off x="91144" y="2612491"/>
            <a:ext cx="1133891" cy="75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igid Flat Bar, Rigid PVC Bar, Plastic Strips, Finishing Strips | Sinclair  &amp; Rush UK">
            <a:extLst>
              <a:ext uri="{FF2B5EF4-FFF2-40B4-BE49-F238E27FC236}">
                <a16:creationId xmlns:a16="http://schemas.microsoft.com/office/drawing/2014/main" id="{3BB08A7D-6CBF-C17D-8245-A4D20792C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84000" y1="30500" x2="84000" y2="30500"/>
                        <a14:foregroundMark x1="79333" y1="28250" x2="79333" y2="28250"/>
                        <a14:foregroundMark x1="79333" y1="28250" x2="16667" y2="75500"/>
                      </a14:backgroundRemoval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59144">
            <a:off x="461233" y="2051351"/>
            <a:ext cx="881624" cy="72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rrow: Curved Left 22">
            <a:extLst>
              <a:ext uri="{FF2B5EF4-FFF2-40B4-BE49-F238E27FC236}">
                <a16:creationId xmlns:a16="http://schemas.microsoft.com/office/drawing/2014/main" id="{8F4472FB-1532-DAB4-B750-696795778375}"/>
              </a:ext>
            </a:extLst>
          </p:cNvPr>
          <p:cNvSpPr/>
          <p:nvPr/>
        </p:nvSpPr>
        <p:spPr>
          <a:xfrm rot="20985409">
            <a:off x="978638" y="2166573"/>
            <a:ext cx="652520" cy="815629"/>
          </a:xfrm>
          <a:prstGeom prst="curvedLef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>
              <a:solidFill>
                <a:schemeClr val="tx1"/>
              </a:solidFill>
            </a:endParaRPr>
          </a:p>
        </p:txBody>
      </p:sp>
      <p:pic>
        <p:nvPicPr>
          <p:cNvPr id="33" name="Picture 8" descr="Rigid Flat Bar, Rigid PVC Bar, Plastic Strips, Finishing Strips | Sinclair  &amp; Rush UK">
            <a:extLst>
              <a:ext uri="{FF2B5EF4-FFF2-40B4-BE49-F238E27FC236}">
                <a16:creationId xmlns:a16="http://schemas.microsoft.com/office/drawing/2014/main" id="{BD69D3EE-188D-BD53-5478-DFF61A97C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84000" y1="30500" x2="84000" y2="30500"/>
                        <a14:foregroundMark x1="79333" y1="28250" x2="79333" y2="28250"/>
                        <a14:foregroundMark x1="79333" y1="28250" x2="16667" y2="75500"/>
                      </a14:backgroundRemoval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1475">
            <a:off x="4219905" y="1729182"/>
            <a:ext cx="1157618" cy="77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A360051-6EB9-37EF-ABCE-09B8900574F5}"/>
                  </a:ext>
                </a:extLst>
              </p:cNvPr>
              <p:cNvSpPr txBox="1"/>
              <p:nvPr/>
            </p:nvSpPr>
            <p:spPr>
              <a:xfrm>
                <a:off x="593725" y="516799"/>
                <a:ext cx="2582528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sz="1500" i="1" dirty="0"/>
                  <a:t>2</a:t>
                </a:r>
                <a:r>
                  <a:rPr lang="en-US" sz="1500" i="1" baseline="30000" dirty="0"/>
                  <a:t>nd</a:t>
                </a:r>
                <a:r>
                  <a:rPr lang="en-US" sz="1500" i="1" dirty="0"/>
                  <a:t> IR sensor stops conveyor.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sz="1500" i="1" dirty="0"/>
                  <a:t>Jaws attached to rotor move in clockwise direction for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𝑎𝑛𝑔𝑙𝑒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120</m:t>
                        </m:r>
                      </m:e>
                      <m:sup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500" i="1" dirty="0"/>
                  <a:t>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A360051-6EB9-37EF-ABCE-09B890057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25" y="516799"/>
                <a:ext cx="2582528" cy="1246495"/>
              </a:xfrm>
              <a:prstGeom prst="rect">
                <a:avLst/>
              </a:prstGeom>
              <a:blipFill>
                <a:blip r:embed="rId21"/>
                <a:stretch>
                  <a:fillRect l="-708" t="-980" b="-44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12" descr="Storage Bin for spare components, hardware, medicines ,Plastic, 295 mm X  210mm X 160mm, Set of 3 - Breval Consulting Services">
            <a:extLst>
              <a:ext uri="{FF2B5EF4-FFF2-40B4-BE49-F238E27FC236}">
                <a16:creationId xmlns:a16="http://schemas.microsoft.com/office/drawing/2014/main" id="{A3360603-536B-43DA-FD58-746B9134F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8000" r="95111">
                        <a14:foregroundMark x1="93333" y1="32000" x2="93333" y2="32000"/>
                        <a14:foregroundMark x1="95111" y1="30222" x2="95111" y2="30222"/>
                        <a14:backgroundMark x1="20889" y1="82222" x2="20889" y2="82222"/>
                        <a14:backgroundMark x1="31556" y1="84000" x2="33333" y2="40000"/>
                        <a14:backgroundMark x1="33333" y1="40000" x2="28000" y2="20444"/>
                        <a14:backgroundMark x1="28444" y1="32000" x2="444" y2="47111"/>
                        <a14:backgroundMark x1="33778" y1="49778" x2="91556" y2="2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874" y="3640636"/>
            <a:ext cx="1152537" cy="115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ardboard Stock Illustrations – 318,580 Cardboard Stock Illustrations,  Vectors &amp; Clipart - Dreamstime">
            <a:extLst>
              <a:ext uri="{FF2B5EF4-FFF2-40B4-BE49-F238E27FC236}">
                <a16:creationId xmlns:a16="http://schemas.microsoft.com/office/drawing/2014/main" id="{3B5618AE-6435-A664-CF11-7331578166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3778" b="70111" l="5139" r="28194">
                        <a14:foregroundMark x1="17778" y1="53778" x2="17778" y2="53778"/>
                        <a14:foregroundMark x1="17500" y1="70111" x2="17500" y2="70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28" t="52400" r="68761" b="28302"/>
          <a:stretch/>
        </p:blipFill>
        <p:spPr bwMode="auto">
          <a:xfrm>
            <a:off x="7829921" y="1025942"/>
            <a:ext cx="457150" cy="38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uy Infrared Obstacle Avoidance IR Sensor Module - RoboComp.in">
            <a:extLst>
              <a:ext uri="{FF2B5EF4-FFF2-40B4-BE49-F238E27FC236}">
                <a16:creationId xmlns:a16="http://schemas.microsoft.com/office/drawing/2014/main" id="{985823B6-65B8-3066-8506-7E211C24B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08576">
            <a:off x="7870157" y="1086040"/>
            <a:ext cx="663909" cy="66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5B0DDF3-FAC4-9063-EAA3-2671217D7C40}"/>
              </a:ext>
            </a:extLst>
          </p:cNvPr>
          <p:cNvSpPr txBox="1"/>
          <p:nvPr/>
        </p:nvSpPr>
        <p:spPr>
          <a:xfrm>
            <a:off x="606442" y="311197"/>
            <a:ext cx="29535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i="1" dirty="0"/>
              <a:t>Example 2: Lightweight Green box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AF7773-4C95-D45C-456A-33BF67CA4737}"/>
              </a:ext>
            </a:extLst>
          </p:cNvPr>
          <p:cNvSpPr txBox="1"/>
          <p:nvPr/>
        </p:nvSpPr>
        <p:spPr>
          <a:xfrm>
            <a:off x="593725" y="742072"/>
            <a:ext cx="25825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i="1" dirty="0" err="1"/>
              <a:t>Colour</a:t>
            </a:r>
            <a:r>
              <a:rPr lang="en-US" sz="1500" i="1" dirty="0"/>
              <a:t> and weight detection</a:t>
            </a:r>
          </a:p>
        </p:txBody>
      </p:sp>
      <p:pic>
        <p:nvPicPr>
          <p:cNvPr id="7" name="Picture 8" descr="Rigid Flat Bar, Rigid PVC Bar, Plastic Strips, Finishing Strips | Sinclair  &amp; Rush UK">
            <a:extLst>
              <a:ext uri="{FF2B5EF4-FFF2-40B4-BE49-F238E27FC236}">
                <a16:creationId xmlns:a16="http://schemas.microsoft.com/office/drawing/2014/main" id="{479D0431-9434-36EF-2E32-C6DBC487A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84000" y1="30500" x2="84000" y2="30500"/>
                        <a14:foregroundMark x1="79333" y1="28250" x2="79333" y2="28250"/>
                        <a14:foregroundMark x1="79333" y1="28250" x2="16667" y2="75500"/>
                      </a14:backgroundRemoval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6863">
            <a:off x="4183051" y="1582968"/>
            <a:ext cx="1157618" cy="77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19260DDA-6FC2-57B6-507C-EC4B101BFE76}"/>
              </a:ext>
            </a:extLst>
          </p:cNvPr>
          <p:cNvSpPr/>
          <p:nvPr/>
        </p:nvSpPr>
        <p:spPr>
          <a:xfrm rot="20985409" flipH="1" flipV="1">
            <a:off x="4198831" y="1685114"/>
            <a:ext cx="587054" cy="635292"/>
          </a:xfrm>
          <a:prstGeom prst="curvedLef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>
              <a:solidFill>
                <a:schemeClr val="tx1"/>
              </a:solidFill>
            </a:endParaRPr>
          </a:p>
        </p:txBody>
      </p:sp>
      <p:pic>
        <p:nvPicPr>
          <p:cNvPr id="15" name="Google Shape;473;p47" descr="Storage Bin for spare components, hardware, medicines ,Plastic, 295 mm X  210mm X 160mm, Set of 3 - Breval Consulting Services">
            <a:extLst>
              <a:ext uri="{FF2B5EF4-FFF2-40B4-BE49-F238E27FC236}">
                <a16:creationId xmlns:a16="http://schemas.microsoft.com/office/drawing/2014/main" id="{BDFDF05B-3188-1CF1-10EF-B42AAC9F9DB3}"/>
              </a:ext>
            </a:extLst>
          </p:cNvPr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055303" y="3615860"/>
            <a:ext cx="1152537" cy="1152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2" descr="2,121,253 Red Box Images, Stock Photos &amp; Vectors | Shutterstock">
            <a:extLst>
              <a:ext uri="{FF2B5EF4-FFF2-40B4-BE49-F238E27FC236}">
                <a16:creationId xmlns:a16="http://schemas.microsoft.com/office/drawing/2014/main" id="{F6F06CD7-E285-D711-3173-D58C65CEB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192" y="2789138"/>
            <a:ext cx="1095545" cy="78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Storage Bin for spare components, hardware, medicines ,Plastic, 295 mm X  210mm X 160mm, Set of 3 - Breval Consulting Services">
            <a:extLst>
              <a:ext uri="{FF2B5EF4-FFF2-40B4-BE49-F238E27FC236}">
                <a16:creationId xmlns:a16="http://schemas.microsoft.com/office/drawing/2014/main" id="{A1377137-F97A-2697-5BBE-01803B920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8000" r="95111">
                        <a14:foregroundMark x1="93333" y1="32000" x2="93333" y2="32000"/>
                        <a14:foregroundMark x1="95111" y1="30222" x2="95111" y2="30222"/>
                        <a14:backgroundMark x1="20889" y1="82222" x2="20889" y2="82222"/>
                        <a14:backgroundMark x1="31556" y1="84000" x2="33333" y2="40000"/>
                        <a14:backgroundMark x1="33333" y1="40000" x2="28000" y2="20444"/>
                        <a14:backgroundMark x1="28444" y1="32000" x2="444" y2="47111"/>
                        <a14:backgroundMark x1="33778" y1="49778" x2="91556" y2="2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191" y="3575869"/>
            <a:ext cx="1201444" cy="120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3C53D2C-0DCA-409D-A84F-B8FAF6A74805}"/>
              </a:ext>
            </a:extLst>
          </p:cNvPr>
          <p:cNvSpPr txBox="1"/>
          <p:nvPr/>
        </p:nvSpPr>
        <p:spPr>
          <a:xfrm rot="20169225">
            <a:off x="1282438" y="4155110"/>
            <a:ext cx="10135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Heavy red</a:t>
            </a:r>
            <a:endParaRPr lang="en-IN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02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-0.03867 0.02315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50"/>
                            </p:stCondLst>
                            <p:childTnLst>
                              <p:par>
                                <p:cTn id="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67 0.02315 L -0.69493 0.26203 " pathEditMode="relative" rAng="0" ptsTypes="AA">
                                      <p:cBhvr>
                                        <p:cTn id="26" dur="8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813" y="1194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-0.43411 0.16319 " pathEditMode="relative" rAng="0" ptsTypes="AA">
                                      <p:cBhvr>
                                        <p:cTn id="28" dur="7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06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500"/>
                            </p:stCondLst>
                            <p:childTnLst>
                              <p:par>
                                <p:cTn id="3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5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0"/>
                            </p:stCondLst>
                            <p:childTnLst>
                              <p:par>
                                <p:cTn id="4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1000"/>
                            </p:stCondLst>
                            <p:childTnLst>
                              <p:par>
                                <p:cTn id="5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23457E-7 L -0.00174 0.20494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10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30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3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07407E-6 L -0.03554 0.0173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5" y="81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2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55 0.01737 L -0.30234 0.11088 " pathEditMode="relative" rAng="0" ptsTypes="AA">
                                      <p:cBhvr>
                                        <p:cTn id="87" dur="4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46" y="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500"/>
                            </p:stCondLst>
                            <p:childTnLst>
                              <p:par>
                                <p:cTn id="93" presetID="5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235 0.11088 L -0.34545 0.11088 C -0.36485 0.11088 -0.38815 0.11412 -0.38815 0.11736 L -0.38815 0.12454 " pathEditMode="relative" rAng="0" ptsTypes="AAAA">
                                      <p:cBhvr>
                                        <p:cTn id="9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97" y="671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500"/>
                            </p:stCondLst>
                            <p:childTnLst>
                              <p:par>
                                <p:cTn id="9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5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6" grpId="2" animBg="1"/>
      <p:bldP spid="2" grpId="0"/>
      <p:bldP spid="2" grpId="1"/>
      <p:bldP spid="3" grpId="0"/>
      <p:bldP spid="3" grpId="1"/>
      <p:bldP spid="23" grpId="0" animBg="1"/>
      <p:bldP spid="23" grpId="1" animBg="1"/>
      <p:bldP spid="25" grpId="0"/>
      <p:bldP spid="25" grpId="1"/>
      <p:bldP spid="36" grpId="0"/>
      <p:bldP spid="43" grpId="0"/>
      <p:bldP spid="43" grpId="1"/>
      <p:bldP spid="13" grpId="0" animBg="1"/>
      <p:bldP spid="1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3"/>
          <p:cNvSpPr txBox="1">
            <a:spLocks noGrp="1"/>
          </p:cNvSpPr>
          <p:nvPr>
            <p:ph type="title"/>
          </p:nvPr>
        </p:nvSpPr>
        <p:spPr>
          <a:xfrm>
            <a:off x="457200" y="249454"/>
            <a:ext cx="7467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" dirty="0"/>
              <a:t>Features, future Scope</a:t>
            </a:r>
            <a:endParaRPr dirty="0"/>
          </a:p>
        </p:txBody>
      </p:sp>
      <p:sp>
        <p:nvSpPr>
          <p:cNvPr id="354" name="Google Shape;354;p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48590" indent="0" algn="just">
              <a:spcBef>
                <a:spcPts val="0"/>
              </a:spcBef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Features: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A four-way automated sorting mechanism.   </a:t>
            </a:r>
            <a:endParaRPr lang="en-US" sz="1400" dirty="0"/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Single belt and multiple object sorting. </a:t>
            </a:r>
            <a:endParaRPr lang="en-US" sz="14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effectLst/>
            </a:endParaRPr>
          </a:p>
          <a:p>
            <a:pPr marL="148590" indent="0" algn="just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Future Scope: </a:t>
            </a:r>
            <a:endParaRPr lang="en-US" sz="1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Size and shape of object may be considered.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Time required may be reduced and number of objects sorted may be increased.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Adding flap mechanism to increase ways for sorting. </a:t>
            </a:r>
            <a:endParaRPr lang="en-US" sz="3200" dirty="0"/>
          </a:p>
        </p:txBody>
      </p:sp>
      <p:sp>
        <p:nvSpPr>
          <p:cNvPr id="356" name="Google Shape;356;p43"/>
          <p:cNvSpPr txBox="1">
            <a:spLocks noGrp="1"/>
          </p:cNvSpPr>
          <p:nvPr>
            <p:ph type="sldNum" idx="12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Google Shape;268;p38">
            <a:extLst>
              <a:ext uri="{FF2B5EF4-FFF2-40B4-BE49-F238E27FC236}">
                <a16:creationId xmlns:a16="http://schemas.microsoft.com/office/drawing/2014/main" id="{09731EE7-FB8F-ED3E-98A1-AD28A3A3923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 rot="5400000">
            <a:off x="7865789" y="923680"/>
            <a:ext cx="150876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27-02-2023</a:t>
            </a:r>
            <a:endParaRPr dirty="0"/>
          </a:p>
        </p:txBody>
      </p:sp>
      <p:sp>
        <p:nvSpPr>
          <p:cNvPr id="3" name="Google Shape;270;p38">
            <a:extLst>
              <a:ext uri="{FF2B5EF4-FFF2-40B4-BE49-F238E27FC236}">
                <a16:creationId xmlns:a16="http://schemas.microsoft.com/office/drawing/2014/main" id="{5D57AD4B-3A2F-4879-2330-8ABBF9A84695}"/>
              </a:ext>
            </a:extLst>
          </p:cNvPr>
          <p:cNvSpPr txBox="1">
            <a:spLocks/>
          </p:cNvSpPr>
          <p:nvPr/>
        </p:nvSpPr>
        <p:spPr>
          <a:xfrm rot="5400000">
            <a:off x="7415045" y="2917508"/>
            <a:ext cx="24003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r>
              <a:rPr lang="en-IN"/>
              <a:t>TE 5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/>
          </a:bodyPr>
          <a:lstStyle/>
          <a:p>
            <a:pPr>
              <a:buSzPts val="3000"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363" name="Google Shape;363;p44"/>
          <p:cNvSpPr txBox="1">
            <a:spLocks noGrp="1"/>
          </p:cNvSpPr>
          <p:nvPr>
            <p:ph type="body" idx="1"/>
          </p:nvPr>
        </p:nvSpPr>
        <p:spPr>
          <a:xfrm>
            <a:off x="457200" y="1189275"/>
            <a:ext cx="7467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2500" lnSpcReduction="10000"/>
          </a:bodyPr>
          <a:lstStyle/>
          <a:p>
            <a:pPr marL="342892" indent="-342892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111111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Roboto"/>
                <a:cs typeface="Roboto"/>
                <a:sym typeface="Roboto"/>
              </a:rPr>
              <a:t>S. Huang and S. S. Zhang, "Design and Control of a Conveyor-Based Sorting System," in IEEE Transactions on Automation Science and Engineering, vol. 10, no. 3, pp. 728-736, July 2013, </a:t>
            </a:r>
            <a:r>
              <a:rPr lang="en-US" sz="1600" dirty="0" err="1">
                <a:solidFill>
                  <a:srgbClr val="111111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Roboto"/>
                <a:cs typeface="Roboto"/>
                <a:sym typeface="Roboto"/>
              </a:rPr>
              <a:t>doi</a:t>
            </a:r>
            <a:r>
              <a:rPr lang="en-US" sz="1600" dirty="0">
                <a:solidFill>
                  <a:srgbClr val="111111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Roboto"/>
                <a:cs typeface="Roboto"/>
                <a:sym typeface="Roboto"/>
              </a:rPr>
              <a:t>: 10.1109/TASE.2012.2236971.</a:t>
            </a:r>
          </a:p>
          <a:p>
            <a:pPr marL="342892" indent="-342892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111111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Roboto"/>
                <a:cs typeface="Roboto"/>
                <a:sym typeface="Roboto"/>
              </a:rPr>
              <a:t>N. S. A. Ali, A. R. A. Rahman, A. F. M. </a:t>
            </a:r>
            <a:r>
              <a:rPr lang="en-US" sz="1600" dirty="0" err="1">
                <a:solidFill>
                  <a:srgbClr val="111111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Roboto"/>
                <a:cs typeface="Roboto"/>
                <a:sym typeface="Roboto"/>
              </a:rPr>
              <a:t>Asib</a:t>
            </a:r>
            <a:r>
              <a:rPr lang="en-US" sz="1600" dirty="0">
                <a:solidFill>
                  <a:srgbClr val="111111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Roboto"/>
                <a:cs typeface="Roboto"/>
                <a:sym typeface="Roboto"/>
              </a:rPr>
              <a:t> and A. F. M. </a:t>
            </a:r>
            <a:r>
              <a:rPr lang="en-US" sz="1600" dirty="0" err="1">
                <a:solidFill>
                  <a:srgbClr val="111111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Roboto"/>
                <a:cs typeface="Roboto"/>
                <a:sym typeface="Roboto"/>
              </a:rPr>
              <a:t>Hidayatullah</a:t>
            </a:r>
            <a:r>
              <a:rPr lang="en-US" sz="1600" dirty="0">
                <a:solidFill>
                  <a:srgbClr val="111111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Roboto"/>
                <a:cs typeface="Roboto"/>
                <a:sym typeface="Roboto"/>
              </a:rPr>
              <a:t>, "Design and Development of Conveyor Sorting Mechanism for Industrial Applications," in 2018 IEEE Conference on Sustainable Utilization and Development in Engineering and Technology (CSUDET), Kuala Lumpur, Malaysia, 2018, pp. 1-5, </a:t>
            </a:r>
            <a:r>
              <a:rPr lang="en-US" sz="1600" dirty="0" err="1">
                <a:solidFill>
                  <a:srgbClr val="111111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Roboto"/>
                <a:cs typeface="Roboto"/>
                <a:sym typeface="Roboto"/>
              </a:rPr>
              <a:t>doi</a:t>
            </a:r>
            <a:r>
              <a:rPr lang="en-US" sz="1600" dirty="0">
                <a:solidFill>
                  <a:srgbClr val="111111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Roboto"/>
                <a:cs typeface="Roboto"/>
                <a:sym typeface="Roboto"/>
              </a:rPr>
              <a:t>: 10.1109/CSUDET.2018.8644758.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>
              <a:highlight>
                <a:srgbClr val="FFFFFF"/>
              </a:highlight>
              <a:latin typeface="Century Schoolbook" panose="02040604050505020304" pitchFamily="18" charset="0"/>
              <a:ea typeface="Roboto"/>
              <a:cs typeface="Roboto"/>
              <a:sym typeface="Roboto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highlight>
                  <a:srgbClr val="FFFFFF"/>
                </a:highlight>
                <a:latin typeface="Century Schoolbook" panose="02040604050505020304" pitchFamily="18" charset="0"/>
                <a:ea typeface="Roboto"/>
                <a:cs typeface="Roboto"/>
                <a:sym typeface="Roboto"/>
              </a:rPr>
              <a:t>DATASHEET: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highlight>
                  <a:srgbClr val="FFFFFF"/>
                </a:highlight>
                <a:latin typeface="Century Schoolbook" panose="02040604050505020304" pitchFamily="18" charset="0"/>
                <a:ea typeface="Roboto"/>
                <a:cs typeface="Roboto"/>
                <a:sym typeface="Roboto"/>
              </a:rPr>
              <a:t>Drivers: </a:t>
            </a:r>
            <a:r>
              <a:rPr lang="en-US" sz="1400" dirty="0">
                <a:highlight>
                  <a:srgbClr val="FFFFFF"/>
                </a:highlight>
                <a:latin typeface="Century Schoolbook" panose="02040604050505020304" pitchFamily="18" charset="0"/>
                <a:ea typeface="Roboto"/>
                <a:cs typeface="Roboto"/>
                <a:sym typeface="Roboto"/>
                <a:hlinkClick r:id="rId3"/>
              </a:rPr>
              <a:t>https://www.ti.com/lit/ds/symlink/l293d.pdf?ts=1677431306623&amp;ref_url=https%253A%252F%252Fwww.ti.com%252Fproduct%252FL293D</a:t>
            </a:r>
            <a:endParaRPr lang="en-US" sz="1400" dirty="0">
              <a:highlight>
                <a:srgbClr val="FFFFFF"/>
              </a:highlight>
              <a:latin typeface="Century Schoolbook" panose="02040604050505020304" pitchFamily="18" charset="0"/>
              <a:ea typeface="Roboto"/>
              <a:cs typeface="Roboto"/>
              <a:sym typeface="Roboto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highlight>
                  <a:srgbClr val="FFFFFF"/>
                </a:highlight>
                <a:latin typeface="Century Schoolbook" panose="02040604050505020304" pitchFamily="18" charset="0"/>
                <a:ea typeface="Roboto"/>
                <a:cs typeface="Roboto"/>
                <a:sym typeface="Roboto"/>
              </a:rPr>
              <a:t>https://www.st.com/resource/en/datasheet/uln2001.pdf</a:t>
            </a:r>
          </a:p>
          <a:p>
            <a:pPr marL="274313" indent="-274313" algn="just">
              <a:buSzPts val="1680"/>
              <a:buNone/>
            </a:pPr>
            <a:endParaRPr lang="en-IN" dirty="0"/>
          </a:p>
        </p:txBody>
      </p:sp>
      <p:sp>
        <p:nvSpPr>
          <p:cNvPr id="365" name="Google Shape;365;p44"/>
          <p:cNvSpPr txBox="1">
            <a:spLocks noGrp="1"/>
          </p:cNvSpPr>
          <p:nvPr>
            <p:ph type="sldNum" idx="12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9</a:t>
            </a:fld>
            <a:endParaRPr/>
          </a:p>
        </p:txBody>
      </p:sp>
      <p:sp>
        <p:nvSpPr>
          <p:cNvPr id="368" name="Google Shape;368;p44"/>
          <p:cNvSpPr txBox="1"/>
          <p:nvPr/>
        </p:nvSpPr>
        <p:spPr>
          <a:xfrm>
            <a:off x="733686" y="4170394"/>
            <a:ext cx="78567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20000"/>
              </a:lnSpc>
            </a:pPr>
            <a:endParaRPr sz="1700" b="1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268;p38">
            <a:extLst>
              <a:ext uri="{FF2B5EF4-FFF2-40B4-BE49-F238E27FC236}">
                <a16:creationId xmlns:a16="http://schemas.microsoft.com/office/drawing/2014/main" id="{0B8E24E5-05FD-9622-F760-3812CF4E85C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r"/>
            <a:r>
              <a:rPr lang="en" dirty="0"/>
              <a:t>27-02-2023</a:t>
            </a:r>
            <a:endParaRPr dirty="0"/>
          </a:p>
        </p:txBody>
      </p:sp>
      <p:sp>
        <p:nvSpPr>
          <p:cNvPr id="3" name="Google Shape;270;p38">
            <a:extLst>
              <a:ext uri="{FF2B5EF4-FFF2-40B4-BE49-F238E27FC236}">
                <a16:creationId xmlns:a16="http://schemas.microsoft.com/office/drawing/2014/main" id="{59D7C856-E7AE-DA10-78C9-95D50CD176C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l"/>
            <a:r>
              <a:rPr lang="en" dirty="0"/>
              <a:t>TE 5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606</Words>
  <Application>Microsoft Office PowerPoint</Application>
  <PresentationFormat>On-screen Show (16:9)</PresentationFormat>
  <Paragraphs>125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Noto Sans Symbols</vt:lpstr>
      <vt:lpstr>Roboto</vt:lpstr>
      <vt:lpstr>Century Schoolbook</vt:lpstr>
      <vt:lpstr>Wingdings</vt:lpstr>
      <vt:lpstr>Arial</vt:lpstr>
      <vt:lpstr>Cambria Math</vt:lpstr>
      <vt:lpstr>Calibri</vt:lpstr>
      <vt:lpstr>Simple Light</vt:lpstr>
      <vt:lpstr>Office Theme</vt:lpstr>
      <vt:lpstr>Oriel</vt:lpstr>
      <vt:lpstr>Pune Institute of Computer Technology, Pune Dept. of E&amp;TC</vt:lpstr>
      <vt:lpstr>Introduction</vt:lpstr>
      <vt:lpstr>Aim and Objectives</vt:lpstr>
      <vt:lpstr>Block Schematic</vt:lpstr>
      <vt:lpstr>Resources Required</vt:lpstr>
      <vt:lpstr>PowerPoint Presentation</vt:lpstr>
      <vt:lpstr>PowerPoint Presentation</vt:lpstr>
      <vt:lpstr>Features, 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Pune Institute of Computer Technology, Pune Dept. of E&amp;TC</dc:title>
  <dc:creator>Prajwal</dc:creator>
  <cp:lastModifiedBy>Pravin Gurjar</cp:lastModifiedBy>
  <cp:revision>26</cp:revision>
  <dcterms:modified xsi:type="dcterms:W3CDTF">2023-04-20T07:52:37Z</dcterms:modified>
</cp:coreProperties>
</file>