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38"/>
  </p:notesMasterIdLst>
  <p:sldIdLst>
    <p:sldId id="256" r:id="rId2"/>
    <p:sldId id="257" r:id="rId3"/>
    <p:sldId id="307" r:id="rId4"/>
    <p:sldId id="260" r:id="rId5"/>
    <p:sldId id="308" r:id="rId6"/>
    <p:sldId id="309" r:id="rId7"/>
    <p:sldId id="310" r:id="rId8"/>
    <p:sldId id="311" r:id="rId9"/>
    <p:sldId id="312" r:id="rId10"/>
    <p:sldId id="323" r:id="rId11"/>
    <p:sldId id="315" r:id="rId12"/>
    <p:sldId id="316" r:id="rId13"/>
    <p:sldId id="324" r:id="rId14"/>
    <p:sldId id="317" r:id="rId15"/>
    <p:sldId id="319" r:id="rId16"/>
    <p:sldId id="320" r:id="rId17"/>
    <p:sldId id="321" r:id="rId18"/>
    <p:sldId id="322" r:id="rId19"/>
    <p:sldId id="330" r:id="rId20"/>
    <p:sldId id="331" r:id="rId21"/>
    <p:sldId id="327" r:id="rId22"/>
    <p:sldId id="328" r:id="rId23"/>
    <p:sldId id="329"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0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5BB8D3-FB30-4F2A-9694-C9AF1A1979BB}">
          <p14:sldIdLst>
            <p14:sldId id="256"/>
          </p14:sldIdLst>
        </p14:section>
        <p14:section name="Section 1" id="{E19A28D2-2E8D-4FFE-B194-A5F89269FAF5}">
          <p14:sldIdLst>
            <p14:sldId id="257"/>
            <p14:sldId id="307"/>
            <p14:sldId id="260"/>
            <p14:sldId id="308"/>
            <p14:sldId id="309"/>
          </p14:sldIdLst>
        </p14:section>
        <p14:section name="Section 2" id="{00AA019A-C03F-489C-9DAF-A3229E22D680}">
          <p14:sldIdLst>
            <p14:sldId id="310"/>
          </p14:sldIdLst>
        </p14:section>
        <p14:section name="Section 3" id="{4A68F542-6CE1-40D9-88D1-46DDC55992B5}">
          <p14:sldIdLst>
            <p14:sldId id="311"/>
            <p14:sldId id="312"/>
            <p14:sldId id="323"/>
            <p14:sldId id="315"/>
            <p14:sldId id="316"/>
            <p14:sldId id="324"/>
            <p14:sldId id="317"/>
            <p14:sldId id="319"/>
            <p14:sldId id="320"/>
            <p14:sldId id="321"/>
            <p14:sldId id="322"/>
          </p14:sldIdLst>
        </p14:section>
        <p14:section name="Section 4" id="{F6B7459C-7F8D-4B88-924A-DF60BD90E897}">
          <p14:sldIdLst>
            <p14:sldId id="330"/>
            <p14:sldId id="331"/>
            <p14:sldId id="327"/>
            <p14:sldId id="328"/>
          </p14:sldIdLst>
        </p14:section>
        <p14:section name="Section 5" id="{201484CF-43A3-4E42-9DAB-A326AD9D8008}">
          <p14:sldIdLst>
            <p14:sldId id="329"/>
            <p14:sldId id="332"/>
            <p14:sldId id="333"/>
            <p14:sldId id="334"/>
            <p14:sldId id="335"/>
            <p14:sldId id="336"/>
            <p14:sldId id="337"/>
            <p14:sldId id="338"/>
            <p14:sldId id="339"/>
            <p14:sldId id="340"/>
            <p14:sldId id="341"/>
            <p14:sldId id="342"/>
            <p14:sldId id="343"/>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1" autoAdjust="0"/>
    <p:restoredTop sz="95179" autoAdjust="0"/>
  </p:normalViewPr>
  <p:slideViewPr>
    <p:cSldViewPr snapToGrid="0">
      <p:cViewPr varScale="1">
        <p:scale>
          <a:sx n="82" d="100"/>
          <a:sy n="82" d="100"/>
        </p:scale>
        <p:origin x="2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25719-477A-4C0A-AC69-310813F4F5B8}" type="datetimeFigureOut">
              <a:rPr lang="en-AU" smtClean="0"/>
              <a:t>31/01/2020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277CD-EEFE-4A07-9B55-83EC88109A77}" type="slidenum">
              <a:rPr lang="en-AU" smtClean="0"/>
              <a:t>‹#›</a:t>
            </a:fld>
            <a:endParaRPr lang="en-AU"/>
          </a:p>
        </p:txBody>
      </p:sp>
    </p:spTree>
    <p:extLst>
      <p:ext uri="{BB962C8B-B14F-4D97-AF65-F5344CB8AC3E}">
        <p14:creationId xmlns:p14="http://schemas.microsoft.com/office/powerpoint/2010/main" val="260305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2</a:t>
            </a:fld>
            <a:endParaRPr lang="en-AU"/>
          </a:p>
        </p:txBody>
      </p:sp>
    </p:spTree>
    <p:extLst>
      <p:ext uri="{BB962C8B-B14F-4D97-AF65-F5344CB8AC3E}">
        <p14:creationId xmlns:p14="http://schemas.microsoft.com/office/powerpoint/2010/main" val="2727486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11</a:t>
            </a:fld>
            <a:endParaRPr lang="en-AU"/>
          </a:p>
        </p:txBody>
      </p:sp>
    </p:spTree>
    <p:extLst>
      <p:ext uri="{BB962C8B-B14F-4D97-AF65-F5344CB8AC3E}">
        <p14:creationId xmlns:p14="http://schemas.microsoft.com/office/powerpoint/2010/main" val="87038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12</a:t>
            </a:fld>
            <a:endParaRPr lang="en-AU"/>
          </a:p>
        </p:txBody>
      </p:sp>
    </p:spTree>
    <p:extLst>
      <p:ext uri="{BB962C8B-B14F-4D97-AF65-F5344CB8AC3E}">
        <p14:creationId xmlns:p14="http://schemas.microsoft.com/office/powerpoint/2010/main" val="3707564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13</a:t>
            </a:fld>
            <a:endParaRPr lang="en-AU"/>
          </a:p>
        </p:txBody>
      </p:sp>
    </p:spTree>
    <p:extLst>
      <p:ext uri="{BB962C8B-B14F-4D97-AF65-F5344CB8AC3E}">
        <p14:creationId xmlns:p14="http://schemas.microsoft.com/office/powerpoint/2010/main" val="35052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14</a:t>
            </a:fld>
            <a:endParaRPr lang="en-AU"/>
          </a:p>
        </p:txBody>
      </p:sp>
    </p:spTree>
    <p:extLst>
      <p:ext uri="{BB962C8B-B14F-4D97-AF65-F5344CB8AC3E}">
        <p14:creationId xmlns:p14="http://schemas.microsoft.com/office/powerpoint/2010/main" val="419572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15</a:t>
            </a:fld>
            <a:endParaRPr lang="en-AU"/>
          </a:p>
        </p:txBody>
      </p:sp>
    </p:spTree>
    <p:extLst>
      <p:ext uri="{BB962C8B-B14F-4D97-AF65-F5344CB8AC3E}">
        <p14:creationId xmlns:p14="http://schemas.microsoft.com/office/powerpoint/2010/main" val="3821707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16</a:t>
            </a:fld>
            <a:endParaRPr lang="en-AU"/>
          </a:p>
        </p:txBody>
      </p:sp>
    </p:spTree>
    <p:extLst>
      <p:ext uri="{BB962C8B-B14F-4D97-AF65-F5344CB8AC3E}">
        <p14:creationId xmlns:p14="http://schemas.microsoft.com/office/powerpoint/2010/main" val="4116520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17</a:t>
            </a:fld>
            <a:endParaRPr lang="en-AU"/>
          </a:p>
        </p:txBody>
      </p:sp>
    </p:spTree>
    <p:extLst>
      <p:ext uri="{BB962C8B-B14F-4D97-AF65-F5344CB8AC3E}">
        <p14:creationId xmlns:p14="http://schemas.microsoft.com/office/powerpoint/2010/main" val="217688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18</a:t>
            </a:fld>
            <a:endParaRPr lang="en-AU"/>
          </a:p>
        </p:txBody>
      </p:sp>
    </p:spTree>
    <p:extLst>
      <p:ext uri="{BB962C8B-B14F-4D97-AF65-F5344CB8AC3E}">
        <p14:creationId xmlns:p14="http://schemas.microsoft.com/office/powerpoint/2010/main" val="1857973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27</a:t>
            </a:fld>
            <a:endParaRPr lang="en-AU"/>
          </a:p>
        </p:txBody>
      </p:sp>
    </p:spTree>
    <p:extLst>
      <p:ext uri="{BB962C8B-B14F-4D97-AF65-F5344CB8AC3E}">
        <p14:creationId xmlns:p14="http://schemas.microsoft.com/office/powerpoint/2010/main" val="338762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28</a:t>
            </a:fld>
            <a:endParaRPr lang="en-AU"/>
          </a:p>
        </p:txBody>
      </p:sp>
    </p:spTree>
    <p:extLst>
      <p:ext uri="{BB962C8B-B14F-4D97-AF65-F5344CB8AC3E}">
        <p14:creationId xmlns:p14="http://schemas.microsoft.com/office/powerpoint/2010/main" val="378986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3</a:t>
            </a:fld>
            <a:endParaRPr lang="en-AU"/>
          </a:p>
        </p:txBody>
      </p:sp>
    </p:spTree>
    <p:extLst>
      <p:ext uri="{BB962C8B-B14F-4D97-AF65-F5344CB8AC3E}">
        <p14:creationId xmlns:p14="http://schemas.microsoft.com/office/powerpoint/2010/main" val="2389062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29</a:t>
            </a:fld>
            <a:endParaRPr lang="en-AU"/>
          </a:p>
        </p:txBody>
      </p:sp>
    </p:spTree>
    <p:extLst>
      <p:ext uri="{BB962C8B-B14F-4D97-AF65-F5344CB8AC3E}">
        <p14:creationId xmlns:p14="http://schemas.microsoft.com/office/powerpoint/2010/main" val="2666251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30</a:t>
            </a:fld>
            <a:endParaRPr lang="en-AU"/>
          </a:p>
        </p:txBody>
      </p:sp>
    </p:spTree>
    <p:extLst>
      <p:ext uri="{BB962C8B-B14F-4D97-AF65-F5344CB8AC3E}">
        <p14:creationId xmlns:p14="http://schemas.microsoft.com/office/powerpoint/2010/main" val="364824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31</a:t>
            </a:fld>
            <a:endParaRPr lang="en-AU"/>
          </a:p>
        </p:txBody>
      </p:sp>
    </p:spTree>
    <p:extLst>
      <p:ext uri="{BB962C8B-B14F-4D97-AF65-F5344CB8AC3E}">
        <p14:creationId xmlns:p14="http://schemas.microsoft.com/office/powerpoint/2010/main" val="897510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32</a:t>
            </a:fld>
            <a:endParaRPr lang="en-AU"/>
          </a:p>
        </p:txBody>
      </p:sp>
    </p:spTree>
    <p:extLst>
      <p:ext uri="{BB962C8B-B14F-4D97-AF65-F5344CB8AC3E}">
        <p14:creationId xmlns:p14="http://schemas.microsoft.com/office/powerpoint/2010/main" val="2197906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33</a:t>
            </a:fld>
            <a:endParaRPr lang="en-AU"/>
          </a:p>
        </p:txBody>
      </p:sp>
    </p:spTree>
    <p:extLst>
      <p:ext uri="{BB962C8B-B14F-4D97-AF65-F5344CB8AC3E}">
        <p14:creationId xmlns:p14="http://schemas.microsoft.com/office/powerpoint/2010/main" val="729967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34</a:t>
            </a:fld>
            <a:endParaRPr lang="en-AU"/>
          </a:p>
        </p:txBody>
      </p:sp>
    </p:spTree>
    <p:extLst>
      <p:ext uri="{BB962C8B-B14F-4D97-AF65-F5344CB8AC3E}">
        <p14:creationId xmlns:p14="http://schemas.microsoft.com/office/powerpoint/2010/main" val="3332153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F277CD-EEFE-4A07-9B55-83EC88109A77}" type="slidenum">
              <a:rPr lang="en-AU" smtClean="0"/>
              <a:t>35</a:t>
            </a:fld>
            <a:endParaRPr lang="en-AU"/>
          </a:p>
        </p:txBody>
      </p:sp>
    </p:spTree>
    <p:extLst>
      <p:ext uri="{BB962C8B-B14F-4D97-AF65-F5344CB8AC3E}">
        <p14:creationId xmlns:p14="http://schemas.microsoft.com/office/powerpoint/2010/main" val="299438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4</a:t>
            </a:fld>
            <a:endParaRPr lang="en-AU"/>
          </a:p>
        </p:txBody>
      </p:sp>
    </p:spTree>
    <p:extLst>
      <p:ext uri="{BB962C8B-B14F-4D97-AF65-F5344CB8AC3E}">
        <p14:creationId xmlns:p14="http://schemas.microsoft.com/office/powerpoint/2010/main" val="295713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5</a:t>
            </a:fld>
            <a:endParaRPr lang="en-AU"/>
          </a:p>
        </p:txBody>
      </p:sp>
    </p:spTree>
    <p:extLst>
      <p:ext uri="{BB962C8B-B14F-4D97-AF65-F5344CB8AC3E}">
        <p14:creationId xmlns:p14="http://schemas.microsoft.com/office/powerpoint/2010/main" val="110669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6</a:t>
            </a:fld>
            <a:endParaRPr lang="en-AU"/>
          </a:p>
        </p:txBody>
      </p:sp>
    </p:spTree>
    <p:extLst>
      <p:ext uri="{BB962C8B-B14F-4D97-AF65-F5344CB8AC3E}">
        <p14:creationId xmlns:p14="http://schemas.microsoft.com/office/powerpoint/2010/main" val="413108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7</a:t>
            </a:fld>
            <a:endParaRPr lang="en-AU"/>
          </a:p>
        </p:txBody>
      </p:sp>
    </p:spTree>
    <p:extLst>
      <p:ext uri="{BB962C8B-B14F-4D97-AF65-F5344CB8AC3E}">
        <p14:creationId xmlns:p14="http://schemas.microsoft.com/office/powerpoint/2010/main" val="245413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8</a:t>
            </a:fld>
            <a:endParaRPr lang="en-AU"/>
          </a:p>
        </p:txBody>
      </p:sp>
    </p:spTree>
    <p:extLst>
      <p:ext uri="{BB962C8B-B14F-4D97-AF65-F5344CB8AC3E}">
        <p14:creationId xmlns:p14="http://schemas.microsoft.com/office/powerpoint/2010/main" val="33975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9</a:t>
            </a:fld>
            <a:endParaRPr lang="en-AU"/>
          </a:p>
        </p:txBody>
      </p:sp>
    </p:spTree>
    <p:extLst>
      <p:ext uri="{BB962C8B-B14F-4D97-AF65-F5344CB8AC3E}">
        <p14:creationId xmlns:p14="http://schemas.microsoft.com/office/powerpoint/2010/main" val="71362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2F277CD-EEFE-4A07-9B55-83EC88109A77}" type="slidenum">
              <a:rPr lang="en-AU" smtClean="0"/>
              <a:t>10</a:t>
            </a:fld>
            <a:endParaRPr lang="en-AU"/>
          </a:p>
        </p:txBody>
      </p:sp>
    </p:spTree>
    <p:extLst>
      <p:ext uri="{BB962C8B-B14F-4D97-AF65-F5344CB8AC3E}">
        <p14:creationId xmlns:p14="http://schemas.microsoft.com/office/powerpoint/2010/main" val="1093076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DFE19F1-AF6A-4E60-9523-4BCBFD82A6EB}" type="datetime1">
              <a:rPr lang="en-AU" smtClean="0"/>
              <a:t>31/01/2020</a:t>
            </a:fld>
            <a:endParaRPr lang="en-AU"/>
          </a:p>
        </p:txBody>
      </p:sp>
      <p:sp>
        <p:nvSpPr>
          <p:cNvPr id="5" name="Footer Placeholder 4"/>
          <p:cNvSpPr>
            <a:spLocks noGrp="1"/>
          </p:cNvSpPr>
          <p:nvPr>
            <p:ph type="ftr" sz="quarter" idx="11"/>
          </p:nvPr>
        </p:nvSpPr>
        <p:spPr>
          <a:xfrm>
            <a:off x="1371600" y="4323845"/>
            <a:ext cx="6400800" cy="365125"/>
          </a:xfrm>
        </p:spPr>
        <p:txBody>
          <a:bodyPr/>
          <a:lstStyle/>
          <a:p>
            <a:r>
              <a:rPr lang="en-US"/>
              <a:t>MIS 775 Decision Modelling for Business Analytics - Group 90  Vikas Gupta,  Varkey Joseph Vettoor  and   Gurjas Singh</a:t>
            </a:r>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316029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C95C4F-E3FC-4E5D-B98C-E5154C7B98F0}" type="datetime1">
              <a:rPr lang="en-AU" smtClean="0"/>
              <a:t>31/01/2020</a:t>
            </a:fld>
            <a:endParaRPr lang="en-AU"/>
          </a:p>
        </p:txBody>
      </p:sp>
      <p:sp>
        <p:nvSpPr>
          <p:cNvPr id="6" name="Footer Placeholder 5"/>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77849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DA73DE-5585-4A8A-BBB6-03D16FDB26C9}" type="datetime1">
              <a:rPr lang="en-AU" smtClean="0"/>
              <a:t>31/01/2020</a:t>
            </a:fld>
            <a:endParaRPr lang="en-AU"/>
          </a:p>
        </p:txBody>
      </p:sp>
      <p:sp>
        <p:nvSpPr>
          <p:cNvPr id="6" name="Footer Placeholder 5"/>
          <p:cNvSpPr>
            <a:spLocks noGrp="1"/>
          </p:cNvSpPr>
          <p:nvPr>
            <p:ph type="ftr" sz="quarter" idx="11"/>
          </p:nvPr>
        </p:nvSpPr>
        <p:spPr>
          <a:xfrm>
            <a:off x="685800" y="379941"/>
            <a:ext cx="6991492" cy="365125"/>
          </a:xfrm>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90495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855DD46-4137-4BDD-A053-C586FC31FE27}" type="datetime1">
              <a:rPr lang="en-AU" smtClean="0"/>
              <a:t>31/01/2020</a:t>
            </a:fld>
            <a:endParaRPr lang="en-AU"/>
          </a:p>
        </p:txBody>
      </p:sp>
      <p:sp>
        <p:nvSpPr>
          <p:cNvPr id="6" name="Footer Placeholder 5"/>
          <p:cNvSpPr>
            <a:spLocks noGrp="1"/>
          </p:cNvSpPr>
          <p:nvPr>
            <p:ph type="ftr" sz="quarter" idx="11"/>
          </p:nvPr>
        </p:nvSpPr>
        <p:spPr>
          <a:xfrm>
            <a:off x="685800" y="379941"/>
            <a:ext cx="6991492" cy="365125"/>
          </a:xfrm>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C5958489-FB48-4D6D-8697-326C1FD326AA}"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0232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2B5B36C-0EA1-4D3D-9859-739A5FE515C6}" type="datetime1">
              <a:rPr lang="en-AU" smtClean="0"/>
              <a:t>31/01/2020</a:t>
            </a:fld>
            <a:endParaRPr lang="en-AU"/>
          </a:p>
        </p:txBody>
      </p:sp>
      <p:sp>
        <p:nvSpPr>
          <p:cNvPr id="6" name="Footer Placeholder 5"/>
          <p:cNvSpPr>
            <a:spLocks noGrp="1"/>
          </p:cNvSpPr>
          <p:nvPr>
            <p:ph type="ftr" sz="quarter" idx="11"/>
          </p:nvPr>
        </p:nvSpPr>
        <p:spPr>
          <a:xfrm>
            <a:off x="685800" y="378883"/>
            <a:ext cx="6991492" cy="365125"/>
          </a:xfrm>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85646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BFEFFE-A0D8-4E6B-A52B-480F7C7BD3FA}" type="datetime1">
              <a:rPr lang="en-AU" smtClean="0"/>
              <a:t>31/01/2020</a:t>
            </a:fld>
            <a:endParaRPr lang="en-AU"/>
          </a:p>
        </p:txBody>
      </p:sp>
      <p:sp>
        <p:nvSpPr>
          <p:cNvPr id="4" name="Footer Placeholder 3"/>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5" name="Slide Number Placeholder 4"/>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848324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626125-2D79-46BD-8A78-42956ACC4910}" type="datetime1">
              <a:rPr lang="en-AU" smtClean="0"/>
              <a:t>31/01/2020</a:t>
            </a:fld>
            <a:endParaRPr lang="en-AU"/>
          </a:p>
        </p:txBody>
      </p:sp>
      <p:sp>
        <p:nvSpPr>
          <p:cNvPr id="4" name="Footer Placeholder 3"/>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5" name="Slide Number Placeholder 4"/>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44404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6114B-A5CB-45BA-ACC3-0C815FE6E2F7}" type="datetime1">
              <a:rPr lang="en-AU" smtClean="0"/>
              <a:t>31/01/2020</a:t>
            </a:fld>
            <a:endParaRPr lang="en-AU"/>
          </a:p>
        </p:txBody>
      </p:sp>
      <p:sp>
        <p:nvSpPr>
          <p:cNvPr id="5" name="Footer Placeholder 4"/>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6" name="Slide Number Placeholder 5"/>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556606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30866A-F7F1-465F-A116-B34C337363D4}" type="datetime1">
              <a:rPr lang="en-AU" smtClean="0"/>
              <a:t>31/01/2020</a:t>
            </a:fld>
            <a:endParaRPr lang="en-AU"/>
          </a:p>
        </p:txBody>
      </p:sp>
      <p:sp>
        <p:nvSpPr>
          <p:cNvPr id="5" name="Footer Placeholder 4"/>
          <p:cNvSpPr>
            <a:spLocks noGrp="1"/>
          </p:cNvSpPr>
          <p:nvPr>
            <p:ph type="ftr" sz="quarter" idx="11"/>
          </p:nvPr>
        </p:nvSpPr>
        <p:spPr>
          <a:xfrm>
            <a:off x="685800" y="381000"/>
            <a:ext cx="6991492" cy="365125"/>
          </a:xfrm>
        </p:spPr>
        <p:txBody>
          <a:bodyPr/>
          <a:lstStyle/>
          <a:p>
            <a:r>
              <a:rPr lang="en-US"/>
              <a:t>MIS 775 Decision Modelling for Business Analytics - Group 90  Vikas Gupta,  Varkey Joseph Vettoor  and   Gurjas Singh</a:t>
            </a:r>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8315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FB06D-B9A2-4A20-80DE-3DD10D609690}" type="datetime1">
              <a:rPr lang="en-AU" smtClean="0"/>
              <a:t>31/01/2020</a:t>
            </a:fld>
            <a:endParaRPr lang="en-AU"/>
          </a:p>
        </p:txBody>
      </p:sp>
      <p:sp>
        <p:nvSpPr>
          <p:cNvPr id="5" name="Footer Placeholder 4"/>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6" name="Slide Number Placeholder 5"/>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215882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8342702-C54D-431C-8B85-47BDF6D2A083}" type="datetime1">
              <a:rPr lang="en-AU" smtClean="0"/>
              <a:t>31/01/2020</a:t>
            </a:fld>
            <a:endParaRPr lang="en-AU"/>
          </a:p>
        </p:txBody>
      </p:sp>
      <p:sp>
        <p:nvSpPr>
          <p:cNvPr id="5" name="Footer Placeholder 4"/>
          <p:cNvSpPr>
            <a:spLocks noGrp="1"/>
          </p:cNvSpPr>
          <p:nvPr>
            <p:ph type="ftr" sz="quarter" idx="11"/>
          </p:nvPr>
        </p:nvSpPr>
        <p:spPr>
          <a:xfrm>
            <a:off x="685800" y="381001"/>
            <a:ext cx="6991492" cy="364065"/>
          </a:xfrm>
        </p:spPr>
        <p:txBody>
          <a:bodyPr/>
          <a:lstStyle/>
          <a:p>
            <a:r>
              <a:rPr lang="en-US"/>
              <a:t>MIS 775 Decision Modelling for Business Analytics - Group 90  Vikas Gupta,  Varkey Joseph Vettoor  and   Gurjas Singh</a:t>
            </a:r>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62873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A0FFC9-D098-4D08-A1EC-76968FDF4D0F}" type="datetime1">
              <a:rPr lang="en-AU" smtClean="0"/>
              <a:t>31/01/2020</a:t>
            </a:fld>
            <a:endParaRPr lang="en-AU"/>
          </a:p>
        </p:txBody>
      </p:sp>
      <p:sp>
        <p:nvSpPr>
          <p:cNvPr id="6" name="Footer Placeholder 5"/>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92267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B418D-5449-421A-998A-6419EDF73AC1}" type="datetime1">
              <a:rPr lang="en-AU" smtClean="0"/>
              <a:t>31/01/2020</a:t>
            </a:fld>
            <a:endParaRPr lang="en-AU"/>
          </a:p>
        </p:txBody>
      </p:sp>
      <p:sp>
        <p:nvSpPr>
          <p:cNvPr id="8" name="Footer Placeholder 7"/>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9" name="Slide Number Placeholder 8"/>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68741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A5F5A2-3C2C-4D58-BD8B-42BE73AAB67E}" type="datetime1">
              <a:rPr lang="en-AU" smtClean="0"/>
              <a:t>31/01/2020</a:t>
            </a:fld>
            <a:endParaRPr lang="en-AU"/>
          </a:p>
        </p:txBody>
      </p:sp>
      <p:sp>
        <p:nvSpPr>
          <p:cNvPr id="4" name="Footer Placeholder 3"/>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5" name="Slide Number Placeholder 4"/>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34963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8B8B4-A9A2-4278-8E11-9ED2D9442FD3}" type="datetime1">
              <a:rPr lang="en-AU" smtClean="0"/>
              <a:t>31/01/2020</a:t>
            </a:fld>
            <a:endParaRPr lang="en-AU"/>
          </a:p>
        </p:txBody>
      </p:sp>
      <p:sp>
        <p:nvSpPr>
          <p:cNvPr id="3" name="Footer Placeholder 2"/>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4" name="Slide Number Placeholder 3"/>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277217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F27D3A-5DE4-4513-9D55-848FF9F80D02}" type="datetime1">
              <a:rPr lang="en-AU" smtClean="0"/>
              <a:t>31/01/2020</a:t>
            </a:fld>
            <a:endParaRPr lang="en-AU"/>
          </a:p>
        </p:txBody>
      </p:sp>
      <p:sp>
        <p:nvSpPr>
          <p:cNvPr id="6" name="Footer Placeholder 5"/>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370897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672EB-FCAB-412B-87E2-43B1ADD768BE}" type="datetime1">
              <a:rPr lang="en-AU" smtClean="0"/>
              <a:t>31/01/2020</a:t>
            </a:fld>
            <a:endParaRPr lang="en-AU"/>
          </a:p>
        </p:txBody>
      </p:sp>
      <p:sp>
        <p:nvSpPr>
          <p:cNvPr id="6" name="Footer Placeholder 5"/>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
        <p:nvSpPr>
          <p:cNvPr id="7" name="Slide Number Placeholder 6"/>
          <p:cNvSpPr>
            <a:spLocks noGrp="1"/>
          </p:cNvSpPr>
          <p:nvPr>
            <p:ph type="sldNum" sz="quarter" idx="12"/>
          </p:nvPr>
        </p:nvSpPr>
        <p:spPr/>
        <p:txBody>
          <a:bodyPr/>
          <a:lstStyle/>
          <a:p>
            <a:fld id="{C5958489-FB48-4D6D-8697-326C1FD326AA}" type="slidenum">
              <a:rPr lang="en-AU" smtClean="0"/>
              <a:t>‹#›</a:t>
            </a:fld>
            <a:endParaRPr lang="en-AU"/>
          </a:p>
        </p:txBody>
      </p:sp>
    </p:spTree>
    <p:extLst>
      <p:ext uri="{BB962C8B-B14F-4D97-AF65-F5344CB8AC3E}">
        <p14:creationId xmlns:p14="http://schemas.microsoft.com/office/powerpoint/2010/main" val="156530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9931DE-31DB-4192-B003-139F1CD60CEA}" type="datetime1">
              <a:rPr lang="en-AU" smtClean="0"/>
              <a:t>31/01/2020</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MIS 775 Decision Modelling for Business Analytics - Group 90  Vikas Gupta,  Varkey Joseph Vettoor  and   Gurjas Singh</a:t>
            </a:r>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958489-FB48-4D6D-8697-326C1FD326AA}" type="slidenum">
              <a:rPr lang="en-AU" smtClean="0"/>
              <a:t>‹#›</a:t>
            </a:fld>
            <a:endParaRPr lang="en-AU"/>
          </a:p>
        </p:txBody>
      </p:sp>
    </p:spTree>
    <p:extLst>
      <p:ext uri="{BB962C8B-B14F-4D97-AF65-F5344CB8AC3E}">
        <p14:creationId xmlns:p14="http://schemas.microsoft.com/office/powerpoint/2010/main" val="46165712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D2214-FED1-467D-9188-1AEFF51AFE10}"/>
              </a:ext>
            </a:extLst>
          </p:cNvPr>
          <p:cNvSpPr>
            <a:spLocks noGrp="1"/>
          </p:cNvSpPr>
          <p:nvPr>
            <p:ph type="ctrTitle"/>
          </p:nvPr>
        </p:nvSpPr>
        <p:spPr>
          <a:xfrm>
            <a:off x="1627286" y="647881"/>
            <a:ext cx="9448800" cy="1127985"/>
          </a:xfrm>
        </p:spPr>
        <p:txBody>
          <a:bodyPr>
            <a:noAutofit/>
          </a:bodyPr>
          <a:lstStyle/>
          <a:p>
            <a:pPr algn="ctr"/>
            <a:r>
              <a:rPr lang="en-US" sz="3600" dirty="0"/>
              <a:t>MIS775- Decision Modelling for Business Analytics </a:t>
            </a:r>
            <a:endParaRPr lang="en-AU" sz="3600" dirty="0"/>
          </a:p>
        </p:txBody>
      </p:sp>
      <p:sp>
        <p:nvSpPr>
          <p:cNvPr id="3" name="Subtitle 2">
            <a:extLst>
              <a:ext uri="{FF2B5EF4-FFF2-40B4-BE49-F238E27FC236}">
                <a16:creationId xmlns:a16="http://schemas.microsoft.com/office/drawing/2014/main" xmlns="" id="{4FCF11D3-65EE-42F8-9A76-505C8E621A49}"/>
              </a:ext>
            </a:extLst>
          </p:cNvPr>
          <p:cNvSpPr>
            <a:spLocks noGrp="1"/>
          </p:cNvSpPr>
          <p:nvPr>
            <p:ph type="subTitle" idx="1"/>
          </p:nvPr>
        </p:nvSpPr>
        <p:spPr>
          <a:xfrm>
            <a:off x="759834" y="2153824"/>
            <a:ext cx="10030231" cy="3378713"/>
          </a:xfrm>
        </p:spPr>
        <p:txBody>
          <a:bodyPr/>
          <a:lstStyle/>
          <a:p>
            <a:pPr algn="ctr"/>
            <a:r>
              <a:rPr lang="en-US" dirty="0"/>
              <a:t>ASSIGNMENT 2</a:t>
            </a:r>
            <a:endParaRPr lang="en-AU" dirty="0"/>
          </a:p>
          <a:p>
            <a:pPr algn="ctr"/>
            <a:r>
              <a:rPr lang="en-AU" dirty="0"/>
              <a:t>STOCHASTIC DECISION MODELS</a:t>
            </a:r>
          </a:p>
          <a:p>
            <a:pPr algn="ctr"/>
            <a:endParaRPr lang="en-AU" dirty="0"/>
          </a:p>
          <a:p>
            <a:pPr algn="ctr"/>
            <a:r>
              <a:rPr lang="en-AU" dirty="0"/>
              <a:t>Prepared by</a:t>
            </a:r>
          </a:p>
          <a:p>
            <a:pPr algn="ctr"/>
            <a:r>
              <a:rPr lang="en-AU" dirty="0"/>
              <a:t>Group A2 90</a:t>
            </a:r>
          </a:p>
          <a:p>
            <a:r>
              <a:rPr lang="en-AU" dirty="0"/>
              <a:t>Vikas Gupta		            Varkey Joseph Vettoor		 </a:t>
            </a:r>
            <a:r>
              <a:rPr lang="en-AU" dirty="0" err="1"/>
              <a:t>Gurjas</a:t>
            </a:r>
            <a:r>
              <a:rPr lang="en-AU" dirty="0"/>
              <a:t> Singh</a:t>
            </a:r>
          </a:p>
          <a:p>
            <a:r>
              <a:rPr lang="en-AU" dirty="0"/>
              <a:t>ID: 218509363			ID: 216060926			 ID:218662404</a:t>
            </a:r>
          </a:p>
          <a:p>
            <a:endParaRPr lang="en-AU" dirty="0"/>
          </a:p>
          <a:p>
            <a:pPr algn="ctr"/>
            <a:endParaRPr lang="en-US" dirty="0"/>
          </a:p>
        </p:txBody>
      </p:sp>
    </p:spTree>
    <p:extLst>
      <p:ext uri="{BB962C8B-B14F-4D97-AF65-F5344CB8AC3E}">
        <p14:creationId xmlns:p14="http://schemas.microsoft.com/office/powerpoint/2010/main" val="651048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6" name="Picture 5">
            <a:extLst>
              <a:ext uri="{FF2B5EF4-FFF2-40B4-BE49-F238E27FC236}">
                <a16:creationId xmlns:a16="http://schemas.microsoft.com/office/drawing/2014/main" xmlns="" id="{4120F7CD-8AC8-4803-A4A5-B5F35C421253}"/>
              </a:ext>
            </a:extLst>
          </p:cNvPr>
          <p:cNvPicPr>
            <a:picLocks noChangeAspect="1"/>
          </p:cNvPicPr>
          <p:nvPr/>
        </p:nvPicPr>
        <p:blipFill>
          <a:blip r:embed="rId3"/>
          <a:stretch>
            <a:fillRect/>
          </a:stretch>
        </p:blipFill>
        <p:spPr>
          <a:xfrm>
            <a:off x="663820" y="756676"/>
            <a:ext cx="11104684" cy="5450693"/>
          </a:xfrm>
          <a:prstGeom prst="rect">
            <a:avLst/>
          </a:prstGeom>
        </p:spPr>
      </p:pic>
    </p:spTree>
    <p:extLst>
      <p:ext uri="{BB962C8B-B14F-4D97-AF65-F5344CB8AC3E}">
        <p14:creationId xmlns:p14="http://schemas.microsoft.com/office/powerpoint/2010/main" val="227878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A8E30853-6EDB-4E0A-A0BF-368EC8145251}"/>
              </a:ext>
            </a:extLst>
          </p:cNvPr>
          <p:cNvPicPr>
            <a:picLocks noChangeAspect="1"/>
          </p:cNvPicPr>
          <p:nvPr/>
        </p:nvPicPr>
        <p:blipFill>
          <a:blip r:embed="rId3"/>
          <a:stretch>
            <a:fillRect/>
          </a:stretch>
        </p:blipFill>
        <p:spPr>
          <a:xfrm>
            <a:off x="1041889" y="865100"/>
            <a:ext cx="10643088" cy="5381835"/>
          </a:xfrm>
          <a:prstGeom prst="rect">
            <a:avLst/>
          </a:prstGeom>
        </p:spPr>
      </p:pic>
    </p:spTree>
    <p:extLst>
      <p:ext uri="{BB962C8B-B14F-4D97-AF65-F5344CB8AC3E}">
        <p14:creationId xmlns:p14="http://schemas.microsoft.com/office/powerpoint/2010/main" val="333929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73CE2B62-53F1-4C21-9DD4-667BA4D6892D}"/>
              </a:ext>
            </a:extLst>
          </p:cNvPr>
          <p:cNvPicPr>
            <a:picLocks noChangeAspect="1"/>
          </p:cNvPicPr>
          <p:nvPr/>
        </p:nvPicPr>
        <p:blipFill>
          <a:blip r:embed="rId3"/>
          <a:stretch>
            <a:fillRect/>
          </a:stretch>
        </p:blipFill>
        <p:spPr>
          <a:xfrm>
            <a:off x="283723" y="802606"/>
            <a:ext cx="11624553" cy="5325143"/>
          </a:xfrm>
          <a:prstGeom prst="rect">
            <a:avLst/>
          </a:prstGeom>
        </p:spPr>
      </p:pic>
    </p:spTree>
    <p:extLst>
      <p:ext uri="{BB962C8B-B14F-4D97-AF65-F5344CB8AC3E}">
        <p14:creationId xmlns:p14="http://schemas.microsoft.com/office/powerpoint/2010/main" val="364366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6" name="Picture 5">
            <a:extLst>
              <a:ext uri="{FF2B5EF4-FFF2-40B4-BE49-F238E27FC236}">
                <a16:creationId xmlns:a16="http://schemas.microsoft.com/office/drawing/2014/main" xmlns="" id="{75557898-6F94-4B90-AC69-269962207B6A}"/>
              </a:ext>
            </a:extLst>
          </p:cNvPr>
          <p:cNvPicPr>
            <a:picLocks noChangeAspect="1"/>
          </p:cNvPicPr>
          <p:nvPr/>
        </p:nvPicPr>
        <p:blipFill>
          <a:blip r:embed="rId3"/>
          <a:stretch>
            <a:fillRect/>
          </a:stretch>
        </p:blipFill>
        <p:spPr>
          <a:xfrm>
            <a:off x="426228" y="756137"/>
            <a:ext cx="11355464" cy="5406131"/>
          </a:xfrm>
          <a:prstGeom prst="rect">
            <a:avLst/>
          </a:prstGeom>
        </p:spPr>
      </p:pic>
    </p:spTree>
    <p:extLst>
      <p:ext uri="{BB962C8B-B14F-4D97-AF65-F5344CB8AC3E}">
        <p14:creationId xmlns:p14="http://schemas.microsoft.com/office/powerpoint/2010/main" val="366156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7" name="Picture 6">
            <a:extLst>
              <a:ext uri="{FF2B5EF4-FFF2-40B4-BE49-F238E27FC236}">
                <a16:creationId xmlns:a16="http://schemas.microsoft.com/office/drawing/2014/main" xmlns="" id="{1C887E13-649F-4058-961C-185945C8FF34}"/>
              </a:ext>
            </a:extLst>
          </p:cNvPr>
          <p:cNvPicPr>
            <a:picLocks noChangeAspect="1"/>
          </p:cNvPicPr>
          <p:nvPr/>
        </p:nvPicPr>
        <p:blipFill>
          <a:blip r:embed="rId3"/>
          <a:stretch>
            <a:fillRect/>
          </a:stretch>
        </p:blipFill>
        <p:spPr>
          <a:xfrm>
            <a:off x="429638" y="695731"/>
            <a:ext cx="11332723" cy="5696336"/>
          </a:xfrm>
          <a:prstGeom prst="rect">
            <a:avLst/>
          </a:prstGeom>
        </p:spPr>
      </p:pic>
    </p:spTree>
    <p:extLst>
      <p:ext uri="{BB962C8B-B14F-4D97-AF65-F5344CB8AC3E}">
        <p14:creationId xmlns:p14="http://schemas.microsoft.com/office/powerpoint/2010/main" val="87411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Sensitivity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A8EC4607-E56B-4B8F-B337-9C646EF0BE33}"/>
              </a:ext>
            </a:extLst>
          </p:cNvPr>
          <p:cNvPicPr>
            <a:picLocks noChangeAspect="1"/>
          </p:cNvPicPr>
          <p:nvPr/>
        </p:nvPicPr>
        <p:blipFill>
          <a:blip r:embed="rId3"/>
          <a:stretch>
            <a:fillRect/>
          </a:stretch>
        </p:blipFill>
        <p:spPr>
          <a:xfrm>
            <a:off x="440987" y="717998"/>
            <a:ext cx="11538532" cy="5637847"/>
          </a:xfrm>
          <a:prstGeom prst="rect">
            <a:avLst/>
          </a:prstGeom>
        </p:spPr>
      </p:pic>
    </p:spTree>
    <p:extLst>
      <p:ext uri="{BB962C8B-B14F-4D97-AF65-F5344CB8AC3E}">
        <p14:creationId xmlns:p14="http://schemas.microsoft.com/office/powerpoint/2010/main" val="94649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sensitivity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6" name="Picture 5">
            <a:extLst>
              <a:ext uri="{FF2B5EF4-FFF2-40B4-BE49-F238E27FC236}">
                <a16:creationId xmlns:a16="http://schemas.microsoft.com/office/drawing/2014/main" xmlns="" id="{AF3C2975-1C72-4066-B52C-EDB6DC3BBCF1}"/>
              </a:ext>
            </a:extLst>
          </p:cNvPr>
          <p:cNvPicPr>
            <a:picLocks noChangeAspect="1"/>
          </p:cNvPicPr>
          <p:nvPr/>
        </p:nvPicPr>
        <p:blipFill>
          <a:blip r:embed="rId3"/>
          <a:stretch>
            <a:fillRect/>
          </a:stretch>
        </p:blipFill>
        <p:spPr>
          <a:xfrm>
            <a:off x="662469" y="666510"/>
            <a:ext cx="11317050" cy="5495759"/>
          </a:xfrm>
          <a:prstGeom prst="rect">
            <a:avLst/>
          </a:prstGeom>
        </p:spPr>
      </p:pic>
    </p:spTree>
    <p:extLst>
      <p:ext uri="{BB962C8B-B14F-4D97-AF65-F5344CB8AC3E}">
        <p14:creationId xmlns:p14="http://schemas.microsoft.com/office/powerpoint/2010/main" val="235181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sensitivity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B8C0E1B4-599F-46F8-9D32-C8152575A699}"/>
              </a:ext>
            </a:extLst>
          </p:cNvPr>
          <p:cNvPicPr>
            <a:picLocks noChangeAspect="1"/>
          </p:cNvPicPr>
          <p:nvPr/>
        </p:nvPicPr>
        <p:blipFill>
          <a:blip r:embed="rId3"/>
          <a:stretch>
            <a:fillRect/>
          </a:stretch>
        </p:blipFill>
        <p:spPr>
          <a:xfrm>
            <a:off x="415668" y="626099"/>
            <a:ext cx="11360663" cy="5605801"/>
          </a:xfrm>
          <a:prstGeom prst="rect">
            <a:avLst/>
          </a:prstGeom>
        </p:spPr>
      </p:pic>
    </p:spTree>
    <p:extLst>
      <p:ext uri="{BB962C8B-B14F-4D97-AF65-F5344CB8AC3E}">
        <p14:creationId xmlns:p14="http://schemas.microsoft.com/office/powerpoint/2010/main" val="239209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sensitivity analysis- Overall Summary</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21619"/>
          </a:xfrm>
        </p:spPr>
        <p:txBody>
          <a:bodyPr>
            <a:normAutofit/>
          </a:bodyPr>
          <a:lstStyle/>
          <a:p>
            <a:pPr marL="0" indent="0">
              <a:buNone/>
            </a:pPr>
            <a:r>
              <a:rPr lang="en-US" sz="1600" dirty="0"/>
              <a:t> </a:t>
            </a:r>
            <a:endParaRPr lang="en-AU" sz="1600" dirty="0"/>
          </a:p>
          <a:p>
            <a:pPr algn="just"/>
            <a:r>
              <a:rPr lang="en-US" sz="1600" dirty="0"/>
              <a:t>Sensitivity analysis was conducted to measure the sensitivity of decision variables namely Loan size, Loan term (in years) as well as the percentage of net profit that would have to be set aside to make the 4 weekly repayment on whether </a:t>
            </a:r>
            <a:r>
              <a:rPr lang="en-US" sz="1600" dirty="0" err="1"/>
              <a:t>Sabat</a:t>
            </a:r>
            <a:r>
              <a:rPr lang="en-US" sz="1600" dirty="0"/>
              <a:t> will be in default of his loan. </a:t>
            </a:r>
          </a:p>
          <a:p>
            <a:pPr marL="0" indent="0" algn="just">
              <a:buNone/>
            </a:pPr>
            <a:endParaRPr lang="en-US" sz="1600"/>
          </a:p>
          <a:p>
            <a:pPr marL="0" indent="0" algn="just">
              <a:buNone/>
            </a:pPr>
            <a:r>
              <a:rPr lang="en-US" sz="1600"/>
              <a:t>Below </a:t>
            </a:r>
            <a:r>
              <a:rPr lang="en-US" sz="1600" dirty="0"/>
              <a:t>is a summary table of when </a:t>
            </a:r>
            <a:r>
              <a:rPr lang="en-US" sz="1600" dirty="0" err="1"/>
              <a:t>Sabat</a:t>
            </a:r>
            <a:r>
              <a:rPr lang="en-US" sz="1600" dirty="0"/>
              <a:t> would not be in default</a:t>
            </a:r>
          </a:p>
          <a:p>
            <a:pPr algn="just"/>
            <a:endParaRPr lang="en-US" sz="1600" dirty="0"/>
          </a:p>
          <a:p>
            <a:pPr algn="just"/>
            <a:endParaRPr lang="en-US" sz="1600"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graphicFrame>
        <p:nvGraphicFramePr>
          <p:cNvPr id="6" name="Table 6">
            <a:extLst>
              <a:ext uri="{FF2B5EF4-FFF2-40B4-BE49-F238E27FC236}">
                <a16:creationId xmlns:a16="http://schemas.microsoft.com/office/drawing/2014/main" xmlns="" id="{7805F639-4A94-4867-81C0-779FC2E9D7C2}"/>
              </a:ext>
            </a:extLst>
          </p:cNvPr>
          <p:cNvGraphicFramePr>
            <a:graphicFrameLocks noGrp="1"/>
          </p:cNvGraphicFramePr>
          <p:nvPr>
            <p:extLst>
              <p:ext uri="{D42A27DB-BD31-4B8C-83A1-F6EECF244321}">
                <p14:modId xmlns:p14="http://schemas.microsoft.com/office/powerpoint/2010/main" val="635834828"/>
              </p:ext>
            </p:extLst>
          </p:nvPr>
        </p:nvGraphicFramePr>
        <p:xfrm>
          <a:off x="1315742" y="2728935"/>
          <a:ext cx="9884623" cy="2372360"/>
        </p:xfrm>
        <a:graphic>
          <a:graphicData uri="http://schemas.openxmlformats.org/drawingml/2006/table">
            <a:tbl>
              <a:tblPr firstRow="1" bandRow="1">
                <a:tableStyleId>{5C22544A-7EE6-4342-B048-85BDC9FD1C3A}</a:tableStyleId>
              </a:tblPr>
              <a:tblGrid>
                <a:gridCol w="1471296">
                  <a:extLst>
                    <a:ext uri="{9D8B030D-6E8A-4147-A177-3AD203B41FA5}">
                      <a16:colId xmlns:a16="http://schemas.microsoft.com/office/drawing/2014/main" xmlns="" val="3764430276"/>
                    </a:ext>
                  </a:extLst>
                </a:gridCol>
                <a:gridCol w="2108513">
                  <a:extLst>
                    <a:ext uri="{9D8B030D-6E8A-4147-A177-3AD203B41FA5}">
                      <a16:colId xmlns:a16="http://schemas.microsoft.com/office/drawing/2014/main" xmlns="" val="4247451305"/>
                    </a:ext>
                  </a:extLst>
                </a:gridCol>
                <a:gridCol w="4486417">
                  <a:extLst>
                    <a:ext uri="{9D8B030D-6E8A-4147-A177-3AD203B41FA5}">
                      <a16:colId xmlns:a16="http://schemas.microsoft.com/office/drawing/2014/main" xmlns="" val="869545148"/>
                    </a:ext>
                  </a:extLst>
                </a:gridCol>
                <a:gridCol w="1818397">
                  <a:extLst>
                    <a:ext uri="{9D8B030D-6E8A-4147-A177-3AD203B41FA5}">
                      <a16:colId xmlns:a16="http://schemas.microsoft.com/office/drawing/2014/main" xmlns="" val="76079102"/>
                    </a:ext>
                  </a:extLst>
                </a:gridCol>
              </a:tblGrid>
              <a:tr h="370840">
                <a:tc>
                  <a:txBody>
                    <a:bodyPr/>
                    <a:lstStyle/>
                    <a:p>
                      <a:r>
                        <a:rPr lang="en-US" sz="1400" dirty="0"/>
                        <a:t>Loan Size</a:t>
                      </a:r>
                      <a:endParaRPr lang="en-AU" sz="1400" dirty="0"/>
                    </a:p>
                  </a:txBody>
                  <a:tcPr/>
                </a:tc>
                <a:tc>
                  <a:txBody>
                    <a:bodyPr/>
                    <a:lstStyle/>
                    <a:p>
                      <a:r>
                        <a:rPr lang="en-US" sz="1400" dirty="0"/>
                        <a:t>Loan Term in years</a:t>
                      </a:r>
                      <a:endParaRPr lang="en-AU" sz="1400" dirty="0"/>
                    </a:p>
                  </a:txBody>
                  <a:tcPr/>
                </a:tc>
                <a:tc>
                  <a:txBody>
                    <a:bodyPr/>
                    <a:lstStyle/>
                    <a:p>
                      <a:r>
                        <a:rPr lang="en-US" sz="1400" dirty="0"/>
                        <a:t>Percentage of net profit to be set aside set aside for repayment to be </a:t>
                      </a:r>
                      <a:r>
                        <a:rPr lang="en-US" sz="1400" dirty="0" err="1"/>
                        <a:t>nt</a:t>
                      </a:r>
                      <a:r>
                        <a:rPr lang="en-US" sz="1400" dirty="0"/>
                        <a:t> be in default</a:t>
                      </a:r>
                      <a:endParaRPr lang="en-AU" sz="1400" dirty="0"/>
                    </a:p>
                  </a:txBody>
                  <a:tcPr/>
                </a:tc>
                <a:tc>
                  <a:txBody>
                    <a:bodyPr/>
                    <a:lstStyle/>
                    <a:p>
                      <a:r>
                        <a:rPr lang="en-US" sz="1400" dirty="0" err="1"/>
                        <a:t>Sabat</a:t>
                      </a:r>
                      <a:r>
                        <a:rPr lang="en-US" sz="1400" dirty="0"/>
                        <a:t> in Default</a:t>
                      </a:r>
                    </a:p>
                    <a:p>
                      <a:r>
                        <a:rPr lang="en-US" sz="1400" dirty="0"/>
                        <a:t>Yes/No</a:t>
                      </a:r>
                      <a:endParaRPr lang="en-AU" sz="1400" dirty="0"/>
                    </a:p>
                  </a:txBody>
                  <a:tcPr/>
                </a:tc>
                <a:extLst>
                  <a:ext uri="{0D108BD9-81ED-4DB2-BD59-A6C34878D82A}">
                    <a16:rowId xmlns:a16="http://schemas.microsoft.com/office/drawing/2014/main" xmlns="" val="3638575139"/>
                  </a:ext>
                </a:extLst>
              </a:tr>
              <a:tr h="370840">
                <a:tc>
                  <a:txBody>
                    <a:bodyPr/>
                    <a:lstStyle/>
                    <a:p>
                      <a:r>
                        <a:rPr lang="en-US" dirty="0"/>
                        <a:t>$75000</a:t>
                      </a:r>
                      <a:endParaRPr lang="en-AU" dirty="0"/>
                    </a:p>
                  </a:txBody>
                  <a:tcPr/>
                </a:tc>
                <a:tc>
                  <a:txBody>
                    <a:bodyPr/>
                    <a:lstStyle/>
                    <a:p>
                      <a:r>
                        <a:rPr lang="en-US" dirty="0"/>
                        <a:t>3</a:t>
                      </a:r>
                      <a:endParaRPr lang="en-AU" dirty="0"/>
                    </a:p>
                  </a:txBody>
                  <a:tcPr/>
                </a:tc>
                <a:tc>
                  <a:txBody>
                    <a:bodyPr/>
                    <a:lstStyle/>
                    <a:p>
                      <a:r>
                        <a:rPr lang="en-US" dirty="0"/>
                        <a:t>At least 80%</a:t>
                      </a:r>
                      <a:endParaRPr lang="en-AU" dirty="0"/>
                    </a:p>
                  </a:txBody>
                  <a:tcPr/>
                </a:tc>
                <a:tc>
                  <a:txBody>
                    <a:bodyPr/>
                    <a:lstStyle/>
                    <a:p>
                      <a:r>
                        <a:rPr lang="en-US" dirty="0"/>
                        <a:t>No</a:t>
                      </a:r>
                      <a:endParaRPr lang="en-AU" dirty="0"/>
                    </a:p>
                  </a:txBody>
                  <a:tcPr/>
                </a:tc>
                <a:extLst>
                  <a:ext uri="{0D108BD9-81ED-4DB2-BD59-A6C34878D82A}">
                    <a16:rowId xmlns:a16="http://schemas.microsoft.com/office/drawing/2014/main" xmlns="" val="414467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$75000</a:t>
                      </a:r>
                      <a:endParaRPr lang="en-AU" dirty="0"/>
                    </a:p>
                  </a:txBody>
                  <a:tcPr/>
                </a:tc>
                <a:tc>
                  <a:txBody>
                    <a:bodyPr/>
                    <a:lstStyle/>
                    <a:p>
                      <a:r>
                        <a:rPr lang="en-US" dirty="0"/>
                        <a:t>2</a:t>
                      </a:r>
                      <a:endParaRPr lang="en-AU" dirty="0"/>
                    </a:p>
                  </a:txBody>
                  <a:tcPr/>
                </a:tc>
                <a:tc>
                  <a:txBody>
                    <a:bodyPr/>
                    <a:lstStyle/>
                    <a:p>
                      <a:r>
                        <a:rPr lang="en-US" dirty="0"/>
                        <a:t>At least 95%</a:t>
                      </a:r>
                      <a:endParaRPr lang="en-AU" dirty="0"/>
                    </a:p>
                  </a:txBody>
                  <a:tcPr/>
                </a:tc>
                <a:tc>
                  <a:txBody>
                    <a:bodyPr/>
                    <a:lstStyle/>
                    <a:p>
                      <a:r>
                        <a:rPr lang="en-US" dirty="0"/>
                        <a:t>No</a:t>
                      </a:r>
                      <a:endParaRPr lang="en-AU" dirty="0"/>
                    </a:p>
                  </a:txBody>
                  <a:tcPr/>
                </a:tc>
                <a:extLst>
                  <a:ext uri="{0D108BD9-81ED-4DB2-BD59-A6C34878D82A}">
                    <a16:rowId xmlns:a16="http://schemas.microsoft.com/office/drawing/2014/main" xmlns="" val="2860261103"/>
                  </a:ext>
                </a:extLst>
              </a:tr>
              <a:tr h="370840">
                <a:tc>
                  <a:txBody>
                    <a:bodyPr/>
                    <a:lstStyle/>
                    <a:p>
                      <a:r>
                        <a:rPr lang="en-US" dirty="0"/>
                        <a:t>$50000</a:t>
                      </a:r>
                      <a:endParaRPr lang="en-AU" dirty="0"/>
                    </a:p>
                  </a:txBody>
                  <a:tcPr/>
                </a:tc>
                <a:tc>
                  <a:txBody>
                    <a:bodyPr/>
                    <a:lstStyle/>
                    <a:p>
                      <a:r>
                        <a:rPr lang="en-US" dirty="0"/>
                        <a:t>2</a:t>
                      </a:r>
                      <a:endParaRPr lang="en-AU" dirty="0"/>
                    </a:p>
                  </a:txBody>
                  <a:tcPr/>
                </a:tc>
                <a:tc>
                  <a:txBody>
                    <a:bodyPr/>
                    <a:lstStyle/>
                    <a:p>
                      <a:r>
                        <a:rPr lang="en-US" dirty="0"/>
                        <a:t>At least 67%</a:t>
                      </a:r>
                      <a:endParaRPr lang="en-AU" dirty="0"/>
                    </a:p>
                  </a:txBody>
                  <a:tcPr/>
                </a:tc>
                <a:tc>
                  <a:txBody>
                    <a:bodyPr/>
                    <a:lstStyle/>
                    <a:p>
                      <a:r>
                        <a:rPr lang="en-US" dirty="0"/>
                        <a:t>No</a:t>
                      </a:r>
                      <a:endParaRPr lang="en-AU" dirty="0"/>
                    </a:p>
                  </a:txBody>
                  <a:tcPr/>
                </a:tc>
                <a:extLst>
                  <a:ext uri="{0D108BD9-81ED-4DB2-BD59-A6C34878D82A}">
                    <a16:rowId xmlns:a16="http://schemas.microsoft.com/office/drawing/2014/main" xmlns="" val="75383945"/>
                  </a:ext>
                </a:extLst>
              </a:tr>
              <a:tr h="370840">
                <a:tc>
                  <a:txBody>
                    <a:bodyPr/>
                    <a:lstStyle/>
                    <a:p>
                      <a:r>
                        <a:rPr lang="en-US" dirty="0"/>
                        <a:t>$50000</a:t>
                      </a:r>
                      <a:endParaRPr lang="en-AU" dirty="0"/>
                    </a:p>
                  </a:txBody>
                  <a:tcPr/>
                </a:tc>
                <a:tc>
                  <a:txBody>
                    <a:bodyPr/>
                    <a:lstStyle/>
                    <a:p>
                      <a:r>
                        <a:rPr lang="en-US" dirty="0"/>
                        <a:t>3</a:t>
                      </a:r>
                      <a:endParaRPr lang="en-AU" dirty="0"/>
                    </a:p>
                  </a:txBody>
                  <a:tcPr/>
                </a:tc>
                <a:tc>
                  <a:txBody>
                    <a:bodyPr/>
                    <a:lstStyle/>
                    <a:p>
                      <a:r>
                        <a:rPr lang="en-US" dirty="0"/>
                        <a:t>At least 47%</a:t>
                      </a:r>
                      <a:endParaRPr lang="en-AU" dirty="0"/>
                    </a:p>
                  </a:txBody>
                  <a:tcPr/>
                </a:tc>
                <a:tc>
                  <a:txBody>
                    <a:bodyPr/>
                    <a:lstStyle/>
                    <a:p>
                      <a:r>
                        <a:rPr lang="en-US" dirty="0"/>
                        <a:t>No</a:t>
                      </a:r>
                      <a:endParaRPr lang="en-AU" dirty="0"/>
                    </a:p>
                  </a:txBody>
                  <a:tcPr/>
                </a:tc>
                <a:extLst>
                  <a:ext uri="{0D108BD9-81ED-4DB2-BD59-A6C34878D82A}">
                    <a16:rowId xmlns:a16="http://schemas.microsoft.com/office/drawing/2014/main" xmlns="" val="435923251"/>
                  </a:ext>
                </a:extLst>
              </a:tr>
              <a:tr h="370840">
                <a:tc>
                  <a:txBody>
                    <a:bodyPr/>
                    <a:lstStyle/>
                    <a:p>
                      <a:r>
                        <a:rPr lang="en-US" dirty="0"/>
                        <a:t>$100000</a:t>
                      </a:r>
                      <a:endParaRPr lang="en-AU" dirty="0"/>
                    </a:p>
                  </a:txBody>
                  <a:tcPr/>
                </a:tc>
                <a:tc>
                  <a:txBody>
                    <a:bodyPr/>
                    <a:lstStyle/>
                    <a:p>
                      <a:r>
                        <a:rPr lang="en-US" dirty="0"/>
                        <a:t>3</a:t>
                      </a:r>
                      <a:endParaRPr lang="en-AU" dirty="0"/>
                    </a:p>
                  </a:txBody>
                  <a:tcPr/>
                </a:tc>
                <a:tc>
                  <a:txBody>
                    <a:bodyPr/>
                    <a:lstStyle/>
                    <a:p>
                      <a:r>
                        <a:rPr lang="en-US" dirty="0"/>
                        <a:t>At least 88%</a:t>
                      </a:r>
                      <a:endParaRPr lang="en-AU" dirty="0"/>
                    </a:p>
                  </a:txBody>
                  <a:tcPr/>
                </a:tc>
                <a:tc>
                  <a:txBody>
                    <a:bodyPr/>
                    <a:lstStyle/>
                    <a:p>
                      <a:r>
                        <a:rPr lang="en-US" dirty="0"/>
                        <a:t>No</a:t>
                      </a:r>
                      <a:endParaRPr lang="en-AU" dirty="0"/>
                    </a:p>
                  </a:txBody>
                  <a:tcPr/>
                </a:tc>
                <a:extLst>
                  <a:ext uri="{0D108BD9-81ED-4DB2-BD59-A6C34878D82A}">
                    <a16:rowId xmlns:a16="http://schemas.microsoft.com/office/drawing/2014/main" xmlns="" val="1807504676"/>
                  </a:ext>
                </a:extLst>
              </a:tr>
            </a:tbl>
          </a:graphicData>
        </a:graphic>
      </p:graphicFrame>
    </p:spTree>
    <p:extLst>
      <p:ext uri="{BB962C8B-B14F-4D97-AF65-F5344CB8AC3E}">
        <p14:creationId xmlns:p14="http://schemas.microsoft.com/office/powerpoint/2010/main" val="251684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US" sz="2400" dirty="0"/>
              <a:t>Input </a:t>
            </a:r>
            <a:r>
              <a:rPr lang="en-US" sz="2400" dirty="0" smtClean="0"/>
              <a:t>distributions - </a:t>
            </a:r>
            <a:r>
              <a:rPr lang="en-US" sz="2400" dirty="0"/>
              <a:t>Baking Supplies- Normal Distribution</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355845"/>
            <a:ext cx="8220808"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11" name="Picture 10"/>
          <p:cNvPicPr>
            <a:picLocks noChangeAspect="1"/>
          </p:cNvPicPr>
          <p:nvPr/>
        </p:nvPicPr>
        <p:blipFill>
          <a:blip r:embed="rId2"/>
          <a:stretch>
            <a:fillRect/>
          </a:stretch>
        </p:blipFill>
        <p:spPr>
          <a:xfrm>
            <a:off x="504967" y="960525"/>
            <a:ext cx="11313994" cy="539532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248169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24862" y="448017"/>
            <a:ext cx="8610600" cy="710499"/>
          </a:xfrm>
        </p:spPr>
        <p:txBody>
          <a:bodyPr/>
          <a:lstStyle/>
          <a:p>
            <a:pPr algn="ctr"/>
            <a:r>
              <a:rPr lang="en-US" dirty="0"/>
              <a:t>MODEL DESCRIPTION </a:t>
            </a:r>
            <a:endParaRPr lang="en-AU"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685800" y="1265426"/>
            <a:ext cx="10820400" cy="4953259"/>
          </a:xfrm>
        </p:spPr>
        <p:txBody>
          <a:bodyPr/>
          <a:lstStyle/>
          <a:p>
            <a:pPr marL="0" indent="0">
              <a:buNone/>
            </a:pPr>
            <a:r>
              <a:rPr lang="en-US" sz="1800" dirty="0"/>
              <a:t>OBJECTIVE</a:t>
            </a:r>
          </a:p>
          <a:p>
            <a:pPr marL="0" indent="0">
              <a:buNone/>
            </a:pPr>
            <a:r>
              <a:rPr lang="en-AU" sz="1600" dirty="0"/>
              <a:t>To develop a spreadsheet-based decision model </a:t>
            </a:r>
            <a:r>
              <a:rPr lang="en-US" sz="1600" dirty="0"/>
              <a:t>and analyse the financial risks </a:t>
            </a:r>
            <a:r>
              <a:rPr lang="en-US" sz="1600" dirty="0" err="1"/>
              <a:t>Mr</a:t>
            </a:r>
            <a:r>
              <a:rPr lang="en-US" sz="1600" dirty="0"/>
              <a:t> </a:t>
            </a:r>
            <a:r>
              <a:rPr lang="en-US" sz="1600" dirty="0" err="1"/>
              <a:t>Sabat</a:t>
            </a:r>
            <a:r>
              <a:rPr lang="en-US" sz="1600" dirty="0"/>
              <a:t> </a:t>
            </a:r>
            <a:r>
              <a:rPr lang="en-US" sz="1600" dirty="0" err="1"/>
              <a:t>Urda</a:t>
            </a:r>
            <a:r>
              <a:rPr lang="en-US" sz="1600" dirty="0"/>
              <a:t> might face if he takes out a small business loan in order to expand his Coffee Roastery and Bakery business. The model would enable </a:t>
            </a:r>
            <a:r>
              <a:rPr lang="en-US" sz="1600" dirty="0" err="1"/>
              <a:t>Sabat</a:t>
            </a:r>
            <a:r>
              <a:rPr lang="en-US" sz="1600" dirty="0"/>
              <a:t> to input the loan size, the loan term, and the percentage of net profit that will be set aside each week for meeting the loan repayments at the end of every fourth week.</a:t>
            </a:r>
          </a:p>
          <a:p>
            <a:pPr marL="0" indent="0">
              <a:buNone/>
            </a:pPr>
            <a:endParaRPr lang="en-US" sz="1600" dirty="0"/>
          </a:p>
          <a:p>
            <a:pPr marL="0" indent="0">
              <a:buNone/>
            </a:pPr>
            <a:r>
              <a:rPr lang="en-AU" sz="1800" dirty="0"/>
              <a:t>METHODOLOGY</a:t>
            </a:r>
          </a:p>
          <a:p>
            <a:pPr marL="0" indent="0">
              <a:buNone/>
            </a:pPr>
            <a:r>
              <a:rPr lang="en-US" sz="1600" dirty="0"/>
              <a:t>Historical financial data for his premises, covering costs and sales revenue each week over three years was provided and used to set-up the model. </a:t>
            </a:r>
          </a:p>
          <a:p>
            <a:pPr marL="0" indent="0">
              <a:buNone/>
            </a:pPr>
            <a:r>
              <a:rPr lang="en-US" sz="1600" dirty="0"/>
              <a:t> </a:t>
            </a:r>
            <a:endParaRPr lang="en-AU" sz="1600" dirty="0"/>
          </a:p>
          <a:p>
            <a:pPr marL="0" indent="0">
              <a:buNone/>
            </a:pPr>
            <a:r>
              <a:rPr lang="en-AU" sz="1600" dirty="0"/>
              <a:t>SCOPE OF WORK</a:t>
            </a:r>
          </a:p>
          <a:p>
            <a:pPr marL="0" indent="0">
              <a:buNone/>
            </a:pPr>
            <a:r>
              <a:rPr lang="en-AU" sz="1600" dirty="0"/>
              <a:t>The following will be the deliverables of this project</a:t>
            </a:r>
          </a:p>
          <a:p>
            <a:r>
              <a:rPr lang="en-AU" sz="1600" dirty="0"/>
              <a:t>Model description, conceptual model and a list of assumptions</a:t>
            </a:r>
          </a:p>
          <a:p>
            <a:r>
              <a:rPr lang="en-AU" sz="1600" dirty="0"/>
              <a:t>Spreadsheet based decision model that has the relevant fixed inputs, stochastic inputs ( have random variation), decision variables, calculated variables and output </a:t>
            </a:r>
            <a:r>
              <a:rPr lang="en-AU" sz="1600" dirty="0" smtClean="0"/>
              <a:t>variables</a:t>
            </a:r>
            <a:endParaRPr lang="en-AU" sz="16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Tree>
    <p:extLst>
      <p:ext uri="{BB962C8B-B14F-4D97-AF65-F5344CB8AC3E}">
        <p14:creationId xmlns:p14="http://schemas.microsoft.com/office/powerpoint/2010/main" val="3732315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US" sz="2400" dirty="0"/>
              <a:t>Input distributions- ad-hoc maintenance- uniform Distribution</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799" y="6355845"/>
            <a:ext cx="8726365"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3" name="Picture 2"/>
          <p:cNvPicPr>
            <a:picLocks noChangeAspect="1"/>
          </p:cNvPicPr>
          <p:nvPr/>
        </p:nvPicPr>
        <p:blipFill>
          <a:blip r:embed="rId2"/>
          <a:stretch>
            <a:fillRect/>
          </a:stretch>
        </p:blipFill>
        <p:spPr>
          <a:xfrm>
            <a:off x="452509" y="960524"/>
            <a:ext cx="11286982" cy="5395321"/>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244963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US" sz="2400" dirty="0"/>
              <a:t>Input distributions- general </a:t>
            </a:r>
            <a:r>
              <a:rPr lang="en-US" sz="2400" dirty="0" smtClean="0"/>
              <a:t>consumables - </a:t>
            </a:r>
            <a:r>
              <a:rPr lang="en-US" sz="2400" dirty="0"/>
              <a:t>normal Distribution</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355845"/>
            <a:ext cx="8752742"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p:cNvPicPr>
            <a:picLocks noChangeAspect="1"/>
          </p:cNvPicPr>
          <p:nvPr/>
        </p:nvPicPr>
        <p:blipFill>
          <a:blip r:embed="rId2"/>
          <a:stretch>
            <a:fillRect/>
          </a:stretch>
        </p:blipFill>
        <p:spPr>
          <a:xfrm>
            <a:off x="354842" y="960524"/>
            <a:ext cx="11573301" cy="5395321"/>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147744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US" sz="2400" dirty="0"/>
              <a:t>Input distributions- </a:t>
            </a:r>
            <a:r>
              <a:rPr lang="en-US" sz="2400" dirty="0" smtClean="0"/>
              <a:t>interest Rate - empirical </a:t>
            </a:r>
            <a:r>
              <a:rPr lang="en-US" sz="2400" dirty="0"/>
              <a:t>Distribution</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435969"/>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55182784-5E18-4A1B-B369-21EBDE86C795}"/>
              </a:ext>
            </a:extLst>
          </p:cNvPr>
          <p:cNvPicPr>
            <a:picLocks noChangeAspect="1"/>
          </p:cNvPicPr>
          <p:nvPr/>
        </p:nvPicPr>
        <p:blipFill>
          <a:blip r:embed="rId2"/>
          <a:stretch>
            <a:fillRect/>
          </a:stretch>
        </p:blipFill>
        <p:spPr>
          <a:xfrm>
            <a:off x="227610" y="923430"/>
            <a:ext cx="8854327" cy="5011139"/>
          </a:xfrm>
          <a:prstGeom prst="rect">
            <a:avLst/>
          </a:prstGeom>
        </p:spPr>
      </p:pic>
      <p:sp>
        <p:nvSpPr>
          <p:cNvPr id="6" name="TextBox 5">
            <a:extLst>
              <a:ext uri="{FF2B5EF4-FFF2-40B4-BE49-F238E27FC236}">
                <a16:creationId xmlns:a16="http://schemas.microsoft.com/office/drawing/2014/main" xmlns="" id="{58D6FE40-BF9E-417F-A29E-3BA97A1EEFA2}"/>
              </a:ext>
            </a:extLst>
          </p:cNvPr>
          <p:cNvSpPr txBox="1"/>
          <p:nvPr/>
        </p:nvSpPr>
        <p:spPr>
          <a:xfrm>
            <a:off x="9181237" y="1737773"/>
            <a:ext cx="2846639" cy="3970318"/>
          </a:xfrm>
          <a:prstGeom prst="rect">
            <a:avLst/>
          </a:prstGeom>
          <a:noFill/>
        </p:spPr>
        <p:txBody>
          <a:bodyPr wrap="square" rtlCol="0">
            <a:spAutoFit/>
          </a:bodyPr>
          <a:lstStyle/>
          <a:p>
            <a:r>
              <a:rPr lang="en-US" dirty="0"/>
              <a:t>Based on the Random number range of cumulative relative frequencies (Random number range table on the left), the interest rates that have been established from the last 3 years of RBA fixed lending rates to small business will be used in the simulation model for interest rates which is a stochastic input </a:t>
            </a:r>
            <a:endParaRPr lang="en-AU" dirty="0"/>
          </a:p>
        </p:txBody>
      </p:sp>
    </p:spTree>
    <p:extLst>
      <p:ext uri="{BB962C8B-B14F-4D97-AF65-F5344CB8AC3E}">
        <p14:creationId xmlns:p14="http://schemas.microsoft.com/office/powerpoint/2010/main" val="4003942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AU" sz="2400" dirty="0" smtClean="0"/>
              <a:t>Simulated Output MEAN – Repayment outstanding</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435969"/>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3" name="Picture 2"/>
          <p:cNvPicPr>
            <a:picLocks noChangeAspect="1"/>
          </p:cNvPicPr>
          <p:nvPr/>
        </p:nvPicPr>
        <p:blipFill>
          <a:blip r:embed="rId2"/>
          <a:stretch>
            <a:fillRect/>
          </a:stretch>
        </p:blipFill>
        <p:spPr>
          <a:xfrm>
            <a:off x="542011" y="1467464"/>
            <a:ext cx="7640088" cy="4785573"/>
          </a:xfrm>
          <a:prstGeom prst="rect">
            <a:avLst/>
          </a:prstGeom>
        </p:spPr>
      </p:pic>
      <p:sp>
        <p:nvSpPr>
          <p:cNvPr id="5" name="TextBox 4">
            <a:extLst>
              <a:ext uri="{FF2B5EF4-FFF2-40B4-BE49-F238E27FC236}">
                <a16:creationId xmlns:a16="http://schemas.microsoft.com/office/drawing/2014/main" xmlns="" id="{58D6FE40-BF9E-417F-A29E-3BA97A1EEFA2}"/>
              </a:ext>
            </a:extLst>
          </p:cNvPr>
          <p:cNvSpPr txBox="1"/>
          <p:nvPr/>
        </p:nvSpPr>
        <p:spPr>
          <a:xfrm>
            <a:off x="8456843" y="1467464"/>
            <a:ext cx="3252227" cy="4770537"/>
          </a:xfrm>
          <a:prstGeom prst="rect">
            <a:avLst/>
          </a:prstGeom>
          <a:noFill/>
        </p:spPr>
        <p:txBody>
          <a:bodyPr wrap="square" rtlCol="0">
            <a:spAutoFit/>
          </a:bodyPr>
          <a:lstStyle/>
          <a:p>
            <a:r>
              <a:rPr lang="en-US" sz="1600" dirty="0" smtClean="0"/>
              <a:t>Simulated mean for output variable ‘Amount  of Repayment Outstanding’ based on 600 simulations converges to a constant value of -359.92 dollars  signifying that </a:t>
            </a:r>
            <a:r>
              <a:rPr lang="en-US" sz="1600" dirty="0" err="1" smtClean="0"/>
              <a:t>Sabat</a:t>
            </a:r>
            <a:r>
              <a:rPr lang="en-US" sz="1600" dirty="0" smtClean="0"/>
              <a:t> is making a net saving of 359.92 dollars on a 4-weekly basis on an average post repayment and is not in default for loan amount. </a:t>
            </a:r>
          </a:p>
          <a:p>
            <a:endParaRPr lang="en-US" sz="1600" dirty="0"/>
          </a:p>
          <a:p>
            <a:r>
              <a:rPr lang="en-US" sz="1600" dirty="0" smtClean="0"/>
              <a:t>The graph on left hand side clearly shows that for lesser number of simulations, there is volatility in mean amount however it gets reduced on increasing number of simulations.</a:t>
            </a:r>
            <a:endParaRPr lang="en-AU" sz="1600" dirty="0"/>
          </a:p>
        </p:txBody>
      </p:sp>
    </p:spTree>
    <p:extLst>
      <p:ext uri="{BB962C8B-B14F-4D97-AF65-F5344CB8AC3E}">
        <p14:creationId xmlns:p14="http://schemas.microsoft.com/office/powerpoint/2010/main" val="2034723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AU" sz="2400" dirty="0" smtClean="0"/>
              <a:t>Simulated MEAN – Required Repayment </a:t>
            </a:r>
            <a:r>
              <a:rPr lang="en-AU" sz="2400" dirty="0" err="1" smtClean="0"/>
              <a:t>oN</a:t>
            </a:r>
            <a:r>
              <a:rPr lang="en-AU" sz="2400" dirty="0" smtClean="0"/>
              <a:t> Loan</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435969"/>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5" name="TextBox 4">
            <a:extLst>
              <a:ext uri="{FF2B5EF4-FFF2-40B4-BE49-F238E27FC236}">
                <a16:creationId xmlns:a16="http://schemas.microsoft.com/office/drawing/2014/main" xmlns="" id="{58D6FE40-BF9E-417F-A29E-3BA97A1EEFA2}"/>
              </a:ext>
            </a:extLst>
          </p:cNvPr>
          <p:cNvSpPr txBox="1"/>
          <p:nvPr/>
        </p:nvSpPr>
        <p:spPr>
          <a:xfrm>
            <a:off x="8456843" y="1467464"/>
            <a:ext cx="3050347" cy="4770537"/>
          </a:xfrm>
          <a:prstGeom prst="rect">
            <a:avLst/>
          </a:prstGeom>
          <a:noFill/>
        </p:spPr>
        <p:txBody>
          <a:bodyPr wrap="square" rtlCol="0">
            <a:spAutoFit/>
          </a:bodyPr>
          <a:lstStyle/>
          <a:p>
            <a:r>
              <a:rPr lang="en-US" sz="1600" dirty="0" smtClean="0"/>
              <a:t>Simulated mean for calculated variable ‘Required Repayment of Loan’ based on 600 simulations converges to a constant value of 2079.83 dollars signifying that </a:t>
            </a:r>
            <a:r>
              <a:rPr lang="en-US" sz="1600" dirty="0" err="1" smtClean="0"/>
              <a:t>Sabat</a:t>
            </a:r>
            <a:r>
              <a:rPr lang="en-US" sz="1600" dirty="0" smtClean="0"/>
              <a:t> is required to make a  Repayment of 2079.83 dollars on an average. </a:t>
            </a:r>
          </a:p>
          <a:p>
            <a:endParaRPr lang="en-US" sz="1600" dirty="0"/>
          </a:p>
          <a:p>
            <a:r>
              <a:rPr lang="en-US" sz="1600" dirty="0" smtClean="0"/>
              <a:t>The graph on left hand side clearly shows that for lesser number of simulations, there is volatility in mean  Required Repayment amount however  it  gets greatly reduced on increasing number of simulations.</a:t>
            </a:r>
            <a:endParaRPr lang="en-AU" sz="1600" dirty="0"/>
          </a:p>
        </p:txBody>
      </p:sp>
      <p:pic>
        <p:nvPicPr>
          <p:cNvPr id="7" name="Picture 6"/>
          <p:cNvPicPr>
            <a:picLocks noChangeAspect="1"/>
          </p:cNvPicPr>
          <p:nvPr/>
        </p:nvPicPr>
        <p:blipFill>
          <a:blip r:embed="rId2"/>
          <a:stretch>
            <a:fillRect/>
          </a:stretch>
        </p:blipFill>
        <p:spPr>
          <a:xfrm>
            <a:off x="771895" y="1467464"/>
            <a:ext cx="7255823" cy="4624578"/>
          </a:xfrm>
          <a:prstGeom prst="rect">
            <a:avLst/>
          </a:prstGeom>
        </p:spPr>
      </p:pic>
    </p:spTree>
    <p:extLst>
      <p:ext uri="{BB962C8B-B14F-4D97-AF65-F5344CB8AC3E}">
        <p14:creationId xmlns:p14="http://schemas.microsoft.com/office/powerpoint/2010/main" val="387177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AU" sz="2400" dirty="0" smtClean="0"/>
              <a:t>Simulated MEAN – money set aside for meeting loan repayment</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435969"/>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5" name="TextBox 4">
            <a:extLst>
              <a:ext uri="{FF2B5EF4-FFF2-40B4-BE49-F238E27FC236}">
                <a16:creationId xmlns:a16="http://schemas.microsoft.com/office/drawing/2014/main" xmlns="" id="{58D6FE40-BF9E-417F-A29E-3BA97A1EEFA2}"/>
              </a:ext>
            </a:extLst>
          </p:cNvPr>
          <p:cNvSpPr txBox="1"/>
          <p:nvPr/>
        </p:nvSpPr>
        <p:spPr>
          <a:xfrm>
            <a:off x="8300852" y="1315490"/>
            <a:ext cx="3289465" cy="4770537"/>
          </a:xfrm>
          <a:prstGeom prst="rect">
            <a:avLst/>
          </a:prstGeom>
          <a:noFill/>
        </p:spPr>
        <p:txBody>
          <a:bodyPr wrap="square" rtlCol="0">
            <a:spAutoFit/>
          </a:bodyPr>
          <a:lstStyle/>
          <a:p>
            <a:r>
              <a:rPr lang="en-US" sz="1600" dirty="0" smtClean="0"/>
              <a:t>Simulated mean for calculated variable ‘Money Set Aside for Loan Repayment’ based on 600 simulations converges to a constant value of 2439.75 dollars signifying that </a:t>
            </a:r>
            <a:r>
              <a:rPr lang="en-US" sz="1600" dirty="0" err="1" smtClean="0"/>
              <a:t>Sabat</a:t>
            </a:r>
            <a:r>
              <a:rPr lang="en-US" sz="1600" dirty="0" smtClean="0"/>
              <a:t> needs to set aside amount of 2439.75 dollars on an average for meeting loan repayment after every 4 weeks.</a:t>
            </a:r>
          </a:p>
          <a:p>
            <a:endParaRPr lang="en-US" sz="1600" dirty="0"/>
          </a:p>
          <a:p>
            <a:r>
              <a:rPr lang="en-US" sz="1600" dirty="0" smtClean="0"/>
              <a:t>The graph on left hand side clearly shows that for lesser number of simulations, there is volatility in mean  amount of money set aside however  it  gets greatly reduced on increasing number of simulations.</a:t>
            </a:r>
            <a:endParaRPr lang="en-AU" sz="1600" dirty="0"/>
          </a:p>
        </p:txBody>
      </p:sp>
      <p:pic>
        <p:nvPicPr>
          <p:cNvPr id="6" name="Picture 5"/>
          <p:cNvPicPr>
            <a:picLocks noChangeAspect="1"/>
          </p:cNvPicPr>
          <p:nvPr/>
        </p:nvPicPr>
        <p:blipFill>
          <a:blip r:embed="rId2"/>
          <a:stretch>
            <a:fillRect/>
          </a:stretch>
        </p:blipFill>
        <p:spPr>
          <a:xfrm>
            <a:off x="685800" y="1467464"/>
            <a:ext cx="7116288" cy="4541449"/>
          </a:xfrm>
          <a:prstGeom prst="rect">
            <a:avLst/>
          </a:prstGeom>
        </p:spPr>
      </p:pic>
    </p:spTree>
    <p:extLst>
      <p:ext uri="{BB962C8B-B14F-4D97-AF65-F5344CB8AC3E}">
        <p14:creationId xmlns:p14="http://schemas.microsoft.com/office/powerpoint/2010/main" val="227102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AU" sz="2400" dirty="0" smtClean="0"/>
              <a:t>Descriptive statistics</a:t>
            </a:r>
            <a:r>
              <a:rPr lang="en-AU" sz="2400" dirty="0" smtClean="0"/>
              <a:t> – simulated output – </a:t>
            </a:r>
            <a:br>
              <a:rPr lang="en-AU" sz="2400" dirty="0" smtClean="0"/>
            </a:br>
            <a:r>
              <a:rPr lang="en-AU" sz="2400" dirty="0" smtClean="0"/>
              <a:t>amount of Repayment outstanding</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435969"/>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5" name="TextBox 4">
            <a:extLst>
              <a:ext uri="{FF2B5EF4-FFF2-40B4-BE49-F238E27FC236}">
                <a16:creationId xmlns:a16="http://schemas.microsoft.com/office/drawing/2014/main" xmlns="" id="{58D6FE40-BF9E-417F-A29E-3BA97A1EEFA2}"/>
              </a:ext>
            </a:extLst>
          </p:cNvPr>
          <p:cNvSpPr txBox="1"/>
          <p:nvPr/>
        </p:nvSpPr>
        <p:spPr>
          <a:xfrm>
            <a:off x="8930244" y="1312978"/>
            <a:ext cx="2991963" cy="4770537"/>
          </a:xfrm>
          <a:prstGeom prst="rect">
            <a:avLst/>
          </a:prstGeom>
          <a:noFill/>
        </p:spPr>
        <p:txBody>
          <a:bodyPr wrap="square" rtlCol="0">
            <a:spAutoFit/>
          </a:bodyPr>
          <a:lstStyle/>
          <a:p>
            <a:endParaRPr lang="en-US" sz="1600" dirty="0"/>
          </a:p>
          <a:p>
            <a:r>
              <a:rPr lang="en-US" sz="1600" dirty="0" smtClean="0"/>
              <a:t>Descriptive statistics for simulated output ‘Amount of repayment outstanding’ shows that mean converges with the median and skewness and kurtosis coefficients are pretty close to zero signifying that distribution is symmetric.</a:t>
            </a:r>
          </a:p>
          <a:p>
            <a:r>
              <a:rPr lang="en-US" sz="1600" dirty="0" smtClean="0"/>
              <a:t> </a:t>
            </a:r>
            <a:endParaRPr lang="en-US" sz="1600" dirty="0"/>
          </a:p>
          <a:p>
            <a:r>
              <a:rPr lang="en-US" sz="1600" dirty="0" smtClean="0"/>
              <a:t>Histogram of simulated output ‘Amount of repayment outstanding’ clearly shows that distribution is normal or bell shaped with mean of </a:t>
            </a:r>
          </a:p>
          <a:p>
            <a:r>
              <a:rPr lang="en-US" sz="1600" dirty="0" smtClean="0"/>
              <a:t>-359.92 dollars and standard deviation of 777.42 dollars.</a:t>
            </a:r>
            <a:endParaRPr lang="en-AU" sz="1600" dirty="0"/>
          </a:p>
        </p:txBody>
      </p:sp>
      <p:pic>
        <p:nvPicPr>
          <p:cNvPr id="7" name="Picture 6"/>
          <p:cNvPicPr>
            <a:picLocks noChangeAspect="1"/>
          </p:cNvPicPr>
          <p:nvPr/>
        </p:nvPicPr>
        <p:blipFill>
          <a:blip r:embed="rId2"/>
          <a:stretch>
            <a:fillRect/>
          </a:stretch>
        </p:blipFill>
        <p:spPr>
          <a:xfrm>
            <a:off x="546266" y="1567544"/>
            <a:ext cx="8253350" cy="4370118"/>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306454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43689"/>
            <a:ext cx="8610600" cy="916836"/>
          </a:xfrm>
        </p:spPr>
        <p:txBody>
          <a:bodyPr>
            <a:normAutofit/>
          </a:bodyPr>
          <a:lstStyle/>
          <a:p>
            <a:pPr algn="ctr"/>
            <a:r>
              <a:rPr lang="en-AU" sz="2400" dirty="0" smtClean="0"/>
              <a:t>Descriptive statistics</a:t>
            </a:r>
            <a:r>
              <a:rPr lang="en-AU" sz="2400" dirty="0" smtClean="0"/>
              <a:t> – simulated stochastic input – </a:t>
            </a:r>
            <a:br>
              <a:rPr lang="en-AU" sz="2400" dirty="0" smtClean="0"/>
            </a:br>
            <a:r>
              <a:rPr lang="en-AU" sz="2400" dirty="0" smtClean="0"/>
              <a:t>Interest rate per annum</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685800" y="6435969"/>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5" name="TextBox 4">
            <a:extLst>
              <a:ext uri="{FF2B5EF4-FFF2-40B4-BE49-F238E27FC236}">
                <a16:creationId xmlns:a16="http://schemas.microsoft.com/office/drawing/2014/main" xmlns="" id="{58D6FE40-BF9E-417F-A29E-3BA97A1EEFA2}"/>
              </a:ext>
            </a:extLst>
          </p:cNvPr>
          <p:cNvSpPr txBox="1"/>
          <p:nvPr/>
        </p:nvSpPr>
        <p:spPr>
          <a:xfrm>
            <a:off x="8953995" y="1506332"/>
            <a:ext cx="2991963" cy="4770537"/>
          </a:xfrm>
          <a:prstGeom prst="rect">
            <a:avLst/>
          </a:prstGeom>
          <a:noFill/>
        </p:spPr>
        <p:txBody>
          <a:bodyPr wrap="square" rtlCol="0">
            <a:spAutoFit/>
          </a:bodyPr>
          <a:lstStyle/>
          <a:p>
            <a:endParaRPr lang="en-US" sz="1600" dirty="0"/>
          </a:p>
          <a:p>
            <a:r>
              <a:rPr lang="en-US" sz="1600" dirty="0" smtClean="0"/>
              <a:t>Descriptive statistics for simulated stochastic input ‘Interest Rate per annum’ shows that mean is less than the median and skewness coefficient is -1.68 signifying that distribution is left skewed.</a:t>
            </a:r>
          </a:p>
          <a:p>
            <a:r>
              <a:rPr lang="en-US" sz="1600" dirty="0" smtClean="0"/>
              <a:t> </a:t>
            </a:r>
            <a:endParaRPr lang="en-US" sz="1600" dirty="0"/>
          </a:p>
          <a:p>
            <a:r>
              <a:rPr lang="en-US" sz="1600" dirty="0" smtClean="0"/>
              <a:t>Histogram of simulated stochastic input ‘Interest Rate per annum’ clearly shows that distribution is left skewed with long left tail.</a:t>
            </a:r>
          </a:p>
          <a:p>
            <a:endParaRPr lang="en-US" sz="1600" dirty="0"/>
          </a:p>
          <a:p>
            <a:r>
              <a:rPr lang="en-US" sz="1600" dirty="0" smtClean="0"/>
              <a:t>This is in line with assumed probability distribution of Interest Rate as empirical.</a:t>
            </a:r>
            <a:endParaRPr lang="en-AU" sz="1600" dirty="0"/>
          </a:p>
        </p:txBody>
      </p:sp>
      <p:pic>
        <p:nvPicPr>
          <p:cNvPr id="3" name="Picture 2"/>
          <p:cNvPicPr>
            <a:picLocks noChangeAspect="1"/>
          </p:cNvPicPr>
          <p:nvPr/>
        </p:nvPicPr>
        <p:blipFill>
          <a:blip r:embed="rId3"/>
          <a:stretch>
            <a:fillRect/>
          </a:stretch>
        </p:blipFill>
        <p:spPr>
          <a:xfrm>
            <a:off x="543296" y="1506332"/>
            <a:ext cx="8244444" cy="4716338"/>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318724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Descriptive statistics</a:t>
            </a:r>
            <a:r>
              <a:rPr lang="en-AU" sz="2400" dirty="0" smtClean="0"/>
              <a:t> – simulated stochastic input – </a:t>
            </a:r>
            <a:br>
              <a:rPr lang="en-AU" sz="2400" dirty="0" smtClean="0"/>
            </a:br>
            <a:r>
              <a:rPr lang="en-AU" sz="2400" dirty="0" smtClean="0"/>
              <a:t>sales revenue</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7" name="Picture 6"/>
          <p:cNvPicPr>
            <a:picLocks noChangeAspect="1"/>
          </p:cNvPicPr>
          <p:nvPr/>
        </p:nvPicPr>
        <p:blipFill>
          <a:blip r:embed="rId3"/>
          <a:stretch>
            <a:fillRect/>
          </a:stretch>
        </p:blipFill>
        <p:spPr>
          <a:xfrm>
            <a:off x="581891" y="1425040"/>
            <a:ext cx="8253351" cy="475013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
        <p:nvSpPr>
          <p:cNvPr id="8" name="TextBox 7">
            <a:extLst>
              <a:ext uri="{FF2B5EF4-FFF2-40B4-BE49-F238E27FC236}">
                <a16:creationId xmlns:a16="http://schemas.microsoft.com/office/drawing/2014/main" xmlns="" id="{58D6FE40-BF9E-417F-A29E-3BA97A1EEFA2}"/>
              </a:ext>
            </a:extLst>
          </p:cNvPr>
          <p:cNvSpPr txBox="1"/>
          <p:nvPr/>
        </p:nvSpPr>
        <p:spPr>
          <a:xfrm>
            <a:off x="8965870" y="1027785"/>
            <a:ext cx="3097176" cy="5509200"/>
          </a:xfrm>
          <a:prstGeom prst="rect">
            <a:avLst/>
          </a:prstGeom>
          <a:noFill/>
        </p:spPr>
        <p:txBody>
          <a:bodyPr wrap="square" rtlCol="0">
            <a:spAutoFit/>
          </a:bodyPr>
          <a:lstStyle/>
          <a:p>
            <a:endParaRPr lang="en-US" sz="1600" dirty="0"/>
          </a:p>
          <a:p>
            <a:r>
              <a:rPr lang="en-US" sz="1600" dirty="0" smtClean="0"/>
              <a:t>Descriptive statistics for simulated stochastic input ‘Sales Revenue’ shows that mean converges with the median and skewness and kurtosis coefficients are pretty close to zero signifying that distribution is symmetric.</a:t>
            </a:r>
          </a:p>
          <a:p>
            <a:r>
              <a:rPr lang="en-US" sz="1600" dirty="0" smtClean="0"/>
              <a:t> </a:t>
            </a:r>
            <a:endParaRPr lang="en-US" sz="1600" dirty="0"/>
          </a:p>
          <a:p>
            <a:r>
              <a:rPr lang="en-US" sz="1600" dirty="0" smtClean="0"/>
              <a:t>Histogram of simulated </a:t>
            </a:r>
            <a:r>
              <a:rPr lang="en-US" sz="1600" dirty="0" smtClean="0"/>
              <a:t>stochastic in</a:t>
            </a:r>
            <a:r>
              <a:rPr lang="en-US" sz="1600" dirty="0" smtClean="0"/>
              <a:t>put ‘Sales Revenue’ clearly shows that distribution is normal or bell shaped with mean of  51662.54 dollars  for 4 weeks and standard deviation of 1023.36 dollars.</a:t>
            </a:r>
          </a:p>
          <a:p>
            <a:endParaRPr lang="en-US" sz="1600" dirty="0" smtClean="0"/>
          </a:p>
          <a:p>
            <a:r>
              <a:rPr lang="en-US" sz="1600" dirty="0" smtClean="0"/>
              <a:t>This is in line with fitted probability distribution of ‘Sales Revenue’ as normal.</a:t>
            </a:r>
            <a:endParaRPr lang="en-AU" sz="1600" dirty="0"/>
          </a:p>
        </p:txBody>
      </p:sp>
    </p:spTree>
    <p:extLst>
      <p:ext uri="{BB962C8B-B14F-4D97-AF65-F5344CB8AC3E}">
        <p14:creationId xmlns:p14="http://schemas.microsoft.com/office/powerpoint/2010/main" val="4142550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Descriptive statistics</a:t>
            </a:r>
            <a:r>
              <a:rPr lang="en-AU" sz="2400" dirty="0" smtClean="0"/>
              <a:t> – simulated stochastic input – </a:t>
            </a:r>
            <a:br>
              <a:rPr lang="en-AU" sz="2400" dirty="0" smtClean="0"/>
            </a:br>
            <a:r>
              <a:rPr lang="en-AU" sz="2400" dirty="0" smtClean="0"/>
              <a:t>coffee supplies</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831122" y="974924"/>
            <a:ext cx="3161586" cy="5509200"/>
          </a:xfrm>
          <a:prstGeom prst="rect">
            <a:avLst/>
          </a:prstGeom>
          <a:noFill/>
        </p:spPr>
        <p:txBody>
          <a:bodyPr wrap="square" rtlCol="0">
            <a:spAutoFit/>
          </a:bodyPr>
          <a:lstStyle/>
          <a:p>
            <a:endParaRPr lang="en-US" sz="1600" dirty="0" smtClean="0"/>
          </a:p>
          <a:p>
            <a:r>
              <a:rPr lang="en-US" sz="1600" dirty="0" smtClean="0"/>
              <a:t>Descriptive statistics for simulated stochastic input ‘Coffee Supplies’ shows that mean converges with the median and skewness and kurtosis coefficients are pretty close to zero signifying that distribution is symmetric.</a:t>
            </a:r>
          </a:p>
          <a:p>
            <a:r>
              <a:rPr lang="en-US" sz="1600" dirty="0" smtClean="0"/>
              <a:t> </a:t>
            </a:r>
            <a:endParaRPr lang="en-US" sz="1600" dirty="0"/>
          </a:p>
          <a:p>
            <a:r>
              <a:rPr lang="en-US" sz="1600" dirty="0" smtClean="0"/>
              <a:t>Histogram of simulated </a:t>
            </a:r>
            <a:r>
              <a:rPr lang="en-US" sz="1600" dirty="0" smtClean="0"/>
              <a:t>stochastic in</a:t>
            </a:r>
            <a:r>
              <a:rPr lang="en-US" sz="1600" dirty="0" smtClean="0"/>
              <a:t>put ‘Coffee Supplies’ clearly shows that distribution is normal or bell shaped with mean of  2572.01 dollars for 4 weeks and standard deviation of 73.59 dollars.</a:t>
            </a:r>
          </a:p>
          <a:p>
            <a:endParaRPr lang="en-US" sz="1600" dirty="0"/>
          </a:p>
          <a:p>
            <a:r>
              <a:rPr lang="en-US" sz="1600" dirty="0" smtClean="0"/>
              <a:t>This is in line with fitted probability distribution of ‘Coffee Supplies’ as normal. </a:t>
            </a:r>
            <a:endParaRPr lang="en-AU" sz="1600" dirty="0"/>
          </a:p>
        </p:txBody>
      </p:sp>
      <p:pic>
        <p:nvPicPr>
          <p:cNvPr id="3" name="Picture 2"/>
          <p:cNvPicPr>
            <a:picLocks noChangeAspect="1"/>
          </p:cNvPicPr>
          <p:nvPr/>
        </p:nvPicPr>
        <p:blipFill>
          <a:blip r:embed="rId3"/>
          <a:stretch>
            <a:fillRect/>
          </a:stretch>
        </p:blipFill>
        <p:spPr>
          <a:xfrm>
            <a:off x="593766" y="1406769"/>
            <a:ext cx="8205850" cy="467674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616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24862" y="448017"/>
            <a:ext cx="8610600" cy="710499"/>
          </a:xfrm>
        </p:spPr>
        <p:txBody>
          <a:bodyPr/>
          <a:lstStyle/>
          <a:p>
            <a:pPr algn="ctr"/>
            <a:r>
              <a:rPr lang="en-US" dirty="0"/>
              <a:t>MODEL DESCRIPTION </a:t>
            </a:r>
            <a:endParaRPr lang="en-AU"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685800" y="1265426"/>
            <a:ext cx="10820400" cy="4953259"/>
          </a:xfrm>
        </p:spPr>
        <p:txBody>
          <a:bodyPr/>
          <a:lstStyle/>
          <a:p>
            <a:pPr marL="0" indent="0">
              <a:buNone/>
            </a:pPr>
            <a:r>
              <a:rPr lang="en-US" sz="1600" dirty="0"/>
              <a:t> </a:t>
            </a:r>
            <a:endParaRPr lang="en-AU" sz="1600" dirty="0"/>
          </a:p>
          <a:p>
            <a:pPr marL="0" indent="0">
              <a:buNone/>
            </a:pPr>
            <a:r>
              <a:rPr lang="en-AU" sz="1600" dirty="0"/>
              <a:t>SCOPE OF WORK CONT’D</a:t>
            </a:r>
          </a:p>
          <a:p>
            <a:r>
              <a:rPr lang="en-AU" sz="1600" dirty="0"/>
              <a:t>Scenario and Sensitivity Analysis Reports depicting the impact of stochastic inputs and decision variables on the outputs. Here different scenarios of the </a:t>
            </a:r>
            <a:r>
              <a:rPr lang="en-AU" sz="1600" dirty="0" smtClean="0"/>
              <a:t>stochastic inputs </a:t>
            </a:r>
            <a:r>
              <a:rPr lang="en-AU" sz="1600" dirty="0"/>
              <a:t>and decision variables would be considered. </a:t>
            </a:r>
          </a:p>
          <a:p>
            <a:r>
              <a:rPr lang="en-AU" sz="1600" dirty="0"/>
              <a:t>Stochastic modelling including choice of distributions to identify and fit the appropriate probability distributions to the stochastic inputs based on the given historical data. </a:t>
            </a:r>
          </a:p>
          <a:p>
            <a:r>
              <a:rPr lang="en-AU" sz="1600" dirty="0"/>
              <a:t>Simulated output distribution and risk analysis report based on simulation modelling in order to quantify the risks associated with meeting the loan commitments. </a:t>
            </a:r>
          </a:p>
          <a:p>
            <a:r>
              <a:rPr lang="en-AU" sz="1600" dirty="0"/>
              <a:t>Overall presentation of all deliverables. </a:t>
            </a:r>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Tree>
    <p:extLst>
      <p:ext uri="{BB962C8B-B14F-4D97-AF65-F5344CB8AC3E}">
        <p14:creationId xmlns:p14="http://schemas.microsoft.com/office/powerpoint/2010/main" val="4050777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Descriptive statistics</a:t>
            </a:r>
            <a:r>
              <a:rPr lang="en-AU" sz="2400" dirty="0" smtClean="0"/>
              <a:t> – simulated stochastic input – </a:t>
            </a:r>
            <a:br>
              <a:rPr lang="en-AU" sz="2400" dirty="0" smtClean="0"/>
            </a:br>
            <a:r>
              <a:rPr lang="en-AU" sz="2400" dirty="0" smtClean="0"/>
              <a:t>baking supplies</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831122" y="974924"/>
            <a:ext cx="3161586" cy="5509200"/>
          </a:xfrm>
          <a:prstGeom prst="rect">
            <a:avLst/>
          </a:prstGeom>
          <a:noFill/>
        </p:spPr>
        <p:txBody>
          <a:bodyPr wrap="square" rtlCol="0">
            <a:spAutoFit/>
          </a:bodyPr>
          <a:lstStyle/>
          <a:p>
            <a:endParaRPr lang="en-US" sz="1600" dirty="0" smtClean="0"/>
          </a:p>
          <a:p>
            <a:r>
              <a:rPr lang="en-US" sz="1600" dirty="0" smtClean="0"/>
              <a:t>Descriptive statistics for simulated stochastic input ‘Baking Supplies’ shows that mean converges with the median and skewness and kurtosis coefficients are pretty close to zero signifying that distribution is symmetric.</a:t>
            </a:r>
          </a:p>
          <a:p>
            <a:r>
              <a:rPr lang="en-US" sz="1600" dirty="0" smtClean="0"/>
              <a:t> </a:t>
            </a:r>
            <a:endParaRPr lang="en-US" sz="1600" dirty="0"/>
          </a:p>
          <a:p>
            <a:r>
              <a:rPr lang="en-US" sz="1600" dirty="0" smtClean="0"/>
              <a:t>Histogram of simulated </a:t>
            </a:r>
            <a:r>
              <a:rPr lang="en-US" sz="1600" dirty="0" smtClean="0"/>
              <a:t>stochastic in</a:t>
            </a:r>
            <a:r>
              <a:rPr lang="en-US" sz="1600" dirty="0" smtClean="0"/>
              <a:t>put ‘Baking Supplies’ clearly shows that distribution is normal or bell shaped with mean of  5159.11 dollars  for 4 weeks and standard deviation of 117.5 dollars.</a:t>
            </a:r>
          </a:p>
          <a:p>
            <a:endParaRPr lang="en-US" sz="1600" dirty="0"/>
          </a:p>
          <a:p>
            <a:r>
              <a:rPr lang="en-US" sz="1600" dirty="0" smtClean="0"/>
              <a:t>This is in line with fitted probability distribution of ‘Baking Supplies’ as normal. </a:t>
            </a:r>
            <a:endParaRPr lang="en-AU" sz="1600" dirty="0"/>
          </a:p>
        </p:txBody>
      </p:sp>
      <p:pic>
        <p:nvPicPr>
          <p:cNvPr id="5" name="Picture 4"/>
          <p:cNvPicPr>
            <a:picLocks noChangeAspect="1"/>
          </p:cNvPicPr>
          <p:nvPr/>
        </p:nvPicPr>
        <p:blipFill>
          <a:blip r:embed="rId3"/>
          <a:stretch>
            <a:fillRect/>
          </a:stretch>
        </p:blipFill>
        <p:spPr>
          <a:xfrm>
            <a:off x="539262" y="1356597"/>
            <a:ext cx="8159262" cy="4735065"/>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312404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Descriptive statistics</a:t>
            </a:r>
            <a:r>
              <a:rPr lang="en-AU" sz="2400" dirty="0" smtClean="0"/>
              <a:t> – simulated stochastic input – </a:t>
            </a:r>
            <a:br>
              <a:rPr lang="en-AU" sz="2400" dirty="0" smtClean="0"/>
            </a:br>
            <a:r>
              <a:rPr lang="en-AU" sz="2400" dirty="0" smtClean="0"/>
              <a:t>general consumables</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675076" y="1090965"/>
            <a:ext cx="3516924" cy="5016758"/>
          </a:xfrm>
          <a:prstGeom prst="rect">
            <a:avLst/>
          </a:prstGeom>
          <a:noFill/>
        </p:spPr>
        <p:txBody>
          <a:bodyPr wrap="square" rtlCol="0">
            <a:spAutoFit/>
          </a:bodyPr>
          <a:lstStyle/>
          <a:p>
            <a:endParaRPr lang="en-US" sz="1600" dirty="0" smtClean="0"/>
          </a:p>
          <a:p>
            <a:r>
              <a:rPr lang="en-US" sz="1600" dirty="0" smtClean="0"/>
              <a:t>Descriptive statistics for simulated stochastic input ‘General Consumables’ shows that mean converges with the median and skewness and kurtosis coefficients are pretty close to zero signifying that distribution is symmetric.</a:t>
            </a:r>
          </a:p>
          <a:p>
            <a:r>
              <a:rPr lang="en-US" sz="1600" dirty="0" smtClean="0"/>
              <a:t> </a:t>
            </a:r>
            <a:endParaRPr lang="en-US" sz="1600" dirty="0"/>
          </a:p>
          <a:p>
            <a:r>
              <a:rPr lang="en-US" sz="1600" dirty="0" smtClean="0"/>
              <a:t>Histogram of simulated </a:t>
            </a:r>
            <a:r>
              <a:rPr lang="en-US" sz="1600" dirty="0" smtClean="0"/>
              <a:t>stochastic in</a:t>
            </a:r>
            <a:r>
              <a:rPr lang="en-US" sz="1600" dirty="0" smtClean="0"/>
              <a:t>put ‘General Consumables’ clearly shows that distribution is normal or bell shaped with mean of  2574.35 dollars for 4 weeks  and standard deviation of 64.49 dollars.</a:t>
            </a:r>
          </a:p>
          <a:p>
            <a:endParaRPr lang="en-US" sz="1600" dirty="0"/>
          </a:p>
          <a:p>
            <a:r>
              <a:rPr lang="en-US" sz="1600" dirty="0" smtClean="0"/>
              <a:t>This is in line with fitted probability distribution of ‘General Consumables’ as normal. </a:t>
            </a:r>
            <a:endParaRPr lang="en-AU" sz="1600" dirty="0"/>
          </a:p>
        </p:txBody>
      </p:sp>
      <p:pic>
        <p:nvPicPr>
          <p:cNvPr id="3" name="Picture 2"/>
          <p:cNvPicPr>
            <a:picLocks noChangeAspect="1"/>
          </p:cNvPicPr>
          <p:nvPr/>
        </p:nvPicPr>
        <p:blipFill>
          <a:blip r:embed="rId3"/>
          <a:stretch>
            <a:fillRect/>
          </a:stretch>
        </p:blipFill>
        <p:spPr>
          <a:xfrm>
            <a:off x="527538" y="1383323"/>
            <a:ext cx="8065477" cy="472440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3341510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Descriptive statistics</a:t>
            </a:r>
            <a:r>
              <a:rPr lang="en-AU" sz="2400" dirty="0" smtClean="0"/>
              <a:t> – simulated stochastic input – </a:t>
            </a:r>
            <a:br>
              <a:rPr lang="en-AU" sz="2400" dirty="0" smtClean="0"/>
            </a:br>
            <a:r>
              <a:rPr lang="en-AU" sz="2400" dirty="0" smtClean="0"/>
              <a:t>Ad hoc maintenance</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831121" y="974924"/>
            <a:ext cx="3220201" cy="5509200"/>
          </a:xfrm>
          <a:prstGeom prst="rect">
            <a:avLst/>
          </a:prstGeom>
          <a:noFill/>
        </p:spPr>
        <p:txBody>
          <a:bodyPr wrap="square" rtlCol="0">
            <a:spAutoFit/>
          </a:bodyPr>
          <a:lstStyle/>
          <a:p>
            <a:endParaRPr lang="en-US" sz="1600" dirty="0" smtClean="0"/>
          </a:p>
          <a:p>
            <a:r>
              <a:rPr lang="en-US" sz="1600" dirty="0" smtClean="0"/>
              <a:t>Descriptive statistics for simulated stochastic input ‘Ad hoc maintenance’ shows that mean and median are pretty  similar and skewness and kurtosis coefficients are close to zero signifying that distribution is symmetric. However, Standard Deviation is pretty high.</a:t>
            </a:r>
          </a:p>
          <a:p>
            <a:r>
              <a:rPr lang="en-US" sz="1600" dirty="0" smtClean="0"/>
              <a:t> </a:t>
            </a:r>
            <a:endParaRPr lang="en-US" sz="1600" dirty="0"/>
          </a:p>
          <a:p>
            <a:r>
              <a:rPr lang="en-US" sz="1600" dirty="0" smtClean="0"/>
              <a:t>Histogram of simulated </a:t>
            </a:r>
            <a:r>
              <a:rPr lang="en-US" sz="1600" dirty="0" smtClean="0"/>
              <a:t>stochastic in</a:t>
            </a:r>
            <a:r>
              <a:rPr lang="en-US" sz="1600" dirty="0" smtClean="0"/>
              <a:t>put ‘Ad hoc maintenance’ clearly shows that distribution is uniform in range of 600 dollars and 1560 dollars.</a:t>
            </a:r>
          </a:p>
          <a:p>
            <a:endParaRPr lang="en-US" sz="1600" dirty="0"/>
          </a:p>
          <a:p>
            <a:r>
              <a:rPr lang="en-US" sz="1600" dirty="0" smtClean="0"/>
              <a:t>This is in line with fitted probability distribution of ‘Ad hoc maintenance’ as uniform. </a:t>
            </a:r>
            <a:endParaRPr lang="en-AU" sz="1600" dirty="0"/>
          </a:p>
        </p:txBody>
      </p:sp>
      <p:pic>
        <p:nvPicPr>
          <p:cNvPr id="5" name="Picture 4"/>
          <p:cNvPicPr>
            <a:picLocks noChangeAspect="1"/>
          </p:cNvPicPr>
          <p:nvPr/>
        </p:nvPicPr>
        <p:blipFill>
          <a:blip r:embed="rId3"/>
          <a:stretch>
            <a:fillRect/>
          </a:stretch>
        </p:blipFill>
        <p:spPr>
          <a:xfrm>
            <a:off x="492369" y="1301263"/>
            <a:ext cx="8147539" cy="4690420"/>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627963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Risk analysis</a:t>
            </a:r>
            <a:r>
              <a:rPr lang="en-AU" sz="2400" dirty="0" smtClean="0"/>
              <a:t> – amount of repayment outstanding</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795952" y="1210357"/>
            <a:ext cx="3220201" cy="5016758"/>
          </a:xfrm>
          <a:prstGeom prst="rect">
            <a:avLst/>
          </a:prstGeom>
          <a:noFill/>
        </p:spPr>
        <p:txBody>
          <a:bodyPr wrap="square" rtlCol="0">
            <a:spAutoFit/>
          </a:bodyPr>
          <a:lstStyle/>
          <a:p>
            <a:endParaRPr lang="en-US" sz="1600" dirty="0" smtClean="0"/>
          </a:p>
          <a:p>
            <a:r>
              <a:rPr lang="en-IN" sz="1600" dirty="0"/>
              <a:t>Risk profiling for </a:t>
            </a:r>
            <a:r>
              <a:rPr lang="en-IN" sz="1600" dirty="0" smtClean="0"/>
              <a:t>‘Amount </a:t>
            </a:r>
            <a:r>
              <a:rPr lang="en-IN" sz="1600" dirty="0"/>
              <a:t>of repayment </a:t>
            </a:r>
            <a:r>
              <a:rPr lang="en-IN" sz="1600" dirty="0" smtClean="0"/>
              <a:t>outstanding’ </a:t>
            </a:r>
            <a:r>
              <a:rPr lang="en-IN" sz="1600" dirty="0"/>
              <a:t>clearly depicts that Sales Revenue, Baking Supplies and Ad hoc maintenance costs drive the </a:t>
            </a:r>
            <a:r>
              <a:rPr lang="en-IN" sz="1600" dirty="0" smtClean="0"/>
              <a:t>Repayment outstanding </a:t>
            </a:r>
            <a:r>
              <a:rPr lang="en-IN" sz="1600" dirty="0"/>
              <a:t>amount the most. </a:t>
            </a:r>
            <a:endParaRPr lang="en-IN" sz="1600" dirty="0" smtClean="0"/>
          </a:p>
          <a:p>
            <a:endParaRPr lang="en-IN" sz="1600" dirty="0"/>
          </a:p>
          <a:p>
            <a:r>
              <a:rPr lang="en-IN" sz="1600" dirty="0" smtClean="0">
                <a:solidFill>
                  <a:srgbClr val="FFC000"/>
                </a:solidFill>
              </a:rPr>
              <a:t>Higher </a:t>
            </a:r>
            <a:r>
              <a:rPr lang="en-IN" sz="1600" dirty="0">
                <a:solidFill>
                  <a:srgbClr val="FFC000"/>
                </a:solidFill>
              </a:rPr>
              <a:t>mean sales revenue </a:t>
            </a:r>
            <a:r>
              <a:rPr lang="en-IN" sz="1600" dirty="0"/>
              <a:t>and </a:t>
            </a:r>
            <a:r>
              <a:rPr lang="en-IN" sz="1600" dirty="0">
                <a:solidFill>
                  <a:srgbClr val="FFC000"/>
                </a:solidFill>
              </a:rPr>
              <a:t>higher mean baking supplies</a:t>
            </a:r>
            <a:r>
              <a:rPr lang="en-IN" sz="1600" dirty="0"/>
              <a:t> correspond to </a:t>
            </a:r>
            <a:r>
              <a:rPr lang="en-IN" sz="1600" dirty="0">
                <a:solidFill>
                  <a:srgbClr val="FFC000"/>
                </a:solidFill>
              </a:rPr>
              <a:t>lesser </a:t>
            </a:r>
            <a:r>
              <a:rPr lang="en-IN" sz="1600" dirty="0" smtClean="0">
                <a:solidFill>
                  <a:srgbClr val="FFC000"/>
                </a:solidFill>
              </a:rPr>
              <a:t>Repayment outstanding </a:t>
            </a:r>
            <a:r>
              <a:rPr lang="en-IN" sz="1600" dirty="0" smtClean="0"/>
              <a:t>amount.</a:t>
            </a:r>
          </a:p>
          <a:p>
            <a:endParaRPr lang="en-IN" sz="1600" dirty="0"/>
          </a:p>
          <a:p>
            <a:r>
              <a:rPr lang="en-IN" sz="1600" dirty="0" smtClean="0">
                <a:solidFill>
                  <a:srgbClr val="FFC000"/>
                </a:solidFill>
              </a:rPr>
              <a:t>Lower </a:t>
            </a:r>
            <a:r>
              <a:rPr lang="en-IN" sz="1600" dirty="0">
                <a:solidFill>
                  <a:srgbClr val="FFC000"/>
                </a:solidFill>
              </a:rPr>
              <a:t>the mean ad hoc maintenance cost</a:t>
            </a:r>
            <a:r>
              <a:rPr lang="en-IN" sz="1600" dirty="0"/>
              <a:t>, </a:t>
            </a:r>
            <a:r>
              <a:rPr lang="en-IN" sz="1600" dirty="0">
                <a:solidFill>
                  <a:srgbClr val="FFC000"/>
                </a:solidFill>
              </a:rPr>
              <a:t>lesser</a:t>
            </a:r>
            <a:r>
              <a:rPr lang="en-IN" sz="1600" dirty="0"/>
              <a:t> is the </a:t>
            </a:r>
            <a:r>
              <a:rPr lang="en-IN" sz="1600" dirty="0" smtClean="0"/>
              <a:t>Repayment outstanding amount.</a:t>
            </a:r>
            <a:r>
              <a:rPr lang="en-US" sz="1600" dirty="0" smtClean="0"/>
              <a:t> </a:t>
            </a:r>
          </a:p>
          <a:p>
            <a:endParaRPr lang="en-AU" sz="1600" dirty="0"/>
          </a:p>
        </p:txBody>
      </p:sp>
      <p:pic>
        <p:nvPicPr>
          <p:cNvPr id="3" name="Picture 2"/>
          <p:cNvPicPr>
            <a:picLocks noChangeAspect="1"/>
          </p:cNvPicPr>
          <p:nvPr/>
        </p:nvPicPr>
        <p:blipFill>
          <a:blip r:embed="rId3"/>
          <a:stretch>
            <a:fillRect/>
          </a:stretch>
        </p:blipFill>
        <p:spPr>
          <a:xfrm>
            <a:off x="574430" y="1348154"/>
            <a:ext cx="7877907" cy="4618892"/>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374299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1666875" y="293521"/>
            <a:ext cx="8610600" cy="916836"/>
          </a:xfrm>
        </p:spPr>
        <p:txBody>
          <a:bodyPr>
            <a:noAutofit/>
          </a:bodyPr>
          <a:lstStyle/>
          <a:p>
            <a:pPr algn="ctr"/>
            <a:r>
              <a:rPr lang="en-AU" sz="2400" dirty="0" smtClean="0"/>
              <a:t>Risk analysis</a:t>
            </a:r>
            <a:r>
              <a:rPr lang="en-AU" sz="2400" dirty="0" smtClean="0"/>
              <a:t> – required repayment on loan</a:t>
            </a:r>
            <a:br>
              <a:rPr lang="en-AU" sz="2400" dirty="0" smtClean="0"/>
            </a:b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784229" y="1248406"/>
            <a:ext cx="3220201" cy="4770537"/>
          </a:xfrm>
          <a:prstGeom prst="rect">
            <a:avLst/>
          </a:prstGeom>
          <a:noFill/>
        </p:spPr>
        <p:txBody>
          <a:bodyPr wrap="square" rtlCol="0">
            <a:spAutoFit/>
          </a:bodyPr>
          <a:lstStyle/>
          <a:p>
            <a:endParaRPr lang="en-US" sz="1600" dirty="0" smtClean="0"/>
          </a:p>
          <a:p>
            <a:r>
              <a:rPr lang="en-IN" sz="1600" dirty="0" smtClean="0"/>
              <a:t>Risk </a:t>
            </a:r>
            <a:r>
              <a:rPr lang="en-IN" sz="1600" dirty="0"/>
              <a:t>Profiling for 'Required repayment on loan' indicates that mean interest rate per annum drives the required repayment of loan with </a:t>
            </a:r>
            <a:r>
              <a:rPr lang="en-IN" sz="1600" dirty="0">
                <a:solidFill>
                  <a:srgbClr val="FFC000"/>
                </a:solidFill>
              </a:rPr>
              <a:t>higher interest rate</a:t>
            </a:r>
            <a:r>
              <a:rPr lang="en-IN" sz="1600" dirty="0"/>
              <a:t> corresponding to </a:t>
            </a:r>
            <a:r>
              <a:rPr lang="en-IN" sz="1600" dirty="0">
                <a:solidFill>
                  <a:srgbClr val="FFC000"/>
                </a:solidFill>
              </a:rPr>
              <a:t>higher </a:t>
            </a:r>
            <a:r>
              <a:rPr lang="en-IN" sz="1600" dirty="0" smtClean="0">
                <a:solidFill>
                  <a:srgbClr val="FFC000"/>
                </a:solidFill>
              </a:rPr>
              <a:t>required repayment on loan</a:t>
            </a:r>
            <a:r>
              <a:rPr lang="en-IN" sz="1600" dirty="0" smtClean="0"/>
              <a:t>.</a:t>
            </a:r>
          </a:p>
          <a:p>
            <a:endParaRPr lang="en-IN" sz="1600" dirty="0"/>
          </a:p>
          <a:p>
            <a:r>
              <a:rPr lang="en-IN" sz="1600" dirty="0" smtClean="0"/>
              <a:t>All other stochastic inputs are not impacted by varying the Required Repayment on Loan.</a:t>
            </a:r>
          </a:p>
          <a:p>
            <a:endParaRPr lang="en-IN" sz="1600" dirty="0" smtClean="0"/>
          </a:p>
          <a:p>
            <a:endParaRPr lang="en-IN" sz="1600" dirty="0"/>
          </a:p>
          <a:p>
            <a:endParaRPr lang="en-IN" sz="1600" dirty="0" smtClean="0"/>
          </a:p>
          <a:p>
            <a:endParaRPr lang="en-IN" sz="1600" dirty="0"/>
          </a:p>
          <a:p>
            <a:endParaRPr lang="en-IN" sz="1600" dirty="0" smtClean="0"/>
          </a:p>
          <a:p>
            <a:endParaRPr lang="en-IN" sz="1600" dirty="0"/>
          </a:p>
        </p:txBody>
      </p:sp>
      <p:pic>
        <p:nvPicPr>
          <p:cNvPr id="5" name="Picture 4"/>
          <p:cNvPicPr>
            <a:picLocks noChangeAspect="1"/>
          </p:cNvPicPr>
          <p:nvPr/>
        </p:nvPicPr>
        <p:blipFill>
          <a:blip r:embed="rId3"/>
          <a:stretch>
            <a:fillRect/>
          </a:stretch>
        </p:blipFill>
        <p:spPr>
          <a:xfrm>
            <a:off x="586919" y="1453662"/>
            <a:ext cx="7830249" cy="4583723"/>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747273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9BEAC-D82B-4E5D-ABFA-226622D65C4C}"/>
              </a:ext>
            </a:extLst>
          </p:cNvPr>
          <p:cNvSpPr>
            <a:spLocks noGrp="1"/>
          </p:cNvSpPr>
          <p:nvPr>
            <p:ph type="title"/>
          </p:nvPr>
        </p:nvSpPr>
        <p:spPr>
          <a:xfrm>
            <a:off x="709550" y="293521"/>
            <a:ext cx="10122573" cy="916836"/>
          </a:xfrm>
        </p:spPr>
        <p:txBody>
          <a:bodyPr>
            <a:noAutofit/>
          </a:bodyPr>
          <a:lstStyle/>
          <a:p>
            <a:pPr algn="ctr"/>
            <a:r>
              <a:rPr lang="en-AU" sz="2400" dirty="0" smtClean="0"/>
              <a:t>Risk analysis</a:t>
            </a:r>
            <a:r>
              <a:rPr lang="en-AU" sz="2400" dirty="0" smtClean="0"/>
              <a:t> – money set aside for meeting loan repayment</a:t>
            </a:r>
            <a:endParaRPr lang="en-AU" sz="2400" dirty="0"/>
          </a:p>
        </p:txBody>
      </p:sp>
      <p:sp>
        <p:nvSpPr>
          <p:cNvPr id="4" name="Footer Placeholder 3">
            <a:extLst>
              <a:ext uri="{FF2B5EF4-FFF2-40B4-BE49-F238E27FC236}">
                <a16:creationId xmlns:a16="http://schemas.microsoft.com/office/drawing/2014/main" xmlns="" id="{3E322308-2016-4228-B973-2E17F97AB502}"/>
              </a:ext>
            </a:extLst>
          </p:cNvPr>
          <p:cNvSpPr>
            <a:spLocks noGrp="1"/>
          </p:cNvSpPr>
          <p:nvPr>
            <p:ph type="ftr" sz="quarter" idx="11"/>
          </p:nvPr>
        </p:nvSpPr>
        <p:spPr>
          <a:xfrm>
            <a:off x="709551" y="6282973"/>
            <a:ext cx="8739554" cy="285001"/>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
        <p:nvSpPr>
          <p:cNvPr id="8" name="TextBox 7">
            <a:extLst>
              <a:ext uri="{FF2B5EF4-FFF2-40B4-BE49-F238E27FC236}">
                <a16:creationId xmlns:a16="http://schemas.microsoft.com/office/drawing/2014/main" xmlns="" id="{58D6FE40-BF9E-417F-A29E-3BA97A1EEFA2}"/>
              </a:ext>
            </a:extLst>
          </p:cNvPr>
          <p:cNvSpPr txBox="1"/>
          <p:nvPr/>
        </p:nvSpPr>
        <p:spPr>
          <a:xfrm>
            <a:off x="8795952" y="1210357"/>
            <a:ext cx="3220201" cy="4770537"/>
          </a:xfrm>
          <a:prstGeom prst="rect">
            <a:avLst/>
          </a:prstGeom>
          <a:noFill/>
        </p:spPr>
        <p:txBody>
          <a:bodyPr wrap="square" rtlCol="0">
            <a:spAutoFit/>
          </a:bodyPr>
          <a:lstStyle/>
          <a:p>
            <a:r>
              <a:rPr lang="en-IN" sz="1600" dirty="0" smtClean="0"/>
              <a:t>Risk </a:t>
            </a:r>
            <a:r>
              <a:rPr lang="en-IN" sz="1600" dirty="0"/>
              <a:t>profiling for </a:t>
            </a:r>
            <a:r>
              <a:rPr lang="en-IN" sz="1600" dirty="0" smtClean="0"/>
              <a:t>‘Amount </a:t>
            </a:r>
            <a:r>
              <a:rPr lang="en-IN" sz="1600" dirty="0"/>
              <a:t>of repayment </a:t>
            </a:r>
            <a:r>
              <a:rPr lang="en-IN" sz="1600" dirty="0" smtClean="0"/>
              <a:t>outstanding’ </a:t>
            </a:r>
            <a:r>
              <a:rPr lang="en-IN" sz="1600" dirty="0"/>
              <a:t>clearly depicts that Sales Revenue, Baking Supplies and Ad hoc maintenance </a:t>
            </a:r>
            <a:r>
              <a:rPr lang="en-IN" sz="1600" dirty="0" smtClean="0"/>
              <a:t>cost </a:t>
            </a:r>
            <a:r>
              <a:rPr lang="en-IN" sz="1600" dirty="0"/>
              <a:t>drive </a:t>
            </a:r>
            <a:r>
              <a:rPr lang="en-IN" sz="1600" dirty="0" smtClean="0"/>
              <a:t>the calculated variable ‘Money set aside for loan repayment’ the </a:t>
            </a:r>
            <a:r>
              <a:rPr lang="en-IN" sz="1600" dirty="0"/>
              <a:t>most. </a:t>
            </a:r>
            <a:endParaRPr lang="en-IN" sz="1600" dirty="0" smtClean="0"/>
          </a:p>
          <a:p>
            <a:endParaRPr lang="en-IN" sz="1600" dirty="0"/>
          </a:p>
          <a:p>
            <a:r>
              <a:rPr lang="en-IN" sz="1600" dirty="0" smtClean="0">
                <a:solidFill>
                  <a:srgbClr val="FFC000"/>
                </a:solidFill>
              </a:rPr>
              <a:t>Higher </a:t>
            </a:r>
            <a:r>
              <a:rPr lang="en-IN" sz="1600" dirty="0">
                <a:solidFill>
                  <a:srgbClr val="FFC000"/>
                </a:solidFill>
              </a:rPr>
              <a:t>mean sales revenue </a:t>
            </a:r>
            <a:r>
              <a:rPr lang="en-IN" sz="1600" dirty="0"/>
              <a:t>and </a:t>
            </a:r>
            <a:r>
              <a:rPr lang="en-IN" sz="1600" dirty="0">
                <a:solidFill>
                  <a:srgbClr val="FFC000"/>
                </a:solidFill>
              </a:rPr>
              <a:t>higher mean baking supplies</a:t>
            </a:r>
            <a:r>
              <a:rPr lang="en-IN" sz="1600" dirty="0"/>
              <a:t> correspond to </a:t>
            </a:r>
            <a:r>
              <a:rPr lang="en-IN" sz="1600" dirty="0" smtClean="0">
                <a:solidFill>
                  <a:srgbClr val="FFC000"/>
                </a:solidFill>
              </a:rPr>
              <a:t>higher </a:t>
            </a:r>
            <a:r>
              <a:rPr lang="en-IN" sz="1600" dirty="0" smtClean="0"/>
              <a:t>money set aside  for loan repayment</a:t>
            </a:r>
            <a:r>
              <a:rPr lang="en-IN" sz="1600" dirty="0" smtClean="0">
                <a:solidFill>
                  <a:srgbClr val="FFC000"/>
                </a:solidFill>
              </a:rPr>
              <a:t>.</a:t>
            </a:r>
          </a:p>
          <a:p>
            <a:endParaRPr lang="en-IN" sz="1600" dirty="0">
              <a:solidFill>
                <a:srgbClr val="FFC000"/>
              </a:solidFill>
            </a:endParaRPr>
          </a:p>
          <a:p>
            <a:r>
              <a:rPr lang="en-IN" sz="1600" dirty="0" smtClean="0">
                <a:solidFill>
                  <a:srgbClr val="FFC000"/>
                </a:solidFill>
              </a:rPr>
              <a:t>Lower </a:t>
            </a:r>
            <a:r>
              <a:rPr lang="en-IN" sz="1600" dirty="0">
                <a:solidFill>
                  <a:srgbClr val="FFC000"/>
                </a:solidFill>
              </a:rPr>
              <a:t>the </a:t>
            </a:r>
            <a:r>
              <a:rPr lang="en-IN" sz="1600" dirty="0" smtClean="0">
                <a:solidFill>
                  <a:srgbClr val="FFC000"/>
                </a:solidFill>
              </a:rPr>
              <a:t>ad </a:t>
            </a:r>
            <a:r>
              <a:rPr lang="en-IN" sz="1600" dirty="0">
                <a:solidFill>
                  <a:srgbClr val="FFC000"/>
                </a:solidFill>
              </a:rPr>
              <a:t>hoc maintenance cost</a:t>
            </a:r>
            <a:r>
              <a:rPr lang="en-IN" sz="1600" dirty="0"/>
              <a:t>, </a:t>
            </a:r>
            <a:r>
              <a:rPr lang="en-IN" sz="1600" dirty="0" smtClean="0">
                <a:solidFill>
                  <a:srgbClr val="FFC000"/>
                </a:solidFill>
              </a:rPr>
              <a:t>higher</a:t>
            </a:r>
            <a:r>
              <a:rPr lang="en-IN" sz="1600" dirty="0" smtClean="0"/>
              <a:t> is </a:t>
            </a:r>
            <a:r>
              <a:rPr lang="en-IN" sz="1600" dirty="0"/>
              <a:t>the </a:t>
            </a:r>
            <a:r>
              <a:rPr lang="en-IN" sz="1600" dirty="0" smtClean="0"/>
              <a:t>money set aside for meeting loan repayment.</a:t>
            </a:r>
            <a:r>
              <a:rPr lang="en-US" sz="1600" dirty="0" smtClean="0"/>
              <a:t> </a:t>
            </a:r>
            <a:endParaRPr lang="en-AU" sz="1600" dirty="0"/>
          </a:p>
        </p:txBody>
      </p:sp>
      <p:pic>
        <p:nvPicPr>
          <p:cNvPr id="5" name="Picture 4"/>
          <p:cNvPicPr>
            <a:picLocks noChangeAspect="1"/>
          </p:cNvPicPr>
          <p:nvPr/>
        </p:nvPicPr>
        <p:blipFill>
          <a:blip r:embed="rId3"/>
          <a:stretch>
            <a:fillRect/>
          </a:stretch>
        </p:blipFill>
        <p:spPr>
          <a:xfrm>
            <a:off x="709550" y="1266216"/>
            <a:ext cx="7895188" cy="4642216"/>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406421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BF9298-9DDD-4015-9142-7CB9C97AF1A4}"/>
              </a:ext>
            </a:extLst>
          </p:cNvPr>
          <p:cNvSpPr>
            <a:spLocks noGrp="1"/>
          </p:cNvSpPr>
          <p:nvPr>
            <p:ph idx="1"/>
          </p:nvPr>
        </p:nvSpPr>
        <p:spPr>
          <a:xfrm>
            <a:off x="329971" y="1180859"/>
            <a:ext cx="10820400" cy="4024125"/>
          </a:xfrm>
        </p:spPr>
        <p:txBody>
          <a:bodyPr/>
          <a:lstStyle/>
          <a:p>
            <a:pPr marL="0" indent="0">
              <a:buNone/>
            </a:pPr>
            <a:endParaRPr lang="en-US" dirty="0"/>
          </a:p>
          <a:p>
            <a:pPr marL="0" indent="0">
              <a:buNone/>
            </a:pPr>
            <a:endParaRPr lang="en-US" dirty="0"/>
          </a:p>
          <a:p>
            <a:pPr marL="0" indent="0" algn="ctr">
              <a:buNone/>
            </a:pPr>
            <a:r>
              <a:rPr lang="en-US" sz="4400" dirty="0"/>
              <a:t>THANK YOU</a:t>
            </a:r>
            <a:endParaRPr lang="en-AU" sz="4400" dirty="0"/>
          </a:p>
        </p:txBody>
      </p:sp>
      <p:sp>
        <p:nvSpPr>
          <p:cNvPr id="4" name="Footer Placeholder 3">
            <a:extLst>
              <a:ext uri="{FF2B5EF4-FFF2-40B4-BE49-F238E27FC236}">
                <a16:creationId xmlns:a16="http://schemas.microsoft.com/office/drawing/2014/main" xmlns="" id="{901E8177-D273-4430-90BC-FE8B03D95BEC}"/>
              </a:ext>
            </a:extLst>
          </p:cNvPr>
          <p:cNvSpPr>
            <a:spLocks noGrp="1"/>
          </p:cNvSpPr>
          <p:nvPr>
            <p:ph type="ftr" sz="quarter" idx="11"/>
          </p:nvPr>
        </p:nvSpPr>
        <p:spPr/>
        <p:txBody>
          <a:bodyPr/>
          <a:lstStyle/>
          <a:p>
            <a:r>
              <a:rPr lang="en-US"/>
              <a:t>MIS 775 Decision Modelling for Business Analytics - Group 90  Vikas Gupta,  Varkey Joseph Vettoor  and   Gurjas Singh</a:t>
            </a:r>
            <a:endParaRPr lang="en-AU"/>
          </a:p>
        </p:txBody>
      </p:sp>
    </p:spTree>
    <p:extLst>
      <p:ext uri="{BB962C8B-B14F-4D97-AF65-F5344CB8AC3E}">
        <p14:creationId xmlns:p14="http://schemas.microsoft.com/office/powerpoint/2010/main" val="166717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FEAF9-FD45-481E-ABC3-A60333157332}"/>
              </a:ext>
            </a:extLst>
          </p:cNvPr>
          <p:cNvSpPr>
            <a:spLocks noGrp="1"/>
          </p:cNvSpPr>
          <p:nvPr>
            <p:ph type="title"/>
          </p:nvPr>
        </p:nvSpPr>
        <p:spPr>
          <a:xfrm>
            <a:off x="1709837" y="235182"/>
            <a:ext cx="8610600" cy="274488"/>
          </a:xfrm>
        </p:spPr>
        <p:txBody>
          <a:bodyPr>
            <a:noAutofit/>
          </a:bodyPr>
          <a:lstStyle/>
          <a:p>
            <a:pPr algn="ctr"/>
            <a:r>
              <a:rPr lang="en-US" sz="2000" dirty="0">
                <a:solidFill>
                  <a:prstClr val="white"/>
                </a:solidFill>
              </a:rPr>
              <a:t>Conceptual Model</a:t>
            </a:r>
            <a:endParaRPr lang="en-AU" sz="2000" dirty="0"/>
          </a:p>
        </p:txBody>
      </p:sp>
      <p:sp>
        <p:nvSpPr>
          <p:cNvPr id="3" name="Content Placeholder 2">
            <a:extLst>
              <a:ext uri="{FF2B5EF4-FFF2-40B4-BE49-F238E27FC236}">
                <a16:creationId xmlns:a16="http://schemas.microsoft.com/office/drawing/2014/main" xmlns="" id="{96F2ADB1-1D62-4B73-BF29-AAF2C0FFA132}"/>
              </a:ext>
            </a:extLst>
          </p:cNvPr>
          <p:cNvSpPr>
            <a:spLocks noGrp="1"/>
          </p:cNvSpPr>
          <p:nvPr>
            <p:ph idx="1"/>
          </p:nvPr>
        </p:nvSpPr>
        <p:spPr>
          <a:xfrm>
            <a:off x="92319" y="825639"/>
            <a:ext cx="12164158" cy="5926853"/>
          </a:xfrm>
        </p:spPr>
        <p:txBody>
          <a:bodyPr/>
          <a:lstStyle/>
          <a:p>
            <a:pPr marL="0" indent="0" algn="ctr">
              <a:buNone/>
            </a:pPr>
            <a:endParaRPr lang="en-US" dirty="0"/>
          </a:p>
          <a:p>
            <a:pPr marL="0" indent="0">
              <a:buNone/>
            </a:pPr>
            <a:endParaRPr lang="en-US" dirty="0"/>
          </a:p>
          <a:p>
            <a:pPr marL="0" indent="0">
              <a:buNone/>
            </a:pPr>
            <a:endParaRPr lang="en-US" dirty="0"/>
          </a:p>
          <a:p>
            <a:pPr marL="457200" lvl="1" indent="0">
              <a:buNone/>
            </a:pPr>
            <a:endParaRPr lang="en-AU" dirty="0"/>
          </a:p>
          <a:p>
            <a:pPr marL="457200" lvl="1" indent="0">
              <a:buNone/>
            </a:pPr>
            <a:r>
              <a:rPr lang="en-AU" dirty="0"/>
              <a:t>     </a:t>
            </a:r>
          </a:p>
        </p:txBody>
      </p:sp>
      <p:sp>
        <p:nvSpPr>
          <p:cNvPr id="13" name="Oval 12">
            <a:extLst>
              <a:ext uri="{FF2B5EF4-FFF2-40B4-BE49-F238E27FC236}">
                <a16:creationId xmlns:a16="http://schemas.microsoft.com/office/drawing/2014/main" xmlns="" id="{BE019B29-395F-4422-9111-037C25044306}"/>
              </a:ext>
            </a:extLst>
          </p:cNvPr>
          <p:cNvSpPr/>
          <p:nvPr/>
        </p:nvSpPr>
        <p:spPr>
          <a:xfrm>
            <a:off x="1957672" y="786848"/>
            <a:ext cx="1006696" cy="446308"/>
          </a:xfrm>
          <a:prstGeom prst="ellipse">
            <a:avLst/>
          </a:prstGeom>
          <a:solidFill>
            <a:schemeClr val="accent2">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Loan size</a:t>
            </a:r>
            <a:endParaRPr lang="en-AU" sz="900" b="1" dirty="0">
              <a:solidFill>
                <a:schemeClr val="bg1"/>
              </a:solidFill>
            </a:endParaRPr>
          </a:p>
        </p:txBody>
      </p:sp>
      <p:sp>
        <p:nvSpPr>
          <p:cNvPr id="18" name="Rectangle 17">
            <a:extLst>
              <a:ext uri="{FF2B5EF4-FFF2-40B4-BE49-F238E27FC236}">
                <a16:creationId xmlns:a16="http://schemas.microsoft.com/office/drawing/2014/main" xmlns="" id="{5AD57133-A189-4913-8BC0-91DEC377A0AC}"/>
              </a:ext>
            </a:extLst>
          </p:cNvPr>
          <p:cNvSpPr/>
          <p:nvPr/>
        </p:nvSpPr>
        <p:spPr>
          <a:xfrm>
            <a:off x="10488947" y="787569"/>
            <a:ext cx="1223805" cy="53441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Is </a:t>
            </a:r>
            <a:r>
              <a:rPr lang="en-US" sz="900" b="1" dirty="0" err="1">
                <a:solidFill>
                  <a:schemeClr val="bg1"/>
                </a:solidFill>
              </a:rPr>
              <a:t>Sabat</a:t>
            </a:r>
            <a:r>
              <a:rPr lang="en-US" sz="900" b="1" dirty="0">
                <a:solidFill>
                  <a:schemeClr val="bg1"/>
                </a:solidFill>
              </a:rPr>
              <a:t> in default or not? </a:t>
            </a:r>
            <a:endParaRPr lang="en-AU" sz="900" b="1" dirty="0">
              <a:solidFill>
                <a:schemeClr val="bg1"/>
              </a:solidFill>
            </a:endParaRPr>
          </a:p>
        </p:txBody>
      </p:sp>
      <p:sp>
        <p:nvSpPr>
          <p:cNvPr id="34" name="Rectangle: Rounded Corners 33">
            <a:extLst>
              <a:ext uri="{FF2B5EF4-FFF2-40B4-BE49-F238E27FC236}">
                <a16:creationId xmlns:a16="http://schemas.microsoft.com/office/drawing/2014/main" xmlns="" id="{74A15C2E-79B1-4151-97FF-47A67A35EF48}"/>
              </a:ext>
            </a:extLst>
          </p:cNvPr>
          <p:cNvSpPr/>
          <p:nvPr/>
        </p:nvSpPr>
        <p:spPr>
          <a:xfrm>
            <a:off x="1499583" y="1758004"/>
            <a:ext cx="961437" cy="44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Required Repayment of the loan</a:t>
            </a:r>
            <a:endParaRPr lang="en-AU" sz="900" b="1" dirty="0">
              <a:solidFill>
                <a:schemeClr val="bg1"/>
              </a:solidFill>
            </a:endParaRPr>
          </a:p>
        </p:txBody>
      </p:sp>
      <p:sp>
        <p:nvSpPr>
          <p:cNvPr id="47" name="Footer Placeholder 46">
            <a:extLst>
              <a:ext uri="{FF2B5EF4-FFF2-40B4-BE49-F238E27FC236}">
                <a16:creationId xmlns:a16="http://schemas.microsoft.com/office/drawing/2014/main" xmlns="" id="{94640EF5-A073-4FF1-8BD5-85A5C6B32E1C}"/>
              </a:ext>
            </a:extLst>
          </p:cNvPr>
          <p:cNvSpPr>
            <a:spLocks noGrp="1"/>
          </p:cNvSpPr>
          <p:nvPr>
            <p:ph type="ftr" sz="quarter" idx="11"/>
          </p:nvPr>
        </p:nvSpPr>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51084847-A7FD-4E54-92CB-51786AC198B4}"/>
              </a:ext>
            </a:extLst>
          </p:cNvPr>
          <p:cNvPicPr>
            <a:picLocks noChangeAspect="1"/>
          </p:cNvPicPr>
          <p:nvPr/>
        </p:nvPicPr>
        <p:blipFill>
          <a:blip r:embed="rId3"/>
          <a:stretch>
            <a:fillRect/>
          </a:stretch>
        </p:blipFill>
        <p:spPr>
          <a:xfrm>
            <a:off x="155581" y="5703940"/>
            <a:ext cx="1286020" cy="534412"/>
          </a:xfrm>
          <a:prstGeom prst="rect">
            <a:avLst/>
          </a:prstGeom>
        </p:spPr>
      </p:pic>
      <p:cxnSp>
        <p:nvCxnSpPr>
          <p:cNvPr id="10" name="Connector: Elbow 9">
            <a:extLst>
              <a:ext uri="{FF2B5EF4-FFF2-40B4-BE49-F238E27FC236}">
                <a16:creationId xmlns:a16="http://schemas.microsoft.com/office/drawing/2014/main" xmlns="" id="{F735D3F3-210A-4D06-BE17-A9C2FC29CA2E}"/>
              </a:ext>
            </a:extLst>
          </p:cNvPr>
          <p:cNvCxnSpPr>
            <a:cxnSpLocks/>
            <a:stCxn id="13" idx="4"/>
          </p:cNvCxnSpPr>
          <p:nvPr/>
        </p:nvCxnSpPr>
        <p:spPr>
          <a:xfrm rot="5400000">
            <a:off x="2090474" y="1386602"/>
            <a:ext cx="523992" cy="2171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xmlns="" id="{4851AED5-5FBD-43FC-A5C0-2FC69AC433FE}"/>
              </a:ext>
            </a:extLst>
          </p:cNvPr>
          <p:cNvSpPr/>
          <p:nvPr/>
        </p:nvSpPr>
        <p:spPr>
          <a:xfrm>
            <a:off x="938253" y="832006"/>
            <a:ext cx="1006696" cy="427975"/>
          </a:xfrm>
          <a:prstGeom prst="ellipse">
            <a:avLst/>
          </a:prstGeom>
          <a:solidFill>
            <a:schemeClr val="accent2">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Term of the Loan </a:t>
            </a:r>
            <a:endParaRPr lang="en-AU" sz="900" b="1" dirty="0">
              <a:solidFill>
                <a:schemeClr val="bg1"/>
              </a:solidFill>
            </a:endParaRPr>
          </a:p>
        </p:txBody>
      </p:sp>
      <p:cxnSp>
        <p:nvCxnSpPr>
          <p:cNvPr id="26" name="Connector: Elbow 25">
            <a:extLst>
              <a:ext uri="{FF2B5EF4-FFF2-40B4-BE49-F238E27FC236}">
                <a16:creationId xmlns:a16="http://schemas.microsoft.com/office/drawing/2014/main" xmlns="" id="{F27E3BF8-2C98-4691-9CED-10209FAC395B}"/>
              </a:ext>
            </a:extLst>
          </p:cNvPr>
          <p:cNvCxnSpPr>
            <a:cxnSpLocks/>
          </p:cNvCxnSpPr>
          <p:nvPr/>
        </p:nvCxnSpPr>
        <p:spPr>
          <a:xfrm rot="16200000" flipH="1">
            <a:off x="1437807" y="1387032"/>
            <a:ext cx="477655" cy="23813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xmlns="" id="{9C3A78CB-0D89-4567-9311-F2F2A34F12BF}"/>
              </a:ext>
            </a:extLst>
          </p:cNvPr>
          <p:cNvCxnSpPr>
            <a:cxnSpLocks/>
            <a:endCxn id="18" idx="2"/>
          </p:cNvCxnSpPr>
          <p:nvPr/>
        </p:nvCxnSpPr>
        <p:spPr>
          <a:xfrm flipV="1">
            <a:off x="2362018" y="1321981"/>
            <a:ext cx="8738832" cy="71787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xmlns="" id="{70AEAC24-BFAD-4EA0-99B0-9C3259EF87B9}"/>
              </a:ext>
            </a:extLst>
          </p:cNvPr>
          <p:cNvSpPr/>
          <p:nvPr/>
        </p:nvSpPr>
        <p:spPr>
          <a:xfrm>
            <a:off x="7522370" y="1244839"/>
            <a:ext cx="961437" cy="44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Total Costs </a:t>
            </a:r>
            <a:endParaRPr lang="en-AU" sz="900" b="1" dirty="0">
              <a:solidFill>
                <a:schemeClr val="bg1"/>
              </a:solidFill>
            </a:endParaRPr>
          </a:p>
        </p:txBody>
      </p:sp>
      <p:sp>
        <p:nvSpPr>
          <p:cNvPr id="30" name="Rectangle 29">
            <a:extLst>
              <a:ext uri="{FF2B5EF4-FFF2-40B4-BE49-F238E27FC236}">
                <a16:creationId xmlns:a16="http://schemas.microsoft.com/office/drawing/2014/main" xmlns="" id="{299BB876-4855-4F2F-8B2B-C00379A42490}"/>
              </a:ext>
            </a:extLst>
          </p:cNvPr>
          <p:cNvSpPr/>
          <p:nvPr/>
        </p:nvSpPr>
        <p:spPr>
          <a:xfrm>
            <a:off x="8816810" y="4066156"/>
            <a:ext cx="928104" cy="263632"/>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Utilities</a:t>
            </a:r>
            <a:endParaRPr lang="en-AU" sz="900" b="1" dirty="0">
              <a:solidFill>
                <a:schemeClr val="bg1"/>
              </a:solidFill>
            </a:endParaRPr>
          </a:p>
        </p:txBody>
      </p:sp>
      <p:sp>
        <p:nvSpPr>
          <p:cNvPr id="36" name="Rectangle 35">
            <a:extLst>
              <a:ext uri="{FF2B5EF4-FFF2-40B4-BE49-F238E27FC236}">
                <a16:creationId xmlns:a16="http://schemas.microsoft.com/office/drawing/2014/main" xmlns="" id="{210D9552-3B36-4D86-9A01-510EF4EA8EBF}"/>
              </a:ext>
            </a:extLst>
          </p:cNvPr>
          <p:cNvSpPr/>
          <p:nvPr/>
        </p:nvSpPr>
        <p:spPr>
          <a:xfrm>
            <a:off x="10350663" y="3802524"/>
            <a:ext cx="1024925" cy="263632"/>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Leasing</a:t>
            </a:r>
            <a:endParaRPr lang="en-AU" sz="900" b="1" dirty="0">
              <a:solidFill>
                <a:schemeClr val="bg1"/>
              </a:solidFill>
            </a:endParaRPr>
          </a:p>
        </p:txBody>
      </p:sp>
      <p:sp>
        <p:nvSpPr>
          <p:cNvPr id="37" name="Rectangle 36">
            <a:extLst>
              <a:ext uri="{FF2B5EF4-FFF2-40B4-BE49-F238E27FC236}">
                <a16:creationId xmlns:a16="http://schemas.microsoft.com/office/drawing/2014/main" xmlns="" id="{AC08109E-8D67-491A-96EF-A2AF749D4FAF}"/>
              </a:ext>
            </a:extLst>
          </p:cNvPr>
          <p:cNvSpPr/>
          <p:nvPr/>
        </p:nvSpPr>
        <p:spPr>
          <a:xfrm>
            <a:off x="10344594" y="4134252"/>
            <a:ext cx="1024926" cy="263632"/>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Phone &amp; Internet</a:t>
            </a:r>
            <a:endParaRPr lang="en-AU" sz="900" b="1" dirty="0">
              <a:solidFill>
                <a:schemeClr val="bg1"/>
              </a:solidFill>
            </a:endParaRPr>
          </a:p>
        </p:txBody>
      </p:sp>
      <p:sp>
        <p:nvSpPr>
          <p:cNvPr id="42" name="Rectangle 41">
            <a:extLst>
              <a:ext uri="{FF2B5EF4-FFF2-40B4-BE49-F238E27FC236}">
                <a16:creationId xmlns:a16="http://schemas.microsoft.com/office/drawing/2014/main" xmlns="" id="{D9AEACCF-A34C-4F9A-A00D-4F6AC88F2C27}"/>
              </a:ext>
            </a:extLst>
          </p:cNvPr>
          <p:cNvSpPr/>
          <p:nvPr/>
        </p:nvSpPr>
        <p:spPr>
          <a:xfrm>
            <a:off x="8816810" y="4803860"/>
            <a:ext cx="961437" cy="610925"/>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Regular Maintenance&amp; Coffee Machine</a:t>
            </a:r>
            <a:endParaRPr lang="en-AU" sz="900" b="1" dirty="0">
              <a:solidFill>
                <a:schemeClr val="bg1"/>
              </a:solidFill>
            </a:endParaRPr>
          </a:p>
        </p:txBody>
      </p:sp>
      <p:sp>
        <p:nvSpPr>
          <p:cNvPr id="45" name="Rectangle 44">
            <a:extLst>
              <a:ext uri="{FF2B5EF4-FFF2-40B4-BE49-F238E27FC236}">
                <a16:creationId xmlns:a16="http://schemas.microsoft.com/office/drawing/2014/main" xmlns="" id="{744FC4DA-7820-4F55-9010-7E1ED1AA7B7B}"/>
              </a:ext>
            </a:extLst>
          </p:cNvPr>
          <p:cNvSpPr/>
          <p:nvPr/>
        </p:nvSpPr>
        <p:spPr>
          <a:xfrm>
            <a:off x="8816810" y="4441181"/>
            <a:ext cx="949830" cy="263632"/>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Insurance</a:t>
            </a:r>
            <a:endParaRPr lang="en-AU" sz="900" b="1" dirty="0">
              <a:solidFill>
                <a:schemeClr val="bg1"/>
              </a:solidFill>
            </a:endParaRPr>
          </a:p>
        </p:txBody>
      </p:sp>
      <p:sp>
        <p:nvSpPr>
          <p:cNvPr id="48" name="Rectangle 47">
            <a:extLst>
              <a:ext uri="{FF2B5EF4-FFF2-40B4-BE49-F238E27FC236}">
                <a16:creationId xmlns:a16="http://schemas.microsoft.com/office/drawing/2014/main" xmlns="" id="{878849AB-1839-43DE-A664-C618BAE7E489}"/>
              </a:ext>
            </a:extLst>
          </p:cNvPr>
          <p:cNvSpPr/>
          <p:nvPr/>
        </p:nvSpPr>
        <p:spPr>
          <a:xfrm>
            <a:off x="8816812" y="5491883"/>
            <a:ext cx="961435" cy="34106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chemeClr val="bg1"/>
                </a:solidFill>
              </a:rPr>
              <a:t>Sabat’s</a:t>
            </a:r>
            <a:r>
              <a:rPr lang="en-US" sz="900" b="1" dirty="0">
                <a:solidFill>
                  <a:schemeClr val="bg1"/>
                </a:solidFill>
              </a:rPr>
              <a:t> Wage</a:t>
            </a:r>
            <a:endParaRPr lang="en-AU" sz="900" b="1" dirty="0">
              <a:solidFill>
                <a:schemeClr val="bg1"/>
              </a:solidFill>
            </a:endParaRPr>
          </a:p>
        </p:txBody>
      </p:sp>
      <p:sp>
        <p:nvSpPr>
          <p:cNvPr id="49" name="Rectangle 48">
            <a:extLst>
              <a:ext uri="{FF2B5EF4-FFF2-40B4-BE49-F238E27FC236}">
                <a16:creationId xmlns:a16="http://schemas.microsoft.com/office/drawing/2014/main" xmlns="" id="{6CA14602-E9BA-4395-8FC0-2E402EC7EEF6}"/>
              </a:ext>
            </a:extLst>
          </p:cNvPr>
          <p:cNvSpPr/>
          <p:nvPr/>
        </p:nvSpPr>
        <p:spPr>
          <a:xfrm>
            <a:off x="10338492" y="5180714"/>
            <a:ext cx="1031028" cy="34106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Total Staff Wages</a:t>
            </a:r>
            <a:endParaRPr lang="en-AU" sz="900" b="1" dirty="0">
              <a:solidFill>
                <a:schemeClr val="bg1"/>
              </a:solidFill>
            </a:endParaRPr>
          </a:p>
        </p:txBody>
      </p:sp>
      <p:sp>
        <p:nvSpPr>
          <p:cNvPr id="50" name="Rectangle 49">
            <a:extLst>
              <a:ext uri="{FF2B5EF4-FFF2-40B4-BE49-F238E27FC236}">
                <a16:creationId xmlns:a16="http://schemas.microsoft.com/office/drawing/2014/main" xmlns="" id="{FDAD2611-2D62-435D-991F-5F20A1A75704}"/>
              </a:ext>
            </a:extLst>
          </p:cNvPr>
          <p:cNvSpPr/>
          <p:nvPr/>
        </p:nvSpPr>
        <p:spPr>
          <a:xfrm>
            <a:off x="10338492" y="4506340"/>
            <a:ext cx="1031028" cy="610925"/>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Regular Maintenance&amp; Cooking Appliance</a:t>
            </a:r>
            <a:endParaRPr lang="en-AU" sz="900" b="1" dirty="0">
              <a:solidFill>
                <a:schemeClr val="bg1"/>
              </a:solidFill>
            </a:endParaRPr>
          </a:p>
        </p:txBody>
      </p:sp>
      <p:cxnSp>
        <p:nvCxnSpPr>
          <p:cNvPr id="56" name="Connector: Elbow 55">
            <a:extLst>
              <a:ext uri="{FF2B5EF4-FFF2-40B4-BE49-F238E27FC236}">
                <a16:creationId xmlns:a16="http://schemas.microsoft.com/office/drawing/2014/main" xmlns="" id="{EE1103C3-2FE2-443E-8A3B-42AE200CFCD6}"/>
              </a:ext>
            </a:extLst>
          </p:cNvPr>
          <p:cNvCxnSpPr>
            <a:cxnSpLocks/>
            <a:endCxn id="29" idx="1"/>
          </p:cNvCxnSpPr>
          <p:nvPr/>
        </p:nvCxnSpPr>
        <p:spPr>
          <a:xfrm rot="16200000" flipV="1">
            <a:off x="6434248" y="2556116"/>
            <a:ext cx="4723391" cy="2547145"/>
          </a:xfrm>
          <a:prstGeom prst="bentConnector4">
            <a:avLst>
              <a:gd name="adj1" fmla="val 47638"/>
              <a:gd name="adj2" fmla="val 1089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4DC6C7B9-7E2F-48A3-9775-CD1B595C67B3}"/>
              </a:ext>
            </a:extLst>
          </p:cNvPr>
          <p:cNvCxnSpPr>
            <a:cxnSpLocks/>
            <a:stCxn id="30" idx="3"/>
          </p:cNvCxnSpPr>
          <p:nvPr/>
        </p:nvCxnSpPr>
        <p:spPr>
          <a:xfrm>
            <a:off x="9744914" y="4197972"/>
            <a:ext cx="3352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A87C476E-7CCD-40A2-A293-98C3C05A5356}"/>
              </a:ext>
            </a:extLst>
          </p:cNvPr>
          <p:cNvCxnSpPr>
            <a:cxnSpLocks/>
            <a:stCxn id="36" idx="1"/>
          </p:cNvCxnSpPr>
          <p:nvPr/>
        </p:nvCxnSpPr>
        <p:spPr>
          <a:xfrm flipH="1">
            <a:off x="10058523" y="3934340"/>
            <a:ext cx="2921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xmlns="" id="{4A848CCF-FBFC-4F0B-A88C-7F7DD59125BB}"/>
              </a:ext>
            </a:extLst>
          </p:cNvPr>
          <p:cNvCxnSpPr>
            <a:cxnSpLocks/>
          </p:cNvCxnSpPr>
          <p:nvPr/>
        </p:nvCxnSpPr>
        <p:spPr>
          <a:xfrm>
            <a:off x="9766640" y="4562927"/>
            <a:ext cx="302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xmlns="" id="{3591B12D-C346-4F2A-BB66-F83ADF77641E}"/>
              </a:ext>
            </a:extLst>
          </p:cNvPr>
          <p:cNvCxnSpPr>
            <a:cxnSpLocks/>
          </p:cNvCxnSpPr>
          <p:nvPr/>
        </p:nvCxnSpPr>
        <p:spPr>
          <a:xfrm flipH="1">
            <a:off x="10057039" y="4255998"/>
            <a:ext cx="2921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xmlns="" id="{0C090EA3-33E2-4A00-9D49-CDCA6656C219}"/>
              </a:ext>
            </a:extLst>
          </p:cNvPr>
          <p:cNvCxnSpPr>
            <a:cxnSpLocks/>
          </p:cNvCxnSpPr>
          <p:nvPr/>
        </p:nvCxnSpPr>
        <p:spPr>
          <a:xfrm flipH="1">
            <a:off x="10057039" y="4802394"/>
            <a:ext cx="29214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EA7E115F-F050-4412-B794-0F3819693D9A}"/>
              </a:ext>
            </a:extLst>
          </p:cNvPr>
          <p:cNvCxnSpPr>
            <a:cxnSpLocks/>
          </p:cNvCxnSpPr>
          <p:nvPr/>
        </p:nvCxnSpPr>
        <p:spPr>
          <a:xfrm flipH="1">
            <a:off x="10080205" y="5296347"/>
            <a:ext cx="258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xmlns="" id="{7BC8EE5A-9688-45F7-BBAB-362B08690D73}"/>
              </a:ext>
            </a:extLst>
          </p:cNvPr>
          <p:cNvCxnSpPr>
            <a:cxnSpLocks/>
          </p:cNvCxnSpPr>
          <p:nvPr/>
        </p:nvCxnSpPr>
        <p:spPr>
          <a:xfrm>
            <a:off x="9766640" y="5110287"/>
            <a:ext cx="302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xmlns="" id="{DA879235-902F-47EE-9842-BFC97F274C3F}"/>
              </a:ext>
            </a:extLst>
          </p:cNvPr>
          <p:cNvCxnSpPr>
            <a:cxnSpLocks/>
          </p:cNvCxnSpPr>
          <p:nvPr/>
        </p:nvCxnSpPr>
        <p:spPr>
          <a:xfrm>
            <a:off x="9778247" y="5603276"/>
            <a:ext cx="2912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xmlns="" id="{F26959B2-E2F3-4B84-A126-4A017E2B56CE}"/>
              </a:ext>
            </a:extLst>
          </p:cNvPr>
          <p:cNvSpPr/>
          <p:nvPr/>
        </p:nvSpPr>
        <p:spPr>
          <a:xfrm>
            <a:off x="8816810" y="5967741"/>
            <a:ext cx="949830" cy="43322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No of installments per year</a:t>
            </a:r>
            <a:endParaRPr lang="en-AU" sz="900" b="1" dirty="0">
              <a:solidFill>
                <a:schemeClr val="bg1"/>
              </a:solidFill>
            </a:endParaRPr>
          </a:p>
        </p:txBody>
      </p:sp>
      <p:cxnSp>
        <p:nvCxnSpPr>
          <p:cNvPr id="114" name="Straight Arrow Connector 113">
            <a:extLst>
              <a:ext uri="{FF2B5EF4-FFF2-40B4-BE49-F238E27FC236}">
                <a16:creationId xmlns:a16="http://schemas.microsoft.com/office/drawing/2014/main" xmlns="" id="{09081157-D5A4-4725-95BB-50253DB2815E}"/>
              </a:ext>
            </a:extLst>
          </p:cNvPr>
          <p:cNvCxnSpPr>
            <a:cxnSpLocks/>
            <a:stCxn id="111" idx="3"/>
          </p:cNvCxnSpPr>
          <p:nvPr/>
        </p:nvCxnSpPr>
        <p:spPr>
          <a:xfrm>
            <a:off x="9766640" y="6184352"/>
            <a:ext cx="3135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xmlns="" id="{96E0F1ED-0757-4A00-A481-783FE9272BFA}"/>
              </a:ext>
            </a:extLst>
          </p:cNvPr>
          <p:cNvSpPr/>
          <p:nvPr/>
        </p:nvSpPr>
        <p:spPr>
          <a:xfrm>
            <a:off x="5599119" y="4209456"/>
            <a:ext cx="1023782" cy="263632"/>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Coffee Supplies</a:t>
            </a:r>
            <a:endParaRPr lang="en-AU" sz="900" b="1" dirty="0">
              <a:solidFill>
                <a:schemeClr val="bg1"/>
              </a:solidFill>
            </a:endParaRPr>
          </a:p>
        </p:txBody>
      </p:sp>
      <p:sp>
        <p:nvSpPr>
          <p:cNvPr id="116" name="Rectangle 115">
            <a:extLst>
              <a:ext uri="{FF2B5EF4-FFF2-40B4-BE49-F238E27FC236}">
                <a16:creationId xmlns:a16="http://schemas.microsoft.com/office/drawing/2014/main" xmlns="" id="{9712DFC5-5D2E-464C-923F-959C7FB6EE38}"/>
              </a:ext>
            </a:extLst>
          </p:cNvPr>
          <p:cNvSpPr/>
          <p:nvPr/>
        </p:nvSpPr>
        <p:spPr>
          <a:xfrm>
            <a:off x="3573909" y="4231333"/>
            <a:ext cx="1426502" cy="61092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Baking Supplies</a:t>
            </a:r>
            <a:endParaRPr lang="en-AU" sz="900" b="1" dirty="0">
              <a:solidFill>
                <a:schemeClr val="bg1"/>
              </a:solidFill>
            </a:endParaRPr>
          </a:p>
        </p:txBody>
      </p:sp>
      <p:sp>
        <p:nvSpPr>
          <p:cNvPr id="118" name="Rectangle 117">
            <a:extLst>
              <a:ext uri="{FF2B5EF4-FFF2-40B4-BE49-F238E27FC236}">
                <a16:creationId xmlns:a16="http://schemas.microsoft.com/office/drawing/2014/main" xmlns="" id="{CB0FF3A6-3F52-4EFB-8500-98872F3E55B8}"/>
              </a:ext>
            </a:extLst>
          </p:cNvPr>
          <p:cNvSpPr/>
          <p:nvPr/>
        </p:nvSpPr>
        <p:spPr>
          <a:xfrm>
            <a:off x="3573909" y="4919356"/>
            <a:ext cx="1426502" cy="34106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Ad-hoc maintenance</a:t>
            </a:r>
            <a:endParaRPr lang="en-AU" sz="900" b="1" dirty="0">
              <a:solidFill>
                <a:schemeClr val="bg1"/>
              </a:solidFill>
            </a:endParaRPr>
          </a:p>
        </p:txBody>
      </p:sp>
      <p:sp>
        <p:nvSpPr>
          <p:cNvPr id="119" name="Rectangle 118">
            <a:extLst>
              <a:ext uri="{FF2B5EF4-FFF2-40B4-BE49-F238E27FC236}">
                <a16:creationId xmlns:a16="http://schemas.microsoft.com/office/drawing/2014/main" xmlns="" id="{ECC09397-D026-41F3-B902-6C3A5F785957}"/>
              </a:ext>
            </a:extLst>
          </p:cNvPr>
          <p:cNvSpPr/>
          <p:nvPr/>
        </p:nvSpPr>
        <p:spPr>
          <a:xfrm>
            <a:off x="5593017" y="5255918"/>
            <a:ext cx="1031028" cy="34106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Other costs</a:t>
            </a:r>
            <a:endParaRPr lang="en-AU" sz="900" b="1" dirty="0">
              <a:solidFill>
                <a:schemeClr val="bg1"/>
              </a:solidFill>
            </a:endParaRPr>
          </a:p>
        </p:txBody>
      </p:sp>
      <p:sp>
        <p:nvSpPr>
          <p:cNvPr id="120" name="Rectangle 119">
            <a:extLst>
              <a:ext uri="{FF2B5EF4-FFF2-40B4-BE49-F238E27FC236}">
                <a16:creationId xmlns:a16="http://schemas.microsoft.com/office/drawing/2014/main" xmlns="" id="{70FC7CF0-9383-4AD3-B0CD-91EF3EE264FF}"/>
              </a:ext>
            </a:extLst>
          </p:cNvPr>
          <p:cNvSpPr/>
          <p:nvPr/>
        </p:nvSpPr>
        <p:spPr>
          <a:xfrm>
            <a:off x="5593017" y="4581544"/>
            <a:ext cx="1031028" cy="610925"/>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General Consumables</a:t>
            </a:r>
            <a:endParaRPr lang="en-AU" sz="900" b="1" dirty="0">
              <a:solidFill>
                <a:schemeClr val="bg1"/>
              </a:solidFill>
            </a:endParaRPr>
          </a:p>
        </p:txBody>
      </p:sp>
      <p:cxnSp>
        <p:nvCxnSpPr>
          <p:cNvPr id="124" name="Straight Arrow Connector 123">
            <a:extLst>
              <a:ext uri="{FF2B5EF4-FFF2-40B4-BE49-F238E27FC236}">
                <a16:creationId xmlns:a16="http://schemas.microsoft.com/office/drawing/2014/main" xmlns="" id="{407831DF-7C27-459A-B40F-CA9A06ADD6D3}"/>
              </a:ext>
            </a:extLst>
          </p:cNvPr>
          <p:cNvCxnSpPr>
            <a:cxnSpLocks/>
          </p:cNvCxnSpPr>
          <p:nvPr/>
        </p:nvCxnSpPr>
        <p:spPr>
          <a:xfrm flipH="1">
            <a:off x="5311564" y="4331202"/>
            <a:ext cx="2921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xmlns="" id="{C0A4102D-FD8C-419A-B50F-CCCA2A246D17}"/>
              </a:ext>
            </a:extLst>
          </p:cNvPr>
          <p:cNvCxnSpPr>
            <a:cxnSpLocks/>
          </p:cNvCxnSpPr>
          <p:nvPr/>
        </p:nvCxnSpPr>
        <p:spPr>
          <a:xfrm flipH="1">
            <a:off x="5311564" y="4877598"/>
            <a:ext cx="2921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xmlns="" id="{45B1ACE6-8B82-41E4-97BF-682A0CFA3F98}"/>
              </a:ext>
            </a:extLst>
          </p:cNvPr>
          <p:cNvCxnSpPr>
            <a:cxnSpLocks/>
          </p:cNvCxnSpPr>
          <p:nvPr/>
        </p:nvCxnSpPr>
        <p:spPr>
          <a:xfrm flipH="1">
            <a:off x="5300874" y="5371551"/>
            <a:ext cx="2921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xmlns="" id="{ACF89DF5-7B52-4913-98FB-1201D02C097B}"/>
              </a:ext>
            </a:extLst>
          </p:cNvPr>
          <p:cNvCxnSpPr>
            <a:cxnSpLocks/>
          </p:cNvCxnSpPr>
          <p:nvPr/>
        </p:nvCxnSpPr>
        <p:spPr>
          <a:xfrm>
            <a:off x="4988803" y="4537760"/>
            <a:ext cx="3301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xmlns="" id="{39B67DA8-FB6C-4B6C-95B3-7D691C247B2F}"/>
              </a:ext>
            </a:extLst>
          </p:cNvPr>
          <p:cNvCxnSpPr>
            <a:cxnSpLocks/>
          </p:cNvCxnSpPr>
          <p:nvPr/>
        </p:nvCxnSpPr>
        <p:spPr>
          <a:xfrm>
            <a:off x="5000410" y="5030749"/>
            <a:ext cx="3301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xmlns="" id="{A1C91CF9-B121-4B37-AF18-339079B6C992}"/>
              </a:ext>
            </a:extLst>
          </p:cNvPr>
          <p:cNvSpPr/>
          <p:nvPr/>
        </p:nvSpPr>
        <p:spPr>
          <a:xfrm>
            <a:off x="8657603" y="2786606"/>
            <a:ext cx="1332035" cy="756285"/>
          </a:xfrm>
          <a:prstGeom prst="ellipse">
            <a:avLst/>
          </a:prstGeom>
          <a:solidFill>
            <a:schemeClr val="accent2">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Percentage of net profit for loan repayment </a:t>
            </a:r>
            <a:endParaRPr lang="en-AU" sz="900" b="1" dirty="0">
              <a:solidFill>
                <a:schemeClr val="bg1"/>
              </a:solidFill>
            </a:endParaRPr>
          </a:p>
        </p:txBody>
      </p:sp>
      <p:cxnSp>
        <p:nvCxnSpPr>
          <p:cNvPr id="147" name="Straight Connector 146">
            <a:extLst>
              <a:ext uri="{FF2B5EF4-FFF2-40B4-BE49-F238E27FC236}">
                <a16:creationId xmlns:a16="http://schemas.microsoft.com/office/drawing/2014/main" xmlns="" id="{8D3F9294-B566-45DD-947A-03445C69CB13}"/>
              </a:ext>
            </a:extLst>
          </p:cNvPr>
          <p:cNvCxnSpPr>
            <a:cxnSpLocks/>
          </p:cNvCxnSpPr>
          <p:nvPr/>
        </p:nvCxnSpPr>
        <p:spPr>
          <a:xfrm flipV="1">
            <a:off x="5304314" y="3930915"/>
            <a:ext cx="0" cy="1440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xmlns="" id="{9E0B022C-60E1-41FC-906A-2274337181DB}"/>
              </a:ext>
            </a:extLst>
          </p:cNvPr>
          <p:cNvSpPr/>
          <p:nvPr/>
        </p:nvSpPr>
        <p:spPr>
          <a:xfrm>
            <a:off x="4079956" y="846656"/>
            <a:ext cx="1130231" cy="47174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Sales Revenue</a:t>
            </a:r>
            <a:endParaRPr lang="en-AU" sz="900" b="1" dirty="0">
              <a:solidFill>
                <a:schemeClr val="bg1"/>
              </a:solidFill>
            </a:endParaRPr>
          </a:p>
        </p:txBody>
      </p:sp>
      <p:sp>
        <p:nvSpPr>
          <p:cNvPr id="149" name="Rectangle 148">
            <a:extLst>
              <a:ext uri="{FF2B5EF4-FFF2-40B4-BE49-F238E27FC236}">
                <a16:creationId xmlns:a16="http://schemas.microsoft.com/office/drawing/2014/main" xmlns="" id="{E7BD9ADF-E8C8-45FB-9BA7-90D6F460BE09}"/>
              </a:ext>
            </a:extLst>
          </p:cNvPr>
          <p:cNvSpPr/>
          <p:nvPr/>
        </p:nvSpPr>
        <p:spPr>
          <a:xfrm>
            <a:off x="4024571" y="2291021"/>
            <a:ext cx="1224376" cy="61092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Extra revenue generated due to the  the loan (25%)</a:t>
            </a:r>
            <a:endParaRPr lang="en-AU" sz="900" b="1" dirty="0">
              <a:solidFill>
                <a:schemeClr val="bg1"/>
              </a:solidFill>
            </a:endParaRPr>
          </a:p>
        </p:txBody>
      </p:sp>
      <p:sp>
        <p:nvSpPr>
          <p:cNvPr id="171" name="Rectangle: Rounded Corners 170">
            <a:extLst>
              <a:ext uri="{FF2B5EF4-FFF2-40B4-BE49-F238E27FC236}">
                <a16:creationId xmlns:a16="http://schemas.microsoft.com/office/drawing/2014/main" xmlns="" id="{EF5D29AA-8F32-4C2F-955A-41CE32E8B93B}"/>
              </a:ext>
            </a:extLst>
          </p:cNvPr>
          <p:cNvSpPr/>
          <p:nvPr/>
        </p:nvSpPr>
        <p:spPr>
          <a:xfrm>
            <a:off x="8836852" y="846655"/>
            <a:ext cx="961437" cy="44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Net Profit </a:t>
            </a:r>
            <a:endParaRPr lang="en-AU" sz="900" b="1" dirty="0">
              <a:solidFill>
                <a:schemeClr val="bg1"/>
              </a:solidFill>
            </a:endParaRPr>
          </a:p>
        </p:txBody>
      </p:sp>
      <p:cxnSp>
        <p:nvCxnSpPr>
          <p:cNvPr id="173" name="Straight Arrow Connector 172">
            <a:extLst>
              <a:ext uri="{FF2B5EF4-FFF2-40B4-BE49-F238E27FC236}">
                <a16:creationId xmlns:a16="http://schemas.microsoft.com/office/drawing/2014/main" xmlns="" id="{C0513C3F-791E-417B-A945-E4DF5B8E1AC2}"/>
              </a:ext>
            </a:extLst>
          </p:cNvPr>
          <p:cNvCxnSpPr>
            <a:cxnSpLocks/>
            <a:stCxn id="148" idx="3"/>
            <a:endCxn id="171" idx="1"/>
          </p:cNvCxnSpPr>
          <p:nvPr/>
        </p:nvCxnSpPr>
        <p:spPr>
          <a:xfrm flipV="1">
            <a:off x="5210187" y="1069809"/>
            <a:ext cx="3626665" cy="12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xmlns="" id="{ACB94B6C-99C2-461B-A3C3-221C4CF54DFD}"/>
              </a:ext>
            </a:extLst>
          </p:cNvPr>
          <p:cNvCxnSpPr>
            <a:cxnSpLocks/>
          </p:cNvCxnSpPr>
          <p:nvPr/>
        </p:nvCxnSpPr>
        <p:spPr>
          <a:xfrm flipV="1">
            <a:off x="9810892" y="1045993"/>
            <a:ext cx="6780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xmlns="" id="{4F283C01-A07E-4D6A-A529-EA7890730270}"/>
              </a:ext>
            </a:extLst>
          </p:cNvPr>
          <p:cNvCxnSpPr>
            <a:stCxn id="171" idx="2"/>
            <a:endCxn id="141" idx="0"/>
          </p:cNvCxnSpPr>
          <p:nvPr/>
        </p:nvCxnSpPr>
        <p:spPr>
          <a:xfrm>
            <a:off x="9317571" y="1292963"/>
            <a:ext cx="6050" cy="1493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CB34E835-D8C5-4B3A-BED9-C7D79B6247CB}"/>
              </a:ext>
            </a:extLst>
          </p:cNvPr>
          <p:cNvCxnSpPr>
            <a:cxnSpLocks/>
          </p:cNvCxnSpPr>
          <p:nvPr/>
        </p:nvCxnSpPr>
        <p:spPr>
          <a:xfrm>
            <a:off x="5304314" y="3930915"/>
            <a:ext cx="1987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xmlns="" id="{68FEF3FE-F45B-4EAB-AF40-984EAD765CC9}"/>
              </a:ext>
            </a:extLst>
          </p:cNvPr>
          <p:cNvCxnSpPr>
            <a:cxnSpLocks/>
            <a:stCxn id="29" idx="3"/>
          </p:cNvCxnSpPr>
          <p:nvPr/>
        </p:nvCxnSpPr>
        <p:spPr>
          <a:xfrm flipV="1">
            <a:off x="8483807" y="1090323"/>
            <a:ext cx="117473" cy="37767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Rectangle: Rounded Corners 208">
            <a:extLst>
              <a:ext uri="{FF2B5EF4-FFF2-40B4-BE49-F238E27FC236}">
                <a16:creationId xmlns:a16="http://schemas.microsoft.com/office/drawing/2014/main" xmlns="" id="{67F97A0F-934A-4510-8501-7D63DFA81021}"/>
              </a:ext>
            </a:extLst>
          </p:cNvPr>
          <p:cNvSpPr/>
          <p:nvPr/>
        </p:nvSpPr>
        <p:spPr>
          <a:xfrm>
            <a:off x="2461021" y="2901975"/>
            <a:ext cx="1367818" cy="51924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Money set aside for meeting loan repayment </a:t>
            </a:r>
            <a:endParaRPr lang="en-AU" sz="900" b="1" dirty="0">
              <a:solidFill>
                <a:schemeClr val="bg1"/>
              </a:solidFill>
            </a:endParaRPr>
          </a:p>
        </p:txBody>
      </p:sp>
      <p:cxnSp>
        <p:nvCxnSpPr>
          <p:cNvPr id="211" name="Straight Arrow Connector 210">
            <a:extLst>
              <a:ext uri="{FF2B5EF4-FFF2-40B4-BE49-F238E27FC236}">
                <a16:creationId xmlns:a16="http://schemas.microsoft.com/office/drawing/2014/main" xmlns="" id="{AEF7E3CD-74FD-436F-9A59-07BC7EF65A8A}"/>
              </a:ext>
            </a:extLst>
          </p:cNvPr>
          <p:cNvCxnSpPr>
            <a:cxnSpLocks/>
            <a:stCxn id="141" idx="2"/>
            <a:endCxn id="209" idx="3"/>
          </p:cNvCxnSpPr>
          <p:nvPr/>
        </p:nvCxnSpPr>
        <p:spPr>
          <a:xfrm flipH="1" flipV="1">
            <a:off x="3828839" y="3161598"/>
            <a:ext cx="4828764" cy="3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nector: Elbow 213">
            <a:extLst>
              <a:ext uri="{FF2B5EF4-FFF2-40B4-BE49-F238E27FC236}">
                <a16:creationId xmlns:a16="http://schemas.microsoft.com/office/drawing/2014/main" xmlns="" id="{490EA3EB-1E72-4D07-BEA0-720991B0FF56}"/>
              </a:ext>
            </a:extLst>
          </p:cNvPr>
          <p:cNvCxnSpPr>
            <a:cxnSpLocks/>
            <a:stCxn id="209" idx="1"/>
          </p:cNvCxnSpPr>
          <p:nvPr/>
        </p:nvCxnSpPr>
        <p:spPr>
          <a:xfrm rot="10800000">
            <a:off x="1995331" y="2233348"/>
            <a:ext cx="465691" cy="92825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56EF6AFA-1D79-48D7-BB75-67F92A5DBF6C}"/>
              </a:ext>
            </a:extLst>
          </p:cNvPr>
          <p:cNvCxnSpPr>
            <a:stCxn id="149" idx="0"/>
            <a:endCxn id="148" idx="2"/>
          </p:cNvCxnSpPr>
          <p:nvPr/>
        </p:nvCxnSpPr>
        <p:spPr>
          <a:xfrm flipV="1">
            <a:off x="4636759" y="1318400"/>
            <a:ext cx="8313" cy="972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xmlns="" id="{C9783E1B-CE54-48CC-8D0E-93C3690010A0}"/>
              </a:ext>
            </a:extLst>
          </p:cNvPr>
          <p:cNvCxnSpPr>
            <a:cxnSpLocks/>
            <a:stCxn id="13" idx="6"/>
            <a:endCxn id="149" idx="1"/>
          </p:cNvCxnSpPr>
          <p:nvPr/>
        </p:nvCxnSpPr>
        <p:spPr>
          <a:xfrm>
            <a:off x="2964368" y="1010002"/>
            <a:ext cx="1060203" cy="158648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xmlns="" id="{DDB02453-BA07-4DB9-AA95-B01B61A50D7C}"/>
              </a:ext>
            </a:extLst>
          </p:cNvPr>
          <p:cNvSpPr/>
          <p:nvPr/>
        </p:nvSpPr>
        <p:spPr>
          <a:xfrm>
            <a:off x="5470523" y="2254992"/>
            <a:ext cx="1224376" cy="610925"/>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Extra cost incurred due to the  the loan (25%)</a:t>
            </a:r>
            <a:endParaRPr lang="en-AU" sz="900" b="1" dirty="0">
              <a:solidFill>
                <a:schemeClr val="bg1"/>
              </a:solidFill>
            </a:endParaRPr>
          </a:p>
        </p:txBody>
      </p:sp>
      <p:cxnSp>
        <p:nvCxnSpPr>
          <p:cNvPr id="51" name="Connector: Elbow 50">
            <a:extLst>
              <a:ext uri="{FF2B5EF4-FFF2-40B4-BE49-F238E27FC236}">
                <a16:creationId xmlns:a16="http://schemas.microsoft.com/office/drawing/2014/main" xmlns="" id="{590268B2-3629-4A43-9D48-F0C92C5005FE}"/>
              </a:ext>
            </a:extLst>
          </p:cNvPr>
          <p:cNvCxnSpPr>
            <a:stCxn id="13" idx="0"/>
            <a:endCxn id="67" idx="0"/>
          </p:cNvCxnSpPr>
          <p:nvPr/>
        </p:nvCxnSpPr>
        <p:spPr>
          <a:xfrm rot="16200000" flipH="1">
            <a:off x="3537793" y="-289925"/>
            <a:ext cx="1468144" cy="3621691"/>
          </a:xfrm>
          <a:prstGeom prst="bentConnector3">
            <a:avLst>
              <a:gd name="adj1" fmla="val -155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xmlns="" id="{019DCAFE-DB73-4840-88AC-7CBEEA9798A9}"/>
              </a:ext>
            </a:extLst>
          </p:cNvPr>
          <p:cNvCxnSpPr>
            <a:cxnSpLocks/>
            <a:stCxn id="67" idx="3"/>
            <a:endCxn id="29" idx="2"/>
          </p:cNvCxnSpPr>
          <p:nvPr/>
        </p:nvCxnSpPr>
        <p:spPr>
          <a:xfrm flipV="1">
            <a:off x="6694899" y="1691147"/>
            <a:ext cx="1308190" cy="8693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xmlns="" id="{3867361D-1585-4060-841C-CEEDCAE6A80D}"/>
              </a:ext>
            </a:extLst>
          </p:cNvPr>
          <p:cNvSpPr/>
          <p:nvPr/>
        </p:nvSpPr>
        <p:spPr>
          <a:xfrm>
            <a:off x="10327497" y="5573689"/>
            <a:ext cx="1674635" cy="43322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Percentage of extra revenue per dollar of loan amount</a:t>
            </a:r>
            <a:endParaRPr lang="en-AU" sz="900" b="1" dirty="0">
              <a:solidFill>
                <a:schemeClr val="bg1"/>
              </a:solidFill>
            </a:endParaRPr>
          </a:p>
        </p:txBody>
      </p:sp>
      <p:cxnSp>
        <p:nvCxnSpPr>
          <p:cNvPr id="104" name="Straight Arrow Connector 103">
            <a:extLst>
              <a:ext uri="{FF2B5EF4-FFF2-40B4-BE49-F238E27FC236}">
                <a16:creationId xmlns:a16="http://schemas.microsoft.com/office/drawing/2014/main" xmlns="" id="{0F87994C-713A-4631-A304-7B315F26CB9E}"/>
              </a:ext>
            </a:extLst>
          </p:cNvPr>
          <p:cNvCxnSpPr>
            <a:cxnSpLocks/>
          </p:cNvCxnSpPr>
          <p:nvPr/>
        </p:nvCxnSpPr>
        <p:spPr>
          <a:xfrm flipH="1">
            <a:off x="10080205" y="5790299"/>
            <a:ext cx="258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xmlns="" id="{7888AEDA-EA6D-48BE-8176-7B8EEC7D4904}"/>
              </a:ext>
            </a:extLst>
          </p:cNvPr>
          <p:cNvSpPr/>
          <p:nvPr/>
        </p:nvSpPr>
        <p:spPr>
          <a:xfrm>
            <a:off x="10338492" y="6093252"/>
            <a:ext cx="1674635" cy="433221"/>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Percentage of extra cost per dollar of loan amount</a:t>
            </a:r>
            <a:endParaRPr lang="en-AU" sz="900" b="1" dirty="0">
              <a:solidFill>
                <a:schemeClr val="bg1"/>
              </a:solidFill>
            </a:endParaRPr>
          </a:p>
        </p:txBody>
      </p:sp>
      <p:cxnSp>
        <p:nvCxnSpPr>
          <p:cNvPr id="77" name="Straight Arrow Connector 76">
            <a:extLst>
              <a:ext uri="{FF2B5EF4-FFF2-40B4-BE49-F238E27FC236}">
                <a16:creationId xmlns:a16="http://schemas.microsoft.com/office/drawing/2014/main" xmlns="" id="{FB6E3983-1FAD-441D-AF27-18859721D515}"/>
              </a:ext>
            </a:extLst>
          </p:cNvPr>
          <p:cNvCxnSpPr/>
          <p:nvPr/>
        </p:nvCxnSpPr>
        <p:spPr>
          <a:xfrm flipH="1">
            <a:off x="10080205" y="6184351"/>
            <a:ext cx="2689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xmlns="" id="{250BF285-3F6A-4E2B-8319-CACDEB76EC14}"/>
              </a:ext>
            </a:extLst>
          </p:cNvPr>
          <p:cNvSpPr/>
          <p:nvPr/>
        </p:nvSpPr>
        <p:spPr>
          <a:xfrm>
            <a:off x="3573909" y="3784062"/>
            <a:ext cx="1023782" cy="263632"/>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Interest Rate</a:t>
            </a:r>
            <a:endParaRPr lang="en-AU" sz="900" b="1" dirty="0">
              <a:solidFill>
                <a:schemeClr val="bg1"/>
              </a:solidFill>
            </a:endParaRPr>
          </a:p>
        </p:txBody>
      </p:sp>
      <p:sp>
        <p:nvSpPr>
          <p:cNvPr id="122" name="Rectangle: Rounded Corners 121">
            <a:extLst>
              <a:ext uri="{FF2B5EF4-FFF2-40B4-BE49-F238E27FC236}">
                <a16:creationId xmlns:a16="http://schemas.microsoft.com/office/drawing/2014/main" xmlns="" id="{10B7C637-1020-49DC-8B8C-C6EC1F52A09D}"/>
              </a:ext>
            </a:extLst>
          </p:cNvPr>
          <p:cNvSpPr/>
          <p:nvPr/>
        </p:nvSpPr>
        <p:spPr>
          <a:xfrm>
            <a:off x="354723" y="4197972"/>
            <a:ext cx="1367818" cy="51924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Number of installments </a:t>
            </a:r>
            <a:endParaRPr lang="en-AU" sz="900" b="1" dirty="0">
              <a:solidFill>
                <a:schemeClr val="bg1"/>
              </a:solidFill>
            </a:endParaRPr>
          </a:p>
        </p:txBody>
      </p:sp>
      <p:cxnSp>
        <p:nvCxnSpPr>
          <p:cNvPr id="82" name="Connector: Elbow 81">
            <a:extLst>
              <a:ext uri="{FF2B5EF4-FFF2-40B4-BE49-F238E27FC236}">
                <a16:creationId xmlns:a16="http://schemas.microsoft.com/office/drawing/2014/main" xmlns="" id="{40B27AC9-E3D0-4CCB-8FFB-3FFEE2F985CD}"/>
              </a:ext>
            </a:extLst>
          </p:cNvPr>
          <p:cNvCxnSpPr>
            <a:stCxn id="41" idx="2"/>
            <a:endCxn id="122" idx="1"/>
          </p:cNvCxnSpPr>
          <p:nvPr/>
        </p:nvCxnSpPr>
        <p:spPr>
          <a:xfrm rot="10800000" flipV="1">
            <a:off x="354723" y="1045993"/>
            <a:ext cx="583530" cy="3411601"/>
          </a:xfrm>
          <a:prstGeom prst="bentConnector3">
            <a:avLst>
              <a:gd name="adj1" fmla="val 1391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xmlns="" id="{BF56DF3E-13E5-49F6-B26D-DA8A6A67EBB4}"/>
              </a:ext>
            </a:extLst>
          </p:cNvPr>
          <p:cNvCxnSpPr>
            <a:cxnSpLocks/>
            <a:stCxn id="122" idx="0"/>
          </p:cNvCxnSpPr>
          <p:nvPr/>
        </p:nvCxnSpPr>
        <p:spPr>
          <a:xfrm rot="5400000" flipH="1" flipV="1">
            <a:off x="427381" y="2840903"/>
            <a:ext cx="1968320" cy="74581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Rounded Corners 128">
            <a:extLst>
              <a:ext uri="{FF2B5EF4-FFF2-40B4-BE49-F238E27FC236}">
                <a16:creationId xmlns:a16="http://schemas.microsoft.com/office/drawing/2014/main" xmlns="" id="{C063DE0D-6E5A-4716-B4A6-9B611BE37CEB}"/>
              </a:ext>
            </a:extLst>
          </p:cNvPr>
          <p:cNvSpPr/>
          <p:nvPr/>
        </p:nvSpPr>
        <p:spPr>
          <a:xfrm>
            <a:off x="1788492" y="3658037"/>
            <a:ext cx="1367818" cy="519246"/>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rPr>
              <a:t>Interest rate per installment </a:t>
            </a:r>
            <a:endParaRPr lang="en-AU" sz="900" b="1" dirty="0">
              <a:solidFill>
                <a:schemeClr val="bg1"/>
              </a:solidFill>
            </a:endParaRPr>
          </a:p>
        </p:txBody>
      </p:sp>
      <p:cxnSp>
        <p:nvCxnSpPr>
          <p:cNvPr id="88" name="Straight Arrow Connector 87">
            <a:extLst>
              <a:ext uri="{FF2B5EF4-FFF2-40B4-BE49-F238E27FC236}">
                <a16:creationId xmlns:a16="http://schemas.microsoft.com/office/drawing/2014/main" xmlns="" id="{ACC6F225-B5CB-448C-9E3C-8BFD162DEA68}"/>
              </a:ext>
            </a:extLst>
          </p:cNvPr>
          <p:cNvCxnSpPr>
            <a:stCxn id="121" idx="1"/>
            <a:endCxn id="129" idx="3"/>
          </p:cNvCxnSpPr>
          <p:nvPr/>
        </p:nvCxnSpPr>
        <p:spPr>
          <a:xfrm flipH="1">
            <a:off x="3156310" y="3915878"/>
            <a:ext cx="417599" cy="1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xmlns="" id="{CC706115-1595-4704-A806-B6FE009C84F5}"/>
              </a:ext>
            </a:extLst>
          </p:cNvPr>
          <p:cNvCxnSpPr>
            <a:stCxn id="129" idx="1"/>
            <a:endCxn id="34" idx="1"/>
          </p:cNvCxnSpPr>
          <p:nvPr/>
        </p:nvCxnSpPr>
        <p:spPr>
          <a:xfrm rot="10800000">
            <a:off x="1499584" y="1981158"/>
            <a:ext cx="288909" cy="1936502"/>
          </a:xfrm>
          <a:prstGeom prst="bentConnector3">
            <a:avLst>
              <a:gd name="adj1" fmla="val 1791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91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02881" y="137030"/>
            <a:ext cx="8610600" cy="558702"/>
          </a:xfrm>
        </p:spPr>
        <p:txBody>
          <a:bodyPr>
            <a:normAutofit fontScale="90000"/>
          </a:bodyPr>
          <a:lstStyle/>
          <a:p>
            <a:pPr algn="ctr"/>
            <a:r>
              <a:rPr lang="en-US" dirty="0"/>
              <a:t>MODEL Assumptions</a:t>
            </a:r>
            <a:endParaRPr lang="en-AU"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53089" y="695731"/>
            <a:ext cx="11826429" cy="5887121"/>
          </a:xfrm>
        </p:spPr>
        <p:txBody>
          <a:bodyPr>
            <a:normAutofit fontScale="70000" lnSpcReduction="20000"/>
          </a:bodyPr>
          <a:lstStyle/>
          <a:p>
            <a:pPr marL="0" indent="0">
              <a:buNone/>
            </a:pPr>
            <a:r>
              <a:rPr lang="en-US" sz="1600" dirty="0"/>
              <a:t> </a:t>
            </a:r>
            <a:endParaRPr lang="en-AU" sz="1600" dirty="0"/>
          </a:p>
          <a:p>
            <a:pPr marL="0" indent="0" algn="just">
              <a:buNone/>
            </a:pPr>
            <a:r>
              <a:rPr lang="en-US" sz="2300" dirty="0"/>
              <a:t>The following is a list of the key model assumptions. </a:t>
            </a:r>
          </a:p>
          <a:p>
            <a:pPr marL="0" indent="0" algn="just">
              <a:buNone/>
            </a:pPr>
            <a:endParaRPr lang="en-US" sz="2300" dirty="0"/>
          </a:p>
          <a:p>
            <a:pPr algn="just"/>
            <a:r>
              <a:rPr lang="en-US" sz="2300" dirty="0"/>
              <a:t>The term of the loan is limited to one, two, or three years. </a:t>
            </a:r>
          </a:p>
          <a:p>
            <a:pPr algn="just"/>
            <a:endParaRPr lang="en-US" sz="2300" dirty="0"/>
          </a:p>
          <a:p>
            <a:pPr algn="just"/>
            <a:r>
              <a:rPr lang="en-US" sz="2300" dirty="0"/>
              <a:t>Equal loan repayments are made </a:t>
            </a:r>
            <a:r>
              <a:rPr lang="en-US" sz="2300" i="1" dirty="0"/>
              <a:t>every four weeks</a:t>
            </a:r>
            <a:r>
              <a:rPr lang="en-US" sz="2300" dirty="0"/>
              <a:t>, covering both principal and interest. The repayments must be met immediately following the end of each four week period. Otherwise </a:t>
            </a:r>
            <a:r>
              <a:rPr lang="en-US" sz="2300" dirty="0" err="1"/>
              <a:t>Sabat</a:t>
            </a:r>
            <a:r>
              <a:rPr lang="en-US" sz="2300" dirty="0"/>
              <a:t> will be deemed in default of the loan agreement.</a:t>
            </a:r>
          </a:p>
          <a:p>
            <a:pPr marL="0" indent="0" algn="just">
              <a:buNone/>
            </a:pPr>
            <a:endParaRPr lang="en-US" sz="2300" dirty="0"/>
          </a:p>
          <a:p>
            <a:pPr algn="just"/>
            <a:r>
              <a:rPr lang="en-US" sz="2300" dirty="0" err="1"/>
              <a:t>Sabat</a:t>
            </a:r>
            <a:r>
              <a:rPr lang="en-US" sz="2300" dirty="0"/>
              <a:t> plans to set aside a fixed percentage of his profit in each four-week period, and use that money to cover the loan repayment due at the end of each period.</a:t>
            </a:r>
          </a:p>
          <a:p>
            <a:pPr algn="just"/>
            <a:endParaRPr lang="en-US" sz="2300" dirty="0"/>
          </a:p>
          <a:p>
            <a:pPr algn="just"/>
            <a:r>
              <a:rPr lang="en-US" sz="2300" dirty="0"/>
              <a:t>There is no option for making extra repayments on the loan. </a:t>
            </a:r>
          </a:p>
          <a:p>
            <a:pPr marL="0" indent="0" algn="just">
              <a:buNone/>
            </a:pPr>
            <a:endParaRPr lang="en-US" sz="2300" dirty="0"/>
          </a:p>
          <a:p>
            <a:pPr algn="just"/>
            <a:r>
              <a:rPr lang="en-US" sz="2300" dirty="0"/>
              <a:t>Assume that </a:t>
            </a:r>
            <a:r>
              <a:rPr lang="en-US" sz="2300" dirty="0" err="1"/>
              <a:t>Sabat</a:t>
            </a:r>
            <a:r>
              <a:rPr lang="en-US" sz="2300" dirty="0"/>
              <a:t> has no other income to rely on should he have set aside insufficient funds to meet a repayment. </a:t>
            </a:r>
          </a:p>
          <a:p>
            <a:pPr algn="just"/>
            <a:endParaRPr lang="en-US" sz="2300" dirty="0"/>
          </a:p>
          <a:p>
            <a:pPr algn="just"/>
            <a:r>
              <a:rPr lang="en-US" sz="2300" dirty="0" err="1"/>
              <a:t>Sabat</a:t>
            </a:r>
            <a:r>
              <a:rPr lang="en-US" sz="2300" dirty="0"/>
              <a:t> is correct in his belief regarding the additional revenue generated and increased costs associated with taking out a loan and this will be applied to the principal loan amount split equally among the repayment period. </a:t>
            </a:r>
          </a:p>
          <a:p>
            <a:pPr algn="just"/>
            <a:endParaRPr lang="en-US" sz="2300" dirty="0"/>
          </a:p>
          <a:p>
            <a:pPr algn="just"/>
            <a:r>
              <a:rPr lang="en-US" sz="2300" dirty="0"/>
              <a:t>Your decision model needs to take into account the costs of running the business and the sales revenue in order to determine the profit generated in each four-week period. You will use it to explore the risks associated with </a:t>
            </a:r>
            <a:r>
              <a:rPr lang="en-US" sz="2300" dirty="0" err="1"/>
              <a:t>Sabat</a:t>
            </a:r>
            <a:r>
              <a:rPr lang="en-US" sz="2300" dirty="0"/>
              <a:t> taking the loan under various scenarios of your choosing. </a:t>
            </a:r>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69304" y="6538407"/>
            <a:ext cx="8176846"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Tree>
    <p:extLst>
      <p:ext uri="{BB962C8B-B14F-4D97-AF65-F5344CB8AC3E}">
        <p14:creationId xmlns:p14="http://schemas.microsoft.com/office/powerpoint/2010/main" val="238874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02881" y="137030"/>
            <a:ext cx="8610600" cy="558702"/>
          </a:xfrm>
        </p:spPr>
        <p:txBody>
          <a:bodyPr>
            <a:normAutofit fontScale="90000"/>
          </a:bodyPr>
          <a:lstStyle/>
          <a:p>
            <a:pPr algn="ctr"/>
            <a:r>
              <a:rPr lang="en-US" dirty="0"/>
              <a:t>MODEL Assumptions</a:t>
            </a:r>
            <a:endParaRPr lang="en-AU"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marL="0" indent="0" algn="just">
              <a:buNone/>
            </a:pPr>
            <a:r>
              <a:rPr lang="en-US" sz="1600" dirty="0"/>
              <a:t>For section 3 (Scenario and Sensitivity analysis reports)</a:t>
            </a:r>
          </a:p>
          <a:p>
            <a:pPr marL="0" indent="0" algn="just">
              <a:buNone/>
            </a:pPr>
            <a:endParaRPr lang="en-US" sz="1600" dirty="0"/>
          </a:p>
          <a:p>
            <a:pPr algn="just"/>
            <a:r>
              <a:rPr lang="en-US" sz="1600" dirty="0"/>
              <a:t>Repayment will comprise of the principal component which is the loan amount equally divided into installments to be paid every 4 weeks based on term of the loan plus the interest component ( Interest rate per month multiplied by principal amount. </a:t>
            </a:r>
          </a:p>
          <a:p>
            <a:pPr algn="just"/>
            <a:endParaRPr lang="en-US" sz="1600" dirty="0"/>
          </a:p>
          <a:p>
            <a:pPr algn="just"/>
            <a:r>
              <a:rPr lang="en-US" sz="1600" dirty="0"/>
              <a:t>The most recent RBA interest rate (Lending rates; Small business; 3-year fixed)  4.27% for December 2019 will be used as the per annum rate. This will be divided by number of installments to calculate interest rate to be applied on the repayment amount. </a:t>
            </a:r>
          </a:p>
          <a:p>
            <a:pPr algn="just"/>
            <a:endParaRPr lang="en-US" sz="1600"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spTree>
    <p:extLst>
      <p:ext uri="{BB962C8B-B14F-4D97-AF65-F5344CB8AC3E}">
        <p14:creationId xmlns:p14="http://schemas.microsoft.com/office/powerpoint/2010/main" val="304139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2102906" y="100603"/>
            <a:ext cx="8610600" cy="910720"/>
          </a:xfrm>
        </p:spPr>
        <p:txBody>
          <a:bodyPr>
            <a:normAutofit/>
          </a:bodyPr>
          <a:lstStyle/>
          <a:p>
            <a:pPr algn="ctr"/>
            <a:r>
              <a:rPr lang="en-US" sz="2000" dirty="0"/>
              <a:t>Spreadsheet BASED decision Model </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3D06021E-EE86-4741-94F2-29F7F985FB5A}"/>
              </a:ext>
            </a:extLst>
          </p:cNvPr>
          <p:cNvPicPr>
            <a:picLocks noChangeAspect="1"/>
          </p:cNvPicPr>
          <p:nvPr/>
        </p:nvPicPr>
        <p:blipFill>
          <a:blip r:embed="rId3"/>
          <a:stretch>
            <a:fillRect/>
          </a:stretch>
        </p:blipFill>
        <p:spPr>
          <a:xfrm>
            <a:off x="352579" y="865762"/>
            <a:ext cx="11626939" cy="5376035"/>
          </a:xfrm>
          <a:prstGeom prst="rect">
            <a:avLst/>
          </a:prstGeom>
        </p:spPr>
      </p:pic>
    </p:spTree>
    <p:extLst>
      <p:ext uri="{BB962C8B-B14F-4D97-AF65-F5344CB8AC3E}">
        <p14:creationId xmlns:p14="http://schemas.microsoft.com/office/powerpoint/2010/main" val="171369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6" name="Picture 5">
            <a:extLst>
              <a:ext uri="{FF2B5EF4-FFF2-40B4-BE49-F238E27FC236}">
                <a16:creationId xmlns:a16="http://schemas.microsoft.com/office/drawing/2014/main" xmlns="" id="{2B78B68C-E099-48B7-ACF1-3CD39AEA5CA0}"/>
              </a:ext>
            </a:extLst>
          </p:cNvPr>
          <p:cNvPicPr>
            <a:picLocks noChangeAspect="1"/>
          </p:cNvPicPr>
          <p:nvPr/>
        </p:nvPicPr>
        <p:blipFill>
          <a:blip r:embed="rId3"/>
          <a:stretch>
            <a:fillRect/>
          </a:stretch>
        </p:blipFill>
        <p:spPr>
          <a:xfrm>
            <a:off x="544749" y="902070"/>
            <a:ext cx="11108987" cy="5352815"/>
          </a:xfrm>
          <a:prstGeom prst="rect">
            <a:avLst/>
          </a:prstGeom>
        </p:spPr>
      </p:pic>
    </p:spTree>
    <p:extLst>
      <p:ext uri="{BB962C8B-B14F-4D97-AF65-F5344CB8AC3E}">
        <p14:creationId xmlns:p14="http://schemas.microsoft.com/office/powerpoint/2010/main" val="361477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D6BD9-5F6E-4341-9D13-B6E35AF46C82}"/>
              </a:ext>
            </a:extLst>
          </p:cNvPr>
          <p:cNvSpPr>
            <a:spLocks noGrp="1"/>
          </p:cNvSpPr>
          <p:nvPr>
            <p:ph type="title"/>
          </p:nvPr>
        </p:nvSpPr>
        <p:spPr>
          <a:xfrm>
            <a:off x="1933887" y="86551"/>
            <a:ext cx="8610600" cy="716055"/>
          </a:xfrm>
        </p:spPr>
        <p:txBody>
          <a:bodyPr>
            <a:normAutofit/>
          </a:bodyPr>
          <a:lstStyle/>
          <a:p>
            <a:pPr algn="ctr"/>
            <a:r>
              <a:rPr lang="en-US" sz="2000" dirty="0"/>
              <a:t>Scenario analysis</a:t>
            </a:r>
            <a:endParaRPr lang="en-AU" sz="2000" dirty="0"/>
          </a:p>
        </p:txBody>
      </p:sp>
      <p:sp>
        <p:nvSpPr>
          <p:cNvPr id="3" name="Content Placeholder 2">
            <a:extLst>
              <a:ext uri="{FF2B5EF4-FFF2-40B4-BE49-F238E27FC236}">
                <a16:creationId xmlns:a16="http://schemas.microsoft.com/office/drawing/2014/main" xmlns="" id="{16C6E771-51A4-4F8C-B11A-245AAA2299FF}"/>
              </a:ext>
            </a:extLst>
          </p:cNvPr>
          <p:cNvSpPr>
            <a:spLocks noGrp="1"/>
          </p:cNvSpPr>
          <p:nvPr>
            <p:ph idx="1"/>
          </p:nvPr>
        </p:nvSpPr>
        <p:spPr>
          <a:xfrm>
            <a:off x="1" y="695731"/>
            <a:ext cx="11979518" cy="5797143"/>
          </a:xfrm>
        </p:spPr>
        <p:txBody>
          <a:bodyPr>
            <a:normAutofit/>
          </a:bodyPr>
          <a:lstStyle/>
          <a:p>
            <a:pPr marL="0" indent="0">
              <a:buNone/>
            </a:pPr>
            <a:r>
              <a:rPr lang="en-US" sz="1600" dirty="0"/>
              <a:t> </a:t>
            </a:r>
            <a:endParaRPr lang="en-AU" sz="1600" dirty="0"/>
          </a:p>
          <a:p>
            <a:pPr algn="just"/>
            <a:endParaRPr lang="en-US" sz="1600" b="1" dirty="0"/>
          </a:p>
          <a:p>
            <a:pPr marL="0" indent="0" algn="just">
              <a:buNone/>
            </a:pPr>
            <a:endParaRPr lang="en-US" sz="1600" dirty="0"/>
          </a:p>
          <a:p>
            <a:pPr algn="just"/>
            <a:endParaRPr lang="en-US" sz="2300" dirty="0"/>
          </a:p>
          <a:p>
            <a:pPr algn="just"/>
            <a:endParaRPr lang="en-US" sz="2300" dirty="0"/>
          </a:p>
          <a:p>
            <a:pPr algn="just"/>
            <a:endParaRPr lang="en-US" sz="2300" dirty="0"/>
          </a:p>
          <a:p>
            <a:endParaRPr lang="en-AU" sz="1600" dirty="0"/>
          </a:p>
          <a:p>
            <a:endParaRPr lang="en-AU" sz="1600" dirty="0"/>
          </a:p>
          <a:p>
            <a:endParaRPr lang="en-AU" sz="1600" dirty="0"/>
          </a:p>
        </p:txBody>
      </p:sp>
      <p:sp>
        <p:nvSpPr>
          <p:cNvPr id="4" name="Footer Placeholder 3">
            <a:extLst>
              <a:ext uri="{FF2B5EF4-FFF2-40B4-BE49-F238E27FC236}">
                <a16:creationId xmlns:a16="http://schemas.microsoft.com/office/drawing/2014/main" xmlns="" id="{B74681B1-0132-4769-B553-80AE3D77820B}"/>
              </a:ext>
            </a:extLst>
          </p:cNvPr>
          <p:cNvSpPr>
            <a:spLocks noGrp="1"/>
          </p:cNvSpPr>
          <p:nvPr>
            <p:ph type="ftr" sz="quarter" idx="11"/>
          </p:nvPr>
        </p:nvSpPr>
        <p:spPr>
          <a:xfrm>
            <a:off x="100378" y="6355845"/>
            <a:ext cx="8738821" cy="365125"/>
          </a:xfrm>
        </p:spPr>
        <p:txBody>
          <a:bodyPr/>
          <a:lstStyle/>
          <a:p>
            <a:r>
              <a:rPr lang="en-US" dirty="0"/>
              <a:t>MIS 775 Decision Modelling for Business Analytics - Group A2 90  Vikas Gupta,  Varkey Joseph Vettoor  and   </a:t>
            </a:r>
            <a:r>
              <a:rPr lang="en-US" dirty="0" err="1"/>
              <a:t>Gurjas</a:t>
            </a:r>
            <a:r>
              <a:rPr lang="en-US" dirty="0"/>
              <a:t> Singh</a:t>
            </a:r>
            <a:endParaRPr lang="en-AU" dirty="0"/>
          </a:p>
        </p:txBody>
      </p:sp>
      <p:pic>
        <p:nvPicPr>
          <p:cNvPr id="5" name="Picture 4">
            <a:extLst>
              <a:ext uri="{FF2B5EF4-FFF2-40B4-BE49-F238E27FC236}">
                <a16:creationId xmlns:a16="http://schemas.microsoft.com/office/drawing/2014/main" xmlns="" id="{FAB6D968-9EB4-42B6-A35A-97FB8105FC55}"/>
              </a:ext>
            </a:extLst>
          </p:cNvPr>
          <p:cNvPicPr>
            <a:picLocks noChangeAspect="1"/>
          </p:cNvPicPr>
          <p:nvPr/>
        </p:nvPicPr>
        <p:blipFill>
          <a:blip r:embed="rId3"/>
          <a:stretch>
            <a:fillRect/>
          </a:stretch>
        </p:blipFill>
        <p:spPr>
          <a:xfrm>
            <a:off x="665238" y="678003"/>
            <a:ext cx="11147898" cy="5677842"/>
          </a:xfrm>
          <a:prstGeom prst="rect">
            <a:avLst/>
          </a:prstGeom>
        </p:spPr>
      </p:pic>
    </p:spTree>
    <p:extLst>
      <p:ext uri="{BB962C8B-B14F-4D97-AF65-F5344CB8AC3E}">
        <p14:creationId xmlns:p14="http://schemas.microsoft.com/office/powerpoint/2010/main" val="2033902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4454</TotalTime>
  <Words>2781</Words>
  <Application>Microsoft Office PowerPoint</Application>
  <PresentationFormat>Widescreen</PresentationFormat>
  <Paragraphs>371</Paragraphs>
  <Slides>36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Century Gothic</vt:lpstr>
      <vt:lpstr>Vapor Trail</vt:lpstr>
      <vt:lpstr>MIS775- Decision Modelling for Business Analytics </vt:lpstr>
      <vt:lpstr>MODEL DESCRIPTION </vt:lpstr>
      <vt:lpstr>MODEL DESCRIPTION </vt:lpstr>
      <vt:lpstr>Conceptual Model</vt:lpstr>
      <vt:lpstr>MODEL Assumptions</vt:lpstr>
      <vt:lpstr>MODEL Assumptions</vt:lpstr>
      <vt:lpstr>Spreadsheet BASED decision Model </vt:lpstr>
      <vt:lpstr>Scenario analysis</vt:lpstr>
      <vt:lpstr>Scenario analysis</vt:lpstr>
      <vt:lpstr>Scenario analysis</vt:lpstr>
      <vt:lpstr>Scenario analysis</vt:lpstr>
      <vt:lpstr>Scenario analysis</vt:lpstr>
      <vt:lpstr>Scenario analysis</vt:lpstr>
      <vt:lpstr>Scenario analysis</vt:lpstr>
      <vt:lpstr>Sensitivity analysis</vt:lpstr>
      <vt:lpstr>sensitivity analysis</vt:lpstr>
      <vt:lpstr>sensitivity analysis</vt:lpstr>
      <vt:lpstr>sensitivity analysis- Overall Summary</vt:lpstr>
      <vt:lpstr>Input distributions - Baking Supplies- Normal Distribution</vt:lpstr>
      <vt:lpstr>Input distributions- ad-hoc maintenance- uniform Distribution</vt:lpstr>
      <vt:lpstr>Input distributions- general consumables - normal Distribution</vt:lpstr>
      <vt:lpstr>Input distributions- interest Rate - empirical Distribution</vt:lpstr>
      <vt:lpstr>Simulated Output MEAN – Repayment outstanding</vt:lpstr>
      <vt:lpstr>Simulated MEAN – Required Repayment oN Loan</vt:lpstr>
      <vt:lpstr>Simulated MEAN – money set aside for meeting loan repayment</vt:lpstr>
      <vt:lpstr>Descriptive statistics – simulated output –  amount of Repayment outstanding</vt:lpstr>
      <vt:lpstr>Descriptive statistics – simulated stochastic input –  Interest rate per annum</vt:lpstr>
      <vt:lpstr>Descriptive statistics – simulated stochastic input –  sales revenue </vt:lpstr>
      <vt:lpstr>Descriptive statistics – simulated stochastic input –  coffee supplies </vt:lpstr>
      <vt:lpstr>Descriptive statistics – simulated stochastic input –  baking supplies </vt:lpstr>
      <vt:lpstr>Descriptive statistics – simulated stochastic input –  general consumables </vt:lpstr>
      <vt:lpstr>Descriptive statistics – simulated stochastic input –  Ad hoc maintenance </vt:lpstr>
      <vt:lpstr>Risk analysis – amount of repayment outstanding </vt:lpstr>
      <vt:lpstr>Risk analysis – required repayment on loan </vt:lpstr>
      <vt:lpstr>Risk analysis – money set aside for meeting loan repayment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Varkey Joseph Vettoor</dc:creator>
  <cp:lastModifiedBy>Windows User</cp:lastModifiedBy>
  <cp:revision>255</cp:revision>
  <dcterms:created xsi:type="dcterms:W3CDTF">2019-11-30T07:11:13Z</dcterms:created>
  <dcterms:modified xsi:type="dcterms:W3CDTF">2020-01-31T03:59:14Z</dcterms:modified>
</cp:coreProperties>
</file>