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8" r:id="rId4"/>
    <p:sldId id="259" r:id="rId5"/>
    <p:sldId id="260" r:id="rId6"/>
    <p:sldId id="261" r:id="rId7"/>
    <p:sldId id="262" r:id="rId8"/>
    <p:sldId id="265" r:id="rId9"/>
    <p:sldId id="263" r:id="rId10"/>
    <p:sldId id="266" r:id="rId11"/>
    <p:sldId id="264" r:id="rId12"/>
    <p:sldId id="274" r:id="rId13"/>
    <p:sldId id="267" r:id="rId14"/>
    <p:sldId id="269" r:id="rId15"/>
    <p:sldId id="268" r:id="rId16"/>
    <p:sldId id="275" r:id="rId17"/>
    <p:sldId id="276" r:id="rId18"/>
    <p:sldId id="273" r:id="rId19"/>
    <p:sldId id="270" r:id="rId20"/>
    <p:sldId id="271" r:id="rId21"/>
    <p:sldId id="27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1692" autoAdjust="0"/>
  </p:normalViewPr>
  <p:slideViewPr>
    <p:cSldViewPr snapToGrid="0">
      <p:cViewPr>
        <p:scale>
          <a:sx n="66" d="100"/>
          <a:sy n="66" d="100"/>
        </p:scale>
        <p:origin x="-846" y="-126"/>
      </p:cViewPr>
      <p:guideLst>
        <p:guide orient="horz" pos="2160"/>
        <p:guide pos="384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48A87A34-81AB-432B-8DAE-1953F412C126}" type="datetimeFigureOut">
              <a:rPr lang="en-US" smtClean="0"/>
              <a:pPr/>
              <a:t>4/12/2016</a:t>
            </a:fld>
            <a:endParaRPr lang="en-US" dirty="0"/>
          </a:p>
        </p:txBody>
      </p:sp>
      <p:sp>
        <p:nvSpPr>
          <p:cNvPr id="17" name="Footer Placeholder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en-US" dirty="0"/>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6D22F896-40B5-4ADD-8801-0D06FADFA09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4/12/2016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01"/>
            <a:ext cx="27432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8737600" y="6248403"/>
            <a:ext cx="2946400" cy="365125"/>
          </a:xfrm>
        </p:spPr>
        <p:txBody>
          <a:bodyPr/>
          <a:lstStyle/>
          <a:p>
            <a:fld id="{48A87A34-81AB-432B-8DAE-1953F412C126}" type="datetimeFigureOut">
              <a:rPr lang="en-US" smtClean="0"/>
              <a:pPr/>
              <a:t>4/12/2016</a:t>
            </a:fld>
            <a:endParaRPr lang="en-US" dirty="0"/>
          </a:p>
        </p:txBody>
      </p:sp>
      <p:sp>
        <p:nvSpPr>
          <p:cNvPr id="5" name="Footer Placeholder 4"/>
          <p:cNvSpPr>
            <a:spLocks noGrp="1"/>
          </p:cNvSpPr>
          <p:nvPr>
            <p:ph type="ftr" sz="quarter" idx="11"/>
          </p:nvPr>
        </p:nvSpPr>
        <p:spPr>
          <a:xfrm>
            <a:off x="609602" y="6248208"/>
            <a:ext cx="7431311" cy="365125"/>
          </a:xfrm>
        </p:spPr>
        <p:txBody>
          <a:bodyPr/>
          <a:lstStyle/>
          <a:p>
            <a:endParaRPr lang="en-US" dirty="0"/>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8075084" y="103716"/>
            <a:ext cx="533400" cy="325968"/>
          </a:xfrm>
        </p:spPr>
        <p:txBody>
          <a:bodyPr/>
          <a:lstStyle/>
          <a:p>
            <a:fld id="{6D22F896-40B5-4ADD-8801-0D06FADFA09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34663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4/12/2016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D22F896-40B5-4ADD-8801-0D06FADFA095}" type="slidenum">
              <a:rPr lang="en-US" smtClean="0"/>
              <a:pPr/>
              <a:t>‹#›</a:t>
            </a:fld>
            <a:endParaRPr lang="en-US" dirty="0"/>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48A87A34-81AB-432B-8DAE-1953F412C126}" type="datetimeFigureOut">
              <a:rPr lang="en-US" smtClean="0"/>
              <a:pPr/>
              <a:t>4/12/2016</a:t>
            </a:fld>
            <a:endParaRPr lang="en-US" dirty="0"/>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6D22F896-40B5-4ADD-8801-0D06FADFA095}" type="slidenum">
              <a:rPr lang="en-US" smtClean="0"/>
              <a:pPr/>
              <a:t>‹#›</a:t>
            </a:fld>
            <a:endParaRPr lang="en-US" dirty="0"/>
          </a:p>
        </p:txBody>
      </p:sp>
      <p:sp>
        <p:nvSpPr>
          <p:cNvPr id="14" name="Footer Placeholder 13"/>
          <p:cNvSpPr>
            <a:spLocks noGrp="1"/>
          </p:cNvSpPr>
          <p:nvPr>
            <p:ph type="ftr" sz="quarter" idx="12"/>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48A87A34-81AB-432B-8DAE-1953F412C126}" type="datetimeFigureOut">
              <a:rPr lang="en-US" smtClean="0"/>
              <a:pPr/>
              <a:t>4/12/2016</a:t>
            </a:fld>
            <a:endParaRPr lang="en-US" dirty="0"/>
          </a:p>
        </p:txBody>
      </p:sp>
      <p:sp>
        <p:nvSpPr>
          <p:cNvPr id="10" name="Slide Number Placeholder 9"/>
          <p:cNvSpPr>
            <a:spLocks noGrp="1"/>
          </p:cNvSpPr>
          <p:nvPr>
            <p:ph type="sldNum" sz="quarter" idx="16"/>
          </p:nvPr>
        </p:nvSpPr>
        <p:spPr/>
        <p:txBody>
          <a:bodyPr rtlCol="0"/>
          <a:lstStyle/>
          <a:p>
            <a:fld id="{6D22F896-40B5-4ADD-8801-0D06FADFA095}" type="slidenum">
              <a:rPr lang="en-US" smtClean="0"/>
              <a:pPr/>
              <a:t>‹#›</a:t>
            </a:fld>
            <a:endParaRPr lang="en-US" dirty="0"/>
          </a:p>
        </p:txBody>
      </p:sp>
      <p:sp>
        <p:nvSpPr>
          <p:cNvPr id="12" name="Footer Placeholder 11"/>
          <p:cNvSpPr>
            <a:spLocks noGrp="1"/>
          </p:cNvSpPr>
          <p:nvPr>
            <p:ph type="ftr" sz="quarter" idx="17"/>
          </p:nvPr>
        </p:nvSpPr>
        <p:spPr/>
        <p:txBody>
          <a:bodyPr rtlCol="0"/>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48A87A34-81AB-432B-8DAE-1953F412C126}" type="datetimeFigureOut">
              <a:rPr lang="en-US" smtClean="0"/>
              <a:pPr/>
              <a:t>4/12/2016</a:t>
            </a:fld>
            <a:endParaRPr lang="en-US" dirty="0"/>
          </a:p>
        </p:txBody>
      </p:sp>
      <p:sp>
        <p:nvSpPr>
          <p:cNvPr id="12" name="Slide Number Placeholder 11"/>
          <p:cNvSpPr>
            <a:spLocks noGrp="1"/>
          </p:cNvSpPr>
          <p:nvPr>
            <p:ph type="sldNum" sz="quarter" idx="16"/>
          </p:nvPr>
        </p:nvSpPr>
        <p:spPr/>
        <p:txBody>
          <a:bodyPr rtlCol="0"/>
          <a:lstStyle/>
          <a:p>
            <a:fld id="{6D22F896-40B5-4ADD-8801-0D06FADFA095}" type="slidenum">
              <a:rPr lang="en-US" smtClean="0"/>
              <a:pPr/>
              <a:t>‹#›</a:t>
            </a:fld>
            <a:endParaRPr lang="en-US" dirty="0"/>
          </a:p>
        </p:txBody>
      </p:sp>
      <p:sp>
        <p:nvSpPr>
          <p:cNvPr id="14" name="Footer Placeholder 13"/>
          <p:cNvSpPr>
            <a:spLocks noGrp="1"/>
          </p:cNvSpPr>
          <p:nvPr>
            <p:ph type="ftr" sz="quarter" idx="17"/>
          </p:nvPr>
        </p:nvSpPr>
        <p:spPr/>
        <p:txBody>
          <a:bodyPr rtlCol="0"/>
          <a:lstStyle/>
          <a:p>
            <a:endParaRPr lang="en-US" dirty="0"/>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8A87A34-81AB-432B-8DAE-1953F412C126}" type="datetimeFigureOut">
              <a:rPr lang="en-US" smtClean="0"/>
              <a:pPr/>
              <a:t>4/12/2016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6D22F896-40B5-4ADD-8801-0D06FADFA09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4/12/2016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6D22F896-40B5-4ADD-8801-0D06FADFA09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8A87A34-81AB-432B-8DAE-1953F412C126}" type="datetimeFigureOut">
              <a:rPr lang="en-US" smtClean="0"/>
              <a:pPr/>
              <a:t>4/12/2016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6D22F896-40B5-4ADD-8801-0D06FADFA095}" type="slidenum">
              <a:rPr lang="en-US" smtClean="0"/>
              <a:pPr/>
              <a:t>‹#›</a:t>
            </a:fld>
            <a:endParaRPr lang="en-US" dirty="0"/>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8331200" y="6248401"/>
            <a:ext cx="3556000" cy="365125"/>
          </a:xfrm>
        </p:spPr>
        <p:txBody>
          <a:bodyPr rtlCol="0"/>
          <a:lstStyle/>
          <a:p>
            <a:fld id="{48A87A34-81AB-432B-8DAE-1953F412C126}" type="datetimeFigureOut">
              <a:rPr lang="en-US" smtClean="0"/>
              <a:pPr/>
              <a:t>4/12/2016</a:t>
            </a:fld>
            <a:endParaRPr lang="en-US" dirty="0"/>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fld id="{6D22F896-40B5-4ADD-8801-0D06FADFA095}" type="slidenum">
              <a:rPr lang="en-US" smtClean="0"/>
              <a:pPr/>
              <a:t>‹#›</a:t>
            </a:fld>
            <a:endParaRPr lang="en-US" dirty="0"/>
          </a:p>
        </p:txBody>
      </p:sp>
      <p:sp>
        <p:nvSpPr>
          <p:cNvPr id="14" name="Footer Placeholder 13"/>
          <p:cNvSpPr>
            <a:spLocks noGrp="1"/>
          </p:cNvSpPr>
          <p:nvPr>
            <p:ph type="ftr" sz="quarter" idx="12"/>
          </p:nvPr>
        </p:nvSpPr>
        <p:spPr>
          <a:xfrm>
            <a:off x="2133600" y="6248207"/>
            <a:ext cx="6096000" cy="365125"/>
          </a:xfrm>
        </p:spPr>
        <p:txBody>
          <a:bodyPr rtlCol="0"/>
          <a:lstStyle/>
          <a:p>
            <a:endParaRPr lang="en-US" dirty="0"/>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48A87A34-81AB-432B-8DAE-1953F412C126}" type="datetimeFigureOut">
              <a:rPr lang="en-US" smtClean="0"/>
              <a:pPr/>
              <a:t>4/12/2016</a:t>
            </a:fld>
            <a:endParaRPr lang="en-US" dirty="0"/>
          </a:p>
        </p:txBody>
      </p:sp>
      <p:sp>
        <p:nvSpPr>
          <p:cNvPr id="3" name="Footer Placeholder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en-US" dirty="0"/>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6D22F896-40B5-4ADD-8801-0D06FADFA09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wav"/><Relationship Id="rId1" Type="http://schemas.microsoft.com/office/2007/relationships/media" Target="../media/media1.wav"/><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wav"/><Relationship Id="rId1" Type="http://schemas.microsoft.com/office/2007/relationships/media" Target="../media/media1.wav"/><Relationship Id="rId5" Type="http://schemas.openxmlformats.org/officeDocument/2006/relationships/image" Target="../media/image5.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78000" y="1121979"/>
            <a:ext cx="8636000" cy="1828800"/>
          </a:xfrm>
        </p:spPr>
        <p:txBody>
          <a:bodyPr/>
          <a:lstStyle/>
          <a:p>
            <a:pPr algn="ctr"/>
            <a:r>
              <a:rPr lang="en-US" dirty="0"/>
              <a:t>Query by </a:t>
            </a:r>
            <a:r>
              <a:rPr lang="en-US" dirty="0" smtClean="0"/>
              <a:t>Singing/Humming </a:t>
            </a:r>
            <a:r>
              <a:rPr lang="en-US" dirty="0"/>
              <a:t>System </a:t>
            </a:r>
          </a:p>
        </p:txBody>
      </p:sp>
      <p:sp>
        <p:nvSpPr>
          <p:cNvPr id="3" name="Subtitle 2"/>
          <p:cNvSpPr>
            <a:spLocks noGrp="1"/>
          </p:cNvSpPr>
          <p:nvPr>
            <p:ph type="subTitle" idx="1"/>
          </p:nvPr>
        </p:nvSpPr>
        <p:spPr>
          <a:xfrm>
            <a:off x="8563081" y="3999902"/>
            <a:ext cx="2882685" cy="1849106"/>
          </a:xfrm>
        </p:spPr>
        <p:txBody>
          <a:bodyPr>
            <a:normAutofit/>
          </a:bodyPr>
          <a:lstStyle/>
          <a:p>
            <a:r>
              <a:rPr lang="en-US" sz="1800" dirty="0"/>
              <a:t>B</a:t>
            </a:r>
            <a:r>
              <a:rPr lang="en-US" sz="1800" dirty="0" smtClean="0"/>
              <a:t>y :</a:t>
            </a:r>
          </a:p>
          <a:p>
            <a:r>
              <a:rPr lang="en-US" sz="1800" dirty="0" err="1" smtClean="0"/>
              <a:t>Disha</a:t>
            </a:r>
            <a:r>
              <a:rPr lang="en-US" sz="1800" dirty="0" smtClean="0"/>
              <a:t> </a:t>
            </a:r>
            <a:r>
              <a:rPr lang="en-US" sz="1800" dirty="0" err="1" smtClean="0"/>
              <a:t>Garg</a:t>
            </a:r>
            <a:r>
              <a:rPr lang="en-US" sz="1800" dirty="0" smtClean="0"/>
              <a:t>    (V00847833)</a:t>
            </a:r>
          </a:p>
          <a:p>
            <a:r>
              <a:rPr lang="en-US" sz="1800" dirty="0" smtClean="0"/>
              <a:t>Gurjeet Singh (V00840973)</a:t>
            </a:r>
          </a:p>
          <a:p>
            <a:r>
              <a:rPr lang="en-US" sz="1800" dirty="0" err="1" smtClean="0"/>
              <a:t>Prabhjot</a:t>
            </a:r>
            <a:r>
              <a:rPr lang="en-US" sz="1800" dirty="0" smtClean="0"/>
              <a:t> Kaur (V00840971)</a:t>
            </a:r>
            <a:endParaRPr lang="en-US" sz="1800" dirty="0"/>
          </a:p>
        </p:txBody>
      </p:sp>
    </p:spTree>
    <p:extLst>
      <p:ext uri="{BB962C8B-B14F-4D97-AF65-F5344CB8AC3E}">
        <p14:creationId xmlns:p14="http://schemas.microsoft.com/office/powerpoint/2010/main" val="4036560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a:t>
            </a:r>
            <a:endParaRPr lang="en-US" dirty="0"/>
          </a:p>
        </p:txBody>
      </p:sp>
      <p:sp>
        <p:nvSpPr>
          <p:cNvPr id="3" name="Content Placeholder 2"/>
          <p:cNvSpPr>
            <a:spLocks noGrp="1"/>
          </p:cNvSpPr>
          <p:nvPr>
            <p:ph sz="quarter" idx="1"/>
          </p:nvPr>
        </p:nvSpPr>
        <p:spPr>
          <a:xfrm>
            <a:off x="580382" y="1805152"/>
            <a:ext cx="10871200" cy="4495800"/>
          </a:xfrm>
        </p:spPr>
        <p:txBody>
          <a:bodyPr>
            <a:normAutofit/>
          </a:bodyPr>
          <a:lstStyle/>
          <a:p>
            <a:r>
              <a:rPr lang="en-US" sz="2000" b="1" dirty="0"/>
              <a:t>PITCH </a:t>
            </a:r>
            <a:r>
              <a:rPr lang="en-US" sz="2000" b="1" dirty="0" smtClean="0"/>
              <a:t>EXTRACTION </a:t>
            </a:r>
            <a:r>
              <a:rPr lang="en-US" sz="2000" dirty="0"/>
              <a:t>: </a:t>
            </a:r>
            <a:r>
              <a:rPr lang="en-US" sz="2000" dirty="0" smtClean="0"/>
              <a:t>SWIPE (</a:t>
            </a:r>
            <a:r>
              <a:rPr lang="en-US" sz="2000" dirty="0" err="1"/>
              <a:t>Sawtooth</a:t>
            </a:r>
            <a:r>
              <a:rPr lang="en-US" sz="2000" dirty="0"/>
              <a:t> waveform inspired pitch estimator</a:t>
            </a:r>
            <a:r>
              <a:rPr lang="en-US" sz="2000" dirty="0" smtClean="0"/>
              <a:t>), YIN</a:t>
            </a:r>
          </a:p>
          <a:p>
            <a:endParaRPr lang="en-US" sz="2000" dirty="0" smtClean="0"/>
          </a:p>
          <a:p>
            <a:r>
              <a:rPr lang="en-US" sz="2000" b="1" dirty="0" smtClean="0"/>
              <a:t>PREPROCESSING </a:t>
            </a:r>
            <a:r>
              <a:rPr lang="en-US" sz="2000" dirty="0" smtClean="0"/>
              <a:t>: High notes (U, u), Low Notes(D, d) &amp; Same Notes(S)</a:t>
            </a:r>
          </a:p>
          <a:p>
            <a:endParaRPr lang="en-US" sz="2000" dirty="0" smtClean="0"/>
          </a:p>
          <a:p>
            <a:r>
              <a:rPr lang="en-US" sz="2000" b="1" dirty="0" smtClean="0"/>
              <a:t>PATTERN MATCHING</a:t>
            </a:r>
            <a:r>
              <a:rPr lang="en-US" sz="2000" dirty="0" smtClean="0"/>
              <a:t>: EDIT DISTANCE ALGORITHM (Dynamic Programming)</a:t>
            </a:r>
          </a:p>
        </p:txBody>
      </p:sp>
    </p:spTree>
    <p:extLst>
      <p:ext uri="{BB962C8B-B14F-4D97-AF65-F5344CB8AC3E}">
        <p14:creationId xmlns:p14="http://schemas.microsoft.com/office/powerpoint/2010/main" val="212661157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SWIPE: </a:t>
            </a:r>
            <a:r>
              <a:rPr lang="en-US" dirty="0" smtClean="0"/>
              <a:t>FEATURE EXTRACTION</a:t>
            </a:r>
            <a:endParaRPr lang="en-US" dirty="0"/>
          </a:p>
        </p:txBody>
      </p:sp>
      <p:sp>
        <p:nvSpPr>
          <p:cNvPr id="3" name="Content Placeholder 2"/>
          <p:cNvSpPr>
            <a:spLocks noGrp="1"/>
          </p:cNvSpPr>
          <p:nvPr>
            <p:ph sz="quarter" idx="1"/>
          </p:nvPr>
        </p:nvSpPr>
        <p:spPr/>
        <p:txBody>
          <a:bodyPr>
            <a:normAutofit/>
          </a:bodyPr>
          <a:lstStyle/>
          <a:p>
            <a:r>
              <a:rPr lang="en-US" sz="2400" dirty="0"/>
              <a:t>The resultant example pitch contour for qbh_examples.wav</a:t>
            </a:r>
          </a:p>
          <a:p>
            <a:pPr marL="0" indent="0">
              <a:buNone/>
            </a:pPr>
            <a:endParaRPr lang="en-US" sz="2400" dirty="0"/>
          </a:p>
        </p:txBody>
      </p:sp>
      <p:pic>
        <p:nvPicPr>
          <p:cNvPr id="5" name="qbhexamples.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9448802" y="3856894"/>
            <a:ext cx="609600" cy="609600"/>
          </a:xfrm>
          <a:prstGeom prst="rect">
            <a:avLst/>
          </a:prstGeom>
        </p:spPr>
      </p:pic>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89234" y="2402827"/>
            <a:ext cx="5568460" cy="3622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941815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40049" fill="hold"/>
                                        <p:tgtEl>
                                          <p:spTgt spid="5"/>
                                        </p:tgtEl>
                                      </p:cBhvr>
                                    </p:cmd>
                                  </p:childTnLst>
                                </p:cTn>
                              </p:par>
                            </p:childTnLst>
                          </p:cTn>
                        </p:par>
                      </p:childTnLst>
                    </p:cTn>
                  </p:par>
                </p:childTnLst>
              </p:cTn>
              <p:nextCondLst>
                <p:cond evt="onClick" delay="0">
                  <p:tgtEl>
                    <p:spTgt spid="5"/>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YIN: </a:t>
            </a:r>
            <a:r>
              <a:rPr lang="en-US" dirty="0"/>
              <a:t>FEATURE </a:t>
            </a:r>
            <a:r>
              <a:rPr lang="en-US" dirty="0" smtClean="0"/>
              <a:t>EXTRACTION</a:t>
            </a:r>
            <a:endParaRPr lang="en-CA" dirty="0"/>
          </a:p>
        </p:txBody>
      </p:sp>
      <p:pic>
        <p:nvPicPr>
          <p:cNvPr id="4" name="Content Placeholder 3"/>
          <p:cNvPicPr>
            <a:picLocks noGrp="1" noChangeAspect="1"/>
          </p:cNvPicPr>
          <p:nvPr>
            <p:ph sz="quarter" idx="1"/>
          </p:nvPr>
        </p:nvPicPr>
        <p:blipFill>
          <a:blip r:embed="rId4">
            <a:extLst>
              <a:ext uri="{28A0092B-C50C-407E-A947-70E740481C1C}">
                <a14:useLocalDpi xmlns:a14="http://schemas.microsoft.com/office/drawing/2010/main" val="0"/>
              </a:ext>
            </a:extLst>
          </a:blip>
          <a:stretch>
            <a:fillRect/>
          </a:stretch>
        </p:blipFill>
        <p:spPr>
          <a:xfrm>
            <a:off x="2448872" y="2922954"/>
            <a:ext cx="5398294" cy="3598863"/>
          </a:xfrm>
        </p:spPr>
      </p:pic>
      <p:sp>
        <p:nvSpPr>
          <p:cNvPr id="5" name="Content Placeholder 2"/>
          <p:cNvSpPr txBox="1">
            <a:spLocks/>
          </p:cNvSpPr>
          <p:nvPr/>
        </p:nvSpPr>
        <p:spPr>
          <a:xfrm>
            <a:off x="743383" y="1926970"/>
            <a:ext cx="9613861" cy="3599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sz="2000" dirty="0" smtClean="0"/>
              <a:t>The resultant example pitch contour for qbh_examples.wav</a:t>
            </a:r>
            <a:endParaRPr lang="en-US" sz="2000" dirty="0"/>
          </a:p>
        </p:txBody>
      </p:sp>
      <p:pic>
        <p:nvPicPr>
          <p:cNvPr id="6" name="qbhexamples.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9448802" y="3856894"/>
            <a:ext cx="609600" cy="609600"/>
          </a:xfrm>
          <a:prstGeom prst="rect">
            <a:avLst/>
          </a:prstGeom>
        </p:spPr>
      </p:pic>
    </p:spTree>
    <p:extLst>
      <p:ext uri="{BB962C8B-B14F-4D97-AF65-F5344CB8AC3E}">
        <p14:creationId xmlns:p14="http://schemas.microsoft.com/office/powerpoint/2010/main" val="178318130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40049" fill="hold"/>
                                        <p:tgtEl>
                                          <p:spTgt spid="6"/>
                                        </p:tgtEl>
                                      </p:cBhvr>
                                    </p:cmd>
                                  </p:childTnLst>
                                </p:cTn>
                              </p:par>
                            </p:childTnLst>
                          </p:cTn>
                        </p:par>
                      </p:childTnLst>
                    </p:cTn>
                  </p:par>
                </p:childTnLst>
              </p:cTn>
              <p:nextCondLst>
                <p:cond evt="onClick" delay="0">
                  <p:tgtEl>
                    <p:spTgt spid="6"/>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SQLite: </a:t>
            </a:r>
            <a:r>
              <a:rPr lang="en-US" dirty="0" smtClean="0"/>
              <a:t>DATABASE</a:t>
            </a:r>
            <a:endParaRPr lang="en-US" dirty="0"/>
          </a:p>
        </p:txBody>
      </p:sp>
      <p:sp>
        <p:nvSpPr>
          <p:cNvPr id="3" name="Content Placeholder 2"/>
          <p:cNvSpPr>
            <a:spLocks noGrp="1"/>
          </p:cNvSpPr>
          <p:nvPr>
            <p:ph sz="quarter" idx="1"/>
          </p:nvPr>
        </p:nvSpPr>
        <p:spPr>
          <a:xfrm>
            <a:off x="706505" y="1726324"/>
            <a:ext cx="10871200" cy="4495800"/>
          </a:xfrm>
        </p:spPr>
        <p:txBody>
          <a:bodyPr>
            <a:normAutofit/>
          </a:bodyPr>
          <a:lstStyle/>
          <a:p>
            <a:r>
              <a:rPr lang="en-US" sz="2000" dirty="0"/>
              <a:t>SQLite is an in-process library that implements a self contained, </a:t>
            </a:r>
            <a:r>
              <a:rPr lang="en-US" sz="2000" dirty="0" err="1"/>
              <a:t>serverless</a:t>
            </a:r>
            <a:r>
              <a:rPr lang="en-US" sz="2000" dirty="0"/>
              <a:t>, zero-configuration, transactional SQL database </a:t>
            </a:r>
            <a:r>
              <a:rPr lang="en-US" sz="2000" dirty="0" smtClean="0"/>
              <a:t>engine.</a:t>
            </a:r>
          </a:p>
          <a:p>
            <a:r>
              <a:rPr lang="en-US" sz="2000" dirty="0" smtClean="0"/>
              <a:t>The main reason for </a:t>
            </a:r>
            <a:r>
              <a:rPr lang="en-US" sz="2000" dirty="0"/>
              <a:t>choosing SQLite is </a:t>
            </a:r>
            <a:r>
              <a:rPr lang="en-US" sz="2000" dirty="0" smtClean="0"/>
              <a:t>that it reads </a:t>
            </a:r>
            <a:r>
              <a:rPr lang="en-US" sz="2000" dirty="0"/>
              <a:t>and writes directly to ordinary disk files and does not have a separate server </a:t>
            </a:r>
            <a:r>
              <a:rPr lang="en-US" sz="2000" dirty="0" smtClean="0"/>
              <a:t>process.</a:t>
            </a:r>
          </a:p>
          <a:p>
            <a:endParaRPr lang="en-US" sz="2000" dirty="0"/>
          </a:p>
          <a:p>
            <a:pPr marL="0" indent="0">
              <a:buNone/>
            </a:pPr>
            <a:r>
              <a:rPr lang="en-US" sz="600" dirty="0" smtClean="0"/>
              <a:t>				</a:t>
            </a:r>
          </a:p>
          <a:p>
            <a:pPr marL="0" indent="0">
              <a:buNone/>
            </a:pPr>
            <a:endParaRPr lang="en-US" sz="600" dirty="0"/>
          </a:p>
          <a:p>
            <a:pPr marL="0" indent="0" algn="ctr">
              <a:buNone/>
            </a:pPr>
            <a:r>
              <a:rPr lang="en-US" sz="600" dirty="0" smtClean="0"/>
              <a:t>TURN TO DEMO</a:t>
            </a:r>
            <a:endParaRPr lang="en-US" sz="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0357" y="3575301"/>
            <a:ext cx="1591286" cy="83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770560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 DEMO</a:t>
            </a:r>
            <a:endParaRPr lang="en-US" dirty="0"/>
          </a:p>
        </p:txBody>
      </p:sp>
    </p:spTree>
    <p:extLst>
      <p:ext uri="{BB962C8B-B14F-4D97-AF65-F5344CB8AC3E}">
        <p14:creationId xmlns:p14="http://schemas.microsoft.com/office/powerpoint/2010/main" val="136085262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SPECIFICATIONS</a:t>
            </a:r>
          </a:p>
        </p:txBody>
      </p:sp>
      <p:sp>
        <p:nvSpPr>
          <p:cNvPr id="3" name="Content Placeholder 2"/>
          <p:cNvSpPr>
            <a:spLocks noGrp="1"/>
          </p:cNvSpPr>
          <p:nvPr>
            <p:ph sz="quarter" idx="1"/>
          </p:nvPr>
        </p:nvSpPr>
        <p:spPr/>
        <p:txBody>
          <a:bodyPr>
            <a:normAutofit/>
          </a:bodyPr>
          <a:lstStyle/>
          <a:p>
            <a:pPr algn="just"/>
            <a:r>
              <a:rPr lang="en-US" sz="2400" u="sng" dirty="0" smtClean="0"/>
              <a:t>Front end</a:t>
            </a:r>
          </a:p>
          <a:p>
            <a:pPr algn="just">
              <a:buNone/>
            </a:pPr>
            <a:r>
              <a:rPr lang="en-US" sz="2000" dirty="0" smtClean="0"/>
              <a:t> 		*  For GUI </a:t>
            </a:r>
            <a:r>
              <a:rPr lang="en-US" sz="2000" dirty="0" smtClean="0">
                <a:sym typeface="Wingdings" pitchFamily="2" charset="2"/>
              </a:rPr>
              <a:t> </a:t>
            </a:r>
            <a:r>
              <a:rPr lang="en-US" sz="2000" dirty="0" err="1" smtClean="0">
                <a:sym typeface="Wingdings" pitchFamily="2" charset="2"/>
              </a:rPr>
              <a:t>PyQt</a:t>
            </a:r>
            <a:endParaRPr lang="en-US" sz="2000" dirty="0" smtClean="0">
              <a:sym typeface="Wingdings" pitchFamily="2" charset="2"/>
            </a:endParaRPr>
          </a:p>
          <a:p>
            <a:pPr algn="just">
              <a:buNone/>
            </a:pPr>
            <a:r>
              <a:rPr lang="en-US" sz="2000" dirty="0" smtClean="0">
                <a:sym typeface="Wingdings" pitchFamily="2" charset="2"/>
              </a:rPr>
              <a:t>		*  SWIPE  Python</a:t>
            </a:r>
          </a:p>
          <a:p>
            <a:pPr algn="just">
              <a:buNone/>
            </a:pPr>
            <a:r>
              <a:rPr lang="en-US" sz="2000" dirty="0" smtClean="0">
                <a:sym typeface="Wingdings" pitchFamily="2" charset="2"/>
              </a:rPr>
              <a:t>		*  YIN  </a:t>
            </a:r>
            <a:r>
              <a:rPr lang="en-US" sz="2000" dirty="0" err="1" smtClean="0">
                <a:sym typeface="Wingdings" pitchFamily="2" charset="2"/>
              </a:rPr>
              <a:t>Marysas</a:t>
            </a:r>
            <a:r>
              <a:rPr lang="en-US" sz="2000" dirty="0" smtClean="0">
                <a:sym typeface="Wingdings" pitchFamily="2" charset="2"/>
              </a:rPr>
              <a:t> and Python</a:t>
            </a:r>
          </a:p>
          <a:p>
            <a:pPr algn="just"/>
            <a:endParaRPr lang="en-US" sz="2000" dirty="0" smtClean="0"/>
          </a:p>
          <a:p>
            <a:pPr algn="just"/>
            <a:r>
              <a:rPr lang="en-US" sz="2400" u="sng" dirty="0" smtClean="0"/>
              <a:t>Backend</a:t>
            </a:r>
          </a:p>
          <a:p>
            <a:pPr algn="just">
              <a:buNone/>
            </a:pPr>
            <a:r>
              <a:rPr lang="en-US" sz="2400" dirty="0" smtClean="0"/>
              <a:t>		* For data base </a:t>
            </a:r>
            <a:r>
              <a:rPr lang="en-US" sz="2400" dirty="0" smtClean="0">
                <a:sym typeface="Wingdings" pitchFamily="2" charset="2"/>
              </a:rPr>
              <a:t></a:t>
            </a:r>
            <a:r>
              <a:rPr lang="en-US" sz="2000" dirty="0" err="1" smtClean="0"/>
              <a:t>SQLite</a:t>
            </a:r>
            <a:endParaRPr lang="en-US" sz="2000" dirty="0" smtClean="0"/>
          </a:p>
          <a:p>
            <a:pPr algn="just">
              <a:buNone/>
            </a:pPr>
            <a:r>
              <a:rPr lang="en-US" sz="2000" dirty="0" smtClean="0"/>
              <a:t> </a:t>
            </a:r>
            <a:endParaRPr lang="en-US" sz="2000" dirty="0"/>
          </a:p>
        </p:txBody>
      </p:sp>
    </p:spTree>
    <p:extLst>
      <p:ext uri="{BB962C8B-B14F-4D97-AF65-F5344CB8AC3E}">
        <p14:creationId xmlns:p14="http://schemas.microsoft.com/office/powerpoint/2010/main" val="297968988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EVALUATION</a:t>
            </a:r>
            <a:endParaRPr lang="en-CA" dirty="0"/>
          </a:p>
        </p:txBody>
      </p:sp>
      <p:sp>
        <p:nvSpPr>
          <p:cNvPr id="3" name="Content Placeholder 2"/>
          <p:cNvSpPr>
            <a:spLocks noGrp="1"/>
          </p:cNvSpPr>
          <p:nvPr>
            <p:ph sz="quarter" idx="1"/>
          </p:nvPr>
        </p:nvSpPr>
        <p:spPr/>
        <p:txBody>
          <a:bodyPr>
            <a:normAutofit/>
          </a:bodyPr>
          <a:lstStyle/>
          <a:p>
            <a:pPr algn="just"/>
            <a:r>
              <a:rPr lang="en-CA" sz="2000" dirty="0" smtClean="0"/>
              <a:t>The system is fetching good results with the query being a hum tune or with any syllable or if even sung in words or recorded with the phone.</a:t>
            </a:r>
          </a:p>
          <a:p>
            <a:pPr algn="just"/>
            <a:endParaRPr lang="en-CA" sz="2000" dirty="0" smtClean="0"/>
          </a:p>
          <a:p>
            <a:pPr algn="just"/>
            <a:r>
              <a:rPr lang="en-CA" sz="2000" dirty="0" smtClean="0"/>
              <a:t>SWIPE pitch extraction is taking approximately 2 minutes. So we implemented YIN algorithm which is taking 2-3 seconds.</a:t>
            </a:r>
          </a:p>
          <a:p>
            <a:pPr algn="just"/>
            <a:endParaRPr lang="en-CA" sz="2000" dirty="0" smtClean="0"/>
          </a:p>
          <a:p>
            <a:pPr algn="just"/>
            <a:endParaRPr lang="en-CA" sz="2000" dirty="0"/>
          </a:p>
        </p:txBody>
      </p:sp>
    </p:spTree>
    <p:extLst>
      <p:ext uri="{BB962C8B-B14F-4D97-AF65-F5344CB8AC3E}">
        <p14:creationId xmlns:p14="http://schemas.microsoft.com/office/powerpoint/2010/main" val="15824005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RESULTS</a:t>
            </a:r>
            <a:endParaRPr lang="en-CA" dirty="0"/>
          </a:p>
        </p:txBody>
      </p:sp>
      <p:sp>
        <p:nvSpPr>
          <p:cNvPr id="3" name="Content Placeholder 2"/>
          <p:cNvSpPr>
            <a:spLocks noGrp="1"/>
          </p:cNvSpPr>
          <p:nvPr>
            <p:ph sz="quarter" idx="1"/>
          </p:nvPr>
        </p:nvSpPr>
        <p:spPr/>
        <p:txBody>
          <a:bodyPr>
            <a:normAutofit/>
          </a:bodyPr>
          <a:lstStyle/>
          <a:p>
            <a:r>
              <a:rPr lang="en-CA" sz="2000" dirty="0" smtClean="0"/>
              <a:t>After testing 10 times for each Query Type. </a:t>
            </a:r>
          </a:p>
          <a:p>
            <a:endParaRPr lang="en-CA" sz="2000" dirty="0" smtClean="0"/>
          </a:p>
        </p:txBody>
      </p:sp>
      <p:graphicFrame>
        <p:nvGraphicFramePr>
          <p:cNvPr id="5" name="Table 4"/>
          <p:cNvGraphicFramePr>
            <a:graphicFrameLocks noGrp="1"/>
          </p:cNvGraphicFramePr>
          <p:nvPr/>
        </p:nvGraphicFramePr>
        <p:xfrm>
          <a:off x="2536498" y="2869326"/>
          <a:ext cx="7206593" cy="2148195"/>
        </p:xfrm>
        <a:graphic>
          <a:graphicData uri="http://schemas.openxmlformats.org/drawingml/2006/table">
            <a:tbl>
              <a:tblPr firstRow="1" bandRow="1">
                <a:tableStyleId>{5C22544A-7EE6-4342-B048-85BDC9FD1C3A}</a:tableStyleId>
              </a:tblPr>
              <a:tblGrid>
                <a:gridCol w="2709333"/>
                <a:gridCol w="2242791"/>
                <a:gridCol w="2254469"/>
              </a:tblGrid>
              <a:tr h="429639">
                <a:tc>
                  <a:txBody>
                    <a:bodyPr/>
                    <a:lstStyle/>
                    <a:p>
                      <a:pPr algn="ctr"/>
                      <a:r>
                        <a:rPr lang="en-US" dirty="0" smtClean="0"/>
                        <a:t>Query Type</a:t>
                      </a:r>
                      <a:endParaRPr lang="en-US" dirty="0"/>
                    </a:p>
                  </a:txBody>
                  <a:tcPr/>
                </a:tc>
                <a:tc>
                  <a:txBody>
                    <a:bodyPr/>
                    <a:lstStyle/>
                    <a:p>
                      <a:pPr algn="ctr"/>
                      <a:r>
                        <a:rPr lang="en-US" dirty="0" smtClean="0"/>
                        <a:t>SWIPE’</a:t>
                      </a:r>
                      <a:endParaRPr lang="en-US" dirty="0"/>
                    </a:p>
                  </a:txBody>
                  <a:tcPr/>
                </a:tc>
                <a:tc>
                  <a:txBody>
                    <a:bodyPr/>
                    <a:lstStyle/>
                    <a:p>
                      <a:pPr algn="ctr"/>
                      <a:r>
                        <a:rPr lang="en-US" dirty="0" smtClean="0"/>
                        <a:t>YIN</a:t>
                      </a:r>
                      <a:endParaRPr lang="en-US" dirty="0"/>
                    </a:p>
                  </a:txBody>
                  <a:tcPr/>
                </a:tc>
              </a:tr>
              <a:tr h="429639">
                <a:tc>
                  <a:txBody>
                    <a:bodyPr/>
                    <a:lstStyle/>
                    <a:p>
                      <a:pPr algn="ctr"/>
                      <a:r>
                        <a:rPr lang="en-US" dirty="0" smtClean="0"/>
                        <a:t>Hummed</a:t>
                      </a:r>
                      <a:endParaRPr lang="en-US" dirty="0"/>
                    </a:p>
                  </a:txBody>
                  <a:tcPr/>
                </a:tc>
                <a:tc>
                  <a:txBody>
                    <a:bodyPr/>
                    <a:lstStyle/>
                    <a:p>
                      <a:pPr algn="ctr"/>
                      <a:r>
                        <a:rPr lang="en-US" dirty="0" smtClean="0"/>
                        <a:t>70%</a:t>
                      </a:r>
                      <a:endParaRPr lang="en-US" dirty="0"/>
                    </a:p>
                  </a:txBody>
                  <a:tcPr/>
                </a:tc>
                <a:tc>
                  <a:txBody>
                    <a:bodyPr/>
                    <a:lstStyle/>
                    <a:p>
                      <a:pPr algn="ctr"/>
                      <a:r>
                        <a:rPr lang="en-US" dirty="0" smtClean="0"/>
                        <a:t>80%</a:t>
                      </a:r>
                      <a:endParaRPr lang="en-US" dirty="0"/>
                    </a:p>
                  </a:txBody>
                  <a:tcPr/>
                </a:tc>
              </a:tr>
              <a:tr h="429639">
                <a:tc>
                  <a:txBody>
                    <a:bodyPr/>
                    <a:lstStyle/>
                    <a:p>
                      <a:pPr algn="ctr"/>
                      <a:r>
                        <a:rPr lang="en-US" dirty="0" smtClean="0"/>
                        <a:t>Hummed with 1 syllable</a:t>
                      </a:r>
                      <a:endParaRPr lang="en-US" dirty="0"/>
                    </a:p>
                  </a:txBody>
                  <a:tcPr/>
                </a:tc>
                <a:tc>
                  <a:txBody>
                    <a:bodyPr/>
                    <a:lstStyle/>
                    <a:p>
                      <a:pPr algn="ctr"/>
                      <a:r>
                        <a:rPr lang="en-US" dirty="0" smtClean="0"/>
                        <a:t>80%</a:t>
                      </a:r>
                      <a:endParaRPr lang="en-US" dirty="0"/>
                    </a:p>
                  </a:txBody>
                  <a:tcPr/>
                </a:tc>
                <a:tc>
                  <a:txBody>
                    <a:bodyPr/>
                    <a:lstStyle/>
                    <a:p>
                      <a:pPr algn="ctr"/>
                      <a:r>
                        <a:rPr lang="en-US" dirty="0" smtClean="0"/>
                        <a:t>90%</a:t>
                      </a:r>
                      <a:endParaRPr lang="en-US" dirty="0"/>
                    </a:p>
                  </a:txBody>
                  <a:tcPr/>
                </a:tc>
              </a:tr>
              <a:tr h="429639">
                <a:tc>
                  <a:txBody>
                    <a:bodyPr/>
                    <a:lstStyle/>
                    <a:p>
                      <a:pPr algn="ctr"/>
                      <a:r>
                        <a:rPr lang="en-US" dirty="0" smtClean="0"/>
                        <a:t>Sung with words</a:t>
                      </a:r>
                      <a:endParaRPr lang="en-US" dirty="0"/>
                    </a:p>
                  </a:txBody>
                  <a:tcPr/>
                </a:tc>
                <a:tc>
                  <a:txBody>
                    <a:bodyPr/>
                    <a:lstStyle/>
                    <a:p>
                      <a:pPr algn="ctr"/>
                      <a:r>
                        <a:rPr lang="en-US" dirty="0" smtClean="0"/>
                        <a:t>80%</a:t>
                      </a:r>
                      <a:endParaRPr lang="en-US" dirty="0"/>
                    </a:p>
                  </a:txBody>
                  <a:tcPr/>
                </a:tc>
                <a:tc>
                  <a:txBody>
                    <a:bodyPr/>
                    <a:lstStyle/>
                    <a:p>
                      <a:pPr algn="ctr"/>
                      <a:r>
                        <a:rPr lang="en-US" dirty="0" smtClean="0"/>
                        <a:t>90%</a:t>
                      </a:r>
                      <a:endParaRPr lang="en-US" dirty="0"/>
                    </a:p>
                  </a:txBody>
                  <a:tcPr/>
                </a:tc>
              </a:tr>
              <a:tr h="429639">
                <a:tc>
                  <a:txBody>
                    <a:bodyPr/>
                    <a:lstStyle/>
                    <a:p>
                      <a:pPr algn="ctr"/>
                      <a:r>
                        <a:rPr lang="en-US" dirty="0" smtClean="0"/>
                        <a:t>Actual Song (device)</a:t>
                      </a:r>
                      <a:endParaRPr lang="en-US" dirty="0"/>
                    </a:p>
                  </a:txBody>
                  <a:tcPr/>
                </a:tc>
                <a:tc>
                  <a:txBody>
                    <a:bodyPr/>
                    <a:lstStyle/>
                    <a:p>
                      <a:pPr algn="ctr"/>
                      <a:r>
                        <a:rPr lang="en-US" dirty="0" smtClean="0"/>
                        <a:t>80%</a:t>
                      </a:r>
                      <a:endParaRPr lang="en-US" dirty="0"/>
                    </a:p>
                  </a:txBody>
                  <a:tcPr/>
                </a:tc>
                <a:tc>
                  <a:txBody>
                    <a:bodyPr/>
                    <a:lstStyle/>
                    <a:p>
                      <a:pPr algn="ctr"/>
                      <a:r>
                        <a:rPr lang="en-US" dirty="0" smtClean="0"/>
                        <a:t>90%</a:t>
                      </a:r>
                      <a:endParaRPr lang="en-US" dirty="0"/>
                    </a:p>
                  </a:txBody>
                  <a:tcPr/>
                </a:tc>
              </a:tr>
            </a:tbl>
          </a:graphicData>
        </a:graphic>
      </p:graphicFrame>
    </p:spTree>
    <p:extLst>
      <p:ext uri="{BB962C8B-B14F-4D97-AF65-F5344CB8AC3E}">
        <p14:creationId xmlns:p14="http://schemas.microsoft.com/office/powerpoint/2010/main" val="17227699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FUTURE WORK</a:t>
            </a:r>
            <a:endParaRPr lang="en-CA" dirty="0"/>
          </a:p>
        </p:txBody>
      </p:sp>
      <p:sp>
        <p:nvSpPr>
          <p:cNvPr id="3" name="Content Placeholder 2"/>
          <p:cNvSpPr>
            <a:spLocks noGrp="1"/>
          </p:cNvSpPr>
          <p:nvPr>
            <p:ph sz="quarter" idx="1"/>
          </p:nvPr>
        </p:nvSpPr>
        <p:spPr>
          <a:xfrm>
            <a:off x="1105991" y="1879673"/>
            <a:ext cx="10229416" cy="3599316"/>
          </a:xfrm>
        </p:spPr>
        <p:txBody>
          <a:bodyPr>
            <a:noAutofit/>
          </a:bodyPr>
          <a:lstStyle/>
          <a:p>
            <a:r>
              <a:rPr lang="en-CA" sz="2000" dirty="0" smtClean="0"/>
              <a:t>Implement DTW (Dynamic Time Warping) concept instead of edit distance algorithm by Dynamic Programming.</a:t>
            </a:r>
          </a:p>
          <a:p>
            <a:pPr>
              <a:buNone/>
            </a:pPr>
            <a:endParaRPr lang="en-CA" sz="2000" dirty="0" smtClean="0"/>
          </a:p>
          <a:p>
            <a:r>
              <a:rPr lang="en-CA" sz="2000" dirty="0" smtClean="0"/>
              <a:t>Improve pitch extraction and pattern matching algorithm so that the system will perform quickly with at least 500 songs in the database.</a:t>
            </a:r>
          </a:p>
          <a:p>
            <a:endParaRPr lang="en-CA" sz="2000" dirty="0"/>
          </a:p>
          <a:p>
            <a:r>
              <a:rPr lang="en-CA" sz="2000" dirty="0" smtClean="0"/>
              <a:t>Develop as a web application so that it can be accessed on server publically.</a:t>
            </a:r>
          </a:p>
          <a:p>
            <a:endParaRPr lang="en-CA" sz="2000" dirty="0" smtClean="0"/>
          </a:p>
          <a:p>
            <a:r>
              <a:rPr lang="en-CA" sz="2000" dirty="0" smtClean="0"/>
              <a:t>Merge SWIPE and YIN into the same system so that the user can chose which pitch extraction method to use.</a:t>
            </a:r>
          </a:p>
        </p:txBody>
      </p:sp>
    </p:spTree>
    <p:extLst>
      <p:ext uri="{BB962C8B-B14F-4D97-AF65-F5344CB8AC3E}">
        <p14:creationId xmlns:p14="http://schemas.microsoft.com/office/powerpoint/2010/main" val="7031297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3" name="Content Placeholder 2"/>
          <p:cNvSpPr>
            <a:spLocks noGrp="1"/>
          </p:cNvSpPr>
          <p:nvPr>
            <p:ph sz="quarter" idx="1"/>
          </p:nvPr>
        </p:nvSpPr>
        <p:spPr>
          <a:xfrm>
            <a:off x="1011396" y="1899137"/>
            <a:ext cx="10527461" cy="4661319"/>
          </a:xfrm>
        </p:spPr>
        <p:txBody>
          <a:bodyPr>
            <a:noAutofit/>
          </a:bodyPr>
          <a:lstStyle/>
          <a:p>
            <a:pPr>
              <a:buNone/>
            </a:pPr>
            <a:r>
              <a:rPr lang="en-US" sz="1400" i="1" dirty="0"/>
              <a:t>[1] M. A. Raju, B. </a:t>
            </a:r>
            <a:r>
              <a:rPr lang="en-US" sz="1400" i="1" dirty="0" err="1"/>
              <a:t>Sundaram</a:t>
            </a:r>
            <a:r>
              <a:rPr lang="en-US" sz="1400" i="1" dirty="0"/>
              <a:t>, and P. Rao, TANSEN: A Query-By- Humming based Music Retrieval System, In Proc. National Conference on Communications (NCC), 2003. </a:t>
            </a:r>
            <a:endParaRPr lang="en-US" sz="1400" i="1" dirty="0" smtClean="0"/>
          </a:p>
          <a:p>
            <a:pPr>
              <a:buNone/>
            </a:pPr>
            <a:r>
              <a:rPr lang="en-US" sz="1400" i="1" dirty="0" smtClean="0"/>
              <a:t>[</a:t>
            </a:r>
            <a:r>
              <a:rPr lang="en-US" sz="1400" i="1" dirty="0"/>
              <a:t>2] Alan </a:t>
            </a:r>
            <a:r>
              <a:rPr lang="en-US" sz="1400" i="1" dirty="0" err="1"/>
              <a:t>V.Oppenheim</a:t>
            </a:r>
            <a:r>
              <a:rPr lang="en-US" sz="1400" i="1" dirty="0"/>
              <a:t> and Ronald W. Schafer, Discrete-time Signal Processing, Prentice Hall, Fourth Edition. </a:t>
            </a:r>
            <a:endParaRPr lang="en-US" sz="1400" i="1" dirty="0" smtClean="0"/>
          </a:p>
          <a:p>
            <a:pPr>
              <a:buNone/>
            </a:pPr>
            <a:r>
              <a:rPr lang="en-US" sz="1400" i="1" dirty="0" smtClean="0"/>
              <a:t>[</a:t>
            </a:r>
            <a:r>
              <a:rPr lang="en-US" sz="1400" i="1" dirty="0"/>
              <a:t>3] About SQLite. https://</a:t>
            </a:r>
            <a:r>
              <a:rPr lang="en-US" sz="1400" i="1" dirty="0" smtClean="0"/>
              <a:t>www.sqlite.org/about.html. </a:t>
            </a:r>
          </a:p>
          <a:p>
            <a:pPr>
              <a:buNone/>
            </a:pPr>
            <a:r>
              <a:rPr lang="en-US" sz="1400" i="1" dirty="0" smtClean="0"/>
              <a:t>[</a:t>
            </a:r>
            <a:r>
              <a:rPr lang="en-US" sz="1400" i="1" dirty="0"/>
              <a:t>4] </a:t>
            </a:r>
            <a:r>
              <a:rPr lang="en-US" sz="1400" i="1" dirty="0" err="1"/>
              <a:t>Amiya</a:t>
            </a:r>
            <a:r>
              <a:rPr lang="en-US" sz="1400" i="1" dirty="0"/>
              <a:t> Kumar </a:t>
            </a:r>
            <a:r>
              <a:rPr lang="en-US" sz="1400" i="1" dirty="0" err="1"/>
              <a:t>Tripathy</a:t>
            </a:r>
            <a:r>
              <a:rPr lang="en-US" sz="1400" i="1" dirty="0"/>
              <a:t>, </a:t>
            </a:r>
            <a:r>
              <a:rPr lang="en-US" sz="1400" i="1" dirty="0" err="1"/>
              <a:t>Neha</a:t>
            </a:r>
            <a:r>
              <a:rPr lang="en-US" sz="1400" i="1" dirty="0"/>
              <a:t> </a:t>
            </a:r>
            <a:r>
              <a:rPr lang="en-US" sz="1400" i="1" dirty="0" err="1"/>
              <a:t>Chhatre</a:t>
            </a:r>
            <a:r>
              <a:rPr lang="en-US" sz="1400" i="1" dirty="0"/>
              <a:t>, </a:t>
            </a:r>
            <a:r>
              <a:rPr lang="en-US" sz="1400" i="1" dirty="0" err="1" smtClean="0"/>
              <a:t>Namrata</a:t>
            </a:r>
            <a:r>
              <a:rPr lang="en-US" sz="1400" i="1" dirty="0" smtClean="0"/>
              <a:t> </a:t>
            </a:r>
            <a:r>
              <a:rPr lang="en-US" sz="1400" i="1" dirty="0" err="1" smtClean="0"/>
              <a:t>Surendranath</a:t>
            </a:r>
            <a:r>
              <a:rPr lang="en-US" sz="1400" i="1" dirty="0"/>
              <a:t>, and </a:t>
            </a:r>
            <a:r>
              <a:rPr lang="en-US" sz="1400" i="1" dirty="0" err="1"/>
              <a:t>Manpreet</a:t>
            </a:r>
            <a:r>
              <a:rPr lang="en-US" sz="1400" i="1" dirty="0"/>
              <a:t> </a:t>
            </a:r>
            <a:r>
              <a:rPr lang="en-US" sz="1400" i="1" dirty="0" err="1"/>
              <a:t>Kalsi</a:t>
            </a:r>
            <a:r>
              <a:rPr lang="en-US" sz="1400" i="1" dirty="0"/>
              <a:t>. Query by </a:t>
            </a:r>
            <a:r>
              <a:rPr lang="en-US" sz="1400" i="1" dirty="0" smtClean="0"/>
              <a:t>humming system</a:t>
            </a:r>
            <a:r>
              <a:rPr lang="en-US" sz="1400" i="1" dirty="0"/>
              <a:t>. Int. Journal of Recent Trends in </a:t>
            </a:r>
            <a:r>
              <a:rPr lang="en-US" sz="1400" i="1" dirty="0" err="1"/>
              <a:t>Engg</a:t>
            </a:r>
            <a:r>
              <a:rPr lang="en-US" sz="1400" i="1" dirty="0"/>
              <a:t>, </a:t>
            </a:r>
            <a:r>
              <a:rPr lang="en-US" sz="1400" i="1" dirty="0" smtClean="0"/>
              <a:t>2009. </a:t>
            </a:r>
          </a:p>
          <a:p>
            <a:pPr>
              <a:buNone/>
            </a:pPr>
            <a:r>
              <a:rPr lang="en-US" sz="1400" i="1" dirty="0" smtClean="0"/>
              <a:t>[</a:t>
            </a:r>
            <a:r>
              <a:rPr lang="en-US" sz="1400" i="1" dirty="0"/>
              <a:t>5] Edmond Lau, Annie Ding, Calvin On, MUSICDB:A Query By humming system </a:t>
            </a:r>
            <a:endParaRPr lang="en-US" sz="1400" i="1" dirty="0" smtClean="0"/>
          </a:p>
          <a:p>
            <a:pPr>
              <a:buNone/>
            </a:pPr>
            <a:r>
              <a:rPr lang="en-US" sz="1400" i="1" dirty="0" smtClean="0"/>
              <a:t>[</a:t>
            </a:r>
            <a:r>
              <a:rPr lang="en-US" sz="1400" i="1" dirty="0"/>
              <a:t>6] </a:t>
            </a:r>
            <a:r>
              <a:rPr lang="en-US" sz="1400" i="1" dirty="0" err="1"/>
              <a:t>Sumantra</a:t>
            </a:r>
            <a:r>
              <a:rPr lang="en-US" sz="1400" i="1" dirty="0"/>
              <a:t> Dutta Roy, </a:t>
            </a:r>
            <a:r>
              <a:rPr lang="en-US" sz="1400" i="1" dirty="0" err="1"/>
              <a:t>Preeti</a:t>
            </a:r>
            <a:r>
              <a:rPr lang="en-US" sz="1400" i="1" dirty="0"/>
              <a:t> Rao, Contour based melody representation: An analytical study. </a:t>
            </a:r>
            <a:endParaRPr lang="en-US" sz="1400" i="1" dirty="0" smtClean="0"/>
          </a:p>
          <a:p>
            <a:pPr>
              <a:buNone/>
            </a:pPr>
            <a:r>
              <a:rPr lang="en-US" sz="1400" i="1" dirty="0" smtClean="0"/>
              <a:t>[</a:t>
            </a:r>
            <a:r>
              <a:rPr lang="en-US" sz="1400" i="1" dirty="0"/>
              <a:t>7] John </a:t>
            </a:r>
            <a:r>
              <a:rPr lang="en-US" sz="1400" i="1" dirty="0" err="1"/>
              <a:t>G.Proakis</a:t>
            </a:r>
            <a:r>
              <a:rPr lang="en-US" sz="1400" i="1" dirty="0"/>
              <a:t>, Digital Signaling and Processing, Prentice Hall, Fourth Edition. </a:t>
            </a:r>
            <a:endParaRPr lang="en-US" sz="1400" i="1" dirty="0" smtClean="0"/>
          </a:p>
          <a:p>
            <a:pPr>
              <a:buNone/>
            </a:pPr>
            <a:r>
              <a:rPr lang="en-US" sz="1400" i="1" dirty="0" smtClean="0"/>
              <a:t>[</a:t>
            </a:r>
            <a:r>
              <a:rPr lang="en-US" sz="1400" i="1" dirty="0"/>
              <a:t>8] http://en.wikipedia.org/wiki/Query by humming. (Accessed on 11 September 2007) </a:t>
            </a:r>
            <a:endParaRPr lang="en-US" sz="1400" i="1" dirty="0" smtClean="0"/>
          </a:p>
          <a:p>
            <a:pPr>
              <a:buNone/>
            </a:pPr>
            <a:r>
              <a:rPr lang="en-US" sz="1400" i="1" dirty="0" smtClean="0"/>
              <a:t>[</a:t>
            </a:r>
            <a:r>
              <a:rPr lang="en-US" sz="1400" i="1" dirty="0"/>
              <a:t>9] </a:t>
            </a:r>
            <a:r>
              <a:rPr lang="en-US" sz="1400" i="1" dirty="0" err="1"/>
              <a:t>PyQt</a:t>
            </a:r>
            <a:r>
              <a:rPr lang="en-US" sz="1400" i="1" dirty="0"/>
              <a:t> Tutorials. https://wiki.python.org/moin/PyQt/Tutorials. </a:t>
            </a:r>
            <a:endParaRPr lang="en-US" sz="1400" i="1" dirty="0" smtClean="0"/>
          </a:p>
          <a:p>
            <a:pPr>
              <a:buNone/>
            </a:pPr>
            <a:r>
              <a:rPr lang="en-US" sz="1400" i="1" dirty="0" smtClean="0"/>
              <a:t>[</a:t>
            </a:r>
            <a:r>
              <a:rPr lang="en-US" sz="1400" i="1" dirty="0"/>
              <a:t>10] http://www.cs.cornell.edu/Info/Faculty/bsmith/query-byhumming.html. (Accessed on 13 January 2008) </a:t>
            </a:r>
            <a:endParaRPr lang="en-US" sz="1400" i="1" dirty="0" smtClean="0"/>
          </a:p>
          <a:p>
            <a:pPr>
              <a:buNone/>
            </a:pPr>
            <a:r>
              <a:rPr lang="en-US" sz="1400" i="1" dirty="0" smtClean="0"/>
              <a:t>[</a:t>
            </a:r>
            <a:r>
              <a:rPr lang="en-US" sz="1400" i="1" dirty="0"/>
              <a:t>11] </a:t>
            </a:r>
            <a:r>
              <a:rPr lang="en-CA" sz="1400" i="1" dirty="0"/>
              <a:t>Arturo Camacho and John G Harris. A </a:t>
            </a:r>
            <a:r>
              <a:rPr lang="en-CA" sz="1400" i="1" dirty="0" err="1"/>
              <a:t>sawtooth</a:t>
            </a:r>
            <a:r>
              <a:rPr lang="en-CA" sz="1400" i="1" dirty="0"/>
              <a:t> </a:t>
            </a:r>
            <a:r>
              <a:rPr lang="en-CA" sz="1400" i="1" dirty="0" smtClean="0"/>
              <a:t>wave-form </a:t>
            </a:r>
            <a:r>
              <a:rPr lang="en-CA" sz="1400" i="1" dirty="0"/>
              <a:t>inspired pitch estimator for speech and </a:t>
            </a:r>
            <a:r>
              <a:rPr lang="en-CA" sz="1400" i="1" dirty="0" smtClean="0"/>
              <a:t>music. The </a:t>
            </a:r>
            <a:r>
              <a:rPr lang="en-CA" sz="1400" i="1" dirty="0"/>
              <a:t>Journal of the Acoustical Society of </a:t>
            </a:r>
            <a:r>
              <a:rPr lang="en-CA" sz="1400" i="1" dirty="0" smtClean="0"/>
              <a:t>America, 124(3</a:t>
            </a:r>
            <a:r>
              <a:rPr lang="en-CA" sz="1400" i="1" dirty="0"/>
              <a:t>):1638–1652, 2008</a:t>
            </a:r>
            <a:r>
              <a:rPr lang="en-CA" sz="1400" i="1" dirty="0" smtClean="0"/>
              <a:t>.</a:t>
            </a:r>
          </a:p>
          <a:p>
            <a:pPr>
              <a:buNone/>
            </a:pPr>
            <a:r>
              <a:rPr lang="en-CA" sz="1400" i="1" dirty="0"/>
              <a:t>[12] Roger B Dannenberg, William P Birmingham, </a:t>
            </a:r>
            <a:r>
              <a:rPr lang="en-CA" sz="1400" i="1" dirty="0" smtClean="0"/>
              <a:t>George </a:t>
            </a:r>
            <a:r>
              <a:rPr lang="en-CA" sz="1400" i="1" dirty="0" err="1" smtClean="0"/>
              <a:t>Tzanetakis</a:t>
            </a:r>
            <a:r>
              <a:rPr lang="en-CA" sz="1400" i="1" dirty="0"/>
              <a:t>, Colin Meek, </a:t>
            </a:r>
            <a:r>
              <a:rPr lang="en-CA" sz="1400" i="1" dirty="0" err="1"/>
              <a:t>Ning</a:t>
            </a:r>
            <a:r>
              <a:rPr lang="en-CA" sz="1400" i="1" dirty="0"/>
              <a:t> Hu, and Bryan </a:t>
            </a:r>
            <a:r>
              <a:rPr lang="en-CA" sz="1400" i="1" dirty="0" err="1" smtClean="0"/>
              <a:t>Pardo</a:t>
            </a:r>
            <a:r>
              <a:rPr lang="en-CA" sz="1400" i="1" dirty="0" smtClean="0"/>
              <a:t>. The </a:t>
            </a:r>
            <a:r>
              <a:rPr lang="en-CA" sz="1400" i="1" dirty="0" err="1"/>
              <a:t>musart</a:t>
            </a:r>
            <a:r>
              <a:rPr lang="en-CA" sz="1400" i="1" dirty="0"/>
              <a:t> </a:t>
            </a:r>
            <a:r>
              <a:rPr lang="en-CA" sz="1400" i="1" dirty="0" err="1"/>
              <a:t>testbed</a:t>
            </a:r>
            <a:r>
              <a:rPr lang="en-CA" sz="1400" i="1" dirty="0"/>
              <a:t> for query-by-humming </a:t>
            </a:r>
            <a:r>
              <a:rPr lang="en-CA" sz="1400" i="1" dirty="0" smtClean="0"/>
              <a:t>evaluation. Computer </a:t>
            </a:r>
            <a:r>
              <a:rPr lang="en-CA" sz="1400" i="1" dirty="0"/>
              <a:t>Music Journal, 28(2):34–48, 2004.</a:t>
            </a:r>
            <a:endParaRPr lang="en-US" sz="1400" i="1" dirty="0"/>
          </a:p>
        </p:txBody>
      </p:sp>
    </p:spTree>
    <p:extLst>
      <p:ext uri="{BB962C8B-B14F-4D97-AF65-F5344CB8AC3E}">
        <p14:creationId xmlns:p14="http://schemas.microsoft.com/office/powerpoint/2010/main" val="182546201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sz="quarter" idx="1"/>
          </p:nvPr>
        </p:nvSpPr>
        <p:spPr>
          <a:xfrm>
            <a:off x="538432" y="1774569"/>
            <a:ext cx="10749678" cy="3569941"/>
          </a:xfrm>
        </p:spPr>
        <p:txBody>
          <a:bodyPr>
            <a:noAutofit/>
          </a:bodyPr>
          <a:lstStyle/>
          <a:p>
            <a:pPr algn="just"/>
            <a:r>
              <a:rPr lang="en-US" sz="2000" dirty="0" smtClean="0"/>
              <a:t>Allows </a:t>
            </a:r>
            <a:r>
              <a:rPr lang="en-US" sz="2000" dirty="0"/>
              <a:t>the user to find a song by </a:t>
            </a:r>
            <a:r>
              <a:rPr lang="en-US" sz="2000" dirty="0" smtClean="0"/>
              <a:t>singing or humming </a:t>
            </a:r>
            <a:r>
              <a:rPr lang="en-US" sz="2000" dirty="0"/>
              <a:t>part of the tune. </a:t>
            </a:r>
            <a:endParaRPr lang="en-US" sz="2000" dirty="0" smtClean="0"/>
          </a:p>
          <a:p>
            <a:pPr algn="just">
              <a:buNone/>
            </a:pPr>
            <a:endParaRPr lang="en-US" sz="2000" dirty="0" smtClean="0"/>
          </a:p>
          <a:p>
            <a:pPr algn="just"/>
            <a:r>
              <a:rPr lang="en-US" sz="2000" dirty="0" smtClean="0"/>
              <a:t>The idea is simple: you hum into the microphone, the computer records the hum and extracts certain features corresponding to the melody and rhythm characteristics, and it then compares the features to the features of the songs in the database. </a:t>
            </a:r>
          </a:p>
          <a:p>
            <a:pPr algn="just"/>
            <a:endParaRPr lang="en-US" sz="2000" dirty="0"/>
          </a:p>
          <a:p>
            <a:pPr algn="just"/>
            <a:r>
              <a:rPr lang="en-US" sz="2000" dirty="0"/>
              <a:t>Finally it returns a ranked list of </a:t>
            </a:r>
            <a:r>
              <a:rPr lang="en-US" sz="2000" dirty="0" smtClean="0"/>
              <a:t>top 5 Songs </a:t>
            </a:r>
            <a:r>
              <a:rPr lang="en-US" sz="2000" dirty="0"/>
              <a:t>or </a:t>
            </a:r>
            <a:r>
              <a:rPr lang="en-US" sz="2000" dirty="0" smtClean="0"/>
              <a:t>Melodies from the database which are most </a:t>
            </a:r>
            <a:r>
              <a:rPr lang="en-US" sz="2000" dirty="0"/>
              <a:t>similar to the humming. </a:t>
            </a:r>
            <a:endParaRPr lang="en-US" sz="2000" dirty="0" smtClean="0"/>
          </a:p>
          <a:p>
            <a:pPr algn="just"/>
            <a:r>
              <a:rPr lang="en-US" sz="2000" dirty="0" smtClean="0">
                <a:solidFill>
                  <a:srgbClr val="FF0000"/>
                </a:solidFill>
              </a:rPr>
              <a:t>GOAL: </a:t>
            </a:r>
            <a:r>
              <a:rPr lang="en-US" sz="2000" dirty="0" smtClean="0"/>
              <a:t>To </a:t>
            </a:r>
            <a:r>
              <a:rPr lang="en-US" sz="2000" dirty="0"/>
              <a:t>build a reliable and efficient largescale system that collects thousands of songs and responds in seconds.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8515" y="5317867"/>
            <a:ext cx="4411085" cy="1339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196746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9808" y="3245422"/>
            <a:ext cx="2346660" cy="601364"/>
          </a:xfrm>
        </p:spPr>
        <p:txBody>
          <a:bodyPr>
            <a:normAutofit fontScale="90000"/>
          </a:bodyPr>
          <a:lstStyle/>
          <a:p>
            <a:r>
              <a:rPr lang="en-US" dirty="0" smtClean="0"/>
              <a:t>QUESTIONS ?</a:t>
            </a:r>
            <a:endParaRPr lang="en-US" dirty="0"/>
          </a:p>
        </p:txBody>
      </p:sp>
    </p:spTree>
    <p:extLst>
      <p:ext uri="{BB962C8B-B14F-4D97-AF65-F5344CB8AC3E}">
        <p14:creationId xmlns:p14="http://schemas.microsoft.com/office/powerpoint/2010/main" val="241451678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82" y="-1"/>
            <a:ext cx="12188718" cy="6858001"/>
          </a:xfrm>
          <a:prstGeom prst="rect">
            <a:avLst/>
          </a:prstGeom>
        </p:spPr>
      </p:pic>
    </p:spTree>
    <p:extLst>
      <p:ext uri="{BB962C8B-B14F-4D97-AF65-F5344CB8AC3E}">
        <p14:creationId xmlns:p14="http://schemas.microsoft.com/office/powerpoint/2010/main" val="300401483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r>
              <a:rPr lang="en-US" dirty="0" smtClean="0"/>
              <a:t>	</a:t>
            </a:r>
            <a:endParaRPr lang="en-US" dirty="0"/>
          </a:p>
        </p:txBody>
      </p:sp>
      <p:sp>
        <p:nvSpPr>
          <p:cNvPr id="3" name="Content Placeholder 2"/>
          <p:cNvSpPr>
            <a:spLocks noGrp="1"/>
          </p:cNvSpPr>
          <p:nvPr>
            <p:ph sz="quarter" idx="1"/>
          </p:nvPr>
        </p:nvSpPr>
        <p:spPr/>
        <p:txBody>
          <a:bodyPr>
            <a:noAutofit/>
          </a:bodyPr>
          <a:lstStyle/>
          <a:p>
            <a:pPr>
              <a:lnSpc>
                <a:spcPct val="120000"/>
              </a:lnSpc>
            </a:pPr>
            <a:r>
              <a:rPr lang="en-US" sz="2000" dirty="0" smtClean="0"/>
              <a:t>A lot of research </a:t>
            </a:r>
            <a:r>
              <a:rPr lang="en-US" sz="2000" dirty="0"/>
              <a:t>in audio-based search engines, and building </a:t>
            </a:r>
            <a:r>
              <a:rPr lang="en-US" sz="2000" dirty="0" smtClean="0"/>
              <a:t>efficient </a:t>
            </a:r>
            <a:r>
              <a:rPr lang="en-US" sz="2000" dirty="0"/>
              <a:t>Human Computer </a:t>
            </a:r>
            <a:r>
              <a:rPr lang="en-US" sz="2000" dirty="0" smtClean="0"/>
              <a:t>Interfaces</a:t>
            </a:r>
          </a:p>
          <a:p>
            <a:pPr>
              <a:lnSpc>
                <a:spcPct val="120000"/>
              </a:lnSpc>
            </a:pPr>
            <a:r>
              <a:rPr lang="en-US" sz="2000" dirty="0" smtClean="0"/>
              <a:t>The </a:t>
            </a:r>
            <a:r>
              <a:rPr lang="en-US" sz="2000" dirty="0"/>
              <a:t>purpose </a:t>
            </a:r>
            <a:r>
              <a:rPr lang="en-US" sz="2000" dirty="0" smtClean="0"/>
              <a:t>of this </a:t>
            </a:r>
            <a:r>
              <a:rPr lang="en-US" sz="2000" dirty="0"/>
              <a:t>project is to </a:t>
            </a:r>
            <a:r>
              <a:rPr lang="en-US" sz="2000" dirty="0" smtClean="0"/>
              <a:t>build </a:t>
            </a:r>
            <a:r>
              <a:rPr lang="en-US" sz="2000" dirty="0"/>
              <a:t>a complete functional prototype of </a:t>
            </a:r>
            <a:r>
              <a:rPr lang="en-US" sz="2000" dirty="0" smtClean="0"/>
              <a:t>a Query </a:t>
            </a:r>
            <a:r>
              <a:rPr lang="en-US" sz="2000" dirty="0"/>
              <a:t>by Singing/Humming </a:t>
            </a:r>
            <a:r>
              <a:rPr lang="en-US" sz="2000" dirty="0" smtClean="0"/>
              <a:t>system. </a:t>
            </a:r>
          </a:p>
          <a:p>
            <a:pPr>
              <a:lnSpc>
                <a:spcPct val="120000"/>
              </a:lnSpc>
            </a:pPr>
            <a:r>
              <a:rPr lang="en-US" sz="2000" dirty="0" smtClean="0"/>
              <a:t>However</a:t>
            </a:r>
            <a:r>
              <a:rPr lang="en-US" sz="2000" dirty="0"/>
              <a:t>, </a:t>
            </a:r>
            <a:r>
              <a:rPr lang="en-US" sz="2000" dirty="0" smtClean="0"/>
              <a:t>building </a:t>
            </a:r>
            <a:r>
              <a:rPr lang="en-US" sz="2000" dirty="0"/>
              <a:t>such a system, presents significantly greater </a:t>
            </a:r>
            <a:r>
              <a:rPr lang="en-US" sz="2000" dirty="0" smtClean="0"/>
              <a:t>challenges because </a:t>
            </a:r>
            <a:r>
              <a:rPr lang="en-US" sz="2000" dirty="0"/>
              <a:t>unlike text content, the way to represent and </a:t>
            </a:r>
            <a:r>
              <a:rPr lang="en-US" sz="2000" dirty="0" smtClean="0"/>
              <a:t>store melody </a:t>
            </a:r>
            <a:r>
              <a:rPr lang="en-US" sz="2000" dirty="0"/>
              <a:t>content in a database does not work </a:t>
            </a:r>
            <a:r>
              <a:rPr lang="en-US" sz="2000" dirty="0" smtClean="0"/>
              <a:t>here.</a:t>
            </a:r>
          </a:p>
          <a:p>
            <a:pPr>
              <a:lnSpc>
                <a:spcPct val="120000"/>
              </a:lnSpc>
            </a:pPr>
            <a:r>
              <a:rPr lang="en-US" sz="2000" dirty="0" smtClean="0"/>
              <a:t>Moreover</a:t>
            </a:r>
            <a:r>
              <a:rPr lang="en-US" sz="2000" dirty="0"/>
              <a:t>, several issues unique to </a:t>
            </a:r>
            <a:r>
              <a:rPr lang="en-US" sz="2000" dirty="0" err="1" smtClean="0"/>
              <a:t>QbSH</a:t>
            </a:r>
            <a:r>
              <a:rPr lang="en-US" sz="2000" dirty="0" smtClean="0"/>
              <a:t> </a:t>
            </a:r>
            <a:r>
              <a:rPr lang="en-US" sz="2000" dirty="0"/>
              <a:t>systems are: </a:t>
            </a:r>
            <a:endParaRPr lang="en-US" sz="2000" dirty="0" smtClean="0"/>
          </a:p>
          <a:p>
            <a:pPr marL="457200" lvl="1" indent="0" algn="just">
              <a:lnSpc>
                <a:spcPct val="120000"/>
              </a:lnSpc>
              <a:buFont typeface="Wingdings" pitchFamily="2" charset="2"/>
              <a:buChar char="ü"/>
            </a:pPr>
            <a:r>
              <a:rPr lang="en-US" sz="1600" dirty="0" smtClean="0">
                <a:solidFill>
                  <a:srgbClr val="0000CC"/>
                </a:solidFill>
              </a:rPr>
              <a:t>      Users may </a:t>
            </a:r>
            <a:r>
              <a:rPr lang="en-US" sz="1600" dirty="0">
                <a:solidFill>
                  <a:srgbClr val="0000CC"/>
                </a:solidFill>
              </a:rPr>
              <a:t>not make perfect requests. </a:t>
            </a:r>
            <a:endParaRPr lang="en-US" sz="1600" dirty="0" smtClean="0">
              <a:solidFill>
                <a:srgbClr val="0000CC"/>
              </a:solidFill>
            </a:endParaRPr>
          </a:p>
          <a:p>
            <a:pPr marL="457200" lvl="1" indent="0" algn="just">
              <a:lnSpc>
                <a:spcPct val="120000"/>
              </a:lnSpc>
              <a:buFont typeface="Wingdings" pitchFamily="2" charset="2"/>
              <a:buChar char="ü"/>
            </a:pPr>
            <a:r>
              <a:rPr lang="en-US" sz="1600" dirty="0" smtClean="0">
                <a:solidFill>
                  <a:srgbClr val="0000CC"/>
                </a:solidFill>
              </a:rPr>
              <a:t>      Difficult to capture pitches and notes from user’s query</a:t>
            </a:r>
          </a:p>
          <a:p>
            <a:pPr marL="457200" lvl="1" indent="0" algn="just">
              <a:lnSpc>
                <a:spcPct val="120000"/>
              </a:lnSpc>
              <a:buFont typeface="Wingdings" pitchFamily="2" charset="2"/>
              <a:buChar char="ü"/>
            </a:pPr>
            <a:r>
              <a:rPr lang="en-US" sz="1600" dirty="0" smtClean="0">
                <a:solidFill>
                  <a:srgbClr val="0000CC"/>
                </a:solidFill>
              </a:rPr>
              <a:t>      Difficult </a:t>
            </a:r>
            <a:r>
              <a:rPr lang="en-US" sz="1600" dirty="0">
                <a:solidFill>
                  <a:srgbClr val="0000CC"/>
                </a:solidFill>
              </a:rPr>
              <a:t>to </a:t>
            </a:r>
            <a:r>
              <a:rPr lang="en-US" sz="1600" dirty="0" smtClean="0">
                <a:solidFill>
                  <a:srgbClr val="0000CC"/>
                </a:solidFill>
              </a:rPr>
              <a:t>capture accurately </a:t>
            </a:r>
            <a:r>
              <a:rPr lang="en-US" sz="1600" dirty="0">
                <a:solidFill>
                  <a:srgbClr val="0000CC"/>
                </a:solidFill>
              </a:rPr>
              <a:t>the melodic information from a </a:t>
            </a:r>
            <a:r>
              <a:rPr lang="en-US" sz="1600" dirty="0" smtClean="0">
                <a:solidFill>
                  <a:srgbClr val="0000CC"/>
                </a:solidFill>
              </a:rPr>
              <a:t>pre-recorded music file</a:t>
            </a:r>
          </a:p>
          <a:p>
            <a:pPr marL="457200" lvl="1" indent="0" algn="just">
              <a:lnSpc>
                <a:spcPct val="120000"/>
              </a:lnSpc>
              <a:buFont typeface="Wingdings" pitchFamily="2" charset="2"/>
              <a:buChar char="ü"/>
            </a:pPr>
            <a:r>
              <a:rPr lang="en-US" sz="1600" dirty="0" smtClean="0">
                <a:solidFill>
                  <a:srgbClr val="0000CC"/>
                </a:solidFill>
              </a:rPr>
              <a:t>      Difficult to avoid Noise.</a:t>
            </a:r>
            <a:endParaRPr lang="en-US" sz="1600" dirty="0">
              <a:solidFill>
                <a:srgbClr val="0000CC"/>
              </a:solidFill>
            </a:endParaRPr>
          </a:p>
        </p:txBody>
      </p:sp>
    </p:spTree>
    <p:extLst>
      <p:ext uri="{BB962C8B-B14F-4D97-AF65-F5344CB8AC3E}">
        <p14:creationId xmlns:p14="http://schemas.microsoft.com/office/powerpoint/2010/main" val="382685205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a:t>
            </a:r>
            <a:r>
              <a:rPr lang="en-US" dirty="0"/>
              <a:t>SPECIFICATION</a:t>
            </a:r>
          </a:p>
        </p:txBody>
      </p:sp>
      <p:sp>
        <p:nvSpPr>
          <p:cNvPr id="3" name="Content Placeholder 2"/>
          <p:cNvSpPr>
            <a:spLocks noGrp="1"/>
          </p:cNvSpPr>
          <p:nvPr>
            <p:ph sz="quarter" idx="1"/>
          </p:nvPr>
        </p:nvSpPr>
        <p:spPr>
          <a:xfrm>
            <a:off x="831379" y="1861457"/>
            <a:ext cx="10871200" cy="4495800"/>
          </a:xfrm>
        </p:spPr>
        <p:txBody>
          <a:bodyPr>
            <a:noAutofit/>
          </a:bodyPr>
          <a:lstStyle/>
          <a:p>
            <a:r>
              <a:rPr lang="en-US" sz="2000" dirty="0"/>
              <a:t>The situation of not being able to find a song to which </a:t>
            </a:r>
            <a:r>
              <a:rPr lang="en-US" sz="2000" dirty="0" smtClean="0"/>
              <a:t>we have </a:t>
            </a:r>
            <a:r>
              <a:rPr lang="en-US" sz="2000" dirty="0"/>
              <a:t>a melody running on our minds is known to </a:t>
            </a:r>
            <a:r>
              <a:rPr lang="en-US" sz="2000" dirty="0" smtClean="0"/>
              <a:t>everyone. i.e. we have some idea of the tune and we need to identify the song.</a:t>
            </a:r>
          </a:p>
          <a:p>
            <a:r>
              <a:rPr lang="en-US" sz="2000" dirty="0" smtClean="0"/>
              <a:t>To handle above situation, we need  a Query </a:t>
            </a:r>
            <a:r>
              <a:rPr lang="en-US" sz="2000" dirty="0"/>
              <a:t>by Singing/Humming (</a:t>
            </a:r>
            <a:r>
              <a:rPr lang="en-US" sz="2000" dirty="0" err="1"/>
              <a:t>QbSH</a:t>
            </a:r>
            <a:r>
              <a:rPr lang="en-US" sz="2000" dirty="0"/>
              <a:t>) </a:t>
            </a:r>
            <a:r>
              <a:rPr lang="en-US" sz="2000" dirty="0" smtClean="0"/>
              <a:t>system.</a:t>
            </a:r>
            <a:endParaRPr lang="en-CA" sz="2000" dirty="0" smtClean="0"/>
          </a:p>
          <a:p>
            <a:r>
              <a:rPr lang="en-CA" sz="2000" dirty="0" smtClean="0"/>
              <a:t>This system </a:t>
            </a:r>
            <a:r>
              <a:rPr lang="en-CA" sz="2000" dirty="0"/>
              <a:t>needs to be robust </a:t>
            </a:r>
            <a:r>
              <a:rPr lang="en-CA" sz="2000" dirty="0" smtClean="0"/>
              <a:t>to handle :</a:t>
            </a:r>
          </a:p>
          <a:p>
            <a:pPr lvl="3">
              <a:buFont typeface="Wingdings" pitchFamily="2" charset="2"/>
              <a:buChar char="ü"/>
            </a:pPr>
            <a:r>
              <a:rPr lang="en-CA" sz="1600" dirty="0" smtClean="0">
                <a:solidFill>
                  <a:srgbClr val="0000CC"/>
                </a:solidFill>
              </a:rPr>
              <a:t>  </a:t>
            </a:r>
            <a:r>
              <a:rPr lang="en-US" sz="1800" dirty="0" smtClean="0">
                <a:solidFill>
                  <a:srgbClr val="0000CC"/>
                </a:solidFill>
              </a:rPr>
              <a:t> P</a:t>
            </a:r>
            <a:r>
              <a:rPr lang="en-CA" sz="1800" dirty="0" err="1" smtClean="0">
                <a:solidFill>
                  <a:srgbClr val="0000CC"/>
                </a:solidFill>
              </a:rPr>
              <a:t>oor</a:t>
            </a:r>
            <a:r>
              <a:rPr lang="en-CA" sz="1800" dirty="0" smtClean="0">
                <a:solidFill>
                  <a:srgbClr val="0000CC"/>
                </a:solidFill>
              </a:rPr>
              <a:t> humming</a:t>
            </a:r>
          </a:p>
          <a:p>
            <a:pPr lvl="3">
              <a:buFont typeface="Wingdings" pitchFamily="2" charset="2"/>
              <a:buChar char="ü"/>
            </a:pPr>
            <a:r>
              <a:rPr lang="en-CA" sz="1800" dirty="0" smtClean="0">
                <a:solidFill>
                  <a:srgbClr val="0000CC"/>
                </a:solidFill>
              </a:rPr>
              <a:t>   Wrong pitch</a:t>
            </a:r>
          </a:p>
          <a:p>
            <a:pPr lvl="3">
              <a:buFont typeface="Wingdings" pitchFamily="2" charset="2"/>
              <a:buChar char="ü"/>
            </a:pPr>
            <a:r>
              <a:rPr lang="en-CA" sz="1800" dirty="0" smtClean="0">
                <a:solidFill>
                  <a:srgbClr val="0000CC"/>
                </a:solidFill>
              </a:rPr>
              <a:t>   Wrong </a:t>
            </a:r>
            <a:r>
              <a:rPr lang="en-CA" sz="1800" dirty="0">
                <a:solidFill>
                  <a:srgbClr val="0000CC"/>
                </a:solidFill>
              </a:rPr>
              <a:t>note </a:t>
            </a:r>
            <a:r>
              <a:rPr lang="en-CA" sz="1800" dirty="0" smtClean="0">
                <a:solidFill>
                  <a:srgbClr val="0000CC"/>
                </a:solidFill>
              </a:rPr>
              <a:t>duration</a:t>
            </a:r>
          </a:p>
          <a:p>
            <a:pPr lvl="3">
              <a:buFont typeface="Wingdings" pitchFamily="2" charset="2"/>
              <a:buChar char="ü"/>
            </a:pPr>
            <a:r>
              <a:rPr lang="en-CA" sz="1800" smtClean="0">
                <a:solidFill>
                  <a:srgbClr val="0000CC"/>
                </a:solidFill>
              </a:rPr>
              <a:t>    Noise </a:t>
            </a:r>
            <a:r>
              <a:rPr lang="en-CA" sz="1800" dirty="0">
                <a:solidFill>
                  <a:srgbClr val="0000CC"/>
                </a:solidFill>
              </a:rPr>
              <a:t>and </a:t>
            </a:r>
            <a:r>
              <a:rPr lang="en-CA" sz="1800" dirty="0" smtClean="0">
                <a:solidFill>
                  <a:srgbClr val="0000CC"/>
                </a:solidFill>
              </a:rPr>
              <a:t>distortion</a:t>
            </a:r>
            <a:endParaRPr lang="en-US" sz="1800" dirty="0" smtClean="0">
              <a:solidFill>
                <a:srgbClr val="0000CC"/>
              </a:solidFill>
            </a:endParaRPr>
          </a:p>
        </p:txBody>
      </p:sp>
    </p:spTree>
    <p:extLst>
      <p:ext uri="{BB962C8B-B14F-4D97-AF65-F5344CB8AC3E}">
        <p14:creationId xmlns:p14="http://schemas.microsoft.com/office/powerpoint/2010/main" val="330267394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METHODOLOGY </a:t>
            </a:r>
          </a:p>
        </p:txBody>
      </p:sp>
      <p:sp>
        <p:nvSpPr>
          <p:cNvPr id="3" name="Content Placeholder 2"/>
          <p:cNvSpPr>
            <a:spLocks noGrp="1"/>
          </p:cNvSpPr>
          <p:nvPr>
            <p:ph sz="quarter" idx="1"/>
          </p:nvPr>
        </p:nvSpPr>
        <p:spPr>
          <a:xfrm>
            <a:off x="342569" y="2633435"/>
            <a:ext cx="11134728" cy="3599316"/>
          </a:xfrm>
        </p:spPr>
        <p:txBody>
          <a:bodyPr>
            <a:normAutofit/>
          </a:bodyPr>
          <a:lstStyle/>
          <a:p>
            <a:pPr algn="just"/>
            <a:r>
              <a:rPr lang="en-US" sz="2000" dirty="0"/>
              <a:t>The major algorithmic modules are the extraction of a melody representation from the query (and also the database songs at the time of creating the database), and the melodic similarity distance computation. Hence we divide the system </a:t>
            </a:r>
            <a:r>
              <a:rPr lang="en-US" sz="2000" dirty="0" smtClean="0"/>
              <a:t>into two major layers.</a:t>
            </a:r>
          </a:p>
        </p:txBody>
      </p:sp>
    </p:spTree>
    <p:extLst>
      <p:ext uri="{BB962C8B-B14F-4D97-AF65-F5344CB8AC3E}">
        <p14:creationId xmlns:p14="http://schemas.microsoft.com/office/powerpoint/2010/main" val="388709947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METHODOLOGY </a:t>
            </a:r>
            <a:r>
              <a:rPr lang="en-US" dirty="0" smtClean="0"/>
              <a:t>(Cont..)</a:t>
            </a:r>
            <a:endParaRPr lang="en-US" dirty="0"/>
          </a:p>
        </p:txBody>
      </p:sp>
      <p:sp>
        <p:nvSpPr>
          <p:cNvPr id="3" name="Content Placeholder 2"/>
          <p:cNvSpPr>
            <a:spLocks noGrp="1"/>
          </p:cNvSpPr>
          <p:nvPr>
            <p:ph sz="quarter" idx="1"/>
          </p:nvPr>
        </p:nvSpPr>
        <p:spPr/>
        <p:txBody>
          <a:bodyPr>
            <a:normAutofit/>
          </a:bodyPr>
          <a:lstStyle/>
          <a:p>
            <a:pPr marL="0" indent="0" algn="just">
              <a:buNone/>
            </a:pPr>
            <a:r>
              <a:rPr lang="en-US" sz="2400" b="1" u="sng" dirty="0" smtClean="0"/>
              <a:t>LAYER 1:</a:t>
            </a:r>
          </a:p>
          <a:p>
            <a:pPr algn="just"/>
            <a:endParaRPr lang="en-US" sz="2400" b="1" u="sng" dirty="0" smtClean="0"/>
          </a:p>
          <a:p>
            <a:pPr marL="800100" lvl="1" indent="-342900" algn="just"/>
            <a:r>
              <a:rPr lang="en-US" sz="2000" dirty="0" smtClean="0"/>
              <a:t>In </a:t>
            </a:r>
            <a:r>
              <a:rPr lang="en-US" sz="2000" dirty="0"/>
              <a:t>this layer the user hums the required query </a:t>
            </a:r>
            <a:r>
              <a:rPr lang="en-US" sz="2000" dirty="0" smtClean="0"/>
              <a:t>.</a:t>
            </a:r>
          </a:p>
          <a:p>
            <a:pPr marL="800100" lvl="1" indent="-342900" algn="just"/>
            <a:r>
              <a:rPr lang="en-US" sz="2000" dirty="0" smtClean="0"/>
              <a:t>The </a:t>
            </a:r>
            <a:r>
              <a:rPr lang="en-US" sz="2000" dirty="0"/>
              <a:t>query is recorded and stored as a .WAV file. </a:t>
            </a:r>
            <a:endParaRPr lang="en-US" sz="2000" dirty="0" smtClean="0"/>
          </a:p>
          <a:p>
            <a:pPr marL="800100" lvl="1" indent="-342900" algn="just"/>
            <a:r>
              <a:rPr lang="en-US" sz="2000" dirty="0" smtClean="0"/>
              <a:t>This </a:t>
            </a:r>
            <a:r>
              <a:rPr lang="en-US" sz="2000" dirty="0"/>
              <a:t>file is then fed to </a:t>
            </a:r>
            <a:r>
              <a:rPr lang="en-US" sz="2000" dirty="0" smtClean="0"/>
              <a:t>the SWIPE function/</a:t>
            </a:r>
            <a:r>
              <a:rPr lang="en-US" sz="2000" dirty="0" err="1" smtClean="0"/>
              <a:t>AubioYIN</a:t>
            </a:r>
            <a:r>
              <a:rPr lang="en-US" sz="2000" dirty="0" smtClean="0"/>
              <a:t> function. </a:t>
            </a:r>
          </a:p>
          <a:p>
            <a:pPr marL="800100" lvl="1" indent="-342900" algn="just"/>
            <a:r>
              <a:rPr lang="en-US" sz="2000" dirty="0" smtClean="0"/>
              <a:t>This function accepts </a:t>
            </a:r>
            <a:r>
              <a:rPr lang="en-US" sz="2000" dirty="0"/>
              <a:t>the query and gives the Pitch Contour of the hummed </a:t>
            </a:r>
            <a:r>
              <a:rPr lang="en-US" sz="2000" dirty="0" smtClean="0"/>
              <a:t>query along with the list of fundamental frequencies. </a:t>
            </a:r>
          </a:p>
          <a:p>
            <a:pPr marL="800100" lvl="1" indent="-342900" algn="just"/>
            <a:r>
              <a:rPr lang="en-US" sz="2000" dirty="0" smtClean="0"/>
              <a:t>Detailed </a:t>
            </a:r>
            <a:r>
              <a:rPr lang="en-US" sz="2000" dirty="0"/>
              <a:t>Pitch Contour Analysis along with efficient use of algorithms helps in extracting the </a:t>
            </a:r>
            <a:r>
              <a:rPr lang="en-US" sz="2000" dirty="0" smtClean="0"/>
              <a:t>midi notes </a:t>
            </a:r>
            <a:r>
              <a:rPr lang="en-US" sz="2000" dirty="0"/>
              <a:t>from the hummed query. </a:t>
            </a:r>
          </a:p>
        </p:txBody>
      </p:sp>
    </p:spTree>
    <p:extLst>
      <p:ext uri="{BB962C8B-B14F-4D97-AF65-F5344CB8AC3E}">
        <p14:creationId xmlns:p14="http://schemas.microsoft.com/office/powerpoint/2010/main" val="38488118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METHODOLOGY </a:t>
            </a:r>
            <a:r>
              <a:rPr lang="en-US" dirty="0" smtClean="0"/>
              <a:t>(</a:t>
            </a:r>
            <a:r>
              <a:rPr lang="en-US" dirty="0" err="1" smtClean="0"/>
              <a:t>Cont</a:t>
            </a:r>
            <a:r>
              <a:rPr lang="en-US" dirty="0" smtClean="0"/>
              <a:t>…)</a:t>
            </a:r>
            <a:endParaRPr lang="en-US" dirty="0"/>
          </a:p>
        </p:txBody>
      </p:sp>
      <p:sp>
        <p:nvSpPr>
          <p:cNvPr id="3" name="Content Placeholder 2"/>
          <p:cNvSpPr>
            <a:spLocks noGrp="1"/>
          </p:cNvSpPr>
          <p:nvPr>
            <p:ph sz="quarter" idx="1"/>
          </p:nvPr>
        </p:nvSpPr>
        <p:spPr>
          <a:xfrm>
            <a:off x="722268" y="1600200"/>
            <a:ext cx="10871200" cy="4495800"/>
          </a:xfrm>
        </p:spPr>
        <p:txBody>
          <a:bodyPr>
            <a:normAutofit/>
          </a:bodyPr>
          <a:lstStyle/>
          <a:p>
            <a:pPr marL="0" indent="0" algn="just">
              <a:buNone/>
            </a:pPr>
            <a:r>
              <a:rPr lang="en-US" sz="2400" b="1" u="sng" dirty="0" smtClean="0"/>
              <a:t>LAYER 2:</a:t>
            </a:r>
          </a:p>
          <a:p>
            <a:pPr algn="just"/>
            <a:endParaRPr lang="en-US" sz="2400" b="1" u="sng" dirty="0" smtClean="0"/>
          </a:p>
          <a:p>
            <a:pPr marL="800100" lvl="1" indent="-342900" algn="just"/>
            <a:r>
              <a:rPr lang="en-US" sz="2000" dirty="0"/>
              <a:t>In this layer a Database Schema consisting of </a:t>
            </a:r>
            <a:r>
              <a:rPr lang="en-US" sz="2000" dirty="0" smtClean="0"/>
              <a:t>the string in “</a:t>
            </a:r>
            <a:r>
              <a:rPr lang="en-US" sz="2000" dirty="0" err="1" smtClean="0"/>
              <a:t>uUsdD</a:t>
            </a:r>
            <a:r>
              <a:rPr lang="en-US" sz="2000" dirty="0" smtClean="0"/>
              <a:t>” format (Parson’s Code) generated by the midi notes is stored with their frequencies, midi notes etc. </a:t>
            </a:r>
          </a:p>
          <a:p>
            <a:pPr marL="800100" lvl="1" indent="-342900" algn="just"/>
            <a:r>
              <a:rPr lang="en-US" sz="2000" dirty="0" smtClean="0"/>
              <a:t>Their </a:t>
            </a:r>
            <a:r>
              <a:rPr lang="en-US" sz="2000" dirty="0"/>
              <a:t>Pitch Contour Analysis is done using </a:t>
            </a:r>
            <a:r>
              <a:rPr lang="en-US" sz="2000" dirty="0" smtClean="0"/>
              <a:t>SWIPE </a:t>
            </a:r>
            <a:r>
              <a:rPr lang="en-US" sz="2000" dirty="0"/>
              <a:t>and the notes extracted are stored in </a:t>
            </a:r>
            <a:r>
              <a:rPr lang="en-US" sz="2000" dirty="0" smtClean="0"/>
              <a:t>the database. </a:t>
            </a:r>
          </a:p>
          <a:p>
            <a:pPr marL="800100" lvl="1" indent="-342900" algn="just"/>
            <a:r>
              <a:rPr lang="en-US" sz="2000" dirty="0" smtClean="0"/>
              <a:t>Thus</a:t>
            </a:r>
            <a:r>
              <a:rPr lang="en-US" sz="2000" dirty="0"/>
              <a:t>, the </a:t>
            </a:r>
            <a:r>
              <a:rPr lang="en-US" sz="2000" dirty="0" smtClean="0"/>
              <a:t>string extracted </a:t>
            </a:r>
            <a:r>
              <a:rPr lang="en-US" sz="2000" dirty="0"/>
              <a:t>from Layer 1 </a:t>
            </a:r>
            <a:r>
              <a:rPr lang="en-US" sz="2000" dirty="0" smtClean="0"/>
              <a:t>is matched against the string of Layer </a:t>
            </a:r>
            <a:r>
              <a:rPr lang="en-US" sz="2000" dirty="0"/>
              <a:t>2 using </a:t>
            </a:r>
            <a:r>
              <a:rPr lang="en-US" sz="2000" dirty="0" smtClean="0"/>
              <a:t>the edit distance </a:t>
            </a:r>
            <a:r>
              <a:rPr lang="en-US" sz="2000" dirty="0"/>
              <a:t>Pattern Matching Algorithm. </a:t>
            </a:r>
            <a:endParaRPr lang="en-US" sz="2000" dirty="0" smtClean="0"/>
          </a:p>
          <a:p>
            <a:pPr marL="800100" lvl="1" indent="-342900" algn="just"/>
            <a:r>
              <a:rPr lang="en-US" sz="2000" dirty="0" smtClean="0"/>
              <a:t>The </a:t>
            </a:r>
            <a:r>
              <a:rPr lang="en-US" sz="2000" dirty="0"/>
              <a:t>system returns the </a:t>
            </a:r>
            <a:r>
              <a:rPr lang="en-US" sz="2000" dirty="0" smtClean="0"/>
              <a:t>top 5 best </a:t>
            </a:r>
            <a:r>
              <a:rPr lang="en-US" sz="2000" dirty="0"/>
              <a:t>matched </a:t>
            </a:r>
            <a:r>
              <a:rPr lang="en-US" sz="2000" dirty="0" smtClean="0"/>
              <a:t>melodies (in ascending order of their distances) </a:t>
            </a:r>
            <a:r>
              <a:rPr lang="en-US" sz="2000" dirty="0"/>
              <a:t>to the requested query. </a:t>
            </a:r>
          </a:p>
        </p:txBody>
      </p:sp>
    </p:spTree>
    <p:extLst>
      <p:ext uri="{BB962C8B-B14F-4D97-AF65-F5344CB8AC3E}">
        <p14:creationId xmlns:p14="http://schemas.microsoft.com/office/powerpoint/2010/main" val="33993279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EXTRACTION AND ANALYSIS</a:t>
            </a:r>
          </a:p>
        </p:txBody>
      </p:sp>
      <p:sp>
        <p:nvSpPr>
          <p:cNvPr id="3" name="Content Placeholder 2"/>
          <p:cNvSpPr>
            <a:spLocks noGrp="1"/>
          </p:cNvSpPr>
          <p:nvPr>
            <p:ph sz="quarter" idx="1"/>
          </p:nvPr>
        </p:nvSpPr>
        <p:spPr>
          <a:xfrm>
            <a:off x="802350" y="1861457"/>
            <a:ext cx="10871200" cy="4495800"/>
          </a:xfrm>
        </p:spPr>
        <p:txBody>
          <a:bodyPr>
            <a:normAutofit/>
          </a:bodyPr>
          <a:lstStyle/>
          <a:p>
            <a:pPr algn="just"/>
            <a:r>
              <a:rPr lang="en-US" sz="2000" dirty="0"/>
              <a:t>Our database would be essentially an indexed set of </a:t>
            </a:r>
            <a:r>
              <a:rPr lang="en-US" sz="2000" dirty="0" smtClean="0"/>
              <a:t>sound tracks</a:t>
            </a:r>
            <a:r>
              <a:rPr lang="en-US" sz="2000" dirty="0"/>
              <a:t>. </a:t>
            </a:r>
            <a:endParaRPr lang="en-US" sz="2000" dirty="0" smtClean="0"/>
          </a:p>
          <a:p>
            <a:pPr algn="just"/>
            <a:r>
              <a:rPr lang="en-US" sz="2000" dirty="0" smtClean="0"/>
              <a:t>The </a:t>
            </a:r>
            <a:r>
              <a:rPr lang="en-US" sz="2000" dirty="0"/>
              <a:t>user-hummed query is typically a few </a:t>
            </a:r>
            <a:r>
              <a:rPr lang="en-US" sz="2000" dirty="0" smtClean="0"/>
              <a:t>notes hummed </a:t>
            </a:r>
            <a:r>
              <a:rPr lang="en-US" sz="2000" dirty="0"/>
              <a:t>or sung by the </a:t>
            </a:r>
            <a:r>
              <a:rPr lang="en-US" sz="2000" dirty="0" smtClean="0"/>
              <a:t>user. </a:t>
            </a:r>
          </a:p>
          <a:p>
            <a:pPr algn="just"/>
            <a:r>
              <a:rPr lang="en-US" sz="2000" dirty="0" smtClean="0"/>
              <a:t>In </a:t>
            </a:r>
            <a:r>
              <a:rPr lang="en-US" sz="2000" dirty="0"/>
              <a:t>order to find the ranked list of the songs </a:t>
            </a:r>
            <a:r>
              <a:rPr lang="en-US" sz="2000" dirty="0" smtClean="0"/>
              <a:t>that matches </a:t>
            </a:r>
            <a:r>
              <a:rPr lang="en-US" sz="2000" dirty="0"/>
              <a:t>this user input, this query is processed to detect </a:t>
            </a:r>
            <a:r>
              <a:rPr lang="en-US" sz="2000" dirty="0" smtClean="0"/>
              <a:t>its melody </a:t>
            </a:r>
            <a:r>
              <a:rPr lang="en-US" sz="2000" dirty="0"/>
              <a:t>line. </a:t>
            </a:r>
            <a:endParaRPr lang="en-US" sz="2000" dirty="0" smtClean="0"/>
          </a:p>
          <a:p>
            <a:pPr algn="just"/>
            <a:r>
              <a:rPr lang="en-US" sz="2000" dirty="0" smtClean="0"/>
              <a:t>This </a:t>
            </a:r>
            <a:r>
              <a:rPr lang="en-US" sz="2000" dirty="0"/>
              <a:t>output list of matching melodies can </a:t>
            </a:r>
            <a:r>
              <a:rPr lang="en-US" sz="2000" dirty="0" smtClean="0"/>
              <a:t>be used </a:t>
            </a:r>
            <a:r>
              <a:rPr lang="en-US" sz="2000" dirty="0"/>
              <a:t>to retrieve the desired soundtrack</a:t>
            </a:r>
            <a:r>
              <a:rPr lang="en-US" sz="2000" dirty="0" smtClean="0"/>
              <a:t>.</a:t>
            </a:r>
          </a:p>
        </p:txBody>
      </p:sp>
    </p:spTree>
    <p:extLst>
      <p:ext uri="{BB962C8B-B14F-4D97-AF65-F5344CB8AC3E}">
        <p14:creationId xmlns:p14="http://schemas.microsoft.com/office/powerpoint/2010/main" val="188358110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pic>
        <p:nvPicPr>
          <p:cNvPr id="4" name="Content Placeholder 3"/>
          <p:cNvPicPr>
            <a:picLocks noGrp="1" noChangeAspect="1"/>
          </p:cNvPicPr>
          <p:nvPr>
            <p:ph sz="quarter" idx="1"/>
          </p:nvPr>
        </p:nvPicPr>
        <p:blipFill>
          <a:blip r:embed="rId2"/>
          <a:stretch>
            <a:fillRect/>
          </a:stretch>
        </p:blipFill>
        <p:spPr>
          <a:xfrm>
            <a:off x="3193508" y="1844566"/>
            <a:ext cx="4935983" cy="4542111"/>
          </a:xfrm>
          <a:prstGeom prst="rect">
            <a:avLst/>
          </a:prstGeom>
          <a:ln>
            <a:noFill/>
          </a:ln>
          <a:effectLst>
            <a:softEdge rad="112500"/>
          </a:effectLst>
        </p:spPr>
      </p:pic>
    </p:spTree>
    <p:extLst>
      <p:ext uri="{BB962C8B-B14F-4D97-AF65-F5344CB8AC3E}">
        <p14:creationId xmlns:p14="http://schemas.microsoft.com/office/powerpoint/2010/main" val="29750221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1329</TotalTime>
  <Words>1203</Words>
  <Application>Microsoft Office PowerPoint</Application>
  <PresentationFormat>Custom</PresentationFormat>
  <Paragraphs>122</Paragraphs>
  <Slides>21</Slides>
  <Notes>0</Notes>
  <HiddenSlides>0</HiddenSlides>
  <MMClips>2</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Median</vt:lpstr>
      <vt:lpstr>Query by Singing/Humming System </vt:lpstr>
      <vt:lpstr>ABSTRACT</vt:lpstr>
      <vt:lpstr>INTRODUCTION  </vt:lpstr>
      <vt:lpstr>PROBLEM SPECIFICATION</vt:lpstr>
      <vt:lpstr>PROPOSED METHODOLOGY </vt:lpstr>
      <vt:lpstr>PROPOSED METHODOLOGY (Cont..)</vt:lpstr>
      <vt:lpstr>PROPOSED METHODOLOGY (Cont…)</vt:lpstr>
      <vt:lpstr>INFORMATION EXTRACTION AND ANALYSIS</vt:lpstr>
      <vt:lpstr>SYSTEM ARCHITECTURE</vt:lpstr>
      <vt:lpstr>DETAILS</vt:lpstr>
      <vt:lpstr>SWIPE: FEATURE EXTRACTION</vt:lpstr>
      <vt:lpstr>YIN: FEATURE EXTRACTION</vt:lpstr>
      <vt:lpstr>SQLite: DATABASE</vt:lpstr>
      <vt:lpstr>GUI : DEMO</vt:lpstr>
      <vt:lpstr>SYSTEM SPECIFICATIONS</vt:lpstr>
      <vt:lpstr>EVALUATION</vt:lpstr>
      <vt:lpstr>RESULTS</vt:lpstr>
      <vt:lpstr>FUTURE WORK</vt:lpstr>
      <vt:lpstr>REFERENCES </vt:lpstr>
      <vt:lpstr>QUESTIONS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Query by Humming System</dc:title>
  <dc:creator>Disha garg</dc:creator>
  <cp:lastModifiedBy>PRABHJOT KAUR</cp:lastModifiedBy>
  <cp:revision>122</cp:revision>
  <dcterms:created xsi:type="dcterms:W3CDTF">2016-04-07T01:00:27Z</dcterms:created>
  <dcterms:modified xsi:type="dcterms:W3CDTF">2016-04-12T16:17:55Z</dcterms:modified>
</cp:coreProperties>
</file>