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Nunito" panose="020B060402020202020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Bookman Old Style" panose="02050604050505020204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CCUJlY2y9wmu91Kw9O7hGzAFB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80cbad695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gf80cbad695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80cbad695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f80cbad695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80cbad6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gf80cbad6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80cbad69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gf80cbad69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f80cbad695_0_77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gf80cbad695_0_77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gf80cbad695_0_776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gf80cbad695_0_776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gf80cbad695_0_776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Google Shape;15;gf80cbad695_0_776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gf80cbad695_0_77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gf80cbad695_0_776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gf80cbad695_0_776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Google Shape;19;gf80cbad695_0_776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gf80cbad695_0_776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gf80cbad695_0_776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gf80cbad695_0_776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Google Shape;23;gf80cbad695_0_77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f80cbad695_0_77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f80cbad695_0_77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gf80cbad695_0_776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Google Shape;27;gf80cbad695_0_77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f80cbad695_0_77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f80cbad695_0_77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gf80cbad695_0_776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Google Shape;31;gf80cbad695_0_77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f80cbad695_0_77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f80cbad695_0_77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gf80cbad695_0_776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5" name="Google Shape;35;gf80cbad695_0_776"/>
          <p:cNvSpPr txBox="1">
            <a:spLocks noGrp="1"/>
          </p:cNvSpPr>
          <p:nvPr>
            <p:ph type="subTitle" idx="1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gf80cbad695_0_77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0cbad695_0_876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gf80cbad695_0_876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Google Shape;112;gf80cbad695_0_87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f80cbad695_0_87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f80cbad695_0_87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gf80cbad695_0_876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Google Shape;116;gf80cbad695_0_87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f80cbad695_0_87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f80cbad695_0_87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gf80cbad695_0_876"/>
          <p:cNvSpPr txBox="1">
            <a:spLocks noGrp="1"/>
          </p:cNvSpPr>
          <p:nvPr>
            <p:ph type="title" hasCustomPrompt="1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f80cbad695_0_876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gf80cbad695_0_87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80cbad695_0_88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80cbad695_0_89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f80cbad695_0_891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7" name="Google Shape;127;gf80cbad695_0_89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f80cbad695_0_89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f80cbad695_0_89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80cbad695_0_804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gf80cbad695_0_804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Google Shape;40;gf80cbad695_0_8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gf80cbad695_0_8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gf80cbad695_0_8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gf80cbad695_0_804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Google Shape;44;gf80cbad695_0_8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gf80cbad695_0_8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gf80cbad695_0_8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gf80cbad695_0_804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f80cbad695_0_80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f80cbad695_0_81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gf80cbad695_0_81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f80cbad695_0_81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f80cbad695_0_816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4" name="Google Shape;54;gf80cbad695_0_816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f80cbad695_0_81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80cbad695_0_823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f80cbad695_0_823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f80cbad695_0_823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f80cbad695_0_823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1" name="Google Shape;61;gf80cbad695_0_823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gf80cbad695_0_823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gf80cbad695_0_82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80cbad695_0_831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f80cbad695_0_831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f80cbad695_0_831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f80cbad695_0_831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9" name="Google Shape;69;gf80cbad695_0_83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80cbad695_0_83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f80cbad695_0_83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f80cbad695_0_83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f80cbad695_0_837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gf80cbad695_0_837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gf80cbad695_0_83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80cbad695_0_844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f80cbad695_0_844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gf80cbad695_0_844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Google Shape;81;gf80cbad695_0_84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f80cbad695_0_84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f80cbad695_0_84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gf80cbad695_0_84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gf80cbad695_0_844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Google Shape;86;gf80cbad695_0_8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f80cbad695_0_84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f80cbad695_0_84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gf80cbad695_0_844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Google Shape;90;gf80cbad695_0_8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gf80cbad695_0_84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gf80cbad695_0_84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gf80cbad695_0_844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94" name="Google Shape;94;gf80cbad695_0_84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80cbad695_0_86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f80cbad695_0_86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f80cbad695_0_86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f80cbad695_0_862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0" name="Google Shape;100;gf80cbad695_0_862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gf80cbad695_0_862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gf80cbad695_0_86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80cbad695_0_87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f80cbad695_0_87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f80cbad695_0_87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f80cbad695_0_870"/>
          <p:cNvSpPr txBox="1">
            <a:spLocks noGrp="1"/>
          </p:cNvSpPr>
          <p:nvPr>
            <p:ph type="body" idx="1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gf80cbad695_0_87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f80cbad695_0_77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gf80cbad695_0_77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gf80cbad695_0_77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>
            <a:spLocks noGrp="1"/>
          </p:cNvSpPr>
          <p:nvPr>
            <p:ph type="subTitle" idx="1"/>
          </p:nvPr>
        </p:nvSpPr>
        <p:spPr>
          <a:xfrm>
            <a:off x="1451540" y="706201"/>
            <a:ext cx="10123857" cy="5608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  <a:t>		Adult Census Income </a:t>
            </a:r>
            <a:r>
              <a:rPr lang="en-US" sz="3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  <a:t>Prediction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Bookman Old Style"/>
              <a:cs typeface="Times New Roman" panose="02020603050405020304" pitchFamily="18" charset="0"/>
              <a:sym typeface="Bookman Old Style"/>
            </a:endParaRPr>
          </a:p>
          <a:p>
            <a:pPr marL="1828800" lvl="4" indent="0" algn="just">
              <a:buSzPts val="1680"/>
            </a:pPr>
            <a:endParaRPr lang="en-US" sz="32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Bookman Old Style"/>
              <a:cs typeface="Times New Roman" panose="02020603050405020304" pitchFamily="18" charset="0"/>
              <a:sym typeface="Bookman Old Style"/>
            </a:endParaRPr>
          </a:p>
          <a:p>
            <a:pPr marL="1828800" lvl="4" indent="0" algn="just">
              <a:buSzPts val="1680"/>
            </a:pPr>
            <a:endParaRPr lang="en-US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Bookman Old Style"/>
              <a:cs typeface="Times New Roman" panose="02020603050405020304" pitchFamily="18" charset="0"/>
              <a:sym typeface="Bookman Old Style"/>
            </a:endParaRPr>
          </a:p>
          <a:p>
            <a:pPr marL="1828800" lvl="4" indent="0" algn="just">
              <a:buSzPts val="1680"/>
            </a:pPr>
            <a:endParaRPr lang="en-US" sz="32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Bookman Old Style"/>
              <a:cs typeface="Times New Roman" panose="02020603050405020304" pitchFamily="18" charset="0"/>
              <a:sym typeface="Bookman Old Style"/>
            </a:endParaRPr>
          </a:p>
          <a:p>
            <a:pPr marL="1828800" lvl="4" indent="0" algn="just">
              <a:buSzPts val="1680"/>
            </a:pPr>
            <a:endParaRPr lang="en-US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Bookman Old Style"/>
              <a:cs typeface="Times New Roman" panose="02020603050405020304" pitchFamily="18" charset="0"/>
              <a:sym typeface="Bookman Old Style"/>
            </a:endParaRPr>
          </a:p>
          <a:p>
            <a:pPr marL="1828800" lvl="4" indent="0" algn="just">
              <a:buSzPts val="1680"/>
            </a:pPr>
            <a:endParaRPr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Bookman Old Style"/>
              <a:cs typeface="Times New Roman" panose="02020603050405020304" pitchFamily="18" charset="0"/>
              <a:sym typeface="Bookman Old Style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07" y="1374250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17975"/>
              </p:ext>
            </p:extLst>
          </p:nvPr>
        </p:nvGraphicFramePr>
        <p:xfrm>
          <a:off x="3258338" y="3947299"/>
          <a:ext cx="5672138" cy="19431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6069">
                  <a:extLst>
                    <a:ext uri="{9D8B030D-6E8A-4147-A177-3AD203B41FA5}">
                      <a16:colId xmlns:a16="http://schemas.microsoft.com/office/drawing/2014/main" val="2822410558"/>
                    </a:ext>
                  </a:extLst>
                </a:gridCol>
                <a:gridCol w="2836069">
                  <a:extLst>
                    <a:ext uri="{9D8B030D-6E8A-4147-A177-3AD203B41FA5}">
                      <a16:colId xmlns:a16="http://schemas.microsoft.com/office/drawing/2014/main" val="357487421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 smtClean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Written By</a:t>
                      </a:r>
                      <a:endParaRPr lang="en-IN" sz="24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 smtClean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Gurjeet Singh</a:t>
                      </a:r>
                      <a:endParaRPr lang="en-IN" sz="24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3491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 smtClean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 Version</a:t>
                      </a:r>
                      <a:endParaRPr lang="en-IN" sz="24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 smtClean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IN" sz="24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9916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 smtClean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4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 smtClean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lang="en-US" sz="2400" b="1" baseline="0" dirty="0" smtClean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Report</a:t>
                      </a:r>
                      <a:endParaRPr lang="en-IN" sz="24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39359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 smtClean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Issued</a:t>
                      </a:r>
                      <a:endParaRPr lang="en-IN" sz="24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 smtClean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November,</a:t>
                      </a:r>
                      <a:r>
                        <a:rPr lang="en-US" sz="2400" b="1" baseline="0" dirty="0" smtClean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2022</a:t>
                      </a:r>
                      <a:endParaRPr lang="en-IN" sz="24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0002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80cbad695_0_268"/>
          <p:cNvSpPr txBox="1">
            <a:spLocks noGrp="1"/>
          </p:cNvSpPr>
          <p:nvPr>
            <p:ph type="body" idx="1"/>
          </p:nvPr>
        </p:nvSpPr>
        <p:spPr>
          <a:xfrm>
            <a:off x="144548" y="319315"/>
            <a:ext cx="11811900" cy="6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Q6)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How training was done or what models were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used?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800100" lvl="1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First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, we started with 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leaning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,  EDA and 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Feature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ngineering and Feature Selection</a:t>
            </a: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800100" lvl="1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Then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, outliers and ambiguities were removed from the data and categorical features data transformation was applied for categorical columns like one hot encoding, label encoding,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etc.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800100" lvl="1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pipeline was created to implement data scaling,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up sampling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using </a:t>
            </a:r>
            <a:r>
              <a:rPr lang="en-US" sz="2000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RandomOverSampler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and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an estimator to prevent any data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leakage.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800100" lvl="1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Random Forest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model was used as the best estimator which was then used for production followed by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hyperparamater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tuning.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85750" lvl="0" indent="-32766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Q7)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How Prediction was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done?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800100" lvl="1" indent="-342900" algn="just">
              <a:spcBef>
                <a:spcPts val="96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Some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questions were asked to the client like his age,  qualifications, 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etc.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and his responses are taken as inputs which are then 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fed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to the model as a single test case and the predictions are then returned on the clients screen after 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some seconds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 which the data pipeline processes the input data to get the 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output.</a:t>
            </a:r>
            <a:endParaRPr sz="18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80cbad695_0_402"/>
          <p:cNvSpPr txBox="1">
            <a:spLocks noGrp="1"/>
          </p:cNvSpPr>
          <p:nvPr>
            <p:ph type="body" idx="1"/>
          </p:nvPr>
        </p:nvSpPr>
        <p:spPr>
          <a:xfrm>
            <a:off x="379400" y="491836"/>
            <a:ext cx="11125800" cy="57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Q8)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What are the different stages of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deployment?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800100" lvl="1" indent="-342900" algn="just">
              <a:spcBef>
                <a:spcPts val="0"/>
              </a:spcBef>
              <a:buSzPts val="23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When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pipeline is ready, we connected the front-end made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using HTML with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backend code having the pipeline on the local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machine. 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800100" lvl="1" indent="-342900" algn="just">
              <a:spcBef>
                <a:spcPts val="0"/>
              </a:spcBef>
              <a:buSzPts val="2300"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800100" lvl="1" indent="-342900" algn="just">
              <a:spcBef>
                <a:spcPts val="0"/>
              </a:spcBef>
              <a:buSzPts val="23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server is created in Flask which just displays a single web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page.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800100" lvl="1" indent="-342900" algn="just">
              <a:spcBef>
                <a:spcPts val="0"/>
              </a:spcBef>
              <a:buSzPts val="23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800100" lvl="1" indent="-342900" algn="just">
              <a:spcBef>
                <a:spcPts val="0"/>
              </a:spcBef>
              <a:buSzPts val="23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Flask page was then deployed to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Heroku cloud.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800100" lvl="1" indent="-342900" algn="just">
              <a:spcBef>
                <a:spcPts val="0"/>
              </a:spcBef>
              <a:buSzPts val="23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800100" lvl="1" indent="-342900" algn="just">
              <a:spcBef>
                <a:spcPts val="0"/>
              </a:spcBef>
              <a:buSzPts val="23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 corn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job was set on the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Heroku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platform to load the flask app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to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keep the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app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connected and running the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code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forever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>
            <a:spLocks noGrp="1"/>
          </p:cNvSpPr>
          <p:nvPr>
            <p:ph type="body" idx="1"/>
          </p:nvPr>
        </p:nvSpPr>
        <p:spPr>
          <a:xfrm>
            <a:off x="684198" y="685800"/>
            <a:ext cx="9825900" cy="54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Objective:</a:t>
            </a:r>
            <a:endParaRPr sz="2800" b="1" dirty="0" smtClean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800100" lvl="1" indent="-34290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Development of a predictive model to classify whether a person earns more than 50K dollars per annum or not.. The model will determine the same using some parameters like age, workclass, educational qualifications, country, etc.</a:t>
            </a:r>
            <a:endParaRPr sz="2000" dirty="0" smtClean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Benefits</a:t>
            </a: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</a:t>
            </a:r>
            <a:endParaRPr sz="2800" b="1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742950" lvl="1" indent="-29845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⮚"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Can be used by Governmental / Non-Governmental / Private agencies where people needed to be classified on the basis of their annual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income.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742950" lvl="1" indent="-29845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⮚"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For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example: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 granting scholarships or waivers to needy students, for different schemes by government for poor ones,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etc.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body" idx="1"/>
          </p:nvPr>
        </p:nvSpPr>
        <p:spPr>
          <a:xfrm>
            <a:off x="1011382" y="685800"/>
            <a:ext cx="8207230" cy="158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Architecture</a:t>
            </a:r>
            <a:endParaRPr sz="2800" b="1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16" y="1872846"/>
            <a:ext cx="8910568" cy="42785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body" idx="1"/>
          </p:nvPr>
        </p:nvSpPr>
        <p:spPr>
          <a:xfrm>
            <a:off x="873399" y="-357187"/>
            <a:ext cx="10467300" cy="836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30480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Missing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Values – All the missing values were replaced with the value being repeated the most number of times.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742950" lvl="1" indent="-30480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Numerical Columns - All the numerical features were standardized, preventing any data leakage by using data pipelines.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742950" lvl="1" indent="-30480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Categorical Columns - Either label encoding or one hot encoding was done to treat the categorical features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9137" y="1714117"/>
            <a:ext cx="11095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SzPts val="1760"/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and Data Transformation :</a:t>
            </a:r>
            <a:endParaRPr 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684198" y="600075"/>
            <a:ext cx="9941700" cy="53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30480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20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Cassandra </a:t>
            </a:r>
            <a:r>
              <a:rPr lang="en-US" sz="20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Database - The dataset was imported to </a:t>
            </a:r>
            <a:r>
              <a:rPr lang="en-US" sz="20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Cassandra </a:t>
            </a:r>
            <a:r>
              <a:rPr lang="en-US" sz="20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database from where we can access it with the help of </a:t>
            </a:r>
            <a:r>
              <a:rPr lang="en-US" sz="20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python.</a:t>
            </a:r>
            <a:endParaRPr sz="20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742950" lvl="1" indent="-30480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20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Insertion of files in the table - All the data is uploaded into a table named “</a:t>
            </a:r>
            <a:r>
              <a:rPr lang="en-US" sz="20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adult” </a:t>
            </a:r>
            <a:r>
              <a:rPr lang="en-US" sz="20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into which is present inside a database named </a:t>
            </a:r>
            <a:r>
              <a:rPr lang="en-US" sz="20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“</a:t>
            </a:r>
            <a:r>
              <a:rPr lang="en-US" sz="2000" dirty="0" err="1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adult_database</a:t>
            </a:r>
            <a:r>
              <a:rPr lang="en-US" sz="20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”.</a:t>
            </a:r>
            <a:endParaRPr sz="20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4198" y="1474887"/>
            <a:ext cx="4426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buSzPts val="1760"/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Insertion in Database:</a:t>
            </a:r>
            <a:endParaRPr 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type="body" idx="1"/>
          </p:nvPr>
        </p:nvSpPr>
        <p:spPr>
          <a:xfrm>
            <a:off x="684211" y="116887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9845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⮚"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Export from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Database: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1244600" lvl="2" indent="-342900" algn="just">
              <a:spcBef>
                <a:spcPts val="960"/>
              </a:spcBef>
              <a:buSzPts val="164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accumulated data from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database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is exported to python and read using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pandas.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1200150" lvl="2" indent="-29845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▪"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Performing EDA to get insight of data like  identifying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distribution, outliers, trend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lvl="2" indent="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    among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data,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etc.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1200150" lvl="2" indent="-29845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▪"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Check for null values in the columns. If present impute the null values.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1200150" lvl="2" indent="-29845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▪"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Encode the categorical values with numeric values.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1200150" lvl="2" indent="-29845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▪"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Perform Standard Scalar to scale down the values.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4211" y="989113"/>
            <a:ext cx="2727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buSzPts val="1760"/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endParaRPr 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>
            <a:spLocks noGrp="1"/>
          </p:cNvSpPr>
          <p:nvPr>
            <p:ph type="body" idx="1"/>
          </p:nvPr>
        </p:nvSpPr>
        <p:spPr>
          <a:xfrm>
            <a:off x="711909" y="959982"/>
            <a:ext cx="9693600" cy="44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7465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Model </a:t>
            </a:r>
            <a:r>
              <a:rPr 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Selection</a:t>
            </a:r>
            <a:endParaRPr sz="2800" b="1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lvl="2" indent="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Different classification models were compared and hyperparamater tuning was done via </a:t>
            </a:r>
            <a:r>
              <a:rPr lang="en-US" sz="2000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RandomizedSearchCV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on the best performing one that is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Random Forest Classifier.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85750" lvl="0" indent="-184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74650" algn="just" rtl="0">
              <a:spcBef>
                <a:spcPts val="96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Prediction</a:t>
            </a:r>
            <a:endParaRPr sz="2800" b="1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lvl="0" indent="0" algn="just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model is made in such a way to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maximize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accuracy and also other performance metrics so that the predictions are as accurate as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possible.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lvl="0" indent="0" algn="just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average accuracy after cross validation was observed to be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90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percent and average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F1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score as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89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5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validations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80cbad695_0_0"/>
          <p:cNvSpPr txBox="1">
            <a:spLocks noGrp="1"/>
          </p:cNvSpPr>
          <p:nvPr>
            <p:ph type="body" idx="1"/>
          </p:nvPr>
        </p:nvSpPr>
        <p:spPr>
          <a:xfrm>
            <a:off x="717262" y="719550"/>
            <a:ext cx="10520400" cy="54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 </a:t>
            </a: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&amp; A:</a:t>
            </a:r>
            <a:endParaRPr sz="2800" b="1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Q1) What’s the source of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data?</a:t>
            </a:r>
          </a:p>
          <a:p>
            <a:pPr marL="800100" lvl="1" indent="-342900" algn="just">
              <a:spcBef>
                <a:spcPts val="96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  for training is provided by the client in the form answers to certain questions asked which the user has to input.</a:t>
            </a:r>
            <a:endParaRPr sz="18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1" indent="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Q2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) What was the type of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data?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800100" lvl="2" indent="-342900" algn="just">
              <a:spcBef>
                <a:spcPts val="96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 was the combination of numerical and Categorical values.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1" indent="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Q3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) What’s the complete flow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you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followed in this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Project?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800100" lvl="2" indent="-342900" algn="just">
              <a:spcBef>
                <a:spcPts val="96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Refer the Architecture (slide 3)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for better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Understanding.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80cbad695_0_134"/>
          <p:cNvSpPr txBox="1">
            <a:spLocks noGrp="1"/>
          </p:cNvSpPr>
          <p:nvPr>
            <p:ph type="body" idx="1"/>
          </p:nvPr>
        </p:nvSpPr>
        <p:spPr>
          <a:xfrm>
            <a:off x="684200" y="313975"/>
            <a:ext cx="11074200" cy="6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Q4)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How logs are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managed?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800100" lvl="1" indent="-342900" algn="just">
              <a:spcBef>
                <a:spcPts val="0"/>
              </a:spcBef>
              <a:buSzPts val="1600"/>
            </a:pP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Following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are the logs that we are 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using:</a:t>
            </a:r>
          </a:p>
          <a:p>
            <a:pPr marL="1257300" lvl="2" indent="-342900" algn="just">
              <a:spcBef>
                <a:spcPts val="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modeling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like, Data Insertion log, Model Fitting log, prediction log, etc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</a:p>
          <a:p>
            <a:pPr marL="914400" lvl="2" indent="0" algn="just">
              <a:spcBef>
                <a:spcPts val="0"/>
              </a:spcBef>
              <a:buSzPts val="1600"/>
              <a:buNone/>
            </a:pP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Q5)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What techniques were you using for data pre-processing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?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742950" lvl="1" indent="-32766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Removing unwanted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attributes.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742950" lvl="1" indent="-32766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Visualizing  relation of independent variables with each other and output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variables.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742950" lvl="1" indent="-32766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Checking and changing Distribution of continuous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values.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742950" lvl="1" indent="-32766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Removing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outliers.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742950" lvl="1" indent="-32766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Cleaning data and imputing if null values are present. 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742950" lvl="1" indent="-32766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Converting categorical data into numeric values.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742950" lvl="1" indent="-32766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Scaling the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data.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742950" lvl="1" indent="-194308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804</Words>
  <Application>Microsoft Office PowerPoint</Application>
  <PresentationFormat>Widescreen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Times New Roman</vt:lpstr>
      <vt:lpstr>Nunito</vt:lpstr>
      <vt:lpstr>Arial</vt:lpstr>
      <vt:lpstr>Century Gothic</vt:lpstr>
      <vt:lpstr>Wingdings</vt:lpstr>
      <vt:lpstr>Calibri</vt:lpstr>
      <vt:lpstr>Bookman Old Style</vt:lpstr>
      <vt:lpstr>Shift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Gurjeet Singh</cp:lastModifiedBy>
  <cp:revision>7</cp:revision>
  <dcterms:created xsi:type="dcterms:W3CDTF">2021-06-19T13:01:53Z</dcterms:created>
  <dcterms:modified xsi:type="dcterms:W3CDTF">2022-11-17T12:19:11Z</dcterms:modified>
</cp:coreProperties>
</file>