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66" r:id="rId4"/>
    <p:sldId id="281" r:id="rId5"/>
    <p:sldId id="267" r:id="rId6"/>
    <p:sldId id="283" r:id="rId7"/>
    <p:sldId id="268" r:id="rId8"/>
    <p:sldId id="284" r:id="rId9"/>
    <p:sldId id="258" r:id="rId10"/>
    <p:sldId id="269" r:id="rId11"/>
    <p:sldId id="286" r:id="rId12"/>
    <p:sldId id="294" r:id="rId13"/>
    <p:sldId id="280" r:id="rId14"/>
    <p:sldId id="295" r:id="rId15"/>
    <p:sldId id="296" r:id="rId16"/>
    <p:sldId id="298" r:id="rId17"/>
    <p:sldId id="297" r:id="rId18"/>
    <p:sldId id="291" r:id="rId19"/>
    <p:sldId id="265" r:id="rId2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56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B01A1-3420-4944-9FE0-1A1CC2785BD9}" type="datetimeFigureOut">
              <a:rPr lang="en-CA" smtClean="0"/>
              <a:t>2023-12-18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C936-CE0E-49F2-BF49-210D66E43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5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0C936-CE0E-49F2-BF49-210D66E4314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9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000" y="1126110"/>
            <a:ext cx="16752699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5FC051-B3A9-8AE5-4B33-B39CFBCA48AF}"/>
              </a:ext>
            </a:extLst>
          </p:cNvPr>
          <p:cNvSpPr/>
          <p:nvPr/>
        </p:nvSpPr>
        <p:spPr>
          <a:xfrm>
            <a:off x="1377950" y="1797050"/>
            <a:ext cx="5257800" cy="5562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bject 2"/>
          <p:cNvSpPr txBox="1"/>
          <p:nvPr/>
        </p:nvSpPr>
        <p:spPr>
          <a:xfrm>
            <a:off x="8498089" y="2917964"/>
            <a:ext cx="8881861" cy="16773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20"/>
              </a:spcBef>
            </a:pPr>
            <a:r>
              <a:rPr lang="en-US" sz="3600" dirty="0">
                <a:solidFill>
                  <a:schemeClr val="bg1"/>
                </a:solidFill>
              </a:rPr>
              <a:t>Applying Transfer Learning Techniques Using the </a:t>
            </a:r>
            <a:r>
              <a:rPr lang="en-US" sz="3600" dirty="0" err="1">
                <a:solidFill>
                  <a:schemeClr val="bg1"/>
                </a:solidFill>
              </a:rPr>
              <a:t>ResNet</a:t>
            </a:r>
            <a:r>
              <a:rPr lang="en-US" sz="3600" dirty="0">
                <a:solidFill>
                  <a:schemeClr val="bg1"/>
                </a:solidFill>
              </a:rPr>
              <a:t> Architecture for Garbage Classification</a:t>
            </a:r>
            <a:endParaRPr lang="en-US" sz="2800" b="1" spc="229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E46D1-A40B-D5BC-4D44-11CB7EEE3050}"/>
              </a:ext>
            </a:extLst>
          </p:cNvPr>
          <p:cNvSpPr txBox="1"/>
          <p:nvPr/>
        </p:nvSpPr>
        <p:spPr>
          <a:xfrm>
            <a:off x="13646150" y="751205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+mn-lt"/>
              </a:rPr>
              <a:t>Presented By:- </a:t>
            </a:r>
          </a:p>
          <a:p>
            <a:pPr algn="r"/>
            <a:r>
              <a:rPr lang="en-CA" sz="2000" dirty="0">
                <a:solidFill>
                  <a:schemeClr val="bg1"/>
                </a:solidFill>
                <a:latin typeface="+mn-lt"/>
              </a:rPr>
              <a:t>Gurjot Singh</a:t>
            </a:r>
          </a:p>
          <a:p>
            <a:pPr algn="r"/>
            <a:r>
              <a:rPr lang="en-CA" sz="2000" dirty="0">
                <a:solidFill>
                  <a:schemeClr val="bg1"/>
                </a:solidFill>
                <a:latin typeface="+mn-lt"/>
              </a:rPr>
              <a:t>220190104</a:t>
            </a:r>
          </a:p>
          <a:p>
            <a:pPr algn="r"/>
            <a:r>
              <a:rPr lang="en-CA" sz="2000" dirty="0">
                <a:solidFill>
                  <a:schemeClr val="bg1"/>
                </a:solidFill>
                <a:latin typeface="+mn-lt"/>
              </a:rPr>
              <a:t>gurjot08@yorku.ca</a:t>
            </a:r>
          </a:p>
        </p:txBody>
      </p:sp>
      <p:pic>
        <p:nvPicPr>
          <p:cNvPr id="1026" name="Picture 2" descr="A pictorial representation of the skip connections in the ResNet ...">
            <a:extLst>
              <a:ext uri="{FF2B5EF4-FFF2-40B4-BE49-F238E27FC236}">
                <a16:creationId xmlns:a16="http://schemas.microsoft.com/office/drawing/2014/main" id="{70B441D8-A3AA-0C1B-A7CB-79CC0EFB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382837"/>
            <a:ext cx="45148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Benefits of Residual Connections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B0D82-3C0E-4D7E-4FAA-E006B102B2DD}"/>
              </a:ext>
            </a:extLst>
          </p:cNvPr>
          <p:cNvSpPr txBox="1"/>
          <p:nvPr/>
        </p:nvSpPr>
        <p:spPr>
          <a:xfrm>
            <a:off x="2825750" y="2863850"/>
            <a:ext cx="13182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Extremely deep residual nets are easy to optimize, but the counterpart “plain” nets (that simply stack layers) exhibit higher training error when the depth increases.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Deep residual nets can easily enjoy accuracy gains from greatly increased depth, producing results substantially better than previous networks – Solves the </a:t>
            </a:r>
            <a:r>
              <a:rPr lang="en-US" sz="2400" i="1" dirty="0">
                <a:latin typeface="+mn-lt"/>
              </a:rPr>
              <a:t>Degradation Problem</a:t>
            </a:r>
            <a:r>
              <a:rPr lang="en-US" sz="2400" dirty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Allows faster convergence in shallower models.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606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2780D6-4AD0-277B-DE54-5CD7A5D0A91B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44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of Residual Nets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0EA88-9CC3-9484-D17E-AF43ADEC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0" y="1672750"/>
            <a:ext cx="10593278" cy="340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ACCBD-B6FA-D395-9E7B-4426B0B745BC}"/>
              </a:ext>
            </a:extLst>
          </p:cNvPr>
          <p:cNvSpPr txBox="1"/>
          <p:nvPr/>
        </p:nvSpPr>
        <p:spPr>
          <a:xfrm>
            <a:off x="3359150" y="5226050"/>
            <a:ext cx="1287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Training on ImageNet. Thin curves denote training error, and bold curves denote validation error of the center crops. </a:t>
            </a:r>
          </a:p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plain networks of 18 and 34 layers.</a:t>
            </a:r>
          </a:p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Right: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ResNets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of 18 and 34 layers.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 this plot, the residual networks have no extra parameter compared to their plain counterparts.</a:t>
            </a:r>
            <a:endParaRPr lang="en-CA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4ECF-42E0-D4BB-F58C-96B5A16CFC08}"/>
              </a:ext>
            </a:extLst>
          </p:cNvPr>
          <p:cNvSpPr txBox="1"/>
          <p:nvPr/>
        </p:nvSpPr>
        <p:spPr>
          <a:xfrm>
            <a:off x="920750" y="6522462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34-layer Plain net has </a:t>
            </a:r>
            <a:r>
              <a:rPr lang="en-US" sz="2400" b="1" dirty="0">
                <a:latin typeface="+mn-lt"/>
              </a:rPr>
              <a:t>higher training error</a:t>
            </a:r>
            <a:r>
              <a:rPr lang="en-US" sz="2400" dirty="0">
                <a:latin typeface="+mn-lt"/>
              </a:rPr>
              <a:t> throughout the whole training procedure, even though the solution space of the 18-layer plain network is a subspace of that of the 34-layer one – </a:t>
            </a:r>
            <a:r>
              <a:rPr lang="en-US" sz="2400" i="1" dirty="0">
                <a:latin typeface="+mn-lt"/>
              </a:rPr>
              <a:t>Degradation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34-layer </a:t>
            </a:r>
            <a:r>
              <a:rPr lang="en-US" sz="2400" dirty="0" err="1">
                <a:latin typeface="+mn-lt"/>
              </a:rPr>
              <a:t>ResNet</a:t>
            </a:r>
            <a:r>
              <a:rPr lang="en-US" sz="2400" dirty="0">
                <a:latin typeface="+mn-lt"/>
              </a:rPr>
              <a:t> exhibits considerably </a:t>
            </a:r>
            <a:r>
              <a:rPr lang="en-US" sz="2400" b="1" dirty="0">
                <a:latin typeface="+mn-lt"/>
              </a:rPr>
              <a:t>lower training error </a:t>
            </a:r>
            <a:r>
              <a:rPr lang="en-US" sz="2400" dirty="0">
                <a:latin typeface="+mn-lt"/>
              </a:rPr>
              <a:t>and is generalizable to the validation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18-layer plain/residual nets are comparably accurate, but the 18-layer </a:t>
            </a:r>
            <a:r>
              <a:rPr lang="en-US" sz="2400" dirty="0" err="1">
                <a:latin typeface="+mn-lt"/>
              </a:rPr>
              <a:t>ResNet</a:t>
            </a:r>
            <a:r>
              <a:rPr lang="en-US" sz="2400" dirty="0">
                <a:latin typeface="+mn-lt"/>
              </a:rPr>
              <a:t> converges faster. “</a:t>
            </a:r>
            <a:r>
              <a:rPr lang="en-US" sz="2400" i="1" dirty="0">
                <a:latin typeface="+mn-lt"/>
              </a:rPr>
              <a:t>When the net is “not overly deep” (18 layers here), the current SGD solver is still able to find good solutions to the plain net. In this case, the </a:t>
            </a:r>
            <a:r>
              <a:rPr lang="en-US" sz="2400" i="1" dirty="0" err="1">
                <a:latin typeface="+mn-lt"/>
              </a:rPr>
              <a:t>ResNet</a:t>
            </a:r>
            <a:r>
              <a:rPr lang="en-US" sz="2400" i="1" dirty="0">
                <a:latin typeface="+mn-lt"/>
              </a:rPr>
              <a:t> eases the optimization by providing faster convergence at the early stage.”</a:t>
            </a:r>
            <a:endParaRPr lang="en-CA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250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BA71F-CD86-A7D6-1951-D5DAB09EA90D}"/>
              </a:ext>
            </a:extLst>
          </p:cNvPr>
          <p:cNvSpPr txBox="1"/>
          <p:nvPr/>
        </p:nvSpPr>
        <p:spPr>
          <a:xfrm>
            <a:off x="687070" y="2418080"/>
            <a:ext cx="1692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idea behind the transfer learning is to use a pretrained model which was trained on a large dataset like </a:t>
            </a:r>
            <a:r>
              <a:rPr lang="en-US" sz="2400" dirty="0" err="1">
                <a:latin typeface="+mn-lt"/>
              </a:rPr>
              <a:t>imagenet</a:t>
            </a:r>
            <a:r>
              <a:rPr lang="en-US" sz="2400" dirty="0">
                <a:latin typeface="+mn-lt"/>
              </a:rPr>
              <a:t> and use the knowledge gained from there and apply it to a different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Using a pre-trained model for feature extraction: This is done by instantiating the pre-trained model and adding a fully-connected classifier on top. The pre-trained model is ”frozen” and only the weights of the classifier get updated during training of the added 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Fine-tuning a pre-trained model: To further improve performance, one might want to repurpose the top-level layers of the pre-trained models to the new dataset via fine-tuning. In this case, the model is run completely by unfreezing the top layers.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12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Selection and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84880-CA1F-4FE7-4BEE-727410A4FCCD}"/>
              </a:ext>
            </a:extLst>
          </p:cNvPr>
          <p:cNvSpPr txBox="1"/>
          <p:nvPr/>
        </p:nvSpPr>
        <p:spPr>
          <a:xfrm>
            <a:off x="12084994" y="6218558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Sample Images from the dataset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85296-9C74-1EA0-C668-50089D8723EF}"/>
              </a:ext>
            </a:extLst>
          </p:cNvPr>
          <p:cNvSpPr txBox="1"/>
          <p:nvPr/>
        </p:nvSpPr>
        <p:spPr>
          <a:xfrm>
            <a:off x="1046480" y="2306320"/>
            <a:ext cx="16926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 err="1"/>
              <a:t>TrashNet</a:t>
            </a:r>
            <a:r>
              <a:rPr lang="en-CA" dirty="0"/>
              <a:t> dataset available on Kaggle as “Garbage Classification” dataset was used for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data consisted of 6 classes : paper, glass, cardboard, metal, plastic and trash.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Preprocessing :-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lvl="5" indent="-342900">
              <a:buFont typeface="+mj-lt"/>
              <a:buAutoNum type="alphaLcParenR"/>
            </a:pPr>
            <a:r>
              <a:rPr lang="en-CA" dirty="0"/>
              <a:t> Images were resized from 512 X 384 to 180 X 180.</a:t>
            </a:r>
          </a:p>
          <a:p>
            <a:pPr marL="342900" lvl="5" indent="-342900">
              <a:buFont typeface="+mj-lt"/>
              <a:buAutoNum type="alphaLcParenR"/>
            </a:pPr>
            <a:endParaRPr lang="en-CA" dirty="0"/>
          </a:p>
          <a:p>
            <a:pPr marL="342900" lvl="5" indent="-342900">
              <a:buFont typeface="+mj-lt"/>
              <a:buAutoNum type="alphaLcParenR"/>
            </a:pPr>
            <a:r>
              <a:rPr lang="en-CA" dirty="0"/>
              <a:t>Data was divided into train and valid split of 80:20.</a:t>
            </a:r>
          </a:p>
          <a:p>
            <a:pPr marL="342900" lvl="5" indent="-342900">
              <a:buFont typeface="+mj-lt"/>
              <a:buAutoNum type="alphaLcParenR"/>
            </a:pPr>
            <a:endParaRPr lang="en-CA" dirty="0"/>
          </a:p>
          <a:p>
            <a:pPr marL="342900" lvl="5" indent="-342900">
              <a:buFont typeface="+mj-lt"/>
              <a:buAutoNum type="alphaLcParenR"/>
            </a:pPr>
            <a:r>
              <a:rPr lang="en-CA" dirty="0"/>
              <a:t> Data Augmentation was performed on the training data.( Rotate, flip, contrast and brightness)</a:t>
            </a:r>
          </a:p>
          <a:p>
            <a:pPr marL="342900" lvl="5" indent="-342900">
              <a:buFont typeface="+mj-lt"/>
              <a:buAutoNum type="alphaLcParenR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F917-FC80-3B36-A106-DFD6D288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20" y="2727874"/>
            <a:ext cx="6167120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3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85296-9C74-1EA0-C668-50089D8723EF}"/>
              </a:ext>
            </a:extLst>
          </p:cNvPr>
          <p:cNvSpPr txBox="1"/>
          <p:nvPr/>
        </p:nvSpPr>
        <p:spPr>
          <a:xfrm>
            <a:off x="1046480" y="2306320"/>
            <a:ext cx="16926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Transfer Learning using </a:t>
            </a:r>
            <a:r>
              <a:rPr lang="en-CA" dirty="0" err="1"/>
              <a:t>ResNet</a:t>
            </a:r>
            <a:r>
              <a:rPr lang="en-CA" dirty="0"/>
              <a:t> architecture was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ResNet50, ResNet101, and ResNet152 were used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4 fully connected convolutional layers( including the output layers) were added, based on the experiments.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Activation function used was </a:t>
            </a:r>
            <a:r>
              <a:rPr lang="en-CA" dirty="0" err="1"/>
              <a:t>ReLu</a:t>
            </a:r>
            <a:r>
              <a:rPr lang="en-CA" dirty="0"/>
              <a:t> in the layers and </a:t>
            </a:r>
            <a:r>
              <a:rPr lang="en-CA" dirty="0" err="1"/>
              <a:t>Softmax</a:t>
            </a:r>
            <a:r>
              <a:rPr lang="en-CA" dirty="0"/>
              <a:t> in the output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First the added layers were trained on 10 epochs on a learning rate of 0.001 using the ImageNet weights, while top layers remain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Fine tuning was performed by training the full model after unfreezing the top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Fine tuning, the learning rate was 1 X e^-5 and 100 epochs were done.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process was done for all the three different models and results were noted.</a:t>
            </a:r>
          </a:p>
        </p:txBody>
      </p:sp>
    </p:spTree>
    <p:extLst>
      <p:ext uri="{BB962C8B-B14F-4D97-AF65-F5344CB8AC3E}">
        <p14:creationId xmlns:p14="http://schemas.microsoft.com/office/powerpoint/2010/main" val="128673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16F7-F8D2-7A07-0FB8-A1B45482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91" y="1776064"/>
            <a:ext cx="6792021" cy="2044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CBAE5-C691-209C-E806-773D4022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" y="4373194"/>
            <a:ext cx="8908368" cy="5001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FB603-9BA0-CC2E-488A-F9CE46B2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09" y="4373194"/>
            <a:ext cx="9153162" cy="5001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3EF407-CDFA-1B38-0EA2-A42AC3F1777F}"/>
              </a:ext>
            </a:extLst>
          </p:cNvPr>
          <p:cNvSpPr txBox="1"/>
          <p:nvPr/>
        </p:nvSpPr>
        <p:spPr>
          <a:xfrm>
            <a:off x="9034009" y="1981200"/>
            <a:ext cx="8827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ResNet152 performed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Basic Notion about the increasing depth of the networks got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6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EF407-CDFA-1B38-0EA2-A42AC3F1777F}"/>
              </a:ext>
            </a:extLst>
          </p:cNvPr>
          <p:cNvSpPr txBox="1"/>
          <p:nvPr/>
        </p:nvSpPr>
        <p:spPr>
          <a:xfrm>
            <a:off x="8414249" y="4630241"/>
            <a:ext cx="882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Models are Predicting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8C05B-6528-659F-F5CE-CBEF101D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1" y="1581629"/>
            <a:ext cx="5356329" cy="80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85296-9C74-1EA0-C668-50089D8723EF}"/>
              </a:ext>
            </a:extLst>
          </p:cNvPr>
          <p:cNvSpPr txBox="1"/>
          <p:nvPr/>
        </p:nvSpPr>
        <p:spPr>
          <a:xfrm>
            <a:off x="1046480" y="2306320"/>
            <a:ext cx="16926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Small comparison can be made between this project and </a:t>
            </a:r>
            <a:r>
              <a:rPr lang="fr-FR" b="0" i="0" dirty="0">
                <a:effectLst/>
                <a:latin typeface="Arial" panose="020B0604020202020204" pitchFamily="34" charset="0"/>
              </a:rPr>
              <a:t>An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Improved</a:t>
            </a:r>
            <a:r>
              <a:rPr lang="fr-FR" b="0" i="0" dirty="0">
                <a:effectLst/>
                <a:latin typeface="Arial" panose="020B0604020202020204" pitchFamily="34" charset="0"/>
              </a:rPr>
              <a:t> ResNet-50 for Garbage Image Classification (Ma et al., 2022)”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paper proposes an improved ResNet-50 model for garbage image classification to address issues with existing models like lack of data, few samples, and inter-class similarity.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Modifications are made in two areas: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effectLst/>
                <a:latin typeface="Arial" panose="020B0604020202020204" pitchFamily="34" charset="0"/>
              </a:rPr>
              <a:t>(a) Residual block is altered by adding an attention module (CBAM) to filter features and changing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downsampling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method to reduce information loss.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effectLst/>
                <a:latin typeface="Arial" panose="020B0604020202020204" pitchFamily="34" charset="0"/>
              </a:rPr>
              <a:t>(b) Multi-scale feature fusion is added through horizontal and vertical fusion to optimize feature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Training in this model was done on 250 epochs.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EBDE-2FD7-F157-2859-5168DF55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290" y="5797560"/>
            <a:ext cx="6349109" cy="187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055C1B-6D7B-2AA3-418A-C46B76D02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36" y="5722640"/>
            <a:ext cx="6461844" cy="2028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46E670-B0C2-815B-5451-90F5BFD776BB}"/>
              </a:ext>
            </a:extLst>
          </p:cNvPr>
          <p:cNvSpPr txBox="1"/>
          <p:nvPr/>
        </p:nvSpPr>
        <p:spPr>
          <a:xfrm>
            <a:off x="1921510" y="810821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Author’s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86C41-19EE-5666-4AC6-EB9B757FBDD9}"/>
              </a:ext>
            </a:extLst>
          </p:cNvPr>
          <p:cNvSpPr txBox="1"/>
          <p:nvPr/>
        </p:nvSpPr>
        <p:spPr>
          <a:xfrm>
            <a:off x="9703244" y="810821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my model</a:t>
            </a:r>
          </a:p>
        </p:txBody>
      </p:sp>
    </p:spTree>
    <p:extLst>
      <p:ext uri="{BB962C8B-B14F-4D97-AF65-F5344CB8AC3E}">
        <p14:creationId xmlns:p14="http://schemas.microsoft.com/office/powerpoint/2010/main" val="110942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44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>
                <a:solidFill>
                  <a:schemeClr val="tx1"/>
                </a:solidFill>
                <a:latin typeface="Cambria"/>
                <a:ea typeface="Cambria"/>
              </a:rPr>
              <a:t>Conclusion</a:t>
            </a:r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B0D82-3C0E-4D7E-4FAA-E006B102B2DD}"/>
              </a:ext>
            </a:extLst>
          </p:cNvPr>
          <p:cNvSpPr txBox="1"/>
          <p:nvPr/>
        </p:nvSpPr>
        <p:spPr>
          <a:xfrm>
            <a:off x="2825750" y="2863850"/>
            <a:ext cx="13182600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>
                <a:solidFill>
                  <a:srgbClr val="0F0F0F"/>
                </a:solidFill>
                <a:latin typeface="+mn-lt"/>
              </a:rPr>
              <a:t>To conclude, 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In context to Garbage </a:t>
            </a:r>
            <a:r>
              <a:rPr lang="en-US" sz="2600" b="0" i="0" dirty="0" err="1">
                <a:effectLst/>
                <a:latin typeface="Arial" panose="020B0604020202020204" pitchFamily="34" charset="0"/>
              </a:rPr>
              <a:t>Classsification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 through transfer </a:t>
            </a:r>
            <a:r>
              <a:rPr lang="en-US" sz="2600" b="0" i="0" dirty="0" err="1">
                <a:effectLst/>
                <a:latin typeface="Arial" panose="020B0604020202020204" pitchFamily="34" charset="0"/>
              </a:rPr>
              <a:t>Learining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 using the </a:t>
            </a:r>
            <a:r>
              <a:rPr lang="en-US" sz="2600" b="0" i="0" dirty="0" err="1">
                <a:effectLst/>
                <a:latin typeface="Arial" panose="020B0604020202020204" pitchFamily="34" charset="0"/>
              </a:rPr>
              <a:t>ResNet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 architecture, this project has yielded successful and promising results as evident from the achieved accuracies.</a:t>
            </a:r>
            <a:endParaRPr lang="en-US" sz="2600" dirty="0">
              <a:solidFill>
                <a:srgbClr val="0F0F0F"/>
              </a:solidFill>
              <a:latin typeface="+mn-lt"/>
            </a:endParaRPr>
          </a:p>
          <a:p>
            <a:endParaRPr lang="en-US" sz="3200" dirty="0">
              <a:solidFill>
                <a:srgbClr val="0F0F0F"/>
              </a:solidFill>
              <a:latin typeface="+mn-lt"/>
            </a:endParaRPr>
          </a:p>
          <a:p>
            <a:r>
              <a:rPr lang="en-US" sz="2600" dirty="0">
                <a:latin typeface="Arial" panose="020B0604020202020204" pitchFamily="34" charset="0"/>
              </a:rPr>
              <a:t>Further, we may also say that, in future the proposed methods in ”An Improved ResNet-50 for Garbage Image Classification (Ma et al., 2022)” can also be applied onto this project, and test the performance of the model, as there may be chances to achieve a better model than this.</a:t>
            </a:r>
          </a:p>
        </p:txBody>
      </p:sp>
    </p:spTree>
    <p:extLst>
      <p:ext uri="{BB962C8B-B14F-4D97-AF65-F5344CB8AC3E}">
        <p14:creationId xmlns:p14="http://schemas.microsoft.com/office/powerpoint/2010/main" val="201898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446750" cy="103314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750" y="3930650"/>
            <a:ext cx="6436995" cy="2019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50" spc="150">
                <a:solidFill>
                  <a:srgbClr val="FFFFFF"/>
                </a:solidFill>
              </a:rPr>
              <a:t>Thanks!</a:t>
            </a:r>
            <a:endParaRPr sz="13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363BC-3F0F-74CB-6D2B-450D98192C2F}"/>
              </a:ext>
            </a:extLst>
          </p:cNvPr>
          <p:cNvSpPr txBox="1"/>
          <p:nvPr/>
        </p:nvSpPr>
        <p:spPr>
          <a:xfrm>
            <a:off x="0" y="-33528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BA9F6-14A5-20E1-58C3-6EA58A60E8F6}"/>
              </a:ext>
            </a:extLst>
          </p:cNvPr>
          <p:cNvSpPr txBox="1"/>
          <p:nvPr/>
        </p:nvSpPr>
        <p:spPr>
          <a:xfrm>
            <a:off x="2433320" y="1267460"/>
            <a:ext cx="13017500" cy="885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Project Aim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latin typeface="+mn-lt"/>
              </a:rPr>
              <a:t>Need for garbage classification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latin typeface="+mn-lt"/>
              </a:rPr>
              <a:t>Issues in Deep Networks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latin typeface="+mn-lt"/>
              </a:rPr>
              <a:t>What is Degradation of Training accuracy?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What is </a:t>
            </a:r>
            <a:r>
              <a:rPr lang="en-US" sz="2400" dirty="0" err="1">
                <a:latin typeface="+mn-lt"/>
              </a:rPr>
              <a:t>ResNet</a:t>
            </a:r>
            <a:r>
              <a:rPr lang="en-US" sz="2400" dirty="0">
                <a:latin typeface="+mn-lt"/>
              </a:rPr>
              <a:t>?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latin typeface="+mn-lt"/>
              </a:rPr>
              <a:t>Performance of </a:t>
            </a:r>
            <a:r>
              <a:rPr lang="en-US" sz="2400" dirty="0" err="1">
                <a:latin typeface="+mn-lt"/>
              </a:rPr>
              <a:t>ResNet</a:t>
            </a:r>
            <a:r>
              <a:rPr lang="en-US" sz="2400" dirty="0">
                <a:latin typeface="+mn-lt"/>
              </a:rPr>
              <a:t> in Transfer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What is Transfer Learning?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Data Selection and Preprocessing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Results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Predictions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Discussion and Future Works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53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Aim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A61F2-205B-4244-5FB6-7A7C9C13E308}"/>
              </a:ext>
            </a:extLst>
          </p:cNvPr>
          <p:cNvSpPr txBox="1"/>
          <p:nvPr/>
        </p:nvSpPr>
        <p:spPr>
          <a:xfrm>
            <a:off x="7346950" y="817268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Example images from each class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10CE2-C70E-B4D5-AD66-E3522988BABB}"/>
              </a:ext>
            </a:extLst>
          </p:cNvPr>
          <p:cNvSpPr txBox="1"/>
          <p:nvPr/>
        </p:nvSpPr>
        <p:spPr>
          <a:xfrm>
            <a:off x="1005840" y="1757680"/>
            <a:ext cx="1595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+mn-lt"/>
              </a:rPr>
              <a:t>To develop an effective garbage classification model by leveraging transfer learning with the </a:t>
            </a:r>
            <a:r>
              <a:rPr lang="en-CA" sz="2400" dirty="0" err="1">
                <a:latin typeface="+mn-lt"/>
              </a:rPr>
              <a:t>ResNet</a:t>
            </a:r>
            <a:r>
              <a:rPr lang="en-CA" sz="2400" dirty="0">
                <a:latin typeface="+mn-lt"/>
              </a:rPr>
              <a:t> architecture. </a:t>
            </a:r>
          </a:p>
          <a:p>
            <a:r>
              <a:rPr lang="en-CA" sz="2400" dirty="0">
                <a:latin typeface="+mn-lt"/>
              </a:rPr>
              <a:t>I aim to create a system that can accurately categorize waste items into 6 different classes.</a:t>
            </a: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433389-7209-134E-496B-39253652B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49" y="3579811"/>
            <a:ext cx="5650346" cy="41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1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Need For Garbage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044DF-13E9-ED6F-5F9F-84B39C22D4A8}"/>
              </a:ext>
            </a:extLst>
          </p:cNvPr>
          <p:cNvSpPr txBox="1"/>
          <p:nvPr/>
        </p:nvSpPr>
        <p:spPr>
          <a:xfrm>
            <a:off x="1066800" y="1767840"/>
            <a:ext cx="156057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As the population is growing day by day, so does the garbage, hence the problem of dealing with waste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The garbage classification, which is a fundamental aspect of waste management, is crucial for the recycling process, thus reducing the environmental effect of the garbage.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Originally, this task has been a labor-intensive and error prone, requiring full human manual work. </a:t>
            </a:r>
            <a:endParaRPr lang="en-US" sz="2400" b="0" i="0" dirty="0">
              <a:solidFill>
                <a:srgbClr val="0F0F0F"/>
              </a:solidFill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F0F0F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But the invention of deep learning has helped to overcome the problem by making the task efficient and automated, thus waiving the human input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F0F0F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ABB07-62AD-D293-9A39-DF80687E9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5" y="4994245"/>
            <a:ext cx="6521450" cy="51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Issues In Deep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2BBBF-F6F3-3A51-7A8E-F766FA38E325}"/>
              </a:ext>
            </a:extLst>
          </p:cNvPr>
          <p:cNvSpPr txBox="1"/>
          <p:nvPr/>
        </p:nvSpPr>
        <p:spPr>
          <a:xfrm>
            <a:off x="4416941" y="2330450"/>
            <a:ext cx="990046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+mn-lt"/>
              </a:rPr>
              <a:t>More computation complexity, leading to </a:t>
            </a:r>
            <a:r>
              <a:rPr lang="en-CA" sz="2400" b="1" dirty="0">
                <a:latin typeface="+mn-lt"/>
              </a:rPr>
              <a:t>higher training time</a:t>
            </a:r>
            <a:r>
              <a:rPr lang="en-CA" sz="2400" dirty="0">
                <a:latin typeface="+mn-lt"/>
              </a:rPr>
              <a:t> (in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latin typeface="+mn-lt"/>
              </a:rPr>
              <a:t>Vanishing</a:t>
            </a:r>
            <a:r>
              <a:rPr lang="en-CA" sz="2400" dirty="0">
                <a:latin typeface="+mn-lt"/>
              </a:rPr>
              <a:t> and </a:t>
            </a:r>
            <a:r>
              <a:rPr lang="en-CA" sz="2400" b="1" dirty="0">
                <a:latin typeface="+mn-lt"/>
              </a:rPr>
              <a:t>Exploding Gradient</a:t>
            </a:r>
            <a:r>
              <a:rPr lang="en-CA" sz="2400" dirty="0">
                <a:latin typeface="+mn-lt"/>
              </a:rPr>
              <a:t>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+mn-lt"/>
            </a:endParaRPr>
          </a:p>
          <a:p>
            <a:r>
              <a:rPr lang="en-CA" sz="2400" b="1" dirty="0">
                <a:latin typeface="+mn-lt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latin typeface="+mn-lt"/>
              </a:rPr>
              <a:t>Degradation</a:t>
            </a:r>
            <a:r>
              <a:rPr lang="en-CA" sz="2400" dirty="0">
                <a:latin typeface="+mn-lt"/>
              </a:rPr>
              <a:t> of Training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EDC66-28B4-35E1-D868-76FD1A8EEDBE}"/>
              </a:ext>
            </a:extLst>
          </p:cNvPr>
          <p:cNvSpPr txBox="1"/>
          <p:nvPr/>
        </p:nvSpPr>
        <p:spPr>
          <a:xfrm>
            <a:off x="4500881" y="2787650"/>
            <a:ext cx="98165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400" dirty="0">
                <a:latin typeface="+mn-lt"/>
              </a:rPr>
              <a:t>Use of specialized hardware such as GPU for training.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sz="2400" dirty="0"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sz="2400" dirty="0"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The gradients that are used to update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network become extremely small or ”vanish” as they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are </a:t>
            </a:r>
            <a:r>
              <a:rPr lang="en-US" sz="2400" dirty="0" err="1">
                <a:latin typeface="+mn-lt"/>
              </a:rPr>
              <a:t>backpropogated</a:t>
            </a:r>
            <a:r>
              <a:rPr lang="en-US" sz="2400" dirty="0">
                <a:latin typeface="+mn-lt"/>
              </a:rPr>
              <a:t> from the output layers to the earlier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layers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The gradient continues to get larger which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causes a large weight update and results in the Gradient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Descent to diverge</a:t>
            </a:r>
            <a:endParaRPr lang="en-CA" sz="2400" dirty="0"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CA" sz="2400" dirty="0">
                <a:latin typeface="+mn-lt"/>
              </a:rPr>
              <a:t>Normalized Initialization of Weights.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CA" sz="2400" dirty="0">
                <a:latin typeface="+mn-lt"/>
              </a:rPr>
              <a:t>Intermediate Normalization layers - Batch Normalization.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sz="2400" dirty="0">
              <a:latin typeface="+mn-lt"/>
            </a:endParaRPr>
          </a:p>
          <a:p>
            <a:endParaRPr lang="en-CA" sz="2400" dirty="0">
              <a:latin typeface="+mn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>
                <a:latin typeface="+mn-lt"/>
              </a:rPr>
              <a:t>Residual connections.</a:t>
            </a:r>
          </a:p>
        </p:txBody>
      </p:sp>
    </p:spTree>
    <p:extLst>
      <p:ext uri="{BB962C8B-B14F-4D97-AF65-F5344CB8AC3E}">
        <p14:creationId xmlns:p14="http://schemas.microsoft.com/office/powerpoint/2010/main" val="90189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Degradation of Training Accuracy?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F55BC-41FE-F3F9-1CF9-420A970B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3" y="3131919"/>
            <a:ext cx="5925377" cy="383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54EF0-BB91-3AC3-ECE1-444C39BF6A69}"/>
              </a:ext>
            </a:extLst>
          </p:cNvPr>
          <p:cNvSpPr txBox="1"/>
          <p:nvPr/>
        </p:nvSpPr>
        <p:spPr>
          <a:xfrm>
            <a:off x="1167573" y="7094319"/>
            <a:ext cx="502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Training deep models w/o residual connections on ImageNet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91640-A9E0-E64C-3F6B-F2EEC21184F6}"/>
              </a:ext>
            </a:extLst>
          </p:cNvPr>
          <p:cNvSpPr txBox="1"/>
          <p:nvPr/>
        </p:nvSpPr>
        <p:spPr>
          <a:xfrm>
            <a:off x="6559550" y="1938080"/>
            <a:ext cx="11049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With the network depth increasing, accuracy gets saturated and then degrades rapidly.</a:t>
            </a:r>
          </a:p>
          <a:p>
            <a:endParaRPr lang="en-US" sz="24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Such degradation is not caused by overfitting, and adding more layers to a suitably deep model leads to higher training error.</a:t>
            </a:r>
          </a:p>
          <a:p>
            <a:endParaRPr lang="en-US" sz="24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The degradation (of training accuracy) indicates that not all systems are similarly easy to optimize.</a:t>
            </a:r>
          </a:p>
          <a:p>
            <a:endParaRPr lang="en-US" sz="24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Since a shallower model is basically a subset of a deeper model, in an ideal scenario, a deeper model should produce no higher training error than its shallower counterpart.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>
                <a:latin typeface="+mn-lt"/>
              </a:rPr>
              <a:t>Only, if the added layers were able to learn an identity function, the deeper model would perform the same as its shallower counterpart.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>
                <a:latin typeface="+mn-lt"/>
              </a:rPr>
              <a:t>With depth, model complexity increases, and it becomes difficult for current solvers to get the model to converge.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>
                <a:latin typeface="+mn-lt"/>
              </a:rPr>
              <a:t>More non-linearity doesn’t necessarily mean better ability to approximate an identity mapping, given the current solvers.</a:t>
            </a:r>
          </a:p>
        </p:txBody>
      </p:sp>
    </p:spTree>
    <p:extLst>
      <p:ext uri="{BB962C8B-B14F-4D97-AF65-F5344CB8AC3E}">
        <p14:creationId xmlns:p14="http://schemas.microsoft.com/office/powerpoint/2010/main" val="297330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Residual Connection?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5B411-8BC2-1EDE-EE36-ABE84047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760694"/>
            <a:ext cx="3810532" cy="2191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4CB13-79B5-2E16-8327-BDB1841DB819}"/>
              </a:ext>
            </a:extLst>
          </p:cNvPr>
          <p:cNvSpPr txBox="1"/>
          <p:nvPr/>
        </p:nvSpPr>
        <p:spPr>
          <a:xfrm>
            <a:off x="5645150" y="1990943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+mn-lt"/>
              </a:rPr>
              <a:t>In</a:t>
            </a:r>
            <a:r>
              <a:rPr lang="en-US" sz="2400" dirty="0">
                <a:latin typeface="+mn-lt"/>
              </a:rPr>
              <a:t>stead of hoping each few stacked layers directly fit a desired underlying mapping, we explicitly let these layers fit a residual mapping.</a:t>
            </a:r>
            <a:endParaRPr lang="en-CA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+mn-lt"/>
              </a:rPr>
              <a:t>Let the desired underlying mapping be </a:t>
            </a:r>
            <a:r>
              <a:rPr lang="en-CA" sz="2400" b="1" i="1" dirty="0">
                <a:latin typeface="+mn-lt"/>
              </a:rPr>
              <a:t>H(x)</a:t>
            </a:r>
            <a:r>
              <a:rPr lang="en-CA" sz="2400" dirty="0">
                <a:latin typeface="+mn-lt"/>
              </a:rPr>
              <a:t>, where </a:t>
            </a:r>
            <a:r>
              <a:rPr lang="en-CA" sz="2400" b="1" i="1" dirty="0">
                <a:latin typeface="+mn-lt"/>
              </a:rPr>
              <a:t>x</a:t>
            </a:r>
            <a:r>
              <a:rPr lang="en-CA" sz="2400" dirty="0">
                <a:latin typeface="+mn-lt"/>
              </a:rPr>
              <a:t> is the input to the layers. Thus, </a:t>
            </a:r>
            <a:r>
              <a:rPr lang="en-CA" sz="2400" b="1" i="1" dirty="0">
                <a:latin typeface="+mn-lt"/>
              </a:rPr>
              <a:t>H(x)</a:t>
            </a:r>
            <a:r>
              <a:rPr lang="en-CA" sz="2400" dirty="0">
                <a:latin typeface="+mn-lt"/>
              </a:rPr>
              <a:t> is the mapping that the layers need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+mn-lt"/>
              </a:rPr>
              <a:t>In a residual connection, we let the layers fit another mapping </a:t>
            </a:r>
            <a:r>
              <a:rPr lang="en-CA" sz="2400" b="1" i="1" dirty="0">
                <a:latin typeface="+mn-lt"/>
              </a:rPr>
              <a:t>F(x)</a:t>
            </a:r>
            <a:r>
              <a:rPr lang="en-CA" sz="2400" dirty="0">
                <a:latin typeface="+mn-lt"/>
              </a:rPr>
              <a:t> such that:-</a:t>
            </a:r>
          </a:p>
          <a:p>
            <a:r>
              <a:rPr lang="en-CA" sz="2400" i="1" dirty="0">
                <a:latin typeface="+mn-lt"/>
              </a:rPr>
              <a:t>				                </a:t>
            </a:r>
            <a:r>
              <a:rPr lang="en-CA" sz="2400" b="1" i="1" dirty="0">
                <a:latin typeface="+mn-lt"/>
              </a:rPr>
              <a:t>F(x) = H(x) – x</a:t>
            </a:r>
            <a:endParaRPr lang="en-CA" sz="2400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+mn-lt"/>
              </a:rPr>
              <a:t>The identity skip connection provides us the original </a:t>
            </a:r>
            <a:r>
              <a:rPr lang="en-CA" sz="2400" b="1" i="1" dirty="0">
                <a:latin typeface="+mn-lt"/>
              </a:rPr>
              <a:t>x</a:t>
            </a:r>
            <a:r>
              <a:rPr lang="en-CA" sz="2400" i="1" dirty="0">
                <a:latin typeface="+mn-lt"/>
              </a:rPr>
              <a:t>, </a:t>
            </a:r>
            <a:r>
              <a:rPr lang="en-CA" sz="2400" dirty="0">
                <a:latin typeface="+mn-lt"/>
              </a:rPr>
              <a:t>so that the output after addition (before </a:t>
            </a:r>
            <a:r>
              <a:rPr lang="en-CA" sz="2400" dirty="0" err="1">
                <a:latin typeface="+mn-lt"/>
              </a:rPr>
              <a:t>ReLU</a:t>
            </a:r>
            <a:r>
              <a:rPr lang="en-CA" sz="2400" dirty="0">
                <a:latin typeface="+mn-lt"/>
              </a:rPr>
              <a:t>) is:-</a:t>
            </a:r>
          </a:p>
          <a:p>
            <a:r>
              <a:rPr lang="en-CA" sz="2400" dirty="0">
                <a:latin typeface="+mn-lt"/>
              </a:rPr>
              <a:t>			     </a:t>
            </a:r>
            <a:r>
              <a:rPr lang="en-CA" sz="2400" b="1" i="1" dirty="0">
                <a:latin typeface="+mn-lt"/>
              </a:rPr>
              <a:t>F(x) + x = H(x)</a:t>
            </a:r>
            <a:r>
              <a:rPr lang="en-CA" sz="2400" i="1" dirty="0">
                <a:latin typeface="+mn-lt"/>
              </a:rPr>
              <a:t>,</a:t>
            </a:r>
            <a:r>
              <a:rPr lang="en-CA" sz="2400" dirty="0">
                <a:latin typeface="+mn-lt"/>
              </a:rPr>
              <a:t> which is the actual desired mapping.</a:t>
            </a:r>
          </a:p>
          <a:p>
            <a:endParaRPr lang="en-CA" sz="2400" i="1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4BC11-D37D-683D-20AE-C4A0715FE57D}"/>
              </a:ext>
            </a:extLst>
          </p:cNvPr>
          <p:cNvSpPr txBox="1"/>
          <p:nvPr/>
        </p:nvSpPr>
        <p:spPr>
          <a:xfrm>
            <a:off x="1209154" y="682625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+mn-lt"/>
              </a:rPr>
              <a:t>Note: Such identity shortcut connections do not add parameters nor increases model complexity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84710-1DC7-E464-8B2F-972A564A4027}"/>
              </a:ext>
            </a:extLst>
          </p:cNvPr>
          <p:cNvSpPr txBox="1"/>
          <p:nvPr/>
        </p:nvSpPr>
        <p:spPr>
          <a:xfrm>
            <a:off x="539750" y="514985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Residual Learning – a building block</a:t>
            </a:r>
          </a:p>
        </p:txBody>
      </p:sp>
    </p:spTree>
    <p:extLst>
      <p:ext uri="{BB962C8B-B14F-4D97-AF65-F5344CB8AC3E}">
        <p14:creationId xmlns:p14="http://schemas.microsoft.com/office/powerpoint/2010/main" val="133616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1CBF7-1495-B785-73C3-909A6D563BCD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4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Skip-Connections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DFEAC1-943A-124C-6C00-EBC38D04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18" y="3034994"/>
            <a:ext cx="3810532" cy="219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D804D-6844-357C-0951-FC4B2FC21A00}"/>
              </a:ext>
            </a:extLst>
          </p:cNvPr>
          <p:cNvSpPr txBox="1"/>
          <p:nvPr/>
        </p:nvSpPr>
        <p:spPr>
          <a:xfrm>
            <a:off x="5873751" y="2711450"/>
            <a:ext cx="1127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+mn-lt"/>
              </a:rPr>
              <a:t>Let us assume </a:t>
            </a:r>
            <a:r>
              <a:rPr lang="en-CA" sz="2400" b="1" i="1" dirty="0">
                <a:latin typeface="+mn-lt"/>
              </a:rPr>
              <a:t>x</a:t>
            </a:r>
            <a:r>
              <a:rPr lang="en-CA" sz="2400" dirty="0">
                <a:latin typeface="+mn-lt"/>
              </a:rPr>
              <a:t> and </a:t>
            </a:r>
            <a:r>
              <a:rPr lang="en-CA" sz="2400" b="1" i="1" dirty="0">
                <a:latin typeface="+mn-lt"/>
              </a:rPr>
              <a:t>y</a:t>
            </a:r>
            <a:r>
              <a:rPr lang="en-CA" sz="2400" dirty="0">
                <a:latin typeface="+mn-lt"/>
              </a:rPr>
              <a:t> are the input and output vectors of the layers. </a:t>
            </a:r>
            <a:r>
              <a:rPr lang="en-CA" sz="2400" b="1" i="1" dirty="0">
                <a:latin typeface="+mn-lt"/>
              </a:rPr>
              <a:t>W</a:t>
            </a:r>
            <a:r>
              <a:rPr lang="en-CA" sz="2400" b="1" i="1" baseline="-25000" dirty="0">
                <a:latin typeface="+mn-lt"/>
              </a:rPr>
              <a:t>i</a:t>
            </a:r>
            <a:r>
              <a:rPr lang="en-CA" sz="2400" dirty="0">
                <a:latin typeface="+mn-lt"/>
              </a:rPr>
              <a:t> is the weight matrix of the layers, then the residual mapping to be learned is </a:t>
            </a:r>
            <a:r>
              <a:rPr lang="en-CA" sz="2400" b="1" i="1" dirty="0">
                <a:latin typeface="+mn-lt"/>
              </a:rPr>
              <a:t>F</a:t>
            </a:r>
            <a:r>
              <a:rPr lang="en-CA" sz="2400" dirty="0">
                <a:latin typeface="+mn-lt"/>
              </a:rPr>
              <a:t>. Then:-</a:t>
            </a:r>
            <a:endParaRPr lang="en-CA" sz="2400" i="1" dirty="0">
              <a:latin typeface="+mn-lt"/>
            </a:endParaRPr>
          </a:p>
          <a:p>
            <a:endParaRPr lang="en-CA" sz="2400" dirty="0">
              <a:latin typeface="+mn-lt"/>
            </a:endParaRPr>
          </a:p>
          <a:p>
            <a:endParaRPr lang="en-CA" sz="24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400" dirty="0">
                <a:latin typeface="+mn-lt"/>
              </a:rPr>
              <a:t>When </a:t>
            </a:r>
            <a:r>
              <a:rPr lang="en-CA" sz="2400" b="1" i="1" dirty="0">
                <a:latin typeface="+mn-lt"/>
              </a:rPr>
              <a:t>F(x)</a:t>
            </a:r>
            <a:r>
              <a:rPr lang="en-CA" sz="2400" i="1" dirty="0">
                <a:latin typeface="+mn-lt"/>
              </a:rPr>
              <a:t> </a:t>
            </a:r>
            <a:r>
              <a:rPr lang="en-CA" sz="2400" dirty="0">
                <a:latin typeface="+mn-lt"/>
              </a:rPr>
              <a:t>and </a:t>
            </a:r>
            <a:r>
              <a:rPr lang="en-CA" sz="2400" b="1" i="1" dirty="0">
                <a:latin typeface="+mn-lt"/>
              </a:rPr>
              <a:t>x</a:t>
            </a:r>
            <a:r>
              <a:rPr lang="en-CA" sz="2400" dirty="0">
                <a:latin typeface="+mn-lt"/>
              </a:rPr>
              <a:t> have the same shape (</a:t>
            </a:r>
            <a:r>
              <a:rPr lang="en-CA" sz="2400" b="1" dirty="0">
                <a:latin typeface="+mn-lt"/>
              </a:rPr>
              <a:t>Identity Shortcut</a:t>
            </a:r>
            <a:r>
              <a:rPr lang="en-CA" sz="2400" dirty="0">
                <a:latin typeface="+mn-lt"/>
              </a:rPr>
              <a:t>):</a:t>
            </a:r>
          </a:p>
          <a:p>
            <a:r>
              <a:rPr lang="en-CA" sz="2400" b="1" i="1" dirty="0">
                <a:latin typeface="+mn-lt"/>
              </a:rPr>
              <a:t>                                   y = F(x, W</a:t>
            </a:r>
            <a:r>
              <a:rPr lang="en-CA" sz="2400" b="1" i="1" baseline="-25000" dirty="0">
                <a:latin typeface="+mn-lt"/>
              </a:rPr>
              <a:t>i</a:t>
            </a:r>
            <a:r>
              <a:rPr lang="en-CA" sz="2400" b="1" i="1" dirty="0">
                <a:latin typeface="+mn-lt"/>
              </a:rPr>
              <a:t>) + x</a:t>
            </a:r>
          </a:p>
          <a:p>
            <a:pPr marL="342900" indent="-342900">
              <a:buFont typeface="+mj-lt"/>
              <a:buAutoNum type="arabicPeriod"/>
            </a:pPr>
            <a:endParaRPr lang="en-CA" sz="24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CA" sz="24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CA" sz="2400" dirty="0">
              <a:latin typeface="+mn-lt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CA" sz="2400" dirty="0">
                <a:latin typeface="+mn-lt"/>
              </a:rPr>
              <a:t>When </a:t>
            </a:r>
            <a:r>
              <a:rPr lang="en-CA" sz="2400" b="1" i="1" dirty="0">
                <a:latin typeface="+mn-lt"/>
              </a:rPr>
              <a:t>F(x)</a:t>
            </a:r>
            <a:r>
              <a:rPr lang="en-CA" sz="2400" dirty="0">
                <a:latin typeface="+mn-lt"/>
              </a:rPr>
              <a:t> and </a:t>
            </a:r>
            <a:r>
              <a:rPr lang="en-CA" sz="2400" b="1" i="1" dirty="0">
                <a:latin typeface="+mn-lt"/>
              </a:rPr>
              <a:t>x</a:t>
            </a:r>
            <a:r>
              <a:rPr lang="en-CA" sz="2400" dirty="0">
                <a:latin typeface="+mn-lt"/>
              </a:rPr>
              <a:t> have different shape (</a:t>
            </a:r>
            <a:r>
              <a:rPr lang="en-CA" sz="2400" b="1" dirty="0">
                <a:latin typeface="+mn-lt"/>
              </a:rPr>
              <a:t>Projection Shortcut</a:t>
            </a:r>
            <a:r>
              <a:rPr lang="en-CA" sz="2400" dirty="0">
                <a:latin typeface="+mn-lt"/>
              </a:rPr>
              <a:t>):</a:t>
            </a:r>
          </a:p>
          <a:p>
            <a:r>
              <a:rPr lang="en-CA" sz="2400" i="1" dirty="0">
                <a:latin typeface="+mn-lt"/>
              </a:rPr>
              <a:t>                                  </a:t>
            </a:r>
            <a:r>
              <a:rPr lang="en-CA" sz="2400" b="1" i="1" dirty="0">
                <a:latin typeface="+mn-lt"/>
              </a:rPr>
              <a:t>y = F(x, W</a:t>
            </a:r>
            <a:r>
              <a:rPr lang="en-CA" sz="2400" b="1" i="1" baseline="-25000" dirty="0">
                <a:latin typeface="+mn-lt"/>
              </a:rPr>
              <a:t>i</a:t>
            </a:r>
            <a:r>
              <a:rPr lang="en-CA" sz="2400" b="1" i="1" dirty="0">
                <a:latin typeface="+mn-lt"/>
              </a:rPr>
              <a:t>) + </a:t>
            </a:r>
            <a:r>
              <a:rPr lang="en-CA" sz="2400" b="1" i="1" dirty="0" err="1">
                <a:latin typeface="+mn-lt"/>
              </a:rPr>
              <a:t>W</a:t>
            </a:r>
            <a:r>
              <a:rPr lang="en-CA" sz="2400" b="1" i="1" baseline="-25000" dirty="0" err="1">
                <a:latin typeface="+mn-lt"/>
              </a:rPr>
              <a:t>s</a:t>
            </a:r>
            <a:r>
              <a:rPr lang="en-CA" sz="2400" b="1" i="1" dirty="0" err="1">
                <a:latin typeface="+mn-lt"/>
              </a:rPr>
              <a:t>x</a:t>
            </a:r>
            <a:r>
              <a:rPr lang="en-CA" sz="2400" dirty="0">
                <a:latin typeface="+mn-lt"/>
              </a:rPr>
              <a:t>              (</a:t>
            </a:r>
            <a:r>
              <a:rPr lang="en-CA" sz="2400" b="1" i="1" dirty="0" err="1">
                <a:latin typeface="+mn-lt"/>
              </a:rPr>
              <a:t>W</a:t>
            </a:r>
            <a:r>
              <a:rPr lang="en-CA" sz="2400" b="1" i="1" baseline="-25000" dirty="0" err="1">
                <a:latin typeface="+mn-lt"/>
              </a:rPr>
              <a:t>s</a:t>
            </a:r>
            <a:r>
              <a:rPr lang="en-CA" sz="2400" dirty="0">
                <a:latin typeface="+mn-lt"/>
              </a:rPr>
              <a:t> is a linear projection)</a:t>
            </a:r>
            <a:endParaRPr lang="en-CA" sz="2400" i="1" dirty="0">
              <a:latin typeface="+mn-lt"/>
            </a:endParaRPr>
          </a:p>
          <a:p>
            <a:endParaRPr lang="en-CA" sz="2400" i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10C95-52AC-140A-7E4D-428F0984D7B9}"/>
              </a:ext>
            </a:extLst>
          </p:cNvPr>
          <p:cNvSpPr txBox="1"/>
          <p:nvPr/>
        </p:nvSpPr>
        <p:spPr>
          <a:xfrm>
            <a:off x="539750" y="549709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Residual Learning – a 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5491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2780D6-4AD0-277B-DE54-5CD7A5D0A91B}"/>
              </a:ext>
            </a:extLst>
          </p:cNvPr>
          <p:cNvSpPr txBox="1"/>
          <p:nvPr/>
        </p:nvSpPr>
        <p:spPr>
          <a:xfrm>
            <a:off x="22272" y="0"/>
            <a:ext cx="1830070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4400" b="1" dirty="0">
                <a:solidFill>
                  <a:schemeClr val="tx1"/>
                </a:solidFill>
                <a:latin typeface="Cambria"/>
                <a:ea typeface="Cambria"/>
              </a:rPr>
              <a:t>Network Architecture </a:t>
            </a:r>
            <a:endParaRPr lang="en-CA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6BAB7-78ED-62CD-D5D8-4C1C86FC591C}"/>
              </a:ext>
            </a:extLst>
          </p:cNvPr>
          <p:cNvSpPr txBox="1"/>
          <p:nvPr/>
        </p:nvSpPr>
        <p:spPr>
          <a:xfrm>
            <a:off x="6178550" y="2025650"/>
            <a:ext cx="1189741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b="1" dirty="0">
                <a:latin typeface="+mn-lt"/>
              </a:rPr>
              <a:t>Residual Network:</a:t>
            </a:r>
            <a:endParaRPr lang="en-CA" sz="2400" b="1" dirty="0">
              <a:solidFill>
                <a:srgbClr val="000000"/>
              </a:solidFill>
              <a:latin typeface="+mn-lt"/>
            </a:endParaRPr>
          </a:p>
          <a:p>
            <a:endParaRPr lang="en-CA" sz="2400" dirty="0">
              <a:latin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CA" sz="2400" dirty="0">
                <a:latin typeface="+mn-lt"/>
                <a:ea typeface="Cambria"/>
                <a:cs typeface="Arial"/>
              </a:rPr>
              <a:t>Dark/Continuous line represents the identity shortcuts</a:t>
            </a:r>
          </a:p>
          <a:p>
            <a:pPr marL="285750" indent="-285750">
              <a:buFont typeface="Arial,Sans-Serif"/>
              <a:buChar char="•"/>
            </a:pPr>
            <a:r>
              <a:rPr lang="en-CA" sz="2400" dirty="0">
                <a:latin typeface="+mn-lt"/>
                <a:ea typeface="Cambria"/>
                <a:cs typeface="Arial"/>
              </a:rPr>
              <a:t>Dotted line represents Projection shortcuts.</a:t>
            </a:r>
            <a:endParaRPr lang="en-CA" sz="2400" dirty="0">
              <a:latin typeface="+mn-lt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55B08-EB44-5B50-5807-6E5F2E57A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2" y="0"/>
            <a:ext cx="4314876" cy="102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797</TotalTime>
  <Words>1629</Words>
  <Application>Microsoft Office PowerPoint</Application>
  <PresentationFormat>Custom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Arial,Sans-Serif</vt:lpstr>
      <vt:lpstr>Calibri</vt:lpstr>
      <vt:lpstr>Calibri Light</vt:lpstr>
      <vt:lpstr>Cambria</vt:lpstr>
      <vt:lpstr>Courier New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gurjot singh</dc:creator>
  <cp:lastModifiedBy>gurjot singh</cp:lastModifiedBy>
  <cp:revision>5</cp:revision>
  <dcterms:created xsi:type="dcterms:W3CDTF">2023-11-13T19:01:58Z</dcterms:created>
  <dcterms:modified xsi:type="dcterms:W3CDTF">2023-12-18T17:40:38Z</dcterms:modified>
</cp:coreProperties>
</file>