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1" r:id="rId15"/>
    <p:sldId id="270" r:id="rId16"/>
    <p:sldId id="272" r:id="rId17"/>
    <p:sldId id="273" r:id="rId18"/>
    <p:sldId id="274" r:id="rId19"/>
    <p:sldId id="275" r:id="rId20"/>
    <p:sldId id="276" r:id="rId21"/>
    <p:sldId id="277" r:id="rId22"/>
    <p:sldId id="27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84AE0A18-E392-41C8-ADD8-6312B9A2A296}">
          <p14:sldIdLst>
            <p14:sldId id="256"/>
            <p14:sldId id="257"/>
            <p14:sldId id="258"/>
            <p14:sldId id="260"/>
            <p14:sldId id="259"/>
            <p14:sldId id="261"/>
          </p14:sldIdLst>
        </p14:section>
        <p14:section name="Write Data" id="{30AEC4D6-8FB5-4F28-BB6A-F1A4C4A7AAB1}">
          <p14:sldIdLst>
            <p14:sldId id="262"/>
            <p14:sldId id="263"/>
            <p14:sldId id="264"/>
            <p14:sldId id="265"/>
            <p14:sldId id="266"/>
            <p14:sldId id="267"/>
            <p14:sldId id="268"/>
            <p14:sldId id="271"/>
            <p14:sldId id="270"/>
            <p14:sldId id="272"/>
            <p14:sldId id="273"/>
          </p14:sldIdLst>
        </p14:section>
        <p14:section name="Read Data" id="{A051D905-7533-4480-85D1-91C85AC74AF8}">
          <p14:sldIdLst>
            <p14:sldId id="274"/>
            <p14:sldId id="275"/>
            <p14:sldId id="276"/>
            <p14:sldId id="277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4C38E-26C4-C953-9312-7F6D8543B3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6E361C-65CD-3195-824C-7CEA075AE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2F1584-1581-1213-B363-09BFD400E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F80AA-0427-4F26-A115-245F8C7709B5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F0ED9-1175-71BE-E7C8-730DA438E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BAD606-EFE8-EA69-D74E-72E571DB4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F707E-FA40-4492-8D25-5551022C5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5430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DFFA6-6B1B-B68E-9434-0A94ECB51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1104C2-841B-99D6-3CEE-A1994FC516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2A6F70-57CB-7CDD-EC21-32EB987D0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F80AA-0427-4F26-A115-245F8C7709B5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A23D3-99EC-FAE0-9D19-E1F1E9237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02A74B-566B-DEB2-037E-E0F2CE202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F707E-FA40-4492-8D25-5551022C5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637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6BC2E6-1B5F-116B-DEB1-9937FF6F7B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18B0E-51B2-B0FD-A41F-0DE286637D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BBF8C6-D2F1-EE3A-2197-6DAB2F883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F80AA-0427-4F26-A115-245F8C7709B5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6A148-5072-A81A-2CE3-31CBFCB269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866B8-7313-AAD0-45A5-7A6915DCB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F707E-FA40-4492-8D25-5551022C5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477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39A65-4FC2-D078-22EE-75C9CD2B3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1A96E-E1C3-C4D5-E3CC-E9530A9E73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57586-D3C5-E886-5067-A5268EE58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F80AA-0427-4F26-A115-245F8C7709B5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2188C-0152-7F36-4B39-DFBEDDB71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D7FA81-D7CF-13E8-B40B-135F023C9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F707E-FA40-4492-8D25-5551022C5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819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DC6ED-A3A4-98F4-2C43-CAEEBB2C6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BB5864-07A6-390E-C40C-DCEB34A2A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078D71-A5BC-BF3D-BFCD-6628DC5C3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F80AA-0427-4F26-A115-245F8C7709B5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487125-BE4A-2712-31D5-6CB89A45A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98F5F0-57F9-8FB4-4340-FF06B5973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F707E-FA40-4492-8D25-5551022C5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052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6E60E-2383-2D93-066D-98706AAD8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65F89-0961-DD52-A77D-CB2EB6156A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4915BC-27EB-79B5-F5E8-0E994E7FB8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65BE66-47D2-5207-33E7-A7EA57DAB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F80AA-0427-4F26-A115-245F8C7709B5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613F28-8D2D-5C2D-E948-124AAFA21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89C825-F4CF-BB32-2833-EB20E1166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F707E-FA40-4492-8D25-5551022C5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114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E4977-E18D-FFB6-1DA2-3C8DF97F7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CDDADB-82CD-BE4F-F3C3-9A58699649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826788-7ECD-B2ED-781F-B3F0DBB16B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75D798-8F41-80F2-2334-884D3D9DBE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79B642-CB42-9ABD-91C5-CA2DAC8D3E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32C8242-A49D-0269-1F85-6A4D648241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F80AA-0427-4F26-A115-245F8C7709B5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795A20-AE28-587F-613B-CF6EAFD52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89FE05-96FD-0705-3D48-57AA970DD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F707E-FA40-4492-8D25-5551022C5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377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E2BF2-020A-17E3-F83A-33F11AC04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8AAB76-4E58-1091-4566-8A216AB261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F80AA-0427-4F26-A115-245F8C7709B5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6A088-E428-1F86-C694-ADB2889FB9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CAB3AD-661A-18B6-8692-09452892C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F707E-FA40-4492-8D25-5551022C5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834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41B0D2B-A3FF-6337-B41B-0F86FCBEE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F80AA-0427-4F26-A115-245F8C7709B5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050594-04B0-5811-8B1F-0FB2256AB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6B59C3-4783-7774-0456-D1E56129F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F707E-FA40-4492-8D25-5551022C5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7483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5DA66-08EA-2D03-4427-F7B956D3E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37834-5D74-3322-3D44-8C7F224F62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92EB30-CA5B-50B9-9B55-CC01FDA82E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8268F4-86EC-D9B1-BF29-74EDE464F9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F80AA-0427-4F26-A115-245F8C7709B5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7F7D8F-369E-75FB-C33E-4880CEAF5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EE986C-691C-E1B2-9599-0F7213930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F707E-FA40-4492-8D25-5551022C5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651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02B02-42DC-15BC-DF6D-F9BC10F37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43C23D-F2F1-C055-4E83-299C7D16D5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47B46C-0E4F-5C7A-ED0C-5C8F2D522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CDB193-C691-65A8-357D-C5B7D8082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BF80AA-0427-4F26-A115-245F8C7709B5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81FC3D-F936-6D92-7B82-E39705FB2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5F7F3D-35FD-8203-862A-F17831DB1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4F707E-FA40-4492-8D25-5551022C5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5721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23DAE9-E8B0-4D9A-ED0D-BAEE4192E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81B03F-68D9-A565-E5CE-1BE984D202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81BB8-2B76-EF09-989B-B2E9DEF7A1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F80AA-0427-4F26-A115-245F8C7709B5}" type="datetimeFigureOut">
              <a:rPr lang="en-US" smtClean="0"/>
              <a:t>8/6/2023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CB82F-C473-625F-D5A4-1940A8BDB3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F71F5F-C669-5045-E77B-528B122180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4F707E-FA40-4492-8D25-5551022C52B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274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gif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597EB-721E-BA58-BE15-24D62F5B3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Kafka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9F322F-8B2C-F509-1F53-A75A0F173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431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CE697-D1CF-449A-F4FD-4946209D7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Why we need partition?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2FAB3-7F49-E4D5-59A0-C6BA99263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Aggregation</a:t>
            </a:r>
            <a:r>
              <a:rPr lang="en-US" dirty="0"/>
              <a:t>: collecting the data of the producers according to the determined features</a:t>
            </a:r>
          </a:p>
          <a:p>
            <a:r>
              <a:rPr lang="en-US" b="1" dirty="0"/>
              <a:t>Sorting (event sourcing): </a:t>
            </a:r>
            <a:r>
              <a:rPr lang="en-US" dirty="0"/>
              <a:t>sequential collection of data</a:t>
            </a:r>
          </a:p>
          <a:p>
            <a:r>
              <a:rPr lang="en-US" b="1" dirty="0"/>
              <a:t>Parallelism</a:t>
            </a:r>
            <a:r>
              <a:rPr lang="en-US" dirty="0"/>
              <a:t>: read data faster</a:t>
            </a:r>
          </a:p>
          <a:p>
            <a:r>
              <a:rPr lang="en-US" b="1" dirty="0"/>
              <a:t>Efficiency</a:t>
            </a:r>
            <a:r>
              <a:rPr lang="en-US" dirty="0"/>
              <a:t>: storing data more efficiently</a:t>
            </a:r>
          </a:p>
        </p:txBody>
      </p:sp>
    </p:spTree>
    <p:extLst>
      <p:ext uri="{BB962C8B-B14F-4D97-AF65-F5344CB8AC3E}">
        <p14:creationId xmlns:p14="http://schemas.microsoft.com/office/powerpoint/2010/main" val="599588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7E834-E2F9-7210-4BEF-ABCEDBD70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Topic Partitions – Record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87120-BFA4-5433-4002-6FF9C15B4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Default</a:t>
            </a:r>
          </a:p>
          <a:p>
            <a:pPr marL="0" indent="0" algn="ctr">
              <a:buNone/>
            </a:pP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Round-Robin</a:t>
            </a:r>
          </a:p>
        </p:txBody>
      </p:sp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BA5C3D19-A868-F2CE-9F40-9DF1706ECD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8910195" cy="358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08070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7E834-E2F9-7210-4BEF-ABCEDBD70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Topic Partitions – Record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87120-BFA4-5433-4002-6FF9C15B4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400" dirty="0" err="1"/>
              <a:t>r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ecord.key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“category value”</a:t>
            </a:r>
          </a:p>
          <a:p>
            <a:pPr marL="0" indent="0" algn="ctr">
              <a:buNone/>
            </a:pPr>
            <a:r>
              <a:rPr lang="en-US" sz="2400" dirty="0"/>
              <a:t>Aggregation</a:t>
            </a:r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6" name="Picture 5" descr="A screen shot of a computer screen&#10;&#10;Description automatically generated">
            <a:extLst>
              <a:ext uri="{FF2B5EF4-FFF2-40B4-BE49-F238E27FC236}">
                <a16:creationId xmlns:a16="http://schemas.microsoft.com/office/drawing/2014/main" id="{5E4F5DD2-6606-4680-E1FA-BF0317D4DE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35823"/>
            <a:ext cx="6930149" cy="358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968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7E834-E2F9-7210-4BEF-ABCEDBD70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Topic Partitions – Record Key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87120-BFA4-5433-4002-6FF9C15B48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400" dirty="0" err="1"/>
              <a:t>r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ecord.key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= “</a:t>
            </a:r>
            <a:r>
              <a:rPr lang="en-US" sz="24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customerId</a:t>
            </a:r>
            <a:r>
              <a:rPr lang="en-US" sz="24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value”</a:t>
            </a:r>
          </a:p>
          <a:p>
            <a:pPr marL="0" indent="0" algn="ctr">
              <a:buNone/>
            </a:pPr>
            <a:r>
              <a:rPr lang="en-US" sz="2400" dirty="0"/>
              <a:t>Sorting (Event Sourcing)</a:t>
            </a:r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76E6527C-8174-74FD-2601-F98DEDE1A7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20681"/>
            <a:ext cx="7770153" cy="3843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037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E4FA1-22A5-E63C-5116-23ADB647D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No Parallelism</a:t>
            </a: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840D5CCF-2602-B8F4-F9A0-C3D4EB8C2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89A34135-16B7-469D-79C5-7F844FFC3C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25625"/>
            <a:ext cx="8443692" cy="92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3873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4E4FA1-22A5-E63C-5116-23ADB647D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3 Parallelism</a:t>
            </a:r>
          </a:p>
        </p:txBody>
      </p:sp>
      <p:pic>
        <p:nvPicPr>
          <p:cNvPr id="5" name="Content Placeholder 4" descr="A group of orange squares with white text&#10;&#10;Description automatically generated">
            <a:extLst>
              <a:ext uri="{FF2B5EF4-FFF2-40B4-BE49-F238E27FC236}">
                <a16:creationId xmlns:a16="http://schemas.microsoft.com/office/drawing/2014/main" id="{39F26393-03CA-2DEC-6133-6B59615E7D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17095"/>
            <a:ext cx="8413209" cy="1988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73214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5FAF6-BFE0-0301-E3EF-EB472D235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Replication</a:t>
            </a:r>
          </a:p>
        </p:txBody>
      </p:sp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35C16C1B-6025-4C13-B433-9465663F8B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8452511" cy="4351338"/>
          </a:xfrm>
        </p:spPr>
      </p:pic>
    </p:spTree>
    <p:extLst>
      <p:ext uri="{BB962C8B-B14F-4D97-AF65-F5344CB8AC3E}">
        <p14:creationId xmlns:p14="http://schemas.microsoft.com/office/powerpoint/2010/main" val="29354365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F8E85-1F4F-F689-9169-2927489AA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Producer Acknowledgement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F417A-7FDA-90DF-47C6-787A92559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acks = 0 (fastest and riskiest, high chance of message loss)</a:t>
            </a:r>
            <a:br>
              <a:rPr lang="en-US" dirty="0"/>
            </a:br>
            <a:r>
              <a:rPr lang="en-US" dirty="0"/>
              <a:t>send to </a:t>
            </a:r>
            <a:r>
              <a:rPr lang="en-US" dirty="0" err="1"/>
              <a:t>kafka</a:t>
            </a:r>
            <a:r>
              <a:rPr lang="en-US" dirty="0"/>
              <a:t> and continue without waiting for reply</a:t>
            </a:r>
          </a:p>
          <a:p>
            <a:r>
              <a:rPr lang="en-US" dirty="0"/>
              <a:t>acks = 1 (moderately fast and secure, little chance of message being lost)</a:t>
            </a:r>
            <a:br>
              <a:rPr lang="en-US" dirty="0"/>
            </a:br>
            <a:r>
              <a:rPr lang="en-US" dirty="0"/>
              <a:t>send it to the </a:t>
            </a:r>
            <a:r>
              <a:rPr lang="en-US" dirty="0" err="1"/>
              <a:t>kafka</a:t>
            </a:r>
            <a:r>
              <a:rPr lang="en-US" dirty="0"/>
              <a:t> and just wait until it written by leader</a:t>
            </a:r>
          </a:p>
          <a:p>
            <a:r>
              <a:rPr lang="en-US" dirty="0"/>
              <a:t>acks = all,-1 (slowest and safest, no chance of message lost)</a:t>
            </a:r>
            <a:br>
              <a:rPr lang="en-US" dirty="0"/>
            </a:br>
            <a:r>
              <a:rPr lang="en-US" dirty="0"/>
              <a:t>send to </a:t>
            </a:r>
            <a:r>
              <a:rPr lang="en-US" dirty="0" err="1"/>
              <a:t>kafka</a:t>
            </a:r>
            <a:r>
              <a:rPr lang="en-US" dirty="0"/>
              <a:t>, wait for leader to write and other leader partitions(copy partitions) to write</a:t>
            </a:r>
          </a:p>
        </p:txBody>
      </p:sp>
    </p:spTree>
    <p:extLst>
      <p:ext uri="{BB962C8B-B14F-4D97-AF65-F5344CB8AC3E}">
        <p14:creationId xmlns:p14="http://schemas.microsoft.com/office/powerpoint/2010/main" val="17751255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00DF9-D0D6-BA89-601D-A05896847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Data from Kafka</a:t>
            </a:r>
          </a:p>
        </p:txBody>
      </p:sp>
      <p:pic>
        <p:nvPicPr>
          <p:cNvPr id="5" name="Content Placeholder 4" descr="A screenshot of a computer&#10;&#10;Description automatically generated">
            <a:extLst>
              <a:ext uri="{FF2B5EF4-FFF2-40B4-BE49-F238E27FC236}">
                <a16:creationId xmlns:a16="http://schemas.microsoft.com/office/drawing/2014/main" id="{36DE0903-01F4-6F28-979F-C89F5EA48B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060397"/>
            <a:ext cx="8512278" cy="3055885"/>
          </a:xfrm>
        </p:spPr>
      </p:pic>
    </p:spTree>
    <p:extLst>
      <p:ext uri="{BB962C8B-B14F-4D97-AF65-F5344CB8AC3E}">
        <p14:creationId xmlns:p14="http://schemas.microsoft.com/office/powerpoint/2010/main" val="1283577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098E7-AE05-F573-683C-DD228B247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Reading Strategies from Kafka(1)</a:t>
            </a:r>
          </a:p>
        </p:txBody>
      </p:sp>
      <p:pic>
        <p:nvPicPr>
          <p:cNvPr id="9" name="Content Placeholder 8" descr="A diagram of a process&#10;&#10;Description automatically generated">
            <a:extLst>
              <a:ext uri="{FF2B5EF4-FFF2-40B4-BE49-F238E27FC236}">
                <a16:creationId xmlns:a16="http://schemas.microsoft.com/office/drawing/2014/main" id="{6B13974A-3EF3-4934-1CF9-B96FC0CD8C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802760"/>
            <a:ext cx="8344623" cy="3787468"/>
          </a:xfrm>
        </p:spPr>
      </p:pic>
    </p:spTree>
    <p:extLst>
      <p:ext uri="{BB962C8B-B14F-4D97-AF65-F5344CB8AC3E}">
        <p14:creationId xmlns:p14="http://schemas.microsoft.com/office/powerpoint/2010/main" val="1729102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CC987-BDE3-25D6-CBBF-6B8A8F9EB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Apache Kafka?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1252B-8CF4-225E-C402-F10AF3576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messaging service(queue).</a:t>
            </a:r>
          </a:p>
          <a:p>
            <a:r>
              <a:rPr lang="en-US" dirty="0"/>
              <a:t>It includes Offline / Online Messaging.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3015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098E7-AE05-F573-683C-DD228B247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Reading Strategies from Kafka (2)</a:t>
            </a:r>
          </a:p>
        </p:txBody>
      </p:sp>
      <p:pic>
        <p:nvPicPr>
          <p:cNvPr id="5" name="Content Placeholder 4" descr="A diagram of a diagram&#10;&#10;Description automatically generated">
            <a:extLst>
              <a:ext uri="{FF2B5EF4-FFF2-40B4-BE49-F238E27FC236}">
                <a16:creationId xmlns:a16="http://schemas.microsoft.com/office/drawing/2014/main" id="{EFC03175-D358-568C-988B-A7ECC2B825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8428450" cy="3970364"/>
          </a:xfrm>
        </p:spPr>
      </p:pic>
    </p:spTree>
    <p:extLst>
      <p:ext uri="{BB962C8B-B14F-4D97-AF65-F5344CB8AC3E}">
        <p14:creationId xmlns:p14="http://schemas.microsoft.com/office/powerpoint/2010/main" val="32729523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70A98-0823-5668-159C-77D4A78F9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Reading Strategies from Kafka (3)</a:t>
            </a:r>
          </a:p>
        </p:txBody>
      </p:sp>
      <p:pic>
        <p:nvPicPr>
          <p:cNvPr id="5" name="Content Placeholder 4" descr="A diagram of a diagram&#10;&#10;Description automatically generated">
            <a:extLst>
              <a:ext uri="{FF2B5EF4-FFF2-40B4-BE49-F238E27FC236}">
                <a16:creationId xmlns:a16="http://schemas.microsoft.com/office/drawing/2014/main" id="{89F416FB-DED3-5634-EDF3-AF48F3E6AD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963" y="1690688"/>
            <a:ext cx="8337002" cy="3932261"/>
          </a:xfrm>
        </p:spPr>
      </p:pic>
    </p:spTree>
    <p:extLst>
      <p:ext uri="{BB962C8B-B14F-4D97-AF65-F5344CB8AC3E}">
        <p14:creationId xmlns:p14="http://schemas.microsoft.com/office/powerpoint/2010/main" val="10849191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4D067-D6CA-3C13-21E5-44AB10EA4F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Consumer Groups</a:t>
            </a:r>
          </a:p>
        </p:txBody>
      </p:sp>
      <p:pic>
        <p:nvPicPr>
          <p:cNvPr id="5" name="Content Placeholder 4" descr="A screenshot of a graph&#10;&#10;Description automatically generated">
            <a:extLst>
              <a:ext uri="{FF2B5EF4-FFF2-40B4-BE49-F238E27FC236}">
                <a16:creationId xmlns:a16="http://schemas.microsoft.com/office/drawing/2014/main" id="{145AE9FC-3A5A-917D-B90A-97BD7EB43CE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18735"/>
            <a:ext cx="6703142" cy="4263198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3BEA4-3298-200F-7D59-72BC9E9CB4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8200" y="1825625"/>
            <a:ext cx="10515600" cy="593110"/>
          </a:xfrm>
        </p:spPr>
        <p:txBody>
          <a:bodyPr/>
          <a:lstStyle/>
          <a:p>
            <a:r>
              <a:rPr lang="en-US" dirty="0"/>
              <a:t>Only one reader with the same name can read from a partition.</a:t>
            </a:r>
          </a:p>
        </p:txBody>
      </p:sp>
    </p:spTree>
    <p:extLst>
      <p:ext uri="{BB962C8B-B14F-4D97-AF65-F5344CB8AC3E}">
        <p14:creationId xmlns:p14="http://schemas.microsoft.com/office/powerpoint/2010/main" val="17448108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B80C6-F0B9-5373-AF09-1E31C607D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it works?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3522A-AD3A-F8EE-944F-73809C536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Producer send message (event) to </a:t>
            </a:r>
            <a:r>
              <a:rPr lang="en-US" dirty="0" err="1"/>
              <a:t>kafka</a:t>
            </a:r>
            <a:r>
              <a:rPr lang="en-US" dirty="0"/>
              <a:t>(storage).</a:t>
            </a:r>
          </a:p>
          <a:p>
            <a:r>
              <a:rPr lang="en-US" dirty="0"/>
              <a:t>Kafka stores message. Also, it replicates message.</a:t>
            </a:r>
          </a:p>
          <a:p>
            <a:r>
              <a:rPr lang="en-US" dirty="0" err="1"/>
              <a:t>Cunsomer</a:t>
            </a:r>
            <a:r>
              <a:rPr lang="en-US" dirty="0"/>
              <a:t>(listener) subscribes to topic event for consuming.</a:t>
            </a:r>
          </a:p>
          <a:p>
            <a:r>
              <a:rPr lang="en-US" dirty="0"/>
              <a:t>There may be more than one consumer. (asynchronous messaging)</a:t>
            </a:r>
          </a:p>
        </p:txBody>
      </p:sp>
    </p:spTree>
    <p:extLst>
      <p:ext uri="{BB962C8B-B14F-4D97-AF65-F5344CB8AC3E}">
        <p14:creationId xmlns:p14="http://schemas.microsoft.com/office/powerpoint/2010/main" val="3804436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ADF34-EADC-B9DF-79AA-0B220B483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Kafka Architecture</a:t>
            </a:r>
          </a:p>
        </p:txBody>
      </p:sp>
      <p:pic>
        <p:nvPicPr>
          <p:cNvPr id="5" name="Content Placeholder 4" descr="A diagram of a cluster&#10;&#10;Description automatically generated">
            <a:extLst>
              <a:ext uri="{FF2B5EF4-FFF2-40B4-BE49-F238E27FC236}">
                <a16:creationId xmlns:a16="http://schemas.microsoft.com/office/drawing/2014/main" id="{E05FEFE4-3367-A6C0-ECA7-A85F905EED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844" y="1825625"/>
            <a:ext cx="8254312" cy="4351338"/>
          </a:xfrm>
        </p:spPr>
      </p:pic>
    </p:spTree>
    <p:extLst>
      <p:ext uri="{BB962C8B-B14F-4D97-AF65-F5344CB8AC3E}">
        <p14:creationId xmlns:p14="http://schemas.microsoft.com/office/powerpoint/2010/main" val="2496094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B80C6-F0B9-5373-AF09-1E31C607DD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3522A-AD3A-F8EE-944F-73809C536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 is the duplication of a data as many as the desired number.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4EFD9EF1-EC6C-B12E-3AC9-EDEE20FBB1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454686"/>
            <a:ext cx="6604819" cy="3857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4015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C2F9B-1DC8-8D2D-4335-618CC0103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 Brain</a:t>
            </a:r>
          </a:p>
        </p:txBody>
      </p:sp>
      <p:pic>
        <p:nvPicPr>
          <p:cNvPr id="5" name="Content Placeholder 4" descr="A diagram of a split brain&#10;&#10;Description automatically generated">
            <a:extLst>
              <a:ext uri="{FF2B5EF4-FFF2-40B4-BE49-F238E27FC236}">
                <a16:creationId xmlns:a16="http://schemas.microsoft.com/office/drawing/2014/main" id="{1CFFC9BA-F405-6AD3-4A0B-5E8F6EF10D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2062956"/>
            <a:ext cx="4762500" cy="3876675"/>
          </a:xfrm>
        </p:spPr>
      </p:pic>
    </p:spTree>
    <p:extLst>
      <p:ext uri="{BB962C8B-B14F-4D97-AF65-F5344CB8AC3E}">
        <p14:creationId xmlns:p14="http://schemas.microsoft.com/office/powerpoint/2010/main" val="2155432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6CAA3-0394-CDA6-CD5A-801BFD7F6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How does Kafka store data?</a:t>
            </a:r>
          </a:p>
        </p:txBody>
      </p:sp>
      <p:pic>
        <p:nvPicPr>
          <p:cNvPr id="5" name="Content Placeholder 4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9D1CDC33-843A-A7C2-78AB-054E76272B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8649450" cy="2552921"/>
          </a:xfrm>
        </p:spPr>
      </p:pic>
    </p:spTree>
    <p:extLst>
      <p:ext uri="{BB962C8B-B14F-4D97-AF65-F5344CB8AC3E}">
        <p14:creationId xmlns:p14="http://schemas.microsoft.com/office/powerpoint/2010/main" val="4188944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B1D36-3983-E947-6084-60D8FC3DD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Topic – Partition (1)</a:t>
            </a:r>
          </a:p>
        </p:txBody>
      </p:sp>
      <p:pic>
        <p:nvPicPr>
          <p:cNvPr id="5" name="Content Placeholder 4" descr="A graph with numbers and text&#10;&#10;Description automatically generated with medium confidence">
            <a:extLst>
              <a:ext uri="{FF2B5EF4-FFF2-40B4-BE49-F238E27FC236}">
                <a16:creationId xmlns:a16="http://schemas.microsoft.com/office/drawing/2014/main" id="{EB2528DB-5793-199B-8C6F-61E7A49F16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78398"/>
            <a:ext cx="7102455" cy="4282811"/>
          </a:xfrm>
        </p:spPr>
      </p:pic>
    </p:spTree>
    <p:extLst>
      <p:ext uri="{BB962C8B-B14F-4D97-AF65-F5344CB8AC3E}">
        <p14:creationId xmlns:p14="http://schemas.microsoft.com/office/powerpoint/2010/main" val="4139550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B1D36-3983-E947-6084-60D8FC3DD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dirty="0"/>
              <a:t>Topic – Partition (2)</a:t>
            </a:r>
          </a:p>
        </p:txBody>
      </p:sp>
      <p:pic>
        <p:nvPicPr>
          <p:cNvPr id="7" name="Content Placeholder 6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BBB3C662-7B65-340A-4E1A-0210555319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690688"/>
            <a:ext cx="7887383" cy="3810330"/>
          </a:xfrm>
        </p:spPr>
      </p:pic>
    </p:spTree>
    <p:extLst>
      <p:ext uri="{BB962C8B-B14F-4D97-AF65-F5344CB8AC3E}">
        <p14:creationId xmlns:p14="http://schemas.microsoft.com/office/powerpoint/2010/main" val="2321706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525</TotalTime>
  <Words>324</Words>
  <Application>Microsoft Office PowerPoint</Application>
  <PresentationFormat>Widescreen</PresentationFormat>
  <Paragraphs>43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Calibri</vt:lpstr>
      <vt:lpstr>Calibri Light</vt:lpstr>
      <vt:lpstr>Office Theme</vt:lpstr>
      <vt:lpstr>Apache Kafka</vt:lpstr>
      <vt:lpstr>What is Apache Kafka?</vt:lpstr>
      <vt:lpstr>How it works?</vt:lpstr>
      <vt:lpstr>Apache Kafka Architecture</vt:lpstr>
      <vt:lpstr>Replication</vt:lpstr>
      <vt:lpstr>Split Brain</vt:lpstr>
      <vt:lpstr>How does Kafka store data?</vt:lpstr>
      <vt:lpstr>Topic – Partition (1)</vt:lpstr>
      <vt:lpstr>Topic – Partition (2)</vt:lpstr>
      <vt:lpstr>Why we need partition?</vt:lpstr>
      <vt:lpstr>Topic Partitions – Record Key</vt:lpstr>
      <vt:lpstr>Topic Partitions – Record Key</vt:lpstr>
      <vt:lpstr>Topic Partitions – Record Key</vt:lpstr>
      <vt:lpstr>No Parallelism</vt:lpstr>
      <vt:lpstr>3 Parallelism</vt:lpstr>
      <vt:lpstr>Replication</vt:lpstr>
      <vt:lpstr>Producer Acknowledgement</vt:lpstr>
      <vt:lpstr>Read Data from Kafka</vt:lpstr>
      <vt:lpstr>Data Reading Strategies from Kafka(1)</vt:lpstr>
      <vt:lpstr>Data Reading Strategies from Kafka (2)</vt:lpstr>
      <vt:lpstr>Data Reading Strategies from Kafka (3)</vt:lpstr>
      <vt:lpstr>Consumer Groups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Apache Kafka</dc:title>
  <dc:creator>GÜRKAN GÖKMEN</dc:creator>
  <cp:lastModifiedBy>GÜRKAN GÖKMEN</cp:lastModifiedBy>
  <cp:revision>77</cp:revision>
  <dcterms:created xsi:type="dcterms:W3CDTF">2023-08-05T05:08:03Z</dcterms:created>
  <dcterms:modified xsi:type="dcterms:W3CDTF">2023-08-06T05:28:32Z</dcterms:modified>
</cp:coreProperties>
</file>