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76" r:id="rId4"/>
    <p:sldId id="275" r:id="rId5"/>
    <p:sldId id="277" r:id="rId6"/>
    <p:sldId id="278" r:id="rId7"/>
    <p:sldId id="311" r:id="rId8"/>
    <p:sldId id="312" r:id="rId9"/>
    <p:sldId id="313" r:id="rId10"/>
    <p:sldId id="314" r:id="rId11"/>
    <p:sldId id="315" r:id="rId12"/>
    <p:sldId id="320" r:id="rId13"/>
    <p:sldId id="316" r:id="rId14"/>
    <p:sldId id="317" r:id="rId15"/>
    <p:sldId id="318" r:id="rId16"/>
    <p:sldId id="260" r:id="rId17"/>
    <p:sldId id="263" r:id="rId18"/>
    <p:sldId id="264" r:id="rId19"/>
    <p:sldId id="258" r:id="rId20"/>
    <p:sldId id="259" r:id="rId21"/>
    <p:sldId id="265" r:id="rId22"/>
    <p:sldId id="266" r:id="rId23"/>
    <p:sldId id="267" r:id="rId24"/>
    <p:sldId id="268" r:id="rId25"/>
    <p:sldId id="269" r:id="rId26"/>
    <p:sldId id="270" r:id="rId27"/>
    <p:sldId id="271" r:id="rId28"/>
    <p:sldId id="272" r:id="rId29"/>
    <p:sldId id="274" r:id="rId30"/>
    <p:sldId id="279" r:id="rId31"/>
    <p:sldId id="280" r:id="rId32"/>
    <p:sldId id="288" r:id="rId33"/>
    <p:sldId id="289" r:id="rId34"/>
    <p:sldId id="290" r:id="rId35"/>
    <p:sldId id="291" r:id="rId36"/>
    <p:sldId id="283" r:id="rId37"/>
    <p:sldId id="284" r:id="rId38"/>
    <p:sldId id="285" r:id="rId39"/>
    <p:sldId id="286" r:id="rId40"/>
    <p:sldId id="287" r:id="rId41"/>
    <p:sldId id="295" r:id="rId42"/>
    <p:sldId id="296" r:id="rId43"/>
    <p:sldId id="293" r:id="rId44"/>
    <p:sldId id="294" r:id="rId45"/>
    <p:sldId id="297" r:id="rId46"/>
    <p:sldId id="298" r:id="rId47"/>
    <p:sldId id="300" r:id="rId48"/>
    <p:sldId id="299" r:id="rId49"/>
    <p:sldId id="301" r:id="rId50"/>
    <p:sldId id="302" r:id="rId51"/>
    <p:sldId id="303" r:id="rId52"/>
    <p:sldId id="305" r:id="rId53"/>
    <p:sldId id="304" r:id="rId54"/>
    <p:sldId id="306" r:id="rId55"/>
    <p:sldId id="307" r:id="rId56"/>
    <p:sldId id="308" r:id="rId57"/>
    <p:sldId id="319" r:id="rId58"/>
    <p:sldId id="321" r:id="rId59"/>
    <p:sldId id="322" r:id="rId60"/>
    <p:sldId id="323" r:id="rId61"/>
    <p:sldId id="32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try" id="{E7A81A09-CD8F-4364-83B8-38341C1C03D8}">
          <p14:sldIdLst>
            <p14:sldId id="256"/>
            <p14:sldId id="262"/>
          </p14:sldIdLst>
        </p14:section>
        <p14:section name="Variables" id="{237EA119-6647-4406-BD28-1FE08BEB5093}">
          <p14:sldIdLst>
            <p14:sldId id="276"/>
            <p14:sldId id="275"/>
            <p14:sldId id="277"/>
            <p14:sldId id="278"/>
          </p14:sldIdLst>
        </p14:section>
        <p14:section name="Encapsulation" id="{D3E7DA53-80A8-43C8-8503-A5C397C1C24B}">
          <p14:sldIdLst>
            <p14:sldId id="311"/>
            <p14:sldId id="312"/>
            <p14:sldId id="313"/>
            <p14:sldId id="314"/>
          </p14:sldIdLst>
        </p14:section>
        <p14:section name="Abstraction" id="{4DFDF493-F7D5-4528-AE11-CEDA295E3317}">
          <p14:sldIdLst>
            <p14:sldId id="315"/>
            <p14:sldId id="320"/>
            <p14:sldId id="316"/>
            <p14:sldId id="317"/>
            <p14:sldId id="318"/>
          </p14:sldIdLst>
        </p14:section>
        <p14:section name="Interface" id="{19AD562A-048B-4514-80FC-415F519CD86E}">
          <p14:sldIdLst>
            <p14:sldId id="260"/>
            <p14:sldId id="263"/>
            <p14:sldId id="264"/>
            <p14:sldId id="258"/>
            <p14:sldId id="259"/>
          </p14:sldIdLst>
        </p14:section>
        <p14:section name="Inheritance" id="{4F6DEA4B-2A5B-422B-93D7-4360EFF5A657}">
          <p14:sldIdLst>
            <p14:sldId id="265"/>
            <p14:sldId id="266"/>
            <p14:sldId id="267"/>
            <p14:sldId id="268"/>
            <p14:sldId id="269"/>
          </p14:sldIdLst>
        </p14:section>
        <p14:section name="Polymorphism" id="{C929CC49-F69D-4F68-AFE5-3EE317C1F891}">
          <p14:sldIdLst>
            <p14:sldId id="270"/>
            <p14:sldId id="271"/>
            <p14:sldId id="272"/>
            <p14:sldId id="274"/>
          </p14:sldIdLst>
        </p14:section>
        <p14:section name="Multithreading" id="{BF594286-A110-4CFF-9E4D-F7FCD50DB2FC}">
          <p14:sldIdLst>
            <p14:sldId id="279"/>
            <p14:sldId id="280"/>
            <p14:sldId id="288"/>
            <p14:sldId id="289"/>
            <p14:sldId id="290"/>
            <p14:sldId id="291"/>
            <p14:sldId id="283"/>
            <p14:sldId id="284"/>
            <p14:sldId id="285"/>
            <p14:sldId id="286"/>
            <p14:sldId id="287"/>
          </p14:sldIdLst>
        </p14:section>
        <p14:section name="Data Structures: ArrayList, LinkedList, HashMap, and HashSet" id="{77F58E10-7F6C-454E-9623-2B80904FDA42}">
          <p14:sldIdLst>
            <p14:sldId id="295"/>
            <p14:sldId id="296"/>
            <p14:sldId id="293"/>
            <p14:sldId id="294"/>
          </p14:sldIdLst>
        </p14:section>
        <p14:section name="Wrapper Classes" id="{34A383C2-D395-48B0-9E39-34875E1707BF}">
          <p14:sldIdLst>
            <p14:sldId id="297"/>
            <p14:sldId id="298"/>
            <p14:sldId id="300"/>
            <p14:sldId id="299"/>
            <p14:sldId id="301"/>
            <p14:sldId id="302"/>
            <p14:sldId id="303"/>
          </p14:sldIdLst>
        </p14:section>
        <p14:section name="Inner Classes" id="{8BB1DAEF-6FD4-45E1-B1B1-D1AE8E9D6991}">
          <p14:sldIdLst>
            <p14:sldId id="305"/>
            <p14:sldId id="304"/>
            <p14:sldId id="306"/>
            <p14:sldId id="307"/>
            <p14:sldId id="308"/>
          </p14:sldIdLst>
        </p14:section>
        <p14:section name="Enum" id="{26018607-75DF-41F6-A13A-57ED87B5793E}">
          <p14:sldIdLst>
            <p14:sldId id="319"/>
            <p14:sldId id="321"/>
            <p14:sldId id="322"/>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23" autoAdjust="0"/>
    <p:restoredTop sz="94660"/>
  </p:normalViewPr>
  <p:slideViewPr>
    <p:cSldViewPr snapToGrid="0">
      <p:cViewPr varScale="1">
        <p:scale>
          <a:sx n="54" d="100"/>
          <a:sy n="54"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D09F-B817-49EE-83FD-51CC7C72D3F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2BF8C-7DBF-4EAB-B8B7-B24305982BD1}">
      <dgm:prSet/>
      <dgm:spPr/>
      <dgm:t>
        <a:bodyPr/>
        <a:lstStyle/>
        <a:p>
          <a:pPr>
            <a:defRPr cap="all"/>
          </a:pPr>
          <a:r>
            <a:rPr lang="en-US" b="0" i="0"/>
            <a:t>To achieve security - hide certain details and only show the important details of an object (interface).</a:t>
          </a:r>
          <a:endParaRPr lang="en-US"/>
        </a:p>
      </dgm:t>
    </dgm:pt>
    <dgm:pt modelId="{AB9CCD6A-7296-4B24-8291-7AB9A42881A5}" type="parTrans" cxnId="{B6F7C880-D146-4737-99B5-C2A40B1D9AF1}">
      <dgm:prSet/>
      <dgm:spPr/>
      <dgm:t>
        <a:bodyPr/>
        <a:lstStyle/>
        <a:p>
          <a:endParaRPr lang="en-US"/>
        </a:p>
      </dgm:t>
    </dgm:pt>
    <dgm:pt modelId="{18C4DCEC-BABB-4F0A-A677-95634BCA9A93}" type="sibTrans" cxnId="{B6F7C880-D146-4737-99B5-C2A40B1D9AF1}">
      <dgm:prSet/>
      <dgm:spPr/>
      <dgm:t>
        <a:bodyPr/>
        <a:lstStyle/>
        <a:p>
          <a:endParaRPr lang="en-US"/>
        </a:p>
      </dgm:t>
    </dgm:pt>
    <dgm:pt modelId="{290C8897-1DD8-43F7-B0A4-F39567AC6928}">
      <dgm:prSet/>
      <dgm:spPr/>
      <dgm:t>
        <a:bodyPr/>
        <a:lstStyle/>
        <a:p>
          <a:pPr>
            <a:defRPr cap="all"/>
          </a:pPr>
          <a:r>
            <a:rPr lang="en-US" b="0" i="0"/>
            <a:t>Java does not support "multiple inheritance" (a class can only inherit from one superclass). However, it can be achieved with interfaces, because the class can </a:t>
          </a:r>
          <a:r>
            <a:rPr lang="en-US" b="1" i="0"/>
            <a:t>implement</a:t>
          </a:r>
          <a:r>
            <a:rPr lang="en-US" b="0" i="0"/>
            <a:t> multiple interfaces. </a:t>
          </a:r>
          <a:r>
            <a:rPr lang="en-US" b="1" i="0"/>
            <a:t>Note:</a:t>
          </a:r>
          <a:r>
            <a:rPr lang="en-US" b="0" i="0"/>
            <a:t> To implement multiple interfaces, separate them with a comma.</a:t>
          </a:r>
          <a:endParaRPr lang="en-US"/>
        </a:p>
      </dgm:t>
    </dgm:pt>
    <dgm:pt modelId="{CBF11908-9ECD-4B88-BBBE-A974DCDB87B3}" type="parTrans" cxnId="{2727806A-20E4-41A3-B4C5-79BB0E230CCE}">
      <dgm:prSet/>
      <dgm:spPr/>
      <dgm:t>
        <a:bodyPr/>
        <a:lstStyle/>
        <a:p>
          <a:endParaRPr lang="en-US"/>
        </a:p>
      </dgm:t>
    </dgm:pt>
    <dgm:pt modelId="{4C062072-C9A1-4BD8-B514-C2230912116F}" type="sibTrans" cxnId="{2727806A-20E4-41A3-B4C5-79BB0E230CCE}">
      <dgm:prSet/>
      <dgm:spPr/>
      <dgm:t>
        <a:bodyPr/>
        <a:lstStyle/>
        <a:p>
          <a:endParaRPr lang="en-US"/>
        </a:p>
      </dgm:t>
    </dgm:pt>
    <dgm:pt modelId="{6AE29E94-BD14-4919-A202-2F87135D2EA2}">
      <dgm:prSet/>
      <dgm:spPr/>
      <dgm:t>
        <a:bodyPr/>
        <a:lstStyle/>
        <a:p>
          <a:pPr>
            <a:defRPr cap="all"/>
          </a:pPr>
          <a:r>
            <a:rPr lang="en-US"/>
            <a:t>Design (set of rules)</a:t>
          </a:r>
        </a:p>
      </dgm:t>
    </dgm:pt>
    <dgm:pt modelId="{B4E35E3B-18E8-49D2-BE98-E38A6C3AFC31}" type="parTrans" cxnId="{C6AFB7FE-D316-4234-AC03-2D703735C507}">
      <dgm:prSet/>
      <dgm:spPr/>
      <dgm:t>
        <a:bodyPr/>
        <a:lstStyle/>
        <a:p>
          <a:endParaRPr lang="en-US"/>
        </a:p>
      </dgm:t>
    </dgm:pt>
    <dgm:pt modelId="{4F75C3A3-A392-433E-AA02-1708169824FD}" type="sibTrans" cxnId="{C6AFB7FE-D316-4234-AC03-2D703735C507}">
      <dgm:prSet/>
      <dgm:spPr/>
      <dgm:t>
        <a:bodyPr/>
        <a:lstStyle/>
        <a:p>
          <a:endParaRPr lang="en-US"/>
        </a:p>
      </dgm:t>
    </dgm:pt>
    <dgm:pt modelId="{A13AE326-956D-42D4-AE4F-B8BAA22DDD08}" type="pres">
      <dgm:prSet presAssocID="{FEC3D09F-B817-49EE-83FD-51CC7C72D3F5}" presName="root" presStyleCnt="0">
        <dgm:presLayoutVars>
          <dgm:dir/>
          <dgm:resizeHandles val="exact"/>
        </dgm:presLayoutVars>
      </dgm:prSet>
      <dgm:spPr/>
    </dgm:pt>
    <dgm:pt modelId="{F6F3B196-7B7A-4B3E-BBD7-C4F9DA0BA481}" type="pres">
      <dgm:prSet presAssocID="{B8B2BF8C-7DBF-4EAB-B8B7-B24305982BD1}" presName="compNode" presStyleCnt="0"/>
      <dgm:spPr/>
    </dgm:pt>
    <dgm:pt modelId="{357D4E4F-9299-426F-9512-EAE4C9B9EF7F}" type="pres">
      <dgm:prSet presAssocID="{B8B2BF8C-7DBF-4EAB-B8B7-B24305982BD1}" presName="iconBgRect" presStyleLbl="bgShp" presStyleIdx="0" presStyleCnt="3"/>
      <dgm:spPr/>
    </dgm:pt>
    <dgm:pt modelId="{9D01DB41-7E44-4E88-99DF-10C3F50092C0}" type="pres">
      <dgm:prSet presAssocID="{B8B2BF8C-7DBF-4EAB-B8B7-B24305982B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88994711-61E0-49DF-AEDF-3FE264F9BE0C}" type="pres">
      <dgm:prSet presAssocID="{B8B2BF8C-7DBF-4EAB-B8B7-B24305982BD1}" presName="spaceRect" presStyleCnt="0"/>
      <dgm:spPr/>
    </dgm:pt>
    <dgm:pt modelId="{CCE9F24F-3269-487D-87F6-84C21E2D45FC}" type="pres">
      <dgm:prSet presAssocID="{B8B2BF8C-7DBF-4EAB-B8B7-B24305982BD1}" presName="textRect" presStyleLbl="revTx" presStyleIdx="0" presStyleCnt="3">
        <dgm:presLayoutVars>
          <dgm:chMax val="1"/>
          <dgm:chPref val="1"/>
        </dgm:presLayoutVars>
      </dgm:prSet>
      <dgm:spPr/>
    </dgm:pt>
    <dgm:pt modelId="{9CD8B28C-3E7E-4118-993C-C7A3EEABCB74}" type="pres">
      <dgm:prSet presAssocID="{18C4DCEC-BABB-4F0A-A677-95634BCA9A93}" presName="sibTrans" presStyleCnt="0"/>
      <dgm:spPr/>
    </dgm:pt>
    <dgm:pt modelId="{0D941D35-6B3A-4331-A2D3-1CB7C414049D}" type="pres">
      <dgm:prSet presAssocID="{290C8897-1DD8-43F7-B0A4-F39567AC6928}" presName="compNode" presStyleCnt="0"/>
      <dgm:spPr/>
    </dgm:pt>
    <dgm:pt modelId="{A5F8654D-18B0-482D-B202-019717165238}" type="pres">
      <dgm:prSet presAssocID="{290C8897-1DD8-43F7-B0A4-F39567AC6928}" presName="iconBgRect" presStyleLbl="bgShp" presStyleIdx="1" presStyleCnt="3"/>
      <dgm:spPr/>
    </dgm:pt>
    <dgm:pt modelId="{6E6C0537-D0CB-4D17-8C06-2633EF7B9D5D}" type="pres">
      <dgm:prSet presAssocID="{290C8897-1DD8-43F7-B0A4-F39567AC69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5A862AB1-CA3F-41A2-B93A-191C66620B34}" type="pres">
      <dgm:prSet presAssocID="{290C8897-1DD8-43F7-B0A4-F39567AC6928}" presName="spaceRect" presStyleCnt="0"/>
      <dgm:spPr/>
    </dgm:pt>
    <dgm:pt modelId="{9402B434-43B6-45B6-9D66-323B7376DF5C}" type="pres">
      <dgm:prSet presAssocID="{290C8897-1DD8-43F7-B0A4-F39567AC6928}" presName="textRect" presStyleLbl="revTx" presStyleIdx="1" presStyleCnt="3">
        <dgm:presLayoutVars>
          <dgm:chMax val="1"/>
          <dgm:chPref val="1"/>
        </dgm:presLayoutVars>
      </dgm:prSet>
      <dgm:spPr/>
    </dgm:pt>
    <dgm:pt modelId="{93E04B19-5955-4F2D-918F-D9C2010B5641}" type="pres">
      <dgm:prSet presAssocID="{4C062072-C9A1-4BD8-B514-C2230912116F}" presName="sibTrans" presStyleCnt="0"/>
      <dgm:spPr/>
    </dgm:pt>
    <dgm:pt modelId="{FCD17B14-0BEB-4E94-A04A-2BB198D856E0}" type="pres">
      <dgm:prSet presAssocID="{6AE29E94-BD14-4919-A202-2F87135D2EA2}" presName="compNode" presStyleCnt="0"/>
      <dgm:spPr/>
    </dgm:pt>
    <dgm:pt modelId="{2AA8E972-F4FC-4035-84A0-ED9BA0161C55}" type="pres">
      <dgm:prSet presAssocID="{6AE29E94-BD14-4919-A202-2F87135D2EA2}" presName="iconBgRect" presStyleLbl="bgShp" presStyleIdx="2" presStyleCnt="3"/>
      <dgm:spPr/>
    </dgm:pt>
    <dgm:pt modelId="{8D0381EF-8302-40B8-A48E-915DA55850F8}" type="pres">
      <dgm:prSet presAssocID="{6AE29E94-BD14-4919-A202-2F87135D2E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23E1A7E-0ABA-497A-AF13-BA569D175A2F}" type="pres">
      <dgm:prSet presAssocID="{6AE29E94-BD14-4919-A202-2F87135D2EA2}" presName="spaceRect" presStyleCnt="0"/>
      <dgm:spPr/>
    </dgm:pt>
    <dgm:pt modelId="{24B894CB-D3A5-47B1-90B1-F5C68D5BBDC6}" type="pres">
      <dgm:prSet presAssocID="{6AE29E94-BD14-4919-A202-2F87135D2EA2}" presName="textRect" presStyleLbl="revTx" presStyleIdx="2" presStyleCnt="3">
        <dgm:presLayoutVars>
          <dgm:chMax val="1"/>
          <dgm:chPref val="1"/>
        </dgm:presLayoutVars>
      </dgm:prSet>
      <dgm:spPr/>
    </dgm:pt>
  </dgm:ptLst>
  <dgm:cxnLst>
    <dgm:cxn modelId="{2727806A-20E4-41A3-B4C5-79BB0E230CCE}" srcId="{FEC3D09F-B817-49EE-83FD-51CC7C72D3F5}" destId="{290C8897-1DD8-43F7-B0A4-F39567AC6928}" srcOrd="1" destOrd="0" parTransId="{CBF11908-9ECD-4B88-BBBE-A974DCDB87B3}" sibTransId="{4C062072-C9A1-4BD8-B514-C2230912116F}"/>
    <dgm:cxn modelId="{B6F7C880-D146-4737-99B5-C2A40B1D9AF1}" srcId="{FEC3D09F-B817-49EE-83FD-51CC7C72D3F5}" destId="{B8B2BF8C-7DBF-4EAB-B8B7-B24305982BD1}" srcOrd="0" destOrd="0" parTransId="{AB9CCD6A-7296-4B24-8291-7AB9A42881A5}" sibTransId="{18C4DCEC-BABB-4F0A-A677-95634BCA9A93}"/>
    <dgm:cxn modelId="{2240EAB1-9DD9-4ADE-B26E-D3073B76DCB5}" type="presOf" srcId="{B8B2BF8C-7DBF-4EAB-B8B7-B24305982BD1}" destId="{CCE9F24F-3269-487D-87F6-84C21E2D45FC}" srcOrd="0" destOrd="0" presId="urn:microsoft.com/office/officeart/2018/5/layout/IconCircleLabelList"/>
    <dgm:cxn modelId="{7890C3B6-2B12-4853-A012-7216317AC2CE}" type="presOf" srcId="{FEC3D09F-B817-49EE-83FD-51CC7C72D3F5}" destId="{A13AE326-956D-42D4-AE4F-B8BAA22DDD08}" srcOrd="0" destOrd="0" presId="urn:microsoft.com/office/officeart/2018/5/layout/IconCircleLabelList"/>
    <dgm:cxn modelId="{690EDBD2-9ABE-4580-BBAE-2A3D67746F42}" type="presOf" srcId="{6AE29E94-BD14-4919-A202-2F87135D2EA2}" destId="{24B894CB-D3A5-47B1-90B1-F5C68D5BBDC6}" srcOrd="0" destOrd="0" presId="urn:microsoft.com/office/officeart/2018/5/layout/IconCircleLabelList"/>
    <dgm:cxn modelId="{C6AFB7FE-D316-4234-AC03-2D703735C507}" srcId="{FEC3D09F-B817-49EE-83FD-51CC7C72D3F5}" destId="{6AE29E94-BD14-4919-A202-2F87135D2EA2}" srcOrd="2" destOrd="0" parTransId="{B4E35E3B-18E8-49D2-BE98-E38A6C3AFC31}" sibTransId="{4F75C3A3-A392-433E-AA02-1708169824FD}"/>
    <dgm:cxn modelId="{EA2DC0FE-638A-4456-B364-5D83532F3E99}" type="presOf" srcId="{290C8897-1DD8-43F7-B0A4-F39567AC6928}" destId="{9402B434-43B6-45B6-9D66-323B7376DF5C}" srcOrd="0" destOrd="0" presId="urn:microsoft.com/office/officeart/2018/5/layout/IconCircleLabelList"/>
    <dgm:cxn modelId="{1A9F0AE0-82D1-4204-B217-CD5711354F49}" type="presParOf" srcId="{A13AE326-956D-42D4-AE4F-B8BAA22DDD08}" destId="{F6F3B196-7B7A-4B3E-BBD7-C4F9DA0BA481}" srcOrd="0" destOrd="0" presId="urn:microsoft.com/office/officeart/2018/5/layout/IconCircleLabelList"/>
    <dgm:cxn modelId="{8182727C-CC7A-489A-9D36-35E003F1BDA8}" type="presParOf" srcId="{F6F3B196-7B7A-4B3E-BBD7-C4F9DA0BA481}" destId="{357D4E4F-9299-426F-9512-EAE4C9B9EF7F}" srcOrd="0" destOrd="0" presId="urn:microsoft.com/office/officeart/2018/5/layout/IconCircleLabelList"/>
    <dgm:cxn modelId="{1154800E-6136-4691-A9BB-1C1139DCD91B}" type="presParOf" srcId="{F6F3B196-7B7A-4B3E-BBD7-C4F9DA0BA481}" destId="{9D01DB41-7E44-4E88-99DF-10C3F50092C0}" srcOrd="1" destOrd="0" presId="urn:microsoft.com/office/officeart/2018/5/layout/IconCircleLabelList"/>
    <dgm:cxn modelId="{4A5DCD77-2621-4339-8AE5-8313856B9952}" type="presParOf" srcId="{F6F3B196-7B7A-4B3E-BBD7-C4F9DA0BA481}" destId="{88994711-61E0-49DF-AEDF-3FE264F9BE0C}" srcOrd="2" destOrd="0" presId="urn:microsoft.com/office/officeart/2018/5/layout/IconCircleLabelList"/>
    <dgm:cxn modelId="{816728D0-2A7E-452C-975E-D943AED93A34}" type="presParOf" srcId="{F6F3B196-7B7A-4B3E-BBD7-C4F9DA0BA481}" destId="{CCE9F24F-3269-487D-87F6-84C21E2D45FC}" srcOrd="3" destOrd="0" presId="urn:microsoft.com/office/officeart/2018/5/layout/IconCircleLabelList"/>
    <dgm:cxn modelId="{09FC1DFB-6B09-407F-9110-7750FB36E944}" type="presParOf" srcId="{A13AE326-956D-42D4-AE4F-B8BAA22DDD08}" destId="{9CD8B28C-3E7E-4118-993C-C7A3EEABCB74}" srcOrd="1" destOrd="0" presId="urn:microsoft.com/office/officeart/2018/5/layout/IconCircleLabelList"/>
    <dgm:cxn modelId="{5D141FC8-7905-4120-8F79-B7C0CBAA7067}" type="presParOf" srcId="{A13AE326-956D-42D4-AE4F-B8BAA22DDD08}" destId="{0D941D35-6B3A-4331-A2D3-1CB7C414049D}" srcOrd="2" destOrd="0" presId="urn:microsoft.com/office/officeart/2018/5/layout/IconCircleLabelList"/>
    <dgm:cxn modelId="{223A39AA-4B1B-4EB6-BED3-37E663D7BE4A}" type="presParOf" srcId="{0D941D35-6B3A-4331-A2D3-1CB7C414049D}" destId="{A5F8654D-18B0-482D-B202-019717165238}" srcOrd="0" destOrd="0" presId="urn:microsoft.com/office/officeart/2018/5/layout/IconCircleLabelList"/>
    <dgm:cxn modelId="{68EA364B-660C-4CDC-B6F3-E908435D1FCA}" type="presParOf" srcId="{0D941D35-6B3A-4331-A2D3-1CB7C414049D}" destId="{6E6C0537-D0CB-4D17-8C06-2633EF7B9D5D}" srcOrd="1" destOrd="0" presId="urn:microsoft.com/office/officeart/2018/5/layout/IconCircleLabelList"/>
    <dgm:cxn modelId="{2E8DBE22-E7AB-40EE-8B20-FB9FD1430640}" type="presParOf" srcId="{0D941D35-6B3A-4331-A2D3-1CB7C414049D}" destId="{5A862AB1-CA3F-41A2-B93A-191C66620B34}" srcOrd="2" destOrd="0" presId="urn:microsoft.com/office/officeart/2018/5/layout/IconCircleLabelList"/>
    <dgm:cxn modelId="{923D1ABD-4FC3-4FE6-8BAD-C01FE0BAFFB3}" type="presParOf" srcId="{0D941D35-6B3A-4331-A2D3-1CB7C414049D}" destId="{9402B434-43B6-45B6-9D66-323B7376DF5C}" srcOrd="3" destOrd="0" presId="urn:microsoft.com/office/officeart/2018/5/layout/IconCircleLabelList"/>
    <dgm:cxn modelId="{7A0222C1-D49F-44AB-993A-F7758CB20CCE}" type="presParOf" srcId="{A13AE326-956D-42D4-AE4F-B8BAA22DDD08}" destId="{93E04B19-5955-4F2D-918F-D9C2010B5641}" srcOrd="3" destOrd="0" presId="urn:microsoft.com/office/officeart/2018/5/layout/IconCircleLabelList"/>
    <dgm:cxn modelId="{CAADF881-7716-4BE7-A75B-3BA4585103BB}" type="presParOf" srcId="{A13AE326-956D-42D4-AE4F-B8BAA22DDD08}" destId="{FCD17B14-0BEB-4E94-A04A-2BB198D856E0}" srcOrd="4" destOrd="0" presId="urn:microsoft.com/office/officeart/2018/5/layout/IconCircleLabelList"/>
    <dgm:cxn modelId="{CF8A6089-299C-46B5-A8D3-C6F8BC35CE3C}" type="presParOf" srcId="{FCD17B14-0BEB-4E94-A04A-2BB198D856E0}" destId="{2AA8E972-F4FC-4035-84A0-ED9BA0161C55}" srcOrd="0" destOrd="0" presId="urn:microsoft.com/office/officeart/2018/5/layout/IconCircleLabelList"/>
    <dgm:cxn modelId="{3A488D1F-53B3-4615-B49A-65A7230E1921}" type="presParOf" srcId="{FCD17B14-0BEB-4E94-A04A-2BB198D856E0}" destId="{8D0381EF-8302-40B8-A48E-915DA55850F8}" srcOrd="1" destOrd="0" presId="urn:microsoft.com/office/officeart/2018/5/layout/IconCircleLabelList"/>
    <dgm:cxn modelId="{A0493D5B-EF33-43CF-8295-DD02644F5770}" type="presParOf" srcId="{FCD17B14-0BEB-4E94-A04A-2BB198D856E0}" destId="{A23E1A7E-0ABA-497A-AF13-BA569D175A2F}" srcOrd="2" destOrd="0" presId="urn:microsoft.com/office/officeart/2018/5/layout/IconCircleLabelList"/>
    <dgm:cxn modelId="{692248C9-D304-4788-967A-AB3AAA9A2425}" type="presParOf" srcId="{FCD17B14-0BEB-4E94-A04A-2BB198D856E0}" destId="{24B894CB-D3A5-47B1-90B1-F5C68D5BBDC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D4E4F-9299-426F-9512-EAE4C9B9EF7F}">
      <dsp:nvSpPr>
        <dsp:cNvPr id="0" name=""/>
        <dsp:cNvSpPr/>
      </dsp:nvSpPr>
      <dsp:spPr>
        <a:xfrm>
          <a:off x="563316" y="3142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1DB41-7E44-4E88-99DF-10C3F50092C0}">
      <dsp:nvSpPr>
        <dsp:cNvPr id="0" name=""/>
        <dsp:cNvSpPr/>
      </dsp:nvSpPr>
      <dsp:spPr>
        <a:xfrm>
          <a:off x="936253" y="687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E9F24F-3269-487D-87F6-84C21E2D45FC}">
      <dsp:nvSpPr>
        <dsp:cNvPr id="0" name=""/>
        <dsp:cNvSpPr/>
      </dsp:nvSpPr>
      <dsp:spPr>
        <a:xfrm>
          <a:off x="3910" y="2609241"/>
          <a:ext cx="286875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To achieve security - hide certain details and only show the important details of an object (interface).</a:t>
          </a:r>
          <a:endParaRPr lang="en-US" sz="1100" kern="1200"/>
        </a:p>
      </dsp:txBody>
      <dsp:txXfrm>
        <a:off x="3910" y="2609241"/>
        <a:ext cx="2868750" cy="1170000"/>
      </dsp:txXfrm>
    </dsp:sp>
    <dsp:sp modelId="{A5F8654D-18B0-482D-B202-019717165238}">
      <dsp:nvSpPr>
        <dsp:cNvPr id="0" name=""/>
        <dsp:cNvSpPr/>
      </dsp:nvSpPr>
      <dsp:spPr>
        <a:xfrm>
          <a:off x="3934097" y="3142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C0537-D0CB-4D17-8C06-2633EF7B9D5D}">
      <dsp:nvSpPr>
        <dsp:cNvPr id="0" name=""/>
        <dsp:cNvSpPr/>
      </dsp:nvSpPr>
      <dsp:spPr>
        <a:xfrm>
          <a:off x="4307035" y="687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2B434-43B6-45B6-9D66-323B7376DF5C}">
      <dsp:nvSpPr>
        <dsp:cNvPr id="0" name=""/>
        <dsp:cNvSpPr/>
      </dsp:nvSpPr>
      <dsp:spPr>
        <a:xfrm>
          <a:off x="3374691" y="2609241"/>
          <a:ext cx="286875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Java does not support "multiple inheritance" (a class can only inherit from one superclass). However, it can be achieved with interfaces, because the class can </a:t>
          </a:r>
          <a:r>
            <a:rPr lang="en-US" sz="1100" b="1" i="0" kern="1200"/>
            <a:t>implement</a:t>
          </a:r>
          <a:r>
            <a:rPr lang="en-US" sz="1100" b="0" i="0" kern="1200"/>
            <a:t> multiple interfaces. </a:t>
          </a:r>
          <a:r>
            <a:rPr lang="en-US" sz="1100" b="1" i="0" kern="1200"/>
            <a:t>Note:</a:t>
          </a:r>
          <a:r>
            <a:rPr lang="en-US" sz="1100" b="0" i="0" kern="1200"/>
            <a:t> To implement multiple interfaces, separate them with a comma.</a:t>
          </a:r>
          <a:endParaRPr lang="en-US" sz="1100" kern="1200"/>
        </a:p>
      </dsp:txBody>
      <dsp:txXfrm>
        <a:off x="3374691" y="2609241"/>
        <a:ext cx="2868750" cy="1170000"/>
      </dsp:txXfrm>
    </dsp:sp>
    <dsp:sp modelId="{2AA8E972-F4FC-4035-84A0-ED9BA0161C55}">
      <dsp:nvSpPr>
        <dsp:cNvPr id="0" name=""/>
        <dsp:cNvSpPr/>
      </dsp:nvSpPr>
      <dsp:spPr>
        <a:xfrm>
          <a:off x="7304879" y="3142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381EF-8302-40B8-A48E-915DA55850F8}">
      <dsp:nvSpPr>
        <dsp:cNvPr id="0" name=""/>
        <dsp:cNvSpPr/>
      </dsp:nvSpPr>
      <dsp:spPr>
        <a:xfrm>
          <a:off x="7677816" y="687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B894CB-D3A5-47B1-90B1-F5C68D5BBDC6}">
      <dsp:nvSpPr>
        <dsp:cNvPr id="0" name=""/>
        <dsp:cNvSpPr/>
      </dsp:nvSpPr>
      <dsp:spPr>
        <a:xfrm>
          <a:off x="6745472" y="2609241"/>
          <a:ext cx="286875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Design (set of rules)</a:t>
          </a:r>
        </a:p>
      </dsp:txBody>
      <dsp:txXfrm>
        <a:off x="6745472" y="2609241"/>
        <a:ext cx="2868750" cy="117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42555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305084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091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26216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22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2156151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294147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275612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57308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D295D-224F-415A-9E14-2E3AF417E9D8}"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229267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D295D-224F-415A-9E14-2E3AF417E9D8}"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407946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D295D-224F-415A-9E14-2E3AF417E9D8}"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361757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D295D-224F-415A-9E14-2E3AF417E9D8}"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388228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D295D-224F-415A-9E14-2E3AF417E9D8}"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402771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D295D-224F-415A-9E14-2E3AF417E9D8}"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310458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D295D-224F-415A-9E14-2E3AF417E9D8}"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2491-7490-4D29-A216-749A32FC1716}" type="slidenum">
              <a:rPr lang="en-US" smtClean="0"/>
              <a:t>‹#›</a:t>
            </a:fld>
            <a:endParaRPr lang="en-US"/>
          </a:p>
        </p:txBody>
      </p:sp>
    </p:spTree>
    <p:extLst>
      <p:ext uri="{BB962C8B-B14F-4D97-AF65-F5344CB8AC3E}">
        <p14:creationId xmlns:p14="http://schemas.microsoft.com/office/powerpoint/2010/main" val="424759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5D295D-224F-415A-9E14-2E3AF417E9D8}" type="datetimeFigureOut">
              <a:rPr lang="en-US" smtClean="0"/>
              <a:t>9/15/2023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7A2491-7490-4D29-A216-749A32FC1716}" type="slidenum">
              <a:rPr lang="en-US" smtClean="0"/>
              <a:t>‹#›</a:t>
            </a:fld>
            <a:endParaRPr lang="en-US"/>
          </a:p>
        </p:txBody>
      </p:sp>
    </p:spTree>
    <p:extLst>
      <p:ext uri="{BB962C8B-B14F-4D97-AF65-F5344CB8AC3E}">
        <p14:creationId xmlns:p14="http://schemas.microsoft.com/office/powerpoint/2010/main" val="1750290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Java</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297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14DE-110A-339B-7F57-D5C0F9A2EF63}"/>
              </a:ext>
            </a:extLst>
          </p:cNvPr>
          <p:cNvSpPr>
            <a:spLocks noGrp="1"/>
          </p:cNvSpPr>
          <p:nvPr>
            <p:ph type="title"/>
          </p:nvPr>
        </p:nvSpPr>
        <p:spPr/>
        <p:txBody>
          <a:bodyPr/>
          <a:lstStyle/>
          <a:p>
            <a:r>
              <a:rPr lang="en-US" dirty="0"/>
              <a:t>Why And When To Use Encapsulation?</a:t>
            </a:r>
          </a:p>
        </p:txBody>
      </p:sp>
      <p:sp>
        <p:nvSpPr>
          <p:cNvPr id="3" name="Content Placeholder 2">
            <a:extLst>
              <a:ext uri="{FF2B5EF4-FFF2-40B4-BE49-F238E27FC236}">
                <a16:creationId xmlns:a16="http://schemas.microsoft.com/office/drawing/2014/main" id="{5962AD3A-D0FB-74A5-1388-A13CAC5D0135}"/>
              </a:ext>
            </a:extLst>
          </p:cNvPr>
          <p:cNvSpPr>
            <a:spLocks noGrp="1"/>
          </p:cNvSpPr>
          <p:nvPr>
            <p:ph idx="1"/>
          </p:nvPr>
        </p:nvSpPr>
        <p:spPr/>
        <p:txBody>
          <a:bodyPr/>
          <a:lstStyle/>
          <a:p>
            <a:r>
              <a:rPr lang="en-US" b="0" i="0" dirty="0">
                <a:solidFill>
                  <a:schemeClr val="tx1"/>
                </a:solidFill>
                <a:effectLst/>
                <a:latin typeface="Verdana" panose="020B0604030504040204" pitchFamily="34" charset="0"/>
                <a:ea typeface="Verdana" panose="020B0604030504040204" pitchFamily="34" charset="0"/>
              </a:rPr>
              <a:t>Better control of class attributes and methods</a:t>
            </a:r>
          </a:p>
          <a:p>
            <a:r>
              <a:rPr lang="en-US" dirty="0">
                <a:solidFill>
                  <a:schemeClr val="tx1"/>
                </a:solidFill>
                <a:latin typeface="Verdana" panose="020B0604030504040204" pitchFamily="34" charset="0"/>
                <a:ea typeface="Verdana" panose="020B0604030504040204" pitchFamily="34" charset="0"/>
              </a:rPr>
              <a:t>Class attributes can be made read-only (if you only use the get method), or write-only (if you only use the set method)</a:t>
            </a:r>
          </a:p>
          <a:p>
            <a:r>
              <a:rPr lang="en-US" b="0" i="0" dirty="0">
                <a:solidFill>
                  <a:schemeClr val="tx1"/>
                </a:solidFill>
                <a:effectLst/>
                <a:latin typeface="Verdana" panose="020B0604030504040204" pitchFamily="34" charset="0"/>
                <a:ea typeface="Verdana" panose="020B0604030504040204" pitchFamily="34" charset="0"/>
              </a:rPr>
              <a:t>Flexible: the programmer can change one part of the code without affecting other parts</a:t>
            </a:r>
          </a:p>
          <a:p>
            <a:r>
              <a:rPr lang="en-US" b="0" i="0" dirty="0">
                <a:solidFill>
                  <a:schemeClr val="tx1"/>
                </a:solidFill>
                <a:effectLst/>
                <a:latin typeface="Verdana" panose="020B0604030504040204" pitchFamily="34" charset="0"/>
                <a:ea typeface="Verdana" panose="020B0604030504040204" pitchFamily="34" charset="0"/>
              </a:rPr>
              <a:t>Increased security of data</a:t>
            </a:r>
          </a:p>
        </p:txBody>
      </p:sp>
    </p:spTree>
    <p:extLst>
      <p:ext uri="{BB962C8B-B14F-4D97-AF65-F5344CB8AC3E}">
        <p14:creationId xmlns:p14="http://schemas.microsoft.com/office/powerpoint/2010/main" val="152357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Abstraction</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411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9F0-5431-BAA9-0C69-72E3BE903808}"/>
              </a:ext>
            </a:extLst>
          </p:cNvPr>
          <p:cNvSpPr>
            <a:spLocks noGrp="1"/>
          </p:cNvSpPr>
          <p:nvPr>
            <p:ph type="title"/>
          </p:nvPr>
        </p:nvSpPr>
        <p:spPr/>
        <p:txBody>
          <a:bodyPr/>
          <a:lstStyle/>
          <a:p>
            <a:r>
              <a:rPr lang="en-US" dirty="0"/>
              <a:t>Syntax</a:t>
            </a:r>
          </a:p>
        </p:txBody>
      </p:sp>
      <p:pic>
        <p:nvPicPr>
          <p:cNvPr id="5" name="Content Placeholder 4" descr="A screen shot of a computer program&#10;&#10;Description automatically generated">
            <a:extLst>
              <a:ext uri="{FF2B5EF4-FFF2-40B4-BE49-F238E27FC236}">
                <a16:creationId xmlns:a16="http://schemas.microsoft.com/office/drawing/2014/main" id="{96060FEA-068F-2D85-1931-52BBE28A7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78780"/>
            <a:ext cx="8979622" cy="4746721"/>
          </a:xfrm>
        </p:spPr>
      </p:pic>
    </p:spTree>
    <p:extLst>
      <p:ext uri="{BB962C8B-B14F-4D97-AF65-F5344CB8AC3E}">
        <p14:creationId xmlns:p14="http://schemas.microsoft.com/office/powerpoint/2010/main" val="3278590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6E81-D32C-B0C2-BEB1-4C0C088E11FF}"/>
              </a:ext>
            </a:extLst>
          </p:cNvPr>
          <p:cNvSpPr>
            <a:spLocks noGrp="1"/>
          </p:cNvSpPr>
          <p:nvPr>
            <p:ph type="title"/>
          </p:nvPr>
        </p:nvSpPr>
        <p:spPr/>
        <p:txBody>
          <a:bodyPr/>
          <a:lstStyle/>
          <a:p>
            <a:r>
              <a:rPr lang="en-US" dirty="0"/>
              <a:t>What is Abstraction?</a:t>
            </a:r>
          </a:p>
        </p:txBody>
      </p:sp>
      <p:sp>
        <p:nvSpPr>
          <p:cNvPr id="3" name="Content Placeholder 2">
            <a:extLst>
              <a:ext uri="{FF2B5EF4-FFF2-40B4-BE49-F238E27FC236}">
                <a16:creationId xmlns:a16="http://schemas.microsoft.com/office/drawing/2014/main" id="{4B2EAC0D-8412-801E-1FC5-439A0E28F94C}"/>
              </a:ext>
            </a:extLst>
          </p:cNvPr>
          <p:cNvSpPr>
            <a:spLocks noGrp="1"/>
          </p:cNvSpPr>
          <p:nvPr>
            <p:ph idx="1"/>
          </p:nvPr>
        </p:nvSpPr>
        <p:spPr/>
        <p:txBody>
          <a:bodyPr/>
          <a:lstStyle/>
          <a:p>
            <a:r>
              <a:rPr lang="en-US" b="0" i="0" dirty="0">
                <a:solidFill>
                  <a:srgbClr val="000000"/>
                </a:solidFill>
                <a:effectLst/>
              </a:rPr>
              <a:t>Data </a:t>
            </a:r>
            <a:r>
              <a:rPr lang="en-US" b="1" i="0" dirty="0">
                <a:solidFill>
                  <a:srgbClr val="000000"/>
                </a:solidFill>
                <a:effectLst/>
              </a:rPr>
              <a:t>abstraction</a:t>
            </a:r>
            <a:r>
              <a:rPr lang="en-US" b="0" i="0" dirty="0">
                <a:solidFill>
                  <a:srgbClr val="000000"/>
                </a:solidFill>
                <a:effectLst/>
              </a:rPr>
              <a:t> is the process of hiding certain details and showing only essential information to the user. </a:t>
            </a:r>
            <a:r>
              <a:rPr lang="en-US" dirty="0">
                <a:solidFill>
                  <a:srgbClr val="000000"/>
                </a:solidFill>
              </a:rPr>
              <a:t>(</a:t>
            </a:r>
            <a:r>
              <a:rPr lang="en-US" b="0" i="0" dirty="0">
                <a:solidFill>
                  <a:srgbClr val="000000"/>
                </a:solidFill>
                <a:effectLst/>
              </a:rPr>
              <a:t>Abstraction can be achieved with either </a:t>
            </a:r>
            <a:r>
              <a:rPr lang="en-US" b="1" i="0" dirty="0">
                <a:solidFill>
                  <a:srgbClr val="000000"/>
                </a:solidFill>
                <a:effectLst/>
              </a:rPr>
              <a:t>abstract classes</a:t>
            </a:r>
            <a:r>
              <a:rPr lang="en-US" b="0" i="0" dirty="0">
                <a:solidFill>
                  <a:srgbClr val="000000"/>
                </a:solidFill>
                <a:effectLst/>
              </a:rPr>
              <a:t> or interface</a:t>
            </a:r>
            <a:r>
              <a:rPr lang="en-US" dirty="0">
                <a:solidFill>
                  <a:srgbClr val="000000"/>
                </a:solidFill>
              </a:rPr>
              <a:t>)</a:t>
            </a:r>
            <a:br>
              <a:rPr lang="en-US" dirty="0"/>
            </a:br>
            <a:endParaRPr lang="en-US" dirty="0"/>
          </a:p>
        </p:txBody>
      </p:sp>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96AA7C84-72FE-0687-941A-D23F793E01E5}"/>
                  </a:ext>
                </a:extLst>
              </p:cNvPr>
              <p:cNvGraphicFramePr>
                <a:graphicFrameLocks noChangeAspect="1"/>
              </p:cNvGraphicFramePr>
              <p:nvPr>
                <p:extLst>
                  <p:ext uri="{D42A27DB-BD31-4B8C-83A1-F6EECF244321}">
                    <p14:modId xmlns:p14="http://schemas.microsoft.com/office/powerpoint/2010/main" val="197881607"/>
                  </p:ext>
                </p:extLst>
              </p:nvPr>
            </p:nvGraphicFramePr>
            <p:xfrm>
              <a:off x="6674281" y="3726426"/>
              <a:ext cx="5183422" cy="2915675"/>
            </p:xfrm>
            <a:graphic>
              <a:graphicData uri="http://schemas.microsoft.com/office/powerpoint/2016/sectionzoom">
                <psez:sectionZm>
                  <psez:sectionZmObj sectionId="{19AD562A-048B-4514-80FC-415F519CD86E}">
                    <psez:zmPr id="{519A4D0B-E02F-48F3-A303-CC084F73800C}" transitionDur="1000">
                      <p166:blipFill xmlns:p166="http://schemas.microsoft.com/office/powerpoint/2016/6/main">
                        <a:blip r:embed="rId2"/>
                        <a:stretch>
                          <a:fillRect/>
                        </a:stretch>
                      </p166:blipFill>
                      <p166:spPr xmlns:p166="http://schemas.microsoft.com/office/powerpoint/2016/6/main">
                        <a:xfrm>
                          <a:off x="0" y="0"/>
                          <a:ext cx="5183422" cy="2915675"/>
                        </a:xfrm>
                        <a:prstGeom prst="rect">
                          <a:avLst/>
                        </a:prstGeom>
                        <a:ln w="3175">
                          <a:solidFill>
                            <a:prstClr val="ltGray"/>
                          </a:solidFill>
                        </a:ln>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96AA7C84-72FE-0687-941A-D23F793E01E5}"/>
                  </a:ext>
                </a:extLst>
              </p:cNvPr>
              <p:cNvPicPr>
                <a:picLocks noGrp="1" noRot="1" noChangeAspect="1" noMove="1" noResize="1" noEditPoints="1" noAdjustHandles="1" noChangeArrowheads="1" noChangeShapeType="1"/>
              </p:cNvPicPr>
              <p:nvPr/>
            </p:nvPicPr>
            <p:blipFill>
              <a:blip r:embed="rId4"/>
              <a:stretch>
                <a:fillRect/>
              </a:stretch>
            </p:blipFill>
            <p:spPr>
              <a:xfrm>
                <a:off x="6674281" y="3726426"/>
                <a:ext cx="5183422" cy="2915675"/>
              </a:xfrm>
              <a:prstGeom prst="rect">
                <a:avLst/>
              </a:prstGeom>
              <a:ln w="3175">
                <a:solidFill>
                  <a:prstClr val="ltGray"/>
                </a:solidFill>
              </a:ln>
            </p:spPr>
          </p:pic>
        </mc:Fallback>
      </mc:AlternateContent>
    </p:spTree>
    <p:extLst>
      <p:ext uri="{BB962C8B-B14F-4D97-AF65-F5344CB8AC3E}">
        <p14:creationId xmlns:p14="http://schemas.microsoft.com/office/powerpoint/2010/main" val="225910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4074-EEBC-F08D-6D31-59B59A74D604}"/>
              </a:ext>
            </a:extLst>
          </p:cNvPr>
          <p:cNvSpPr>
            <a:spLocks noGrp="1"/>
          </p:cNvSpPr>
          <p:nvPr>
            <p:ph type="title"/>
          </p:nvPr>
        </p:nvSpPr>
        <p:spPr/>
        <p:txBody>
          <a:bodyPr/>
          <a:lstStyle/>
          <a:p>
            <a:r>
              <a:rPr lang="en-US" dirty="0"/>
              <a:t>Advance</a:t>
            </a:r>
          </a:p>
        </p:txBody>
      </p:sp>
      <p:sp>
        <p:nvSpPr>
          <p:cNvPr id="3" name="Content Placeholder 2">
            <a:extLst>
              <a:ext uri="{FF2B5EF4-FFF2-40B4-BE49-F238E27FC236}">
                <a16:creationId xmlns:a16="http://schemas.microsoft.com/office/drawing/2014/main" id="{AD63F978-8C21-F81B-7844-C349DF924161}"/>
              </a:ext>
            </a:extLst>
          </p:cNvPr>
          <p:cNvSpPr>
            <a:spLocks noGrp="1"/>
          </p:cNvSpPr>
          <p:nvPr>
            <p:ph idx="1"/>
          </p:nvPr>
        </p:nvSpPr>
        <p:spPr/>
        <p:txBody>
          <a:bodyPr/>
          <a:lstStyle/>
          <a:p>
            <a:r>
              <a:rPr lang="en-US" dirty="0"/>
              <a:t>abstract keyword is a non-access modifier</a:t>
            </a:r>
          </a:p>
          <a:p>
            <a:r>
              <a:rPr lang="en-US" b="1" i="0" dirty="0">
                <a:solidFill>
                  <a:srgbClr val="000000"/>
                </a:solidFill>
                <a:effectLst/>
              </a:rPr>
              <a:t>Abstract class:</a:t>
            </a:r>
            <a:r>
              <a:rPr lang="en-US" b="0" i="0" dirty="0">
                <a:solidFill>
                  <a:srgbClr val="000000"/>
                </a:solidFill>
                <a:effectLst/>
              </a:rPr>
              <a:t> </a:t>
            </a:r>
            <a:br>
              <a:rPr lang="en-US" b="0" i="0" dirty="0">
                <a:solidFill>
                  <a:srgbClr val="000000"/>
                </a:solidFill>
                <a:effectLst/>
              </a:rPr>
            </a:br>
            <a:r>
              <a:rPr lang="en-US" b="0" i="0" dirty="0">
                <a:solidFill>
                  <a:srgbClr val="000000"/>
                </a:solidFill>
                <a:effectLst/>
              </a:rPr>
              <a:t>cannot be used to create objects (to access it, it must be inherited from another class)</a:t>
            </a:r>
          </a:p>
          <a:p>
            <a:r>
              <a:rPr lang="en-US" b="1" i="0" dirty="0">
                <a:solidFill>
                  <a:srgbClr val="000000"/>
                </a:solidFill>
                <a:effectLst/>
              </a:rPr>
              <a:t>Abstract method:</a:t>
            </a:r>
            <a:r>
              <a:rPr lang="en-US" b="0" i="0" dirty="0">
                <a:solidFill>
                  <a:srgbClr val="000000"/>
                </a:solidFill>
                <a:effectLst/>
              </a:rPr>
              <a:t> </a:t>
            </a:r>
            <a:br>
              <a:rPr lang="en-US" b="0" i="0" dirty="0">
                <a:solidFill>
                  <a:srgbClr val="000000"/>
                </a:solidFill>
                <a:effectLst/>
              </a:rPr>
            </a:br>
            <a:r>
              <a:rPr lang="en-US" b="0" i="0" dirty="0">
                <a:solidFill>
                  <a:srgbClr val="000000"/>
                </a:solidFill>
                <a:effectLst/>
              </a:rPr>
              <a:t>can only be used in an abstract class (interface is also abstract class)</a:t>
            </a:r>
            <a:br>
              <a:rPr lang="en-US" b="0" i="0" dirty="0">
                <a:solidFill>
                  <a:srgbClr val="000000"/>
                </a:solidFill>
                <a:effectLst/>
              </a:rPr>
            </a:br>
            <a:r>
              <a:rPr lang="en-US" b="0" i="0" dirty="0">
                <a:solidFill>
                  <a:srgbClr val="000000"/>
                </a:solidFill>
                <a:effectLst/>
              </a:rPr>
              <a:t>does not have a body</a:t>
            </a:r>
          </a:p>
          <a:p>
            <a:pPr algn="l"/>
            <a:r>
              <a:rPr lang="en-US" b="0" i="0" dirty="0">
                <a:solidFill>
                  <a:srgbClr val="000000"/>
                </a:solidFill>
                <a:effectLst/>
              </a:rPr>
              <a:t>An abstract class can have both abstract and regular methods</a:t>
            </a:r>
          </a:p>
          <a:p>
            <a:br>
              <a:rPr lang="en-US" b="0" i="0" dirty="0">
                <a:solidFill>
                  <a:srgbClr val="000000"/>
                </a:solidFill>
                <a:effectLst/>
              </a:rPr>
            </a:br>
            <a:br>
              <a:rPr lang="en-US" dirty="0"/>
            </a:br>
            <a:endParaRPr lang="en-US" dirty="0"/>
          </a:p>
        </p:txBody>
      </p:sp>
    </p:spTree>
    <p:extLst>
      <p:ext uri="{BB962C8B-B14F-4D97-AF65-F5344CB8AC3E}">
        <p14:creationId xmlns:p14="http://schemas.microsoft.com/office/powerpoint/2010/main" val="357231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A31E-4B4A-7383-6475-A1350BEAFFE9}"/>
              </a:ext>
            </a:extLst>
          </p:cNvPr>
          <p:cNvSpPr>
            <a:spLocks noGrp="1"/>
          </p:cNvSpPr>
          <p:nvPr>
            <p:ph type="title"/>
          </p:nvPr>
        </p:nvSpPr>
        <p:spPr/>
        <p:txBody>
          <a:bodyPr/>
          <a:lstStyle/>
          <a:p>
            <a:r>
              <a:rPr lang="en-US" dirty="0"/>
              <a:t>Why And When To Use Abstract Classes and Methods?</a:t>
            </a:r>
          </a:p>
        </p:txBody>
      </p:sp>
      <p:sp>
        <p:nvSpPr>
          <p:cNvPr id="3" name="Content Placeholder 2">
            <a:extLst>
              <a:ext uri="{FF2B5EF4-FFF2-40B4-BE49-F238E27FC236}">
                <a16:creationId xmlns:a16="http://schemas.microsoft.com/office/drawing/2014/main" id="{6F62E98F-058A-A5BE-A00A-AA2E65BD3D8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To achieve security - hide certain details and only show the important details of an object.</a:t>
            </a:r>
          </a:p>
          <a:p>
            <a:pPr marL="0" indent="0">
              <a:buNone/>
            </a:pPr>
            <a:endParaRPr lang="en-US" dirty="0"/>
          </a:p>
          <a:p>
            <a:pPr marL="0" indent="0">
              <a:buNone/>
            </a:pPr>
            <a:endParaRPr lang="en-US" dirty="0"/>
          </a:p>
          <a:p>
            <a:pPr marL="0" indent="0">
              <a:buNone/>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Abstraction can also be achieved with</a:t>
            </a:r>
            <a:r>
              <a:rPr lang="en-US" dirty="0">
                <a:solidFill>
                  <a:schemeClr val="tx1"/>
                </a:solidFill>
                <a:latin typeface="Verdana" panose="020B0604030504040204" pitchFamily="34" charset="0"/>
              </a:rPr>
              <a:t> Interface</a:t>
            </a:r>
            <a:r>
              <a:rPr lang="en-US" b="0" i="0" dirty="0">
                <a:solidFill>
                  <a:srgbClr val="000000"/>
                </a:solidFill>
                <a:effectLst/>
                <a:latin typeface="Verdana" panose="020B0604030504040204" pitchFamily="34" charset="0"/>
              </a:rPr>
              <a:t>, </a:t>
            </a:r>
            <a:endParaRPr lang="en-US" dirty="0"/>
          </a:p>
        </p:txBody>
      </p:sp>
    </p:spTree>
    <p:extLst>
      <p:ext uri="{BB962C8B-B14F-4D97-AF65-F5344CB8AC3E}">
        <p14:creationId xmlns:p14="http://schemas.microsoft.com/office/powerpoint/2010/main" val="410157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Interface</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465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Demo Interface</a:t>
            </a:r>
          </a:p>
        </p:txBody>
      </p:sp>
      <p:sp>
        <p:nvSpPr>
          <p:cNvPr id="3" name="Content Placeholder 2">
            <a:extLst>
              <a:ext uri="{FF2B5EF4-FFF2-40B4-BE49-F238E27FC236}">
                <a16:creationId xmlns:a16="http://schemas.microsoft.com/office/drawing/2014/main" id="{E0F87157-006A-0430-AB98-8F114DA0454F}"/>
              </a:ext>
            </a:extLst>
          </p:cNvPr>
          <p:cNvSpPr>
            <a:spLocks noGrp="1"/>
          </p:cNvSpPr>
          <p:nvPr>
            <p:ph idx="1"/>
          </p:nvPr>
        </p:nvSpPr>
        <p:spPr/>
        <p:txBody>
          <a:bodyPr/>
          <a:lstStyle/>
          <a:p>
            <a:r>
              <a:rPr lang="en-US" dirty="0">
                <a:solidFill>
                  <a:schemeClr val="tx1"/>
                </a:solidFill>
              </a:rPr>
              <a:t>I</a:t>
            </a:r>
            <a:r>
              <a:rPr lang="en-US" b="0" i="0" dirty="0">
                <a:solidFill>
                  <a:schemeClr val="tx1"/>
                </a:solidFill>
                <a:effectLst/>
              </a:rPr>
              <a:t>nterface is a </a:t>
            </a:r>
            <a:r>
              <a:rPr lang="en-US" dirty="0">
                <a:solidFill>
                  <a:schemeClr val="tx1"/>
                </a:solidFill>
              </a:rPr>
              <a:t>set </a:t>
            </a:r>
            <a:r>
              <a:rPr lang="en-US" b="0" i="0" dirty="0">
                <a:solidFill>
                  <a:schemeClr val="tx1"/>
                </a:solidFill>
                <a:effectLst/>
              </a:rPr>
              <a:t>of rules.</a:t>
            </a:r>
          </a:p>
          <a:p>
            <a:r>
              <a:rPr lang="en-US" dirty="0">
                <a:solidFill>
                  <a:schemeClr val="tx1"/>
                </a:solidFill>
              </a:rPr>
              <a:t>I</a:t>
            </a:r>
            <a:r>
              <a:rPr lang="en-US" b="0" i="0" dirty="0">
                <a:solidFill>
                  <a:schemeClr val="tx1"/>
                </a:solidFill>
                <a:effectLst/>
              </a:rPr>
              <a:t>mplement without providing the actual implementation(</a:t>
            </a:r>
            <a:r>
              <a:rPr lang="en-US" b="0" i="0" dirty="0">
                <a:solidFill>
                  <a:srgbClr val="000000"/>
                </a:solidFill>
                <a:effectLst/>
                <a:latin typeface="Verdana" panose="020B0604030504040204" pitchFamily="34" charset="0"/>
              </a:rPr>
              <a:t>empty bodies</a:t>
            </a:r>
            <a:r>
              <a:rPr lang="en-US" b="0" i="0" dirty="0">
                <a:solidFill>
                  <a:schemeClr val="tx1"/>
                </a:solidFill>
                <a:effectLst/>
              </a:rPr>
              <a:t>).</a:t>
            </a:r>
            <a:endParaRPr lang="en-US" dirty="0">
              <a:solidFill>
                <a:schemeClr val="tx1"/>
              </a:solidFill>
            </a:endParaRPr>
          </a:p>
        </p:txBody>
      </p:sp>
    </p:spTree>
    <p:extLst>
      <p:ext uri="{BB962C8B-B14F-4D97-AF65-F5344CB8AC3E}">
        <p14:creationId xmlns:p14="http://schemas.microsoft.com/office/powerpoint/2010/main" val="418091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Interface Syntax</a:t>
            </a:r>
          </a:p>
        </p:txBody>
      </p:sp>
      <p:sp>
        <p:nvSpPr>
          <p:cNvPr id="3" name="Content Placeholder 2">
            <a:extLst>
              <a:ext uri="{FF2B5EF4-FFF2-40B4-BE49-F238E27FC236}">
                <a16:creationId xmlns:a16="http://schemas.microsoft.com/office/drawing/2014/main" id="{E0F87157-006A-0430-AB98-8F114DA0454F}"/>
              </a:ext>
            </a:extLst>
          </p:cNvPr>
          <p:cNvSpPr>
            <a:spLocks noGrp="1"/>
          </p:cNvSpPr>
          <p:nvPr>
            <p:ph idx="1"/>
          </p:nvPr>
        </p:nvSpPr>
        <p:spPr/>
        <p:txBody>
          <a:bodyPr/>
          <a:lstStyle/>
          <a:p>
            <a:pPr marL="0" indent="0">
              <a:buNone/>
            </a:pPr>
            <a:r>
              <a:rPr lang="en-US" dirty="0">
                <a:solidFill>
                  <a:srgbClr val="00B0F0"/>
                </a:solidFill>
              </a:rPr>
              <a:t>public interface </a:t>
            </a:r>
            <a:r>
              <a:rPr lang="en-US" dirty="0">
                <a:solidFill>
                  <a:srgbClr val="FF0000"/>
                </a:solidFill>
              </a:rPr>
              <a:t>Printable</a:t>
            </a:r>
            <a:r>
              <a:rPr lang="en-US" dirty="0">
                <a:solidFill>
                  <a:schemeClr val="tx1"/>
                </a:solidFill>
              </a:rPr>
              <a:t> {</a:t>
            </a:r>
          </a:p>
          <a:p>
            <a:pPr marL="0" indent="0">
              <a:buNone/>
            </a:pPr>
            <a:r>
              <a:rPr lang="en-US" dirty="0">
                <a:solidFill>
                  <a:schemeClr val="tx1"/>
                </a:solidFill>
              </a:rPr>
              <a:t>    </a:t>
            </a:r>
            <a:r>
              <a:rPr lang="en-US" dirty="0">
                <a:solidFill>
                  <a:srgbClr val="00B0F0"/>
                </a:solidFill>
              </a:rPr>
              <a:t>void</a:t>
            </a:r>
            <a:r>
              <a:rPr lang="en-US" dirty="0">
                <a:solidFill>
                  <a:schemeClr val="tx1"/>
                </a:solidFill>
              </a:rPr>
              <a:t> </a:t>
            </a:r>
            <a:r>
              <a:rPr lang="en-US" dirty="0">
                <a:solidFill>
                  <a:srgbClr val="FF0000"/>
                </a:solidFill>
              </a:rPr>
              <a:t>print</a:t>
            </a:r>
            <a:r>
              <a:rPr lang="en-US" dirty="0">
                <a:solidFill>
                  <a:schemeClr val="tx1"/>
                </a:solidFill>
              </a:rPr>
              <a:t>();</a:t>
            </a:r>
          </a:p>
          <a:p>
            <a:pPr marL="0" indent="0">
              <a:buNone/>
            </a:pPr>
            <a:r>
              <a:rPr lang="en-US" dirty="0">
                <a:solidFill>
                  <a:schemeClr val="tx1"/>
                </a:solidFill>
              </a:rPr>
              <a:t>}</a:t>
            </a:r>
          </a:p>
          <a:p>
            <a:pPr marL="0" indent="0">
              <a:buNone/>
            </a:pPr>
            <a:endParaRPr lang="en-US" dirty="0">
              <a:solidFill>
                <a:schemeClr val="tx1"/>
              </a:solidFill>
            </a:endParaRPr>
          </a:p>
        </p:txBody>
      </p:sp>
    </p:spTree>
    <p:extLst>
      <p:ext uri="{BB962C8B-B14F-4D97-AF65-F5344CB8AC3E}">
        <p14:creationId xmlns:p14="http://schemas.microsoft.com/office/powerpoint/2010/main" val="3049050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B54B-9FF9-E62E-B785-BC2D92C64D14}"/>
              </a:ext>
            </a:extLst>
          </p:cNvPr>
          <p:cNvSpPr>
            <a:spLocks noGrp="1"/>
          </p:cNvSpPr>
          <p:nvPr>
            <p:ph type="title"/>
          </p:nvPr>
        </p:nvSpPr>
        <p:spPr>
          <a:xfrm>
            <a:off x="838200" y="355077"/>
            <a:ext cx="10515600" cy="1325563"/>
          </a:xfrm>
        </p:spPr>
        <p:txBody>
          <a:bodyPr/>
          <a:lstStyle/>
          <a:p>
            <a:r>
              <a:rPr lang="en-US" dirty="0"/>
              <a:t>Advanced Interface</a:t>
            </a:r>
          </a:p>
        </p:txBody>
      </p:sp>
      <p:sp>
        <p:nvSpPr>
          <p:cNvPr id="4" name="Rectangle 1">
            <a:extLst>
              <a:ext uri="{FF2B5EF4-FFF2-40B4-BE49-F238E27FC236}">
                <a16:creationId xmlns:a16="http://schemas.microsoft.com/office/drawing/2014/main" id="{B27A5E46-45EF-DC01-6D7C-8104C7A742F2}"/>
              </a:ext>
            </a:extLst>
          </p:cNvPr>
          <p:cNvSpPr>
            <a:spLocks noGrp="1" noChangeArrowheads="1"/>
          </p:cNvSpPr>
          <p:nvPr>
            <p:ph idx="1"/>
          </p:nvPr>
        </p:nvSpPr>
        <p:spPr bwMode="auto">
          <a:xfrm>
            <a:off x="838200" y="2154638"/>
            <a:ext cx="1170846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cs typeface="Times New Roman" panose="02020603050405020304" pitchFamily="18"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Like </a:t>
            </a:r>
            <a:r>
              <a:rPr kumimoji="0" lang="en-US" altLang="en-US" b="1" i="0" u="none" strike="noStrike" cap="none" normalizeH="0" baseline="0" dirty="0">
                <a:ln>
                  <a:noFill/>
                </a:ln>
                <a:solidFill>
                  <a:srgbClr val="000000"/>
                </a:solidFill>
                <a:effectLst/>
                <a:cs typeface="Times New Roman" panose="02020603050405020304" pitchFamily="18" charset="0"/>
              </a:rPr>
              <a:t>abstract classes</a:t>
            </a:r>
            <a:r>
              <a:rPr kumimoji="0" lang="en-US" altLang="en-US" b="0" i="0" u="none" strike="noStrike" cap="none" normalizeH="0" baseline="0" dirty="0">
                <a:ln>
                  <a:noFill/>
                </a:ln>
                <a:solidFill>
                  <a:srgbClr val="000000"/>
                </a:solidFill>
                <a:effectLst/>
                <a:cs typeface="Times New Roman" panose="02020603050405020304" pitchFamily="18" charset="0"/>
              </a:rPr>
              <a:t>, interfaces </a:t>
            </a:r>
            <a:r>
              <a:rPr kumimoji="0" lang="en-US" altLang="en-US" b="1" i="0" u="none" strike="noStrike" cap="none" normalizeH="0" baseline="0" dirty="0">
                <a:ln>
                  <a:noFill/>
                </a:ln>
                <a:solidFill>
                  <a:srgbClr val="000000"/>
                </a:solidFill>
                <a:effectLst/>
                <a:cs typeface="Times New Roman" panose="02020603050405020304" pitchFamily="18" charset="0"/>
              </a:rPr>
              <a:t>cannot</a:t>
            </a:r>
            <a:r>
              <a:rPr kumimoji="0" lang="en-US" altLang="en-US" b="0" i="0" u="none" strike="noStrike" cap="none" normalizeH="0" baseline="0" dirty="0">
                <a:ln>
                  <a:noFill/>
                </a:ln>
                <a:solidFill>
                  <a:srgbClr val="000000"/>
                </a:solidFill>
                <a:effectLst/>
                <a:cs typeface="Times New Roman" panose="02020603050405020304" pitchFamily="18" charset="0"/>
              </a:rPr>
              <a:t> be used to create objects (</a:t>
            </a:r>
            <a:r>
              <a:rPr lang="en-US" dirty="0"/>
              <a:t>We Can't Create Object From Interface</a:t>
            </a:r>
            <a:r>
              <a:rPr kumimoji="0" lang="en-US" altLang="en-US" b="0" i="0" u="none" strike="noStrike" cap="none" normalizeH="0" baseline="0" dirty="0">
                <a:ln>
                  <a:noFill/>
                </a:ln>
                <a:solidFill>
                  <a:srgbClr val="000000"/>
                </a:solidFill>
                <a:effectLst/>
                <a:cs typeface="Times New Roman" panose="02020603050405020304" pitchFamily="18" charset="0"/>
              </a:rPr>
              <a:t>)</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Interface methods do not have a body - the body is provided by the "implement" class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On implementation of an interface, you must override all of its methods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Interface methods are by default </a:t>
            </a:r>
            <a:r>
              <a:rPr kumimoji="0" lang="en-US" altLang="en-US" b="0" i="0" u="none" strike="noStrike" cap="none" normalizeH="0" baseline="0" dirty="0">
                <a:ln>
                  <a:noFill/>
                </a:ln>
                <a:solidFill>
                  <a:srgbClr val="DC143C"/>
                </a:solidFill>
                <a:effectLst/>
                <a:cs typeface="Times New Roman" panose="02020603050405020304" pitchFamily="18" charset="0"/>
              </a:rPr>
              <a:t>abstract</a:t>
            </a:r>
            <a:r>
              <a:rPr kumimoji="0" lang="en-US" altLang="en-US" b="0" i="0" u="none" strike="noStrike" cap="none" normalizeH="0" baseline="0" dirty="0">
                <a:ln>
                  <a:noFill/>
                </a:ln>
                <a:solidFill>
                  <a:srgbClr val="000000"/>
                </a:solidFill>
                <a:effectLst/>
                <a:cs typeface="Times New Roman" panose="02020603050405020304" pitchFamily="18" charset="0"/>
              </a:rPr>
              <a:t> and </a:t>
            </a:r>
            <a:r>
              <a:rPr kumimoji="0" lang="en-US" altLang="en-US" b="0" i="0" u="none" strike="noStrike" cap="none" normalizeH="0" baseline="0" dirty="0">
                <a:ln>
                  <a:noFill/>
                </a:ln>
                <a:solidFill>
                  <a:srgbClr val="DC143C"/>
                </a:solidFill>
                <a:effectLst/>
                <a:cs typeface="Times New Roman" panose="02020603050405020304" pitchFamily="18" charset="0"/>
              </a:rPr>
              <a:t>public</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Interface methods can be </a:t>
            </a:r>
            <a:r>
              <a:rPr kumimoji="0" lang="en-US" altLang="en-US" b="0" i="0" u="none" strike="noStrike" cap="none" normalizeH="0" baseline="0" dirty="0">
                <a:ln>
                  <a:noFill/>
                </a:ln>
                <a:solidFill>
                  <a:srgbClr val="FF0000"/>
                </a:solidFill>
                <a:effectLst/>
                <a:cs typeface="Times New Roman" panose="02020603050405020304" pitchFamily="18" charset="0"/>
              </a:rPr>
              <a:t>private</a:t>
            </a:r>
            <a:r>
              <a:rPr kumimoji="0" lang="en-US" altLang="en-US" b="0" i="0" u="none" strike="noStrike" cap="none" normalizeH="0" baseline="0" dirty="0">
                <a:ln>
                  <a:noFill/>
                </a:ln>
                <a:solidFill>
                  <a:srgbClr val="000000"/>
                </a:solidFill>
                <a:effectLst/>
                <a:cs typeface="Times New Roman" panose="02020603050405020304" pitchFamily="18" charset="0"/>
              </a:rPr>
              <a:t>, but it cannot be </a:t>
            </a:r>
            <a:r>
              <a:rPr kumimoji="0" lang="en-US" altLang="en-US" b="0" i="0" u="none" strike="noStrike" cap="none" normalizeH="0" baseline="0" dirty="0">
                <a:ln>
                  <a:noFill/>
                </a:ln>
                <a:solidFill>
                  <a:srgbClr val="FF0000"/>
                </a:solidFill>
                <a:effectLst/>
                <a:cs typeface="Times New Roman" panose="02020603050405020304" pitchFamily="18" charset="0"/>
              </a:rPr>
              <a:t>protected</a:t>
            </a:r>
            <a:r>
              <a:rPr kumimoji="0" lang="en-US" altLang="en-US" b="0" i="0" u="none" strike="noStrike" cap="none" normalizeH="0" baseline="0" dirty="0">
                <a:ln>
                  <a:noFill/>
                </a:ln>
                <a:solidFill>
                  <a:srgbClr val="000000"/>
                </a:solidFill>
                <a:effectLst/>
                <a:cs typeface="Times New Roman" panose="02020603050405020304" pitchFamily="18" charset="0"/>
              </a:rPr>
              <a:t>.</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Interface attributes(fields) are by default </a:t>
            </a:r>
            <a:r>
              <a:rPr kumimoji="0" lang="en-US" altLang="en-US" b="0" i="0" u="none" strike="noStrike" cap="none" normalizeH="0" baseline="0" dirty="0">
                <a:ln>
                  <a:noFill/>
                </a:ln>
                <a:solidFill>
                  <a:srgbClr val="DC143C"/>
                </a:solidFill>
                <a:effectLst/>
                <a:cs typeface="Times New Roman" panose="02020603050405020304" pitchFamily="18" charset="0"/>
              </a:rPr>
              <a:t>public</a:t>
            </a:r>
            <a:r>
              <a:rPr kumimoji="0" lang="en-US" altLang="en-US" b="0" i="0" u="none" strike="noStrike" cap="none" normalizeH="0" baseline="0" dirty="0">
                <a:ln>
                  <a:noFill/>
                </a:ln>
                <a:solidFill>
                  <a:srgbClr val="000000"/>
                </a:solidFill>
                <a:effectLst/>
                <a:cs typeface="Times New Roman" panose="02020603050405020304" pitchFamily="18" charset="0"/>
              </a:rPr>
              <a:t>, </a:t>
            </a:r>
            <a:r>
              <a:rPr kumimoji="0" lang="en-US" altLang="en-US" b="0" i="0" u="none" strike="noStrike" cap="none" normalizeH="0" baseline="0" dirty="0">
                <a:ln>
                  <a:noFill/>
                </a:ln>
                <a:solidFill>
                  <a:srgbClr val="DC143C"/>
                </a:solidFill>
                <a:effectLst/>
                <a:cs typeface="Times New Roman" panose="02020603050405020304" pitchFamily="18" charset="0"/>
              </a:rPr>
              <a:t>static</a:t>
            </a:r>
            <a:r>
              <a:rPr kumimoji="0" lang="en-US" altLang="en-US" b="0" i="0" u="none" strike="noStrike" cap="none" normalizeH="0" baseline="0" dirty="0">
                <a:ln>
                  <a:noFill/>
                </a:ln>
                <a:solidFill>
                  <a:srgbClr val="000000"/>
                </a:solidFill>
                <a:effectLst/>
                <a:cs typeface="Times New Roman" panose="02020603050405020304" pitchFamily="18" charset="0"/>
              </a:rPr>
              <a:t> and </a:t>
            </a:r>
            <a:r>
              <a:rPr kumimoji="0" lang="en-US" altLang="en-US" b="0" i="0" u="none" strike="noStrike" cap="none" normalizeH="0" baseline="0" dirty="0">
                <a:ln>
                  <a:noFill/>
                </a:ln>
                <a:solidFill>
                  <a:srgbClr val="DC143C"/>
                </a:solidFill>
                <a:effectLst/>
                <a:cs typeface="Times New Roman" panose="02020603050405020304" pitchFamily="18" charset="0"/>
              </a:rPr>
              <a:t>final</a:t>
            </a:r>
          </a:p>
          <a:p>
            <a:pPr eaLnBrk="0" fontAlgn="base" hangingPunct="0">
              <a:lnSpc>
                <a:spcPct val="100000"/>
              </a:lnSpc>
              <a:spcBef>
                <a:spcPct val="0"/>
              </a:spcBef>
              <a:spcAft>
                <a:spcPct val="0"/>
              </a:spcAft>
            </a:pPr>
            <a:r>
              <a:rPr lang="en-US" altLang="en-US" dirty="0">
                <a:cs typeface="Times New Roman" panose="02020603050405020304" pitchFamily="18" charset="0"/>
              </a:rPr>
              <a:t>Interface attributes(fields) cannot be </a:t>
            </a:r>
            <a:r>
              <a:rPr lang="en-US" altLang="en-US" dirty="0">
                <a:solidFill>
                  <a:srgbClr val="FF0000"/>
                </a:solidFill>
                <a:cs typeface="Times New Roman" panose="02020603050405020304" pitchFamily="18" charset="0"/>
              </a:rPr>
              <a:t>private</a:t>
            </a:r>
            <a:r>
              <a:rPr lang="en-US" altLang="en-US" dirty="0">
                <a:cs typeface="Times New Roman" panose="02020603050405020304" pitchFamily="18" charset="0"/>
              </a:rPr>
              <a:t> and </a:t>
            </a:r>
            <a:r>
              <a:rPr lang="en-US" altLang="en-US" dirty="0">
                <a:solidFill>
                  <a:srgbClr val="FF0000"/>
                </a:solidFill>
                <a:cs typeface="Times New Roman" panose="02020603050405020304" pitchFamily="18" charset="0"/>
              </a:rPr>
              <a:t>protected</a:t>
            </a:r>
            <a:r>
              <a:rPr lang="en-US" altLang="en-US" dirty="0">
                <a:cs typeface="Times New Roman" panose="02020603050405020304" pitchFamily="18" charset="0"/>
              </a:rPr>
              <a:t>.</a:t>
            </a:r>
            <a:endParaRPr kumimoji="0" lang="en-US" altLang="en-US" b="0" i="0" u="none" strike="noStrike" cap="none" normalizeH="0" baseline="0" dirty="0">
              <a:ln>
                <a:noFill/>
              </a:ln>
              <a:effectLst/>
              <a:cs typeface="Times New Roman" panose="02020603050405020304" pitchFamily="18"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cs typeface="Times New Roman" panose="02020603050405020304" pitchFamily="18" charset="0"/>
              </a:rPr>
              <a:t>An interface cannot contain a constructor (as it cannot be used to create objects)</a:t>
            </a:r>
          </a:p>
          <a:p>
            <a:pPr eaLnBrk="0" fontAlgn="base" hangingPunct="0">
              <a:lnSpc>
                <a:spcPct val="100000"/>
              </a:lnSpc>
              <a:spcBef>
                <a:spcPct val="0"/>
              </a:spcBef>
              <a:spcAft>
                <a:spcPct val="0"/>
              </a:spcAft>
            </a:pPr>
            <a:r>
              <a:rPr lang="en-US" dirty="0"/>
              <a:t>Java Class Cannot </a:t>
            </a:r>
            <a:r>
              <a:rPr lang="en-US" dirty="0" err="1"/>
              <a:t>extens</a:t>
            </a:r>
            <a:r>
              <a:rPr lang="en-US" dirty="0"/>
              <a:t> Multiple Class (Diamond Problem)</a:t>
            </a:r>
          </a:p>
          <a:p>
            <a:pPr eaLnBrk="0" fontAlgn="base" hangingPunct="0">
              <a:lnSpc>
                <a:spcPct val="100000"/>
              </a:lnSpc>
              <a:spcBef>
                <a:spcPct val="0"/>
              </a:spcBef>
              <a:spcAft>
                <a:spcPct val="0"/>
              </a:spcAft>
            </a:pPr>
            <a:r>
              <a:rPr lang="en-US" dirty="0"/>
              <a:t>Java Class Can Implements Multiple Interfaces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rgbClr val="000000"/>
              </a:solidFill>
              <a:effectLst/>
              <a:cs typeface="Times New Roman" panose="02020603050405020304" pitchFamily="18" charset="0"/>
            </a:endParaRP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125637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DF6F-D41C-D2D9-33BF-F2770C5ADF7D}"/>
              </a:ext>
            </a:extLst>
          </p:cNvPr>
          <p:cNvSpPr>
            <a:spLocks noGrp="1"/>
          </p:cNvSpPr>
          <p:nvPr>
            <p:ph type="title"/>
          </p:nvPr>
        </p:nvSpPr>
        <p:spPr/>
        <p:txBody>
          <a:bodyPr/>
          <a:lstStyle/>
          <a:p>
            <a:r>
              <a:rPr lang="en-US"/>
              <a:t>Context</a:t>
            </a:r>
            <a:endParaRPr lang="en-US" dirty="0"/>
          </a:p>
        </p:txBody>
      </p:sp>
      <p:sp>
        <p:nvSpPr>
          <p:cNvPr id="3" name="Content Placeholder 2">
            <a:extLst>
              <a:ext uri="{FF2B5EF4-FFF2-40B4-BE49-F238E27FC236}">
                <a16:creationId xmlns:a16="http://schemas.microsoft.com/office/drawing/2014/main" id="{202F9C5E-7D7A-ACD3-1027-CF4D2C0104B3}"/>
              </a:ext>
            </a:extLst>
          </p:cNvPr>
          <p:cNvSpPr>
            <a:spLocks noGrp="1"/>
          </p:cNvSpPr>
          <p:nvPr>
            <p:ph idx="1"/>
          </p:nvPr>
        </p:nvSpPr>
        <p:spPr/>
        <p:txBody>
          <a:bodyPr/>
          <a:lstStyle/>
          <a:p>
            <a:r>
              <a:rPr lang="en-US" dirty="0"/>
              <a:t>Demo (What)</a:t>
            </a:r>
          </a:p>
          <a:p>
            <a:r>
              <a:rPr lang="en-US" dirty="0"/>
              <a:t>Syntax (Basic)</a:t>
            </a:r>
          </a:p>
          <a:p>
            <a:r>
              <a:rPr lang="en-US" dirty="0"/>
              <a:t>Advanced</a:t>
            </a:r>
          </a:p>
          <a:p>
            <a:r>
              <a:rPr lang="en-US" dirty="0"/>
              <a:t>Why and When</a:t>
            </a:r>
          </a:p>
        </p:txBody>
      </p:sp>
    </p:spTree>
    <p:extLst>
      <p:ext uri="{BB962C8B-B14F-4D97-AF65-F5344CB8AC3E}">
        <p14:creationId xmlns:p14="http://schemas.microsoft.com/office/powerpoint/2010/main" val="616072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7A4AD-02AC-7267-38FF-282ED52BFB79}"/>
              </a:ext>
            </a:extLst>
          </p:cNvPr>
          <p:cNvSpPr>
            <a:spLocks noGrp="1"/>
          </p:cNvSpPr>
          <p:nvPr>
            <p:ph type="title"/>
          </p:nvPr>
        </p:nvSpPr>
        <p:spPr>
          <a:xfrm>
            <a:off x="1286933" y="609600"/>
            <a:ext cx="10197494" cy="1099457"/>
          </a:xfrm>
        </p:spPr>
        <p:txBody>
          <a:bodyPr>
            <a:normAutofit/>
          </a:bodyPr>
          <a:lstStyle/>
          <a:p>
            <a:r>
              <a:rPr lang="en-US" b="0" i="0">
                <a:effectLst/>
              </a:rPr>
              <a:t>Why And When To Use Interfaces?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FCE91F5-51BA-2233-7061-E0F871D3CABC}"/>
              </a:ext>
            </a:extLst>
          </p:cNvPr>
          <p:cNvGraphicFramePr>
            <a:graphicFrameLocks noGrp="1"/>
          </p:cNvGraphicFramePr>
          <p:nvPr>
            <p:ph idx="1"/>
            <p:extLst>
              <p:ext uri="{D42A27DB-BD31-4B8C-83A1-F6EECF244321}">
                <p14:modId xmlns:p14="http://schemas.microsoft.com/office/powerpoint/2010/main" val="175487604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16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Inheritance</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3411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Demo Inheritance</a:t>
            </a:r>
          </a:p>
        </p:txBody>
      </p:sp>
      <p:sp>
        <p:nvSpPr>
          <p:cNvPr id="3" name="Content Placeholder 2">
            <a:extLst>
              <a:ext uri="{FF2B5EF4-FFF2-40B4-BE49-F238E27FC236}">
                <a16:creationId xmlns:a16="http://schemas.microsoft.com/office/drawing/2014/main" id="{E0F87157-006A-0430-AB98-8F114DA0454F}"/>
              </a:ext>
            </a:extLst>
          </p:cNvPr>
          <p:cNvSpPr>
            <a:spLocks noGrp="1"/>
          </p:cNvSpPr>
          <p:nvPr>
            <p:ph idx="1"/>
          </p:nvPr>
        </p:nvSpPr>
        <p:spPr/>
        <p:txBody>
          <a:bodyPr/>
          <a:lstStyle/>
          <a:p>
            <a:r>
              <a:rPr lang="en-US" b="0" i="0" dirty="0">
                <a:solidFill>
                  <a:schemeClr val="tx1"/>
                </a:solidFill>
                <a:effectLst/>
              </a:rPr>
              <a:t>It is a mechanism where a class inherits the properties (fields) and behaviors (methods) of another class, known as the superclass or parent class.</a:t>
            </a:r>
          </a:p>
          <a:p>
            <a:r>
              <a:rPr lang="en-US" b="0" i="0" dirty="0">
                <a:solidFill>
                  <a:schemeClr val="tx1"/>
                </a:solidFill>
                <a:effectLst/>
              </a:rPr>
              <a:t> The class that inherits from the superclass is called the subclass or child class.</a:t>
            </a:r>
            <a:endParaRPr lang="en-US" dirty="0">
              <a:solidFill>
                <a:schemeClr val="tx1"/>
              </a:solidFill>
            </a:endParaRPr>
          </a:p>
        </p:txBody>
      </p:sp>
    </p:spTree>
    <p:extLst>
      <p:ext uri="{BB962C8B-B14F-4D97-AF65-F5344CB8AC3E}">
        <p14:creationId xmlns:p14="http://schemas.microsoft.com/office/powerpoint/2010/main" val="339192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Interface Syntax</a:t>
            </a:r>
          </a:p>
        </p:txBody>
      </p:sp>
      <p:sp>
        <p:nvSpPr>
          <p:cNvPr id="3" name="Content Placeholder 2">
            <a:extLst>
              <a:ext uri="{FF2B5EF4-FFF2-40B4-BE49-F238E27FC236}">
                <a16:creationId xmlns:a16="http://schemas.microsoft.com/office/drawing/2014/main" id="{E0F87157-006A-0430-AB98-8F114DA0454F}"/>
              </a:ext>
            </a:extLst>
          </p:cNvPr>
          <p:cNvSpPr>
            <a:spLocks noGrp="1"/>
          </p:cNvSpPr>
          <p:nvPr>
            <p:ph idx="1"/>
          </p:nvPr>
        </p:nvSpPr>
        <p:spPr/>
        <p:txBody>
          <a:bodyPr/>
          <a:lstStyle/>
          <a:p>
            <a:pPr marL="0" indent="0">
              <a:buNone/>
            </a:pPr>
            <a:r>
              <a:rPr lang="en-US" dirty="0">
                <a:solidFill>
                  <a:srgbClr val="00B0F0"/>
                </a:solidFill>
              </a:rPr>
              <a:t>public class </a:t>
            </a:r>
            <a:r>
              <a:rPr lang="en-US" dirty="0">
                <a:solidFill>
                  <a:srgbClr val="FF0000"/>
                </a:solidFill>
              </a:rPr>
              <a:t>Car </a:t>
            </a:r>
            <a:r>
              <a:rPr lang="en-US" dirty="0">
                <a:solidFill>
                  <a:srgbClr val="00B0F0"/>
                </a:solidFill>
              </a:rPr>
              <a:t>extends</a:t>
            </a:r>
            <a:r>
              <a:rPr lang="en-US" dirty="0">
                <a:solidFill>
                  <a:srgbClr val="FF0000"/>
                </a:solidFill>
              </a:rPr>
              <a:t> Vehicle</a:t>
            </a:r>
            <a:r>
              <a:rPr lang="en-US" dirty="0">
                <a:solidFill>
                  <a:schemeClr val="tx1"/>
                </a:solidFill>
              </a:rPr>
              <a:t> {</a:t>
            </a:r>
          </a:p>
          <a:p>
            <a:pPr marL="0" indent="0">
              <a:buNone/>
            </a:pPr>
            <a:r>
              <a:rPr lang="en-US" dirty="0">
                <a:solidFill>
                  <a:schemeClr val="tx1"/>
                </a:solidFill>
              </a:rPr>
              <a:t>	//To Do</a:t>
            </a:r>
          </a:p>
          <a:p>
            <a:pPr marL="0" indent="0">
              <a:buNone/>
            </a:pPr>
            <a:r>
              <a:rPr lang="en-US" dirty="0">
                <a:solidFill>
                  <a:schemeClr val="tx1"/>
                </a:solidFill>
              </a:rPr>
              <a:t>}</a:t>
            </a:r>
          </a:p>
          <a:p>
            <a:pPr marL="0" indent="0">
              <a:buNone/>
            </a:pPr>
            <a:endParaRPr lang="en-US" dirty="0">
              <a:solidFill>
                <a:schemeClr val="tx1"/>
              </a:solidFill>
            </a:endParaRPr>
          </a:p>
        </p:txBody>
      </p:sp>
    </p:spTree>
    <p:extLst>
      <p:ext uri="{BB962C8B-B14F-4D97-AF65-F5344CB8AC3E}">
        <p14:creationId xmlns:p14="http://schemas.microsoft.com/office/powerpoint/2010/main" val="324784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B54B-9FF9-E62E-B785-BC2D92C64D14}"/>
              </a:ext>
            </a:extLst>
          </p:cNvPr>
          <p:cNvSpPr>
            <a:spLocks noGrp="1"/>
          </p:cNvSpPr>
          <p:nvPr>
            <p:ph type="title"/>
          </p:nvPr>
        </p:nvSpPr>
        <p:spPr>
          <a:xfrm>
            <a:off x="838200" y="355077"/>
            <a:ext cx="10515600" cy="1325563"/>
          </a:xfrm>
        </p:spPr>
        <p:txBody>
          <a:bodyPr/>
          <a:lstStyle/>
          <a:p>
            <a:r>
              <a:rPr lang="en-US" dirty="0"/>
              <a:t>Advanced Inheritance</a:t>
            </a:r>
          </a:p>
        </p:txBody>
      </p:sp>
      <p:sp>
        <p:nvSpPr>
          <p:cNvPr id="4" name="Rectangle 1">
            <a:extLst>
              <a:ext uri="{FF2B5EF4-FFF2-40B4-BE49-F238E27FC236}">
                <a16:creationId xmlns:a16="http://schemas.microsoft.com/office/drawing/2014/main" id="{B27A5E46-45EF-DC01-6D7C-8104C7A742F2}"/>
              </a:ext>
            </a:extLst>
          </p:cNvPr>
          <p:cNvSpPr>
            <a:spLocks noGrp="1" noChangeArrowheads="1"/>
          </p:cNvSpPr>
          <p:nvPr>
            <p:ph idx="1"/>
          </p:nvPr>
        </p:nvSpPr>
        <p:spPr bwMode="auto">
          <a:xfrm>
            <a:off x="838200" y="3262634"/>
            <a:ext cx="66659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cs typeface="Times New Roman" panose="02020603050405020304" pitchFamily="18" charset="0"/>
            </a:endParaRPr>
          </a:p>
          <a:p>
            <a:pPr eaLnBrk="0" fontAlgn="base" hangingPunct="0">
              <a:lnSpc>
                <a:spcPct val="100000"/>
              </a:lnSpc>
              <a:spcBef>
                <a:spcPct val="0"/>
              </a:spcBef>
              <a:spcAft>
                <a:spcPct val="0"/>
              </a:spcAft>
            </a:pPr>
            <a:r>
              <a:rPr lang="en-US" dirty="0"/>
              <a:t>Java Class Cannot </a:t>
            </a:r>
            <a:r>
              <a:rPr lang="en-US" dirty="0" err="1"/>
              <a:t>extens</a:t>
            </a:r>
            <a:r>
              <a:rPr lang="en-US" dirty="0"/>
              <a:t> Multiple Class (Diamond Problem)</a:t>
            </a:r>
          </a:p>
          <a:p>
            <a:pPr eaLnBrk="0" fontAlgn="base" hangingPunct="0">
              <a:lnSpc>
                <a:spcPct val="100000"/>
              </a:lnSpc>
              <a:spcBef>
                <a:spcPct val="0"/>
              </a:spcBef>
              <a:spcAft>
                <a:spcPct val="0"/>
              </a:spcAft>
            </a:pPr>
            <a:r>
              <a:rPr lang="en-US" dirty="0"/>
              <a:t>Java Class Can Implements Multiple Interfaces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rgbClr val="000000"/>
              </a:solidFill>
              <a:effectLst/>
              <a:cs typeface="Times New Roman" panose="02020603050405020304" pitchFamily="18" charset="0"/>
            </a:endParaRP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361561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A4AD-02AC-7267-38FF-282ED52BFB79}"/>
              </a:ext>
            </a:extLst>
          </p:cNvPr>
          <p:cNvSpPr>
            <a:spLocks noGrp="1"/>
          </p:cNvSpPr>
          <p:nvPr>
            <p:ph type="title"/>
          </p:nvPr>
        </p:nvSpPr>
        <p:spPr/>
        <p:txBody>
          <a:bodyPr>
            <a:normAutofit/>
          </a:bodyPr>
          <a:lstStyle/>
          <a:p>
            <a:r>
              <a:rPr lang="en-US" b="0" i="0" dirty="0">
                <a:solidFill>
                  <a:srgbClr val="000000"/>
                </a:solidFill>
                <a:effectLst/>
              </a:rPr>
              <a:t>Why And When To Use </a:t>
            </a:r>
            <a:r>
              <a:rPr lang="en-US" dirty="0">
                <a:solidFill>
                  <a:srgbClr val="000000"/>
                </a:solidFill>
              </a:rPr>
              <a:t>Inheritance</a:t>
            </a:r>
            <a:r>
              <a:rPr lang="en-US" b="0" i="0"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E385818F-2384-477F-A056-6F969B64B0A8}"/>
              </a:ext>
            </a:extLst>
          </p:cNvPr>
          <p:cNvSpPr>
            <a:spLocks noGrp="1"/>
          </p:cNvSpPr>
          <p:nvPr>
            <p:ph idx="1"/>
          </p:nvPr>
        </p:nvSpPr>
        <p:spPr/>
        <p:txBody>
          <a:bodyPr/>
          <a:lstStyle/>
          <a:p>
            <a:r>
              <a:rPr lang="en-US" b="0" i="0" dirty="0">
                <a:solidFill>
                  <a:schemeClr val="tx1"/>
                </a:solidFill>
                <a:effectLst/>
              </a:rPr>
              <a:t>Code Reusability (fields and methods)</a:t>
            </a:r>
          </a:p>
          <a:p>
            <a:r>
              <a:rPr lang="en-US" b="0" i="0" dirty="0">
                <a:solidFill>
                  <a:schemeClr val="tx1"/>
                </a:solidFill>
                <a:effectLst/>
              </a:rPr>
              <a:t>Method Overriding</a:t>
            </a:r>
          </a:p>
          <a:p>
            <a:r>
              <a:rPr lang="en-US" b="0" i="0" dirty="0">
                <a:solidFill>
                  <a:schemeClr val="tx1"/>
                </a:solidFill>
                <a:effectLst/>
              </a:rPr>
              <a:t>Polymorphism</a:t>
            </a:r>
            <a:endParaRPr lang="en-US" dirty="0">
              <a:solidFill>
                <a:schemeClr val="tx1"/>
              </a:solidFill>
            </a:endParaRPr>
          </a:p>
          <a:p>
            <a:r>
              <a:rPr lang="en-US" b="0" i="0" dirty="0">
                <a:solidFill>
                  <a:schemeClr val="tx1"/>
                </a:solidFill>
                <a:effectLst/>
              </a:rPr>
              <a:t>Hierarchical Organization</a:t>
            </a:r>
            <a:endParaRPr lang="en-US" dirty="0">
              <a:solidFill>
                <a:schemeClr val="tx1"/>
              </a:solidFill>
            </a:endParaRPr>
          </a:p>
        </p:txBody>
      </p:sp>
    </p:spTree>
    <p:extLst>
      <p:ext uri="{BB962C8B-B14F-4D97-AF65-F5344CB8AC3E}">
        <p14:creationId xmlns:p14="http://schemas.microsoft.com/office/powerpoint/2010/main" val="4925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Polymorphism</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2299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Demo Polymorphism</a:t>
            </a:r>
          </a:p>
        </p:txBody>
      </p:sp>
      <p:sp>
        <p:nvSpPr>
          <p:cNvPr id="3" name="Content Placeholder 2">
            <a:extLst>
              <a:ext uri="{FF2B5EF4-FFF2-40B4-BE49-F238E27FC236}">
                <a16:creationId xmlns:a16="http://schemas.microsoft.com/office/drawing/2014/main" id="{E0F87157-006A-0430-AB98-8F114DA0454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Polymorphism means "many forms", and it occurs when we have many classes that are related to each other by inheritance.</a:t>
            </a:r>
          </a:p>
        </p:txBody>
      </p:sp>
    </p:spTree>
    <p:extLst>
      <p:ext uri="{BB962C8B-B14F-4D97-AF65-F5344CB8AC3E}">
        <p14:creationId xmlns:p14="http://schemas.microsoft.com/office/powerpoint/2010/main" val="1944032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83D-BFF5-616B-C00D-74F58C56AA43}"/>
              </a:ext>
            </a:extLst>
          </p:cNvPr>
          <p:cNvSpPr>
            <a:spLocks noGrp="1"/>
          </p:cNvSpPr>
          <p:nvPr>
            <p:ph type="title"/>
          </p:nvPr>
        </p:nvSpPr>
        <p:spPr/>
        <p:txBody>
          <a:bodyPr/>
          <a:lstStyle/>
          <a:p>
            <a:r>
              <a:rPr lang="en-US" dirty="0"/>
              <a:t>Polymorphism Syntax</a:t>
            </a:r>
          </a:p>
        </p:txBody>
      </p:sp>
      <p:pic>
        <p:nvPicPr>
          <p:cNvPr id="8" name="Content Placeholder 7" descr="A screenshot of a computer code&#10;&#10;Description automatically generated">
            <a:extLst>
              <a:ext uri="{FF2B5EF4-FFF2-40B4-BE49-F238E27FC236}">
                <a16:creationId xmlns:a16="http://schemas.microsoft.com/office/drawing/2014/main" id="{9285DC33-2E97-2446-8575-60A0C12D1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564" y="1246188"/>
            <a:ext cx="4567964" cy="5548174"/>
          </a:xfrm>
        </p:spPr>
      </p:pic>
    </p:spTree>
    <p:extLst>
      <p:ext uri="{BB962C8B-B14F-4D97-AF65-F5344CB8AC3E}">
        <p14:creationId xmlns:p14="http://schemas.microsoft.com/office/powerpoint/2010/main" val="175880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A4AD-02AC-7267-38FF-282ED52BFB79}"/>
              </a:ext>
            </a:extLst>
          </p:cNvPr>
          <p:cNvSpPr>
            <a:spLocks noGrp="1"/>
          </p:cNvSpPr>
          <p:nvPr>
            <p:ph type="title"/>
          </p:nvPr>
        </p:nvSpPr>
        <p:spPr/>
        <p:txBody>
          <a:bodyPr>
            <a:normAutofit/>
          </a:bodyPr>
          <a:lstStyle/>
          <a:p>
            <a:r>
              <a:rPr lang="en-US" b="0" i="0" dirty="0">
                <a:solidFill>
                  <a:srgbClr val="000000"/>
                </a:solidFill>
                <a:effectLst/>
              </a:rPr>
              <a:t>Why And When To Use Polymorphism?</a:t>
            </a:r>
            <a:endParaRPr lang="en-US" dirty="0"/>
          </a:p>
        </p:txBody>
      </p:sp>
      <p:sp>
        <p:nvSpPr>
          <p:cNvPr id="3" name="Content Placeholder 2">
            <a:extLst>
              <a:ext uri="{FF2B5EF4-FFF2-40B4-BE49-F238E27FC236}">
                <a16:creationId xmlns:a16="http://schemas.microsoft.com/office/drawing/2014/main" id="{E385818F-2384-477F-A056-6F969B64B0A8}"/>
              </a:ext>
            </a:extLst>
          </p:cNvPr>
          <p:cNvSpPr>
            <a:spLocks noGrp="1"/>
          </p:cNvSpPr>
          <p:nvPr>
            <p:ph idx="1"/>
          </p:nvPr>
        </p:nvSpPr>
        <p:spPr/>
        <p:txBody>
          <a:bodyPr/>
          <a:lstStyle/>
          <a:p>
            <a:r>
              <a:rPr lang="en-US" b="0" i="0" dirty="0">
                <a:solidFill>
                  <a:schemeClr val="tx1"/>
                </a:solidFill>
                <a:effectLst/>
              </a:rPr>
              <a:t>Code Reusability (fields and methods)</a:t>
            </a:r>
          </a:p>
        </p:txBody>
      </p:sp>
    </p:spTree>
    <p:extLst>
      <p:ext uri="{BB962C8B-B14F-4D97-AF65-F5344CB8AC3E}">
        <p14:creationId xmlns:p14="http://schemas.microsoft.com/office/powerpoint/2010/main" val="11938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783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Multi-Threading</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0172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FEB2-DD5E-F337-C252-09BF83FFFB34}"/>
              </a:ext>
            </a:extLst>
          </p:cNvPr>
          <p:cNvSpPr>
            <a:spLocks noGrp="1"/>
          </p:cNvSpPr>
          <p:nvPr>
            <p:ph type="title"/>
          </p:nvPr>
        </p:nvSpPr>
        <p:spPr/>
        <p:txBody>
          <a:bodyPr/>
          <a:lstStyle/>
          <a:p>
            <a:r>
              <a:rPr lang="en-US" dirty="0"/>
              <a:t>What is multi-threading?</a:t>
            </a:r>
          </a:p>
        </p:txBody>
      </p:sp>
      <p:sp>
        <p:nvSpPr>
          <p:cNvPr id="3" name="Content Placeholder 2">
            <a:extLst>
              <a:ext uri="{FF2B5EF4-FFF2-40B4-BE49-F238E27FC236}">
                <a16:creationId xmlns:a16="http://schemas.microsoft.com/office/drawing/2014/main" id="{775ECA39-FFFA-7C08-8430-42C460276DEA}"/>
              </a:ext>
            </a:extLst>
          </p:cNvPr>
          <p:cNvSpPr>
            <a:spLocks noGrp="1"/>
          </p:cNvSpPr>
          <p:nvPr>
            <p:ph idx="1"/>
          </p:nvPr>
        </p:nvSpPr>
        <p:spPr/>
        <p:txBody>
          <a:bodyPr/>
          <a:lstStyle/>
          <a:p>
            <a:r>
              <a:rPr lang="en-US" b="0" i="0" dirty="0">
                <a:solidFill>
                  <a:schemeClr val="tx1"/>
                </a:solidFill>
                <a:effectLst/>
              </a:rPr>
              <a:t>Multi-threading is </a:t>
            </a:r>
            <a:r>
              <a:rPr lang="en-US" b="1" i="0" dirty="0">
                <a:solidFill>
                  <a:schemeClr val="tx1"/>
                </a:solidFill>
                <a:effectLst/>
              </a:rPr>
              <a:t>multiple async tasks </a:t>
            </a:r>
            <a:r>
              <a:rPr lang="en-US" b="0" i="0" dirty="0">
                <a:solidFill>
                  <a:schemeClr val="tx1"/>
                </a:solidFill>
                <a:effectLst/>
              </a:rPr>
              <a:t>can proceed concurrently in the same program.</a:t>
            </a:r>
          </a:p>
          <a:p>
            <a:r>
              <a:rPr lang="en-US" b="0" i="0" dirty="0">
                <a:solidFill>
                  <a:schemeClr val="tx1"/>
                </a:solidFill>
                <a:effectLst/>
              </a:rPr>
              <a:t>Each of the threads can run in </a:t>
            </a:r>
            <a:r>
              <a:rPr lang="en-US" b="1" i="0" dirty="0">
                <a:solidFill>
                  <a:schemeClr val="tx1"/>
                </a:solidFill>
                <a:effectLst/>
              </a:rPr>
              <a:t>parallel</a:t>
            </a:r>
            <a:r>
              <a:rPr lang="en-US" b="0" i="0" dirty="0">
                <a:solidFill>
                  <a:schemeClr val="tx1"/>
                </a:solidFill>
                <a:effectLst/>
              </a:rPr>
              <a:t> (short time and big work).</a:t>
            </a:r>
            <a:endParaRPr lang="en-US" dirty="0">
              <a:solidFill>
                <a:schemeClr val="tx1"/>
              </a:solidFill>
            </a:endParaRPr>
          </a:p>
          <a:p>
            <a:r>
              <a:rPr lang="en-US" dirty="0">
                <a:solidFill>
                  <a:schemeClr val="tx1"/>
                </a:solidFill>
              </a:rPr>
              <a:t>Each java program has 1 thread</a:t>
            </a:r>
          </a:p>
          <a:p>
            <a:r>
              <a:rPr lang="en-US" b="0" i="0" dirty="0">
                <a:solidFill>
                  <a:schemeClr val="tx1"/>
                </a:solidFill>
                <a:effectLst/>
              </a:rPr>
              <a:t>Threads are independent</a:t>
            </a:r>
          </a:p>
          <a:p>
            <a:endParaRPr lang="en-US" dirty="0">
              <a:solidFill>
                <a:schemeClr val="tx1"/>
              </a:solidFill>
            </a:endParaRPr>
          </a:p>
        </p:txBody>
      </p:sp>
    </p:spTree>
    <p:extLst>
      <p:ext uri="{BB962C8B-B14F-4D97-AF65-F5344CB8AC3E}">
        <p14:creationId xmlns:p14="http://schemas.microsoft.com/office/powerpoint/2010/main" val="2614201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13E1-28EB-C52B-D52D-FBAFE3D29F2C}"/>
              </a:ext>
            </a:extLst>
          </p:cNvPr>
          <p:cNvSpPr>
            <a:spLocks noGrp="1"/>
          </p:cNvSpPr>
          <p:nvPr>
            <p:ph type="title"/>
          </p:nvPr>
        </p:nvSpPr>
        <p:spPr/>
        <p:txBody>
          <a:bodyPr/>
          <a:lstStyle/>
          <a:p>
            <a:r>
              <a:rPr lang="en-US" dirty="0"/>
              <a:t>Async Task</a:t>
            </a:r>
          </a:p>
        </p:txBody>
      </p:sp>
      <p:sp>
        <p:nvSpPr>
          <p:cNvPr id="3" name="Content Placeholder 2">
            <a:extLst>
              <a:ext uri="{FF2B5EF4-FFF2-40B4-BE49-F238E27FC236}">
                <a16:creationId xmlns:a16="http://schemas.microsoft.com/office/drawing/2014/main" id="{3FE8C78A-AE79-88A8-00EE-2CF905F5E255}"/>
              </a:ext>
            </a:extLst>
          </p:cNvPr>
          <p:cNvSpPr>
            <a:spLocks noGrp="1"/>
          </p:cNvSpPr>
          <p:nvPr>
            <p:ph idx="1"/>
          </p:nvPr>
        </p:nvSpPr>
        <p:spPr/>
        <p:txBody>
          <a:bodyPr/>
          <a:lstStyle/>
          <a:p>
            <a:r>
              <a:rPr lang="en-US" b="0" i="0" dirty="0">
                <a:solidFill>
                  <a:schemeClr val="tx1"/>
                </a:solidFill>
                <a:effectLst/>
              </a:rPr>
              <a:t>In traditional synchronous programming, tasks are executed one after another. Asynchronous programming allows a program to start a task and then move on to other tasks without waiting for the first one to finish.</a:t>
            </a:r>
            <a:endParaRPr lang="en-US" dirty="0">
              <a:solidFill>
                <a:schemeClr val="tx1"/>
              </a:solidFill>
            </a:endParaRPr>
          </a:p>
        </p:txBody>
      </p:sp>
    </p:spTree>
    <p:extLst>
      <p:ext uri="{BB962C8B-B14F-4D97-AF65-F5344CB8AC3E}">
        <p14:creationId xmlns:p14="http://schemas.microsoft.com/office/powerpoint/2010/main" val="257342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CD6D-2DAA-D5C5-0145-79DB7838F943}"/>
              </a:ext>
            </a:extLst>
          </p:cNvPr>
          <p:cNvSpPr>
            <a:spLocks noGrp="1"/>
          </p:cNvSpPr>
          <p:nvPr>
            <p:ph type="title"/>
          </p:nvPr>
        </p:nvSpPr>
        <p:spPr/>
        <p:txBody>
          <a:bodyPr/>
          <a:lstStyle/>
          <a:p>
            <a:r>
              <a:rPr lang="en-US" dirty="0"/>
              <a:t>Each java program has 1 thread</a:t>
            </a:r>
          </a:p>
        </p:txBody>
      </p:sp>
      <p:pic>
        <p:nvPicPr>
          <p:cNvPr id="5" name="Content Placeholder 4">
            <a:extLst>
              <a:ext uri="{FF2B5EF4-FFF2-40B4-BE49-F238E27FC236}">
                <a16:creationId xmlns:a16="http://schemas.microsoft.com/office/drawing/2014/main" id="{E2829680-8427-59CA-E228-195A91ED65CC}"/>
              </a:ext>
            </a:extLst>
          </p:cNvPr>
          <p:cNvPicPr>
            <a:picLocks noGrp="1" noChangeAspect="1"/>
          </p:cNvPicPr>
          <p:nvPr>
            <p:ph idx="1"/>
          </p:nvPr>
        </p:nvPicPr>
        <p:blipFill>
          <a:blip r:embed="rId2"/>
          <a:stretch>
            <a:fillRect/>
          </a:stretch>
        </p:blipFill>
        <p:spPr>
          <a:xfrm>
            <a:off x="677689" y="1434233"/>
            <a:ext cx="8923045" cy="3924348"/>
          </a:xfrm>
        </p:spPr>
      </p:pic>
    </p:spTree>
    <p:extLst>
      <p:ext uri="{BB962C8B-B14F-4D97-AF65-F5344CB8AC3E}">
        <p14:creationId xmlns:p14="http://schemas.microsoft.com/office/powerpoint/2010/main" val="3459499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728F-B58E-7371-FD73-23206B7D4202}"/>
              </a:ext>
            </a:extLst>
          </p:cNvPr>
          <p:cNvSpPr>
            <a:spLocks noGrp="1"/>
          </p:cNvSpPr>
          <p:nvPr>
            <p:ph type="title"/>
          </p:nvPr>
        </p:nvSpPr>
        <p:spPr/>
        <p:txBody>
          <a:bodyPr/>
          <a:lstStyle/>
          <a:p>
            <a:r>
              <a:rPr lang="en-US" dirty="0"/>
              <a:t>Thread Life Cycle</a:t>
            </a:r>
          </a:p>
        </p:txBody>
      </p:sp>
      <p:sp>
        <p:nvSpPr>
          <p:cNvPr id="3" name="Content Placeholder 2">
            <a:extLst>
              <a:ext uri="{FF2B5EF4-FFF2-40B4-BE49-F238E27FC236}">
                <a16:creationId xmlns:a16="http://schemas.microsoft.com/office/drawing/2014/main" id="{23883AE4-5143-1D0D-4FB3-1E306B055DC3}"/>
              </a:ext>
            </a:extLst>
          </p:cNvPr>
          <p:cNvSpPr>
            <a:spLocks noGrp="1"/>
          </p:cNvSpPr>
          <p:nvPr>
            <p:ph idx="1"/>
          </p:nvPr>
        </p:nvSpPr>
        <p:spPr>
          <a:xfrm>
            <a:off x="677334" y="1285517"/>
            <a:ext cx="8596668" cy="3880773"/>
          </a:xfrm>
        </p:spPr>
        <p:txBody>
          <a:bodyPr/>
          <a:lstStyle/>
          <a:p>
            <a:r>
              <a:rPr lang="en-US" dirty="0"/>
              <a:t>new → runnable → running → terminated</a:t>
            </a:r>
          </a:p>
          <a:p>
            <a:r>
              <a:rPr lang="en-US" dirty="0"/>
              <a:t>Running → waiting → runnable</a:t>
            </a:r>
          </a:p>
          <a:p>
            <a:endParaRPr lang="en-US" dirty="0"/>
          </a:p>
        </p:txBody>
      </p:sp>
      <p:pic>
        <p:nvPicPr>
          <p:cNvPr id="1026" name="Picture 2" descr="Thread Life Cycle in Java | States &amp; Methods Of Thread Life Cycle in Java">
            <a:extLst>
              <a:ext uri="{FF2B5EF4-FFF2-40B4-BE49-F238E27FC236}">
                <a16:creationId xmlns:a16="http://schemas.microsoft.com/office/drawing/2014/main" id="{7BB9D4AB-AC5D-FAE1-4597-690591222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852" y="2391237"/>
            <a:ext cx="766762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6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728F-B58E-7371-FD73-23206B7D4202}"/>
              </a:ext>
            </a:extLst>
          </p:cNvPr>
          <p:cNvSpPr>
            <a:spLocks noGrp="1"/>
          </p:cNvSpPr>
          <p:nvPr>
            <p:ph type="title"/>
          </p:nvPr>
        </p:nvSpPr>
        <p:spPr/>
        <p:txBody>
          <a:bodyPr/>
          <a:lstStyle/>
          <a:p>
            <a:r>
              <a:rPr lang="en-US" dirty="0"/>
              <a:t>Thread Life Cycle</a:t>
            </a:r>
          </a:p>
        </p:txBody>
      </p:sp>
      <p:pic>
        <p:nvPicPr>
          <p:cNvPr id="2050" name="Picture 2" descr="Life Cycle of Thread in Java | Thread State - Scientech Easy">
            <a:extLst>
              <a:ext uri="{FF2B5EF4-FFF2-40B4-BE49-F238E27FC236}">
                <a16:creationId xmlns:a16="http://schemas.microsoft.com/office/drawing/2014/main" id="{6D0A635A-C96C-C33B-8CF9-9D3FE71F0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44113"/>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04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3336-9ADF-74D4-3568-AFEE922F7FAF}"/>
              </a:ext>
            </a:extLst>
          </p:cNvPr>
          <p:cNvSpPr>
            <a:spLocks noGrp="1"/>
          </p:cNvSpPr>
          <p:nvPr>
            <p:ph type="title"/>
          </p:nvPr>
        </p:nvSpPr>
        <p:spPr/>
        <p:txBody>
          <a:bodyPr/>
          <a:lstStyle/>
          <a:p>
            <a:r>
              <a:rPr lang="en-US" dirty="0"/>
              <a:t>Differences between "extending" and "implementing" Threads</a:t>
            </a:r>
          </a:p>
        </p:txBody>
      </p:sp>
      <p:sp>
        <p:nvSpPr>
          <p:cNvPr id="3" name="Content Placeholder 2">
            <a:extLst>
              <a:ext uri="{FF2B5EF4-FFF2-40B4-BE49-F238E27FC236}">
                <a16:creationId xmlns:a16="http://schemas.microsoft.com/office/drawing/2014/main" id="{DFD7C72A-12AB-E028-E619-D8411F1C048B}"/>
              </a:ext>
            </a:extLst>
          </p:cNvPr>
          <p:cNvSpPr>
            <a:spLocks noGrp="1"/>
          </p:cNvSpPr>
          <p:nvPr>
            <p:ph idx="1"/>
          </p:nvPr>
        </p:nvSpPr>
        <p:spPr/>
        <p:txBody>
          <a:bodyPr/>
          <a:lstStyle/>
          <a:p>
            <a:r>
              <a:rPr lang="en-US" dirty="0"/>
              <a:t>The major difference is that when a class extends the Thread class, you cannot extend any other class, but by implementing the Runnable interface, it is possible to extend from another class as well, </a:t>
            </a:r>
          </a:p>
          <a:p>
            <a:r>
              <a:rPr lang="en-US" dirty="0"/>
              <a:t>like: </a:t>
            </a:r>
            <a:r>
              <a:rPr lang="en-US" dirty="0">
                <a:solidFill>
                  <a:srgbClr val="0070C0"/>
                </a:solidFill>
              </a:rPr>
              <a:t>class</a:t>
            </a:r>
            <a:r>
              <a:rPr lang="en-US" dirty="0">
                <a:solidFill>
                  <a:srgbClr val="FF0000"/>
                </a:solidFill>
              </a:rPr>
              <a:t> </a:t>
            </a:r>
            <a:r>
              <a:rPr lang="en-US" dirty="0" err="1">
                <a:solidFill>
                  <a:srgbClr val="0070C0"/>
                </a:solidFill>
              </a:rPr>
              <a:t>MyClass</a:t>
            </a:r>
            <a:r>
              <a:rPr lang="en-US" dirty="0">
                <a:solidFill>
                  <a:srgbClr val="FF0000"/>
                </a:solidFill>
              </a:rPr>
              <a:t> extends </a:t>
            </a:r>
            <a:r>
              <a:rPr lang="en-US" dirty="0" err="1">
                <a:solidFill>
                  <a:srgbClr val="0070C0"/>
                </a:solidFill>
              </a:rPr>
              <a:t>OtherClass</a:t>
            </a:r>
            <a:r>
              <a:rPr lang="en-US" dirty="0">
                <a:solidFill>
                  <a:srgbClr val="FF0000"/>
                </a:solidFill>
              </a:rPr>
              <a:t> implements </a:t>
            </a:r>
            <a:r>
              <a:rPr lang="en-US" dirty="0">
                <a:solidFill>
                  <a:srgbClr val="0070C0"/>
                </a:solidFill>
              </a:rPr>
              <a:t>Runnable</a:t>
            </a:r>
          </a:p>
        </p:txBody>
      </p:sp>
    </p:spTree>
    <p:extLst>
      <p:ext uri="{BB962C8B-B14F-4D97-AF65-F5344CB8AC3E}">
        <p14:creationId xmlns:p14="http://schemas.microsoft.com/office/powerpoint/2010/main" val="28206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7B1F-BCAD-ADF8-EA17-A21FD072AC51}"/>
              </a:ext>
            </a:extLst>
          </p:cNvPr>
          <p:cNvSpPr>
            <a:spLocks noGrp="1"/>
          </p:cNvSpPr>
          <p:nvPr>
            <p:ph type="title"/>
          </p:nvPr>
        </p:nvSpPr>
        <p:spPr/>
        <p:txBody>
          <a:bodyPr/>
          <a:lstStyle/>
          <a:p>
            <a:r>
              <a:rPr lang="en-US" dirty="0"/>
              <a:t>Concurrency Problems</a:t>
            </a:r>
          </a:p>
        </p:txBody>
      </p:sp>
      <p:sp>
        <p:nvSpPr>
          <p:cNvPr id="3" name="Content Placeholder 2">
            <a:extLst>
              <a:ext uri="{FF2B5EF4-FFF2-40B4-BE49-F238E27FC236}">
                <a16:creationId xmlns:a16="http://schemas.microsoft.com/office/drawing/2014/main" id="{4CA6B072-0F12-EB54-A004-B3EFFD117A6F}"/>
              </a:ext>
            </a:extLst>
          </p:cNvPr>
          <p:cNvSpPr>
            <a:spLocks noGrp="1"/>
          </p:cNvSpPr>
          <p:nvPr>
            <p:ph idx="1"/>
          </p:nvPr>
        </p:nvSpPr>
        <p:spPr/>
        <p:txBody>
          <a:bodyPr/>
          <a:lstStyle/>
          <a:p>
            <a:r>
              <a:rPr lang="en-US" b="0" i="0" dirty="0">
                <a:solidFill>
                  <a:srgbClr val="000000"/>
                </a:solidFill>
                <a:effectLst/>
              </a:rPr>
              <a:t>Because threads run at the same time as other parts of the program, there is no way to know in which order the code will run. When the threads and main program are reading and writing the same variables, the values are unpredictable. The problems that result from this are called concurrency problems.</a:t>
            </a:r>
            <a:endParaRPr lang="en-US" dirty="0"/>
          </a:p>
        </p:txBody>
      </p:sp>
    </p:spTree>
    <p:extLst>
      <p:ext uri="{BB962C8B-B14F-4D97-AF65-F5344CB8AC3E}">
        <p14:creationId xmlns:p14="http://schemas.microsoft.com/office/powerpoint/2010/main" val="638354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7B1F-BCAD-ADF8-EA17-A21FD072AC51}"/>
              </a:ext>
            </a:extLst>
          </p:cNvPr>
          <p:cNvSpPr>
            <a:spLocks noGrp="1"/>
          </p:cNvSpPr>
          <p:nvPr>
            <p:ph type="title"/>
          </p:nvPr>
        </p:nvSpPr>
        <p:spPr/>
        <p:txBody>
          <a:bodyPr/>
          <a:lstStyle/>
          <a:p>
            <a:r>
              <a:rPr lang="en-US" dirty="0"/>
              <a:t>Concurrency Problems</a:t>
            </a:r>
          </a:p>
        </p:txBody>
      </p:sp>
      <p:sp>
        <p:nvSpPr>
          <p:cNvPr id="3" name="Content Placeholder 2">
            <a:extLst>
              <a:ext uri="{FF2B5EF4-FFF2-40B4-BE49-F238E27FC236}">
                <a16:creationId xmlns:a16="http://schemas.microsoft.com/office/drawing/2014/main" id="{4CA6B072-0F12-EB54-A004-B3EFFD117A6F}"/>
              </a:ext>
            </a:extLst>
          </p:cNvPr>
          <p:cNvSpPr>
            <a:spLocks noGrp="1"/>
          </p:cNvSpPr>
          <p:nvPr>
            <p:ph idx="1"/>
          </p:nvPr>
        </p:nvSpPr>
        <p:spPr>
          <a:xfrm>
            <a:off x="677334" y="1270000"/>
            <a:ext cx="8596668" cy="3880773"/>
          </a:xfrm>
        </p:spPr>
        <p:txBody>
          <a:bodyPr/>
          <a:lstStyle/>
          <a:p>
            <a:r>
              <a:rPr lang="en-US" dirty="0"/>
              <a:t>https://www.w3schools.com/java/tryjava.asp?filename=demo_threads_concurrency</a:t>
            </a:r>
          </a:p>
        </p:txBody>
      </p:sp>
      <p:pic>
        <p:nvPicPr>
          <p:cNvPr id="5" name="Picture 4">
            <a:extLst>
              <a:ext uri="{FF2B5EF4-FFF2-40B4-BE49-F238E27FC236}">
                <a16:creationId xmlns:a16="http://schemas.microsoft.com/office/drawing/2014/main" id="{8BF2C55C-9208-BD96-342D-4B71FD4387D7}"/>
              </a:ext>
            </a:extLst>
          </p:cNvPr>
          <p:cNvPicPr>
            <a:picLocks noChangeAspect="1"/>
          </p:cNvPicPr>
          <p:nvPr/>
        </p:nvPicPr>
        <p:blipFill>
          <a:blip r:embed="rId2"/>
          <a:stretch>
            <a:fillRect/>
          </a:stretch>
        </p:blipFill>
        <p:spPr>
          <a:xfrm>
            <a:off x="677334" y="1903871"/>
            <a:ext cx="6092764" cy="4909884"/>
          </a:xfrm>
          <a:prstGeom prst="rect">
            <a:avLst/>
          </a:prstGeom>
        </p:spPr>
      </p:pic>
    </p:spTree>
    <p:extLst>
      <p:ext uri="{BB962C8B-B14F-4D97-AF65-F5344CB8AC3E}">
        <p14:creationId xmlns:p14="http://schemas.microsoft.com/office/powerpoint/2010/main" val="4245630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D230-043D-6BB0-F604-89759D5D2149}"/>
              </a:ext>
            </a:extLst>
          </p:cNvPr>
          <p:cNvSpPr>
            <a:spLocks noGrp="1"/>
          </p:cNvSpPr>
          <p:nvPr>
            <p:ph type="title"/>
          </p:nvPr>
        </p:nvSpPr>
        <p:spPr/>
        <p:txBody>
          <a:bodyPr/>
          <a:lstStyle/>
          <a:p>
            <a:r>
              <a:rPr lang="en-US" dirty="0"/>
              <a:t>Solution for Concurrency Problems</a:t>
            </a:r>
          </a:p>
        </p:txBody>
      </p:sp>
      <p:sp>
        <p:nvSpPr>
          <p:cNvPr id="3" name="Content Placeholder 2">
            <a:extLst>
              <a:ext uri="{FF2B5EF4-FFF2-40B4-BE49-F238E27FC236}">
                <a16:creationId xmlns:a16="http://schemas.microsoft.com/office/drawing/2014/main" id="{E7320BFC-083F-DCD9-4456-D3C9B1DB5C90}"/>
              </a:ext>
            </a:extLst>
          </p:cNvPr>
          <p:cNvSpPr>
            <a:spLocks noGrp="1"/>
          </p:cNvSpPr>
          <p:nvPr>
            <p:ph idx="1"/>
          </p:nvPr>
        </p:nvSpPr>
        <p:spPr/>
        <p:txBody>
          <a:bodyPr/>
          <a:lstStyle/>
          <a:p>
            <a:r>
              <a:rPr lang="en-US" dirty="0"/>
              <a:t>To avoid concurrency problems, it is best to share as few attributes between threads as possible. If attributes need to be shared, one possible solution is to use the </a:t>
            </a:r>
            <a:r>
              <a:rPr lang="en-US" dirty="0" err="1"/>
              <a:t>isAlive</a:t>
            </a:r>
            <a:r>
              <a:rPr lang="en-US" dirty="0"/>
              <a:t>() method of the thread to check whether the thread has finished running before using any attributes that the thread can change.</a:t>
            </a:r>
          </a:p>
        </p:txBody>
      </p:sp>
    </p:spTree>
    <p:extLst>
      <p:ext uri="{BB962C8B-B14F-4D97-AF65-F5344CB8AC3E}">
        <p14:creationId xmlns:p14="http://schemas.microsoft.com/office/powerpoint/2010/main" val="379103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65E6-F562-72F5-36C0-1323E4DD5888}"/>
              </a:ext>
            </a:extLst>
          </p:cNvPr>
          <p:cNvSpPr>
            <a:spLocks noGrp="1"/>
          </p:cNvSpPr>
          <p:nvPr>
            <p:ph type="title"/>
          </p:nvPr>
        </p:nvSpPr>
        <p:spPr/>
        <p:txBody>
          <a:bodyPr/>
          <a:lstStyle/>
          <a:p>
            <a:r>
              <a:rPr lang="en-US" dirty="0"/>
              <a:t>Variable Syntax</a:t>
            </a:r>
          </a:p>
        </p:txBody>
      </p:sp>
      <p:sp>
        <p:nvSpPr>
          <p:cNvPr id="3" name="Content Placeholder 2">
            <a:extLst>
              <a:ext uri="{FF2B5EF4-FFF2-40B4-BE49-F238E27FC236}">
                <a16:creationId xmlns:a16="http://schemas.microsoft.com/office/drawing/2014/main" id="{8F036CF5-D742-4CCC-BF81-DDD2EE41DA87}"/>
              </a:ext>
            </a:extLst>
          </p:cNvPr>
          <p:cNvSpPr>
            <a:spLocks noGrp="1"/>
          </p:cNvSpPr>
          <p:nvPr>
            <p:ph idx="1"/>
          </p:nvPr>
        </p:nvSpPr>
        <p:spPr/>
        <p:txBody>
          <a:bodyPr/>
          <a:lstStyle/>
          <a:p>
            <a:r>
              <a:rPr lang="en-US" dirty="0"/>
              <a:t>type </a:t>
            </a:r>
            <a:r>
              <a:rPr lang="en-US" dirty="0" err="1"/>
              <a:t>variable_name</a:t>
            </a:r>
            <a:r>
              <a:rPr lang="en-US" dirty="0"/>
              <a:t> = value;</a:t>
            </a:r>
          </a:p>
        </p:txBody>
      </p:sp>
    </p:spTree>
    <p:extLst>
      <p:ext uri="{BB962C8B-B14F-4D97-AF65-F5344CB8AC3E}">
        <p14:creationId xmlns:p14="http://schemas.microsoft.com/office/powerpoint/2010/main" val="414559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D230-043D-6BB0-F604-89759D5D2149}"/>
              </a:ext>
            </a:extLst>
          </p:cNvPr>
          <p:cNvSpPr>
            <a:spLocks noGrp="1"/>
          </p:cNvSpPr>
          <p:nvPr>
            <p:ph type="title"/>
          </p:nvPr>
        </p:nvSpPr>
        <p:spPr/>
        <p:txBody>
          <a:bodyPr/>
          <a:lstStyle/>
          <a:p>
            <a:r>
              <a:rPr lang="en-US" dirty="0"/>
              <a:t>Solution for Concurrency Problems</a:t>
            </a:r>
          </a:p>
        </p:txBody>
      </p:sp>
      <p:sp>
        <p:nvSpPr>
          <p:cNvPr id="3" name="Content Placeholder 2">
            <a:extLst>
              <a:ext uri="{FF2B5EF4-FFF2-40B4-BE49-F238E27FC236}">
                <a16:creationId xmlns:a16="http://schemas.microsoft.com/office/drawing/2014/main" id="{E7320BFC-083F-DCD9-4456-D3C9B1DB5C90}"/>
              </a:ext>
            </a:extLst>
          </p:cNvPr>
          <p:cNvSpPr>
            <a:spLocks noGrp="1"/>
          </p:cNvSpPr>
          <p:nvPr>
            <p:ph idx="1"/>
          </p:nvPr>
        </p:nvSpPr>
        <p:spPr>
          <a:xfrm>
            <a:off x="677334" y="1383839"/>
            <a:ext cx="8596668" cy="3880773"/>
          </a:xfrm>
        </p:spPr>
        <p:txBody>
          <a:bodyPr/>
          <a:lstStyle/>
          <a:p>
            <a:r>
              <a:rPr lang="en-US" dirty="0"/>
              <a:t>https://www.w3schools.com/java/tryjava.asp?filename=demo_threads_concurrency2</a:t>
            </a:r>
          </a:p>
        </p:txBody>
      </p:sp>
      <p:pic>
        <p:nvPicPr>
          <p:cNvPr id="5" name="Picture 4">
            <a:extLst>
              <a:ext uri="{FF2B5EF4-FFF2-40B4-BE49-F238E27FC236}">
                <a16:creationId xmlns:a16="http://schemas.microsoft.com/office/drawing/2014/main" id="{5E2545B3-83C8-2C18-5568-D2B5A918E3A4}"/>
              </a:ext>
            </a:extLst>
          </p:cNvPr>
          <p:cNvPicPr>
            <a:picLocks noChangeAspect="1"/>
          </p:cNvPicPr>
          <p:nvPr/>
        </p:nvPicPr>
        <p:blipFill>
          <a:blip r:embed="rId2"/>
          <a:stretch>
            <a:fillRect/>
          </a:stretch>
        </p:blipFill>
        <p:spPr>
          <a:xfrm>
            <a:off x="1074515" y="2028720"/>
            <a:ext cx="3475021" cy="4762913"/>
          </a:xfrm>
          <a:prstGeom prst="rect">
            <a:avLst/>
          </a:prstGeom>
        </p:spPr>
      </p:pic>
    </p:spTree>
    <p:extLst>
      <p:ext uri="{BB962C8B-B14F-4D97-AF65-F5344CB8AC3E}">
        <p14:creationId xmlns:p14="http://schemas.microsoft.com/office/powerpoint/2010/main" val="750663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Data Structures: </a:t>
            </a:r>
            <a:r>
              <a:rPr lang="en-US" dirty="0" err="1"/>
              <a:t>ArrayList</a:t>
            </a:r>
            <a:r>
              <a:rPr lang="en-US" dirty="0"/>
              <a:t>, LinkedList, HashMap, and HashSet</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903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C23F-5227-D52E-86B3-C98F97224DDB}"/>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06A8CE78-80CD-3E45-DAF5-9650682751E5}"/>
              </a:ext>
            </a:extLst>
          </p:cNvPr>
          <p:cNvSpPr>
            <a:spLocks noGrp="1"/>
          </p:cNvSpPr>
          <p:nvPr>
            <p:ph idx="1"/>
          </p:nvPr>
        </p:nvSpPr>
        <p:spPr>
          <a:xfrm>
            <a:off x="137652" y="2160589"/>
            <a:ext cx="12054348" cy="3880773"/>
          </a:xfrm>
        </p:spPr>
        <p:txBody>
          <a:bodyPr/>
          <a:lstStyle/>
          <a:p>
            <a:r>
              <a:rPr lang="en-US" sz="1800" dirty="0" err="1">
                <a:solidFill>
                  <a:srgbClr val="1290C3"/>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u="sng" dirty="0">
                <a:solidFill>
                  <a:srgbClr val="F2F200"/>
                </a:solidFill>
                <a:effectLst/>
                <a:latin typeface="Courier New" panose="02070309020205020404" pitchFamily="49" charset="0"/>
              </a:rPr>
              <a:t>cars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err="1">
                <a:solidFill>
                  <a:srgbClr val="A7EC21"/>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Create an </a:t>
            </a:r>
            <a:r>
              <a:rPr lang="en-US" sz="1800" dirty="0" err="1">
                <a:solidFill>
                  <a:srgbClr val="808080"/>
                </a:solidFill>
                <a:effectLst/>
                <a:latin typeface="Courier New" panose="02070309020205020404" pitchFamily="49" charset="0"/>
              </a:rPr>
              <a:t>ArrayList</a:t>
            </a:r>
            <a:r>
              <a:rPr lang="en-US" sz="1800" dirty="0">
                <a:solidFill>
                  <a:srgbClr val="808080"/>
                </a:solidFill>
                <a:effectLst/>
                <a:latin typeface="Courier New" panose="02070309020205020404" pitchFamily="49" charset="0"/>
              </a:rPr>
              <a:t> object</a:t>
            </a:r>
            <a:endParaRPr lang="en-US" dirty="0">
              <a:solidFill>
                <a:srgbClr val="D9E8F7"/>
              </a:solidFill>
              <a:latin typeface="Courier New" panose="02070309020205020404" pitchFamily="49" charset="0"/>
            </a:endParaRPr>
          </a:p>
          <a:p>
            <a:r>
              <a:rPr lang="en-US" sz="1800" dirty="0">
                <a:solidFill>
                  <a:srgbClr val="1290C3"/>
                </a:solidFill>
                <a:effectLst/>
                <a:latin typeface="Courier New" panose="02070309020205020404" pitchFamily="49" charset="0"/>
              </a:rPr>
              <a:t>LinkedList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dirty="0">
                <a:solidFill>
                  <a:srgbClr val="F2F200"/>
                </a:solidFill>
                <a:effectLst/>
                <a:latin typeface="Courier New" panose="02070309020205020404" pitchFamily="49" charset="0"/>
              </a:rPr>
              <a:t>cars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a:solidFill>
                  <a:srgbClr val="A7EC21"/>
                </a:solidFill>
                <a:effectLst/>
                <a:latin typeface="Courier New" panose="02070309020205020404" pitchFamily="49" charset="0"/>
              </a:rPr>
              <a:t>LinkedList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Create an LinkedList object</a:t>
            </a:r>
          </a:p>
          <a:p>
            <a:r>
              <a:rPr lang="en-US" sz="1800" dirty="0">
                <a:solidFill>
                  <a:srgbClr val="1290C3"/>
                </a:solidFill>
                <a:effectLst/>
                <a:latin typeface="Courier New" panose="02070309020205020404" pitchFamily="49" charset="0"/>
              </a:rPr>
              <a:t>HashMap</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u="sng" dirty="0" err="1">
                <a:solidFill>
                  <a:srgbClr val="F2F200"/>
                </a:solidFill>
                <a:effectLst/>
                <a:latin typeface="Courier New" panose="02070309020205020404" pitchFamily="49" charset="0"/>
              </a:rPr>
              <a:t>capitalCities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a:solidFill>
                  <a:srgbClr val="A7EC21"/>
                </a:solidFill>
                <a:effectLst/>
                <a:latin typeface="Courier New" panose="02070309020205020404" pitchFamily="49" charset="0"/>
              </a:rPr>
              <a:t>HashMap</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Create an HashMap object</a:t>
            </a:r>
            <a:endParaRPr lang="en-US" dirty="0">
              <a:solidFill>
                <a:srgbClr val="D9E8F7"/>
              </a:solidFill>
              <a:latin typeface="Courier New" panose="02070309020205020404" pitchFamily="49" charset="0"/>
            </a:endParaRPr>
          </a:p>
          <a:p>
            <a:r>
              <a:rPr lang="en-US" sz="1800" dirty="0">
                <a:solidFill>
                  <a:srgbClr val="1290C3"/>
                </a:solidFill>
                <a:effectLst/>
                <a:latin typeface="Courier New" panose="02070309020205020404" pitchFamily="49" charset="0"/>
              </a:rPr>
              <a:t>HashSet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u="sng" dirty="0">
                <a:solidFill>
                  <a:srgbClr val="F2F200"/>
                </a:solidFill>
                <a:effectLst/>
                <a:latin typeface="Courier New" panose="02070309020205020404" pitchFamily="49" charset="0"/>
              </a:rPr>
              <a:t>cars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a:solidFill>
                  <a:srgbClr val="A7EC21"/>
                </a:solidFill>
                <a:effectLst/>
                <a:latin typeface="Courier New" panose="02070309020205020404" pitchFamily="49" charset="0"/>
              </a:rPr>
              <a:t>HashSet</a:t>
            </a:r>
            <a:r>
              <a:rPr lang="en-US" sz="1800" dirty="0">
                <a:solidFill>
                  <a:srgbClr val="E6E6FA"/>
                </a:solidFill>
                <a:effectLst/>
                <a:latin typeface="Courier New" panose="02070309020205020404" pitchFamily="49" charset="0"/>
              </a:rPr>
              <a:t>&lt;</a:t>
            </a:r>
            <a:r>
              <a:rPr lang="en-US" sz="1800" dirty="0">
                <a:solidFill>
                  <a:srgbClr val="B166DA"/>
                </a:solidFill>
                <a:effectLst/>
                <a:latin typeface="Courier New" panose="02070309020205020404" pitchFamily="49" charset="0"/>
              </a:rPr>
              <a:t>String</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Create an HashSet object</a:t>
            </a:r>
            <a:endParaRPr lang="en-US" sz="1800" dirty="0">
              <a:solidFill>
                <a:srgbClr val="D9E8F7"/>
              </a:solidFill>
              <a:effectLst/>
              <a:latin typeface="Courier New" panose="02070309020205020404" pitchFamily="49" charset="0"/>
            </a:endParaRPr>
          </a:p>
          <a:p>
            <a:pPr marL="0" marR="0" indent="0">
              <a:spcBef>
                <a:spcPts val="0"/>
              </a:spcBef>
              <a:spcAft>
                <a:spcPts val="0"/>
              </a:spcAft>
              <a:buNone/>
            </a:pPr>
            <a:br>
              <a:rPr lang="en-US" sz="1800" dirty="0">
                <a:solidFill>
                  <a:srgbClr val="AAAAAA"/>
                </a:solidFill>
                <a:effectLst/>
                <a:latin typeface="Courier New" panose="02070309020205020404" pitchFamily="49" charset="0"/>
              </a:rPr>
            </a:br>
            <a:br>
              <a:rPr lang="en-US" sz="1800" dirty="0">
                <a:solidFill>
                  <a:srgbClr val="AAAAAA"/>
                </a:solidFill>
                <a:effectLst/>
                <a:latin typeface="Courier New" panose="02070309020205020404" pitchFamily="49" charset="0"/>
              </a:rPr>
            </a:br>
            <a:endParaRPr lang="en-US" sz="1800" dirty="0">
              <a:solidFill>
                <a:srgbClr val="AAAAAA"/>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124657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D9-1963-91C6-FC78-95CD9EBFCB30}"/>
              </a:ext>
            </a:extLst>
          </p:cNvPr>
          <p:cNvSpPr>
            <a:spLocks noGrp="1"/>
          </p:cNvSpPr>
          <p:nvPr>
            <p:ph type="title"/>
          </p:nvPr>
        </p:nvSpPr>
        <p:spPr/>
        <p:txBody>
          <a:bodyPr/>
          <a:lstStyle/>
          <a:p>
            <a:r>
              <a:rPr lang="en-US" dirty="0"/>
              <a:t>Which one should </a:t>
            </a:r>
            <a:r>
              <a:rPr lang="en-US" dirty="0" err="1"/>
              <a:t>i</a:t>
            </a:r>
            <a:r>
              <a:rPr lang="en-US" dirty="0"/>
              <a:t> use when?</a:t>
            </a:r>
          </a:p>
        </p:txBody>
      </p:sp>
      <p:sp>
        <p:nvSpPr>
          <p:cNvPr id="3" name="Content Placeholder 2">
            <a:extLst>
              <a:ext uri="{FF2B5EF4-FFF2-40B4-BE49-F238E27FC236}">
                <a16:creationId xmlns:a16="http://schemas.microsoft.com/office/drawing/2014/main" id="{47A1B63E-B8A7-C3EA-1C90-6147C774E751}"/>
              </a:ext>
            </a:extLst>
          </p:cNvPr>
          <p:cNvSpPr>
            <a:spLocks noGrp="1"/>
          </p:cNvSpPr>
          <p:nvPr>
            <p:ph idx="1"/>
          </p:nvPr>
        </p:nvSpPr>
        <p:spPr/>
        <p:txBody>
          <a:bodyPr/>
          <a:lstStyle/>
          <a:p>
            <a:r>
              <a:rPr lang="en-US" dirty="0" err="1">
                <a:solidFill>
                  <a:schemeClr val="tx1"/>
                </a:solidFill>
              </a:rPr>
              <a:t>ArrayList</a:t>
            </a:r>
            <a:r>
              <a:rPr lang="en-US" dirty="0">
                <a:solidFill>
                  <a:schemeClr val="tx1"/>
                </a:solidFill>
              </a:rPr>
              <a:t> → for storing and accessing data </a:t>
            </a:r>
          </a:p>
          <a:p>
            <a:r>
              <a:rPr lang="en-US" dirty="0">
                <a:solidFill>
                  <a:schemeClr val="tx1"/>
                </a:solidFill>
              </a:rPr>
              <a:t>LinkedList → for manipulate data, Implementing a queue or a stack</a:t>
            </a:r>
          </a:p>
          <a:p>
            <a:r>
              <a:rPr lang="en-US" dirty="0">
                <a:solidFill>
                  <a:schemeClr val="tx1"/>
                </a:solidFill>
              </a:rPr>
              <a:t>HashMap → Storing user information with their unique user IDs as keys</a:t>
            </a:r>
          </a:p>
          <a:p>
            <a:r>
              <a:rPr lang="en-US" dirty="0">
                <a:solidFill>
                  <a:schemeClr val="tx1"/>
                </a:solidFill>
              </a:rPr>
              <a:t>HashSet → </a:t>
            </a:r>
            <a:r>
              <a:rPr lang="en-US" b="0" i="0" dirty="0">
                <a:solidFill>
                  <a:schemeClr val="tx1"/>
                </a:solidFill>
                <a:effectLst/>
              </a:rPr>
              <a:t>Keeping a set of unique tags associated with a blog post</a:t>
            </a:r>
            <a:endParaRPr lang="en-US" dirty="0">
              <a:solidFill>
                <a:schemeClr val="tx1"/>
              </a:solidFill>
            </a:endParaRPr>
          </a:p>
        </p:txBody>
      </p:sp>
    </p:spTree>
    <p:extLst>
      <p:ext uri="{BB962C8B-B14F-4D97-AF65-F5344CB8AC3E}">
        <p14:creationId xmlns:p14="http://schemas.microsoft.com/office/powerpoint/2010/main" val="2307590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D9-1963-91C6-FC78-95CD9EBFCB30}"/>
              </a:ext>
            </a:extLst>
          </p:cNvPr>
          <p:cNvSpPr>
            <a:spLocks noGrp="1"/>
          </p:cNvSpPr>
          <p:nvPr>
            <p:ph type="title"/>
          </p:nvPr>
        </p:nvSpPr>
        <p:spPr/>
        <p:txBody>
          <a:bodyPr/>
          <a:lstStyle/>
          <a:p>
            <a:r>
              <a:rPr lang="en-US" dirty="0"/>
              <a:t>Which one should </a:t>
            </a:r>
            <a:r>
              <a:rPr lang="en-US" dirty="0" err="1"/>
              <a:t>i</a:t>
            </a:r>
            <a:r>
              <a:rPr lang="en-US" dirty="0"/>
              <a:t> use when?</a:t>
            </a:r>
          </a:p>
        </p:txBody>
      </p:sp>
      <p:sp>
        <p:nvSpPr>
          <p:cNvPr id="3" name="Content Placeholder 2">
            <a:extLst>
              <a:ext uri="{FF2B5EF4-FFF2-40B4-BE49-F238E27FC236}">
                <a16:creationId xmlns:a16="http://schemas.microsoft.com/office/drawing/2014/main" id="{47A1B63E-B8A7-C3EA-1C90-6147C774E751}"/>
              </a:ext>
            </a:extLst>
          </p:cNvPr>
          <p:cNvSpPr>
            <a:spLocks noGrp="1"/>
          </p:cNvSpPr>
          <p:nvPr>
            <p:ph idx="1"/>
          </p:nvPr>
        </p:nvSpPr>
        <p:spPr/>
        <p:txBody>
          <a:bodyPr/>
          <a:lstStyle/>
          <a:p>
            <a:r>
              <a:rPr lang="en-US" dirty="0">
                <a:solidFill>
                  <a:schemeClr val="tx1"/>
                </a:solidFill>
              </a:rPr>
              <a:t>If you need fast access by index, use </a:t>
            </a:r>
            <a:r>
              <a:rPr lang="en-US" dirty="0" err="1">
                <a:solidFill>
                  <a:schemeClr val="tx1"/>
                </a:solidFill>
              </a:rPr>
              <a:t>ArrayList</a:t>
            </a:r>
            <a:r>
              <a:rPr lang="en-US" dirty="0">
                <a:solidFill>
                  <a:schemeClr val="tx1"/>
                </a:solidFill>
              </a:rPr>
              <a:t>.</a:t>
            </a:r>
          </a:p>
          <a:p>
            <a:r>
              <a:rPr lang="en-US" dirty="0">
                <a:solidFill>
                  <a:schemeClr val="tx1"/>
                </a:solidFill>
              </a:rPr>
              <a:t>If you frequently perform insertions and deletions, use LinkedList.</a:t>
            </a:r>
          </a:p>
          <a:p>
            <a:r>
              <a:rPr lang="en-US" dirty="0">
                <a:solidFill>
                  <a:schemeClr val="tx1"/>
                </a:solidFill>
              </a:rPr>
              <a:t>For fast retrieval of values by unique keys, use HashMap.</a:t>
            </a:r>
          </a:p>
          <a:p>
            <a:r>
              <a:rPr lang="en-US" dirty="0">
                <a:solidFill>
                  <a:schemeClr val="tx1"/>
                </a:solidFill>
              </a:rPr>
              <a:t>To maintain a collection of unique elements, use HashSet.</a:t>
            </a:r>
          </a:p>
        </p:txBody>
      </p:sp>
    </p:spTree>
    <p:extLst>
      <p:ext uri="{BB962C8B-B14F-4D97-AF65-F5344CB8AC3E}">
        <p14:creationId xmlns:p14="http://schemas.microsoft.com/office/powerpoint/2010/main" val="37726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Wrapper Classes</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5537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38D9A-C1E4-77FA-C5D6-769A33B0F2DC}"/>
              </a:ext>
            </a:extLst>
          </p:cNvPr>
          <p:cNvPicPr>
            <a:picLocks noChangeAspect="1"/>
          </p:cNvPicPr>
          <p:nvPr/>
        </p:nvPicPr>
        <p:blipFill>
          <a:blip r:embed="rId2"/>
          <a:stretch>
            <a:fillRect/>
          </a:stretch>
        </p:blipFill>
        <p:spPr>
          <a:xfrm>
            <a:off x="301616" y="2863547"/>
            <a:ext cx="11752731" cy="3926994"/>
          </a:xfrm>
          <a:prstGeom prst="rect">
            <a:avLst/>
          </a:prstGeom>
        </p:spPr>
      </p:pic>
      <p:sp>
        <p:nvSpPr>
          <p:cNvPr id="2" name="Title 1">
            <a:extLst>
              <a:ext uri="{FF2B5EF4-FFF2-40B4-BE49-F238E27FC236}">
                <a16:creationId xmlns:a16="http://schemas.microsoft.com/office/drawing/2014/main" id="{B1C6C23F-5227-D52E-86B3-C98F97224DDB}"/>
              </a:ext>
            </a:extLst>
          </p:cNvPr>
          <p:cNvSpPr>
            <a:spLocks noGrp="1"/>
          </p:cNvSpPr>
          <p:nvPr>
            <p:ph type="title"/>
          </p:nvPr>
        </p:nvSpPr>
        <p:spPr/>
        <p:txBody>
          <a:bodyPr/>
          <a:lstStyle/>
          <a:p>
            <a:r>
              <a:rPr lang="en-US" dirty="0"/>
              <a:t>W	hat is?</a:t>
            </a:r>
          </a:p>
        </p:txBody>
      </p:sp>
      <p:sp>
        <p:nvSpPr>
          <p:cNvPr id="3" name="Content Placeholder 2">
            <a:extLst>
              <a:ext uri="{FF2B5EF4-FFF2-40B4-BE49-F238E27FC236}">
                <a16:creationId xmlns:a16="http://schemas.microsoft.com/office/drawing/2014/main" id="{06A8CE78-80CD-3E45-DAF5-9650682751E5}"/>
              </a:ext>
            </a:extLst>
          </p:cNvPr>
          <p:cNvSpPr>
            <a:spLocks noGrp="1"/>
          </p:cNvSpPr>
          <p:nvPr>
            <p:ph idx="1"/>
          </p:nvPr>
        </p:nvSpPr>
        <p:spPr>
          <a:xfrm>
            <a:off x="137652" y="2160589"/>
            <a:ext cx="12054348" cy="3880773"/>
          </a:xfrm>
        </p:spPr>
        <p:txBody>
          <a:bodyPr/>
          <a:lstStyle/>
          <a:p>
            <a:r>
              <a:rPr lang="en-US" sz="1800" dirty="0">
                <a:solidFill>
                  <a:srgbClr val="1290C3"/>
                </a:solidFill>
                <a:effectLst/>
              </a:rPr>
              <a:t>Wrapper classes provide a way to use primitive data types (int, </a:t>
            </a:r>
            <a:r>
              <a:rPr lang="en-US" sz="1800" dirty="0" err="1">
                <a:solidFill>
                  <a:srgbClr val="1290C3"/>
                </a:solidFill>
                <a:effectLst/>
              </a:rPr>
              <a:t>boolean</a:t>
            </a:r>
            <a:r>
              <a:rPr lang="en-US" sz="1800" dirty="0">
                <a:solidFill>
                  <a:srgbClr val="1290C3"/>
                </a:solidFill>
                <a:effectLst/>
              </a:rPr>
              <a:t>, etc..) as objects.</a:t>
            </a:r>
            <a:endParaRPr lang="en-US" dirty="0"/>
          </a:p>
        </p:txBody>
      </p:sp>
    </p:spTree>
    <p:extLst>
      <p:ext uri="{BB962C8B-B14F-4D97-AF65-F5344CB8AC3E}">
        <p14:creationId xmlns:p14="http://schemas.microsoft.com/office/powerpoint/2010/main" val="4152952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562C-5C5E-8786-A83F-7ED131E3EBFB}"/>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34268A6D-6496-4B5F-5D14-48512AAEE7DD}"/>
              </a:ext>
            </a:extLst>
          </p:cNvPr>
          <p:cNvSpPr>
            <a:spLocks noGrp="1"/>
          </p:cNvSpPr>
          <p:nvPr>
            <p:ph idx="1"/>
          </p:nvPr>
        </p:nvSpPr>
        <p:spPr/>
        <p:txBody>
          <a:bodyPr/>
          <a:lstStyle/>
          <a:p>
            <a:pPr marL="0" marR="0">
              <a:spcBef>
                <a:spcPts val="0"/>
              </a:spcBef>
              <a:spcAft>
                <a:spcPts val="0"/>
              </a:spcAft>
            </a:pPr>
            <a:r>
              <a:rPr lang="en-US" sz="1800" dirty="0">
                <a:solidFill>
                  <a:srgbClr val="1290C3"/>
                </a:solidFill>
                <a:effectLst/>
                <a:latin typeface="Courier New" panose="02070309020205020404" pitchFamily="49" charset="0"/>
              </a:rPr>
              <a:t>Integer</a:t>
            </a:r>
            <a:r>
              <a:rPr lang="en-US" sz="1800" dirty="0">
                <a:solidFill>
                  <a:srgbClr val="D9E8F7"/>
                </a:solidFill>
                <a:effectLst/>
                <a:latin typeface="Courier New" panose="02070309020205020404" pitchFamily="49" charset="0"/>
              </a:rPr>
              <a:t> </a:t>
            </a:r>
            <a:r>
              <a:rPr lang="en-US" sz="1800" dirty="0" err="1">
                <a:solidFill>
                  <a:srgbClr val="F2F200"/>
                </a:solidFill>
                <a:effectLst/>
                <a:latin typeface="Courier New" panose="02070309020205020404" pitchFamily="49" charset="0"/>
              </a:rPr>
              <a:t>myInt</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6897BB"/>
                </a:solidFill>
                <a:effectLst/>
                <a:latin typeface="Courier New" panose="02070309020205020404" pitchFamily="49" charset="0"/>
              </a:rPr>
              <a:t>5</a:t>
            </a:r>
            <a:r>
              <a:rPr lang="en-US" sz="1800" dirty="0">
                <a:solidFill>
                  <a:srgbClr val="E6E6FA"/>
                </a:solidFill>
                <a:effectLst/>
                <a:latin typeface="Courier New" panose="02070309020205020404" pitchFamily="49" charset="0"/>
              </a:rPr>
              <a:t>;</a:t>
            </a:r>
            <a:endParaRPr lang="en-US" sz="1800" dirty="0">
              <a:solidFill>
                <a:srgbClr val="D9E8F7"/>
              </a:solidFill>
              <a:effectLst/>
              <a:latin typeface="Courier New" panose="02070309020205020404" pitchFamily="49" charset="0"/>
            </a:endParaRPr>
          </a:p>
          <a:p>
            <a:pPr marL="0" marR="0">
              <a:spcBef>
                <a:spcPts val="0"/>
              </a:spcBef>
              <a:spcAft>
                <a:spcPts val="0"/>
              </a:spcAft>
            </a:pPr>
            <a:r>
              <a:rPr lang="en-US" sz="1800" dirty="0">
                <a:solidFill>
                  <a:srgbClr val="1290C3"/>
                </a:solidFill>
                <a:effectLst/>
                <a:latin typeface="Courier New" panose="02070309020205020404" pitchFamily="49" charset="0"/>
              </a:rPr>
              <a:t>Double</a:t>
            </a:r>
            <a:r>
              <a:rPr lang="en-US" sz="1800" dirty="0">
                <a:solidFill>
                  <a:srgbClr val="D9E8F7"/>
                </a:solidFill>
                <a:effectLst/>
                <a:latin typeface="Courier New" panose="02070309020205020404" pitchFamily="49" charset="0"/>
              </a:rPr>
              <a:t> </a:t>
            </a:r>
            <a:r>
              <a:rPr lang="en-US" sz="1800" dirty="0" err="1">
                <a:solidFill>
                  <a:srgbClr val="F2F200"/>
                </a:solidFill>
                <a:effectLst/>
                <a:latin typeface="Courier New" panose="02070309020205020404" pitchFamily="49" charset="0"/>
              </a:rPr>
              <a:t>myDouble</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6897BB"/>
                </a:solidFill>
                <a:effectLst/>
                <a:latin typeface="Courier New" panose="02070309020205020404" pitchFamily="49" charset="0"/>
              </a:rPr>
              <a:t>5.99</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a:solidFill>
                  <a:srgbClr val="1290C3"/>
                </a:solidFill>
                <a:effectLst/>
                <a:latin typeface="Courier New" panose="02070309020205020404" pitchFamily="49" charset="0"/>
              </a:rPr>
              <a:t>Character</a:t>
            </a:r>
            <a:r>
              <a:rPr lang="en-US" sz="1800" dirty="0">
                <a:solidFill>
                  <a:srgbClr val="D9E8F7"/>
                </a:solidFill>
                <a:effectLst/>
                <a:latin typeface="Courier New" panose="02070309020205020404" pitchFamily="49" charset="0"/>
              </a:rPr>
              <a:t> </a:t>
            </a:r>
            <a:r>
              <a:rPr lang="en-US" sz="1800" dirty="0" err="1">
                <a:solidFill>
                  <a:srgbClr val="F2F200"/>
                </a:solidFill>
                <a:effectLst/>
                <a:latin typeface="Courier New" panose="02070309020205020404" pitchFamily="49" charset="0"/>
              </a:rPr>
              <a:t>myChar</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17C6A3"/>
                </a:solidFill>
                <a:effectLst/>
                <a:latin typeface="Courier New" panose="02070309020205020404" pitchFamily="49" charset="0"/>
              </a:rPr>
              <a:t>'A’</a:t>
            </a:r>
            <a:r>
              <a:rPr lang="en-US" sz="1800" dirty="0">
                <a:solidFill>
                  <a:srgbClr val="E6E6FA"/>
                </a:solidFill>
                <a:effectLst/>
                <a:latin typeface="Courier New" panose="02070309020205020404" pitchFamily="49" charset="0"/>
              </a:rPr>
              <a:t>;</a:t>
            </a:r>
          </a:p>
          <a:p>
            <a:pPr marL="0" marR="0" indent="0">
              <a:spcBef>
                <a:spcPts val="0"/>
              </a:spcBef>
              <a:spcAft>
                <a:spcPts val="0"/>
              </a:spcAft>
              <a:buNone/>
            </a:pP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myInt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myDouble</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myChar</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br>
              <a:rPr lang="en-US" sz="1800" dirty="0">
                <a:solidFill>
                  <a:srgbClr val="AAAAAA"/>
                </a:solidFill>
                <a:effectLst/>
                <a:latin typeface="Courier New" panose="02070309020205020404" pitchFamily="49" charset="0"/>
              </a:rPr>
            </a:b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myInt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intValue</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myDouble</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doubleValue</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myChar</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charValue</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690967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D9-1963-91C6-FC78-95CD9EBFCB30}"/>
              </a:ext>
            </a:extLst>
          </p:cNvPr>
          <p:cNvSpPr>
            <a:spLocks noGrp="1"/>
          </p:cNvSpPr>
          <p:nvPr>
            <p:ph type="title"/>
          </p:nvPr>
        </p:nvSpPr>
        <p:spPr/>
        <p:txBody>
          <a:bodyPr/>
          <a:lstStyle/>
          <a:p>
            <a:r>
              <a:rPr lang="en-US" dirty="0"/>
              <a:t>Why and When To Use Wrapper Classes?</a:t>
            </a:r>
          </a:p>
        </p:txBody>
      </p:sp>
      <p:sp>
        <p:nvSpPr>
          <p:cNvPr id="3" name="Content Placeholder 2">
            <a:extLst>
              <a:ext uri="{FF2B5EF4-FFF2-40B4-BE49-F238E27FC236}">
                <a16:creationId xmlns:a16="http://schemas.microsoft.com/office/drawing/2014/main" id="{47A1B63E-B8A7-C3EA-1C90-6147C774E751}"/>
              </a:ext>
            </a:extLst>
          </p:cNvPr>
          <p:cNvSpPr>
            <a:spLocks noGrp="1"/>
          </p:cNvSpPr>
          <p:nvPr>
            <p:ph idx="1"/>
          </p:nvPr>
        </p:nvSpPr>
        <p:spPr/>
        <p:txBody>
          <a:bodyPr/>
          <a:lstStyle/>
          <a:p>
            <a:r>
              <a:rPr lang="en-US" dirty="0">
                <a:solidFill>
                  <a:schemeClr val="tx1"/>
                </a:solidFill>
              </a:rPr>
              <a:t>When working with Collection objects, such as </a:t>
            </a:r>
            <a:r>
              <a:rPr lang="en-US" dirty="0" err="1">
                <a:solidFill>
                  <a:schemeClr val="tx1"/>
                </a:solidFill>
              </a:rPr>
              <a:t>ArrayList</a:t>
            </a:r>
            <a:r>
              <a:rPr lang="en-US" dirty="0">
                <a:solidFill>
                  <a:schemeClr val="tx1"/>
                </a:solidFill>
              </a:rPr>
              <a:t>, where primitive types cannot be used (the list can only store objects)</a:t>
            </a:r>
          </a:p>
          <a:p>
            <a:endParaRPr lang="en-US" dirty="0">
              <a:solidFill>
                <a:schemeClr val="tx1"/>
              </a:solidFill>
            </a:endParaRPr>
          </a:p>
          <a:p>
            <a:pPr marL="0" marR="0">
              <a:spcBef>
                <a:spcPts val="0"/>
              </a:spcBef>
              <a:spcAft>
                <a:spcPts val="0"/>
              </a:spcAft>
            </a:pPr>
            <a:r>
              <a:rPr lang="en-US" sz="1800" dirty="0" err="1">
                <a:solidFill>
                  <a:srgbClr val="D9E8F7"/>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u="sng" dirty="0">
                <a:solidFill>
                  <a:srgbClr val="CC6C1D"/>
                </a:solidFill>
                <a:effectLst/>
                <a:latin typeface="Courier New" panose="02070309020205020404" pitchFamily="49" charset="0"/>
              </a:rPr>
              <a:t>int</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dirty="0" err="1">
                <a:solidFill>
                  <a:srgbClr val="D9E8F7"/>
                </a:solidFill>
                <a:effectLst/>
                <a:latin typeface="Courier New" panose="02070309020205020404" pitchFamily="49" charset="0"/>
              </a:rPr>
              <a:t>myNumbers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err="1">
                <a:solidFill>
                  <a:srgbClr val="D9E8F7"/>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u="sng" dirty="0">
                <a:solidFill>
                  <a:srgbClr val="CC6C1D"/>
                </a:solidFill>
                <a:effectLst/>
                <a:latin typeface="Courier New" panose="02070309020205020404" pitchFamily="49" charset="0"/>
              </a:rPr>
              <a:t>int</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Invalid</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D9E8F7"/>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dirty="0">
                <a:solidFill>
                  <a:srgbClr val="D9E8F7"/>
                </a:solidFill>
                <a:effectLst/>
                <a:latin typeface="Courier New" panose="02070309020205020404" pitchFamily="49" charset="0"/>
              </a:rPr>
              <a:t>Integer</a:t>
            </a:r>
            <a:r>
              <a:rPr lang="en-US" sz="1800" dirty="0">
                <a:solidFill>
                  <a:srgbClr val="E6E6FA"/>
                </a:solidFill>
                <a:effectLst/>
                <a:latin typeface="Courier New" panose="02070309020205020404" pitchFamily="49" charset="0"/>
              </a:rPr>
              <a:t>&gt;</a:t>
            </a:r>
            <a:r>
              <a:rPr lang="en-US" sz="1800" dirty="0">
                <a:solidFill>
                  <a:srgbClr val="D9E8F7"/>
                </a:solidFill>
                <a:effectLst/>
                <a:latin typeface="Courier New" panose="02070309020205020404" pitchFamily="49" charset="0"/>
              </a:rPr>
              <a:t> </a:t>
            </a:r>
            <a:r>
              <a:rPr lang="en-US" sz="1800" dirty="0" err="1">
                <a:solidFill>
                  <a:srgbClr val="D9E8F7"/>
                </a:solidFill>
                <a:effectLst/>
                <a:latin typeface="Courier New" panose="02070309020205020404" pitchFamily="49" charset="0"/>
              </a:rPr>
              <a:t>myNumbers</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CC6C1D"/>
                </a:solidFill>
                <a:effectLst/>
                <a:latin typeface="Courier New" panose="02070309020205020404" pitchFamily="49" charset="0"/>
              </a:rPr>
              <a:t>new</a:t>
            </a:r>
            <a:r>
              <a:rPr lang="en-US" sz="1800" dirty="0">
                <a:solidFill>
                  <a:srgbClr val="D9E8F7"/>
                </a:solidFill>
                <a:effectLst/>
                <a:latin typeface="Courier New" panose="02070309020205020404" pitchFamily="49" charset="0"/>
              </a:rPr>
              <a:t> </a:t>
            </a:r>
            <a:r>
              <a:rPr lang="en-US" sz="1800" dirty="0" err="1">
                <a:solidFill>
                  <a:srgbClr val="D9E8F7"/>
                </a:solidFill>
                <a:effectLst/>
                <a:latin typeface="Courier New" panose="02070309020205020404" pitchFamily="49" charset="0"/>
              </a:rPr>
              <a:t>ArrayList</a:t>
            </a:r>
            <a:r>
              <a:rPr lang="en-US" sz="1800" dirty="0">
                <a:solidFill>
                  <a:srgbClr val="E6E6FA"/>
                </a:solidFill>
                <a:effectLst/>
                <a:latin typeface="Courier New" panose="02070309020205020404" pitchFamily="49" charset="0"/>
              </a:rPr>
              <a:t>&lt;</a:t>
            </a:r>
            <a:r>
              <a:rPr lang="en-US" sz="1800" dirty="0">
                <a:solidFill>
                  <a:srgbClr val="D9E8F7"/>
                </a:solidFill>
                <a:effectLst/>
                <a:latin typeface="Courier New" panose="02070309020205020404" pitchFamily="49" charset="0"/>
              </a:rPr>
              <a:t>Integer</a:t>
            </a:r>
            <a:r>
              <a:rPr lang="en-US" sz="1800" dirty="0">
                <a:solidFill>
                  <a:srgbClr val="E6E6FA"/>
                </a:solidFill>
                <a:effectLst/>
                <a:latin typeface="Courier New" panose="02070309020205020404" pitchFamily="49" charset="0"/>
              </a:rPr>
              <a:t>&gt;</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Valid</a:t>
            </a:r>
            <a:endParaRPr lang="en-US" sz="1800" dirty="0">
              <a:solidFill>
                <a:srgbClr val="AAAAAA"/>
              </a:solidFill>
              <a:effectLst/>
              <a:latin typeface="Courier New" panose="02070309020205020404" pitchFamily="49" charset="0"/>
            </a:endParaRPr>
          </a:p>
        </p:txBody>
      </p:sp>
    </p:spTree>
    <p:extLst>
      <p:ext uri="{BB962C8B-B14F-4D97-AF65-F5344CB8AC3E}">
        <p14:creationId xmlns:p14="http://schemas.microsoft.com/office/powerpoint/2010/main" val="159562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4929-6FFF-52A2-6551-96685BBA5082}"/>
              </a:ext>
            </a:extLst>
          </p:cNvPr>
          <p:cNvSpPr>
            <a:spLocks noGrp="1"/>
          </p:cNvSpPr>
          <p:nvPr>
            <p:ph type="title"/>
          </p:nvPr>
        </p:nvSpPr>
        <p:spPr/>
        <p:txBody>
          <a:bodyPr/>
          <a:lstStyle/>
          <a:p>
            <a:r>
              <a:rPr lang="en-US" dirty="0" err="1"/>
              <a:t>toString</a:t>
            </a:r>
            <a:r>
              <a:rPr lang="en-US" dirty="0"/>
              <a:t>() Method</a:t>
            </a:r>
          </a:p>
        </p:txBody>
      </p:sp>
      <p:sp>
        <p:nvSpPr>
          <p:cNvPr id="3" name="Content Placeholder 2">
            <a:extLst>
              <a:ext uri="{FF2B5EF4-FFF2-40B4-BE49-F238E27FC236}">
                <a16:creationId xmlns:a16="http://schemas.microsoft.com/office/drawing/2014/main" id="{B164604B-42CC-286F-CF51-9C40AF626EAC}"/>
              </a:ext>
            </a:extLst>
          </p:cNvPr>
          <p:cNvSpPr>
            <a:spLocks noGrp="1"/>
          </p:cNvSpPr>
          <p:nvPr>
            <p:ph idx="1"/>
          </p:nvPr>
        </p:nvSpPr>
        <p:spPr/>
        <p:txBody>
          <a:bodyPr/>
          <a:lstStyle/>
          <a:p>
            <a:pPr marL="0" marR="0">
              <a:spcBef>
                <a:spcPts val="0"/>
              </a:spcBef>
              <a:spcAft>
                <a:spcPts val="0"/>
              </a:spcAft>
            </a:pPr>
            <a:r>
              <a:rPr lang="en-US" sz="1800" dirty="0" err="1">
                <a:solidFill>
                  <a:schemeClr val="tx1"/>
                </a:solidFill>
                <a:effectLst/>
              </a:rPr>
              <a:t>toString</a:t>
            </a:r>
            <a:r>
              <a:rPr lang="en-US" sz="1800" dirty="0">
                <a:solidFill>
                  <a:schemeClr val="tx1"/>
                </a:solidFill>
                <a:effectLst/>
              </a:rPr>
              <a:t>() method, which is used to convert wrapper objects to strings</a:t>
            </a:r>
          </a:p>
          <a:p>
            <a:pPr marL="0" marR="0">
              <a:spcBef>
                <a:spcPts val="0"/>
              </a:spcBef>
              <a:spcAft>
                <a:spcPts val="0"/>
              </a:spcAft>
            </a:pPr>
            <a:endParaRPr lang="en-US" sz="1800" dirty="0">
              <a:solidFill>
                <a:srgbClr val="1290C3"/>
              </a:solidFill>
              <a:effectLst/>
              <a:latin typeface="Courier New" panose="02070309020205020404" pitchFamily="49" charset="0"/>
            </a:endParaRPr>
          </a:p>
          <a:p>
            <a:pPr marL="0" marR="0">
              <a:spcBef>
                <a:spcPts val="0"/>
              </a:spcBef>
              <a:spcAft>
                <a:spcPts val="0"/>
              </a:spcAft>
            </a:pPr>
            <a:r>
              <a:rPr lang="en-US" sz="1800" dirty="0">
                <a:solidFill>
                  <a:srgbClr val="1290C3"/>
                </a:solidFill>
                <a:effectLst/>
                <a:latin typeface="Courier New" panose="02070309020205020404" pitchFamily="49" charset="0"/>
              </a:rPr>
              <a:t>Integer</a:t>
            </a:r>
            <a:r>
              <a:rPr lang="en-US" sz="1800" dirty="0">
                <a:solidFill>
                  <a:srgbClr val="D9E8F7"/>
                </a:solidFill>
                <a:effectLst/>
                <a:latin typeface="Courier New" panose="02070309020205020404" pitchFamily="49" charset="0"/>
              </a:rPr>
              <a:t> </a:t>
            </a:r>
            <a:r>
              <a:rPr lang="en-US" sz="1800" dirty="0" err="1">
                <a:solidFill>
                  <a:srgbClr val="F2F200"/>
                </a:solidFill>
                <a:effectLst/>
                <a:latin typeface="Courier New" panose="02070309020205020404" pitchFamily="49" charset="0"/>
              </a:rPr>
              <a:t>myInt</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a:solidFill>
                  <a:srgbClr val="6897BB"/>
                </a:solidFill>
                <a:effectLst/>
                <a:latin typeface="Courier New" panose="02070309020205020404" pitchFamily="49" charset="0"/>
              </a:rPr>
              <a:t>100</a:t>
            </a:r>
            <a:r>
              <a:rPr lang="en-US" sz="1800" dirty="0">
                <a:solidFill>
                  <a:srgbClr val="E6E6FA"/>
                </a:solidFill>
                <a:effectLst/>
                <a:latin typeface="Courier New" panose="02070309020205020404" pitchFamily="49" charset="0"/>
              </a:rPr>
              <a:t>;</a:t>
            </a:r>
            <a:endParaRPr lang="en-US" sz="1800" dirty="0">
              <a:solidFill>
                <a:srgbClr val="D9E8F7"/>
              </a:solidFill>
              <a:effectLst/>
              <a:latin typeface="Courier New" panose="02070309020205020404" pitchFamily="49" charset="0"/>
            </a:endParaRPr>
          </a:p>
          <a:p>
            <a:pPr marL="0" marR="0">
              <a:spcBef>
                <a:spcPts val="0"/>
              </a:spcBef>
              <a:spcAft>
                <a:spcPts val="0"/>
              </a:spcAft>
            </a:pPr>
            <a:r>
              <a:rPr lang="en-US" sz="1800" dirty="0">
                <a:solidFill>
                  <a:srgbClr val="1290C3"/>
                </a:solidFill>
                <a:effectLst/>
                <a:latin typeface="Courier New" panose="02070309020205020404" pitchFamily="49" charset="0"/>
              </a:rPr>
              <a:t>String</a:t>
            </a:r>
            <a:r>
              <a:rPr lang="en-US" sz="1800" dirty="0">
                <a:solidFill>
                  <a:srgbClr val="D9E8F7"/>
                </a:solidFill>
                <a:effectLst/>
                <a:latin typeface="Courier New" panose="02070309020205020404" pitchFamily="49" charset="0"/>
              </a:rPr>
              <a:t> </a:t>
            </a:r>
            <a:r>
              <a:rPr lang="en-US" sz="1800" dirty="0" err="1">
                <a:solidFill>
                  <a:srgbClr val="F2F200"/>
                </a:solidFill>
                <a:effectLst/>
                <a:latin typeface="Courier New" panose="02070309020205020404" pitchFamily="49" charset="0"/>
              </a:rPr>
              <a:t>myString</a:t>
            </a:r>
            <a:r>
              <a:rPr lang="en-US" sz="1800" dirty="0">
                <a:solidFill>
                  <a:srgbClr val="D9E8F7"/>
                </a:solidFill>
                <a:effectLst/>
                <a:latin typeface="Courier New" panose="02070309020205020404" pitchFamily="49" charset="0"/>
              </a:rPr>
              <a:t> </a:t>
            </a:r>
            <a:r>
              <a:rPr lang="en-US" sz="1800" dirty="0">
                <a:solidFill>
                  <a:srgbClr val="E6E6FA"/>
                </a:solidFill>
                <a:effectLst/>
                <a:latin typeface="Courier New" panose="02070309020205020404" pitchFamily="49" charset="0"/>
              </a:rPr>
              <a:t>=</a:t>
            </a:r>
            <a:r>
              <a:rPr lang="en-US" sz="1800" dirty="0">
                <a:solidFill>
                  <a:srgbClr val="D9E8F7"/>
                </a:solidFill>
                <a:effectLst/>
                <a:latin typeface="Courier New" panose="02070309020205020404" pitchFamily="49" charset="0"/>
              </a:rPr>
              <a:t> </a:t>
            </a:r>
            <a:r>
              <a:rPr lang="en-US" sz="1800" dirty="0" err="1">
                <a:solidFill>
                  <a:srgbClr val="F3EC79"/>
                </a:solidFill>
                <a:effectLst/>
                <a:latin typeface="Courier New" panose="02070309020205020404" pitchFamily="49" charset="0"/>
              </a:rPr>
              <a:t>myInt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toString</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a:p>
            <a:pPr marL="0" marR="0">
              <a:spcBef>
                <a:spcPts val="0"/>
              </a:spcBef>
              <a:spcAft>
                <a:spcPts val="0"/>
              </a:spcAft>
            </a:pPr>
            <a:r>
              <a:rPr lang="en-US" sz="1800" dirty="0" err="1">
                <a:solidFill>
                  <a:srgbClr val="1290C3"/>
                </a:solidFill>
                <a:effectLst/>
                <a:latin typeface="Courier New" panose="02070309020205020404" pitchFamily="49" charset="0"/>
              </a:rPr>
              <a:t>System</a:t>
            </a:r>
            <a:r>
              <a:rPr lang="en-US" sz="1800" dirty="0" err="1">
                <a:solidFill>
                  <a:srgbClr val="E6E6FA"/>
                </a:solidFill>
                <a:effectLst/>
                <a:latin typeface="Courier New" panose="02070309020205020404" pitchFamily="49" charset="0"/>
              </a:rPr>
              <a:t>.</a:t>
            </a:r>
            <a:r>
              <a:rPr lang="en-US" sz="1800" b="1" i="1" dirty="0" err="1">
                <a:solidFill>
                  <a:srgbClr val="8DDAF8"/>
                </a:solidFill>
                <a:effectLst/>
                <a:latin typeface="Courier New" panose="02070309020205020404" pitchFamily="49" charset="0"/>
              </a:rPr>
              <a:t>out</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println</a:t>
            </a:r>
            <a:r>
              <a:rPr lang="en-US" sz="1800" dirty="0">
                <a:solidFill>
                  <a:srgbClr val="F9FAF4"/>
                </a:solidFill>
                <a:effectLst/>
                <a:latin typeface="Courier New" panose="02070309020205020404" pitchFamily="49" charset="0"/>
              </a:rPr>
              <a:t>(</a:t>
            </a:r>
            <a:r>
              <a:rPr lang="en-US" sz="1800" dirty="0" err="1">
                <a:solidFill>
                  <a:srgbClr val="F3EC79"/>
                </a:solidFill>
                <a:effectLst/>
                <a:latin typeface="Courier New" panose="02070309020205020404" pitchFamily="49" charset="0"/>
              </a:rPr>
              <a:t>myString</a:t>
            </a:r>
            <a:r>
              <a:rPr lang="en-US" sz="1800" dirty="0" err="1">
                <a:solidFill>
                  <a:srgbClr val="E6E6FA"/>
                </a:solidFill>
                <a:effectLst/>
                <a:latin typeface="Courier New" panose="02070309020205020404" pitchFamily="49" charset="0"/>
              </a:rPr>
              <a:t>.</a:t>
            </a:r>
            <a:r>
              <a:rPr lang="en-US" sz="1800" dirty="0" err="1">
                <a:solidFill>
                  <a:srgbClr val="A7EC21"/>
                </a:solidFill>
                <a:effectLst/>
                <a:latin typeface="Courier New" panose="02070309020205020404" pitchFamily="49" charset="0"/>
              </a:rPr>
              <a:t>length</a:t>
            </a:r>
            <a:r>
              <a:rPr lang="en-US" sz="1800" dirty="0">
                <a:solidFill>
                  <a:srgbClr val="F9FAF4"/>
                </a:solidFill>
                <a:effectLst/>
                <a:latin typeface="Courier New" panose="02070309020205020404" pitchFamily="49" charset="0"/>
              </a:rPr>
              <a:t>())</a:t>
            </a:r>
            <a:r>
              <a:rPr lang="en-US" sz="1800" dirty="0">
                <a:solidFill>
                  <a:srgbClr val="E6E6FA"/>
                </a:solidFill>
                <a:effectLst/>
                <a:latin typeface="Courier New" panose="02070309020205020404" pitchFamily="49" charset="0"/>
              </a:rPr>
              <a:t>;</a:t>
            </a:r>
            <a:endParaRPr lang="en-US" sz="1800" dirty="0">
              <a:solidFill>
                <a:srgbClr val="AAAAAA"/>
              </a:solidFill>
              <a:effectLst/>
              <a:latin typeface="Courier New" panose="02070309020205020404" pitchFamily="49" charset="0"/>
            </a:endParaRPr>
          </a:p>
        </p:txBody>
      </p:sp>
    </p:spTree>
    <p:extLst>
      <p:ext uri="{BB962C8B-B14F-4D97-AF65-F5344CB8AC3E}">
        <p14:creationId xmlns:p14="http://schemas.microsoft.com/office/powerpoint/2010/main" val="242780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D874-E348-5EB9-C613-1EF3AE2615FD}"/>
              </a:ext>
            </a:extLst>
          </p:cNvPr>
          <p:cNvSpPr>
            <a:spLocks noGrp="1"/>
          </p:cNvSpPr>
          <p:nvPr>
            <p:ph type="title"/>
          </p:nvPr>
        </p:nvSpPr>
        <p:spPr/>
        <p:txBody>
          <a:bodyPr/>
          <a:lstStyle/>
          <a:p>
            <a:r>
              <a:rPr lang="en-US" dirty="0"/>
              <a:t>Primitive Data Type</a:t>
            </a:r>
          </a:p>
        </p:txBody>
      </p:sp>
      <p:sp>
        <p:nvSpPr>
          <p:cNvPr id="3" name="Content Placeholder 2">
            <a:extLst>
              <a:ext uri="{FF2B5EF4-FFF2-40B4-BE49-F238E27FC236}">
                <a16:creationId xmlns:a16="http://schemas.microsoft.com/office/drawing/2014/main" id="{67CF9A18-8DD5-99F4-0C45-F5418131509D}"/>
              </a:ext>
            </a:extLst>
          </p:cNvPr>
          <p:cNvSpPr>
            <a:spLocks noGrp="1"/>
          </p:cNvSpPr>
          <p:nvPr>
            <p:ph idx="1"/>
          </p:nvPr>
        </p:nvSpPr>
        <p:spPr/>
        <p:txBody>
          <a:bodyPr/>
          <a:lstStyle/>
          <a:p>
            <a:r>
              <a:rPr lang="en-US" dirty="0" err="1"/>
              <a:t>boolean</a:t>
            </a:r>
            <a:r>
              <a:rPr lang="en-US" dirty="0"/>
              <a:t>, char, int, short, byte, long, float, and double</a:t>
            </a:r>
          </a:p>
        </p:txBody>
      </p:sp>
    </p:spTree>
    <p:extLst>
      <p:ext uri="{BB962C8B-B14F-4D97-AF65-F5344CB8AC3E}">
        <p14:creationId xmlns:p14="http://schemas.microsoft.com/office/powerpoint/2010/main" val="1520299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Lambda Expression</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36313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080F-EA24-4D17-ADCC-CA03E1BE4D03}"/>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EB94D2A1-D79F-A55B-F281-E4A7977B49DD}"/>
              </a:ext>
            </a:extLst>
          </p:cNvPr>
          <p:cNvSpPr>
            <a:spLocks noGrp="1"/>
          </p:cNvSpPr>
          <p:nvPr>
            <p:ph idx="1"/>
          </p:nvPr>
        </p:nvSpPr>
        <p:spPr/>
        <p:txBody>
          <a:bodyPr/>
          <a:lstStyle/>
          <a:p>
            <a:r>
              <a:rPr lang="en-US"/>
              <a:t>(parameter1, parameter2, …) -&gt; { code block }</a:t>
            </a:r>
            <a:endParaRPr lang="en-US" dirty="0"/>
          </a:p>
        </p:txBody>
      </p:sp>
    </p:spTree>
    <p:extLst>
      <p:ext uri="{BB962C8B-B14F-4D97-AF65-F5344CB8AC3E}">
        <p14:creationId xmlns:p14="http://schemas.microsoft.com/office/powerpoint/2010/main" val="34241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Inner Classes</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700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180-EE6A-5079-EE86-DFD3CBCAD886}"/>
              </a:ext>
            </a:extLst>
          </p:cNvPr>
          <p:cNvSpPr>
            <a:spLocks noGrp="1"/>
          </p:cNvSpPr>
          <p:nvPr>
            <p:ph type="title"/>
          </p:nvPr>
        </p:nvSpPr>
        <p:spPr/>
        <p:txBody>
          <a:bodyPr/>
          <a:lstStyle/>
          <a:p>
            <a:r>
              <a:rPr lang="en-US" dirty="0"/>
              <a:t>Inner Classes</a:t>
            </a:r>
          </a:p>
        </p:txBody>
      </p:sp>
      <p:sp>
        <p:nvSpPr>
          <p:cNvPr id="3" name="Content Placeholder 2">
            <a:extLst>
              <a:ext uri="{FF2B5EF4-FFF2-40B4-BE49-F238E27FC236}">
                <a16:creationId xmlns:a16="http://schemas.microsoft.com/office/drawing/2014/main" id="{83B06FDB-8C34-5DF0-D509-D2510DFF4F98}"/>
              </a:ext>
            </a:extLst>
          </p:cNvPr>
          <p:cNvSpPr>
            <a:spLocks noGrp="1"/>
          </p:cNvSpPr>
          <p:nvPr>
            <p:ph idx="1"/>
          </p:nvPr>
        </p:nvSpPr>
        <p:spPr/>
        <p:txBody>
          <a:bodyPr/>
          <a:lstStyle/>
          <a:p>
            <a:r>
              <a:rPr lang="en-US" dirty="0">
                <a:solidFill>
                  <a:srgbClr val="000000"/>
                </a:solidFill>
              </a:rPr>
              <a:t>I</a:t>
            </a:r>
            <a:r>
              <a:rPr lang="en-US" b="0" i="0" dirty="0">
                <a:solidFill>
                  <a:srgbClr val="000000"/>
                </a:solidFill>
                <a:effectLst/>
              </a:rPr>
              <a:t>t is also possible to nest classes (a class within a class). The purpose of nested classes is to group classes that belong together, which makes your code more readable and maintainable.</a:t>
            </a:r>
            <a:endParaRPr lang="en-US" dirty="0"/>
          </a:p>
        </p:txBody>
      </p:sp>
    </p:spTree>
    <p:extLst>
      <p:ext uri="{BB962C8B-B14F-4D97-AF65-F5344CB8AC3E}">
        <p14:creationId xmlns:p14="http://schemas.microsoft.com/office/powerpoint/2010/main" val="1579572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180-EE6A-5079-EE86-DFD3CBCAD886}"/>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83B06FDB-8C34-5DF0-D509-D2510DFF4F98}"/>
              </a:ext>
            </a:extLst>
          </p:cNvPr>
          <p:cNvSpPr>
            <a:spLocks noGrp="1"/>
          </p:cNvSpPr>
          <p:nvPr>
            <p:ph idx="1"/>
          </p:nvPr>
        </p:nvSpPr>
        <p:spPr>
          <a:xfrm>
            <a:off x="677334" y="1386348"/>
            <a:ext cx="8596668" cy="5004619"/>
          </a:xfrm>
        </p:spPr>
        <p:txBody>
          <a:bodyPr>
            <a:noAutofit/>
          </a:bodyPr>
          <a:lstStyle/>
          <a:p>
            <a:pPr marL="0" marR="0" indent="0">
              <a:spcBef>
                <a:spcPts val="0"/>
              </a:spcBef>
              <a:spcAft>
                <a:spcPts val="0"/>
              </a:spcAft>
              <a:buNone/>
            </a:pPr>
            <a:r>
              <a:rPr lang="en-US" sz="1700" b="1" dirty="0">
                <a:solidFill>
                  <a:srgbClr val="00B0F0"/>
                </a:solidFill>
                <a:effectLst/>
              </a:rPr>
              <a:t>class</a:t>
            </a:r>
            <a:r>
              <a:rPr lang="en-US" sz="1700" dirty="0">
                <a:solidFill>
                  <a:srgbClr val="000000"/>
                </a:solidFill>
                <a:effectLst/>
              </a:rPr>
              <a:t> </a:t>
            </a:r>
            <a:r>
              <a:rPr lang="en-US" sz="1700" dirty="0" err="1">
                <a:solidFill>
                  <a:srgbClr val="FF0000"/>
                </a:solidFill>
                <a:effectLst/>
              </a:rPr>
              <a:t>OuterClass</a:t>
            </a:r>
            <a:r>
              <a:rPr lang="en-US" sz="1700" dirty="0">
                <a:solidFill>
                  <a:srgbClr val="000000"/>
                </a:solidFill>
                <a:effectLst/>
              </a:rPr>
              <a:t> </a:t>
            </a:r>
            <a:r>
              <a:rPr lang="en-US" sz="1700" dirty="0">
                <a:solidFill>
                  <a:srgbClr val="FF0000"/>
                </a:solidFill>
                <a:effectLst/>
              </a:rPr>
              <a:t>{</a:t>
            </a:r>
          </a:p>
          <a:p>
            <a:pPr marL="0" marR="0" indent="0">
              <a:spcBef>
                <a:spcPts val="0"/>
              </a:spcBef>
              <a:spcAft>
                <a:spcPts val="0"/>
              </a:spcAft>
              <a:buNone/>
            </a:pPr>
            <a:r>
              <a:rPr lang="en-US" sz="1700" b="1" dirty="0">
                <a:solidFill>
                  <a:srgbClr val="7F0055"/>
                </a:solidFill>
                <a:effectLst/>
              </a:rPr>
              <a:t>int</a:t>
            </a:r>
            <a:r>
              <a:rPr lang="en-US" sz="1700" dirty="0">
                <a:solidFill>
                  <a:srgbClr val="000000"/>
                </a:solidFill>
                <a:effectLst/>
              </a:rPr>
              <a:t> </a:t>
            </a:r>
            <a:r>
              <a:rPr lang="en-US" sz="1700" dirty="0">
                <a:solidFill>
                  <a:srgbClr val="FF0000"/>
                </a:solidFill>
                <a:effectLst/>
              </a:rPr>
              <a:t>x</a:t>
            </a:r>
            <a:r>
              <a:rPr lang="en-US" sz="1700" dirty="0">
                <a:solidFill>
                  <a:srgbClr val="000000"/>
                </a:solidFill>
                <a:effectLst/>
              </a:rPr>
              <a:t> = 10;</a:t>
            </a:r>
          </a:p>
          <a:p>
            <a:pPr marL="0" marR="0" indent="0">
              <a:spcBef>
                <a:spcPts val="0"/>
              </a:spcBef>
              <a:spcAft>
                <a:spcPts val="0"/>
              </a:spcAft>
              <a:buNone/>
            </a:pPr>
            <a:br>
              <a:rPr lang="en-US" sz="1700" dirty="0">
                <a:solidFill>
                  <a:srgbClr val="000000"/>
                </a:solidFill>
                <a:effectLst/>
              </a:rPr>
            </a:br>
            <a:endParaRPr lang="en-US" sz="1700" dirty="0">
              <a:solidFill>
                <a:srgbClr val="000000"/>
              </a:solidFill>
              <a:effectLst/>
            </a:endParaRPr>
          </a:p>
          <a:p>
            <a:pPr marL="0" marR="0" indent="0">
              <a:spcBef>
                <a:spcPts val="0"/>
              </a:spcBef>
              <a:spcAft>
                <a:spcPts val="0"/>
              </a:spcAft>
              <a:buNone/>
            </a:pPr>
            <a:r>
              <a:rPr lang="en-US" sz="1700" b="1" dirty="0">
                <a:solidFill>
                  <a:srgbClr val="00B0F0"/>
                </a:solidFill>
                <a:effectLst/>
              </a:rPr>
              <a:t>class</a:t>
            </a:r>
            <a:r>
              <a:rPr lang="en-US" sz="1700" dirty="0">
                <a:solidFill>
                  <a:srgbClr val="000000"/>
                </a:solidFill>
                <a:effectLst/>
              </a:rPr>
              <a:t> </a:t>
            </a:r>
            <a:r>
              <a:rPr lang="en-US" sz="1700" dirty="0" err="1">
                <a:solidFill>
                  <a:srgbClr val="FF0000"/>
                </a:solidFill>
                <a:effectLst/>
              </a:rPr>
              <a:t>InnerClass</a:t>
            </a:r>
            <a:r>
              <a:rPr lang="en-US" sz="1700" dirty="0">
                <a:solidFill>
                  <a:srgbClr val="000000"/>
                </a:solidFill>
                <a:effectLst/>
              </a:rPr>
              <a:t> </a:t>
            </a:r>
            <a:r>
              <a:rPr lang="en-US" sz="1700" dirty="0">
                <a:solidFill>
                  <a:srgbClr val="FFFF00"/>
                </a:solidFill>
                <a:effectLst/>
              </a:rPr>
              <a:t>{</a:t>
            </a:r>
          </a:p>
          <a:p>
            <a:pPr marL="0" marR="0" indent="0">
              <a:spcBef>
                <a:spcPts val="0"/>
              </a:spcBef>
              <a:spcAft>
                <a:spcPts val="0"/>
              </a:spcAft>
              <a:buNone/>
            </a:pPr>
            <a:r>
              <a:rPr lang="en-US" sz="1700" b="1" dirty="0">
                <a:solidFill>
                  <a:srgbClr val="7F0055"/>
                </a:solidFill>
                <a:effectLst/>
              </a:rPr>
              <a:t>int</a:t>
            </a:r>
            <a:r>
              <a:rPr lang="en-US" sz="1700" dirty="0">
                <a:solidFill>
                  <a:srgbClr val="000000"/>
                </a:solidFill>
                <a:effectLst/>
              </a:rPr>
              <a:t> </a:t>
            </a:r>
            <a:r>
              <a:rPr lang="en-US" sz="1700" dirty="0">
                <a:solidFill>
                  <a:srgbClr val="FF0000"/>
                </a:solidFill>
                <a:effectLst/>
              </a:rPr>
              <a:t>y</a:t>
            </a:r>
            <a:r>
              <a:rPr lang="en-US" sz="1700" dirty="0">
                <a:solidFill>
                  <a:srgbClr val="000000"/>
                </a:solidFill>
                <a:effectLst/>
              </a:rPr>
              <a:t> = 5;</a:t>
            </a:r>
          </a:p>
          <a:p>
            <a:pPr marL="0" marR="0" indent="0">
              <a:spcBef>
                <a:spcPts val="0"/>
              </a:spcBef>
              <a:spcAft>
                <a:spcPts val="0"/>
              </a:spcAft>
              <a:buNone/>
            </a:pPr>
            <a:r>
              <a:rPr lang="en-US" sz="1700" dirty="0">
                <a:solidFill>
                  <a:srgbClr val="000000"/>
                </a:solidFill>
                <a:effectLst/>
              </a:rPr>
              <a:t>	</a:t>
            </a:r>
            <a:r>
              <a:rPr lang="en-US" sz="1700" dirty="0">
                <a:solidFill>
                  <a:srgbClr val="FFFF00"/>
                </a:solidFill>
                <a:effectLst/>
              </a:rPr>
              <a:t>}</a:t>
            </a:r>
          </a:p>
          <a:p>
            <a:pPr marL="0" marR="0" indent="0">
              <a:spcBef>
                <a:spcPts val="0"/>
              </a:spcBef>
              <a:spcAft>
                <a:spcPts val="0"/>
              </a:spcAft>
              <a:buNone/>
            </a:pPr>
            <a:r>
              <a:rPr lang="en-US" sz="1700" dirty="0">
                <a:solidFill>
                  <a:srgbClr val="FF0000"/>
                </a:solidFill>
                <a:effectLst/>
              </a:rPr>
              <a:t>}</a:t>
            </a:r>
          </a:p>
          <a:p>
            <a:pPr marL="0" marR="0" indent="0">
              <a:spcBef>
                <a:spcPts val="0"/>
              </a:spcBef>
              <a:spcAft>
                <a:spcPts val="0"/>
              </a:spcAft>
              <a:buNone/>
            </a:pPr>
            <a:br>
              <a:rPr lang="en-US" sz="1700" dirty="0">
                <a:solidFill>
                  <a:srgbClr val="000000"/>
                </a:solidFill>
                <a:effectLst/>
              </a:rPr>
            </a:br>
            <a:endParaRPr lang="en-US" sz="1700" dirty="0">
              <a:solidFill>
                <a:srgbClr val="000000"/>
              </a:solidFill>
              <a:effectLst/>
            </a:endParaRPr>
          </a:p>
          <a:p>
            <a:pPr marL="0" marR="0" indent="0">
              <a:spcBef>
                <a:spcPts val="0"/>
              </a:spcBef>
              <a:spcAft>
                <a:spcPts val="0"/>
              </a:spcAft>
              <a:buNone/>
            </a:pPr>
            <a:r>
              <a:rPr lang="en-US" sz="1700" b="1" dirty="0">
                <a:solidFill>
                  <a:srgbClr val="00B0F0"/>
                </a:solidFill>
                <a:effectLst/>
              </a:rPr>
              <a:t>public</a:t>
            </a:r>
            <a:r>
              <a:rPr lang="en-US" sz="1700" dirty="0">
                <a:solidFill>
                  <a:srgbClr val="00B0F0"/>
                </a:solidFill>
                <a:effectLst/>
              </a:rPr>
              <a:t> </a:t>
            </a:r>
            <a:r>
              <a:rPr lang="en-US" sz="1700" b="1" dirty="0">
                <a:solidFill>
                  <a:srgbClr val="00B0F0"/>
                </a:solidFill>
                <a:effectLst/>
              </a:rPr>
              <a:t>class</a:t>
            </a:r>
            <a:r>
              <a:rPr lang="en-US" sz="1700" dirty="0">
                <a:solidFill>
                  <a:srgbClr val="00B0F0"/>
                </a:solidFill>
                <a:effectLst/>
              </a:rPr>
              <a:t> </a:t>
            </a:r>
            <a:r>
              <a:rPr lang="en-US" sz="1700" dirty="0">
                <a:solidFill>
                  <a:srgbClr val="FF0000"/>
                </a:solidFill>
                <a:effectLst/>
              </a:rPr>
              <a:t>Main</a:t>
            </a:r>
            <a:r>
              <a:rPr lang="en-US" sz="1700" dirty="0">
                <a:solidFill>
                  <a:srgbClr val="000000"/>
                </a:solidFill>
                <a:effectLst/>
              </a:rPr>
              <a:t> {</a:t>
            </a:r>
          </a:p>
          <a:p>
            <a:pPr marL="400050" lvl="1" indent="0">
              <a:spcBef>
                <a:spcPts val="0"/>
              </a:spcBef>
              <a:buNone/>
            </a:pPr>
            <a:r>
              <a:rPr lang="en-US" sz="1700" b="1" dirty="0">
                <a:solidFill>
                  <a:srgbClr val="00B0F0"/>
                </a:solidFill>
                <a:effectLst/>
              </a:rPr>
              <a:t>public</a:t>
            </a:r>
            <a:r>
              <a:rPr lang="en-US" sz="1700" dirty="0">
                <a:solidFill>
                  <a:srgbClr val="00B0F0"/>
                </a:solidFill>
                <a:effectLst/>
              </a:rPr>
              <a:t> </a:t>
            </a:r>
            <a:r>
              <a:rPr lang="en-US" sz="1700" b="1" dirty="0">
                <a:solidFill>
                  <a:srgbClr val="00B0F0"/>
                </a:solidFill>
                <a:effectLst/>
              </a:rPr>
              <a:t>static</a:t>
            </a:r>
            <a:r>
              <a:rPr lang="en-US" sz="1700" dirty="0">
                <a:solidFill>
                  <a:srgbClr val="00B0F0"/>
                </a:solidFill>
                <a:effectLst/>
              </a:rPr>
              <a:t> </a:t>
            </a:r>
            <a:r>
              <a:rPr lang="en-US" sz="1700" b="1" dirty="0">
                <a:solidFill>
                  <a:srgbClr val="00B0F0"/>
                </a:solidFill>
                <a:effectLst/>
              </a:rPr>
              <a:t>void</a:t>
            </a:r>
            <a:r>
              <a:rPr lang="en-US" sz="1700" dirty="0">
                <a:solidFill>
                  <a:srgbClr val="000000"/>
                </a:solidFill>
                <a:effectLst/>
              </a:rPr>
              <a:t> </a:t>
            </a:r>
            <a:r>
              <a:rPr lang="en-US" sz="1700" dirty="0">
                <a:solidFill>
                  <a:srgbClr val="FF0000"/>
                </a:solidFill>
                <a:effectLst/>
              </a:rPr>
              <a:t>main</a:t>
            </a:r>
            <a:r>
              <a:rPr lang="en-US" sz="1700" dirty="0">
                <a:solidFill>
                  <a:srgbClr val="000000"/>
                </a:solidFill>
                <a:effectLst/>
              </a:rPr>
              <a:t>(String[] </a:t>
            </a:r>
            <a:r>
              <a:rPr lang="en-US" sz="1700" dirty="0" err="1">
                <a:solidFill>
                  <a:srgbClr val="6A3E3E"/>
                </a:solidFill>
                <a:effectLst/>
              </a:rPr>
              <a:t>args</a:t>
            </a:r>
            <a:r>
              <a:rPr lang="en-US" sz="1700" dirty="0">
                <a:solidFill>
                  <a:srgbClr val="000000"/>
                </a:solidFill>
                <a:effectLst/>
              </a:rPr>
              <a:t>) {</a:t>
            </a:r>
          </a:p>
          <a:p>
            <a:pPr marL="800100" lvl="2" indent="0">
              <a:spcBef>
                <a:spcPts val="0"/>
              </a:spcBef>
              <a:buNone/>
            </a:pPr>
            <a:r>
              <a:rPr lang="en-US" sz="1700" dirty="0" err="1">
                <a:solidFill>
                  <a:srgbClr val="FF0000"/>
                </a:solidFill>
                <a:effectLst/>
              </a:rPr>
              <a:t>OuterClass</a:t>
            </a:r>
            <a:r>
              <a:rPr lang="en-US" sz="1700" dirty="0">
                <a:solidFill>
                  <a:srgbClr val="000000"/>
                </a:solidFill>
                <a:effectLst/>
              </a:rPr>
              <a:t> </a:t>
            </a:r>
            <a:r>
              <a:rPr lang="en-US" sz="1700" dirty="0" err="1">
                <a:solidFill>
                  <a:schemeClr val="tx1"/>
                </a:solidFill>
                <a:effectLst/>
              </a:rPr>
              <a:t>myOuter</a:t>
            </a:r>
            <a:r>
              <a:rPr lang="en-US" sz="1700" dirty="0">
                <a:solidFill>
                  <a:srgbClr val="000000"/>
                </a:solidFill>
                <a:effectLst/>
              </a:rPr>
              <a:t> = </a:t>
            </a:r>
            <a:r>
              <a:rPr lang="en-US" sz="1700" b="1" dirty="0">
                <a:solidFill>
                  <a:srgbClr val="00B0F0"/>
                </a:solidFill>
                <a:effectLst/>
              </a:rPr>
              <a:t>new</a:t>
            </a:r>
            <a:r>
              <a:rPr lang="en-US" sz="1700" dirty="0">
                <a:solidFill>
                  <a:srgbClr val="000000"/>
                </a:solidFill>
                <a:effectLst/>
              </a:rPr>
              <a:t> </a:t>
            </a:r>
            <a:r>
              <a:rPr lang="en-US" sz="1700" dirty="0" err="1">
                <a:solidFill>
                  <a:srgbClr val="FF0000"/>
                </a:solidFill>
                <a:effectLst/>
              </a:rPr>
              <a:t>OuterClass</a:t>
            </a:r>
            <a:r>
              <a:rPr lang="en-US" sz="1700" dirty="0">
                <a:solidFill>
                  <a:srgbClr val="000000"/>
                </a:solidFill>
                <a:effectLst/>
              </a:rPr>
              <a:t>();</a:t>
            </a:r>
          </a:p>
          <a:p>
            <a:pPr marL="800100" lvl="2" indent="0">
              <a:spcBef>
                <a:spcPts val="0"/>
              </a:spcBef>
              <a:buNone/>
            </a:pPr>
            <a:r>
              <a:rPr lang="en-US" sz="1700" dirty="0" err="1">
                <a:solidFill>
                  <a:srgbClr val="FF0000"/>
                </a:solidFill>
                <a:effectLst/>
              </a:rPr>
              <a:t>OuterClass</a:t>
            </a:r>
            <a:r>
              <a:rPr lang="en-US" sz="1700" dirty="0" err="1">
                <a:solidFill>
                  <a:srgbClr val="000000"/>
                </a:solidFill>
                <a:effectLst/>
              </a:rPr>
              <a:t>.</a:t>
            </a:r>
            <a:r>
              <a:rPr lang="en-US" sz="1700" dirty="0" err="1">
                <a:solidFill>
                  <a:srgbClr val="FF0000"/>
                </a:solidFill>
                <a:effectLst/>
              </a:rPr>
              <a:t>InnerClass</a:t>
            </a:r>
            <a:r>
              <a:rPr lang="en-US" sz="1700" dirty="0">
                <a:solidFill>
                  <a:srgbClr val="000000"/>
                </a:solidFill>
                <a:effectLst/>
              </a:rPr>
              <a:t> </a:t>
            </a:r>
            <a:r>
              <a:rPr lang="en-US" sz="1700" dirty="0" err="1">
                <a:solidFill>
                  <a:schemeClr val="tx1"/>
                </a:solidFill>
                <a:effectLst/>
              </a:rPr>
              <a:t>myInner</a:t>
            </a:r>
            <a:r>
              <a:rPr lang="en-US" sz="1700" dirty="0">
                <a:solidFill>
                  <a:srgbClr val="000000"/>
                </a:solidFill>
                <a:effectLst/>
              </a:rPr>
              <a:t> = </a:t>
            </a:r>
            <a:r>
              <a:rPr lang="en-US" sz="1700" dirty="0" err="1">
                <a:solidFill>
                  <a:schemeClr val="tx1"/>
                </a:solidFill>
                <a:effectLst/>
              </a:rPr>
              <a:t>myOuter</a:t>
            </a:r>
            <a:r>
              <a:rPr lang="en-US" sz="1700" dirty="0" err="1">
                <a:solidFill>
                  <a:srgbClr val="000000"/>
                </a:solidFill>
                <a:effectLst/>
              </a:rPr>
              <a:t>.</a:t>
            </a:r>
            <a:r>
              <a:rPr lang="en-US" sz="1700" b="1" dirty="0" err="1">
                <a:solidFill>
                  <a:srgbClr val="00B0F0"/>
                </a:solidFill>
                <a:effectLst/>
              </a:rPr>
              <a:t>new</a:t>
            </a:r>
            <a:r>
              <a:rPr lang="en-US" sz="1700" dirty="0">
                <a:solidFill>
                  <a:srgbClr val="000000"/>
                </a:solidFill>
                <a:effectLst/>
              </a:rPr>
              <a:t> </a:t>
            </a:r>
            <a:r>
              <a:rPr lang="en-US" sz="1700" dirty="0" err="1">
                <a:solidFill>
                  <a:srgbClr val="FF0000"/>
                </a:solidFill>
                <a:effectLst/>
              </a:rPr>
              <a:t>InnerClass</a:t>
            </a:r>
            <a:r>
              <a:rPr lang="en-US" sz="1700" dirty="0">
                <a:solidFill>
                  <a:srgbClr val="000000"/>
                </a:solidFill>
                <a:effectLst/>
              </a:rPr>
              <a:t>();</a:t>
            </a:r>
          </a:p>
          <a:p>
            <a:pPr marL="800100" lvl="2" indent="0">
              <a:spcBef>
                <a:spcPts val="0"/>
              </a:spcBef>
              <a:buNone/>
            </a:pPr>
            <a:r>
              <a:rPr lang="en-US" sz="1700" dirty="0" err="1">
                <a:solidFill>
                  <a:srgbClr val="FF0000"/>
                </a:solidFill>
                <a:effectLst/>
              </a:rPr>
              <a:t>System</a:t>
            </a:r>
            <a:r>
              <a:rPr lang="en-US" sz="1700" dirty="0" err="1">
                <a:solidFill>
                  <a:srgbClr val="000000"/>
                </a:solidFill>
                <a:effectLst/>
              </a:rPr>
              <a:t>.</a:t>
            </a:r>
            <a:r>
              <a:rPr lang="en-US" sz="1700" b="1" i="1" dirty="0" err="1">
                <a:solidFill>
                  <a:schemeClr val="tx1"/>
                </a:solidFill>
                <a:effectLst/>
              </a:rPr>
              <a:t>out</a:t>
            </a:r>
            <a:r>
              <a:rPr lang="en-US" sz="1700" dirty="0" err="1">
                <a:solidFill>
                  <a:srgbClr val="000000"/>
                </a:solidFill>
                <a:effectLst/>
              </a:rPr>
              <a:t>.</a:t>
            </a:r>
            <a:r>
              <a:rPr lang="en-US" sz="1700" dirty="0" err="1">
                <a:solidFill>
                  <a:srgbClr val="FF0000"/>
                </a:solidFill>
                <a:effectLst/>
              </a:rPr>
              <a:t>println</a:t>
            </a:r>
            <a:r>
              <a:rPr lang="en-US" sz="1700" dirty="0">
                <a:solidFill>
                  <a:srgbClr val="000000"/>
                </a:solidFill>
                <a:effectLst/>
              </a:rPr>
              <a:t>(</a:t>
            </a:r>
            <a:r>
              <a:rPr lang="en-US" sz="1700" dirty="0" err="1">
                <a:solidFill>
                  <a:schemeClr val="tx1"/>
                </a:solidFill>
                <a:effectLst/>
              </a:rPr>
              <a:t>myInner</a:t>
            </a:r>
            <a:r>
              <a:rPr lang="en-US" sz="1700" dirty="0" err="1">
                <a:solidFill>
                  <a:srgbClr val="000000"/>
                </a:solidFill>
                <a:effectLst/>
              </a:rPr>
              <a:t>.</a:t>
            </a:r>
            <a:r>
              <a:rPr lang="en-US" sz="1700" dirty="0" err="1">
                <a:solidFill>
                  <a:srgbClr val="0000C0"/>
                </a:solidFill>
                <a:effectLst/>
              </a:rPr>
              <a:t>y</a:t>
            </a:r>
            <a:r>
              <a:rPr lang="en-US" sz="1700" dirty="0">
                <a:solidFill>
                  <a:srgbClr val="000000"/>
                </a:solidFill>
                <a:effectLst/>
              </a:rPr>
              <a:t> + </a:t>
            </a:r>
            <a:r>
              <a:rPr lang="en-US" sz="1700" dirty="0" err="1">
                <a:solidFill>
                  <a:schemeClr val="tx1"/>
                </a:solidFill>
                <a:effectLst/>
              </a:rPr>
              <a:t>myOuter</a:t>
            </a:r>
            <a:r>
              <a:rPr lang="en-US" sz="1700" dirty="0" err="1">
                <a:solidFill>
                  <a:srgbClr val="000000"/>
                </a:solidFill>
                <a:effectLst/>
              </a:rPr>
              <a:t>.</a:t>
            </a:r>
            <a:r>
              <a:rPr lang="en-US" sz="1700" dirty="0" err="1">
                <a:solidFill>
                  <a:srgbClr val="0000C0"/>
                </a:solidFill>
                <a:effectLst/>
              </a:rPr>
              <a:t>x</a:t>
            </a:r>
            <a:r>
              <a:rPr lang="en-US" sz="1700" dirty="0">
                <a:solidFill>
                  <a:srgbClr val="000000"/>
                </a:solidFill>
                <a:effectLst/>
              </a:rPr>
              <a:t>); </a:t>
            </a:r>
            <a:r>
              <a:rPr lang="en-US" sz="1700" dirty="0">
                <a:solidFill>
                  <a:srgbClr val="3F7F5F"/>
                </a:solidFill>
                <a:effectLst/>
              </a:rPr>
              <a:t>// Outputs 15 (5 + 10)</a:t>
            </a:r>
            <a:endParaRPr lang="en-US" sz="1700" dirty="0">
              <a:solidFill>
                <a:srgbClr val="000000"/>
              </a:solidFill>
              <a:effectLst/>
            </a:endParaRPr>
          </a:p>
          <a:p>
            <a:pPr marL="0" marR="0" indent="0">
              <a:spcBef>
                <a:spcPts val="0"/>
              </a:spcBef>
              <a:spcAft>
                <a:spcPts val="0"/>
              </a:spcAft>
              <a:buNone/>
            </a:pPr>
            <a:r>
              <a:rPr lang="en-US" sz="1700" dirty="0">
                <a:solidFill>
                  <a:srgbClr val="000000"/>
                </a:solidFill>
              </a:rPr>
              <a:t>	</a:t>
            </a:r>
            <a:r>
              <a:rPr lang="en-US" sz="1700" dirty="0">
                <a:solidFill>
                  <a:srgbClr val="000000"/>
                </a:solidFill>
                <a:effectLst/>
              </a:rPr>
              <a:t>}</a:t>
            </a:r>
          </a:p>
          <a:p>
            <a:pPr marL="0" marR="0" indent="0">
              <a:spcBef>
                <a:spcPts val="0"/>
              </a:spcBef>
              <a:spcAft>
                <a:spcPts val="0"/>
              </a:spcAft>
              <a:buNone/>
            </a:pPr>
            <a:r>
              <a:rPr lang="en-US" sz="1700" dirty="0">
                <a:solidFill>
                  <a:srgbClr val="000000"/>
                </a:solidFill>
                <a:effectLst/>
              </a:rPr>
              <a:t>}</a:t>
            </a:r>
            <a:br>
              <a:rPr lang="en-US" sz="1700" dirty="0">
                <a:solidFill>
                  <a:srgbClr val="000000"/>
                </a:solidFill>
                <a:effectLst/>
              </a:rPr>
            </a:br>
            <a:endParaRPr lang="en-US" sz="1700" dirty="0">
              <a:solidFill>
                <a:srgbClr val="000000"/>
              </a:solidFill>
              <a:effectLst/>
            </a:endParaRPr>
          </a:p>
        </p:txBody>
      </p:sp>
    </p:spTree>
    <p:extLst>
      <p:ext uri="{BB962C8B-B14F-4D97-AF65-F5344CB8AC3E}">
        <p14:creationId xmlns:p14="http://schemas.microsoft.com/office/powerpoint/2010/main" val="416793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B5F6-8A0D-47E0-F1B1-ED99C3A74A05}"/>
              </a:ext>
            </a:extLst>
          </p:cNvPr>
          <p:cNvSpPr>
            <a:spLocks noGrp="1"/>
          </p:cNvSpPr>
          <p:nvPr>
            <p:ph type="title"/>
          </p:nvPr>
        </p:nvSpPr>
        <p:spPr/>
        <p:txBody>
          <a:bodyPr/>
          <a:lstStyle/>
          <a:p>
            <a:r>
              <a:rPr lang="en-US" dirty="0"/>
              <a:t>Private Inner Class</a:t>
            </a:r>
          </a:p>
        </p:txBody>
      </p:sp>
      <p:sp>
        <p:nvSpPr>
          <p:cNvPr id="3" name="Content Placeholder 2">
            <a:extLst>
              <a:ext uri="{FF2B5EF4-FFF2-40B4-BE49-F238E27FC236}">
                <a16:creationId xmlns:a16="http://schemas.microsoft.com/office/drawing/2014/main" id="{29CAFE95-5F23-8745-8A7A-7CFCE8B5863A}"/>
              </a:ext>
            </a:extLst>
          </p:cNvPr>
          <p:cNvSpPr>
            <a:spLocks noGrp="1"/>
          </p:cNvSpPr>
          <p:nvPr>
            <p:ph idx="1"/>
          </p:nvPr>
        </p:nvSpPr>
        <p:spPr>
          <a:xfrm>
            <a:off x="677333" y="1327355"/>
            <a:ext cx="11406511" cy="5530645"/>
          </a:xfrm>
        </p:spPr>
        <p:txBody>
          <a:bodyPr>
            <a:normAutofit fontScale="92500" lnSpcReduction="20000"/>
          </a:bodyPr>
          <a:lstStyle/>
          <a:p>
            <a:r>
              <a:rPr lang="en-US" sz="1400" dirty="0"/>
              <a:t>Unlike a "regular" class, an inner class can be private or protected. If you don't want outside objects to access the inner class, declare the class as private</a:t>
            </a:r>
          </a:p>
          <a:p>
            <a:endParaRPr lang="en-US" sz="1400" dirty="0"/>
          </a:p>
          <a:p>
            <a:pPr marL="0" marR="0" indent="0">
              <a:spcBef>
                <a:spcPts val="0"/>
              </a:spcBef>
              <a:spcAft>
                <a:spcPts val="0"/>
              </a:spcAft>
              <a:buNone/>
            </a:pPr>
            <a:r>
              <a:rPr lang="en-US" sz="1800" b="1" dirty="0">
                <a:solidFill>
                  <a:srgbClr val="7F0055"/>
                </a:solidFill>
                <a:effectLst/>
                <a:latin typeface="Courier New" panose="02070309020205020404" pitchFamily="49" charset="0"/>
              </a:rPr>
              <a:t>package</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StaticInnerClass</a:t>
            </a:r>
            <a:r>
              <a:rPr lang="en-US" sz="1800" dirty="0">
                <a:solidFill>
                  <a:srgbClr val="000000"/>
                </a:solidFill>
                <a:effectLst/>
                <a:latin typeface="Courier New" panose="02070309020205020404" pitchFamily="49" charset="0"/>
              </a:rPr>
              <a:t>;</a:t>
            </a:r>
          </a:p>
          <a:p>
            <a:pPr marL="0" marR="0" indent="0">
              <a:spcBef>
                <a:spcPts val="0"/>
              </a:spcBef>
              <a:spcAft>
                <a:spcPts val="0"/>
              </a:spcAft>
              <a:buNone/>
            </a:pP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pPr marL="0" marR="0" indent="0">
              <a:spcBef>
                <a:spcPts val="0"/>
              </a:spcBef>
              <a:spcAft>
                <a:spcPts val="0"/>
              </a:spcAft>
              <a:buNone/>
            </a:pP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OuterClass</a:t>
            </a:r>
            <a:r>
              <a:rPr lang="en-US" sz="1800" dirty="0">
                <a:solidFill>
                  <a:srgbClr val="000000"/>
                </a:solidFill>
                <a:effectLst/>
                <a:latin typeface="Courier New" panose="02070309020205020404" pitchFamily="49" charset="0"/>
              </a:rPr>
              <a:t> {</a:t>
            </a:r>
          </a:p>
          <a:p>
            <a:pPr marL="0" marR="0" indent="0">
              <a:spcBef>
                <a:spcPts val="0"/>
              </a:spcBef>
              <a:spcAft>
                <a:spcPts val="0"/>
              </a:spcAft>
              <a:buNone/>
            </a:pPr>
            <a:r>
              <a:rPr lang="en-US" sz="1800" b="1" dirty="0">
                <a:solidFill>
                  <a:srgbClr val="7F0055"/>
                </a:solidFill>
                <a:effectLst/>
                <a:latin typeface="Courier New" panose="02070309020205020404" pitchFamily="49" charset="0"/>
              </a:rPr>
              <a:t>	int</a:t>
            </a:r>
            <a:r>
              <a:rPr lang="en-US" sz="1800" dirty="0">
                <a:solidFill>
                  <a:srgbClr val="000000"/>
                </a:solidFill>
                <a:effectLst/>
                <a:latin typeface="Courier New" panose="02070309020205020404" pitchFamily="49" charset="0"/>
              </a:rPr>
              <a:t> </a:t>
            </a:r>
            <a:r>
              <a:rPr lang="en-US" sz="1800" dirty="0">
                <a:solidFill>
                  <a:srgbClr val="0000C0"/>
                </a:solidFill>
                <a:effectLst/>
                <a:latin typeface="Courier New" panose="02070309020205020404" pitchFamily="49" charset="0"/>
              </a:rPr>
              <a:t>x</a:t>
            </a:r>
            <a:r>
              <a:rPr lang="en-US" sz="1800" dirty="0">
                <a:solidFill>
                  <a:srgbClr val="000000"/>
                </a:solidFill>
                <a:effectLst/>
                <a:latin typeface="Courier New" panose="02070309020205020404" pitchFamily="49" charset="0"/>
              </a:rPr>
              <a:t> = 10;</a:t>
            </a:r>
          </a:p>
          <a:p>
            <a:pPr marL="0" marR="0" indent="0">
              <a:spcBef>
                <a:spcPts val="0"/>
              </a:spcBef>
              <a:spcAft>
                <a:spcPts val="0"/>
              </a:spcAft>
              <a:buNone/>
            </a:pP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pPr marL="0" marR="0" indent="0">
              <a:spcBef>
                <a:spcPts val="0"/>
              </a:spcBef>
              <a:spcAft>
                <a:spcPts val="0"/>
              </a:spcAft>
              <a:buNone/>
            </a:pPr>
            <a:r>
              <a:rPr lang="en-US" sz="1800" b="1" dirty="0">
                <a:solidFill>
                  <a:srgbClr val="7F0055"/>
                </a:solidFill>
                <a:effectLst/>
                <a:latin typeface="Courier New" panose="02070309020205020404" pitchFamily="49" charset="0"/>
              </a:rPr>
              <a:t>static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InnerClass</a:t>
            </a:r>
            <a:r>
              <a:rPr lang="en-US" sz="1800" dirty="0">
                <a:solidFill>
                  <a:srgbClr val="000000"/>
                </a:solidFill>
                <a:effectLst/>
                <a:latin typeface="Courier New" panose="02070309020205020404" pitchFamily="49" charset="0"/>
              </a:rPr>
              <a:t> {</a:t>
            </a:r>
          </a:p>
          <a:p>
            <a:pPr marL="0" marR="0" indent="0">
              <a:spcBef>
                <a:spcPts val="0"/>
              </a:spcBef>
              <a:spcAft>
                <a:spcPts val="0"/>
              </a:spcAft>
              <a:buNone/>
            </a:pPr>
            <a:r>
              <a:rPr lang="en-US" sz="1800" b="1" dirty="0">
                <a:solidFill>
                  <a:srgbClr val="7F0055"/>
                </a:solidFill>
                <a:effectLst/>
                <a:latin typeface="Courier New" panose="02070309020205020404" pitchFamily="49" charset="0"/>
              </a:rPr>
              <a:t>	int</a:t>
            </a:r>
            <a:r>
              <a:rPr lang="en-US" sz="1800" dirty="0">
                <a:solidFill>
                  <a:srgbClr val="000000"/>
                </a:solidFill>
                <a:effectLst/>
                <a:latin typeface="Courier New" panose="02070309020205020404" pitchFamily="49" charset="0"/>
              </a:rPr>
              <a:t> </a:t>
            </a:r>
            <a:r>
              <a:rPr lang="en-US" sz="1800" dirty="0">
                <a:solidFill>
                  <a:srgbClr val="0000C0"/>
                </a:solidFill>
                <a:effectLst/>
                <a:latin typeface="Courier New" panose="02070309020205020404" pitchFamily="49" charset="0"/>
              </a:rPr>
              <a:t>y</a:t>
            </a:r>
            <a:r>
              <a:rPr lang="en-US" sz="1800" dirty="0">
                <a:solidFill>
                  <a:srgbClr val="000000"/>
                </a:solidFill>
                <a:effectLst/>
                <a:latin typeface="Courier New" panose="02070309020205020404" pitchFamily="49" charset="0"/>
              </a:rPr>
              <a:t> = 5;</a:t>
            </a:r>
          </a:p>
          <a:p>
            <a:pPr marL="0" marR="0" indent="0">
              <a:spcBef>
                <a:spcPts val="0"/>
              </a:spcBef>
              <a:spcAft>
                <a:spcPts val="0"/>
              </a:spcAft>
              <a:buNone/>
            </a:pPr>
            <a:r>
              <a:rPr lang="en-US" sz="1800" dirty="0">
                <a:solidFill>
                  <a:srgbClr val="000000"/>
                </a:solidFill>
                <a:effectLst/>
                <a:latin typeface="Courier New" panose="02070309020205020404" pitchFamily="49" charset="0"/>
              </a:rPr>
              <a:t>	}</a:t>
            </a:r>
          </a:p>
          <a:p>
            <a:pPr marL="0" marR="0" indent="0">
              <a:spcBef>
                <a:spcPts val="0"/>
              </a:spcBef>
              <a:spcAft>
                <a:spcPts val="0"/>
              </a:spcAft>
              <a:buNone/>
            </a:pPr>
            <a:r>
              <a:rPr lang="en-US" sz="1800" dirty="0">
                <a:solidFill>
                  <a:srgbClr val="000000"/>
                </a:solidFill>
                <a:effectLst/>
                <a:latin typeface="Courier New" panose="02070309020205020404" pitchFamily="49" charset="0"/>
              </a:rPr>
              <a:t>} </a:t>
            </a:r>
          </a:p>
          <a:p>
            <a:pPr marL="0" marR="0" indent="0">
              <a:spcBef>
                <a:spcPts val="0"/>
              </a:spcBef>
              <a:spcAft>
                <a:spcPts val="0"/>
              </a:spcAft>
              <a:buNone/>
            </a:pP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pPr marL="0" marR="0" indent="0">
              <a:spcBef>
                <a:spcPts val="0"/>
              </a:spcBef>
              <a:spcAft>
                <a:spcPts val="0"/>
              </a:spcAft>
              <a:buNone/>
            </a:pPr>
            <a:r>
              <a:rPr lang="en-US" sz="1800" b="1" dirty="0">
                <a:solidFill>
                  <a:srgbClr val="7F0055"/>
                </a:solidFill>
                <a:effectLst/>
                <a:latin typeface="Courier New" panose="02070309020205020404" pitchFamily="49" charset="0"/>
              </a:rPr>
              <a:t>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class</a:t>
            </a:r>
            <a:r>
              <a:rPr lang="en-US" sz="1800" dirty="0">
                <a:solidFill>
                  <a:srgbClr val="000000"/>
                </a:solidFill>
                <a:effectLst/>
                <a:latin typeface="Courier New" panose="02070309020205020404" pitchFamily="49" charset="0"/>
              </a:rPr>
              <a:t> Main {</a:t>
            </a:r>
          </a:p>
          <a:p>
            <a:pPr marL="0" marR="0" indent="0">
              <a:spcBef>
                <a:spcPts val="0"/>
              </a:spcBef>
              <a:spcAft>
                <a:spcPts val="0"/>
              </a:spcAft>
              <a:buNone/>
            </a:pPr>
            <a:r>
              <a:rPr lang="en-US" sz="1800" b="1" dirty="0">
                <a:solidFill>
                  <a:srgbClr val="7F0055"/>
                </a:solidFill>
                <a:effectLst/>
                <a:latin typeface="Courier New" panose="02070309020205020404" pitchFamily="49" charset="0"/>
              </a:rPr>
              <a:t>	public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static</a:t>
            </a:r>
            <a:r>
              <a:rPr lang="en-US" sz="1800" dirty="0">
                <a:solidFill>
                  <a:srgbClr val="000000"/>
                </a:solidFill>
                <a:effectLst/>
                <a:latin typeface="Courier New" panose="02070309020205020404" pitchFamily="49" charset="0"/>
              </a:rPr>
              <a:t> </a:t>
            </a:r>
            <a:r>
              <a:rPr lang="en-US" sz="1800" b="1" dirty="0">
                <a:solidFill>
                  <a:srgbClr val="7F0055"/>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main(String[] </a:t>
            </a:r>
            <a:r>
              <a:rPr lang="en-US" sz="1800" dirty="0" err="1">
                <a:solidFill>
                  <a:srgbClr val="6A3E3E"/>
                </a:solidFill>
                <a:effectLst/>
                <a:latin typeface="Courier New" panose="02070309020205020404" pitchFamily="49" charset="0"/>
              </a:rPr>
              <a:t>args</a:t>
            </a:r>
            <a:r>
              <a:rPr lang="en-US" sz="1800" dirty="0">
                <a:solidFill>
                  <a:srgbClr val="000000"/>
                </a:solidFill>
                <a:effectLst/>
                <a:latin typeface="Courier New" panose="02070309020205020404" pitchFamily="49" charset="0"/>
              </a:rPr>
              <a:t>) {</a:t>
            </a:r>
          </a:p>
          <a:p>
            <a:pPr marL="0" marR="0" indent="0">
              <a:spcBef>
                <a:spcPts val="0"/>
              </a:spcBef>
              <a:spcAft>
                <a:spcPts val="0"/>
              </a:spcAft>
              <a:buNone/>
            </a:pP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OuterClass.InnerClass</a:t>
            </a:r>
            <a:r>
              <a:rPr lang="en-US" sz="1800" dirty="0">
                <a:solidFill>
                  <a:srgbClr val="000000"/>
                </a:solidFill>
                <a:effectLst/>
                <a:latin typeface="Courier New" panose="02070309020205020404" pitchFamily="49" charset="0"/>
              </a:rPr>
              <a:t> </a:t>
            </a:r>
            <a:r>
              <a:rPr lang="en-US" sz="1800" dirty="0" err="1">
                <a:solidFill>
                  <a:srgbClr val="6A3E3E"/>
                </a:solidFill>
                <a:effectLst/>
                <a:latin typeface="Courier New" panose="02070309020205020404" pitchFamily="49" charset="0"/>
              </a:rPr>
              <a:t>myInner</a:t>
            </a:r>
            <a:r>
              <a:rPr lang="en-US" sz="1800" dirty="0">
                <a:solidFill>
                  <a:srgbClr val="000000"/>
                </a:solidFill>
                <a:effectLst/>
                <a:latin typeface="Courier New" panose="02070309020205020404" pitchFamily="49" charset="0"/>
              </a:rPr>
              <a:t> = </a:t>
            </a:r>
            <a:r>
              <a:rPr lang="en-US" sz="1800" b="1" dirty="0">
                <a:solidFill>
                  <a:srgbClr val="7F0055"/>
                </a:solidFill>
                <a:effectLst/>
                <a:latin typeface="Courier New" panose="02070309020205020404" pitchFamily="49" charset="0"/>
              </a:rPr>
              <a:t>new</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OuterClass.InnerClass</a:t>
            </a:r>
            <a:r>
              <a:rPr lang="en-US" sz="1800" dirty="0">
                <a:solidFill>
                  <a:srgbClr val="000000"/>
                </a:solidFill>
                <a:effectLst/>
                <a:latin typeface="Courier New" panose="02070309020205020404" pitchFamily="49" charset="0"/>
              </a:rPr>
              <a:t>();</a:t>
            </a:r>
          </a:p>
          <a:p>
            <a:pPr marL="0" marR="0" indent="0">
              <a:spcBef>
                <a:spcPts val="0"/>
              </a:spcBef>
              <a:spcAft>
                <a:spcPts val="0"/>
              </a:spcAft>
              <a:buNone/>
            </a:pP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System.</a:t>
            </a:r>
            <a:r>
              <a:rPr lang="en-US" sz="1800" b="1" i="1" dirty="0" err="1">
                <a:solidFill>
                  <a:srgbClr val="0000C0"/>
                </a:solidFill>
                <a:effectLst/>
                <a:latin typeface="Courier New" panose="02070309020205020404" pitchFamily="49" charset="0"/>
              </a:rPr>
              <a:t>out</a:t>
            </a:r>
            <a:r>
              <a:rPr lang="en-US" sz="1800" dirty="0" err="1">
                <a:solidFill>
                  <a:srgbClr val="000000"/>
                </a:solidFill>
                <a:effectLst/>
                <a:latin typeface="Courier New" panose="02070309020205020404" pitchFamily="49" charset="0"/>
              </a:rPr>
              <a:t>.println</a:t>
            </a:r>
            <a:r>
              <a:rPr lang="en-US" sz="1800" dirty="0">
                <a:solidFill>
                  <a:srgbClr val="000000"/>
                </a:solidFill>
                <a:effectLst/>
                <a:latin typeface="Courier New" panose="02070309020205020404" pitchFamily="49" charset="0"/>
              </a:rPr>
              <a:t>(</a:t>
            </a:r>
            <a:r>
              <a:rPr lang="en-US" sz="1800" dirty="0" err="1">
                <a:solidFill>
                  <a:srgbClr val="6A3E3E"/>
                </a:solidFill>
                <a:effectLst/>
                <a:latin typeface="Courier New" panose="02070309020205020404" pitchFamily="49" charset="0"/>
              </a:rPr>
              <a:t>myInner</a:t>
            </a:r>
            <a:r>
              <a:rPr lang="en-US" sz="1800" dirty="0" err="1">
                <a:solidFill>
                  <a:srgbClr val="000000"/>
                </a:solidFill>
                <a:effectLst/>
                <a:latin typeface="Courier New" panose="02070309020205020404" pitchFamily="49" charset="0"/>
              </a:rPr>
              <a:t>.</a:t>
            </a:r>
            <a:r>
              <a:rPr lang="en-US" sz="1800" dirty="0" err="1">
                <a:solidFill>
                  <a:srgbClr val="0000C0"/>
                </a:solidFill>
                <a:effectLst/>
                <a:latin typeface="Courier New" panose="02070309020205020404" pitchFamily="49" charset="0"/>
              </a:rPr>
              <a:t>y</a:t>
            </a:r>
            <a:r>
              <a:rPr lang="en-US" sz="1800" dirty="0">
                <a:solidFill>
                  <a:srgbClr val="000000"/>
                </a:solidFill>
                <a:effectLst/>
                <a:latin typeface="Courier New" panose="02070309020205020404" pitchFamily="49" charset="0"/>
              </a:rPr>
              <a:t>); </a:t>
            </a:r>
            <a:r>
              <a:rPr lang="en-US" sz="1800" dirty="0">
                <a:solidFill>
                  <a:srgbClr val="3F7F5F"/>
                </a:solidFill>
                <a:effectLst/>
                <a:latin typeface="Courier New" panose="02070309020205020404" pitchFamily="49" charset="0"/>
              </a:rPr>
              <a:t>// Outputs 5</a:t>
            </a:r>
            <a:endParaRPr lang="en-US" sz="1800" dirty="0">
              <a:solidFill>
                <a:srgbClr val="000000"/>
              </a:solidFill>
              <a:effectLst/>
              <a:latin typeface="Courier New" panose="02070309020205020404" pitchFamily="49" charset="0"/>
            </a:endParaRPr>
          </a:p>
          <a:p>
            <a:pPr marL="0" marR="0" indent="0">
              <a:spcBef>
                <a:spcPts val="0"/>
              </a:spcBef>
              <a:spcAft>
                <a:spcPts val="0"/>
              </a:spcAft>
              <a:buNone/>
            </a:pPr>
            <a:r>
              <a:rPr lang="en-US" sz="1800" dirty="0">
                <a:solidFill>
                  <a:srgbClr val="000000"/>
                </a:solidFill>
                <a:effectLst/>
                <a:latin typeface="Courier New" panose="02070309020205020404" pitchFamily="49" charset="0"/>
              </a:rPr>
              <a:t>	}</a:t>
            </a:r>
          </a:p>
          <a:p>
            <a:pPr marL="0" marR="0" indent="0">
              <a:spcBef>
                <a:spcPts val="0"/>
              </a:spcBef>
              <a:spcAft>
                <a:spcPts val="0"/>
              </a:spcAft>
              <a:buNone/>
            </a:pPr>
            <a:r>
              <a:rPr lang="en-US" sz="1800" dirty="0">
                <a:solidFill>
                  <a:srgbClr val="000000"/>
                </a:solidFill>
                <a:effectLst/>
                <a:latin typeface="Courier New" panose="02070309020205020404" pitchFamily="49" charset="0"/>
              </a:rPr>
              <a:t>}</a:t>
            </a:r>
          </a:p>
          <a:p>
            <a:pPr marL="0" marR="0" indent="0">
              <a:spcBef>
                <a:spcPts val="0"/>
              </a:spcBef>
              <a:spcAft>
                <a:spcPts val="0"/>
              </a:spcAft>
              <a:buNone/>
            </a:pP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pPr marL="0" marR="0">
              <a:spcBef>
                <a:spcPts val="0"/>
              </a:spcBef>
              <a:spcAft>
                <a:spcPts val="0"/>
              </a:spcAft>
            </a:pPr>
            <a:br>
              <a:rPr lang="en-US" sz="1800" dirty="0">
                <a:solidFill>
                  <a:srgbClr val="000000"/>
                </a:solidFill>
                <a:effectLst/>
                <a:latin typeface="Courier New" panose="02070309020205020404" pitchFamily="49" charset="0"/>
              </a:rPr>
            </a:br>
            <a:endParaRPr lang="en-US" sz="1800" dirty="0">
              <a:solidFill>
                <a:srgbClr val="000000"/>
              </a:solidFill>
              <a:effectLst/>
              <a:latin typeface="Courier New" panose="02070309020205020404" pitchFamily="49" charset="0"/>
            </a:endParaRPr>
          </a:p>
          <a:p>
            <a:endParaRPr lang="en-US" sz="1400" dirty="0"/>
          </a:p>
        </p:txBody>
      </p:sp>
    </p:spTree>
    <p:extLst>
      <p:ext uri="{BB962C8B-B14F-4D97-AF65-F5344CB8AC3E}">
        <p14:creationId xmlns:p14="http://schemas.microsoft.com/office/powerpoint/2010/main" val="261732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B5F6-8A0D-47E0-F1B1-ED99C3A74A05}"/>
              </a:ext>
            </a:extLst>
          </p:cNvPr>
          <p:cNvSpPr>
            <a:spLocks noGrp="1"/>
          </p:cNvSpPr>
          <p:nvPr>
            <p:ph type="title"/>
          </p:nvPr>
        </p:nvSpPr>
        <p:spPr/>
        <p:txBody>
          <a:bodyPr/>
          <a:lstStyle/>
          <a:p>
            <a:r>
              <a:rPr lang="en-US" dirty="0"/>
              <a:t>Static Inner Class</a:t>
            </a:r>
          </a:p>
        </p:txBody>
      </p:sp>
      <p:sp>
        <p:nvSpPr>
          <p:cNvPr id="3" name="Content Placeholder 2">
            <a:extLst>
              <a:ext uri="{FF2B5EF4-FFF2-40B4-BE49-F238E27FC236}">
                <a16:creationId xmlns:a16="http://schemas.microsoft.com/office/drawing/2014/main" id="{29CAFE95-5F23-8745-8A7A-7CFCE8B5863A}"/>
              </a:ext>
            </a:extLst>
          </p:cNvPr>
          <p:cNvSpPr>
            <a:spLocks noGrp="1"/>
          </p:cNvSpPr>
          <p:nvPr>
            <p:ph idx="1"/>
          </p:nvPr>
        </p:nvSpPr>
        <p:spPr>
          <a:xfrm>
            <a:off x="677333" y="1327355"/>
            <a:ext cx="11406511" cy="5530645"/>
          </a:xfrm>
        </p:spPr>
        <p:txBody>
          <a:bodyPr>
            <a:normAutofit/>
          </a:bodyPr>
          <a:lstStyle/>
          <a:p>
            <a:r>
              <a:rPr lang="en-US" sz="1400" dirty="0"/>
              <a:t>An inner class can also be static, which means that you can access it without creating an object of the outer class:</a:t>
            </a:r>
          </a:p>
          <a:p>
            <a:pPr marL="0" indent="0">
              <a:buNone/>
            </a:pPr>
            <a:endParaRPr lang="en-US" sz="1400" dirty="0"/>
          </a:p>
          <a:p>
            <a:pPr marL="0" marR="0" indent="0">
              <a:spcBef>
                <a:spcPts val="0"/>
              </a:spcBef>
              <a:spcAft>
                <a:spcPts val="0"/>
              </a:spcAft>
              <a:buNone/>
            </a:pPr>
            <a:r>
              <a:rPr lang="en-US" sz="1400" b="1" dirty="0">
                <a:solidFill>
                  <a:srgbClr val="7F0055"/>
                </a:solidFill>
                <a:effectLst/>
                <a:latin typeface="Courier New" panose="02070309020205020404" pitchFamily="49" charset="0"/>
              </a:rPr>
              <a:t>package</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PrivateInnerClass</a:t>
            </a:r>
            <a:r>
              <a:rPr lang="en-US" sz="1400" dirty="0">
                <a:solidFill>
                  <a:srgbClr val="000000"/>
                </a:solidFill>
                <a:effectLst/>
                <a:latin typeface="Courier New" panose="02070309020205020404" pitchFamily="49" charset="0"/>
              </a:rPr>
              <a:t>;</a:t>
            </a:r>
          </a:p>
          <a:p>
            <a:pPr marL="0" marR="0" indent="0">
              <a:spcBef>
                <a:spcPts val="0"/>
              </a:spcBef>
              <a:spcAft>
                <a:spcPts val="0"/>
              </a:spcAft>
              <a:buNone/>
            </a:pPr>
            <a:endParaRPr lang="en-US" sz="1400" dirty="0">
              <a:solidFill>
                <a:srgbClr val="000000"/>
              </a:solidFill>
              <a:effectLst/>
              <a:latin typeface="Courier New" panose="02070309020205020404" pitchFamily="49" charset="0"/>
            </a:endParaRPr>
          </a:p>
          <a:p>
            <a:pPr marL="0" marR="0" indent="0">
              <a:spcBef>
                <a:spcPts val="0"/>
              </a:spcBef>
              <a:spcAft>
                <a:spcPts val="0"/>
              </a:spcAft>
              <a:buNone/>
            </a:pPr>
            <a:r>
              <a:rPr lang="en-US" sz="1400" b="1" dirty="0">
                <a:solidFill>
                  <a:srgbClr val="7F0055"/>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OuterClass</a:t>
            </a:r>
            <a:r>
              <a:rPr lang="en-US" sz="1400" dirty="0">
                <a:solidFill>
                  <a:srgbClr val="000000"/>
                </a:solidFill>
                <a:effectLst/>
                <a:latin typeface="Courier New" panose="02070309020205020404" pitchFamily="49" charset="0"/>
              </a:rPr>
              <a:t> {</a:t>
            </a:r>
          </a:p>
          <a:p>
            <a:pPr marL="0" marR="0" indent="0">
              <a:spcBef>
                <a:spcPts val="0"/>
              </a:spcBef>
              <a:spcAft>
                <a:spcPts val="0"/>
              </a:spcAft>
              <a:buNone/>
            </a:pPr>
            <a:r>
              <a:rPr lang="en-US" sz="1400" b="1" dirty="0">
                <a:solidFill>
                  <a:srgbClr val="7F0055"/>
                </a:solidFill>
                <a:effectLst/>
                <a:latin typeface="Courier New" panose="02070309020205020404" pitchFamily="49" charset="0"/>
              </a:rPr>
              <a:t>	int</a:t>
            </a:r>
            <a:r>
              <a:rPr lang="en-US" sz="1400" dirty="0">
                <a:solidFill>
                  <a:srgbClr val="000000"/>
                </a:solidFill>
                <a:effectLst/>
                <a:latin typeface="Courier New" panose="02070309020205020404" pitchFamily="49" charset="0"/>
              </a:rPr>
              <a:t> </a:t>
            </a:r>
            <a:r>
              <a:rPr lang="en-US" sz="1400" dirty="0">
                <a:solidFill>
                  <a:srgbClr val="0000C0"/>
                </a:solidFill>
                <a:effectLst/>
                <a:latin typeface="Courier New" panose="02070309020205020404" pitchFamily="49" charset="0"/>
              </a:rPr>
              <a:t>x</a:t>
            </a:r>
            <a:r>
              <a:rPr lang="en-US" sz="1400" dirty="0">
                <a:solidFill>
                  <a:srgbClr val="000000"/>
                </a:solidFill>
                <a:effectLst/>
                <a:latin typeface="Courier New" panose="02070309020205020404" pitchFamily="49" charset="0"/>
              </a:rPr>
              <a:t> = 10;</a:t>
            </a:r>
          </a:p>
          <a:p>
            <a:pPr marL="0" marR="0" indent="0">
              <a:spcBef>
                <a:spcPts val="0"/>
              </a:spcBef>
              <a:spcAft>
                <a:spcPts val="0"/>
              </a:spcAft>
              <a:buNone/>
            </a:pPr>
            <a:br>
              <a:rPr lang="en-US" sz="1400" dirty="0">
                <a:solidFill>
                  <a:srgbClr val="000000"/>
                </a:solidFill>
                <a:effectLst/>
                <a:latin typeface="Courier New" panose="02070309020205020404" pitchFamily="49" charset="0"/>
              </a:rPr>
            </a:br>
            <a:endParaRPr lang="en-US" sz="1400" dirty="0">
              <a:solidFill>
                <a:srgbClr val="000000"/>
              </a:solidFill>
              <a:effectLst/>
              <a:latin typeface="Courier New" panose="02070309020205020404" pitchFamily="49" charset="0"/>
            </a:endParaRPr>
          </a:p>
          <a:p>
            <a:pPr marL="0" marR="0" indent="0">
              <a:spcBef>
                <a:spcPts val="0"/>
              </a:spcBef>
              <a:spcAft>
                <a:spcPts val="0"/>
              </a:spcAft>
              <a:buNone/>
            </a:pPr>
            <a:r>
              <a:rPr lang="en-US" sz="1400" b="1" dirty="0">
                <a:solidFill>
                  <a:srgbClr val="7F0055"/>
                </a:solidFill>
                <a:effectLst/>
                <a:latin typeface="Courier New" panose="02070309020205020404" pitchFamily="49" charset="0"/>
              </a:rPr>
              <a:t>private</a:t>
            </a:r>
            <a:r>
              <a:rPr lang="en-US" sz="1400" dirty="0">
                <a:solidFill>
                  <a:srgbClr val="000000"/>
                </a:solidFill>
                <a:effectLst/>
                <a:latin typeface="Courier New" panose="02070309020205020404" pitchFamily="49" charset="0"/>
              </a:rPr>
              <a:t> </a:t>
            </a:r>
            <a:r>
              <a:rPr lang="en-US" sz="1400" b="1" dirty="0">
                <a:solidFill>
                  <a:srgbClr val="7F0055"/>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InnerClass</a:t>
            </a:r>
            <a:r>
              <a:rPr lang="en-US" sz="1400" dirty="0">
                <a:solidFill>
                  <a:srgbClr val="000000"/>
                </a:solidFill>
                <a:effectLst/>
                <a:latin typeface="Courier New" panose="02070309020205020404" pitchFamily="49" charset="0"/>
              </a:rPr>
              <a:t> {</a:t>
            </a:r>
          </a:p>
          <a:p>
            <a:pPr marL="400050" lvl="1" indent="0">
              <a:spcBef>
                <a:spcPts val="0"/>
              </a:spcBef>
              <a:buNone/>
            </a:pPr>
            <a:r>
              <a:rPr lang="en-US" sz="1400" b="1" dirty="0">
                <a:solidFill>
                  <a:srgbClr val="7F0055"/>
                </a:solidFill>
                <a:effectLst/>
                <a:latin typeface="Courier New" panose="02070309020205020404" pitchFamily="49" charset="0"/>
              </a:rPr>
              <a:t>int</a:t>
            </a:r>
            <a:r>
              <a:rPr lang="en-US" sz="1400" dirty="0">
                <a:solidFill>
                  <a:srgbClr val="000000"/>
                </a:solidFill>
                <a:effectLst/>
                <a:latin typeface="Courier New" panose="02070309020205020404" pitchFamily="49" charset="0"/>
              </a:rPr>
              <a:t> </a:t>
            </a:r>
            <a:r>
              <a:rPr lang="en-US" sz="1400" u="sng" dirty="0">
                <a:solidFill>
                  <a:srgbClr val="0000C0"/>
                </a:solidFill>
                <a:effectLst/>
                <a:latin typeface="Courier New" panose="02070309020205020404" pitchFamily="49" charset="0"/>
              </a:rPr>
              <a:t>y</a:t>
            </a:r>
            <a:r>
              <a:rPr lang="en-US" sz="1400" dirty="0">
                <a:solidFill>
                  <a:srgbClr val="000000"/>
                </a:solidFill>
                <a:effectLst/>
                <a:latin typeface="Courier New" panose="02070309020205020404" pitchFamily="49" charset="0"/>
              </a:rPr>
              <a:t> = 5;</a:t>
            </a:r>
          </a:p>
          <a:p>
            <a:pPr marL="400050" lvl="1" indent="0">
              <a:spcBef>
                <a:spcPts val="0"/>
              </a:spcBef>
              <a:buNone/>
            </a:pPr>
            <a:r>
              <a:rPr lang="en-US" sz="1400" dirty="0">
                <a:solidFill>
                  <a:srgbClr val="000000"/>
                </a:solidFill>
                <a:effectLst/>
                <a:latin typeface="Courier New" panose="02070309020205020404" pitchFamily="49" charset="0"/>
              </a:rPr>
              <a:t>}</a:t>
            </a:r>
          </a:p>
          <a:p>
            <a:pPr marL="0" marR="0" indent="0">
              <a:spcBef>
                <a:spcPts val="0"/>
              </a:spcBef>
              <a:spcAft>
                <a:spcPts val="0"/>
              </a:spcAft>
              <a:buNone/>
            </a:pPr>
            <a:r>
              <a:rPr lang="en-US" sz="1400" dirty="0">
                <a:solidFill>
                  <a:srgbClr val="000000"/>
                </a:solidFill>
                <a:effectLst/>
                <a:latin typeface="Courier New" panose="02070309020205020404" pitchFamily="49" charset="0"/>
              </a:rPr>
              <a:t>}</a:t>
            </a:r>
          </a:p>
          <a:p>
            <a:pPr marL="0" marR="0" indent="0">
              <a:spcBef>
                <a:spcPts val="0"/>
              </a:spcBef>
              <a:spcAft>
                <a:spcPts val="0"/>
              </a:spcAft>
              <a:buNone/>
            </a:pPr>
            <a:r>
              <a:rPr lang="en-US" sz="1400" b="1" dirty="0">
                <a:solidFill>
                  <a:srgbClr val="7F0055"/>
                </a:solidFill>
                <a:effectLst/>
                <a:latin typeface="Courier New" panose="02070309020205020404" pitchFamily="49" charset="0"/>
              </a:rPr>
              <a:t>public</a:t>
            </a:r>
            <a:r>
              <a:rPr lang="en-US" sz="1400" dirty="0">
                <a:solidFill>
                  <a:srgbClr val="000000"/>
                </a:solidFill>
                <a:effectLst/>
                <a:latin typeface="Courier New" panose="02070309020205020404" pitchFamily="49" charset="0"/>
              </a:rPr>
              <a:t> </a:t>
            </a:r>
            <a:r>
              <a:rPr lang="en-US" sz="1400" b="1" dirty="0">
                <a:solidFill>
                  <a:srgbClr val="7F0055"/>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dirty="0" err="1">
                <a:solidFill>
                  <a:srgbClr val="000000"/>
                </a:solidFill>
                <a:effectLst/>
                <a:latin typeface="Courier New" panose="02070309020205020404" pitchFamily="49" charset="0"/>
              </a:rPr>
              <a:t>PrivateInnerClass</a:t>
            </a:r>
            <a:r>
              <a:rPr lang="en-US" sz="1400" dirty="0">
                <a:solidFill>
                  <a:srgbClr val="000000"/>
                </a:solidFill>
                <a:effectLst/>
                <a:latin typeface="Courier New" panose="02070309020205020404" pitchFamily="49" charset="0"/>
              </a:rPr>
              <a:t> {</a:t>
            </a:r>
          </a:p>
          <a:p>
            <a:pPr marL="400050" lvl="1" indent="0">
              <a:spcBef>
                <a:spcPts val="0"/>
              </a:spcBef>
              <a:buNone/>
            </a:pPr>
            <a:r>
              <a:rPr lang="en-US" sz="1400" b="1" dirty="0">
                <a:solidFill>
                  <a:srgbClr val="7F0055"/>
                </a:solidFill>
                <a:effectLst/>
                <a:latin typeface="Courier New" panose="02070309020205020404" pitchFamily="49" charset="0"/>
              </a:rPr>
              <a:t>public</a:t>
            </a:r>
            <a:r>
              <a:rPr lang="en-US" sz="1400" dirty="0">
                <a:solidFill>
                  <a:srgbClr val="000000"/>
                </a:solidFill>
                <a:effectLst/>
                <a:latin typeface="Courier New" panose="02070309020205020404" pitchFamily="49" charset="0"/>
              </a:rPr>
              <a:t> </a:t>
            </a:r>
            <a:r>
              <a:rPr lang="en-US" sz="1400" b="1" dirty="0">
                <a:solidFill>
                  <a:srgbClr val="7F0055"/>
                </a:solidFill>
                <a:effectLst/>
                <a:latin typeface="Courier New" panose="02070309020205020404" pitchFamily="49" charset="0"/>
              </a:rPr>
              <a:t>static</a:t>
            </a:r>
            <a:r>
              <a:rPr lang="en-US" sz="1400" dirty="0">
                <a:solidFill>
                  <a:srgbClr val="000000"/>
                </a:solidFill>
                <a:effectLst/>
                <a:latin typeface="Courier New" panose="02070309020205020404" pitchFamily="49" charset="0"/>
              </a:rPr>
              <a:t> </a:t>
            </a:r>
            <a:r>
              <a:rPr lang="en-US" sz="1400" b="1" dirty="0">
                <a:solidFill>
                  <a:srgbClr val="7F0055"/>
                </a:solidFill>
                <a:effectLst/>
                <a:latin typeface="Courier New" panose="02070309020205020404" pitchFamily="49" charset="0"/>
              </a:rPr>
              <a:t>void</a:t>
            </a:r>
            <a:r>
              <a:rPr lang="en-US" sz="1400" dirty="0">
                <a:solidFill>
                  <a:srgbClr val="000000"/>
                </a:solidFill>
                <a:effectLst/>
                <a:latin typeface="Courier New" panose="02070309020205020404" pitchFamily="49" charset="0"/>
              </a:rPr>
              <a:t> main(String[] </a:t>
            </a:r>
            <a:r>
              <a:rPr lang="en-US" sz="1400" dirty="0" err="1">
                <a:solidFill>
                  <a:srgbClr val="6A3E3E"/>
                </a:solidFill>
                <a:effectLst/>
                <a:latin typeface="Courier New" panose="02070309020205020404" pitchFamily="49" charset="0"/>
              </a:rPr>
              <a:t>args</a:t>
            </a:r>
            <a:r>
              <a:rPr lang="en-US" sz="1400" dirty="0">
                <a:solidFill>
                  <a:srgbClr val="000000"/>
                </a:solidFill>
                <a:effectLst/>
                <a:latin typeface="Courier New" panose="02070309020205020404" pitchFamily="49" charset="0"/>
              </a:rPr>
              <a:t>) {</a:t>
            </a:r>
          </a:p>
          <a:p>
            <a:pPr marL="800100" lvl="2" indent="0">
              <a:spcBef>
                <a:spcPts val="0"/>
              </a:spcBef>
              <a:buNone/>
            </a:pPr>
            <a:r>
              <a:rPr lang="en-US" dirty="0" err="1">
                <a:solidFill>
                  <a:srgbClr val="000000"/>
                </a:solidFill>
                <a:effectLst/>
                <a:latin typeface="Courier New" panose="02070309020205020404" pitchFamily="49" charset="0"/>
              </a:rPr>
              <a:t>OuterClass</a:t>
            </a:r>
            <a:r>
              <a:rPr lang="en-US" dirty="0">
                <a:solidFill>
                  <a:srgbClr val="000000"/>
                </a:solidFill>
                <a:effectLst/>
                <a:latin typeface="Courier New" panose="02070309020205020404" pitchFamily="49" charset="0"/>
              </a:rPr>
              <a:t> </a:t>
            </a:r>
            <a:r>
              <a:rPr lang="en-US" dirty="0" err="1">
                <a:solidFill>
                  <a:srgbClr val="6A3E3E"/>
                </a:solidFill>
                <a:effectLst/>
                <a:latin typeface="Courier New" panose="02070309020205020404" pitchFamily="49" charset="0"/>
              </a:rPr>
              <a:t>myOuter</a:t>
            </a:r>
            <a:r>
              <a:rPr lang="en-US" dirty="0">
                <a:solidFill>
                  <a:srgbClr val="000000"/>
                </a:solidFill>
                <a:effectLst/>
                <a:latin typeface="Courier New" panose="02070309020205020404" pitchFamily="49" charset="0"/>
              </a:rPr>
              <a:t> = </a:t>
            </a:r>
            <a:r>
              <a:rPr lang="en-US" b="1" dirty="0">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OuterClass</a:t>
            </a:r>
            <a:r>
              <a:rPr lang="en-US" dirty="0">
                <a:solidFill>
                  <a:srgbClr val="000000"/>
                </a:solidFill>
                <a:effectLst/>
                <a:latin typeface="Courier New" panose="02070309020205020404" pitchFamily="49" charset="0"/>
              </a:rPr>
              <a:t>();</a:t>
            </a:r>
          </a:p>
          <a:p>
            <a:pPr marL="800100" lvl="2" indent="0">
              <a:spcBef>
                <a:spcPts val="0"/>
              </a:spcBef>
              <a:buNone/>
            </a:pPr>
            <a:r>
              <a:rPr lang="en-US" u="sng" dirty="0" err="1">
                <a:solidFill>
                  <a:srgbClr val="000000"/>
                </a:solidFill>
                <a:effectLst/>
                <a:latin typeface="Courier New" panose="02070309020205020404" pitchFamily="49" charset="0"/>
              </a:rPr>
              <a:t>OuterClass.InnerClass</a:t>
            </a:r>
            <a:r>
              <a:rPr lang="en-US" dirty="0">
                <a:solidFill>
                  <a:srgbClr val="000000"/>
                </a:solidFill>
                <a:effectLst/>
                <a:latin typeface="Courier New" panose="02070309020205020404" pitchFamily="49" charset="0"/>
              </a:rPr>
              <a:t> </a:t>
            </a:r>
            <a:r>
              <a:rPr lang="en-US" dirty="0" err="1">
                <a:solidFill>
                  <a:srgbClr val="6A3E3E"/>
                </a:solidFill>
                <a:effectLst/>
                <a:latin typeface="Courier New" panose="02070309020205020404" pitchFamily="49" charset="0"/>
              </a:rPr>
              <a:t>myInner</a:t>
            </a:r>
            <a:r>
              <a:rPr lang="en-US" dirty="0">
                <a:solidFill>
                  <a:srgbClr val="000000"/>
                </a:solidFill>
                <a:effectLst/>
                <a:latin typeface="Courier New" panose="02070309020205020404" pitchFamily="49" charset="0"/>
              </a:rPr>
              <a:t> = </a:t>
            </a:r>
            <a:r>
              <a:rPr lang="en-US" dirty="0" err="1">
                <a:solidFill>
                  <a:srgbClr val="6A3E3E"/>
                </a:solidFill>
                <a:effectLst/>
                <a:latin typeface="Courier New" panose="02070309020205020404" pitchFamily="49" charset="0"/>
              </a:rPr>
              <a:t>myOuter</a:t>
            </a:r>
            <a:r>
              <a:rPr lang="en-US" dirty="0" err="1">
                <a:solidFill>
                  <a:srgbClr val="000000"/>
                </a:solidFill>
                <a:effectLst/>
                <a:latin typeface="Courier New" panose="02070309020205020404" pitchFamily="49" charset="0"/>
              </a:rPr>
              <a:t>.</a:t>
            </a:r>
            <a:r>
              <a:rPr lang="en-US" b="1" dirty="0" err="1">
                <a:solidFill>
                  <a:srgbClr val="7F0055"/>
                </a:solidFill>
                <a:effectLst/>
                <a:latin typeface="Courier New" panose="02070309020205020404" pitchFamily="49" charset="0"/>
              </a:rPr>
              <a:t>new</a:t>
            </a:r>
            <a:r>
              <a:rPr lang="en-US" dirty="0">
                <a:solidFill>
                  <a:srgbClr val="000000"/>
                </a:solidFill>
                <a:effectLst/>
                <a:latin typeface="Courier New" panose="02070309020205020404" pitchFamily="49" charset="0"/>
              </a:rPr>
              <a:t> </a:t>
            </a:r>
            <a:r>
              <a:rPr lang="en-US" u="sng" dirty="0" err="1">
                <a:solidFill>
                  <a:srgbClr val="000000"/>
                </a:solidFill>
                <a:effectLst/>
                <a:latin typeface="Courier New" panose="02070309020205020404" pitchFamily="49" charset="0"/>
              </a:rPr>
              <a:t>InnerClass</a:t>
            </a:r>
            <a:r>
              <a:rPr lang="en-US" dirty="0">
                <a:solidFill>
                  <a:srgbClr val="000000"/>
                </a:solidFill>
                <a:effectLst/>
                <a:latin typeface="Courier New" panose="02070309020205020404" pitchFamily="49" charset="0"/>
              </a:rPr>
              <a:t>();</a:t>
            </a:r>
          </a:p>
          <a:p>
            <a:pPr marL="800100" lvl="2" indent="0">
              <a:spcBef>
                <a:spcPts val="0"/>
              </a:spcBef>
              <a:buNone/>
            </a:pPr>
            <a:r>
              <a:rPr lang="en-US" dirty="0" err="1">
                <a:solidFill>
                  <a:srgbClr val="000000"/>
                </a:solidFill>
                <a:effectLst/>
                <a:latin typeface="Courier New" panose="02070309020205020404" pitchFamily="49" charset="0"/>
              </a:rPr>
              <a:t>System.</a:t>
            </a:r>
            <a:r>
              <a:rPr lang="en-US" b="1" i="1" dirty="0" err="1">
                <a:solidFill>
                  <a:srgbClr val="0000C0"/>
                </a:solidFill>
                <a:effectLst/>
                <a:latin typeface="Courier New" panose="02070309020205020404" pitchFamily="49" charset="0"/>
              </a:rPr>
              <a:t>out</a:t>
            </a:r>
            <a:r>
              <a:rPr lang="en-US" dirty="0" err="1">
                <a:solidFill>
                  <a:srgbClr val="000000"/>
                </a:solidFill>
                <a:effectLst/>
                <a:latin typeface="Courier New" panose="02070309020205020404" pitchFamily="49" charset="0"/>
              </a:rPr>
              <a:t>.println</a:t>
            </a:r>
            <a:r>
              <a:rPr lang="en-US" dirty="0">
                <a:solidFill>
                  <a:srgbClr val="000000"/>
                </a:solidFill>
                <a:effectLst/>
                <a:latin typeface="Courier New" panose="02070309020205020404" pitchFamily="49" charset="0"/>
              </a:rPr>
              <a:t>(</a:t>
            </a:r>
            <a:r>
              <a:rPr lang="en-US" u="sng" dirty="0" err="1">
                <a:solidFill>
                  <a:srgbClr val="6A3E3E"/>
                </a:solidFill>
                <a:effectLst/>
                <a:latin typeface="Courier New" panose="02070309020205020404" pitchFamily="49" charset="0"/>
              </a:rPr>
              <a:t>myInner</a:t>
            </a:r>
            <a:r>
              <a:rPr lang="en-US" dirty="0" err="1">
                <a:solidFill>
                  <a:srgbClr val="000000"/>
                </a:solidFill>
                <a:effectLst/>
                <a:latin typeface="Courier New" panose="02070309020205020404" pitchFamily="49" charset="0"/>
              </a:rPr>
              <a:t>.y</a:t>
            </a:r>
            <a:r>
              <a:rPr lang="en-US" dirty="0">
                <a:solidFill>
                  <a:srgbClr val="000000"/>
                </a:solidFill>
                <a:effectLst/>
                <a:latin typeface="Courier New" panose="02070309020205020404" pitchFamily="49" charset="0"/>
              </a:rPr>
              <a:t> + </a:t>
            </a:r>
            <a:r>
              <a:rPr lang="en-US" dirty="0" err="1">
                <a:solidFill>
                  <a:srgbClr val="6A3E3E"/>
                </a:solidFill>
                <a:effectLst/>
                <a:latin typeface="Courier New" panose="02070309020205020404" pitchFamily="49" charset="0"/>
              </a:rPr>
              <a:t>myOuter</a:t>
            </a:r>
            <a:r>
              <a:rPr lang="en-US" dirty="0" err="1">
                <a:solidFill>
                  <a:srgbClr val="000000"/>
                </a:solidFill>
                <a:effectLst/>
                <a:latin typeface="Courier New" panose="02070309020205020404" pitchFamily="49" charset="0"/>
              </a:rPr>
              <a:t>.</a:t>
            </a:r>
            <a:r>
              <a:rPr lang="en-US" dirty="0" err="1">
                <a:solidFill>
                  <a:srgbClr val="0000C0"/>
                </a:solidFill>
                <a:effectLst/>
                <a:latin typeface="Courier New" panose="02070309020205020404" pitchFamily="49" charset="0"/>
              </a:rPr>
              <a:t>x</a:t>
            </a:r>
            <a:r>
              <a:rPr lang="en-US" dirty="0">
                <a:solidFill>
                  <a:srgbClr val="000000"/>
                </a:solidFill>
                <a:effectLst/>
                <a:latin typeface="Courier New" panose="02070309020205020404" pitchFamily="49" charset="0"/>
              </a:rPr>
              <a:t>);</a:t>
            </a:r>
          </a:p>
          <a:p>
            <a:pPr marL="0" marR="0" indent="0">
              <a:spcBef>
                <a:spcPts val="0"/>
              </a:spcBef>
              <a:spcAft>
                <a:spcPts val="0"/>
              </a:spcAft>
              <a:buNone/>
            </a:pPr>
            <a:r>
              <a:rPr lang="en-US" sz="1400" dirty="0">
                <a:solidFill>
                  <a:srgbClr val="000000"/>
                </a:solidFill>
                <a:effectLst/>
                <a:latin typeface="Courier New" panose="02070309020205020404" pitchFamily="49" charset="0"/>
              </a:rPr>
              <a:t>	}</a:t>
            </a:r>
          </a:p>
          <a:p>
            <a:pPr marL="0" marR="0" indent="0">
              <a:spcBef>
                <a:spcPts val="0"/>
              </a:spcBef>
              <a:spcAft>
                <a:spcPts val="0"/>
              </a:spcAft>
              <a:buNone/>
            </a:pPr>
            <a:r>
              <a:rPr lang="en-US" sz="1400" dirty="0">
                <a:solidFill>
                  <a:srgbClr val="000000"/>
                </a:solidFill>
                <a:effectLst/>
                <a:latin typeface="Courier New" panose="02070309020205020404" pitchFamily="49" charset="0"/>
              </a:rPr>
              <a:t>}</a:t>
            </a:r>
          </a:p>
          <a:p>
            <a:endParaRPr lang="en-US" sz="1400" dirty="0"/>
          </a:p>
        </p:txBody>
      </p:sp>
    </p:spTree>
    <p:extLst>
      <p:ext uri="{BB962C8B-B14F-4D97-AF65-F5344CB8AC3E}">
        <p14:creationId xmlns:p14="http://schemas.microsoft.com/office/powerpoint/2010/main" val="2636674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dirty="0"/>
              <a:t>Enum</a:t>
            </a:r>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3935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AD8F-D1C8-1E3B-90FC-454349A6514E}"/>
              </a:ext>
            </a:extLst>
          </p:cNvPr>
          <p:cNvSpPr>
            <a:spLocks noGrp="1"/>
          </p:cNvSpPr>
          <p:nvPr>
            <p:ph type="title"/>
          </p:nvPr>
        </p:nvSpPr>
        <p:spPr/>
        <p:txBody>
          <a:bodyPr/>
          <a:lstStyle/>
          <a:p>
            <a:r>
              <a:rPr lang="en-US" dirty="0"/>
              <a:t>Syntax</a:t>
            </a:r>
          </a:p>
        </p:txBody>
      </p:sp>
      <p:pic>
        <p:nvPicPr>
          <p:cNvPr id="5" name="Content Placeholder 4" descr="A screen shot of a computer&#10;&#10;Description automatically generated">
            <a:extLst>
              <a:ext uri="{FF2B5EF4-FFF2-40B4-BE49-F238E27FC236}">
                <a16:creationId xmlns:a16="http://schemas.microsoft.com/office/drawing/2014/main" id="{ED65C9B3-7F69-94DC-2BEB-BE65D3542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814494"/>
            <a:ext cx="8917039" cy="2891321"/>
          </a:xfrm>
        </p:spPr>
      </p:pic>
    </p:spTree>
    <p:extLst>
      <p:ext uri="{BB962C8B-B14F-4D97-AF65-F5344CB8AC3E}">
        <p14:creationId xmlns:p14="http://schemas.microsoft.com/office/powerpoint/2010/main" val="1082558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88D3-3EF9-9928-2FA2-DFAECF82BFE6}"/>
              </a:ext>
            </a:extLst>
          </p:cNvPr>
          <p:cNvSpPr>
            <a:spLocks noGrp="1"/>
          </p:cNvSpPr>
          <p:nvPr>
            <p:ph type="title"/>
          </p:nvPr>
        </p:nvSpPr>
        <p:spPr/>
        <p:txBody>
          <a:bodyPr/>
          <a:lstStyle/>
          <a:p>
            <a:r>
              <a:rPr lang="en-US" dirty="0"/>
              <a:t>What is Enum?</a:t>
            </a:r>
          </a:p>
        </p:txBody>
      </p:sp>
      <p:sp>
        <p:nvSpPr>
          <p:cNvPr id="3" name="Content Placeholder 2">
            <a:extLst>
              <a:ext uri="{FF2B5EF4-FFF2-40B4-BE49-F238E27FC236}">
                <a16:creationId xmlns:a16="http://schemas.microsoft.com/office/drawing/2014/main" id="{3C77E410-E42D-58B3-E751-5773F075E4E3}"/>
              </a:ext>
            </a:extLst>
          </p:cNvPr>
          <p:cNvSpPr>
            <a:spLocks noGrp="1"/>
          </p:cNvSpPr>
          <p:nvPr>
            <p:ph idx="1"/>
          </p:nvPr>
        </p:nvSpPr>
        <p:spPr/>
        <p:txBody>
          <a:bodyPr/>
          <a:lstStyle/>
          <a:p>
            <a:r>
              <a:rPr lang="en-US" dirty="0"/>
              <a:t>It is class</a:t>
            </a:r>
          </a:p>
          <a:p>
            <a:r>
              <a:rPr lang="en-US" dirty="0"/>
              <a:t>It </a:t>
            </a:r>
            <a:r>
              <a:rPr lang="en-US" b="0" i="0" dirty="0">
                <a:solidFill>
                  <a:srgbClr val="000000"/>
                </a:solidFill>
                <a:effectLst/>
              </a:rPr>
              <a:t>represents a group of </a:t>
            </a:r>
            <a:r>
              <a:rPr lang="en-US" b="1" i="0" dirty="0">
                <a:solidFill>
                  <a:srgbClr val="000000"/>
                </a:solidFill>
                <a:effectLst/>
              </a:rPr>
              <a:t>constants</a:t>
            </a:r>
            <a:endParaRPr lang="en-US" dirty="0"/>
          </a:p>
        </p:txBody>
      </p:sp>
    </p:spTree>
    <p:extLst>
      <p:ext uri="{BB962C8B-B14F-4D97-AF65-F5344CB8AC3E}">
        <p14:creationId xmlns:p14="http://schemas.microsoft.com/office/powerpoint/2010/main" val="124996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D874-E348-5EB9-C613-1EF3AE2615FD}"/>
              </a:ext>
            </a:extLst>
          </p:cNvPr>
          <p:cNvSpPr>
            <a:spLocks noGrp="1"/>
          </p:cNvSpPr>
          <p:nvPr>
            <p:ph type="title"/>
          </p:nvPr>
        </p:nvSpPr>
        <p:spPr/>
        <p:txBody>
          <a:bodyPr/>
          <a:lstStyle/>
          <a:p>
            <a:r>
              <a:rPr lang="en-US" dirty="0"/>
              <a:t>Non-Primitive Data Type</a:t>
            </a:r>
          </a:p>
        </p:txBody>
      </p:sp>
      <p:sp>
        <p:nvSpPr>
          <p:cNvPr id="3" name="Content Placeholder 2">
            <a:extLst>
              <a:ext uri="{FF2B5EF4-FFF2-40B4-BE49-F238E27FC236}">
                <a16:creationId xmlns:a16="http://schemas.microsoft.com/office/drawing/2014/main" id="{67CF9A18-8DD5-99F4-0C45-F5418131509D}"/>
              </a:ext>
            </a:extLst>
          </p:cNvPr>
          <p:cNvSpPr>
            <a:spLocks noGrp="1"/>
          </p:cNvSpPr>
          <p:nvPr>
            <p:ph idx="1"/>
          </p:nvPr>
        </p:nvSpPr>
        <p:spPr/>
        <p:txBody>
          <a:bodyPr/>
          <a:lstStyle/>
          <a:p>
            <a:r>
              <a:rPr lang="en-US" dirty="0"/>
              <a:t>String, Array, Classes, Interface, etc.</a:t>
            </a:r>
          </a:p>
        </p:txBody>
      </p:sp>
    </p:spTree>
    <p:extLst>
      <p:ext uri="{BB962C8B-B14F-4D97-AF65-F5344CB8AC3E}">
        <p14:creationId xmlns:p14="http://schemas.microsoft.com/office/powerpoint/2010/main" val="1537665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5BDB-B6A8-0022-FEF2-17E6B94DD3EA}"/>
              </a:ext>
            </a:extLst>
          </p:cNvPr>
          <p:cNvSpPr>
            <a:spLocks noGrp="1"/>
          </p:cNvSpPr>
          <p:nvPr>
            <p:ph type="title"/>
          </p:nvPr>
        </p:nvSpPr>
        <p:spPr/>
        <p:txBody>
          <a:bodyPr/>
          <a:lstStyle/>
          <a:p>
            <a:r>
              <a:rPr lang="en-US" dirty="0"/>
              <a:t>Advance</a:t>
            </a:r>
          </a:p>
        </p:txBody>
      </p:sp>
      <p:sp>
        <p:nvSpPr>
          <p:cNvPr id="3" name="Content Placeholder 2">
            <a:extLst>
              <a:ext uri="{FF2B5EF4-FFF2-40B4-BE49-F238E27FC236}">
                <a16:creationId xmlns:a16="http://schemas.microsoft.com/office/drawing/2014/main" id="{AEC200B2-07B9-9C32-EE10-22C01182E584}"/>
              </a:ext>
            </a:extLst>
          </p:cNvPr>
          <p:cNvSpPr>
            <a:spLocks noGrp="1"/>
          </p:cNvSpPr>
          <p:nvPr>
            <p:ph idx="1"/>
          </p:nvPr>
        </p:nvSpPr>
        <p:spPr/>
        <p:txBody>
          <a:bodyPr/>
          <a:lstStyle/>
          <a:p>
            <a:r>
              <a:rPr lang="en-US" dirty="0"/>
              <a:t>The </a:t>
            </a:r>
            <a:r>
              <a:rPr lang="en-US" dirty="0" err="1"/>
              <a:t>enum</a:t>
            </a:r>
            <a:r>
              <a:rPr lang="en-US" dirty="0"/>
              <a:t> type has a values() method, which returns an array of all </a:t>
            </a:r>
            <a:r>
              <a:rPr lang="en-US" dirty="0" err="1"/>
              <a:t>enum</a:t>
            </a:r>
            <a:r>
              <a:rPr lang="en-US" dirty="0"/>
              <a:t> constants.</a:t>
            </a:r>
          </a:p>
          <a:p>
            <a:r>
              <a:rPr lang="en-US" dirty="0"/>
              <a:t>An </a:t>
            </a:r>
            <a:r>
              <a:rPr lang="en-US" dirty="0" err="1"/>
              <a:t>enum</a:t>
            </a:r>
            <a:r>
              <a:rPr lang="en-US" dirty="0"/>
              <a:t> can, just like a class, have attributes and methods. The only difference is that </a:t>
            </a:r>
            <a:r>
              <a:rPr lang="en-US" dirty="0" err="1"/>
              <a:t>enum</a:t>
            </a:r>
            <a:r>
              <a:rPr lang="en-US" dirty="0"/>
              <a:t> constants are public, static and final (unchangeable - cannot be overridden). </a:t>
            </a:r>
          </a:p>
          <a:p>
            <a:r>
              <a:rPr lang="en-US" dirty="0"/>
              <a:t>Enum cannot be used to create objects, and it cannot extend other classes (but it can implement interfaces).</a:t>
            </a:r>
          </a:p>
        </p:txBody>
      </p:sp>
    </p:spTree>
    <p:extLst>
      <p:ext uri="{BB962C8B-B14F-4D97-AF65-F5344CB8AC3E}">
        <p14:creationId xmlns:p14="http://schemas.microsoft.com/office/powerpoint/2010/main" val="4002335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DFFF-17B9-7E7E-50FB-B5093DD28C0F}"/>
              </a:ext>
            </a:extLst>
          </p:cNvPr>
          <p:cNvSpPr>
            <a:spLocks noGrp="1"/>
          </p:cNvSpPr>
          <p:nvPr>
            <p:ph type="title"/>
          </p:nvPr>
        </p:nvSpPr>
        <p:spPr/>
        <p:txBody>
          <a:bodyPr/>
          <a:lstStyle/>
          <a:p>
            <a:r>
              <a:rPr lang="en-US" dirty="0"/>
              <a:t>Why And When To Use Enums?</a:t>
            </a:r>
          </a:p>
        </p:txBody>
      </p:sp>
      <p:sp>
        <p:nvSpPr>
          <p:cNvPr id="3" name="Content Placeholder 2">
            <a:extLst>
              <a:ext uri="{FF2B5EF4-FFF2-40B4-BE49-F238E27FC236}">
                <a16:creationId xmlns:a16="http://schemas.microsoft.com/office/drawing/2014/main" id="{E7189892-A158-DA8D-BE51-1109E6481770}"/>
              </a:ext>
            </a:extLst>
          </p:cNvPr>
          <p:cNvSpPr>
            <a:spLocks noGrp="1"/>
          </p:cNvSpPr>
          <p:nvPr>
            <p:ph idx="1"/>
          </p:nvPr>
        </p:nvSpPr>
        <p:spPr/>
        <p:txBody>
          <a:bodyPr/>
          <a:lstStyle/>
          <a:p>
            <a:pPr algn="l"/>
            <a:r>
              <a:rPr lang="en-US" b="0" i="0" dirty="0">
                <a:solidFill>
                  <a:srgbClr val="000000"/>
                </a:solidFill>
                <a:effectLst/>
              </a:rPr>
              <a:t>Use </a:t>
            </a:r>
            <a:r>
              <a:rPr lang="en-US" b="0" i="0" dirty="0" err="1">
                <a:solidFill>
                  <a:srgbClr val="000000"/>
                </a:solidFill>
                <a:effectLst/>
              </a:rPr>
              <a:t>enums</a:t>
            </a:r>
            <a:r>
              <a:rPr lang="en-US" b="0" i="0" dirty="0">
                <a:solidFill>
                  <a:srgbClr val="000000"/>
                </a:solidFill>
                <a:effectLst/>
              </a:rPr>
              <a:t> when you have values that you know aren't going to change, like month days, days, colors, deck of cards, etc.</a:t>
            </a:r>
          </a:p>
          <a:p>
            <a:br>
              <a:rPr lang="en-US" dirty="0"/>
            </a:br>
            <a:endParaRPr lang="en-US" dirty="0"/>
          </a:p>
        </p:txBody>
      </p:sp>
    </p:spTree>
    <p:extLst>
      <p:ext uri="{BB962C8B-B14F-4D97-AF65-F5344CB8AC3E}">
        <p14:creationId xmlns:p14="http://schemas.microsoft.com/office/powerpoint/2010/main" val="386903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8B-4173-EA0C-5D06-07198FFFE1F9}"/>
              </a:ext>
            </a:extLst>
          </p:cNvPr>
          <p:cNvSpPr>
            <a:spLocks noGrp="1"/>
          </p:cNvSpPr>
          <p:nvPr>
            <p:ph type="ctrTitle"/>
          </p:nvPr>
        </p:nvSpPr>
        <p:spPr/>
        <p:txBody>
          <a:bodyPr/>
          <a:lstStyle/>
          <a:p>
            <a:r>
              <a:rPr lang="en-US"/>
              <a:t>Encapsulation</a:t>
            </a:r>
            <a:endParaRPr lang="en-US" dirty="0"/>
          </a:p>
        </p:txBody>
      </p:sp>
      <p:sp>
        <p:nvSpPr>
          <p:cNvPr id="3" name="Subtitle 2">
            <a:extLst>
              <a:ext uri="{FF2B5EF4-FFF2-40B4-BE49-F238E27FC236}">
                <a16:creationId xmlns:a16="http://schemas.microsoft.com/office/drawing/2014/main" id="{D6715824-D43B-CC2A-A74C-946C46EB52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691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B430-74D2-FEC9-ACEE-E09101D907C5}"/>
              </a:ext>
            </a:extLst>
          </p:cNvPr>
          <p:cNvSpPr>
            <a:spLocks noGrp="1"/>
          </p:cNvSpPr>
          <p:nvPr>
            <p:ph type="title"/>
          </p:nvPr>
        </p:nvSpPr>
        <p:spPr/>
        <p:txBody>
          <a:bodyPr/>
          <a:lstStyle/>
          <a:p>
            <a:r>
              <a:rPr lang="en-US" dirty="0"/>
              <a:t>What is encapsulation?</a:t>
            </a:r>
          </a:p>
        </p:txBody>
      </p:sp>
      <p:sp>
        <p:nvSpPr>
          <p:cNvPr id="3" name="Content Placeholder 2">
            <a:extLst>
              <a:ext uri="{FF2B5EF4-FFF2-40B4-BE49-F238E27FC236}">
                <a16:creationId xmlns:a16="http://schemas.microsoft.com/office/drawing/2014/main" id="{C801BAC4-C19F-86CC-6B46-BBFB9617A8A3}"/>
              </a:ext>
            </a:extLst>
          </p:cNvPr>
          <p:cNvSpPr>
            <a:spLocks noGrp="1"/>
          </p:cNvSpPr>
          <p:nvPr>
            <p:ph idx="1"/>
          </p:nvPr>
        </p:nvSpPr>
        <p:spPr/>
        <p:txBody>
          <a:bodyPr/>
          <a:lstStyle/>
          <a:p>
            <a:r>
              <a:rPr lang="en-US" b="0" i="0" dirty="0">
                <a:solidFill>
                  <a:srgbClr val="000000"/>
                </a:solidFill>
                <a:effectLst/>
              </a:rPr>
              <a:t>The meaning of </a:t>
            </a:r>
            <a:r>
              <a:rPr lang="en-US" b="1" i="0" dirty="0">
                <a:solidFill>
                  <a:srgbClr val="000000"/>
                </a:solidFill>
                <a:effectLst/>
              </a:rPr>
              <a:t>Encapsulation</a:t>
            </a:r>
            <a:r>
              <a:rPr lang="en-US" b="0" i="0" dirty="0">
                <a:solidFill>
                  <a:srgbClr val="000000"/>
                </a:solidFill>
                <a:effectLst/>
              </a:rPr>
              <a:t>, is to make sure that "sensitive" data is hidden from users.</a:t>
            </a:r>
          </a:p>
          <a:p>
            <a:r>
              <a:rPr lang="en-US" b="0" i="0" dirty="0">
                <a:solidFill>
                  <a:srgbClr val="000000"/>
                </a:solidFill>
                <a:effectLst/>
              </a:rPr>
              <a:t>declare class variables/attributes as </a:t>
            </a:r>
            <a:r>
              <a:rPr lang="en-US" b="1" i="0" dirty="0">
                <a:solidFill>
                  <a:srgbClr val="000000"/>
                </a:solidFill>
                <a:effectLst/>
              </a:rPr>
              <a:t>private </a:t>
            </a:r>
          </a:p>
          <a:p>
            <a:r>
              <a:rPr lang="en-US" b="0" i="0" dirty="0">
                <a:solidFill>
                  <a:srgbClr val="000000"/>
                </a:solidFill>
                <a:effectLst/>
              </a:rPr>
              <a:t>provide </a:t>
            </a:r>
            <a:r>
              <a:rPr lang="en-US" b="1" i="0" dirty="0">
                <a:solidFill>
                  <a:srgbClr val="000000"/>
                </a:solidFill>
                <a:effectLst/>
              </a:rPr>
              <a:t>public get and set methods </a:t>
            </a:r>
            <a:r>
              <a:rPr lang="en-US" b="0" i="0" dirty="0">
                <a:solidFill>
                  <a:srgbClr val="000000"/>
                </a:solidFill>
                <a:effectLst/>
              </a:rPr>
              <a:t>to access and update the value of a private variable</a:t>
            </a:r>
          </a:p>
        </p:txBody>
      </p:sp>
    </p:spTree>
    <p:extLst>
      <p:ext uri="{BB962C8B-B14F-4D97-AF65-F5344CB8AC3E}">
        <p14:creationId xmlns:p14="http://schemas.microsoft.com/office/powerpoint/2010/main" val="365488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1471-DA9F-BA1E-BE6C-C6C7A0C130AC}"/>
              </a:ext>
            </a:extLst>
          </p:cNvPr>
          <p:cNvSpPr>
            <a:spLocks noGrp="1"/>
          </p:cNvSpPr>
          <p:nvPr>
            <p:ph type="title"/>
          </p:nvPr>
        </p:nvSpPr>
        <p:spPr/>
        <p:txBody>
          <a:bodyPr/>
          <a:lstStyle/>
          <a:p>
            <a:r>
              <a:rPr lang="en-US" dirty="0"/>
              <a:t>Syntax</a:t>
            </a:r>
          </a:p>
        </p:txBody>
      </p:sp>
      <p:pic>
        <p:nvPicPr>
          <p:cNvPr id="5" name="Content Placeholder 4" descr="A screenshot of a computer code&#10;&#10;Description automatically generated">
            <a:extLst>
              <a:ext uri="{FF2B5EF4-FFF2-40B4-BE49-F238E27FC236}">
                <a16:creationId xmlns:a16="http://schemas.microsoft.com/office/drawing/2014/main" id="{D10220D0-CD4B-10E6-C464-5F801C7206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37139"/>
            <a:ext cx="7552266" cy="5200400"/>
          </a:xfrm>
        </p:spPr>
      </p:pic>
    </p:spTree>
    <p:extLst>
      <p:ext uri="{BB962C8B-B14F-4D97-AF65-F5344CB8AC3E}">
        <p14:creationId xmlns:p14="http://schemas.microsoft.com/office/powerpoint/2010/main" val="23957594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5943</TotalTime>
  <Words>1858</Words>
  <Application>Microsoft Office PowerPoint</Application>
  <PresentationFormat>Widescreen</PresentationFormat>
  <Paragraphs>227</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Courier New</vt:lpstr>
      <vt:lpstr>Trebuchet MS</vt:lpstr>
      <vt:lpstr>Verdana</vt:lpstr>
      <vt:lpstr>Wingdings 3</vt:lpstr>
      <vt:lpstr>Facet</vt:lpstr>
      <vt:lpstr>Java</vt:lpstr>
      <vt:lpstr>Context</vt:lpstr>
      <vt:lpstr>Variables</vt:lpstr>
      <vt:lpstr>Variable Syntax</vt:lpstr>
      <vt:lpstr>Primitive Data Type</vt:lpstr>
      <vt:lpstr>Non-Primitive Data Type</vt:lpstr>
      <vt:lpstr>Encapsulation</vt:lpstr>
      <vt:lpstr>What is encapsulation?</vt:lpstr>
      <vt:lpstr>Syntax</vt:lpstr>
      <vt:lpstr>Why And When To Use Encapsulation?</vt:lpstr>
      <vt:lpstr>Abstraction</vt:lpstr>
      <vt:lpstr>Syntax</vt:lpstr>
      <vt:lpstr>What is Abstraction?</vt:lpstr>
      <vt:lpstr>Advance</vt:lpstr>
      <vt:lpstr>Why And When To Use Abstract Classes and Methods?</vt:lpstr>
      <vt:lpstr>Interface</vt:lpstr>
      <vt:lpstr>Demo Interface</vt:lpstr>
      <vt:lpstr>Interface Syntax</vt:lpstr>
      <vt:lpstr>Advanced Interface</vt:lpstr>
      <vt:lpstr>Why And When To Use Interfaces?</vt:lpstr>
      <vt:lpstr>Inheritance</vt:lpstr>
      <vt:lpstr>Demo Inheritance</vt:lpstr>
      <vt:lpstr>Interface Syntax</vt:lpstr>
      <vt:lpstr>Advanced Inheritance</vt:lpstr>
      <vt:lpstr>Why And When To Use Inheritance?</vt:lpstr>
      <vt:lpstr>Polymorphism</vt:lpstr>
      <vt:lpstr>Demo Polymorphism</vt:lpstr>
      <vt:lpstr>Polymorphism Syntax</vt:lpstr>
      <vt:lpstr>Why And When To Use Polymorphism?</vt:lpstr>
      <vt:lpstr>Multi-Threading</vt:lpstr>
      <vt:lpstr>What is multi-threading?</vt:lpstr>
      <vt:lpstr>Async Task</vt:lpstr>
      <vt:lpstr>Each java program has 1 thread</vt:lpstr>
      <vt:lpstr>Thread Life Cycle</vt:lpstr>
      <vt:lpstr>Thread Life Cycle</vt:lpstr>
      <vt:lpstr>Differences between "extending" and "implementing" Threads</vt:lpstr>
      <vt:lpstr>Concurrency Problems</vt:lpstr>
      <vt:lpstr>Concurrency Problems</vt:lpstr>
      <vt:lpstr>Solution for Concurrency Problems</vt:lpstr>
      <vt:lpstr>Solution for Concurrency Problems</vt:lpstr>
      <vt:lpstr>Data Structures: ArrayList, LinkedList, HashMap, and HashSet</vt:lpstr>
      <vt:lpstr>Syntax</vt:lpstr>
      <vt:lpstr>Which one should i use when?</vt:lpstr>
      <vt:lpstr>Which one should i use when?</vt:lpstr>
      <vt:lpstr>Wrapper Classes</vt:lpstr>
      <vt:lpstr>W hat is?</vt:lpstr>
      <vt:lpstr>Syntax</vt:lpstr>
      <vt:lpstr>Why and When To Use Wrapper Classes?</vt:lpstr>
      <vt:lpstr>toString() Method</vt:lpstr>
      <vt:lpstr>Lambda Expression</vt:lpstr>
      <vt:lpstr>Syntax</vt:lpstr>
      <vt:lpstr>Inner Classes</vt:lpstr>
      <vt:lpstr>Inner Classes</vt:lpstr>
      <vt:lpstr>Syntax</vt:lpstr>
      <vt:lpstr>Private Inner Class</vt:lpstr>
      <vt:lpstr>Static Inner Class</vt:lpstr>
      <vt:lpstr>Enum</vt:lpstr>
      <vt:lpstr>Syntax</vt:lpstr>
      <vt:lpstr>What is Enum?</vt:lpstr>
      <vt:lpstr>Advance</vt:lpstr>
      <vt:lpstr>Why And When To Use Enums?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GÜRKAN GÖKMEN</dc:creator>
  <cp:lastModifiedBy>GÜRKAN GÖKMEN</cp:lastModifiedBy>
  <cp:revision>177</cp:revision>
  <dcterms:created xsi:type="dcterms:W3CDTF">2023-07-17T07:27:47Z</dcterms:created>
  <dcterms:modified xsi:type="dcterms:W3CDTF">2023-09-15T10:56:40Z</dcterms:modified>
</cp:coreProperties>
</file>