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33" r:id="rId17"/>
    <p:sldId id="334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2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9" r:id="rId62"/>
    <p:sldId id="316" r:id="rId63"/>
    <p:sldId id="317" r:id="rId64"/>
    <p:sldId id="318" r:id="rId65"/>
    <p:sldId id="320" r:id="rId66"/>
    <p:sldId id="323" r:id="rId67"/>
    <p:sldId id="321" r:id="rId68"/>
    <p:sldId id="322" r:id="rId69"/>
    <p:sldId id="324" r:id="rId70"/>
    <p:sldId id="325" r:id="rId71"/>
    <p:sldId id="326" r:id="rId72"/>
    <p:sldId id="328" r:id="rId73"/>
    <p:sldId id="327" r:id="rId74"/>
    <p:sldId id="329" r:id="rId75"/>
    <p:sldId id="330" r:id="rId76"/>
    <p:sldId id="331" r:id="rId77"/>
    <p:sldId id="332" r:id="rId78"/>
    <p:sldId id="335" r:id="rId79"/>
    <p:sldId id="336" r:id="rId80"/>
    <p:sldId id="337" r:id="rId81"/>
    <p:sldId id="338" r:id="rId82"/>
    <p:sldId id="339" r:id="rId83"/>
    <p:sldId id="340" r:id="rId84"/>
    <p:sldId id="342" r:id="rId85"/>
    <p:sldId id="341" r:id="rId86"/>
    <p:sldId id="343" r:id="rId87"/>
    <p:sldId id="344" r:id="rId88"/>
    <p:sldId id="345" r:id="rId89"/>
    <p:sldId id="346" r:id="rId90"/>
    <p:sldId id="347" r:id="rId91"/>
    <p:sldId id="349" r:id="rId92"/>
    <p:sldId id="350" r:id="rId93"/>
    <p:sldId id="348" r:id="rId94"/>
    <p:sldId id="351" r:id="rId95"/>
    <p:sldId id="352" r:id="rId96"/>
    <p:sldId id="353" r:id="rId97"/>
    <p:sldId id="354" r:id="rId98"/>
    <p:sldId id="358" r:id="rId99"/>
    <p:sldId id="355" r:id="rId100"/>
    <p:sldId id="359" r:id="rId101"/>
    <p:sldId id="356" r:id="rId102"/>
    <p:sldId id="360" r:id="rId103"/>
    <p:sldId id="357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8" r:id="rId121"/>
    <p:sldId id="377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C7AC936-A006-4467-98EC-57ABF73D9D5B}">
          <p14:sldIdLst>
            <p14:sldId id="256"/>
          </p14:sldIdLst>
        </p14:section>
        <p14:section name="----------First Part----------" id="{2A5979A1-9C2F-46E1-9DD3-EDE71E04E193}">
          <p14:sldIdLst/>
        </p14:section>
        <p14:section name="Select" id="{4FB7DB97-53A9-4C30-8D3E-4743659B354B}">
          <p14:sldIdLst>
            <p14:sldId id="257"/>
            <p14:sldId id="258"/>
          </p14:sldIdLst>
        </p14:section>
        <p14:section name="Select Distinct" id="{67667CD4-8CF6-479D-821C-91306684A5B2}">
          <p14:sldIdLst>
            <p14:sldId id="259"/>
            <p14:sldId id="260"/>
          </p14:sldIdLst>
        </p14:section>
        <p14:section name="Where" id="{3BEB5EAB-81C0-4AB9-A0A8-F3958E44F7C6}">
          <p14:sldIdLst>
            <p14:sldId id="261"/>
            <p14:sldId id="262"/>
          </p14:sldIdLst>
        </p14:section>
        <p14:section name="And, Or, Not Operators" id="{A4753DB2-7B84-4A89-BA5C-74993A12770B}">
          <p14:sldIdLst>
            <p14:sldId id="263"/>
            <p14:sldId id="265"/>
            <p14:sldId id="266"/>
          </p14:sldIdLst>
        </p14:section>
        <p14:section name="Order By" id="{A2080FA9-7148-4407-B5D0-32F6FDED0C1D}">
          <p14:sldIdLst>
            <p14:sldId id="267"/>
            <p14:sldId id="268"/>
          </p14:sldIdLst>
        </p14:section>
        <p14:section name="Insert Into (Add Data)" id="{3CD7A2D3-F1AA-4A47-B0E9-70E0A84CBF43}">
          <p14:sldIdLst>
            <p14:sldId id="269"/>
            <p14:sldId id="270"/>
          </p14:sldIdLst>
        </p14:section>
        <p14:section name="Null Values" id="{125EBB1A-79E8-4F51-A17A-4FEDF5D7DF0D}">
          <p14:sldIdLst>
            <p14:sldId id="271"/>
          </p14:sldIdLst>
        </p14:section>
        <p14:section name="Null Functions" id="{25A4D058-CB52-4958-A060-5BD4AF6C11A4}">
          <p14:sldIdLst>
            <p14:sldId id="333"/>
            <p14:sldId id="334"/>
          </p14:sldIdLst>
        </p14:section>
        <p14:section name="Update" id="{0ECEE61B-5BF3-4478-896C-78DED1432F8C}">
          <p14:sldIdLst>
            <p14:sldId id="272"/>
            <p14:sldId id="273"/>
          </p14:sldIdLst>
        </p14:section>
        <p14:section name="Delete (Drop) Table" id="{232AE2C5-7082-4F62-B4A2-51B60EDC0355}">
          <p14:sldIdLst>
            <p14:sldId id="274"/>
            <p14:sldId id="275"/>
          </p14:sldIdLst>
        </p14:section>
        <p14:section name="Delete Statement" id="{11EE4126-3EF1-4C44-BF44-6909F653897D}">
          <p14:sldIdLst>
            <p14:sldId id="276"/>
            <p14:sldId id="277"/>
          </p14:sldIdLst>
        </p14:section>
        <p14:section name="Min Max" id="{04A2C847-BC62-44C4-9519-27C5A101DB53}">
          <p14:sldIdLst>
            <p14:sldId id="278"/>
            <p14:sldId id="279"/>
          </p14:sldIdLst>
        </p14:section>
        <p14:section name="Count Avg Sum" id="{14CD0B4A-8D76-44BE-AA9D-C194758CEA6F}">
          <p14:sldIdLst>
            <p14:sldId id="280"/>
            <p14:sldId id="281"/>
          </p14:sldIdLst>
        </p14:section>
        <p14:section name="Like" id="{53F0CE3D-CB73-48B7-B901-C97147B76573}">
          <p14:sldIdLst>
            <p14:sldId id="282"/>
            <p14:sldId id="283"/>
          </p14:sldIdLst>
        </p14:section>
        <p14:section name="In" id="{C270DE86-BCFD-4001-B45E-78CDD61D2A8B}">
          <p14:sldIdLst>
            <p14:sldId id="284"/>
            <p14:sldId id="285"/>
          </p14:sldIdLst>
        </p14:section>
        <p14:section name="Between" id="{CDC8B854-4B99-412C-BAEC-B9B3A5E8289E}">
          <p14:sldIdLst>
            <p14:sldId id="286"/>
            <p14:sldId id="287"/>
          </p14:sldIdLst>
        </p14:section>
        <p14:section name="Between with In" id="{0F6AEF7D-913C-4E44-8FB4-28B29E4CB53E}">
          <p14:sldIdLst>
            <p14:sldId id="288"/>
          </p14:sldIdLst>
        </p14:section>
        <p14:section name="Aliases" id="{A771721E-9D85-46E6-8F4B-08751FB86EA4}">
          <p14:sldIdLst>
            <p14:sldId id="289"/>
            <p14:sldId id="290"/>
            <p14:sldId id="291"/>
          </p14:sldIdLst>
        </p14:section>
        <p14:section name="Joins Introduction" id="{D13C881A-A346-497A-93BA-1CB5D1B34AE8}">
          <p14:sldIdLst>
            <p14:sldId id="292"/>
            <p14:sldId id="293"/>
          </p14:sldIdLst>
        </p14:section>
        <p14:section name="Inner Join" id="{333512D4-7166-499B-986D-2318FE94DEC0}">
          <p14:sldIdLst>
            <p14:sldId id="294"/>
            <p14:sldId id="295"/>
          </p14:sldIdLst>
        </p14:section>
        <p14:section name="Left Join" id="{0A936811-8608-45E9-BDA3-78409D5AC4BB}">
          <p14:sldIdLst>
            <p14:sldId id="296"/>
            <p14:sldId id="297"/>
            <p14:sldId id="298"/>
            <p14:sldId id="299"/>
          </p14:sldIdLst>
        </p14:section>
        <p14:section name="Right Join" id="{A51E9BD5-DDE5-46F4-B773-D8E1D67ACD71}">
          <p14:sldIdLst>
            <p14:sldId id="300"/>
            <p14:sldId id="301"/>
            <p14:sldId id="303"/>
            <p14:sldId id="302"/>
          </p14:sldIdLst>
        </p14:section>
        <p14:section name="Full Join" id="{BB07DA89-70E8-4CE2-BCA6-9114B5A5EE5E}">
          <p14:sldIdLst>
            <p14:sldId id="304"/>
            <p14:sldId id="306"/>
          </p14:sldIdLst>
        </p14:section>
        <p14:section name="Self Join" id="{45493C72-3D5F-4465-BDB1-1CFF47027AEA}">
          <p14:sldIdLst>
            <p14:sldId id="307"/>
            <p14:sldId id="308"/>
          </p14:sldIdLst>
        </p14:section>
        <p14:section name="Union" id="{631C56FB-8FA0-41B7-93BA-7CE607F8771C}">
          <p14:sldIdLst>
            <p14:sldId id="309"/>
            <p14:sldId id="310"/>
          </p14:sldIdLst>
        </p14:section>
        <p14:section name="Intersect" id="{C5978BBD-6FC8-49CB-8495-5120ECED3CBD}">
          <p14:sldIdLst>
            <p14:sldId id="311"/>
            <p14:sldId id="312"/>
          </p14:sldIdLst>
        </p14:section>
        <p14:section name="Group By" id="{3D3E314B-BEDB-4FC1-B028-E59464A03737}">
          <p14:sldIdLst>
            <p14:sldId id="313"/>
            <p14:sldId id="314"/>
          </p14:sldIdLst>
        </p14:section>
        <p14:section name="Having" id="{1BA9C20C-59C1-4183-84F6-3ACD30C15EB9}">
          <p14:sldIdLst>
            <p14:sldId id="315"/>
            <p14:sldId id="319"/>
            <p14:sldId id="316"/>
          </p14:sldIdLst>
        </p14:section>
        <p14:section name="Exists" id="{0084C140-5FA6-4EF8-B01C-88A6FC675216}">
          <p14:sldIdLst>
            <p14:sldId id="317"/>
            <p14:sldId id="318"/>
          </p14:sldIdLst>
        </p14:section>
        <p14:section name="Any, All" id="{8226BCE2-A278-43C2-A1ED-E4011F793308}">
          <p14:sldIdLst>
            <p14:sldId id="320"/>
            <p14:sldId id="323"/>
            <p14:sldId id="321"/>
            <p14:sldId id="322"/>
            <p14:sldId id="324"/>
            <p14:sldId id="325"/>
          </p14:sldIdLst>
        </p14:section>
        <p14:section name="Select Into" id="{63E7B86A-34AF-44D9-9B9A-46906B01F9F4}">
          <p14:sldIdLst>
            <p14:sldId id="326"/>
            <p14:sldId id="328"/>
            <p14:sldId id="327"/>
          </p14:sldIdLst>
        </p14:section>
        <p14:section name="Insert Into Select" id="{592B138E-4920-47C2-855A-215FE493873F}">
          <p14:sldIdLst>
            <p14:sldId id="329"/>
            <p14:sldId id="330"/>
          </p14:sldIdLst>
        </p14:section>
        <p14:section name="Case" id="{FE33006A-E14C-4E6F-AEB5-E974D2EB1AF5}">
          <p14:sldIdLst>
            <p14:sldId id="331"/>
            <p14:sldId id="332"/>
          </p14:sldIdLst>
        </p14:section>
        <p14:section name="Procedures" id="{41666B5C-27CE-4E22-9831-877F6D6AB48C}">
          <p14:sldIdLst>
            <p14:sldId id="335"/>
            <p14:sldId id="336"/>
            <p14:sldId id="337"/>
            <p14:sldId id="338"/>
          </p14:sldIdLst>
        </p14:section>
        <p14:section name="Comments" id="{65CF3BC5-A736-4ED0-BAFD-66C90B40DB52}">
          <p14:sldIdLst>
            <p14:sldId id="339"/>
          </p14:sldIdLst>
        </p14:section>
        <p14:section name="Operators" id="{859FE3CA-CC9D-4353-A0B8-19BE5AE9A07C}">
          <p14:sldIdLst>
            <p14:sldId id="340"/>
          </p14:sldIdLst>
        </p14:section>
        <p14:section name="----------Second Part----------" id="{84E41C28-DD88-4817-8D8C-ACF2F9117058}">
          <p14:sldIdLst/>
        </p14:section>
        <p14:section name="Create Database" id="{04DBF4BC-2704-4C3D-BFE0-53289F1A3AD6}">
          <p14:sldIdLst>
            <p14:sldId id="342"/>
            <p14:sldId id="341"/>
          </p14:sldIdLst>
        </p14:section>
        <p14:section name="Show Database" id="{40723C57-D348-43FD-8DFE-414DD2052F57}">
          <p14:sldIdLst>
            <p14:sldId id="343"/>
          </p14:sldIdLst>
        </p14:section>
        <p14:section name="Drop Database (?)" id="{CB0AB072-AF77-483B-A2CD-892BA4D8F73D}">
          <p14:sldIdLst>
            <p14:sldId id="344"/>
            <p14:sldId id="345"/>
          </p14:sldIdLst>
        </p14:section>
        <p14:section name="Backup Database" id="{C05452C3-771C-4B01-AB62-751B29CEB9D5}">
          <p14:sldIdLst>
            <p14:sldId id="346"/>
            <p14:sldId id="347"/>
          </p14:sldIdLst>
        </p14:section>
        <p14:section name="----------Third Part----------" id="{6929299D-AD31-4DF4-A6ED-7B199A56F470}">
          <p14:sldIdLst/>
        </p14:section>
        <p14:section name="Create Table" id="{28A01A23-4D7E-4C91-97D1-0C62ADC87797}">
          <p14:sldIdLst>
            <p14:sldId id="349"/>
            <p14:sldId id="350"/>
            <p14:sldId id="348"/>
          </p14:sldIdLst>
        </p14:section>
        <p14:section name="Drop Table" id="{198E398C-6093-4134-9B72-BC0EFF0CF4B8}">
          <p14:sldIdLst>
            <p14:sldId id="351"/>
            <p14:sldId id="352"/>
          </p14:sldIdLst>
        </p14:section>
        <p14:section name="Alter Table" id="{1BFD0960-0C73-4ADD-B539-61F9B2330ACC}">
          <p14:sldIdLst>
            <p14:sldId id="353"/>
            <p14:sldId id="354"/>
            <p14:sldId id="358"/>
            <p14:sldId id="355"/>
            <p14:sldId id="359"/>
            <p14:sldId id="356"/>
            <p14:sldId id="360"/>
            <p14:sldId id="357"/>
            <p14:sldId id="361"/>
          </p14:sldIdLst>
        </p14:section>
        <p14:section name="----------Fourth Part----------" id="{C4461235-5D79-45A5-A5E6-FDA789C1B71A}">
          <p14:sldIdLst/>
        </p14:section>
        <p14:section name="Constraints" id="{D4CA95FC-DEA1-4EA0-B9A9-03C513B5AAE7}">
          <p14:sldIdLst>
            <p14:sldId id="362"/>
            <p14:sldId id="363"/>
          </p14:sldIdLst>
        </p14:section>
        <p14:section name="Not Null Constraint" id="{4CCFC1EF-B422-4600-9D8D-90120F0DF3DF}">
          <p14:sldIdLst>
            <p14:sldId id="364"/>
            <p14:sldId id="365"/>
          </p14:sldIdLst>
        </p14:section>
        <p14:section name="Unique Constraint" id="{0F16B72A-2413-45EE-8ECD-2FC2C6F77427}">
          <p14:sldIdLst>
            <p14:sldId id="366"/>
            <p14:sldId id="367"/>
          </p14:sldIdLst>
        </p14:section>
        <p14:section name="Primary Key" id="{52DC57E7-B413-4A13-9B0C-3E8C08576D60}">
          <p14:sldIdLst>
            <p14:sldId id="368"/>
            <p14:sldId id="369"/>
          </p14:sldIdLst>
        </p14:section>
        <p14:section name="Foreign Key" id="{347A32AA-354E-462D-89B3-7A7088D82486}">
          <p14:sldIdLst>
            <p14:sldId id="370"/>
            <p14:sldId id="371"/>
          </p14:sldIdLst>
        </p14:section>
        <p14:section name="Check" id="{75E5674D-84F1-478A-9B17-6CBC6C031647}">
          <p14:sldIdLst>
            <p14:sldId id="372"/>
            <p14:sldId id="373"/>
          </p14:sldIdLst>
        </p14:section>
        <p14:section name="Default" id="{ED730CB6-AB5E-46F2-A134-F4BA185CFC46}">
          <p14:sldIdLst>
            <p14:sldId id="374"/>
            <p14:sldId id="375"/>
          </p14:sldIdLst>
        </p14:section>
        <p14:section name="Index" id="{07A807F9-7D24-4C80-881D-6C65C88F72E6}">
          <p14:sldIdLst>
            <p14:sldId id="376"/>
            <p14:sldId id="378"/>
            <p14:sldId id="377"/>
          </p14:sldIdLst>
        </p14:section>
        <p14:section name="Auto Increment" id="{6D312287-5649-4021-BD24-BF2828FF75CE}">
          <p14:sldIdLst>
            <p14:sldId id="379"/>
          </p14:sldIdLst>
        </p14:section>
        <p14:section name="Date" id="{06F44705-D958-4263-8C5D-440D724ACC6B}">
          <p14:sldIdLst>
            <p14:sldId id="380"/>
          </p14:sldIdLst>
        </p14:section>
        <p14:section name="View" id="{61A91864-8D58-468B-A419-1E71AC676622}">
          <p14:sldIdLst>
            <p14:sldId id="381"/>
            <p14:sldId id="382"/>
          </p14:sldIdLst>
        </p14:section>
        <p14:section name="Injection" id="{5517F1AA-02CA-48DB-ACA1-782907066CEC}">
          <p14:sldIdLst>
            <p14:sldId id="383"/>
            <p14:sldId id="384"/>
            <p14:sldId id="385"/>
            <p14:sldId id="386"/>
          </p14:sldIdLst>
        </p14:section>
        <p14:section name="Hosting" id="{AF7FB333-275D-41F6-B197-0724820E1370}">
          <p14:sldIdLst>
            <p14:sldId id="387"/>
          </p14:sldIdLst>
        </p14:section>
        <p14:section name="Data Types" id="{0F8B723B-B7C3-43D9-9D4D-E8FAFF091C06}">
          <p14:sldIdLst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  <a:srgbClr val="A5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384E9-1216-4440-989E-50C9D627BD0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2360A-663B-4D52-894E-6BEB2DFE5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2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2360A-663B-4D52-894E-6BEB2DFE58B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2360A-663B-4D52-894E-6BEB2DFE58B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2360A-663B-4D52-894E-6BEB2DFE58B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6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3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6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00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2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7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8A03B-3FA7-45E0-BE26-352565181D83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68A6FD-959D-487A-A1F8-CBA7FD7EA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7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BB5-5537-85A7-993B-07846386D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Postgre</a:t>
            </a:r>
            <a:r>
              <a:rPr lang="en-US" dirty="0"/>
              <a:t>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13183-D30B-6408-F3E2-95B7ADB1A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4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770-F245-8BA2-E598-C897C016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And, Or, Not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F5DD-0D5F-2A36-C382-A7BD57E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454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19A-6262-A483-C02C-9476C8D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 Table: Drop Column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8E4-EC0F-411E-A2AA-D54CC358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public."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UsersTest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 COLUMN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"Role";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406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19A-6262-A483-C02C-9476C8D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 Table: Rename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8E4-EC0F-411E-A2AA-D54CC358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552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19A-6262-A483-C02C-9476C8D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 Table: Rename Column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8E4-EC0F-411E-A2AA-D54CC358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public."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UsersTest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RENAME COLUMN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"Username"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testUsers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847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19A-6262-A483-C02C-9476C8D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 Table: Modify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8E4-EC0F-411E-A2AA-D54CC358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 DATA TYPE 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594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19A-6262-A483-C02C-9476C8D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 Table: Modify 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8E4-EC0F-411E-A2AA-D54CC358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public."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UsersTest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 COLUMN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testUsers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 DATA TYPE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text;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36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A51-0362-46F9-B9C5-FEDB213C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22AC-B6B0-9954-86A5-760FD947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Rules (limit,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 level or table level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column1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column2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column3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....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242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CA51-0362-46F9-B9C5-FEDB213C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Constraints</a:t>
            </a:r>
          </a:p>
        </p:txBody>
      </p:sp>
      <p:pic>
        <p:nvPicPr>
          <p:cNvPr id="7" name="Content Placeholder 6" descr="A close up of a text&#10;&#10;Description automatically generated">
            <a:extLst>
              <a:ext uri="{FF2B5EF4-FFF2-40B4-BE49-F238E27FC236}">
                <a16:creationId xmlns:a16="http://schemas.microsoft.com/office/drawing/2014/main" id="{B0E0E93E-9C9B-BA5D-AA62-0FAB81695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045110"/>
            <a:ext cx="10353758" cy="3264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55814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CC29-ACF5-8B75-6263-7598223E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 Null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B7C5-45A4-ED85-BE13-0F2F152A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CREATE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TABLE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public."Users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UserID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integer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NOT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NULL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"Username"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character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20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"Email"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character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45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"Password"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character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45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CreatedAt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time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with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time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zone,</a:t>
            </a:r>
            <a:br>
              <a:rPr lang="en-US" dirty="0"/>
            </a:b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PRIMARY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KEY ("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UserID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")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145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CC29-ACF5-8B75-6263-7598223E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 Null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B7C5-45A4-ED85-BE13-0F2F152A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public."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UsersTest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 </a:t>
            </a:r>
            <a:b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 COLUMN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testUsers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 NOT NULL;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541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D207-9760-1A25-0982-3F04D59A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Unique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D085-90A5-E335-4882-4730A6F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63097"/>
            <a:ext cx="10018713" cy="4694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CREATE TABLE </a:t>
            </a:r>
            <a:r>
              <a:rPr lang="fr-FR" dirty="0">
                <a:latin typeface="Consolas" panose="020B0609020204030204" pitchFamily="49" charset="0"/>
              </a:rPr>
              <a:t>public."</a:t>
            </a:r>
            <a:r>
              <a:rPr lang="fr-FR" dirty="0" err="1">
                <a:latin typeface="Consolas" panose="020B0609020204030204" pitchFamily="49" charset="0"/>
              </a:rPr>
              <a:t>UsersTest</a:t>
            </a:r>
            <a:r>
              <a:rPr lang="fr-FR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"</a:t>
            </a:r>
            <a:r>
              <a:rPr lang="fr-FR" dirty="0" err="1">
                <a:latin typeface="Consolas" panose="020B0609020204030204" pitchFamily="49" charset="0"/>
              </a:rPr>
              <a:t>UserID</a:t>
            </a:r>
            <a:r>
              <a:rPr lang="fr-FR" dirty="0">
                <a:latin typeface="Consolas" panose="020B0609020204030204" pitchFamily="49" charset="0"/>
              </a:rPr>
              <a:t>" </a:t>
            </a:r>
            <a:r>
              <a:rPr lang="fr-FR" dirty="0" err="1">
                <a:solidFill>
                  <a:srgbClr val="0000CD"/>
                </a:solidFill>
                <a:latin typeface="Consolas" panose="020B0609020204030204" pitchFamily="49" charset="0"/>
              </a:rPr>
              <a:t>integer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 NOT NULL</a:t>
            </a:r>
            <a:r>
              <a:rPr lang="fr-FR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"</a:t>
            </a:r>
            <a:r>
              <a:rPr lang="fr-FR" dirty="0" err="1">
                <a:latin typeface="Consolas" panose="020B0609020204030204" pitchFamily="49" charset="0"/>
              </a:rPr>
              <a:t>Username</a:t>
            </a:r>
            <a:r>
              <a:rPr lang="fr-FR" dirty="0">
                <a:latin typeface="Consolas" panose="020B0609020204030204" pitchFamily="49" charset="0"/>
              </a:rPr>
              <a:t>" </a:t>
            </a:r>
            <a:r>
              <a:rPr lang="fr-FR" dirty="0" err="1">
                <a:solidFill>
                  <a:srgbClr val="0000CD"/>
                </a:solidFill>
                <a:latin typeface="Consolas" panose="020B0609020204030204" pitchFamily="49" charset="0"/>
              </a:rPr>
              <a:t>character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CD"/>
                </a:solidFill>
                <a:latin typeface="Consolas" panose="020B0609020204030204" pitchFamily="49" charset="0"/>
              </a:rPr>
              <a:t>varying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(20) UNIQUE</a:t>
            </a:r>
            <a:r>
              <a:rPr lang="fr-FR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"Email" </a:t>
            </a:r>
            <a:r>
              <a:rPr lang="fr-FR" dirty="0" err="1">
                <a:solidFill>
                  <a:srgbClr val="0000CD"/>
                </a:solidFill>
                <a:latin typeface="Consolas" panose="020B0609020204030204" pitchFamily="49" charset="0"/>
              </a:rPr>
              <a:t>character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CD"/>
                </a:solidFill>
                <a:latin typeface="Consolas" panose="020B0609020204030204" pitchFamily="49" charset="0"/>
              </a:rPr>
              <a:t>varying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(45)</a:t>
            </a:r>
            <a:r>
              <a:rPr lang="fr-FR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"</a:t>
            </a:r>
            <a:r>
              <a:rPr lang="fr-FR" dirty="0" err="1">
                <a:latin typeface="Consolas" panose="020B0609020204030204" pitchFamily="49" charset="0"/>
              </a:rPr>
              <a:t>Password</a:t>
            </a:r>
            <a:r>
              <a:rPr lang="fr-FR" dirty="0">
                <a:latin typeface="Consolas" panose="020B0609020204030204" pitchFamily="49" charset="0"/>
              </a:rPr>
              <a:t>" </a:t>
            </a:r>
            <a:r>
              <a:rPr lang="fr-FR" dirty="0" err="1">
                <a:solidFill>
                  <a:srgbClr val="0000CD"/>
                </a:solidFill>
                <a:latin typeface="Consolas" panose="020B0609020204030204" pitchFamily="49" charset="0"/>
              </a:rPr>
              <a:t>character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CD"/>
                </a:solidFill>
                <a:latin typeface="Consolas" panose="020B0609020204030204" pitchFamily="49" charset="0"/>
              </a:rPr>
              <a:t>varying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(45)</a:t>
            </a:r>
            <a:r>
              <a:rPr lang="fr-FR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"</a:t>
            </a:r>
            <a:r>
              <a:rPr lang="fr-FR" dirty="0" err="1">
                <a:latin typeface="Consolas" panose="020B0609020204030204" pitchFamily="49" charset="0"/>
              </a:rPr>
              <a:t>CreatedAt</a:t>
            </a:r>
            <a:r>
              <a:rPr lang="fr-FR" dirty="0">
                <a:latin typeface="Consolas" panose="020B0609020204030204" pitchFamily="49" charset="0"/>
              </a:rPr>
              <a:t>" 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time </a:t>
            </a:r>
            <a:r>
              <a:rPr lang="fr-FR" dirty="0" err="1">
                <a:solidFill>
                  <a:srgbClr val="0000CD"/>
                </a:solidFill>
                <a:latin typeface="Consolas" panose="020B0609020204030204" pitchFamily="49" charset="0"/>
              </a:rPr>
              <a:t>with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 time zone</a:t>
            </a:r>
            <a:r>
              <a:rPr lang="fr-FR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</a:t>
            </a: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PRIMARY KEY </a:t>
            </a:r>
            <a:r>
              <a:rPr lang="fr-FR" dirty="0">
                <a:latin typeface="Consolas" panose="020B0609020204030204" pitchFamily="49" charset="0"/>
              </a:rPr>
              <a:t>("</a:t>
            </a:r>
            <a:r>
              <a:rPr lang="fr-FR" dirty="0" err="1">
                <a:latin typeface="Consolas" panose="020B0609020204030204" pitchFamily="49" charset="0"/>
              </a:rPr>
              <a:t>UserID</a:t>
            </a:r>
            <a:r>
              <a:rPr lang="fr-FR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9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FC70-7DF0-C2DF-C04D-100682DD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84DD-62EC-415F-EDC1-0E76DACA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 ...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4680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D207-9760-1A25-0982-3F04D59A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Unique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D085-90A5-E335-4882-4730A6F3D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ALTER TABLE </a:t>
            </a:r>
            <a:r>
              <a:rPr lang="fr-FR" dirty="0">
                <a:latin typeface="Consolas" panose="020B0609020204030204" pitchFamily="49" charset="0"/>
              </a:rPr>
              <a:t>public."</a:t>
            </a:r>
            <a:r>
              <a:rPr lang="fr-FR" dirty="0" err="1">
                <a:latin typeface="Consolas" panose="020B0609020204030204" pitchFamily="49" charset="0"/>
              </a:rPr>
              <a:t>UsersTest</a:t>
            </a:r>
            <a:r>
              <a:rPr lang="fr-FR" dirty="0">
                <a:latin typeface="Consolas" panose="020B0609020204030204" pitchFamily="49" charset="0"/>
              </a:rPr>
              <a:t>" </a:t>
            </a:r>
            <a:br>
              <a:rPr lang="fr-FR" dirty="0">
                <a:latin typeface="Consolas" panose="020B0609020204030204" pitchFamily="49" charset="0"/>
              </a:rPr>
            </a:br>
            <a:r>
              <a:rPr lang="fr-FR" dirty="0">
                <a:solidFill>
                  <a:srgbClr val="0000CD"/>
                </a:solidFill>
                <a:latin typeface="Consolas" panose="020B0609020204030204" pitchFamily="49" charset="0"/>
              </a:rPr>
              <a:t>ADD UNIQUE </a:t>
            </a:r>
            <a:r>
              <a:rPr lang="fr-FR" dirty="0">
                <a:latin typeface="Consolas" panose="020B0609020204030204" pitchFamily="49" charset="0"/>
              </a:rPr>
              <a:t>("Email" ) 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4620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774B-4D78-BA70-B58D-0A7B078E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Primary Key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51CC-319D-16EE-542F-47949016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CREATE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TABLE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public."Users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UserID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integer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NOT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NULL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"Username"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character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20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"Email"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character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45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"Password"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character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45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CreatedAt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time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with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time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zone,</a:t>
            </a:r>
            <a:br>
              <a:rPr lang="en-US" dirty="0"/>
            </a:b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PRIMARY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KEY ("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UserId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")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299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F3E0-D874-E1F0-CE54-717AC9DD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Primary Key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BE51-70AB-CF3A-7374-3242200F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491380" cy="312420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 will be not null automatically, since it is primary key.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ALTER TABLE </a:t>
            </a:r>
            <a:r>
              <a:rPr lang="en-US" dirty="0">
                <a:latin typeface="Consolas" panose="020B0609020204030204" pitchFamily="49" charset="0"/>
              </a:rPr>
              <a:t>public."</a:t>
            </a:r>
            <a:r>
              <a:rPr lang="en-US" dirty="0" err="1">
                <a:latin typeface="Consolas" panose="020B0609020204030204" pitchFamily="49" charset="0"/>
              </a:rPr>
              <a:t>UsersTest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ADD PRIMARY KEY 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 ) ;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100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31F6-D65D-67AD-D7B6-21D8AF3F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Foreign Key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7E32-BE00-DAB5-2AB5-FF24F2DB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982993" cy="3733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CREATE TABLE </a:t>
            </a:r>
            <a:r>
              <a:rPr lang="en-US" dirty="0"/>
              <a:t>public."</a:t>
            </a:r>
            <a:r>
              <a:rPr lang="en-US" dirty="0" err="1"/>
              <a:t>UserConversationTest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"</a:t>
            </a:r>
            <a:r>
              <a:rPr lang="en-US" sz="2400" dirty="0" err="1">
                <a:latin typeface="Consolas" panose="020B0609020204030204" pitchFamily="49" charset="0"/>
              </a:rPr>
              <a:t>UserID</a:t>
            </a:r>
            <a:r>
              <a:rPr lang="en-US" sz="2400" dirty="0">
                <a:latin typeface="Consolas" panose="020B0609020204030204" pitchFamily="49" charset="0"/>
              </a:rPr>
              <a:t>" integer ,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"</a:t>
            </a:r>
            <a:r>
              <a:rPr lang="en-US" sz="2400" dirty="0" err="1">
                <a:latin typeface="Consolas" panose="020B0609020204030204" pitchFamily="49" charset="0"/>
              </a:rPr>
              <a:t>ConversationName</a:t>
            </a:r>
            <a:r>
              <a:rPr lang="en-US" sz="2400" dirty="0">
                <a:latin typeface="Consolas" panose="020B0609020204030204" pitchFamily="49" charset="0"/>
              </a:rPr>
              <a:t>" character varying(50),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FOREIGN KEY </a:t>
            </a:r>
            <a:r>
              <a:rPr lang="en-US" sz="2400" dirty="0">
                <a:latin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</a:rPr>
              <a:t>UserID</a:t>
            </a:r>
            <a:r>
              <a:rPr lang="en-US" sz="2400" dirty="0">
                <a:latin typeface="Consolas" panose="020B0609020204030204" pitchFamily="49" charset="0"/>
              </a:rPr>
              <a:t>") 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REFERENCES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public."Users</a:t>
            </a:r>
            <a:r>
              <a:rPr lang="en-US" sz="2400" dirty="0">
                <a:latin typeface="Consolas" panose="020B0609020204030204" pitchFamily="49" charset="0"/>
              </a:rPr>
              <a:t>"("</a:t>
            </a:r>
            <a:r>
              <a:rPr lang="en-US" sz="2400" dirty="0" err="1">
                <a:latin typeface="Consolas" panose="020B0609020204030204" pitchFamily="49" charset="0"/>
              </a:rPr>
              <a:t>UserID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406725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31F6-D65D-67AD-D7B6-21D8AF3F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Foreign Key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A7E32-BE00-DAB5-2AB5-FF24F2DB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1877729" cy="3733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ALTER TABLE </a:t>
            </a:r>
            <a:r>
              <a:rPr lang="en-US" dirty="0">
                <a:latin typeface="Consolas" panose="020B0609020204030204" pitchFamily="49" charset="0"/>
              </a:rPr>
              <a:t>public."</a:t>
            </a:r>
            <a:r>
              <a:rPr lang="en-US" dirty="0" err="1">
                <a:latin typeface="Consolas" panose="020B0609020204030204" pitchFamily="49" charset="0"/>
              </a:rPr>
              <a:t>UserConversationTest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ADD FOREIGN KEY 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 )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REFERENCES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"("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");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915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1A73-3A18-2FA8-C0DE-D8AAF450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Check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8688-EBAA-FE2A-9ADE-4EFA59B4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public."Persons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"ID" integer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PRIMARY KEY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"Age" integer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latin typeface="Consolas" panose="020B0609020204030204" pitchFamily="49" charset="0"/>
              </a:rPr>
              <a:t>("Age"&gt;18)	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944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1A73-3A18-2FA8-C0DE-D8AAF450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Check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8688-EBAA-FE2A-9ADE-4EFA59B4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there is violate data for check rule, it gives error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ALTER TABLE </a:t>
            </a:r>
            <a:r>
              <a:rPr lang="en-US" dirty="0" err="1">
                <a:latin typeface="Consolas" panose="020B0609020204030204" pitchFamily="49" charset="0"/>
              </a:rPr>
              <a:t>public."Persons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ADD CHECK</a:t>
            </a:r>
            <a:r>
              <a:rPr lang="en-US" dirty="0">
                <a:latin typeface="Consolas" panose="020B0609020204030204" pitchFamily="49" charset="0"/>
              </a:rPr>
              <a:t>("Age"&gt;18);</a:t>
            </a:r>
          </a:p>
        </p:txBody>
      </p:sp>
    </p:spTree>
    <p:extLst>
      <p:ext uri="{BB962C8B-B14F-4D97-AF65-F5344CB8AC3E}">
        <p14:creationId xmlns:p14="http://schemas.microsoft.com/office/powerpoint/2010/main" val="26033912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6973-38C1-F2E8-5538-319DAA39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Default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8D0D-6FF2-E66E-6AB8-E0189F84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public."Persons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"ID" integer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PRIMARY KEY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"Age" integer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DEFAULT(18)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72311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6973-38C1-F2E8-5538-319DAA39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Default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D8D0D-6FF2-E66E-6AB8-E0189F84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ALTER TABLE </a:t>
            </a:r>
            <a:r>
              <a:rPr lang="en-US" dirty="0" err="1">
                <a:latin typeface="Consolas" panose="020B0609020204030204" pitchFamily="49" charset="0"/>
              </a:rPr>
              <a:t>public."Persons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ALTER COLUMN </a:t>
            </a:r>
            <a:r>
              <a:rPr lang="en-US" dirty="0">
                <a:latin typeface="Consolas" panose="020B0609020204030204" pitchFamily="49" charset="0"/>
              </a:rPr>
              <a:t>"Age"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SET DEFAULT(18)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59758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7C3F-0079-38E6-95B5-5056231F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Index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58E8-6AB9-1C0C-3259-1E48F7BA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58297"/>
            <a:ext cx="10018713" cy="499970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Indexes are used to retrieve data from the database more quickly than otherwise.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Updating a table with indexes takes more time than updating a table without (because the indexes also need an update). So, only create indexes on columns that will be frequently searched against.</a:t>
            </a: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59E6-48F2-4563-16AA-8C9DE65D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Order By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1C93-E0EE-E165-B6B4-B15AF44D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 BY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 BY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2702701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7C3F-0079-38E6-95B5-5056231F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Index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58E8-6AB9-1C0C-3259-1E48F7BA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762865"/>
            <a:ext cx="11759742" cy="34093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 INDEX </a:t>
            </a:r>
            <a:r>
              <a:rPr lang="en-US" dirty="0" err="1">
                <a:latin typeface="Consolas" panose="020B0609020204030204" pitchFamily="49" charset="0"/>
              </a:rPr>
              <a:t>myIndex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public."Persons</a:t>
            </a:r>
            <a:r>
              <a:rPr lang="en-US" dirty="0">
                <a:latin typeface="Consolas" panose="020B0609020204030204" pitchFamily="49" charset="0"/>
              </a:rPr>
              <a:t>" ("</a:t>
            </a:r>
            <a:r>
              <a:rPr lang="en-US" dirty="0" err="1">
                <a:latin typeface="Consolas" panose="020B0609020204030204" pitchFamily="49" charset="0"/>
              </a:rPr>
              <a:t>ID","Age</a:t>
            </a:r>
            <a:r>
              <a:rPr lang="en-US" dirty="0">
                <a:latin typeface="Consolas" panose="020B0609020204030204" pitchFamily="49" charset="0"/>
              </a:rPr>
              <a:t>");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it converted </a:t>
            </a:r>
            <a:r>
              <a:rPr lang="en-US" dirty="0" err="1">
                <a:solidFill>
                  <a:srgbClr val="00B050"/>
                </a:solidFill>
              </a:rPr>
              <a:t>myindex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 INDEX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myIndex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public."Persons</a:t>
            </a:r>
            <a:r>
              <a:rPr lang="en-US" dirty="0">
                <a:latin typeface="Consolas" panose="020B0609020204030204" pitchFamily="49" charset="0"/>
              </a:rPr>
              <a:t>" ("</a:t>
            </a:r>
            <a:r>
              <a:rPr lang="en-US" dirty="0" err="1">
                <a:latin typeface="Consolas" panose="020B0609020204030204" pitchFamily="49" charset="0"/>
              </a:rPr>
              <a:t>ID","Age</a:t>
            </a:r>
            <a:r>
              <a:rPr lang="en-US" dirty="0">
                <a:latin typeface="Consolas" panose="020B0609020204030204" pitchFamily="49" charset="0"/>
              </a:rPr>
              <a:t>");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it did not convert </a:t>
            </a:r>
            <a:r>
              <a:rPr lang="en-US" dirty="0" err="1">
                <a:solidFill>
                  <a:srgbClr val="00B050"/>
                </a:solidFill>
              </a:rPr>
              <a:t>myindex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213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298B-B542-FD94-5E03-DAD3A6EC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Drop Index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7E1C-75AC-6D31-32EA-805FE4D7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DROP INDEX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myindex</a:t>
            </a:r>
            <a:r>
              <a:rPr lang="en-US" dirty="0">
                <a:latin typeface="Consolas" panose="020B0609020204030204" pitchFamily="49" charset="0"/>
              </a:rPr>
              <a:t>"; 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DROP INDEX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myIndex</a:t>
            </a:r>
            <a:r>
              <a:rPr lang="en-US" dirty="0">
                <a:latin typeface="Consolas" panose="020B0609020204030204" pitchFamily="49" charset="0"/>
              </a:rPr>
              <a:t>";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--error</a:t>
            </a:r>
          </a:p>
        </p:txBody>
      </p:sp>
    </p:spTree>
    <p:extLst>
      <p:ext uri="{BB962C8B-B14F-4D97-AF65-F5344CB8AC3E}">
        <p14:creationId xmlns:p14="http://schemas.microsoft.com/office/powerpoint/2010/main" val="15726033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D440-84CA-9894-7F2B-78F97BF8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Increment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8D3B-B582-AEA6-725C-AC354B43E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6194090" cy="43925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public."Students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("ID"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SERIAL NOT NULL</a:t>
            </a:r>
            <a:r>
              <a:rPr lang="en-US" dirty="0">
                <a:latin typeface="Consolas" panose="020B0609020204030204" pitchFamily="49" charset="0"/>
              </a:rPr>
              <a:t> 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"Username" character varying(20),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"Email" character varying(45),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"Password" character varying(45),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PRIMARY KEY </a:t>
            </a:r>
            <a:r>
              <a:rPr lang="en-US" dirty="0">
                <a:latin typeface="Consolas" panose="020B0609020204030204" pitchFamily="49" charset="0"/>
              </a:rPr>
              <a:t>("ID")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 SEQUENCE </a:t>
            </a:r>
            <a:r>
              <a:rPr lang="en-US" dirty="0" err="1">
                <a:latin typeface="Consolas" panose="020B0609020204030204" pitchFamily="49" charset="0"/>
              </a:rPr>
              <a:t>id_sequence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start 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increment 1;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 err="1">
                <a:latin typeface="Consolas" panose="020B0609020204030204" pitchFamily="49" charset="0"/>
              </a:rPr>
              <a:t>public."Students</a:t>
            </a:r>
            <a:r>
              <a:rPr lang="en-US" dirty="0">
                <a:latin typeface="Consolas" panose="020B0609020204030204" pitchFamily="49" charset="0"/>
              </a:rPr>
              <a:t>" 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nextval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id_sequence</a:t>
            </a:r>
            <a:r>
              <a:rPr lang="en-US" dirty="0">
                <a:latin typeface="Consolas" panose="020B0609020204030204" pitchFamily="49" charset="0"/>
              </a:rPr>
              <a:t>'),'Clara','clara@example.com','pass321');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0486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022C-7C83-08DE-B08F-99FBFE40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BE33F-25B7-354D-D9EC-59172C4D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NOW();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NOW()::date;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CURRENT_DATE;</a:t>
            </a:r>
          </a:p>
        </p:txBody>
      </p:sp>
    </p:spTree>
    <p:extLst>
      <p:ext uri="{BB962C8B-B14F-4D97-AF65-F5344CB8AC3E}">
        <p14:creationId xmlns:p14="http://schemas.microsoft.com/office/powerpoint/2010/main" val="42614917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2B32-8F0E-6B42-BBDB-173AACA0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8AB0-F266-CCCE-068B-31E1E861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9150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6E09-E1A8-3DCD-9423-19634D3F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View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6F98-B5E8-0339-CFF0-F13B5049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 VIEW </a:t>
            </a:r>
            <a:r>
              <a:rPr lang="en-US" dirty="0" err="1">
                <a:latin typeface="Consolas" panose="020B0609020204030204" pitchFamily="49" charset="0"/>
              </a:rPr>
              <a:t>getUsers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getUsers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36278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8FEC-DC47-D545-40C1-764573D5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DCD8-23D3-0E4C-B703-A3382AC3C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injection is a code injection technique that might destroy your database.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injection is one of the most common web hacking techniques.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 injection is the placement of malicious code in SQL statements, via web page input.</a:t>
            </a:r>
          </a:p>
        </p:txBody>
      </p:sp>
    </p:spTree>
    <p:extLst>
      <p:ext uri="{BB962C8B-B14F-4D97-AF65-F5344CB8AC3E}">
        <p14:creationId xmlns:p14="http://schemas.microsoft.com/office/powerpoint/2010/main" val="13668798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105C-AA69-6FB8-34C6-855BBD18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SQL in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FD84-DDAD-7B02-9955-EF949FF6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10707690" cy="3124201"/>
          </a:xfrm>
        </p:spPr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txtUserId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getRequestString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 //User Input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"SELECT * FROM Users WHERE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txtUserId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3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6A02-8F4F-29F1-1AB4-67AABCDF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SQL Injection Based on 1=1 is Always True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611D-F0E9-D153-F499-CFE202ED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353729" cy="312420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there is nothing to prevent a user from entering "wrong" input, the user can enter some "smart" input like this: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105 OR 1=1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Then,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Users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ALL rows from the "Users" table, since 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 1=1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is always TRUE. (dangerous)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9128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0B41-CAD0-8A5F-0C2D-16B4101C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Solution (ASP.NET Razor Example):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8C07-D392-C2DD-D3CF-D32B616F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txtUserId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getRequestString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"SELECT * FROM Users WHERE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@0";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db.Execute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txtSQL,txtUserId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3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8E3E-32D2-5E3D-F4E9-49D0750F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Insert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F125-A085-DBE0-92AB-569377BB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334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8BFC-8307-D413-34C6-B835EBBD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4B56A-25C9-2219-2579-52D7F2C9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08776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you want your web site to be able to store and retrieve data from a database, your web server should have access to a database-system that uses the SQL language.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your web server is hosted by an Internet Service Provider (ISP), you will have to look for SQL hosting plans.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most common SQL hosting databases are MS SQL Server, Oracle, MySQL, and MS Access.</a:t>
            </a:r>
          </a:p>
        </p:txBody>
      </p:sp>
    </p:spTree>
    <p:extLst>
      <p:ext uri="{BB962C8B-B14F-4D97-AF65-F5344CB8AC3E}">
        <p14:creationId xmlns:p14="http://schemas.microsoft.com/office/powerpoint/2010/main" val="116965332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C45A-1430-9BBD-DCDD-09E327D9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87A3-756B-4389-34D2-B9DDA9DC1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https://www.w3schools.com/sql/sql_datatypes.asp</a:t>
            </a:r>
          </a:p>
        </p:txBody>
      </p:sp>
    </p:spTree>
    <p:extLst>
      <p:ext uri="{BB962C8B-B14F-4D97-AF65-F5344CB8AC3E}">
        <p14:creationId xmlns:p14="http://schemas.microsoft.com/office/powerpoint/2010/main" val="94477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F2ED-0F41-53D2-F497-35B1B734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Insert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CCFA-5FA9-00AA-6CF6-C855137C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3" y="2556387"/>
            <a:ext cx="10835149" cy="3234813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sz="18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public."Users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 ("</a:t>
            </a:r>
            <a:r>
              <a:rPr lang="en-US" sz="18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", "Username", "Email", "Password", "</a:t>
            </a:r>
            <a:r>
              <a:rPr lang="en-US" sz="18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CreatedAt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")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john_doe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'john.doe@example.com'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'password123'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'2023-07-23 12:00:00'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jane_smith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'jane.smith@example.com'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'abcde456'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'2023-07-23 13:30:00'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bob_johnson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'bob.johnson@example.com'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'pass321'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'2023-07-23 14:45:00'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mary_white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'mary.white@example.com'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'qwerty789'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'2023-07-23 15:15:00'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1C00C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sam_brown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'sam.brown@example.com'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 err="1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securepass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'2023-07-23 16:00:00'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7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5DCA2-9F61-8EC9-BE3A-8B917985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905A-CC62-8033-3491-BC3B01F7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column_names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column_names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0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8DA-1596-DB98-1D02-7783C128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Null Functions: IFNULL(), ISNULL(), COALESCE(), and NVL()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CD91-2D12-FE4D-E705-B225C4E0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973161" cy="3124201"/>
          </a:xfrm>
        </p:spPr>
        <p:txBody>
          <a:bodyPr/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Problem: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Suppose that the 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UnitsOnOrder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 column is optional, and may contain NULL values.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ProductName,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1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F8DA-1596-DB98-1D02-7783C128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pPr algn="l"/>
            <a:r>
              <a:rPr lang="en-US" dirty="0"/>
              <a:t>Null Functions: IFNULL(), ISNULL(), COALESCE(), and NVL()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CD91-2D12-FE4D-E705-B225C4E0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543" y="2666999"/>
            <a:ext cx="13047406" cy="312420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Solution: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 the first non-null value in a list: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COALESCE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'W3Schools.com'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'Example.com’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ProductName,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ProductName,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COALESCE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9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13A4-4F26-900E-FBD5-677D0FFD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B9F4-3438-6426-E2B6-7EF03EEA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91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E785-9DA1-B4B7-668C-CD76EFF7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Update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6FA8-8AF0-DBA0-C70E-76C710E7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public."Users</a:t>
            </a:r>
            <a:r>
              <a:rPr lang="en-US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 "Password" = </a:t>
            </a:r>
            <a:r>
              <a:rPr lang="en-US" b="0" i="0" dirty="0">
                <a:solidFill>
                  <a:srgbClr val="C41A16"/>
                </a:solidFill>
                <a:effectLst/>
                <a:latin typeface="Consolas" panose="020B0609020204030204" pitchFamily="49" charset="0"/>
              </a:rPr>
              <a:t>'secure123'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 =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5;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4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0549-3613-392A-421B-04485866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37A4-1834-98E4-0EE0-24328C6A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6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3137-2353-0A87-0A9F-9F6FA967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Delete (Drop)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E408-741F-107F-FDD2-5FE36BEA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</a:rPr>
              <a:t>DROP TABLE 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4022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50BA-0DFB-4DD7-CE11-D4B739D4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Delete (Drop) Table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B30-707D-1FB4-A3AA-96A81830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DROP TABLE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384852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D8C7-843F-DDB8-874A-1BDA6E54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206D-A09F-E466-088D-EE771B1D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21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27FA-5A33-D719-60ED-3DA16679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Delete Statement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7402-3FA0-CB71-24CD-A9C59716A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DELETE FROM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"=1;</a:t>
            </a:r>
          </a:p>
        </p:txBody>
      </p:sp>
    </p:spTree>
    <p:extLst>
      <p:ext uri="{BB962C8B-B14F-4D97-AF65-F5344CB8AC3E}">
        <p14:creationId xmlns:p14="http://schemas.microsoft.com/office/powerpoint/2010/main" val="135496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AFFA-679F-0CC9-BAFA-92298707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Min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0DEB-6705-F92F-0B32-3EEAD1E5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MIN(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2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01C3-4592-5EBB-C54A-05B15B09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Min Max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27E2-6978-47E4-BDFD-21BF02521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MIN("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")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MAX("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")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700294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21A7-9FAA-E083-39C2-903D6664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Count Avg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4B0B-809E-C605-5E7E-9E18C710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92595"/>
            <a:ext cx="10018713" cy="359860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AVG(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54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21A7-9FAA-E083-39C2-903D6664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Count Avg Sum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4B0B-809E-C605-5E7E-9E18C710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COUNT(*)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AVG("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")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SUM("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")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911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AF9C-4B43-4956-7A63-EC94668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4DD0-93F6-6A5F-439A-3D6EB3F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21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B744-44E1-CA7F-F3D2-2B2C44E5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Like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A5233-8718-5117-A1F0-DE48899A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", "Username“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“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"Username"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latin typeface="Consolas" panose="020B0609020204030204" pitchFamily="49" charset="0"/>
              </a:rPr>
              <a:t> '%j%’;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", "Username“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“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"Username"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latin typeface="Consolas" panose="020B0609020204030204" pitchFamily="49" charset="0"/>
              </a:rPr>
              <a:t> '_a%’;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", "Username“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“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"Username"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NOT LIKE </a:t>
            </a:r>
            <a:r>
              <a:rPr lang="en-US" dirty="0">
                <a:latin typeface="Consolas" panose="020B0609020204030204" pitchFamily="49" charset="0"/>
              </a:rPr>
              <a:t>'_a%';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6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7716-4BB0-41B2-879A-BE324FD7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5F5F-4F99-8897-DCB1-03FA3CAF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","Username"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“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8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8B97-0108-6773-4F15-697B2906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B595-775A-5FCD-A454-3F1BF8D76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52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6281-E0D1-298B-C684-8E48307E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1D6C-8CCA-2A06-CFA7-D57E3EAD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'Germany'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'France'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'UK’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'Germany'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'France'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'UK’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“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"Password"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securepass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'qwerty789'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8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D013-76E5-1DAC-76CB-EA2D7F6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0323-1907-0087-5431-2E33A0D8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BETWEEN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50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DAB9-A111-43E2-6831-182E300C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Between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A1C1-AFFC-5190-3369-3E0A6B24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9472"/>
            <a:ext cx="10018713" cy="4227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“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5;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“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latin typeface="Consolas" panose="020B0609020204030204" pitchFamily="49" charset="0"/>
              </a:rPr>
              <a:t> 3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5;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“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CreatedAt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latin typeface="Consolas" panose="020B0609020204030204" pitchFamily="49" charset="0"/>
              </a:rPr>
              <a:t> '13:30:00+03:00'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'15:15:00+03:00';</a:t>
            </a:r>
          </a:p>
        </p:txBody>
      </p:sp>
    </p:spTree>
    <p:extLst>
      <p:ext uri="{BB962C8B-B14F-4D97-AF65-F5344CB8AC3E}">
        <p14:creationId xmlns:p14="http://schemas.microsoft.com/office/powerpoint/2010/main" val="213136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4060-4C8E-A20A-5B7E-E9F9E611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Between with In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61B9D-7EF7-B842-DBE8-FA14AF9C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“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BETWEEN</a:t>
            </a:r>
            <a:r>
              <a:rPr lang="en-US" dirty="0">
                <a:latin typeface="Consolas" panose="020B0609020204030204" pitchFamily="49" charset="0"/>
              </a:rPr>
              <a:t> 3 AND 5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"Password"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('</a:t>
            </a:r>
            <a:r>
              <a:rPr lang="en-US" dirty="0" err="1">
                <a:latin typeface="Consolas" panose="020B0609020204030204" pitchFamily="49" charset="0"/>
              </a:rPr>
              <a:t>securepass</a:t>
            </a:r>
            <a:r>
              <a:rPr lang="en-US" dirty="0">
                <a:latin typeface="Consolas" panose="020B0609020204030204" pitchFamily="49" charset="0"/>
              </a:rPr>
              <a:t>', 'qwerty789');</a:t>
            </a:r>
          </a:p>
        </p:txBody>
      </p:sp>
    </p:spTree>
    <p:extLst>
      <p:ext uri="{BB962C8B-B14F-4D97-AF65-F5344CB8AC3E}">
        <p14:creationId xmlns:p14="http://schemas.microsoft.com/office/powerpoint/2010/main" val="4235921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6AC2-E066-3A8A-1568-4DD91A22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B3A6-91D0-F9E1-33B9-9964BD74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alias_name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alias_name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51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8AEF-8ACD-5F8B-2141-AF12933C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Aliases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0744-D8AA-732E-60DD-B3BEAFA3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5" y="2666999"/>
            <a:ext cx="10992465" cy="3124201"/>
          </a:xfrm>
        </p:spPr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"Username"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"Name", "Email"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"Communication Email"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latin typeface="Consolas" panose="020B0609020204030204" pitchFamily="49" charset="0"/>
              </a:rPr>
              <a:t>("Username" , ', ' , "Email")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"Person“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"U"."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</a:rPr>
              <a:t>U"."Username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</a:rPr>
              <a:t>C"."Name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"U", </a:t>
            </a:r>
            <a:r>
              <a:rPr lang="en-US" dirty="0" err="1">
                <a:latin typeface="Consolas" panose="020B0609020204030204" pitchFamily="49" charset="0"/>
              </a:rPr>
              <a:t>public."Conversations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latin typeface="Consolas" panose="020B0609020204030204" pitchFamily="49" charset="0"/>
              </a:rPr>
              <a:t> "C";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87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D81D-B30D-D00F-C75D-65D75DE1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Aliases 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D16A5-C1CF-1A80-3CE0-3391B267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374" y="2666999"/>
            <a:ext cx="11041626" cy="31242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Aliases can be useful when: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 are more than one table involved in a query (same name)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Functions are used in the query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 names are big or not very readable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 or more columns are combined together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62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9E66-5CB9-9C48-E4DE-DC8DD3A7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B626-9986-EB85-D3BD-75DEF040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265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9E66-5CB9-9C48-E4DE-DC8DD3A7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>
            <a:normAutofit/>
          </a:bodyPr>
          <a:lstStyle/>
          <a:p>
            <a:r>
              <a:rPr lang="en-US"/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B626-9986-EB85-D3BD-75DEF040E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927" y="612057"/>
            <a:ext cx="7152608" cy="375346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(INNER) JOIN: </a:t>
            </a:r>
            <a:r>
              <a:rPr lang="en-US" sz="2000" dirty="0">
                <a:latin typeface="Consolas" panose="020B0609020204030204" pitchFamily="49" charset="0"/>
              </a:rPr>
              <a:t>Returns records that have matching values in both tables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LEFT (OUTER) JOIN: </a:t>
            </a:r>
            <a:r>
              <a:rPr lang="en-US" sz="2000" dirty="0">
                <a:latin typeface="Consolas" panose="020B0609020204030204" pitchFamily="49" charset="0"/>
              </a:rPr>
              <a:t>Returns all records from the left table, and the matched records from the right table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RIGHT (OUTER) JOIN: </a:t>
            </a:r>
            <a:r>
              <a:rPr lang="en-US" sz="2000" dirty="0">
                <a:latin typeface="Consolas" panose="020B0609020204030204" pitchFamily="49" charset="0"/>
              </a:rPr>
              <a:t>Returns all records from the right table, and the matched records from the left table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FULL (OUTER) JOIN: </a:t>
            </a:r>
            <a:r>
              <a:rPr lang="en-US" sz="2000" dirty="0">
                <a:latin typeface="Consolas" panose="020B0609020204030204" pitchFamily="49" charset="0"/>
              </a:rPr>
              <a:t>Returns all records when there is a match in either left or right table</a:t>
            </a:r>
          </a:p>
        </p:txBody>
      </p:sp>
      <p:pic>
        <p:nvPicPr>
          <p:cNvPr id="6" name="Picture 5" descr="A close-up of a table&#10;&#10;Description automatically generated">
            <a:extLst>
              <a:ext uri="{FF2B5EF4-FFF2-40B4-BE49-F238E27FC236}">
                <a16:creationId xmlns:a16="http://schemas.microsoft.com/office/drawing/2014/main" id="{0FC6BB6B-4484-3B83-F835-F409091C9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27" y="4697569"/>
            <a:ext cx="7164131" cy="139700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0155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770-F245-8BA2-E598-C897C016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 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F5DD-0D5F-2A36-C382-A7BD57E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87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48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Inner Join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2666999"/>
            <a:ext cx="11257935" cy="3124201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* 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public."Users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 JOIN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public."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UserConversation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public."Users"."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 = public."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UserConversation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"."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rgbClr val="0000CD"/>
                </a:solidFill>
              </a:rPr>
              <a:t>SELECT</a:t>
            </a:r>
            <a:r>
              <a:rPr lang="en-US" dirty="0"/>
              <a:t> * 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FROM</a:t>
            </a:r>
            <a:r>
              <a:rPr lang="en-US" dirty="0"/>
              <a:t> ((</a:t>
            </a:r>
            <a:r>
              <a:rPr lang="en-US" dirty="0" err="1"/>
              <a:t>public."Users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INNER JOIN </a:t>
            </a:r>
            <a:r>
              <a:rPr lang="en-US" dirty="0"/>
              <a:t>public."</a:t>
            </a:r>
            <a:r>
              <a:rPr lang="en-US" dirty="0" err="1"/>
              <a:t>UserConversation</a:t>
            </a:r>
            <a:r>
              <a:rPr lang="en-US" dirty="0"/>
              <a:t> 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ON</a:t>
            </a:r>
            <a:r>
              <a:rPr lang="en-US" dirty="0"/>
              <a:t> public."Users"."</a:t>
            </a:r>
            <a:r>
              <a:rPr lang="en-US" dirty="0" err="1"/>
              <a:t>UserID</a:t>
            </a:r>
            <a:r>
              <a:rPr lang="en-US" dirty="0"/>
              <a:t>" = public."</a:t>
            </a:r>
            <a:r>
              <a:rPr lang="en-US" dirty="0" err="1"/>
              <a:t>UserConversation</a:t>
            </a:r>
            <a:r>
              <a:rPr lang="en-US" dirty="0"/>
              <a:t>"."</a:t>
            </a:r>
            <a:r>
              <a:rPr lang="en-US" dirty="0" err="1"/>
              <a:t>UserID</a:t>
            </a:r>
            <a:r>
              <a:rPr lang="en-US" dirty="0"/>
              <a:t>") 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INNER JOIN</a:t>
            </a:r>
            <a:r>
              <a:rPr lang="en-US" dirty="0"/>
              <a:t> </a:t>
            </a:r>
            <a:r>
              <a:rPr lang="en-US" dirty="0" err="1"/>
              <a:t>public."Messages</a:t>
            </a:r>
            <a:r>
              <a:rPr lang="en-US" dirty="0"/>
              <a:t> "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ON</a:t>
            </a:r>
            <a:r>
              <a:rPr lang="en-US" dirty="0"/>
              <a:t> public."Users"."</a:t>
            </a:r>
            <a:r>
              <a:rPr lang="en-US" dirty="0" err="1"/>
              <a:t>UserID</a:t>
            </a:r>
            <a:r>
              <a:rPr lang="en-US" dirty="0"/>
              <a:t>" = public."Messages"."</a:t>
            </a:r>
            <a:r>
              <a:rPr lang="en-US" dirty="0" err="1"/>
              <a:t>UserID</a:t>
            </a:r>
            <a:r>
              <a:rPr lang="en-US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2412354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79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Left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2666999"/>
            <a:ext cx="11257935" cy="3124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https://www.w3schools.com/sql/sql_join_left.asp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22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Left Join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The 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LEFT JOIN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 keyword returns all records from the left table (</a:t>
            </a:r>
            <a:r>
              <a:rPr lang="en-US" sz="1800" b="0" i="0" dirty="0" err="1">
                <a:effectLst/>
                <a:latin typeface="Consolas" panose="020B0609020204030204" pitchFamily="49" charset="0"/>
              </a:rPr>
              <a:t>setion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), even if there are no matches in the right table (faculty).</a:t>
            </a:r>
            <a:endParaRPr lang="en-US" sz="1800" dirty="0"/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8A9CD90-6FCC-7567-D700-29E151F7F7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0" b="1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1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Left Join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The 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lang="en-US" sz="1800" b="0" i="0" dirty="0">
                <a:effectLst/>
                <a:latin typeface="Consolas" panose="020B0609020204030204" pitchFamily="49" charset="0"/>
              </a:rPr>
              <a:t>keyword returns all records from the left table (faculty), even if there are no matches in the right table (section).</a:t>
            </a:r>
            <a:endParaRPr lang="en-US" sz="1800" dirty="0"/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8E4F6E-2DF8-9B3B-77F3-0EE1DA4D8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" b="-1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07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24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Right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2666999"/>
            <a:ext cx="11257935" cy="3124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https://www.w3schools.com/sql/trysql.asp?filename=trysql_select_join_right&amp;ss=-1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55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Right Join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The RIGHT JOIN keyword returns all records from the right table (faculty), even if there are no matches in the left table (section).</a:t>
            </a:r>
            <a:endParaRPr lang="en-US" sz="1800" dirty="0"/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6BE56F6-188A-2A46-4F9C-81631A3A19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2" b="-3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Right Join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The RIGHT JOIN keyword returns all records from the right table (section), even if there are no matches in the left table (faculty).</a:t>
            </a:r>
            <a:endParaRPr lang="en-US" sz="1800" dirty="0"/>
          </a:p>
        </p:txBody>
      </p:sp>
      <p:sp>
        <p:nvSpPr>
          <p:cNvPr id="32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78AAF247-67D3-90CA-176D-6B96628DF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4" b="2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9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770-F245-8BA2-E598-C897C016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 Distinct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F5DD-0D5F-2A36-C382-A7BD57E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 DISTINCT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","Username"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public."Users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DISTINCT *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186191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75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07447F-9160-661D-AC9F-62CEA29A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Full Join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B372-4CC3-AFF7-0A40-29F96116D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 anchor="t">
            <a:normAutofit/>
          </a:bodyPr>
          <a:lstStyle/>
          <a:p>
            <a:r>
              <a:rPr lang="en-US" sz="1800" b="0" i="0" dirty="0">
                <a:effectLst/>
                <a:latin typeface="Consolas" panose="020B0609020204030204" pitchFamily="49" charset="0"/>
              </a:rPr>
              <a:t>Note: The FULL JOIN keyword returns all matching records from both tables whether the other table matches or not.</a:t>
            </a:r>
            <a:endParaRPr lang="en-US" sz="1800" dirty="0"/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CF4448-A6C6-9B26-4B87-C181417FC2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986"/>
          <a:stretch/>
        </p:blipFill>
        <p:spPr>
          <a:xfrm>
            <a:off x="4941202" y="1011765"/>
            <a:ext cx="623735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52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1DD7-6916-E598-0B89-0D4E507E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B3C5-7833-D2AF-E8F3-2DD01E75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 T1, table1 T2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39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1DD7-6916-E598-0B89-0D4E507E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B3C5-7833-D2AF-E8F3-2DD01E75C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https://www.w3schools.com/sql/trysql.asp?filename=trysql_select_join_self</a:t>
            </a:r>
          </a:p>
        </p:txBody>
      </p:sp>
    </p:spTree>
    <p:extLst>
      <p:ext uri="{BB962C8B-B14F-4D97-AF65-F5344CB8AC3E}">
        <p14:creationId xmlns:p14="http://schemas.microsoft.com/office/powerpoint/2010/main" val="1761862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261B-C1BA-9772-9198-811A9144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4E52-3315-1CAD-8C94-F907BA3EB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ALL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58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5126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128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29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30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131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32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33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B3E685-0A01-3395-1F60-95C91A8E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Union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B4BF-062F-43B3-A2B6-CC4E3E80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703" y="2992318"/>
            <a:ext cx="3274142" cy="1974574"/>
          </a:xfrm>
        </p:spPr>
        <p:txBody>
          <a:bodyPr>
            <a:normAutofit fontScale="85000" lnSpcReduction="10000"/>
          </a:bodyPr>
          <a:lstStyle/>
          <a:p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 id, name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effectLst/>
                <a:latin typeface="Consolas" panose="020B0609020204030204" pitchFamily="49" charset="0"/>
              </a:rPr>
              <a:t>public."A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"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UNION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 id, name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effectLst/>
                <a:latin typeface="Consolas" panose="020B0609020204030204" pitchFamily="49" charset="0"/>
              </a:rPr>
              <a:t>public."B</a:t>
            </a:r>
            <a:r>
              <a:rPr lang="en-US" sz="2800" b="0" i="0" dirty="0">
                <a:effectLst/>
                <a:latin typeface="Consolas" panose="020B0609020204030204" pitchFamily="49" charset="0"/>
              </a:rPr>
              <a:t>";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138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C5177A-E1BA-27D3-005F-711AA436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202" y="2092224"/>
            <a:ext cx="6237359" cy="238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0952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2854-165E-4D79-FC37-BDBFBE63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F720-ED73-CE34-C4DB-E45D9180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INTERSECT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479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5" name="Group 7174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176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77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178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179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180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181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DF61E-6178-2E5A-BA8A-F93612D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Intersect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3DB3-7D36-EAF8-045F-8BF5357D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40" y="2666999"/>
            <a:ext cx="3501360" cy="312420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id, name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public."A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INTERSECT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id, name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public."B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183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2796B5-F5F5-E491-BBAE-F30F93AEF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202" y="2294938"/>
            <a:ext cx="6237359" cy="198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77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20AD-F550-F184-DB7A-90420DF1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6694-60DF-1223-D174-6190EBF0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80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20AD-F550-F184-DB7A-90420DF1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Group By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6694-60DF-1223-D174-6190EBF0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https://www.w3schools.com/sql/trysql.asp?filename=trysql_select_groupby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770-F245-8BA2-E598-C897C016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F5DD-0D5F-2A36-C382-A7BD57E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40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D655-F45B-902F-1464-4FA6424A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478B-E739-E8F0-BC3A-765B236F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554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D655-F45B-902F-1464-4FA6424A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478B-E739-E8F0-BC3A-765B236F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The HAVING clause was added to SQL because the WHERE keyword cannot be used with aggregate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676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743C-56B1-0416-4FF8-E1D7E1BB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Having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1C89-8B80-9256-C5B5-505E598C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https://www.w3schools.com/sql/trysql.asp?filename=trysql_select_having</a:t>
            </a:r>
          </a:p>
        </p:txBody>
      </p:sp>
    </p:spTree>
    <p:extLst>
      <p:ext uri="{BB962C8B-B14F-4D97-AF65-F5344CB8AC3E}">
        <p14:creationId xmlns:p14="http://schemas.microsoft.com/office/powerpoint/2010/main" val="2789368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99DD-7FBC-E5B8-1AC8-C5472923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7E3E-5123-C58E-5854-A8D72318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EXISTS operator returns TRUE if the subquery returns one or more records.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EXISTS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367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A54C-4021-4BA0-41BD-EBEB9534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Exists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20D7-3A03-B325-CB3B-BB70460D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2666999"/>
            <a:ext cx="11002297" cy="31242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</a:rPr>
              <a:t> "Username"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public."Users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 EXISTS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public."Users</a:t>
            </a:r>
            <a:r>
              <a:rPr lang="en-US" sz="2000" dirty="0"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latin typeface="Consolas" panose="020B0609020204030204" pitchFamily="49" charset="0"/>
              </a:rPr>
              <a:t> "</a:t>
            </a:r>
            <a:r>
              <a:rPr lang="en-US" sz="2000" dirty="0" err="1">
                <a:latin typeface="Consolas" panose="020B0609020204030204" pitchFamily="49" charset="0"/>
              </a:rPr>
              <a:t>UserID</a:t>
            </a:r>
            <a:r>
              <a:rPr lang="en-US" sz="2000" dirty="0">
                <a:latin typeface="Consolas" panose="020B0609020204030204" pitchFamily="49" charset="0"/>
              </a:rPr>
              <a:t>" &lt;= 5);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public."</a:t>
            </a:r>
            <a:r>
              <a:rPr lang="en-US" sz="2000" dirty="0" err="1">
                <a:latin typeface="Consolas" panose="020B0609020204030204" pitchFamily="49" charset="0"/>
              </a:rPr>
              <a:t>UserConversation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EXISTS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latin typeface="Consolas" panose="020B0609020204030204" pitchFamily="49" charset="0"/>
              </a:rPr>
              <a:t> *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public."Users</a:t>
            </a:r>
            <a:r>
              <a:rPr lang="en-US" sz="2000" dirty="0">
                <a:latin typeface="Consolas" panose="020B0609020204030204" pitchFamily="49" charset="0"/>
              </a:rPr>
              <a:t>" 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latin typeface="Consolas" panose="020B0609020204030204" pitchFamily="49" charset="0"/>
              </a:rPr>
              <a:t> public."Users"."</a:t>
            </a:r>
            <a:r>
              <a:rPr lang="en-US" sz="2000" dirty="0" err="1">
                <a:latin typeface="Consolas" panose="020B0609020204030204" pitchFamily="49" charset="0"/>
              </a:rPr>
              <a:t>UserID</a:t>
            </a:r>
            <a:r>
              <a:rPr lang="en-US" sz="2000" dirty="0">
                <a:latin typeface="Consolas" panose="020B0609020204030204" pitchFamily="49" charset="0"/>
              </a:rPr>
              <a:t>" = public."</a:t>
            </a:r>
            <a:r>
              <a:rPr lang="en-US" sz="2000" dirty="0" err="1">
                <a:latin typeface="Consolas" panose="020B0609020204030204" pitchFamily="49" charset="0"/>
              </a:rPr>
              <a:t>UserConversation</a:t>
            </a:r>
            <a:r>
              <a:rPr lang="en-US" sz="2000" dirty="0">
                <a:latin typeface="Consolas" panose="020B0609020204030204" pitchFamily="49" charset="0"/>
              </a:rPr>
              <a:t>"."</a:t>
            </a:r>
            <a:r>
              <a:rPr lang="en-US" sz="2000" dirty="0" err="1">
                <a:latin typeface="Consolas" panose="020B0609020204030204" pitchFamily="49" charset="0"/>
              </a:rPr>
              <a:t>UserID</a:t>
            </a:r>
            <a:r>
              <a:rPr lang="en-US" sz="2000" dirty="0"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416898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1F82-233A-AE7A-9EBC-B3A32F24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862D-7312-0B16-9D7D-3F98A5D5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The ANY operator: </a:t>
            </a:r>
            <a:br>
              <a:rPr lang="en-US" sz="2000" b="0" i="0" dirty="0"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effectLst/>
                <a:latin typeface="Consolas" panose="020B0609020204030204" pitchFamily="49" charset="0"/>
              </a:rPr>
              <a:t>returns a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boolean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 value as a result </a:t>
            </a:r>
            <a:br>
              <a:rPr lang="en-US" sz="2000" b="0" i="0" dirty="0"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effectLst/>
                <a:latin typeface="Consolas" panose="020B0609020204030204" pitchFamily="49" charset="0"/>
              </a:rPr>
              <a:t>returns TRUE if ANY of the subquery values meet the condition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ANY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CECBA9-D4EE-7EA9-1C8A-798ED6BC27FE}"/>
              </a:ext>
            </a:extLst>
          </p:cNvPr>
          <p:cNvSpPr txBox="1">
            <a:spLocks/>
          </p:cNvSpPr>
          <p:nvPr/>
        </p:nvSpPr>
        <p:spPr>
          <a:xfrm>
            <a:off x="1484311" y="5791200"/>
            <a:ext cx="10180946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Note: The operator must be a standard comparison operator (=, &lt;&gt;, !=, &gt;, &gt;=, &lt;, or &lt;=).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34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F6E7-70BC-854B-6580-AEF041D0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Any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C36F-1926-42C4-D8FC-3B81DE52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https://www.w3schools.com/sql/trysql.asp?filename=trysql_select_any&amp;ss=-1</a:t>
            </a:r>
          </a:p>
        </p:txBody>
      </p:sp>
    </p:spTree>
    <p:extLst>
      <p:ext uri="{BB962C8B-B14F-4D97-AF65-F5344CB8AC3E}">
        <p14:creationId xmlns:p14="http://schemas.microsoft.com/office/powerpoint/2010/main" val="9251491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1F82-233A-AE7A-9EBC-B3A32F24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862D-7312-0B16-9D7D-3F98A5D5A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6285"/>
            <a:ext cx="10018713" cy="3854244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The ALL operator:</a:t>
            </a:r>
            <a:br>
              <a:rPr lang="en-US" sz="2000" b="0" i="0" dirty="0"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effectLst/>
                <a:latin typeface="Consolas" panose="020B0609020204030204" pitchFamily="49" charset="0"/>
              </a:rPr>
              <a:t>returns a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boolean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 value as a result</a:t>
            </a:r>
            <a:br>
              <a:rPr lang="en-US" sz="2000" b="0" i="0" dirty="0"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effectLst/>
                <a:latin typeface="Consolas" panose="020B0609020204030204" pitchFamily="49" charset="0"/>
              </a:rPr>
              <a:t>returns TRUE if ALL of the subquery values meet the condition</a:t>
            </a:r>
            <a:br>
              <a:rPr lang="en-US" sz="2000" b="0" i="0" dirty="0"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effectLst/>
                <a:latin typeface="Consolas" panose="020B0609020204030204" pitchFamily="49" charset="0"/>
              </a:rPr>
              <a:t>is used with SELECT, WHERE and HAVING statements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485065-32B3-AD06-706E-9064245E1A4F}"/>
              </a:ext>
            </a:extLst>
          </p:cNvPr>
          <p:cNvSpPr txBox="1">
            <a:spLocks/>
          </p:cNvSpPr>
          <p:nvPr/>
        </p:nvSpPr>
        <p:spPr>
          <a:xfrm>
            <a:off x="1484311" y="5791200"/>
            <a:ext cx="10180946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Note: The operator must be a standard comparison operator (=, &lt;&gt;, !=, &gt;, &gt;=, &lt;, or &lt;=).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614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1F82-233A-AE7A-9EBC-B3A32F24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862D-7312-0B16-9D7D-3F98A5D5A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6285"/>
            <a:ext cx="10018713" cy="365759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The ALL operator:</a:t>
            </a:r>
            <a:br>
              <a:rPr lang="en-US" sz="2000" b="0" i="0" dirty="0"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effectLst/>
                <a:latin typeface="Consolas" panose="020B0609020204030204" pitchFamily="49" charset="0"/>
              </a:rPr>
              <a:t>returns a </a:t>
            </a:r>
            <a:r>
              <a:rPr lang="en-US" sz="2000" b="0" i="0" dirty="0" err="1">
                <a:effectLst/>
                <a:latin typeface="Consolas" panose="020B0609020204030204" pitchFamily="49" charset="0"/>
              </a:rPr>
              <a:t>boolean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 value as a result</a:t>
            </a:r>
            <a:br>
              <a:rPr lang="en-US" sz="2000" b="0" i="0" dirty="0"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effectLst/>
                <a:latin typeface="Consolas" panose="020B0609020204030204" pitchFamily="49" charset="0"/>
              </a:rPr>
              <a:t>returns TRUE if ALL of the subquery values meet the condition</a:t>
            </a:r>
            <a:br>
              <a:rPr lang="en-US" sz="2000" b="0" i="0" dirty="0"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effectLst/>
                <a:latin typeface="Consolas" panose="020B0609020204030204" pitchFamily="49" charset="0"/>
              </a:rPr>
              <a:t>is used with SELECT, WHERE and HAVING statements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ALL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1ED7C6-52BD-69E2-BC8C-467AFFE32D2D}"/>
              </a:ext>
            </a:extLst>
          </p:cNvPr>
          <p:cNvSpPr txBox="1">
            <a:spLocks/>
          </p:cNvSpPr>
          <p:nvPr/>
        </p:nvSpPr>
        <p:spPr>
          <a:xfrm>
            <a:off x="1484311" y="5791200"/>
            <a:ext cx="10180946" cy="87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Note: The operator must be a standard comparison operator (=, &lt;&gt;, !=, &gt;, &gt;=, &lt;, or &lt;=).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02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F6F8-F0F2-72CA-7650-5B6D40F8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All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D45C-6755-8B01-1802-9ED3216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343541"/>
                </a:solidFill>
                <a:effectLst/>
                <a:latin typeface="Consolas" panose="020B0609020204030204" pitchFamily="49" charset="0"/>
              </a:rPr>
              <a:t> ALL *</a:t>
            </a:r>
            <a:br>
              <a:rPr lang="en-US" b="0" i="0" dirty="0">
                <a:solidFill>
                  <a:srgbClr val="34354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34354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343541"/>
                </a:solidFill>
                <a:effectLst/>
                <a:latin typeface="Consolas" panose="020B0609020204030204" pitchFamily="49" charset="0"/>
              </a:rPr>
              <a:t>public."Users</a:t>
            </a:r>
            <a:r>
              <a:rPr lang="en-US" b="0" i="0" dirty="0">
                <a:solidFill>
                  <a:srgbClr val="343541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solidFill>
                  <a:srgbClr val="343541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343541"/>
                </a:solidFill>
                <a:effectLst/>
                <a:latin typeface="Consolas" panose="020B0609020204030204" pitchFamily="49" charset="0"/>
              </a:rPr>
              <a:t> TRUE;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770-F245-8BA2-E598-C897C016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Where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F5DD-0D5F-2A36-C382-A7BD57E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public."Users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 = 5;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115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F6F8-F0F2-72CA-7650-5B6D40F8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All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D45C-6755-8B01-1802-9ED32167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https://www.w3schools.com/sql/trysql.asp?filename=trysql_select_all3&amp;ss=-1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438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D512-764C-EE68-5E8A-6AD8B8FC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5864-180C-06AF-1153-19194368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8801"/>
            <a:ext cx="10018713" cy="405089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It creates new table (if table already exist, it gives error).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externaldb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oldtable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externaldb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oldtable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71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998D-9C52-EB3E-9A09-6F36FB91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 Into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6277-5531-1658-59B2-D0E068EA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27122"/>
            <a:ext cx="10018713" cy="49308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public."Users2"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public."Users2"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TRUE;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public."Users2"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false; (same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825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8D38-3DAE-7167-F178-2DAE5538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Select Into Tip: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C4D5-E382-0839-6C27-8D62F2F0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INTO can also be used to create a new, empty table using the schema of another. Just add a WHERE clause that causes the query to return no data: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newtable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oldtable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24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479E-A86F-3F77-0A6F-282AC309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Insert Into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53D9-E587-4FBF-3FCF-0EBF7EA3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05201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The INSERT INTO SELECT statement copies data from one table and inserts it into exist another table(not new table).</a:t>
            </a:r>
          </a:p>
          <a:p>
            <a:r>
              <a:rPr lang="en-US" dirty="0">
                <a:latin typeface="Consolas" panose="020B0609020204030204" pitchFamily="49" charset="0"/>
              </a:rPr>
              <a:t>The INSERT INTO SELECT statement requires that the data types in source and target tables match.</a:t>
            </a:r>
          </a:p>
          <a:p>
            <a:r>
              <a:rPr lang="en-US" dirty="0">
                <a:latin typeface="Consolas" panose="020B0609020204030204" pitchFamily="49" charset="0"/>
              </a:rPr>
              <a:t>Note: The existing records in the target table are unaffected.</a:t>
            </a:r>
          </a:p>
        </p:txBody>
      </p:sp>
    </p:spTree>
    <p:extLst>
      <p:ext uri="{BB962C8B-B14F-4D97-AF65-F5344CB8AC3E}">
        <p14:creationId xmlns:p14="http://schemas.microsoft.com/office/powerpoint/2010/main" val="37216007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DF1E-90A5-6022-28B6-C49A4BAD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Insert Into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AD59-9D7F-93EF-6955-E349735E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312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BD55-EDC9-351F-F157-2D771176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C27F-BEB0-8F1F-6A4C-7504021E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If there is no ELSE part and no conditions are true, it returns NULL.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CASE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575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9E6D-97EC-5CE8-4423-A6D4460B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Case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F6CF-B4E8-03BF-71B7-814B47E1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ORDER BY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CASE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latin typeface="Consolas" panose="020B0609020204030204" pitchFamily="49" charset="0"/>
              </a:rPr>
              <a:t> "Username"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IS NULL THEN </a:t>
            </a:r>
            <a:r>
              <a:rPr lang="en-US" dirty="0">
                <a:latin typeface="Consolas" panose="020B0609020204030204" pitchFamily="49" charset="0"/>
              </a:rPr>
              <a:t>"Email"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"Username"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58526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CDCB-65BC-A9FF-CC40-53E7A9D8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A306-CC61-AE06-89E3-B5261F14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stored procedure is a prepared SQL code that you can save, so the code can be reused over and over again.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 if you have an SQL query that you write over and over again, save it as a stored procedure, and then just call it to execute it.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 can also pass parameters to a stored procedure, so that the stored procedure can act based on the parameter value(s) that is passed.</a:t>
            </a:r>
          </a:p>
        </p:txBody>
      </p:sp>
    </p:spTree>
    <p:extLst>
      <p:ext uri="{BB962C8B-B14F-4D97-AF65-F5344CB8AC3E}">
        <p14:creationId xmlns:p14="http://schemas.microsoft.com/office/powerpoint/2010/main" val="18593233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CDCB-65BC-A9FF-CC40-53E7A9D8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A306-CC61-AE06-89E3-B5261F14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procedure_name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dirty="0"/>
            </a:b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sql_statement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GO;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procedure_name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9049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770-F245-8BA2-E598-C897C016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And, Or, Not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F5DD-0D5F-2A36-C382-A7BD57E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217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CDCB-65BC-A9FF-CC40-53E7A9D8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Procedure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A306-CC61-AE06-89E3-B5261F14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5277"/>
            <a:ext cx="10018713" cy="46703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 PROCEDURE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myProcedure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plpgsql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$$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BEGIN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RAISE NOTICE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'TEST PROCEDURE YAZISI';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$$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CALL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myProcedure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32418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CDCB-65BC-A9FF-CC40-53E7A9D8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Procedure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A306-CC61-AE06-89E3-B5261F14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5277"/>
            <a:ext cx="16742730" cy="497512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 OR REPLACE PROCEDURE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add_user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(p1 integer, p2 text, p3 text, p4 text, p5 time)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plpgsql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$$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BEGIN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public."Users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 ("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","Username", "Email", "Password", 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CreatedAt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")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(p1,p2,p3,p4,p5);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$$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CALL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add_user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(6,'selena_gomez', 'selena.gomez@example.com',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mypony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', '2023-07-27 19:06:00');</a:t>
            </a:r>
          </a:p>
        </p:txBody>
      </p:sp>
    </p:spTree>
    <p:extLst>
      <p:ext uri="{BB962C8B-B14F-4D97-AF65-F5344CB8AC3E}">
        <p14:creationId xmlns:p14="http://schemas.microsoft.com/office/powerpoint/2010/main" val="3694102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F1F0-B10D-9AA3-341D-12FEDFED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5A2E-A9AC-FF3C-4EE8-C810C85A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WHERE City='Berlin’;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/*City,*/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</a:p>
        </p:txBody>
      </p:sp>
    </p:spTree>
    <p:extLst>
      <p:ext uri="{BB962C8B-B14F-4D97-AF65-F5344CB8AC3E}">
        <p14:creationId xmlns:p14="http://schemas.microsoft.com/office/powerpoint/2010/main" val="19538104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54DA-9DB1-FEA1-BD86-0AA44E58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006B-9376-723D-7E0C-B33ED654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https://www.w3schools.com/sql/sql_operators.asp</a:t>
            </a:r>
          </a:p>
        </p:txBody>
      </p:sp>
    </p:spTree>
    <p:extLst>
      <p:ext uri="{BB962C8B-B14F-4D97-AF65-F5344CB8AC3E}">
        <p14:creationId xmlns:p14="http://schemas.microsoft.com/office/powerpoint/2010/main" val="1717401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11A6-4B20-3AC1-B5A4-0AABACE4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279B-7A88-7E25-B249-0906D6F4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49896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11A6-4B20-3AC1-B5A4-0AABACE4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 Database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279B-7A88-7E25-B249-0906D6F4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CREATE DATABASE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DbSchool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WITH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OWNER = </a:t>
            </a:r>
            <a:r>
              <a:rPr lang="en-US" dirty="0" err="1">
                <a:latin typeface="Consolas" panose="020B0609020204030204" pitchFamily="49" charset="0"/>
              </a:rPr>
              <a:t>postgres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ENCODING = 'UTF8'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CONNECTION LIMIT = -1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IS_TEMPLATE = False;</a:t>
            </a:r>
          </a:p>
        </p:txBody>
      </p:sp>
    </p:spTree>
    <p:extLst>
      <p:ext uri="{BB962C8B-B14F-4D97-AF65-F5344CB8AC3E}">
        <p14:creationId xmlns:p14="http://schemas.microsoft.com/office/powerpoint/2010/main" val="7688250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A99C-2C3A-F22B-887D-CA154E6D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Show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82B9-A0DB-CF32-5010-E4B90998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datname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pg_database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816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275D-63F8-E1DA-1B12-8FC29D18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Drop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ED73-6E77-0CAB-2B47-BE777D0D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24013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275D-63F8-E1DA-1B12-8FC29D18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Drop Database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9ED73-6E77-0CAB-2B47-BE777D0D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 DATABASE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DbUniversity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";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datname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pg_database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datname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 '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DbUniversity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42165945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5320-BFFC-01B5-CD21-08FAABD2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093B-C92F-4B26-3CF8-A398CFD3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5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F770-F245-8BA2-E598-C897C016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And, Or, Not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F5DD-0D5F-2A36-C382-A7BD57EA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condition3 ...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570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5320-BFFC-01B5-CD21-08FAABD2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093B-C92F-4B26-3CF8-A398CFD3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52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1B85-05DB-4548-B3D7-A5A9F7D4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3510-49BB-893E-555F-894A92A5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5001"/>
            <a:ext cx="10018713" cy="49530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 TABLE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column1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column2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column3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....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 TABLE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column2,...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existing_table_name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....;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04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1B85-05DB-4548-B3D7-A5A9F7D4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3510-49BB-893E-555F-894A92A5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Add existing </a:t>
            </a:r>
            <a:r>
              <a:rPr lang="en-US" dirty="0">
                <a:latin typeface="Consolas" panose="020B0609020204030204" pitchFamily="49" charset="0"/>
              </a:rPr>
              <a:t>table with data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 TABLE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public."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UsersTest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public."Users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717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8843-B72D-5A09-5BBF-E472E739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Create Table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0727-3F68-0859-6EE7-EA7F255A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7399"/>
            <a:ext cx="10018713" cy="4191001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CREATE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TABLE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public."Users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UserID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integer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NOT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NULL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"Username"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character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20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"Email"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character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45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"Password"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character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varying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1C00CF"/>
                </a:solidFill>
                <a:effectLst/>
                <a:latin typeface="source-code-pro"/>
              </a:rPr>
              <a:t>45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CreatedAt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time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with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time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zone,</a:t>
            </a:r>
            <a:br>
              <a:rPr lang="en-US" dirty="0"/>
            </a:b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PRIMARY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KEY ("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UserId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")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ALTER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TABLE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IF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EXISTS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public."Users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"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OWNER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to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postgres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006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3137-2353-0A87-0A9F-9F6FA967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Delete (Drop)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E408-741F-107F-FDD2-5FE36BEA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</a:rPr>
              <a:t>DROP TABLE 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BA27B8E0-A084-2119-BC76-88386C6E8F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8164946"/>
                  </p:ext>
                </p:extLst>
              </p:nvPr>
            </p:nvGraphicFramePr>
            <p:xfrm>
              <a:off x="8717280" y="475107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32AE2C5-7082-4F62-B4A2-51B60EDC0355}">
                    <psez:zmPr id="{53658625-3173-4FC8-86EA-85E9F0EA953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A27B8E0-A084-2119-BC76-88386C6E8F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7280" y="475107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2221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50BA-0DFB-4DD7-CE11-D4B739D4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Delete (Drop) Table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39B30-707D-1FB4-A3AA-96A81830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DROP TABLE </a:t>
            </a:r>
            <a:r>
              <a:rPr lang="en-US" dirty="0" err="1">
                <a:latin typeface="Consolas" panose="020B0609020204030204" pitchFamily="49" charset="0"/>
              </a:rPr>
              <a:t>public."Users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6871131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19A-6262-A483-C02C-9476C8D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8E4-EC0F-411E-A2AA-D54CC358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ALTER TABLE statement is used to add, delete, or modify columns in an existing table. </a:t>
            </a:r>
          </a:p>
          <a:p>
            <a:r>
              <a:rPr lang="en-US" dirty="0">
                <a:latin typeface="Consolas" panose="020B0609020204030204" pitchFamily="49" charset="0"/>
              </a:rPr>
              <a:t>The ALTER TABLE statement is also used to add and drop various constraints on an existing table.</a:t>
            </a:r>
          </a:p>
        </p:txBody>
      </p:sp>
    </p:spTree>
    <p:extLst>
      <p:ext uri="{BB962C8B-B14F-4D97-AF65-F5344CB8AC3E}">
        <p14:creationId xmlns:p14="http://schemas.microsoft.com/office/powerpoint/2010/main" val="39008159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19A-6262-A483-C02C-9476C8D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 Table: Add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8E4-EC0F-411E-A2AA-D54CC358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401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19A-6262-A483-C02C-9476C8D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 Table: Add Column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8E4-EC0F-411E-A2AA-D54CC358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 TABLE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public."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UsersTest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br>
              <a:rPr lang="en-US" b="0" i="0" dirty="0"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"Role" character varying(45);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103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19A-6262-A483-C02C-9476C8D6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Alter Table: Drop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C8E4-EC0F-411E-A2AA-D54CC358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94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6804</TotalTime>
  <Words>4581</Words>
  <Application>Microsoft Office PowerPoint</Application>
  <PresentationFormat>Widescreen</PresentationFormat>
  <Paragraphs>386</Paragraphs>
  <Slides>131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9" baseType="lpstr">
      <vt:lpstr>Arial</vt:lpstr>
      <vt:lpstr>Calibri</vt:lpstr>
      <vt:lpstr>Consolas</vt:lpstr>
      <vt:lpstr>Corbel</vt:lpstr>
      <vt:lpstr>Segoe UI</vt:lpstr>
      <vt:lpstr>source-code-pro</vt:lpstr>
      <vt:lpstr>Verdana</vt:lpstr>
      <vt:lpstr>Parallax</vt:lpstr>
      <vt:lpstr>Postgre SQL</vt:lpstr>
      <vt:lpstr>Select</vt:lpstr>
      <vt:lpstr>Select Example:</vt:lpstr>
      <vt:lpstr>Select Distinct</vt:lpstr>
      <vt:lpstr>Select Distinct Example:</vt:lpstr>
      <vt:lpstr>Where</vt:lpstr>
      <vt:lpstr>Where Example:</vt:lpstr>
      <vt:lpstr>And, Or, Not Operators</vt:lpstr>
      <vt:lpstr>And, Or, Not Operators</vt:lpstr>
      <vt:lpstr>And, Or, Not Operators</vt:lpstr>
      <vt:lpstr>Order By</vt:lpstr>
      <vt:lpstr>Order By Example:</vt:lpstr>
      <vt:lpstr>Insert Into</vt:lpstr>
      <vt:lpstr>Insert Into</vt:lpstr>
      <vt:lpstr>Null Values</vt:lpstr>
      <vt:lpstr>Null Functions: IFNULL(), ISNULL(), COALESCE(), and NVL()</vt:lpstr>
      <vt:lpstr>Null Functions: IFNULL(), ISNULL(), COALESCE(), and NVL()</vt:lpstr>
      <vt:lpstr>Update</vt:lpstr>
      <vt:lpstr>Update Example:</vt:lpstr>
      <vt:lpstr>Delete (Drop) Table</vt:lpstr>
      <vt:lpstr>Delete (Drop) Table Example:</vt:lpstr>
      <vt:lpstr>Delete Statement</vt:lpstr>
      <vt:lpstr>Delete Statement Example:</vt:lpstr>
      <vt:lpstr>Min Max</vt:lpstr>
      <vt:lpstr>Min Max Example:</vt:lpstr>
      <vt:lpstr>Count Avg Sum</vt:lpstr>
      <vt:lpstr>Count Avg Sum Example:</vt:lpstr>
      <vt:lpstr>Like</vt:lpstr>
      <vt:lpstr>Like Example:</vt:lpstr>
      <vt:lpstr>In</vt:lpstr>
      <vt:lpstr>In Example:</vt:lpstr>
      <vt:lpstr>Between</vt:lpstr>
      <vt:lpstr>Between Example:</vt:lpstr>
      <vt:lpstr>Between with In Example:</vt:lpstr>
      <vt:lpstr>Aliases</vt:lpstr>
      <vt:lpstr>Aliases Example:</vt:lpstr>
      <vt:lpstr>Aliases Advantages:</vt:lpstr>
      <vt:lpstr>Joins</vt:lpstr>
      <vt:lpstr>Join Types</vt:lpstr>
      <vt:lpstr>Inner Join</vt:lpstr>
      <vt:lpstr>Inner Join Example:</vt:lpstr>
      <vt:lpstr>Left Join</vt:lpstr>
      <vt:lpstr>Left Example:</vt:lpstr>
      <vt:lpstr>Left Join Example:</vt:lpstr>
      <vt:lpstr>Left Join Example:</vt:lpstr>
      <vt:lpstr>Right Join</vt:lpstr>
      <vt:lpstr>Right Example:</vt:lpstr>
      <vt:lpstr>Right Join Example:</vt:lpstr>
      <vt:lpstr>Right Join Example:</vt:lpstr>
      <vt:lpstr>Full Join</vt:lpstr>
      <vt:lpstr>Full Join Example:</vt:lpstr>
      <vt:lpstr>Self Join</vt:lpstr>
      <vt:lpstr>Self Join</vt:lpstr>
      <vt:lpstr>Union</vt:lpstr>
      <vt:lpstr>Union Example:</vt:lpstr>
      <vt:lpstr>Intersect</vt:lpstr>
      <vt:lpstr>Intersect Example:</vt:lpstr>
      <vt:lpstr>Group By</vt:lpstr>
      <vt:lpstr>Group By Example:</vt:lpstr>
      <vt:lpstr>Having</vt:lpstr>
      <vt:lpstr>Having</vt:lpstr>
      <vt:lpstr>Having Example:</vt:lpstr>
      <vt:lpstr>Exists</vt:lpstr>
      <vt:lpstr>Exists Example:</vt:lpstr>
      <vt:lpstr>Any</vt:lpstr>
      <vt:lpstr>Any Example:</vt:lpstr>
      <vt:lpstr>All</vt:lpstr>
      <vt:lpstr>All</vt:lpstr>
      <vt:lpstr>All Example:</vt:lpstr>
      <vt:lpstr>All Example:</vt:lpstr>
      <vt:lpstr>Select Into</vt:lpstr>
      <vt:lpstr>Select Into Example:</vt:lpstr>
      <vt:lpstr>Select Into Tip:</vt:lpstr>
      <vt:lpstr>Insert Into Select</vt:lpstr>
      <vt:lpstr>Insert Into Select</vt:lpstr>
      <vt:lpstr>Case</vt:lpstr>
      <vt:lpstr>Case Example:</vt:lpstr>
      <vt:lpstr>Procedures</vt:lpstr>
      <vt:lpstr>Procedures</vt:lpstr>
      <vt:lpstr>Procedure Example</vt:lpstr>
      <vt:lpstr>Procedure Example</vt:lpstr>
      <vt:lpstr>Comments</vt:lpstr>
      <vt:lpstr>Operators</vt:lpstr>
      <vt:lpstr>Create Database</vt:lpstr>
      <vt:lpstr>Create Database Example:</vt:lpstr>
      <vt:lpstr>Show Database</vt:lpstr>
      <vt:lpstr>Drop Database</vt:lpstr>
      <vt:lpstr>Drop Database Example:</vt:lpstr>
      <vt:lpstr>Backup</vt:lpstr>
      <vt:lpstr>Backup</vt:lpstr>
      <vt:lpstr>Create Table</vt:lpstr>
      <vt:lpstr>Create Table</vt:lpstr>
      <vt:lpstr>Create Table Example:</vt:lpstr>
      <vt:lpstr>Delete (Drop) Table</vt:lpstr>
      <vt:lpstr>Delete (Drop) Table Example:</vt:lpstr>
      <vt:lpstr>Alter Table</vt:lpstr>
      <vt:lpstr>Alter Table: Add Column</vt:lpstr>
      <vt:lpstr>Alter Table: Add Column Example</vt:lpstr>
      <vt:lpstr>Alter Table: Drop Column</vt:lpstr>
      <vt:lpstr>Alter Table: Drop Column Example</vt:lpstr>
      <vt:lpstr>Alter Table: Rename Column</vt:lpstr>
      <vt:lpstr>Alter Table: Rename Column Example</vt:lpstr>
      <vt:lpstr>Alter Table: Modify Datatype</vt:lpstr>
      <vt:lpstr>Alter Table: Modify Datatype</vt:lpstr>
      <vt:lpstr>Constraints</vt:lpstr>
      <vt:lpstr>Constraints</vt:lpstr>
      <vt:lpstr>Not Null Example:</vt:lpstr>
      <vt:lpstr>Not Null Example:</vt:lpstr>
      <vt:lpstr>Unique Example:</vt:lpstr>
      <vt:lpstr>Unique Example:</vt:lpstr>
      <vt:lpstr>Primary Key Example:</vt:lpstr>
      <vt:lpstr>Primary Key Example:</vt:lpstr>
      <vt:lpstr>Foreign Key Example:</vt:lpstr>
      <vt:lpstr>Foreign Key Example:</vt:lpstr>
      <vt:lpstr>Check Example:</vt:lpstr>
      <vt:lpstr>Check Example:</vt:lpstr>
      <vt:lpstr>Default Example:</vt:lpstr>
      <vt:lpstr>Default Example:</vt:lpstr>
      <vt:lpstr>Index Example:</vt:lpstr>
      <vt:lpstr>Index Example:</vt:lpstr>
      <vt:lpstr>Drop Index Example:</vt:lpstr>
      <vt:lpstr>Auto Increment Example:</vt:lpstr>
      <vt:lpstr>Date</vt:lpstr>
      <vt:lpstr>View</vt:lpstr>
      <vt:lpstr>View Example:</vt:lpstr>
      <vt:lpstr>Injection</vt:lpstr>
      <vt:lpstr>SQL in Web Pages</vt:lpstr>
      <vt:lpstr>SQL Injection Based on 1=1 is Always True</vt:lpstr>
      <vt:lpstr>Solution (ASP.NET Razor Example):</vt:lpstr>
      <vt:lpstr>Hosting:</vt:lpstr>
      <vt:lpstr>Data Types: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 SQL</dc:title>
  <dc:creator>GÜRKAN GÖKMEN</dc:creator>
  <cp:lastModifiedBy>GÜRKAN GÖKMEN</cp:lastModifiedBy>
  <cp:revision>288</cp:revision>
  <dcterms:created xsi:type="dcterms:W3CDTF">2023-07-23T10:02:38Z</dcterms:created>
  <dcterms:modified xsi:type="dcterms:W3CDTF">2023-07-30T05:06:04Z</dcterms:modified>
</cp:coreProperties>
</file>