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rial Bold" charset="1" panose="020B0802020202020204"/>
      <p:regular r:id="rId26"/>
    </p:embeddedFont>
    <p:embeddedFont>
      <p:font typeface="Arial" charset="1" panose="020B0502020202020204"/>
      <p:regular r:id="rId27"/>
    </p:embeddedFont>
    <p:embeddedFont>
      <p:font typeface="Roboto" charset="1" panose="02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Slides/notesSlide13.xml" Type="http://schemas.openxmlformats.org/officeDocument/2006/relationships/notesSlide"/><Relationship Id="rId41" Target="notesSlides/notesSlide14.xml" Type="http://schemas.openxmlformats.org/officeDocument/2006/relationships/notesSlide"/><Relationship Id="rId42" Target="notesSlides/notesSlide15.xml" Type="http://schemas.openxmlformats.org/officeDocument/2006/relationships/notesSlide"/><Relationship Id="rId43" Target="notesSlides/notesSlide16.xml" Type="http://schemas.openxmlformats.org/officeDocument/2006/relationships/notesSlide"/><Relationship Id="rId44" Target="notesSlides/notesSlide1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5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434343"/>
            </a:solidFill>
          </p:spPr>
        </p:sp>
      </p:grpSp>
      <p:grpSp>
        <p:nvGrpSpPr>
          <p:cNvPr name="Group 4" id="4"/>
          <p:cNvGrpSpPr/>
          <p:nvPr/>
        </p:nvGrpSpPr>
        <p:grpSpPr>
          <a:xfrm rot="675">
            <a:off x="798228" y="871719"/>
            <a:ext cx="7783614" cy="7716985"/>
            <a:chOff x="0" y="0"/>
            <a:chExt cx="9698809" cy="96157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698839" cy="9615805"/>
            </a:xfrm>
            <a:custGeom>
              <a:avLst/>
              <a:gdLst/>
              <a:ahLst/>
              <a:cxnLst/>
              <a:rect r="r" b="b" t="t" l="l"/>
              <a:pathLst>
                <a:path h="9615805" w="9698839">
                  <a:moveTo>
                    <a:pt x="0" y="0"/>
                  </a:moveTo>
                  <a:lnTo>
                    <a:pt x="9698839" y="0"/>
                  </a:lnTo>
                  <a:lnTo>
                    <a:pt x="9698839" y="9615805"/>
                  </a:lnTo>
                  <a:lnTo>
                    <a:pt x="0" y="961580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0" y="0"/>
            <a:ext cx="18288050" cy="0"/>
          </a:xfrm>
          <a:prstGeom prst="line">
            <a:avLst/>
          </a:prstGeom>
          <a:ln cap="rnd" w="9525">
            <a:solidFill>
              <a:srgbClr val="EEDF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3587">
            <a:off x="17820" y="10054150"/>
            <a:ext cx="18252460" cy="0"/>
          </a:xfrm>
          <a:prstGeom prst="line">
            <a:avLst/>
          </a:prstGeom>
          <a:ln cap="rnd" w="9525">
            <a:solidFill>
              <a:srgbClr val="EEDF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68877"/>
            <a:ext cx="7322670" cy="7322670"/>
          </a:xfrm>
          <a:custGeom>
            <a:avLst/>
            <a:gdLst/>
            <a:ahLst/>
            <a:cxnLst/>
            <a:rect r="r" b="b" t="t" l="l"/>
            <a:pathLst>
              <a:path h="7322670" w="7322670">
                <a:moveTo>
                  <a:pt x="0" y="0"/>
                </a:moveTo>
                <a:lnTo>
                  <a:pt x="7322670" y="0"/>
                </a:lnTo>
                <a:lnTo>
                  <a:pt x="7322670" y="7322670"/>
                </a:lnTo>
                <a:lnTo>
                  <a:pt x="0" y="7322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64006" y="2303762"/>
            <a:ext cx="524355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Used Cars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64006" y="3227687"/>
            <a:ext cx="5243550" cy="110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59"/>
              </a:lnSpc>
            </a:pPr>
            <a:r>
              <a:rPr lang="en-US" b="true" sz="5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64006" y="5441125"/>
            <a:ext cx="6810150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Fundamentals of Data Analytics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CSIS 3360 - 001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Professor Nikhil Bhardwaj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7170000" cy="10287000"/>
            <a:chOff x="0" y="0"/>
            <a:chExt cx="9560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302817" y="1751674"/>
            <a:ext cx="10869575" cy="6358701"/>
          </a:xfrm>
          <a:custGeom>
            <a:avLst/>
            <a:gdLst/>
            <a:ahLst/>
            <a:cxnLst/>
            <a:rect r="r" b="b" t="t" l="l"/>
            <a:pathLst>
              <a:path h="6358701" w="10869575">
                <a:moveTo>
                  <a:pt x="0" y="0"/>
                </a:moveTo>
                <a:lnTo>
                  <a:pt x="10869575" y="0"/>
                </a:lnTo>
                <a:lnTo>
                  <a:pt x="10869575" y="6358701"/>
                </a:lnTo>
                <a:lnTo>
                  <a:pt x="0" y="6358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07610" y="1597175"/>
            <a:ext cx="7221285" cy="868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8"/>
              </a:lnSpc>
            </a:pPr>
            <a:r>
              <a:rPr lang="en-US" b="true" sz="544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</a:t>
            </a:r>
            <a:r>
              <a:rPr lang="en-US" b="true" sz="544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Linear Regression</a:t>
            </a:r>
          </a:p>
          <a:p>
            <a:pPr algn="l">
              <a:lnSpc>
                <a:spcPts val="6987"/>
              </a:lnSpc>
            </a:pPr>
          </a:p>
          <a:p>
            <a:pPr algn="l" marL="615087" indent="-307544" lvl="1">
              <a:lnSpc>
                <a:spcPts val="3418"/>
              </a:lnSpc>
              <a:buFont typeface="Arial"/>
              <a:buChar char="•"/>
            </a:pPr>
            <a:r>
              <a:rPr lang="en-US" sz="284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Models the relationship between a dependent variable and one or more independent variables.</a:t>
            </a:r>
          </a:p>
          <a:p>
            <a:pPr algn="l">
              <a:lnSpc>
                <a:spcPts val="3418"/>
              </a:lnSpc>
            </a:pPr>
          </a:p>
          <a:p>
            <a:pPr algn="l" marL="615087" indent="-307544" lvl="1">
              <a:lnSpc>
                <a:spcPts val="3418"/>
              </a:lnSpc>
              <a:buFont typeface="Arial"/>
              <a:buChar char="•"/>
            </a:pPr>
            <a:r>
              <a:rPr lang="en-US" sz="284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4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= g(x),   g(x) = αx + β</a:t>
            </a:r>
          </a:p>
          <a:p>
            <a:pPr algn="l">
              <a:lnSpc>
                <a:spcPts val="3418"/>
              </a:lnSpc>
            </a:pPr>
          </a:p>
          <a:p>
            <a:pPr algn="l" marL="615087" indent="-307544" lvl="1">
              <a:lnSpc>
                <a:spcPts val="3418"/>
              </a:lnSpc>
              <a:buFont typeface="Arial"/>
              <a:buChar char="•"/>
            </a:pPr>
            <a:r>
              <a:rPr lang="en-US" sz="284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R-square in the training set is approximately 0.612, indicating about 61.2% of the variance in the training data.</a:t>
            </a:r>
          </a:p>
          <a:p>
            <a:pPr algn="l">
              <a:lnSpc>
                <a:spcPts val="3418"/>
              </a:lnSpc>
            </a:pPr>
          </a:p>
          <a:p>
            <a:pPr algn="l" marL="615087" indent="-307544" lvl="1">
              <a:lnSpc>
                <a:spcPts val="3418"/>
              </a:lnSpc>
              <a:buFont typeface="Arial"/>
              <a:buChar char="•"/>
            </a:pPr>
            <a:r>
              <a:rPr lang="en-US" sz="284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R-square in the test set is approximately 0.607, indicating about 60.6% of the variance in the test data.</a:t>
            </a:r>
          </a:p>
          <a:p>
            <a:pPr algn="l" marL="1521056" indent="-760528" lvl="1">
              <a:lnSpc>
                <a:spcPts val="698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311005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64825" y="3241781"/>
            <a:ext cx="8799564" cy="5255161"/>
          </a:xfrm>
          <a:custGeom>
            <a:avLst/>
            <a:gdLst/>
            <a:ahLst/>
            <a:cxnLst/>
            <a:rect r="r" b="b" t="t" l="l"/>
            <a:pathLst>
              <a:path h="5255161" w="8799564">
                <a:moveTo>
                  <a:pt x="0" y="0"/>
                </a:moveTo>
                <a:lnTo>
                  <a:pt x="8799564" y="0"/>
                </a:lnTo>
                <a:lnTo>
                  <a:pt x="8799564" y="5255161"/>
                </a:lnTo>
                <a:lnTo>
                  <a:pt x="0" y="5255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8" t="-744" r="-55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53780" y="3241781"/>
            <a:ext cx="8452595" cy="5255161"/>
          </a:xfrm>
          <a:custGeom>
            <a:avLst/>
            <a:gdLst/>
            <a:ahLst/>
            <a:cxnLst/>
            <a:rect r="r" b="b" t="t" l="l"/>
            <a:pathLst>
              <a:path h="5255161" w="8452595">
                <a:moveTo>
                  <a:pt x="0" y="0"/>
                </a:moveTo>
                <a:lnTo>
                  <a:pt x="8452595" y="0"/>
                </a:lnTo>
                <a:lnTo>
                  <a:pt x="8452595" y="5255161"/>
                </a:lnTo>
                <a:lnTo>
                  <a:pt x="0" y="5255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41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4825" y="402950"/>
            <a:ext cx="1774155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Visualization: Linear Regression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7170000" cy="10287000"/>
            <a:chOff x="0" y="0"/>
            <a:chExt cx="9560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493538" y="1632475"/>
            <a:ext cx="10523092" cy="8254432"/>
          </a:xfrm>
          <a:custGeom>
            <a:avLst/>
            <a:gdLst/>
            <a:ahLst/>
            <a:cxnLst/>
            <a:rect r="r" b="b" t="t" l="l"/>
            <a:pathLst>
              <a:path h="8254432" w="10523092">
                <a:moveTo>
                  <a:pt x="0" y="0"/>
                </a:moveTo>
                <a:lnTo>
                  <a:pt x="10523092" y="0"/>
                </a:lnTo>
                <a:lnTo>
                  <a:pt x="10523092" y="8254432"/>
                </a:lnTo>
                <a:lnTo>
                  <a:pt x="0" y="82544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8975" y="1518175"/>
            <a:ext cx="5550750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Random Forest</a:t>
            </a:r>
            <a:r>
              <a:rPr lang="en-US" b="true" sz="55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74037" y="2880475"/>
            <a:ext cx="7244037" cy="617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9"/>
              </a:lnSpc>
            </a:pPr>
          </a:p>
          <a:p>
            <a:pPr algn="l" marL="746235" indent="-373118" lvl="1">
              <a:lnSpc>
                <a:spcPts val="3429"/>
              </a:lnSpc>
              <a:buFont typeface="Arial"/>
              <a:buChar char="•"/>
            </a:pPr>
            <a:r>
              <a:rPr lang="en-US" sz="285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Ensemble learning method that combines multiple decision trees and random feature selection to improve prediction accuracy</a:t>
            </a:r>
          </a:p>
          <a:p>
            <a:pPr algn="l">
              <a:lnSpc>
                <a:spcPts val="3429"/>
              </a:lnSpc>
            </a:pPr>
          </a:p>
          <a:p>
            <a:pPr algn="l" marL="746237" indent="-373119" lvl="1">
              <a:lnSpc>
                <a:spcPts val="3429"/>
              </a:lnSpc>
              <a:buFont typeface="Arial"/>
              <a:buChar char="•"/>
            </a:pPr>
            <a:r>
              <a:rPr lang="en-US" sz="285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 continuous car prices with more complex models</a:t>
            </a:r>
          </a:p>
          <a:p>
            <a:pPr algn="l">
              <a:lnSpc>
                <a:spcPts val="3429"/>
              </a:lnSpc>
            </a:pPr>
          </a:p>
          <a:p>
            <a:pPr algn="l" marL="746237" indent="-373119" lvl="1">
              <a:lnSpc>
                <a:spcPts val="3429"/>
              </a:lnSpc>
              <a:buFont typeface="Arial"/>
              <a:buChar char="•"/>
            </a:pPr>
            <a:r>
              <a:rPr lang="en-US" sz="285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MSE: 4500055.94</a:t>
            </a:r>
          </a:p>
          <a:p>
            <a:pPr algn="l" marL="746576" indent="-373288" lvl="1">
              <a:lnSpc>
                <a:spcPts val="3429"/>
              </a:lnSpc>
              <a:buFont typeface="Arial"/>
              <a:buChar char="•"/>
            </a:pPr>
            <a:r>
              <a:rPr lang="en-US" sz="285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R^2 Score: 0.89446</a:t>
            </a:r>
          </a:p>
          <a:p>
            <a:pPr algn="l" marL="1525848" indent="-762924" lvl="1">
              <a:lnSpc>
                <a:spcPts val="700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4037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7170000" cy="10287000"/>
            <a:chOff x="0" y="0"/>
            <a:chExt cx="9560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08975" y="1518175"/>
            <a:ext cx="5550750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Label Encoder for kNN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6850" y="4014429"/>
            <a:ext cx="6393150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Defining 3 groups for price-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BelowAverage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AboveAverage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170000" y="1632475"/>
            <a:ext cx="11118000" cy="1610429"/>
          </a:xfrm>
          <a:custGeom>
            <a:avLst/>
            <a:gdLst/>
            <a:ahLst/>
            <a:cxnLst/>
            <a:rect r="r" b="b" t="t" l="l"/>
            <a:pathLst>
              <a:path h="1610429" w="11118000">
                <a:moveTo>
                  <a:pt x="0" y="0"/>
                </a:moveTo>
                <a:lnTo>
                  <a:pt x="11118000" y="0"/>
                </a:lnTo>
                <a:lnTo>
                  <a:pt x="11118000" y="1610429"/>
                </a:lnTo>
                <a:lnTo>
                  <a:pt x="0" y="1610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648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8450" y="0"/>
            <a:ext cx="7531800" cy="10287000"/>
            <a:chOff x="0" y="0"/>
            <a:chExt cx="100424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4245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042451">
                  <a:moveTo>
                    <a:pt x="0" y="0"/>
                  </a:moveTo>
                  <a:lnTo>
                    <a:pt x="10042451" y="0"/>
                  </a:lnTo>
                  <a:lnTo>
                    <a:pt x="10042451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828797" y="351158"/>
            <a:ext cx="9278173" cy="5540200"/>
          </a:xfrm>
          <a:custGeom>
            <a:avLst/>
            <a:gdLst/>
            <a:ahLst/>
            <a:cxnLst/>
            <a:rect r="r" b="b" t="t" l="l"/>
            <a:pathLst>
              <a:path h="5540200" w="9278173">
                <a:moveTo>
                  <a:pt x="0" y="0"/>
                </a:moveTo>
                <a:lnTo>
                  <a:pt x="9278173" y="0"/>
                </a:lnTo>
                <a:lnTo>
                  <a:pt x="9278173" y="5540200"/>
                </a:lnTo>
                <a:lnTo>
                  <a:pt x="0" y="5540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3" r="0" b="-31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92400" y="5891358"/>
            <a:ext cx="6414570" cy="4259869"/>
          </a:xfrm>
          <a:custGeom>
            <a:avLst/>
            <a:gdLst/>
            <a:ahLst/>
            <a:cxnLst/>
            <a:rect r="r" b="b" t="t" l="l"/>
            <a:pathLst>
              <a:path h="4259869" w="6414570">
                <a:moveTo>
                  <a:pt x="0" y="0"/>
                </a:moveTo>
                <a:lnTo>
                  <a:pt x="6414570" y="0"/>
                </a:lnTo>
                <a:lnTo>
                  <a:pt x="6414570" y="4259869"/>
                </a:lnTo>
                <a:lnTo>
                  <a:pt x="0" y="4259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3402" y="1581046"/>
            <a:ext cx="7219948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1"/>
              </a:lnSpc>
            </a:pPr>
            <a:r>
              <a:rPr lang="en-US" b="true" sz="5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k</a:t>
            </a:r>
            <a:r>
              <a:rPr lang="en-US" b="true" sz="5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-Nearest Neighbours Classification (kNN)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2890044"/>
            <a:ext cx="7039048" cy="8040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9"/>
              </a:lnSpc>
            </a:pPr>
          </a:p>
          <a:p>
            <a:pPr algn="l" marL="1079480" indent="-539740" lvl="1">
              <a:lnSpc>
                <a:spcPts val="4046"/>
              </a:lnSpc>
              <a:buFont typeface="Arial"/>
              <a:buChar char="•"/>
            </a:pP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 for classification with car price categories (Below Average, Average, Above Average).</a:t>
            </a:r>
          </a:p>
          <a:p>
            <a:pPr algn="l">
              <a:lnSpc>
                <a:spcPts val="4046"/>
              </a:lnSpc>
            </a:pPr>
          </a:p>
          <a:p>
            <a:pPr algn="l" marL="1079480" indent="-539740" lvl="1">
              <a:lnSpc>
                <a:spcPts val="4046"/>
              </a:lnSpc>
              <a:buFont typeface="Arial"/>
              <a:buChar char="•"/>
            </a:pP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Accuracy score achieved was 0.86, which indicates the model correctly classified 86% of the test instances.</a:t>
            </a:r>
          </a:p>
          <a:p>
            <a:pPr algn="l">
              <a:lnSpc>
                <a:spcPts val="4046"/>
              </a:lnSpc>
            </a:pPr>
          </a:p>
          <a:p>
            <a:pPr algn="l" marL="1079482" indent="-539741" lvl="1">
              <a:lnSpc>
                <a:spcPts val="4046"/>
              </a:lnSpc>
              <a:buFont typeface="Arial"/>
              <a:buChar char="•"/>
            </a:pP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The Confusion Matrix, Classification Report provided more detailed performance metrics, showing the number of true positives, false positives, etc.</a:t>
            </a:r>
          </a:p>
          <a:p>
            <a:pPr algn="l">
              <a:lnSpc>
                <a:spcPts val="3649"/>
              </a:lnSpc>
            </a:pPr>
          </a:p>
          <a:p>
            <a:pPr algn="l" marL="1124147" indent="-562074" lvl="1">
              <a:lnSpc>
                <a:spcPts val="421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8450" y="0"/>
            <a:ext cx="7531800" cy="10287000"/>
            <a:chOff x="0" y="0"/>
            <a:chExt cx="100424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4245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0042451">
                  <a:moveTo>
                    <a:pt x="0" y="0"/>
                  </a:moveTo>
                  <a:lnTo>
                    <a:pt x="10042451" y="0"/>
                  </a:lnTo>
                  <a:lnTo>
                    <a:pt x="10042451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904405" y="307564"/>
            <a:ext cx="9871011" cy="5513287"/>
          </a:xfrm>
          <a:custGeom>
            <a:avLst/>
            <a:gdLst/>
            <a:ahLst/>
            <a:cxnLst/>
            <a:rect r="r" b="b" t="t" l="l"/>
            <a:pathLst>
              <a:path h="5513287" w="9871011">
                <a:moveTo>
                  <a:pt x="0" y="0"/>
                </a:moveTo>
                <a:lnTo>
                  <a:pt x="9871011" y="0"/>
                </a:lnTo>
                <a:lnTo>
                  <a:pt x="9871011" y="5513286"/>
                </a:lnTo>
                <a:lnTo>
                  <a:pt x="0" y="5513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07450" y="6115129"/>
            <a:ext cx="6180550" cy="4171871"/>
          </a:xfrm>
          <a:custGeom>
            <a:avLst/>
            <a:gdLst/>
            <a:ahLst/>
            <a:cxnLst/>
            <a:rect r="r" b="b" t="t" l="l"/>
            <a:pathLst>
              <a:path h="4171871" w="6180550">
                <a:moveTo>
                  <a:pt x="0" y="0"/>
                </a:moveTo>
                <a:lnTo>
                  <a:pt x="6180550" y="0"/>
                </a:lnTo>
                <a:lnTo>
                  <a:pt x="6180550" y="4171871"/>
                </a:lnTo>
                <a:lnTo>
                  <a:pt x="0" y="4171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3402" y="1581046"/>
            <a:ext cx="721994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1"/>
              </a:lnSpc>
            </a:pPr>
            <a:r>
              <a:rPr lang="en-US" b="true" sz="529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  Naive Bayes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026" y="2209641"/>
            <a:ext cx="7039048" cy="9050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9"/>
              </a:lnSpc>
            </a:pPr>
          </a:p>
          <a:p>
            <a:pPr algn="l" marL="1079480" indent="-539740" lvl="1">
              <a:lnSpc>
                <a:spcPts val="4046"/>
              </a:lnSpc>
              <a:buFont typeface="Arial"/>
              <a:buChar char="•"/>
            </a:pP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Calculates the probability of a data point belonging to a particular class, given the feature values.</a:t>
            </a:r>
          </a:p>
          <a:p>
            <a:pPr algn="l">
              <a:lnSpc>
                <a:spcPts val="4046"/>
              </a:lnSpc>
            </a:pPr>
          </a:p>
          <a:p>
            <a:pPr algn="l" marL="1079480" indent="-539740" lvl="1">
              <a:lnSpc>
                <a:spcPts val="4046"/>
              </a:lnSpc>
              <a:buFont typeface="Arial"/>
              <a:buChar char="•"/>
            </a:pP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The model achieved an accuracy of 79.04%, meaning it correctly classified approximately 79% of the data points into the correct price categories.</a:t>
            </a:r>
          </a:p>
          <a:p>
            <a:pPr algn="l">
              <a:lnSpc>
                <a:spcPts val="4046"/>
              </a:lnSpc>
            </a:pPr>
          </a:p>
          <a:p>
            <a:pPr algn="l" marL="1079482" indent="-539741" lvl="1">
              <a:lnSpc>
                <a:spcPts val="4046"/>
              </a:lnSpc>
              <a:buFont typeface="Arial"/>
              <a:buChar char="•"/>
            </a:pPr>
            <a:r>
              <a:rPr lang="en-US" sz="2931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rPr>
              <a:t>The Confusion Matrix, Classification Report provided more detailed performance metrics, showing the number of true positives, false positives, etc.</a:t>
            </a:r>
          </a:p>
          <a:p>
            <a:pPr algn="l">
              <a:lnSpc>
                <a:spcPts val="3649"/>
              </a:lnSpc>
            </a:pPr>
          </a:p>
          <a:p>
            <a:pPr algn="l" marL="1124147" indent="-562074" lvl="1">
              <a:lnSpc>
                <a:spcPts val="4212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01225" y="732675"/>
            <a:ext cx="14285550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Compiled Results of All Tests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1225" y="3209925"/>
            <a:ext cx="12075150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-US" sz="3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model fits the best in the data set with 0.89 accuracy</a:t>
            </a:r>
          </a:p>
          <a:p>
            <a:pPr algn="l">
              <a:lnSpc>
                <a:spcPts val="3719"/>
              </a:lnSpc>
            </a:pPr>
          </a:p>
          <a:p>
            <a:pPr algn="l" marL="669286" indent="-334643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- Nearest Neighbor produced an accuracy of 0.86</a:t>
            </a:r>
          </a:p>
          <a:p>
            <a:pPr algn="l">
              <a:lnSpc>
                <a:spcPts val="3719"/>
              </a:lnSpc>
            </a:pPr>
          </a:p>
          <a:p>
            <a:pPr algn="l" marL="669286" indent="-334643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Naive Bayes showed 0.79 accuracy</a:t>
            </a:r>
          </a:p>
          <a:p>
            <a:pPr algn="l">
              <a:lnSpc>
                <a:spcPts val="3719"/>
              </a:lnSpc>
            </a:pPr>
          </a:p>
          <a:p>
            <a:pPr algn="l" marL="669286" indent="-334643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 had least accuracy in the dataset with 0.61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126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529600" y="0"/>
            <a:ext cx="15758400" cy="10287000"/>
            <a:chOff x="0" y="0"/>
            <a:chExt cx="210112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1126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011262">
                  <a:moveTo>
                    <a:pt x="0" y="0"/>
                  </a:moveTo>
                  <a:lnTo>
                    <a:pt x="21011262" y="0"/>
                  </a:lnTo>
                  <a:lnTo>
                    <a:pt x="2101126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2509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154150" y="376"/>
            <a:ext cx="10287000" cy="10287000"/>
            <a:chOff x="0" y="0"/>
            <a:chExt cx="137160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54150" y="250"/>
            <a:ext cx="10287000" cy="10287000"/>
            <a:chOff x="0" y="0"/>
            <a:chExt cx="137160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29616" y="376"/>
            <a:ext cx="10287000" cy="10287000"/>
            <a:chOff x="0" y="0"/>
            <a:chExt cx="137160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529616" y="250"/>
            <a:ext cx="10287000" cy="10287000"/>
            <a:chOff x="0" y="0"/>
            <a:chExt cx="137160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0"/>
            <a:ext cx="10287000" cy="10287000"/>
            <a:chOff x="0" y="0"/>
            <a:chExt cx="1371600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79733" y="4369545"/>
            <a:ext cx="5893383" cy="406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3"/>
              </a:lnSpc>
            </a:pPr>
            <a:r>
              <a:rPr lang="en-US" b="true" sz="4994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Thank You!</a:t>
            </a:r>
          </a:p>
          <a:p>
            <a:pPr algn="l">
              <a:lnSpc>
                <a:spcPts val="5993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48800" y="0"/>
            <a:ext cx="9139200" cy="10287000"/>
            <a:chOff x="0" y="0"/>
            <a:chExt cx="121856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8565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85650">
                  <a:moveTo>
                    <a:pt x="0" y="0"/>
                  </a:moveTo>
                  <a:lnTo>
                    <a:pt x="12185650" y="0"/>
                  </a:lnTo>
                  <a:lnTo>
                    <a:pt x="1218565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679875" y="2071877"/>
            <a:ext cx="8082450" cy="6143250"/>
            <a:chOff x="0" y="0"/>
            <a:chExt cx="10776600" cy="8191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10751185" cy="8165592"/>
            </a:xfrm>
            <a:custGeom>
              <a:avLst/>
              <a:gdLst/>
              <a:ahLst/>
              <a:cxnLst/>
              <a:rect r="r" b="b" t="t" l="l"/>
              <a:pathLst>
                <a:path h="8165592" w="10751185">
                  <a:moveTo>
                    <a:pt x="0" y="0"/>
                  </a:moveTo>
                  <a:lnTo>
                    <a:pt x="10751185" y="0"/>
                  </a:lnTo>
                  <a:lnTo>
                    <a:pt x="10751185" y="8165592"/>
                  </a:lnTo>
                  <a:lnTo>
                    <a:pt x="0" y="8165592"/>
                  </a:lnTo>
                  <a:close/>
                </a:path>
              </a:pathLst>
            </a:custGeom>
            <a:solidFill>
              <a:srgbClr val="434343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76585" cy="8190992"/>
            </a:xfrm>
            <a:custGeom>
              <a:avLst/>
              <a:gdLst/>
              <a:ahLst/>
              <a:cxnLst/>
              <a:rect r="r" b="b" t="t" l="l"/>
              <a:pathLst>
                <a:path h="8190992" w="10776585">
                  <a:moveTo>
                    <a:pt x="12700" y="0"/>
                  </a:moveTo>
                  <a:lnTo>
                    <a:pt x="10763885" y="0"/>
                  </a:lnTo>
                  <a:cubicBezTo>
                    <a:pt x="10770870" y="0"/>
                    <a:pt x="10776585" y="5715"/>
                    <a:pt x="10776585" y="12700"/>
                  </a:cubicBezTo>
                  <a:lnTo>
                    <a:pt x="10776585" y="8178292"/>
                  </a:lnTo>
                  <a:cubicBezTo>
                    <a:pt x="10776585" y="8185277"/>
                    <a:pt x="10770870" y="8190992"/>
                    <a:pt x="10763885" y="8190992"/>
                  </a:cubicBezTo>
                  <a:lnTo>
                    <a:pt x="12700" y="8190992"/>
                  </a:lnTo>
                  <a:cubicBezTo>
                    <a:pt x="5715" y="8190992"/>
                    <a:pt x="0" y="8185277"/>
                    <a:pt x="0" y="8178292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8178292"/>
                  </a:lnTo>
                  <a:lnTo>
                    <a:pt x="12700" y="8178292"/>
                  </a:lnTo>
                  <a:lnTo>
                    <a:pt x="12700" y="8165592"/>
                  </a:lnTo>
                  <a:lnTo>
                    <a:pt x="10763885" y="8165592"/>
                  </a:lnTo>
                  <a:lnTo>
                    <a:pt x="10763885" y="8178292"/>
                  </a:lnTo>
                  <a:lnTo>
                    <a:pt x="10751185" y="8178292"/>
                  </a:lnTo>
                  <a:lnTo>
                    <a:pt x="10751185" y="12700"/>
                  </a:lnTo>
                  <a:lnTo>
                    <a:pt x="10763885" y="12700"/>
                  </a:lnTo>
                  <a:lnTo>
                    <a:pt x="1076388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BDBDBD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019167" y="2506913"/>
            <a:ext cx="7403866" cy="5273179"/>
          </a:xfrm>
          <a:custGeom>
            <a:avLst/>
            <a:gdLst/>
            <a:ahLst/>
            <a:cxnLst/>
            <a:rect r="r" b="b" t="t" l="l"/>
            <a:pathLst>
              <a:path h="5273179" w="7403866">
                <a:moveTo>
                  <a:pt x="0" y="0"/>
                </a:moveTo>
                <a:lnTo>
                  <a:pt x="7403866" y="0"/>
                </a:lnTo>
                <a:lnTo>
                  <a:pt x="7403866" y="5273178"/>
                </a:lnTo>
                <a:lnTo>
                  <a:pt x="0" y="5273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77" t="0" r="-697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5325" y="1247025"/>
            <a:ext cx="7773150" cy="27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5599">
                <a:solidFill>
                  <a:srgbClr val="434343"/>
                </a:solidFill>
                <a:latin typeface="Arial Bold"/>
                <a:ea typeface="Arial Bold"/>
                <a:cs typeface="Arial Bold"/>
                <a:sym typeface="Arial Bold"/>
              </a:rPr>
              <a:t>Team Members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75325" y="3867050"/>
            <a:ext cx="8377350" cy="170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25754" indent="-512877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Gurkanwal Singh (300375339)</a:t>
            </a:r>
          </a:p>
          <a:p>
            <a:pPr algn="just" marL="1025754" indent="-512877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Harmanpreet Kaur (300363692)</a:t>
            </a:r>
          </a:p>
          <a:p>
            <a:pPr algn="just" marL="1025754" indent="-512877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Lovish Dhanda (300377652)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986741" y="3038641"/>
            <a:ext cx="11301259" cy="2104859"/>
          </a:xfrm>
          <a:custGeom>
            <a:avLst/>
            <a:gdLst/>
            <a:ahLst/>
            <a:cxnLst/>
            <a:rect r="r" b="b" t="t" l="l"/>
            <a:pathLst>
              <a:path h="2104859" w="11301259">
                <a:moveTo>
                  <a:pt x="0" y="0"/>
                </a:moveTo>
                <a:lnTo>
                  <a:pt x="11301259" y="0"/>
                </a:lnTo>
                <a:lnTo>
                  <a:pt x="11301259" y="2104859"/>
                </a:lnTo>
                <a:lnTo>
                  <a:pt x="0" y="2104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7170000" cy="10287000"/>
            <a:chOff x="0" y="0"/>
            <a:chExt cx="956000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95300" y="610290"/>
            <a:ext cx="5579400" cy="115800"/>
            <a:chOff x="0" y="0"/>
            <a:chExt cx="7439200" cy="15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307124" y="6145997"/>
            <a:ext cx="10875611" cy="2265752"/>
          </a:xfrm>
          <a:custGeom>
            <a:avLst/>
            <a:gdLst/>
            <a:ahLst/>
            <a:cxnLst/>
            <a:rect r="r" b="b" t="t" l="l"/>
            <a:pathLst>
              <a:path h="2265752" w="10875611">
                <a:moveTo>
                  <a:pt x="0" y="0"/>
                </a:moveTo>
                <a:lnTo>
                  <a:pt x="10875611" y="0"/>
                </a:lnTo>
                <a:lnTo>
                  <a:pt x="10875611" y="2265752"/>
                </a:lnTo>
                <a:lnTo>
                  <a:pt x="0" y="2265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933450"/>
            <a:ext cx="7170000" cy="882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Dataset: Used Cars Catalog (2000-2015)</a:t>
            </a:r>
          </a:p>
          <a:p>
            <a:pPr algn="l">
              <a:lnSpc>
                <a:spcPts val="4200"/>
              </a:lnSpc>
            </a:pPr>
          </a:p>
          <a:p>
            <a:pPr algn="l" marL="669293" indent="-334646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dataset contains info. about various used cars for sale, collected from different manufacturers.</a:t>
            </a:r>
          </a:p>
          <a:p>
            <a:pPr algn="l">
              <a:lnSpc>
                <a:spcPts val="3720"/>
              </a:lnSpc>
            </a:pPr>
          </a:p>
          <a:p>
            <a:pPr algn="l" marL="669293" indent="-334646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Each entry includes various features of the car including manufacturer company &amp; name, engine capacity &amp; type, production year, pricing and details related to the listing.</a:t>
            </a:r>
          </a:p>
          <a:p>
            <a:pPr algn="l">
              <a:lnSpc>
                <a:spcPts val="3720"/>
              </a:lnSpc>
            </a:pPr>
          </a:p>
          <a:p>
            <a:pPr algn="l" marL="669293" indent="-334646" lvl="1">
              <a:lnSpc>
                <a:spcPts val="372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data contains 38532 rows and 20 columns.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Dataset URL -</a:t>
            </a:r>
          </a:p>
          <a:p>
            <a:pPr algn="l">
              <a:lnSpc>
                <a:spcPts val="2400"/>
              </a:lnSpc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0CD3FF"/>
                </a:solidFill>
                <a:latin typeface="Arial"/>
                <a:ea typeface="Arial"/>
                <a:cs typeface="Arial"/>
                <a:sym typeface="Arial"/>
              </a:rPr>
              <a:t>https://www.kaggle.com/datasets/lepchenkov/usedcarscatalog/   data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" y="0"/>
            <a:ext cx="7278363" cy="10287000"/>
            <a:chOff x="0" y="0"/>
            <a:chExt cx="9704484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04536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704536">
                  <a:moveTo>
                    <a:pt x="0" y="0"/>
                  </a:moveTo>
                  <a:lnTo>
                    <a:pt x="9704536" y="0"/>
                  </a:lnTo>
                  <a:lnTo>
                    <a:pt x="9704536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469795" y="2824917"/>
            <a:ext cx="4425700" cy="4637167"/>
          </a:xfrm>
          <a:custGeom>
            <a:avLst/>
            <a:gdLst/>
            <a:ahLst/>
            <a:cxnLst/>
            <a:rect r="r" b="b" t="t" l="l"/>
            <a:pathLst>
              <a:path h="4637167" w="4425700">
                <a:moveTo>
                  <a:pt x="0" y="0"/>
                </a:moveTo>
                <a:lnTo>
                  <a:pt x="4425700" y="0"/>
                </a:lnTo>
                <a:lnTo>
                  <a:pt x="4425700" y="4637166"/>
                </a:lnTo>
                <a:lnTo>
                  <a:pt x="0" y="4637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381182" y="2247756"/>
            <a:ext cx="3562735" cy="6583316"/>
          </a:xfrm>
          <a:custGeom>
            <a:avLst/>
            <a:gdLst/>
            <a:ahLst/>
            <a:cxnLst/>
            <a:rect r="r" b="b" t="t" l="l"/>
            <a:pathLst>
              <a:path h="6583316" w="3562735">
                <a:moveTo>
                  <a:pt x="0" y="0"/>
                </a:moveTo>
                <a:lnTo>
                  <a:pt x="3562736" y="0"/>
                </a:lnTo>
                <a:lnTo>
                  <a:pt x="3562736" y="6583315"/>
                </a:lnTo>
                <a:lnTo>
                  <a:pt x="0" y="6583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1409110"/>
            <a:ext cx="7278363" cy="887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9"/>
              </a:lnSpc>
            </a:pPr>
            <a:r>
              <a:rPr lang="en-US" sz="547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b="true" sz="5474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 Cleaning</a:t>
            </a:r>
          </a:p>
          <a:p>
            <a:pPr algn="l">
              <a:lnSpc>
                <a:spcPts val="4289"/>
              </a:lnSpc>
            </a:pPr>
          </a:p>
          <a:p>
            <a:pPr algn="l" marL="698941" indent="-349471" lvl="1">
              <a:lnSpc>
                <a:spcPts val="4528"/>
              </a:lnSpc>
              <a:buFont typeface="Arial"/>
              <a:buChar char="•"/>
            </a:pP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 used f</a:t>
            </a: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 data cleaning, missing, duplicated and invalid values - python. </a:t>
            </a:r>
          </a:p>
          <a:p>
            <a:pPr algn="l">
              <a:lnSpc>
                <a:spcPts val="4528"/>
              </a:lnSpc>
            </a:pPr>
          </a:p>
          <a:p>
            <a:pPr algn="l" marL="698941" indent="-349471" lvl="1">
              <a:lnSpc>
                <a:spcPts val="4528"/>
              </a:lnSpc>
              <a:buFont typeface="Arial"/>
              <a:buChar char="•"/>
            </a:pP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Dropped the rows with null values  to make data more consistent.</a:t>
            </a:r>
          </a:p>
          <a:p>
            <a:pPr algn="l">
              <a:lnSpc>
                <a:spcPts val="4528"/>
              </a:lnSpc>
            </a:pPr>
          </a:p>
          <a:p>
            <a:pPr algn="l" marL="698941" indent="-349471" lvl="1">
              <a:lnSpc>
                <a:spcPts val="4528"/>
              </a:lnSpc>
              <a:buFont typeface="Arial"/>
              <a:buChar char="•"/>
            </a:pP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Converted data types. Ex- </a:t>
            </a: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year_produced to datetime format and reformatted to retain only year.</a:t>
            </a:r>
          </a:p>
          <a:p>
            <a:pPr algn="l">
              <a:lnSpc>
                <a:spcPts val="4528"/>
              </a:lnSpc>
            </a:pPr>
          </a:p>
          <a:p>
            <a:pPr algn="l" marL="699265" indent="-349633" lvl="1">
              <a:lnSpc>
                <a:spcPts val="4528"/>
              </a:lnSpc>
              <a:buFont typeface="Arial"/>
              <a:buChar char="•"/>
            </a:pP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Left with </a:t>
            </a:r>
            <a:r>
              <a:rPr lang="en-US" sz="328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38521 rows and 7 columns after data cleaning.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126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529600" y="0"/>
            <a:ext cx="15758400" cy="10287000"/>
            <a:chOff x="0" y="0"/>
            <a:chExt cx="210112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1126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1011262">
                  <a:moveTo>
                    <a:pt x="0" y="0"/>
                  </a:moveTo>
                  <a:lnTo>
                    <a:pt x="21011262" y="0"/>
                  </a:lnTo>
                  <a:lnTo>
                    <a:pt x="2101126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25098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154150" y="376"/>
            <a:ext cx="10287000" cy="10287000"/>
            <a:chOff x="0" y="0"/>
            <a:chExt cx="137160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54150" y="250"/>
            <a:ext cx="10287000" cy="10287000"/>
            <a:chOff x="0" y="0"/>
            <a:chExt cx="1371600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1803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29616" y="376"/>
            <a:ext cx="10287000" cy="10287000"/>
            <a:chOff x="0" y="0"/>
            <a:chExt cx="137160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529616" y="250"/>
            <a:ext cx="10287000" cy="10287000"/>
            <a:chOff x="0" y="0"/>
            <a:chExt cx="137160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1215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0"/>
            <a:ext cx="10287000" cy="10287000"/>
            <a:chOff x="0" y="0"/>
            <a:chExt cx="1371600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0" y="0"/>
                  </a:moveTo>
                  <a:lnTo>
                    <a:pt x="6858000" y="0"/>
                  </a:lnTo>
                  <a:cubicBezTo>
                    <a:pt x="10645522" y="0"/>
                    <a:pt x="13716000" y="3070479"/>
                    <a:pt x="13716000" y="6858000"/>
                  </a:cubicBezTo>
                  <a:cubicBezTo>
                    <a:pt x="13716000" y="10645521"/>
                    <a:pt x="10645521" y="13716000"/>
                    <a:pt x="6858000" y="13716000"/>
                  </a:cubicBezTo>
                  <a:lnTo>
                    <a:pt x="0" y="137160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270889" y="1708016"/>
            <a:ext cx="11408423" cy="7714946"/>
          </a:xfrm>
          <a:custGeom>
            <a:avLst/>
            <a:gdLst/>
            <a:ahLst/>
            <a:cxnLst/>
            <a:rect r="r" b="b" t="t" l="l"/>
            <a:pathLst>
              <a:path h="7714946" w="11408423">
                <a:moveTo>
                  <a:pt x="0" y="0"/>
                </a:moveTo>
                <a:lnTo>
                  <a:pt x="11408422" y="0"/>
                </a:lnTo>
                <a:lnTo>
                  <a:pt x="11408422" y="7714946"/>
                </a:lnTo>
                <a:lnTo>
                  <a:pt x="0" y="7714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1425" y="447950"/>
            <a:ext cx="17767350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52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Top 5 Companies in the used car market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12549" y="0"/>
            <a:ext cx="7170000" cy="10287000"/>
            <a:chOff x="0" y="0"/>
            <a:chExt cx="9560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95300" y="632536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322400" y="2968239"/>
            <a:ext cx="11118000" cy="4350522"/>
          </a:xfrm>
          <a:custGeom>
            <a:avLst/>
            <a:gdLst/>
            <a:ahLst/>
            <a:cxnLst/>
            <a:rect r="r" b="b" t="t" l="l"/>
            <a:pathLst>
              <a:path h="4350522" w="11118000">
                <a:moveTo>
                  <a:pt x="0" y="0"/>
                </a:moveTo>
                <a:lnTo>
                  <a:pt x="11118000" y="0"/>
                </a:lnTo>
                <a:lnTo>
                  <a:pt x="11118000" y="4350522"/>
                </a:lnTo>
                <a:lnTo>
                  <a:pt x="0" y="4350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280434" y="933450"/>
            <a:ext cx="7137885" cy="923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3"/>
              </a:lnSpc>
            </a:pPr>
            <a:r>
              <a:rPr lang="en-US" b="true" sz="4736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     </a:t>
            </a:r>
            <a:r>
              <a:rPr lang="en-US" b="true" sz="4736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Correlation</a:t>
            </a:r>
          </a:p>
          <a:p>
            <a:pPr algn="l">
              <a:lnSpc>
                <a:spcPts val="4059"/>
              </a:lnSpc>
            </a:pPr>
          </a:p>
          <a:p>
            <a:pPr algn="l" marL="730452" indent="-365226" lvl="1">
              <a:lnSpc>
                <a:spcPts val="4059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Used Python to calculate the correlation between numerical features using the corr() function.</a:t>
            </a:r>
          </a:p>
          <a:p>
            <a:pPr algn="l">
              <a:lnSpc>
                <a:spcPts val="4059"/>
              </a:lnSpc>
            </a:pPr>
          </a:p>
          <a:p>
            <a:pPr algn="l" marL="730452" indent="-365226" lvl="1">
              <a:lnSpc>
                <a:spcPts val="4059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Analysis of the Correlation between Fetures and Car Price(price_usd):</a:t>
            </a:r>
          </a:p>
          <a:p>
            <a:pPr algn="l" marL="1567893" indent="-391973" lvl="3">
              <a:lnSpc>
                <a:spcPts val="4059"/>
              </a:lnSpc>
              <a:buFont typeface="Arial"/>
              <a:buChar char="￭"/>
            </a:pPr>
            <a:r>
              <a:rPr lang="en-US" sz="338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Year Produced: 0.705 (Strong positive correlation)</a:t>
            </a:r>
          </a:p>
          <a:p>
            <a:pPr algn="l" marL="1567893" indent="-391973" lvl="3">
              <a:lnSpc>
                <a:spcPts val="4059"/>
              </a:lnSpc>
              <a:buFont typeface="Arial"/>
              <a:buChar char="￭"/>
            </a:pPr>
            <a:r>
              <a:rPr lang="en-US" sz="338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Engine Capacity: 0.297 (Weak positive correlation)</a:t>
            </a:r>
          </a:p>
          <a:p>
            <a:pPr algn="l" marL="1567893" indent="-391973" lvl="3">
              <a:lnSpc>
                <a:spcPts val="4059"/>
              </a:lnSpc>
              <a:buFont typeface="Arial"/>
              <a:buChar char="￭"/>
            </a:pPr>
            <a:r>
              <a:rPr lang="en-US" sz="338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Odometer Value: -0.421 (Moderate negative correlation)</a:t>
            </a:r>
          </a:p>
          <a:p>
            <a:pPr algn="l" marL="2195653" indent="-548913" lvl="3">
              <a:lnSpc>
                <a:spcPts val="568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7170000" cy="10287000"/>
            <a:chOff x="0" y="0"/>
            <a:chExt cx="9560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217650" y="1273000"/>
            <a:ext cx="3889800" cy="115800"/>
            <a:chOff x="0" y="0"/>
            <a:chExt cx="51864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86426" cy="154432"/>
            </a:xfrm>
            <a:custGeom>
              <a:avLst/>
              <a:gdLst/>
              <a:ahLst/>
              <a:cxnLst/>
              <a:rect r="r" b="b" t="t" l="l"/>
              <a:pathLst>
                <a:path h="154432" w="5186426">
                  <a:moveTo>
                    <a:pt x="0" y="0"/>
                  </a:moveTo>
                  <a:lnTo>
                    <a:pt x="5186426" y="0"/>
                  </a:lnTo>
                  <a:lnTo>
                    <a:pt x="5186426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E0E0E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6850" y="1273000"/>
            <a:ext cx="5579400" cy="115800"/>
            <a:chOff x="0" y="0"/>
            <a:chExt cx="7439200" cy="15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875586" y="1650775"/>
            <a:ext cx="7597660" cy="7369837"/>
          </a:xfrm>
          <a:custGeom>
            <a:avLst/>
            <a:gdLst/>
            <a:ahLst/>
            <a:cxnLst/>
            <a:rect r="r" b="b" t="t" l="l"/>
            <a:pathLst>
              <a:path h="7369837" w="7597660">
                <a:moveTo>
                  <a:pt x="0" y="0"/>
                </a:moveTo>
                <a:lnTo>
                  <a:pt x="7597660" y="0"/>
                </a:lnTo>
                <a:lnTo>
                  <a:pt x="7597660" y="7369837"/>
                </a:lnTo>
                <a:lnTo>
                  <a:pt x="0" y="7369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21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7175" y="1546000"/>
            <a:ext cx="6316950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4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Heatmap showing correlation</a:t>
            </a:r>
          </a:p>
          <a:p>
            <a:pPr algn="l">
              <a:lnSpc>
                <a:spcPts val="6719"/>
              </a:lnSpc>
            </a:pPr>
          </a:p>
          <a:p>
            <a:pPr algn="l" marL="712471" indent="-356236" lvl="1">
              <a:lnSpc>
                <a:spcPts val="4692"/>
              </a:lnSpc>
              <a:buFont typeface="Arial"/>
              <a:buChar char="•"/>
            </a:pPr>
            <a:r>
              <a:rPr lang="en-US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heatmap shows us that with high mortality (+0.8) the relation will be stronger.</a:t>
            </a:r>
          </a:p>
          <a:p>
            <a:pPr algn="l" marL="1173480" indent="-586740" lvl="1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12549" y="0"/>
            <a:ext cx="7170000" cy="10287000"/>
            <a:chOff x="0" y="0"/>
            <a:chExt cx="9560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600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560052">
                  <a:moveTo>
                    <a:pt x="0" y="0"/>
                  </a:moveTo>
                  <a:lnTo>
                    <a:pt x="9560052" y="0"/>
                  </a:lnTo>
                  <a:lnTo>
                    <a:pt x="9560052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5300" y="632536"/>
            <a:ext cx="5579400" cy="115800"/>
            <a:chOff x="0" y="0"/>
            <a:chExt cx="7439200" cy="15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39152" cy="154432"/>
            </a:xfrm>
            <a:custGeom>
              <a:avLst/>
              <a:gdLst/>
              <a:ahLst/>
              <a:cxnLst/>
              <a:rect r="r" b="b" t="t" l="l"/>
              <a:pathLst>
                <a:path h="154432" w="7439152">
                  <a:moveTo>
                    <a:pt x="0" y="0"/>
                  </a:moveTo>
                  <a:lnTo>
                    <a:pt x="7439152" y="0"/>
                  </a:lnTo>
                  <a:lnTo>
                    <a:pt x="7439152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FF98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39886" y="1252530"/>
            <a:ext cx="10725312" cy="1884093"/>
          </a:xfrm>
          <a:custGeom>
            <a:avLst/>
            <a:gdLst/>
            <a:ahLst/>
            <a:cxnLst/>
            <a:rect r="r" b="b" t="t" l="l"/>
            <a:pathLst>
              <a:path h="1884093" w="10725312">
                <a:moveTo>
                  <a:pt x="0" y="0"/>
                </a:moveTo>
                <a:lnTo>
                  <a:pt x="10725312" y="0"/>
                </a:lnTo>
                <a:lnTo>
                  <a:pt x="10725312" y="1884093"/>
                </a:lnTo>
                <a:lnTo>
                  <a:pt x="0" y="1884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20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25387" y="4250002"/>
            <a:ext cx="6754310" cy="5008298"/>
          </a:xfrm>
          <a:custGeom>
            <a:avLst/>
            <a:gdLst/>
            <a:ahLst/>
            <a:cxnLst/>
            <a:rect r="r" b="b" t="t" l="l"/>
            <a:pathLst>
              <a:path h="5008298" w="6754310">
                <a:moveTo>
                  <a:pt x="0" y="0"/>
                </a:moveTo>
                <a:lnTo>
                  <a:pt x="6754310" y="0"/>
                </a:lnTo>
                <a:lnTo>
                  <a:pt x="6754310" y="5008298"/>
                </a:lnTo>
                <a:lnTo>
                  <a:pt x="0" y="50082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6641" y="1147755"/>
            <a:ext cx="6209435" cy="697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4"/>
              </a:lnSpc>
            </a:pPr>
            <a:r>
              <a:rPr lang="en-US" sz="502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LabelEncoder</a:t>
            </a:r>
          </a:p>
          <a:p>
            <a:pPr algn="l">
              <a:lnSpc>
                <a:spcPts val="4944"/>
              </a:lnSpc>
            </a:pPr>
          </a:p>
          <a:p>
            <a:pPr algn="l">
              <a:lnSpc>
                <a:spcPts val="4821"/>
              </a:lnSpc>
            </a:pPr>
            <a:r>
              <a:rPr lang="en-US" sz="40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40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onverts categorical labels into numerical form, assigning a unique integer to each category.</a:t>
            </a:r>
          </a:p>
          <a:p>
            <a:pPr algn="l">
              <a:lnSpc>
                <a:spcPts val="4821"/>
              </a:lnSpc>
            </a:pPr>
          </a:p>
          <a:p>
            <a:pPr algn="l">
              <a:lnSpc>
                <a:spcPts val="4821"/>
              </a:lnSpc>
            </a:pPr>
          </a:p>
          <a:p>
            <a:pPr algn="l">
              <a:lnSpc>
                <a:spcPts val="4821"/>
              </a:lnSpc>
            </a:pPr>
            <a:r>
              <a:rPr lang="en-US" sz="40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 - </a:t>
            </a:r>
          </a:p>
          <a:p>
            <a:pPr algn="l">
              <a:lnSpc>
                <a:spcPts val="4821"/>
              </a:lnSpc>
            </a:pPr>
          </a:p>
          <a:p>
            <a:pPr algn="l">
              <a:lnSpc>
                <a:spcPts val="4821"/>
              </a:lnSpc>
            </a:pPr>
            <a:r>
              <a:rPr lang="en-US" sz="401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["Acura", "BMW"] → [0, 1]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1212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25" y="2000250"/>
            <a:ext cx="16841550" cy="614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>
                <a:solidFill>
                  <a:srgbClr val="FF9800"/>
                </a:solidFill>
                <a:latin typeface="Arial Bold"/>
                <a:ea typeface="Arial Bold"/>
                <a:cs typeface="Arial Bold"/>
                <a:sym typeface="Arial Bold"/>
              </a:rPr>
              <a:t>Models Used</a:t>
            </a:r>
          </a:p>
          <a:p>
            <a:pPr algn="ctr">
              <a:lnSpc>
                <a:spcPts val="8640"/>
              </a:lnSpc>
            </a:pPr>
          </a:p>
          <a:p>
            <a:pPr algn="l" marL="1079512" indent="-539756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</a:p>
          <a:p>
            <a:pPr algn="l" marL="1079512" indent="-539756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Random Forest Regressor</a:t>
            </a:r>
          </a:p>
          <a:p>
            <a:pPr algn="l" marL="1079512" indent="-539756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 - Nearest Neibors</a:t>
            </a:r>
          </a:p>
          <a:p>
            <a:pPr algn="l" marL="1079512" indent="-539756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</a:p>
          <a:p>
            <a:pPr algn="l">
              <a:lnSpc>
                <a:spcPts val="60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DAGYNQPqvKI</dc:identifier>
  <dcterms:modified xsi:type="dcterms:W3CDTF">2011-08-01T06:04:30Z</dcterms:modified>
  <cp:revision>1</cp:revision>
  <dc:title>Data Analytics Presentation (1).pptx</dc:title>
</cp:coreProperties>
</file>