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5559" y="1604597"/>
            <a:ext cx="17274146" cy="5082862"/>
          </a:xfrm>
        </p:spPr>
        <p:txBody>
          <a:bodyPr bIns="0" anchor="b">
            <a:normAutofit/>
          </a:bodyPr>
          <a:lstStyle>
            <a:lvl1pPr algn="l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5560" y="7062409"/>
            <a:ext cx="17274144" cy="195524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600" b="0" cap="all" baseline="0">
                <a:solidFill>
                  <a:schemeClr val="tx1"/>
                </a:solidFill>
              </a:defRPr>
            </a:lvl1pPr>
            <a:lvl2pPr marL="914400" indent="0" algn="ctr">
              <a:buNone/>
              <a:defRPr sz="36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001" y="658615"/>
            <a:ext cx="9947830" cy="6184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75329" y="1597946"/>
            <a:ext cx="1622038" cy="1007156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4835560" y="7057084"/>
            <a:ext cx="172741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878222" y="1597947"/>
            <a:ext cx="3231484" cy="931977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344" y="1597947"/>
            <a:ext cx="15657660" cy="9319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878222" y="1597947"/>
            <a:ext cx="0" cy="931977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2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2620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9705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4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478" y="3512260"/>
            <a:ext cx="17286308" cy="37759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8478" y="7612391"/>
            <a:ext cx="17260892" cy="2025858"/>
          </a:xfrm>
        </p:spPr>
        <p:txBody>
          <a:bodyPr tIns="91440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8478" y="7609970"/>
            <a:ext cx="172608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9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435" y="1609779"/>
            <a:ext cx="19211270" cy="211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4662" y="4021757"/>
            <a:ext cx="9290304" cy="6897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27542" y="4034686"/>
            <a:ext cx="9290304" cy="6883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84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383" y="1608327"/>
            <a:ext cx="19215322" cy="2112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382" y="4039099"/>
            <a:ext cx="9290304" cy="160388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4382" y="5648539"/>
            <a:ext cx="9290304" cy="5288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24724" y="4046007"/>
            <a:ext cx="9290304" cy="160447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24724" y="5642983"/>
            <a:ext cx="9290304" cy="5274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7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8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343" y="1597947"/>
            <a:ext cx="6546198" cy="449423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7428" y="1597948"/>
            <a:ext cx="12024940" cy="93176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9343" y="6410983"/>
            <a:ext cx="6550026" cy="4496362"/>
          </a:xfrm>
        </p:spPr>
        <p:txBody>
          <a:bodyPr/>
          <a:lstStyle>
            <a:lvl1pPr marL="0" indent="0" algn="l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96560" y="6410982"/>
            <a:ext cx="65389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1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954775" y="964341"/>
            <a:ext cx="8149066" cy="1029820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12" y="2259026"/>
            <a:ext cx="11064656" cy="36611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48779" y="2245085"/>
            <a:ext cx="5582342" cy="773265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0658" y="6291984"/>
            <a:ext cx="11048808" cy="4007484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94765" y="10939713"/>
            <a:ext cx="11054702" cy="640246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4764" y="637281"/>
            <a:ext cx="11082008" cy="6418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2894765" y="6287210"/>
            <a:ext cx="11054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3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38953"/>
            <a:ext cx="24384000" cy="821188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12252960"/>
            <a:ext cx="24384000" cy="14859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3159" y="1609039"/>
            <a:ext cx="19206550" cy="2098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3159" y="4031465"/>
            <a:ext cx="19206550" cy="690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08277" y="660741"/>
            <a:ext cx="7001430" cy="618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3158" y="658615"/>
            <a:ext cx="11877672" cy="618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121" y="1597946"/>
            <a:ext cx="1622038" cy="10071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6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256826"/>
            <a:ext cx="2438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esentation Subtitle"/>
          <p:cNvSpPr txBox="1"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152" name="Car Price Prediction using Machin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8600" spc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rPr dirty="0"/>
              <a:t>Car Price Prediction using Machine Learning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-Nearest Neighbors (KNN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lnSpc>
                <a:spcPct val="100000"/>
              </a:lnSpc>
              <a:defRPr sz="873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K-Nearest Neighbors (KNN)</a:t>
            </a:r>
          </a:p>
        </p:txBody>
      </p:sp>
      <p:sp>
        <p:nvSpPr>
          <p:cNvPr id="189" name="Overvie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Overview:</a:t>
            </a:r>
            <a:endParaRPr b="0"/>
          </a:p>
          <a:p>
            <a:pPr marL="896111" lvl="1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KNN is a non-parametric method that makes predictions based on the majority label of the K closest neighbors in the feature space.</a:t>
            </a:r>
          </a:p>
          <a:p>
            <a:pPr marL="896111" lvl="1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It doesn’t assume any linearity in the data.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Choosing K:</a:t>
            </a:r>
            <a:r>
              <a:t> Experiment with different values of K to find the best-performing model.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Advantages:</a:t>
            </a:r>
            <a:r>
              <a:t> Simple, no training phase.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Performance Comparison:</a:t>
            </a:r>
            <a:r>
              <a:t> Evaluate MSE and accuracy of KNN compared to the tree-based models.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del Compari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lnSpc>
                <a:spcPct val="100000"/>
              </a:lnSpc>
              <a:defRPr sz="873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Model Comparison</a:t>
            </a:r>
          </a:p>
        </p:txBody>
      </p:sp>
      <p:sp>
        <p:nvSpPr>
          <p:cNvPr id="193" name="Summary Tab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588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Summary Table:</a:t>
            </a:r>
            <a:endParaRPr b="0"/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Models:</a:t>
            </a:r>
            <a:r>
              <a:t> Linear Regression, Ridge, Lasso, Decision Tree, Random Forest, KNN.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Metrics:</a:t>
            </a:r>
            <a:r>
              <a:t> MSE, R-squared, Accuracy.</a:t>
            </a: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Graph:</a:t>
            </a:r>
            <a:r>
              <a:t> Plot model performance visually for better comparison.</a:t>
            </a: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588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Conclusion:</a:t>
            </a:r>
            <a:endParaRPr b="0"/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Random Forest and Decision Tree models generally perform better than the linear models due to their ability to capture non-linear relationships.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lnSpc>
                <a:spcPct val="100000"/>
              </a:lnSpc>
              <a:defRPr sz="873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Conclusion</a:t>
            </a:r>
          </a:p>
        </p:txBody>
      </p:sp>
      <p:sp>
        <p:nvSpPr>
          <p:cNvPr id="197" name="Summary of Finding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0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Summary of Findings: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Linear models (Linear, Ridge, and Lasso) are simpler and perform well on smaller datasets.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Decision Trees and Random Forest provide better accuracy on larger, more complex datasets.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Best Model:</a:t>
            </a:r>
            <a:r>
              <a:t> Random Forest performed the best in predicting car prices.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Next Steps:</a:t>
            </a:r>
            <a:r>
              <a:t> Experiment with hyperparameter tuning, add more features, or try other advanced models like Gradient Boosting.</a:t>
            </a:r>
          </a:p>
        </p:txBody>
      </p:sp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lnSpc>
                <a:spcPct val="100000"/>
              </a:lnSpc>
              <a:defRPr sz="873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157" name="Objective: Predict the price of a car using various machine learning algorithm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6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Objective:</a:t>
            </a:r>
            <a:r>
              <a:t> Predict the price of a car using various machine learning algorithms.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6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Problem Statement:</a:t>
            </a:r>
            <a:r>
              <a:t> Car prices vary based on multiple factors, and predicting prices can help buyers and sellers make informed decisions.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6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Machine Learning Approach:</a:t>
            </a:r>
            <a:r>
              <a:t> We use different algorithms to predict car prices based on features like brand, year, mileage, engine size, and fuel type.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set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lnSpc>
                <a:spcPct val="100000"/>
              </a:lnSpc>
              <a:defRPr sz="873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Dataset Overview</a:t>
            </a:r>
          </a:p>
        </p:txBody>
      </p:sp>
      <p:sp>
        <p:nvSpPr>
          <p:cNvPr id="161" name="Source: [Dataset Source – e.g., Kaggle, UCI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539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Source:</a:t>
            </a:r>
            <a:r>
              <a:t> [Dataset Source – e.g., Kaggle, UCI]</a:t>
            </a: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539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Features:</a:t>
            </a:r>
            <a:endParaRPr b="0"/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39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Brand:</a:t>
            </a:r>
            <a:r>
              <a:t> Car's brand name (e.g., Toyota, Honda, etc.)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39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Model Year:</a:t>
            </a:r>
            <a:r>
              <a:t> The year the car was manufactured.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39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Mileage:</a:t>
            </a:r>
            <a:r>
              <a:t> The number of kilometers the car has traveled.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39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Engine Size:</a:t>
            </a:r>
            <a:r>
              <a:t> Size of the engine in liters.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39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Fuel Type:</a:t>
            </a:r>
            <a:r>
              <a:t> Type of fuel used (Petrol, Diesel, Electric, etc.)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39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Transmission Type:</a:t>
            </a:r>
            <a:r>
              <a:rPr b="0"/>
              <a:t> Manual or Automatic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39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Price:</a:t>
            </a:r>
            <a:r>
              <a:t> The target variable, i.e., the car price.</a:t>
            </a: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539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Target:</a:t>
            </a:r>
            <a:r>
              <a:t> Predicting car prices based on the features.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a 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lnSpc>
                <a:spcPct val="100000"/>
              </a:lnSpc>
              <a:defRPr sz="873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Data Preprocessing</a:t>
            </a:r>
          </a:p>
        </p:txBody>
      </p:sp>
      <p:sp>
        <p:nvSpPr>
          <p:cNvPr id="165" name="Handling Missing Dat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43484" indent="-307975" defTabSz="443484">
              <a:lnSpc>
                <a:spcPct val="100000"/>
              </a:lnSpc>
              <a:spcBef>
                <a:spcPts val="0"/>
              </a:spcBef>
              <a:buFont typeface="Times Roman"/>
              <a:defRPr sz="485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Handling Missing Data:</a:t>
            </a:r>
            <a:endParaRPr b="0"/>
          </a:p>
          <a:p>
            <a:pPr marL="886968" lvl="1" indent="-307975" defTabSz="443484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4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Impute or drop missing values.</a:t>
            </a:r>
          </a:p>
          <a:p>
            <a:pPr marL="886968" lvl="1" indent="-307975" defTabSz="443484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4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 techniques like mean or median imputation for numerical features.</a:t>
            </a:r>
          </a:p>
          <a:p>
            <a:pPr marL="443484" indent="-307975" defTabSz="443484">
              <a:lnSpc>
                <a:spcPct val="100000"/>
              </a:lnSpc>
              <a:spcBef>
                <a:spcPts val="0"/>
              </a:spcBef>
              <a:buFont typeface="Times Roman"/>
              <a:defRPr sz="485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Feature Encoding:</a:t>
            </a:r>
            <a:endParaRPr b="0"/>
          </a:p>
          <a:p>
            <a:pPr marL="886968" lvl="1" indent="-307975" defTabSz="443484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4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Convert categorical features (e.g., fuel type, transmission) to numerical using one-hot encoding or label encoding.</a:t>
            </a:r>
          </a:p>
          <a:p>
            <a:pPr marL="443484" indent="-307975" defTabSz="443484">
              <a:lnSpc>
                <a:spcPct val="100000"/>
              </a:lnSpc>
              <a:spcBef>
                <a:spcPts val="0"/>
              </a:spcBef>
              <a:buFont typeface="Times Roman"/>
              <a:defRPr sz="485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Feature Scaling:</a:t>
            </a:r>
            <a:endParaRPr b="0"/>
          </a:p>
          <a:p>
            <a:pPr marL="886968" lvl="1" indent="-307975" defTabSz="443484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4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Apply standardization or normalization to scale features like mileage, engine size, etc.</a:t>
            </a:r>
          </a:p>
          <a:p>
            <a:pPr marL="443484" indent="-307975" defTabSz="443484">
              <a:lnSpc>
                <a:spcPct val="100000"/>
              </a:lnSpc>
              <a:spcBef>
                <a:spcPts val="0"/>
              </a:spcBef>
              <a:buFont typeface="Times Roman"/>
              <a:defRPr sz="485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Splitting:</a:t>
            </a:r>
            <a:endParaRPr b="0"/>
          </a:p>
          <a:p>
            <a:pPr marL="886968" lvl="1" indent="-307975" defTabSz="443484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4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Split the data into training and testing sets (e.g., 80% training, 20% testing.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ar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lnSpc>
                <a:spcPct val="100000"/>
              </a:lnSpc>
              <a:spcBef>
                <a:spcPts val="1300"/>
              </a:spcBef>
              <a:defRPr sz="873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Linear Regression</a:t>
            </a:r>
          </a:p>
        </p:txBody>
      </p:sp>
      <p:sp>
        <p:nvSpPr>
          <p:cNvPr id="169" name="Overvie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Overview:</a:t>
            </a:r>
            <a:endParaRPr b="0"/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Font typeface="Times Roman"/>
              <a:defRPr sz="4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linear approach to modeling the relationship between the dependent variable (car price) and independent features.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Font typeface="Times Roman"/>
              <a:defRPr sz="4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goal is to minimize the difference between the predicted and actual values (using least squares).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Formula:</a:t>
            </a:r>
            <a:endParaRPr b="0">
              <a:latin typeface="STIX Two Math Regular"/>
              <a:ea typeface="STIX Two Math Regular"/>
              <a:cs typeface="STIX Two Math Regular"/>
              <a:sym typeface="STIX Two Math Regular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STIX Two Math Regular"/>
                <a:ea typeface="STIX Two Math Regular"/>
                <a:cs typeface="STIX Two Math Regular"/>
                <a:sym typeface="STIX Two Math Regular"/>
              </a:defRPr>
            </a:pPr>
            <a:r>
              <a:t>Price = β0 + β1 × Engine Size + β2 × Mileage + …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Evaluation Metrics:</a:t>
            </a:r>
            <a:endParaRPr b="0"/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Font typeface="Times Roman"/>
              <a:defRPr sz="4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Mean Squared Error (MSE)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Font typeface="Times Roman"/>
              <a:defRPr sz="4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R-squared (goodness of fit)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Results:</a:t>
            </a:r>
            <a:r>
              <a:t> Present the performance and errors of the linear regression model.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idge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830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Ridge Regression</a:t>
            </a:r>
          </a:p>
        </p:txBody>
      </p:sp>
      <p:sp>
        <p:nvSpPr>
          <p:cNvPr id="173" name="Overvie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Overview: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z="5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Ridge regression is a linear model with L2 regularization to prevent overfitting by penalizing large coefficients.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z="5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Helps in handling multicollinearity.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Formula:</a:t>
            </a:r>
            <a:endParaRPr b="0">
              <a:latin typeface="STIX Two Math Regular"/>
              <a:ea typeface="STIX Two Math Regular"/>
              <a:cs typeface="STIX Two Math Regular"/>
              <a:sym typeface="STIX Two Math Regular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Price=β0 +∑βi ×Xi +λ∑βi2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Advantages:</a:t>
            </a:r>
            <a:r>
              <a:t> Controls overfitting and improves model generalization.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Performance Comparison:</a:t>
            </a:r>
            <a:r>
              <a:t> Present MSE and R-squared comparison with Linear Regression.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asso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lnSpc>
                <a:spcPct val="100000"/>
              </a:lnSpc>
              <a:defRPr sz="873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Lasso Regression</a:t>
            </a:r>
          </a:p>
        </p:txBody>
      </p:sp>
      <p:sp>
        <p:nvSpPr>
          <p:cNvPr id="177" name="Overvie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Overview: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z="5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Lasso regression is similar to ridge but uses L1 regularization, which can shrink some coefficients to zero, performing feature selection.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Formula: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Price=β0 +∑βi ×Xi +λ∑∣βi ∣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Advantages:</a:t>
            </a:r>
            <a:r>
              <a:t> Can help in selecting the most important features by zeroing out irrelevant ones.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Performance Comparison:</a:t>
            </a:r>
            <a:r>
              <a:t> Present comparison of results with Ridge and Linear Regression.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ecision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lnSpc>
                <a:spcPct val="100000"/>
              </a:lnSpc>
              <a:defRPr sz="873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Decision Tree</a:t>
            </a:r>
          </a:p>
        </p:txBody>
      </p:sp>
      <p:sp>
        <p:nvSpPr>
          <p:cNvPr id="181" name="Overvie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0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Overview: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decision tree splits the data into subsets based on feature values and makes predictions at the leaf nodes.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It works well with both continuous and categorical features.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Advantages:</a:t>
            </a:r>
            <a:r>
              <a:t> Easy to interpret, no need for feature scaling.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Evaluation Metrics:</a:t>
            </a:r>
            <a:r>
              <a:t> Accuracy, Depth of tree, MSE.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Visualization:</a:t>
            </a:r>
            <a:r>
              <a:t> Show the decision tree structure (if possible).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Performance Comparison:</a:t>
            </a:r>
            <a:r>
              <a:t> Compare the performance with Linear and Ridge Regression.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andom For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lnSpc>
                <a:spcPct val="100000"/>
              </a:lnSpc>
              <a:defRPr sz="8730" spc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Random Forest</a:t>
            </a:r>
          </a:p>
        </p:txBody>
      </p:sp>
      <p:sp>
        <p:nvSpPr>
          <p:cNvPr id="185" name="Overvie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Overview:</a:t>
            </a:r>
            <a:endParaRPr b="0"/>
          </a:p>
          <a:p>
            <a:pPr marL="896111" lvl="1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Random Forest is an ensemble method that creates multiple decision trees, aggregates their predictions, and improves accuracy.</a:t>
            </a:r>
          </a:p>
          <a:p>
            <a:pPr marL="896111" lvl="1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Helps to reduce overfitting compared to a single decision tree.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Advantages:</a:t>
            </a:r>
            <a:r>
              <a:t> Handles overfitting well, robust to noisy data.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Feature Importance:</a:t>
            </a:r>
            <a:r>
              <a:t> Display the importance of different features in predicting car prices.</a:t>
            </a:r>
          </a:p>
          <a:p>
            <a:pPr marL="448055" indent="-311150" defTabSz="448055">
              <a:lnSpc>
                <a:spcPct val="100000"/>
              </a:lnSpc>
              <a:spcBef>
                <a:spcPts val="0"/>
              </a:spcBef>
              <a:buFont typeface="Times Roman"/>
              <a:defRPr sz="588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Performance Metrics:</a:t>
            </a:r>
            <a:r>
              <a:t> Compare MSE, R-squared, and accuracy with other models.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</TotalTime>
  <Words>859</Words>
  <Application>Microsoft Office PowerPoint</Application>
  <PresentationFormat>Custom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Helvetica Neue</vt:lpstr>
      <vt:lpstr>STIX Two Math Regular</vt:lpstr>
      <vt:lpstr>Times Roman</vt:lpstr>
      <vt:lpstr>Gallery</vt:lpstr>
      <vt:lpstr>Car Price Prediction using Machine Learning</vt:lpstr>
      <vt:lpstr>Introduction</vt:lpstr>
      <vt:lpstr>Dataset Overview</vt:lpstr>
      <vt:lpstr>Data Preprocessing</vt:lpstr>
      <vt:lpstr>Linear Regression</vt:lpstr>
      <vt:lpstr>Ridge Regression</vt:lpstr>
      <vt:lpstr>Lasso Regression</vt:lpstr>
      <vt:lpstr>Decision Tree</vt:lpstr>
      <vt:lpstr>Random Forest</vt:lpstr>
      <vt:lpstr>K-Nearest Neighbors (KNN)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Rijul Arora</cp:lastModifiedBy>
  <cp:revision>2</cp:revision>
  <dcterms:modified xsi:type="dcterms:W3CDTF">2024-11-18T14:12:58Z</dcterms:modified>
</cp:coreProperties>
</file>