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7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23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8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87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5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3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23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1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8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26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raft alphabet on a black surface">
            <a:extLst>
              <a:ext uri="{FF2B5EF4-FFF2-40B4-BE49-F238E27FC236}">
                <a16:creationId xmlns:a16="http://schemas.microsoft.com/office/drawing/2014/main" id="{A7B6C7A5-479A-FCCC-4B1B-CBC3AF4F7C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1271" b="4461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34BDC0-F151-13CF-A9D3-719C2CFB4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985233"/>
            <a:ext cx="5758628" cy="3355853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CA" sz="5600" dirty="0">
                <a:solidFill>
                  <a:srgbClr val="FFFFFF"/>
                </a:solidFill>
              </a:rPr>
              <a:t>Analysis of Song Lyrics</a:t>
            </a:r>
            <a:br>
              <a:rPr lang="en-CA" sz="5600" dirty="0">
                <a:solidFill>
                  <a:srgbClr val="FFFFFF"/>
                </a:solidFill>
              </a:rPr>
            </a:br>
            <a:r>
              <a:rPr lang="en-CA" sz="5600" dirty="0">
                <a:solidFill>
                  <a:srgbClr val="FFFFFF"/>
                </a:solidFill>
              </a:rPr>
              <a:t>for Classification and Predictive Purposes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F7074-1AF3-1CFC-EDC7-38064FDB8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251621"/>
            <a:ext cx="4439920" cy="1104721"/>
          </a:xfrm>
        </p:spPr>
        <p:txBody>
          <a:bodyPr anchor="t">
            <a:normAutofit fontScale="85000" lnSpcReduction="20000"/>
          </a:bodyPr>
          <a:lstStyle/>
          <a:p>
            <a:r>
              <a:rPr lang="en-CA" dirty="0" err="1">
                <a:solidFill>
                  <a:srgbClr val="FFFFFF"/>
                </a:solidFill>
              </a:rPr>
              <a:t>Gurmat</a:t>
            </a:r>
            <a:r>
              <a:rPr lang="en-CA" dirty="0">
                <a:solidFill>
                  <a:srgbClr val="FFFFFF"/>
                </a:solidFill>
              </a:rPr>
              <a:t> Singh (Song) Sour</a:t>
            </a:r>
          </a:p>
          <a:p>
            <a:r>
              <a:rPr lang="en-CA" dirty="0">
                <a:solidFill>
                  <a:srgbClr val="FFFFFF"/>
                </a:solidFill>
              </a:rPr>
              <a:t>Minh (Paul) Nhat Mai (Sharona)</a:t>
            </a:r>
          </a:p>
          <a:p>
            <a:r>
              <a:rPr lang="en-CA" dirty="0">
                <a:solidFill>
                  <a:srgbClr val="FFFFFF"/>
                </a:solidFill>
              </a:rPr>
              <a:t>Robert (Ozzy) Seibel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33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FF693-7FD6-3ACC-86D9-68FC9005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7862777" cy="31745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/>
              <a:t>"I'd like to say thank you on behalf of the group and ourselves, and I hope we've passed the audition."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F339EF-1DC0-D204-E1A6-8A8A46D6CF3E}"/>
              </a:ext>
            </a:extLst>
          </p:cNvPr>
          <p:cNvSpPr txBox="1"/>
          <p:nvPr/>
        </p:nvSpPr>
        <p:spPr>
          <a:xfrm>
            <a:off x="7779029" y="5248504"/>
            <a:ext cx="4040374" cy="950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buSzPct val="87000"/>
            </a:pPr>
            <a:r>
              <a:rPr lang="en-US" sz="1500" b="1" cap="all" spc="300"/>
              <a:t>*John Lennon at the end of ‘Get Back’ by the Beatles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2156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40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ECD63-D022-1E7C-F5E0-FB212A83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r>
              <a:rPr lang="en-CA" dirty="0"/>
              <a:t>Purpose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4AE72-22C5-7431-5AA8-A00375170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Analysis of Rock, Country, R&amp;B and HipHop/Rap lyrics to see if we could use ML to tell them apart purely on their lyrics</a:t>
            </a:r>
          </a:p>
          <a:p>
            <a:r>
              <a:rPr lang="en-CA" dirty="0"/>
              <a:t>Answer the question if there is a difference between the lyrics of different songs.  Do different genres of music have different messages?</a:t>
            </a:r>
          </a:p>
          <a:p>
            <a:r>
              <a:rPr lang="en-CA" dirty="0"/>
              <a:t>For this we used a lyric dataset from Kaggle, with 4 genres.  Scraped from four different sources.</a:t>
            </a:r>
          </a:p>
          <a:p>
            <a:r>
              <a:rPr lang="en-CA" dirty="0"/>
              <a:t>https://www.kaggle.com/datasets/elizzyliu/song-lyrics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 descr="Man writing on music sheet">
            <a:extLst>
              <a:ext uri="{FF2B5EF4-FFF2-40B4-BE49-F238E27FC236}">
                <a16:creationId xmlns:a16="http://schemas.microsoft.com/office/drawing/2014/main" id="{27AF1D4C-E613-5203-18C4-3BD2C8E134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80" r="24349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0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D1469-C654-7FB0-43D2-D1580F76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720" y="1371600"/>
            <a:ext cx="6913289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400"/>
              <a:t>Cleaning and Preliminary Analysis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6CB74F-F3CC-4B0B-B50E-878BEDB2C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0001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EA2F942-0612-8D2B-20A3-8B4782E0AE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3" b="3570"/>
          <a:stretch>
            <a:fillRect/>
          </a:stretch>
        </p:blipFill>
        <p:spPr>
          <a:xfrm>
            <a:off x="255665" y="4534696"/>
            <a:ext cx="3341778" cy="22200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406F-BFE1-490E-D3C6-43AFD832B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7720" y="2558265"/>
            <a:ext cx="6913289" cy="3661712"/>
          </a:xfrm>
        </p:spPr>
        <p:txBody>
          <a:bodyPr>
            <a:normAutofit/>
          </a:bodyPr>
          <a:lstStyle/>
          <a:p>
            <a:r>
              <a:rPr lang="en-CA" dirty="0"/>
              <a:t>Dataset was not great as it was scraped from different sources</a:t>
            </a:r>
          </a:p>
          <a:p>
            <a:r>
              <a:rPr lang="en-CA" dirty="0"/>
              <a:t>Removed special characters</a:t>
            </a:r>
          </a:p>
          <a:p>
            <a:r>
              <a:rPr lang="en-CA" dirty="0"/>
              <a:t>Removed foreign words</a:t>
            </a:r>
          </a:p>
          <a:p>
            <a:r>
              <a:rPr lang="en-CA" dirty="0"/>
              <a:t>Some ‘lyrics’ were incorrect scrapings and resulted in super long text – cut it down to 5-1000 words</a:t>
            </a:r>
          </a:p>
          <a:p>
            <a:r>
              <a:rPr lang="en-CA" dirty="0"/>
              <a:t>Result was a balanced dataset</a:t>
            </a:r>
          </a:p>
          <a:p>
            <a:endParaRPr lang="en-CA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D5C0B7-0646-AA9B-9FED-42748F72E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17" y="203660"/>
            <a:ext cx="3341778" cy="21265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DB45415-D919-9782-C346-519063FC0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24" y="2330246"/>
            <a:ext cx="3413471" cy="220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2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3A560-FB87-A7F9-9A16-8BA2E025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870" y="586616"/>
            <a:ext cx="6206880" cy="37931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/>
              <a:t>Interesting Statistics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32706" y="231116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1D940DB-864F-0437-669A-FBDE00A21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09" y="2928641"/>
            <a:ext cx="3455546" cy="34469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EA6686-9EB3-95B0-31A4-0018E564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928" y="1050051"/>
            <a:ext cx="3562693" cy="34469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476A42-7F53-79FE-AE0A-4CEC79940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794" y="3764012"/>
            <a:ext cx="4512098" cy="289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82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EB0BA-68D1-1BDE-C8FE-6BCA4F34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305" y="289270"/>
            <a:ext cx="10316828" cy="10325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Top Words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B78B4B-C532-DF0C-ED20-D5D07D3D1D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4" r="28618" b="-1"/>
          <a:stretch>
            <a:fillRect/>
          </a:stretch>
        </p:blipFill>
        <p:spPr>
          <a:xfrm>
            <a:off x="970464" y="4010023"/>
            <a:ext cx="2037809" cy="2739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B595C1-6FE0-F15B-3546-BF245D9D8C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046" b="-2"/>
          <a:stretch>
            <a:fillRect/>
          </a:stretch>
        </p:blipFill>
        <p:spPr>
          <a:xfrm>
            <a:off x="3607940" y="4010023"/>
            <a:ext cx="2044589" cy="27396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C62D1-896A-BADB-180A-108DACDF99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507" b="-2"/>
          <a:stretch>
            <a:fillRect/>
          </a:stretch>
        </p:blipFill>
        <p:spPr>
          <a:xfrm>
            <a:off x="6244919" y="4010024"/>
            <a:ext cx="2040522" cy="27396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C1F382-28F1-5313-E43D-FF0AF772828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545" b="-3"/>
          <a:stretch>
            <a:fillRect/>
          </a:stretch>
        </p:blipFill>
        <p:spPr>
          <a:xfrm>
            <a:off x="8885501" y="4010023"/>
            <a:ext cx="2030168" cy="27396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70F804-3BCB-1CDB-25D5-DE24974B6D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863" y="210135"/>
            <a:ext cx="5210261" cy="357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5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36B6-E2DD-8926-F257-AF733339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Explicit Lyrics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3931F-8475-FC14-FA9B-F2D0D9428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3" y="2233459"/>
            <a:ext cx="5303980" cy="413039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A56256B-18A0-4250-892F-1F279480C06A}"/>
              </a:ext>
            </a:extLst>
          </p:cNvPr>
          <p:cNvGrpSpPr/>
          <p:nvPr/>
        </p:nvGrpSpPr>
        <p:grpSpPr>
          <a:xfrm>
            <a:off x="5904856" y="285999"/>
            <a:ext cx="5959356" cy="913713"/>
            <a:chOff x="5904856" y="285999"/>
            <a:chExt cx="5959356" cy="91371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1587E32-2145-F560-8FCD-0EA574F2D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LightScreen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904856" y="620542"/>
              <a:ext cx="5959356" cy="57917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FAD137-601B-A599-1583-40D39BCD4967}"/>
                </a:ext>
              </a:extLst>
            </p:cNvPr>
            <p:cNvSpPr txBox="1"/>
            <p:nvPr/>
          </p:nvSpPr>
          <p:spPr>
            <a:xfrm>
              <a:off x="7100410" y="285999"/>
              <a:ext cx="4430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Gurmat’s</a:t>
              </a:r>
              <a:r>
                <a:rPr lang="en-CA" dirty="0"/>
                <a:t> List of Dirty Words</a:t>
              </a:r>
            </a:p>
          </p:txBody>
        </p:sp>
      </p:grpSp>
      <p:pic>
        <p:nvPicPr>
          <p:cNvPr id="9" name="Picture 8" descr="A graph of a number of blue and brown bars&#10;&#10;AI-generated content may be incorrect.">
            <a:extLst>
              <a:ext uri="{FF2B5EF4-FFF2-40B4-BE49-F238E27FC236}">
                <a16:creationId xmlns:a16="http://schemas.microsoft.com/office/drawing/2014/main" id="{557C75A9-D46A-119D-13D1-EAE104936C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03" y="2640770"/>
            <a:ext cx="5545905" cy="332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1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2193C-BFFC-FD4A-BD1D-7300B7DE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568" y="1371600"/>
            <a:ext cx="5732441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Analysis: KNN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5ED25-A942-6AEB-A201-2C11DE5F45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0"/>
          <a:stretch>
            <a:fillRect/>
          </a:stretch>
        </p:blipFill>
        <p:spPr>
          <a:xfrm>
            <a:off x="1027798" y="643465"/>
            <a:ext cx="3606492" cy="266394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86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7B2AB39-8128-C559-F812-A24C44D52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" y="3633965"/>
            <a:ext cx="4235624" cy="20542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B9138A-0F44-29AC-C917-7195307ACF42}"/>
              </a:ext>
            </a:extLst>
          </p:cNvPr>
          <p:cNvSpPr txBox="1"/>
          <p:nvPr/>
        </p:nvSpPr>
        <p:spPr>
          <a:xfrm>
            <a:off x="5798568" y="2636205"/>
            <a:ext cx="5732441" cy="366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Tried 7 to 19 </a:t>
            </a:r>
            <a:r>
              <a:rPr lang="en-US" dirty="0" err="1"/>
              <a:t>neighbours</a:t>
            </a:r>
            <a:r>
              <a:rPr lang="en-US" dirty="0"/>
              <a:t>, this was the best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Count vectorizer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Cosine distance gave a bit better results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Seemed to be able to pick out Rap/HipHop well</a:t>
            </a:r>
          </a:p>
        </p:txBody>
      </p:sp>
    </p:spTree>
    <p:extLst>
      <p:ext uri="{BB962C8B-B14F-4D97-AF65-F5344CB8AC3E}">
        <p14:creationId xmlns:p14="http://schemas.microsoft.com/office/powerpoint/2010/main" val="269179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F96968-8971-CC9F-9E82-6F3E3A7E8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A7153-8608-BE05-8056-00C955F90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568" y="1371600"/>
            <a:ext cx="5732441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Analysis: Naïve Bayes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01AE5-427D-87D0-E638-EE6C6C2CC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66" y="643465"/>
            <a:ext cx="3161955" cy="266394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86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E698B4A-5FFB-7846-FA56-84CCC30FC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" y="3633965"/>
            <a:ext cx="4235624" cy="2107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7D3965-5E9D-1410-B502-4C123CD76BC8}"/>
              </a:ext>
            </a:extLst>
          </p:cNvPr>
          <p:cNvSpPr txBox="1"/>
          <p:nvPr/>
        </p:nvSpPr>
        <p:spPr>
          <a:xfrm>
            <a:off x="5798568" y="2636205"/>
            <a:ext cx="5732441" cy="366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TF-IDF Vectorizer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Best results with classical ML models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49E7C2-122C-E1E5-F003-B0A18D3B1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40364-C1B4-584D-9AC1-342D9300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568" y="1371600"/>
            <a:ext cx="5732441" cy="109728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Analysis: Logistic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46551-BCF8-1487-0D0F-63BD6047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437" y="643465"/>
            <a:ext cx="3027213" cy="2663948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86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2DD1D0B-9642-2B47-43CB-67818E45A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" y="3633965"/>
            <a:ext cx="4235624" cy="1831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A4153F-FE81-2D89-F8B6-1D536128D6D7}"/>
              </a:ext>
            </a:extLst>
          </p:cNvPr>
          <p:cNvSpPr txBox="1"/>
          <p:nvPr/>
        </p:nvSpPr>
        <p:spPr>
          <a:xfrm>
            <a:off x="5798568" y="2636205"/>
            <a:ext cx="5732441" cy="366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 err="1"/>
              <a:t>Lemmatizer</a:t>
            </a:r>
            <a:endParaRPr lang="en-US" dirty="0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Hyperparameter tuning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 err="1"/>
              <a:t>LibLinear</a:t>
            </a:r>
            <a:r>
              <a:rPr lang="en-US" dirty="0"/>
              <a:t> Solver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Really likes HipHop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0916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268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Grandview Display</vt:lpstr>
      <vt:lpstr>DashVTI</vt:lpstr>
      <vt:lpstr>Analysis of Song Lyrics for Classification and Predictive Purposes</vt:lpstr>
      <vt:lpstr>Purpose</vt:lpstr>
      <vt:lpstr>Cleaning and Preliminary Analysis</vt:lpstr>
      <vt:lpstr>Interesting Statistics</vt:lpstr>
      <vt:lpstr>Top Words</vt:lpstr>
      <vt:lpstr>Explicit Lyrics</vt:lpstr>
      <vt:lpstr>Analysis: KNN</vt:lpstr>
      <vt:lpstr>Analysis: Naïve Bayes</vt:lpstr>
      <vt:lpstr>Analysis: Logistic Regression</vt:lpstr>
      <vt:lpstr>"I'd like to say thank you on behalf of the group and ourselves, and I hope we've passed the audition."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Seibel</dc:creator>
  <cp:lastModifiedBy>Robert Seibel</cp:lastModifiedBy>
  <cp:revision>2</cp:revision>
  <dcterms:created xsi:type="dcterms:W3CDTF">2025-06-18T23:22:49Z</dcterms:created>
  <dcterms:modified xsi:type="dcterms:W3CDTF">2025-06-19T01:35:20Z</dcterms:modified>
</cp:coreProperties>
</file>