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22"/>
  </p:notesMasterIdLst>
  <p:sldIdLst>
    <p:sldId id="257" r:id="rId5"/>
    <p:sldId id="258" r:id="rId6"/>
    <p:sldId id="259" r:id="rId7"/>
    <p:sldId id="260" r:id="rId8"/>
    <p:sldId id="261" r:id="rId9"/>
    <p:sldId id="262" r:id="rId10"/>
    <p:sldId id="263" r:id="rId11"/>
    <p:sldId id="267" r:id="rId12"/>
    <p:sldId id="273" r:id="rId13"/>
    <p:sldId id="270" r:id="rId14"/>
    <p:sldId id="271"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60"/>
            <p14:sldId id="261"/>
          </p14:sldIdLst>
        </p14:section>
        <p14:section name="Group Member 1" id="{0860697E-8C4A-43F9-A7C0-C435911657B2}">
          <p14:sldIdLst>
            <p14:sldId id="262"/>
            <p14:sldId id="263"/>
          </p14:sldIdLst>
        </p14:section>
        <p14:section name="Group Member 2" id="{ED02CA79-8112-418E-8BC2-0FD9B68AECB3}">
          <p14:sldIdLst>
            <p14:sldId id="267"/>
            <p14:sldId id="273"/>
          </p14:sldIdLst>
        </p14:section>
        <p14:section name="Group Member 3" id="{0DAD77B1-60C5-4EB2-933E-C56E97A5B2A7}">
          <p14:sldIdLst>
            <p14:sldId id="270"/>
            <p14:sldId id="271"/>
          </p14:sldIdLst>
        </p14:section>
        <p14:section name="General Closing" id="{4AB6C702-EE4D-4283-ACB0-770710E41AE6}">
          <p14:sldIdLst>
            <p14:sldId id="275"/>
            <p14:sldId id="276"/>
            <p14:sldId id="277"/>
            <p14:sldId id="278"/>
            <p14:sldId id="279"/>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253A4F-3A5A-4907-809D-149C2B60EC09}" v="543" dt="2020-04-14T15:43:49.848"/>
    <p1510:client id="{A5E4A37B-C521-45F8-9894-44B2E181A823}" v="4341" dt="2020-04-14T15:12:00.497"/>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65" autoAdjust="0"/>
  </p:normalViewPr>
  <p:slideViewPr>
    <p:cSldViewPr snapToGrid="0">
      <p:cViewPr varScale="1">
        <p:scale>
          <a:sx n="104" d="100"/>
          <a:sy n="104" d="100"/>
        </p:scale>
        <p:origin x="618" y="114"/>
      </p:cViewPr>
      <p:guideLst/>
    </p:cSldViewPr>
  </p:slideViewPr>
  <p:notesTextViewPr>
    <p:cViewPr>
      <p:scale>
        <a:sx n="1" d="1"/>
        <a:sy n="1" d="1"/>
      </p:scale>
      <p:origin x="0" y="-24"/>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1" Type="http://schemas.openxmlformats.org/officeDocument/2006/relationships/hyperlink" Target="https://docs.google.com/spreadsheets/d/e/2PACX-1vSc_2y5N0I67wDU38DjDh35IZSIS30rQf7_NYZhtYYGU1jJYT6_kDx4YpF-qw0LSlGsBYP8pqM_a1Pd/pubhtml"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docs.google.com/spreadsheets/d/e/2PACX-1vSc_2y5N0I67wDU38DjDh35IZSIS30rQf7_NYZhtYYGU1jJYT6_kDx4YpF-qw0LSlGsBYP8pqM_a1Pd/pubhtml"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0236F-7D61-4CD0-B926-1A75CD0396A3}" type="doc">
      <dgm:prSet loTypeId="urn:microsoft.com/office/officeart/2005/8/layout/vProcess5" loCatId="process" qsTypeId="urn:microsoft.com/office/officeart/2005/8/quickstyle/simple5" qsCatId="simple" csTypeId="urn:microsoft.com/office/officeart/2005/8/colors/colorful1" csCatId="colorful"/>
      <dgm:spPr/>
      <dgm:t>
        <a:bodyPr/>
        <a:lstStyle/>
        <a:p>
          <a:endParaRPr lang="en-US"/>
        </a:p>
      </dgm:t>
    </dgm:pt>
    <dgm:pt modelId="{DDA3F994-D521-40B9-80FB-09B03A7D96D9}">
      <dgm:prSet/>
      <dgm:spPr/>
      <dgm:t>
        <a:bodyPr/>
        <a:lstStyle/>
        <a:p>
          <a:r>
            <a:rPr lang="en-US"/>
            <a:t>Introduction</a:t>
          </a:r>
        </a:p>
      </dgm:t>
    </dgm:pt>
    <dgm:pt modelId="{CC3DCBA5-6DB6-4297-8043-092FBC160B5D}" type="parTrans" cxnId="{BCE59F71-5F8B-4518-A8EC-9CE72C71086E}">
      <dgm:prSet/>
      <dgm:spPr/>
      <dgm:t>
        <a:bodyPr/>
        <a:lstStyle/>
        <a:p>
          <a:endParaRPr lang="en-US"/>
        </a:p>
      </dgm:t>
    </dgm:pt>
    <dgm:pt modelId="{9B7D666C-9942-4EE6-9769-DFBA1A9EEB51}" type="sibTrans" cxnId="{BCE59F71-5F8B-4518-A8EC-9CE72C71086E}">
      <dgm:prSet/>
      <dgm:spPr/>
      <dgm:t>
        <a:bodyPr/>
        <a:lstStyle/>
        <a:p>
          <a:endParaRPr lang="en-US"/>
        </a:p>
      </dgm:t>
    </dgm:pt>
    <dgm:pt modelId="{A007606B-B6C0-4902-8CCC-88BFABA231FF}">
      <dgm:prSet/>
      <dgm:spPr/>
      <dgm:t>
        <a:bodyPr/>
        <a:lstStyle/>
        <a:p>
          <a:r>
            <a:rPr lang="en-US"/>
            <a:t>Datasets</a:t>
          </a:r>
        </a:p>
      </dgm:t>
    </dgm:pt>
    <dgm:pt modelId="{66AEF572-6535-445E-B11B-38F7170FEB0F}" type="parTrans" cxnId="{5DAE07CC-C99A-457A-AC25-0CF244B85AC0}">
      <dgm:prSet/>
      <dgm:spPr/>
      <dgm:t>
        <a:bodyPr/>
        <a:lstStyle/>
        <a:p>
          <a:endParaRPr lang="en-US"/>
        </a:p>
      </dgm:t>
    </dgm:pt>
    <dgm:pt modelId="{BE130F44-40EE-420B-A0DA-BD8526EE5297}" type="sibTrans" cxnId="{5DAE07CC-C99A-457A-AC25-0CF244B85AC0}">
      <dgm:prSet/>
      <dgm:spPr/>
      <dgm:t>
        <a:bodyPr/>
        <a:lstStyle/>
        <a:p>
          <a:endParaRPr lang="en-US"/>
        </a:p>
      </dgm:t>
    </dgm:pt>
    <dgm:pt modelId="{C7E78E79-F133-4FC7-B046-3C0BA5F64731}">
      <dgm:prSet/>
      <dgm:spPr/>
      <dgm:t>
        <a:bodyPr/>
        <a:lstStyle/>
        <a:p>
          <a:r>
            <a:rPr lang="en-US"/>
            <a:t>Data Visualization/Analysis</a:t>
          </a:r>
        </a:p>
      </dgm:t>
    </dgm:pt>
    <dgm:pt modelId="{6424C000-3181-4002-B3FB-D18C9F7B1E0F}" type="parTrans" cxnId="{0AEC7815-98AD-41F1-BD6F-C21CED8F546B}">
      <dgm:prSet/>
      <dgm:spPr/>
      <dgm:t>
        <a:bodyPr/>
        <a:lstStyle/>
        <a:p>
          <a:endParaRPr lang="en-US"/>
        </a:p>
      </dgm:t>
    </dgm:pt>
    <dgm:pt modelId="{161CD16E-7FA0-40AB-90EE-78902B40C45E}" type="sibTrans" cxnId="{0AEC7815-98AD-41F1-BD6F-C21CED8F546B}">
      <dgm:prSet/>
      <dgm:spPr/>
      <dgm:t>
        <a:bodyPr/>
        <a:lstStyle/>
        <a:p>
          <a:endParaRPr lang="en-US"/>
        </a:p>
      </dgm:t>
    </dgm:pt>
    <dgm:pt modelId="{D8E98886-7145-42C5-9569-E382F11C1453}">
      <dgm:prSet/>
      <dgm:spPr/>
      <dgm:t>
        <a:bodyPr/>
        <a:lstStyle/>
        <a:p>
          <a:r>
            <a:rPr lang="en-US"/>
            <a:t>Research problem and conclusions</a:t>
          </a:r>
        </a:p>
      </dgm:t>
    </dgm:pt>
    <dgm:pt modelId="{C5BB1DFC-D784-4BE1-8308-763C855D37AB}" type="parTrans" cxnId="{8F4EC020-C15B-4CEF-9163-A24C7A3B651B}">
      <dgm:prSet/>
      <dgm:spPr/>
      <dgm:t>
        <a:bodyPr/>
        <a:lstStyle/>
        <a:p>
          <a:endParaRPr lang="en-US"/>
        </a:p>
      </dgm:t>
    </dgm:pt>
    <dgm:pt modelId="{F37FC778-F93C-4962-B033-341F7AF251CF}" type="sibTrans" cxnId="{8F4EC020-C15B-4CEF-9163-A24C7A3B651B}">
      <dgm:prSet/>
      <dgm:spPr/>
      <dgm:t>
        <a:bodyPr/>
        <a:lstStyle/>
        <a:p>
          <a:endParaRPr lang="en-US"/>
        </a:p>
      </dgm:t>
    </dgm:pt>
    <dgm:pt modelId="{71EB0EBD-81FB-45BB-B94F-C54ADBFADD72}">
      <dgm:prSet/>
      <dgm:spPr/>
      <dgm:t>
        <a:bodyPr/>
        <a:lstStyle/>
        <a:p>
          <a:r>
            <a:rPr lang="en-US"/>
            <a:t>Future Scope of work</a:t>
          </a:r>
        </a:p>
      </dgm:t>
    </dgm:pt>
    <dgm:pt modelId="{DB81F2A8-136A-4E5D-85D6-30C1BD1F2FFF}" type="parTrans" cxnId="{8A2D6505-BBBA-4DDB-9D5A-A09FF786A25F}">
      <dgm:prSet/>
      <dgm:spPr/>
      <dgm:t>
        <a:bodyPr/>
        <a:lstStyle/>
        <a:p>
          <a:endParaRPr lang="en-US"/>
        </a:p>
      </dgm:t>
    </dgm:pt>
    <dgm:pt modelId="{8B12E8EC-30EE-4A02-B476-1F8FE2B17B88}" type="sibTrans" cxnId="{8A2D6505-BBBA-4DDB-9D5A-A09FF786A25F}">
      <dgm:prSet/>
      <dgm:spPr/>
      <dgm:t>
        <a:bodyPr/>
        <a:lstStyle/>
        <a:p>
          <a:endParaRPr lang="en-US"/>
        </a:p>
      </dgm:t>
    </dgm:pt>
    <dgm:pt modelId="{31A7D52D-1E85-4BBB-ADAF-04F43427D1B3}" type="pres">
      <dgm:prSet presAssocID="{74E0236F-7D61-4CD0-B926-1A75CD0396A3}" presName="outerComposite" presStyleCnt="0">
        <dgm:presLayoutVars>
          <dgm:chMax val="5"/>
          <dgm:dir/>
          <dgm:resizeHandles val="exact"/>
        </dgm:presLayoutVars>
      </dgm:prSet>
      <dgm:spPr/>
    </dgm:pt>
    <dgm:pt modelId="{50FA5F02-1B3F-4457-A02C-3636DCCA28BF}" type="pres">
      <dgm:prSet presAssocID="{74E0236F-7D61-4CD0-B926-1A75CD0396A3}" presName="dummyMaxCanvas" presStyleCnt="0">
        <dgm:presLayoutVars/>
      </dgm:prSet>
      <dgm:spPr/>
    </dgm:pt>
    <dgm:pt modelId="{FA9BC611-E42B-4DC7-ACAE-AE8430FC7DFA}" type="pres">
      <dgm:prSet presAssocID="{74E0236F-7D61-4CD0-B926-1A75CD0396A3}" presName="FiveNodes_1" presStyleLbl="node1" presStyleIdx="0" presStyleCnt="5">
        <dgm:presLayoutVars>
          <dgm:bulletEnabled val="1"/>
        </dgm:presLayoutVars>
      </dgm:prSet>
      <dgm:spPr/>
    </dgm:pt>
    <dgm:pt modelId="{54EA62B0-4EB3-4999-A353-188B66039E4D}" type="pres">
      <dgm:prSet presAssocID="{74E0236F-7D61-4CD0-B926-1A75CD0396A3}" presName="FiveNodes_2" presStyleLbl="node1" presStyleIdx="1" presStyleCnt="5">
        <dgm:presLayoutVars>
          <dgm:bulletEnabled val="1"/>
        </dgm:presLayoutVars>
      </dgm:prSet>
      <dgm:spPr/>
    </dgm:pt>
    <dgm:pt modelId="{1C496E60-B551-4BAA-BB15-67821731B39D}" type="pres">
      <dgm:prSet presAssocID="{74E0236F-7D61-4CD0-B926-1A75CD0396A3}" presName="FiveNodes_3" presStyleLbl="node1" presStyleIdx="2" presStyleCnt="5">
        <dgm:presLayoutVars>
          <dgm:bulletEnabled val="1"/>
        </dgm:presLayoutVars>
      </dgm:prSet>
      <dgm:spPr/>
    </dgm:pt>
    <dgm:pt modelId="{99415034-8E72-4B0B-AD2F-32609917A68C}" type="pres">
      <dgm:prSet presAssocID="{74E0236F-7D61-4CD0-B926-1A75CD0396A3}" presName="FiveNodes_4" presStyleLbl="node1" presStyleIdx="3" presStyleCnt="5">
        <dgm:presLayoutVars>
          <dgm:bulletEnabled val="1"/>
        </dgm:presLayoutVars>
      </dgm:prSet>
      <dgm:spPr/>
    </dgm:pt>
    <dgm:pt modelId="{2AE410A3-2D11-4570-820D-BA2C45A690C8}" type="pres">
      <dgm:prSet presAssocID="{74E0236F-7D61-4CD0-B926-1A75CD0396A3}" presName="FiveNodes_5" presStyleLbl="node1" presStyleIdx="4" presStyleCnt="5">
        <dgm:presLayoutVars>
          <dgm:bulletEnabled val="1"/>
        </dgm:presLayoutVars>
      </dgm:prSet>
      <dgm:spPr/>
    </dgm:pt>
    <dgm:pt modelId="{1315B960-A216-4125-95D3-0ACFFB3CC305}" type="pres">
      <dgm:prSet presAssocID="{74E0236F-7D61-4CD0-B926-1A75CD0396A3}" presName="FiveConn_1-2" presStyleLbl="fgAccFollowNode1" presStyleIdx="0" presStyleCnt="4">
        <dgm:presLayoutVars>
          <dgm:bulletEnabled val="1"/>
        </dgm:presLayoutVars>
      </dgm:prSet>
      <dgm:spPr/>
    </dgm:pt>
    <dgm:pt modelId="{2A757185-2ACA-498E-AD3D-7B74B816149C}" type="pres">
      <dgm:prSet presAssocID="{74E0236F-7D61-4CD0-B926-1A75CD0396A3}" presName="FiveConn_2-3" presStyleLbl="fgAccFollowNode1" presStyleIdx="1" presStyleCnt="4">
        <dgm:presLayoutVars>
          <dgm:bulletEnabled val="1"/>
        </dgm:presLayoutVars>
      </dgm:prSet>
      <dgm:spPr/>
    </dgm:pt>
    <dgm:pt modelId="{97F2E75A-3DAC-4D9E-8D3B-49C9DB145B24}" type="pres">
      <dgm:prSet presAssocID="{74E0236F-7D61-4CD0-B926-1A75CD0396A3}" presName="FiveConn_3-4" presStyleLbl="fgAccFollowNode1" presStyleIdx="2" presStyleCnt="4">
        <dgm:presLayoutVars>
          <dgm:bulletEnabled val="1"/>
        </dgm:presLayoutVars>
      </dgm:prSet>
      <dgm:spPr/>
    </dgm:pt>
    <dgm:pt modelId="{84CCC81E-69B7-473B-880F-49F74E88AADF}" type="pres">
      <dgm:prSet presAssocID="{74E0236F-7D61-4CD0-B926-1A75CD0396A3}" presName="FiveConn_4-5" presStyleLbl="fgAccFollowNode1" presStyleIdx="3" presStyleCnt="4">
        <dgm:presLayoutVars>
          <dgm:bulletEnabled val="1"/>
        </dgm:presLayoutVars>
      </dgm:prSet>
      <dgm:spPr/>
    </dgm:pt>
    <dgm:pt modelId="{C7F99866-9103-4C7F-883D-4F9C85B31A68}" type="pres">
      <dgm:prSet presAssocID="{74E0236F-7D61-4CD0-B926-1A75CD0396A3}" presName="FiveNodes_1_text" presStyleLbl="node1" presStyleIdx="4" presStyleCnt="5">
        <dgm:presLayoutVars>
          <dgm:bulletEnabled val="1"/>
        </dgm:presLayoutVars>
      </dgm:prSet>
      <dgm:spPr/>
    </dgm:pt>
    <dgm:pt modelId="{70EFB07A-6599-450B-8B7E-4594A7F99052}" type="pres">
      <dgm:prSet presAssocID="{74E0236F-7D61-4CD0-B926-1A75CD0396A3}" presName="FiveNodes_2_text" presStyleLbl="node1" presStyleIdx="4" presStyleCnt="5">
        <dgm:presLayoutVars>
          <dgm:bulletEnabled val="1"/>
        </dgm:presLayoutVars>
      </dgm:prSet>
      <dgm:spPr/>
    </dgm:pt>
    <dgm:pt modelId="{CC0D0837-820B-465A-9FD8-D20EF10CF543}" type="pres">
      <dgm:prSet presAssocID="{74E0236F-7D61-4CD0-B926-1A75CD0396A3}" presName="FiveNodes_3_text" presStyleLbl="node1" presStyleIdx="4" presStyleCnt="5">
        <dgm:presLayoutVars>
          <dgm:bulletEnabled val="1"/>
        </dgm:presLayoutVars>
      </dgm:prSet>
      <dgm:spPr/>
    </dgm:pt>
    <dgm:pt modelId="{2E6F88CC-D930-4C54-BD24-3DC15D279CF0}" type="pres">
      <dgm:prSet presAssocID="{74E0236F-7D61-4CD0-B926-1A75CD0396A3}" presName="FiveNodes_4_text" presStyleLbl="node1" presStyleIdx="4" presStyleCnt="5">
        <dgm:presLayoutVars>
          <dgm:bulletEnabled val="1"/>
        </dgm:presLayoutVars>
      </dgm:prSet>
      <dgm:spPr/>
    </dgm:pt>
    <dgm:pt modelId="{28D34E6E-8A03-4715-B47E-E73AE5BB7F3F}" type="pres">
      <dgm:prSet presAssocID="{74E0236F-7D61-4CD0-B926-1A75CD0396A3}" presName="FiveNodes_5_text" presStyleLbl="node1" presStyleIdx="4" presStyleCnt="5">
        <dgm:presLayoutVars>
          <dgm:bulletEnabled val="1"/>
        </dgm:presLayoutVars>
      </dgm:prSet>
      <dgm:spPr/>
    </dgm:pt>
  </dgm:ptLst>
  <dgm:cxnLst>
    <dgm:cxn modelId="{8A2D6505-BBBA-4DDB-9D5A-A09FF786A25F}" srcId="{74E0236F-7D61-4CD0-B926-1A75CD0396A3}" destId="{71EB0EBD-81FB-45BB-B94F-C54ADBFADD72}" srcOrd="4" destOrd="0" parTransId="{DB81F2A8-136A-4E5D-85D6-30C1BD1F2FFF}" sibTransId="{8B12E8EC-30EE-4A02-B476-1F8FE2B17B88}"/>
    <dgm:cxn modelId="{5F1E6306-92FB-43EA-8FC6-7D8DA4647131}" type="presOf" srcId="{D8E98886-7145-42C5-9569-E382F11C1453}" destId="{2E6F88CC-D930-4C54-BD24-3DC15D279CF0}" srcOrd="1" destOrd="0" presId="urn:microsoft.com/office/officeart/2005/8/layout/vProcess5"/>
    <dgm:cxn modelId="{DF4EFF0C-F55C-42FC-8121-B1F067BE94FB}" type="presOf" srcId="{BE130F44-40EE-420B-A0DA-BD8526EE5297}" destId="{2A757185-2ACA-498E-AD3D-7B74B816149C}" srcOrd="0" destOrd="0" presId="urn:microsoft.com/office/officeart/2005/8/layout/vProcess5"/>
    <dgm:cxn modelId="{D11E2914-EE67-490F-8897-12B166D01C4D}" type="presOf" srcId="{F37FC778-F93C-4962-B033-341F7AF251CF}" destId="{84CCC81E-69B7-473B-880F-49F74E88AADF}" srcOrd="0" destOrd="0" presId="urn:microsoft.com/office/officeart/2005/8/layout/vProcess5"/>
    <dgm:cxn modelId="{0AEC7815-98AD-41F1-BD6F-C21CED8F546B}" srcId="{74E0236F-7D61-4CD0-B926-1A75CD0396A3}" destId="{C7E78E79-F133-4FC7-B046-3C0BA5F64731}" srcOrd="2" destOrd="0" parTransId="{6424C000-3181-4002-B3FB-D18C9F7B1E0F}" sibTransId="{161CD16E-7FA0-40AB-90EE-78902B40C45E}"/>
    <dgm:cxn modelId="{8F4EC020-C15B-4CEF-9163-A24C7A3B651B}" srcId="{74E0236F-7D61-4CD0-B926-1A75CD0396A3}" destId="{D8E98886-7145-42C5-9569-E382F11C1453}" srcOrd="3" destOrd="0" parTransId="{C5BB1DFC-D784-4BE1-8308-763C855D37AB}" sibTransId="{F37FC778-F93C-4962-B033-341F7AF251CF}"/>
    <dgm:cxn modelId="{05831C21-DDE4-4C7D-B5BD-26AFBD670F2F}" type="presOf" srcId="{74E0236F-7D61-4CD0-B926-1A75CD0396A3}" destId="{31A7D52D-1E85-4BBB-ADAF-04F43427D1B3}" srcOrd="0" destOrd="0" presId="urn:microsoft.com/office/officeart/2005/8/layout/vProcess5"/>
    <dgm:cxn modelId="{F22E9721-8F57-41D2-9CC0-01D204D9032A}" type="presOf" srcId="{C7E78E79-F133-4FC7-B046-3C0BA5F64731}" destId="{CC0D0837-820B-465A-9FD8-D20EF10CF543}" srcOrd="1" destOrd="0" presId="urn:microsoft.com/office/officeart/2005/8/layout/vProcess5"/>
    <dgm:cxn modelId="{A690D74C-3CC3-4330-9F8D-228C66861D78}" type="presOf" srcId="{71EB0EBD-81FB-45BB-B94F-C54ADBFADD72}" destId="{28D34E6E-8A03-4715-B47E-E73AE5BB7F3F}" srcOrd="1" destOrd="0" presId="urn:microsoft.com/office/officeart/2005/8/layout/vProcess5"/>
    <dgm:cxn modelId="{B6158F50-4065-4E76-9F54-C589DF535A08}" type="presOf" srcId="{D8E98886-7145-42C5-9569-E382F11C1453}" destId="{99415034-8E72-4B0B-AD2F-32609917A68C}" srcOrd="0" destOrd="0" presId="urn:microsoft.com/office/officeart/2005/8/layout/vProcess5"/>
    <dgm:cxn modelId="{BCE59F71-5F8B-4518-A8EC-9CE72C71086E}" srcId="{74E0236F-7D61-4CD0-B926-1A75CD0396A3}" destId="{DDA3F994-D521-40B9-80FB-09B03A7D96D9}" srcOrd="0" destOrd="0" parTransId="{CC3DCBA5-6DB6-4297-8043-092FBC160B5D}" sibTransId="{9B7D666C-9942-4EE6-9769-DFBA1A9EEB51}"/>
    <dgm:cxn modelId="{12A6F776-2721-4355-8BF6-286784EC5641}" type="presOf" srcId="{DDA3F994-D521-40B9-80FB-09B03A7D96D9}" destId="{FA9BC611-E42B-4DC7-ACAE-AE8430FC7DFA}" srcOrd="0" destOrd="0" presId="urn:microsoft.com/office/officeart/2005/8/layout/vProcess5"/>
    <dgm:cxn modelId="{A451FA56-9F81-4B67-B986-5B632BF70448}" type="presOf" srcId="{A007606B-B6C0-4902-8CCC-88BFABA231FF}" destId="{70EFB07A-6599-450B-8B7E-4594A7F99052}" srcOrd="1" destOrd="0" presId="urn:microsoft.com/office/officeart/2005/8/layout/vProcess5"/>
    <dgm:cxn modelId="{1D5D3397-7631-4952-8058-743080AF00DA}" type="presOf" srcId="{DDA3F994-D521-40B9-80FB-09B03A7D96D9}" destId="{C7F99866-9103-4C7F-883D-4F9C85B31A68}" srcOrd="1" destOrd="0" presId="urn:microsoft.com/office/officeart/2005/8/layout/vProcess5"/>
    <dgm:cxn modelId="{1A7F92AC-9CF0-411E-89D7-1CD0E093D5B0}" type="presOf" srcId="{71EB0EBD-81FB-45BB-B94F-C54ADBFADD72}" destId="{2AE410A3-2D11-4570-820D-BA2C45A690C8}" srcOrd="0" destOrd="0" presId="urn:microsoft.com/office/officeart/2005/8/layout/vProcess5"/>
    <dgm:cxn modelId="{DDCB0DAD-0917-4D59-99D5-5EBFBEB73120}" type="presOf" srcId="{9B7D666C-9942-4EE6-9769-DFBA1A9EEB51}" destId="{1315B960-A216-4125-95D3-0ACFFB3CC305}" srcOrd="0" destOrd="0" presId="urn:microsoft.com/office/officeart/2005/8/layout/vProcess5"/>
    <dgm:cxn modelId="{5DAE07CC-C99A-457A-AC25-0CF244B85AC0}" srcId="{74E0236F-7D61-4CD0-B926-1A75CD0396A3}" destId="{A007606B-B6C0-4902-8CCC-88BFABA231FF}" srcOrd="1" destOrd="0" parTransId="{66AEF572-6535-445E-B11B-38F7170FEB0F}" sibTransId="{BE130F44-40EE-420B-A0DA-BD8526EE5297}"/>
    <dgm:cxn modelId="{9FF8DCD0-2E47-45C2-A1CE-899E3CA3A26F}" type="presOf" srcId="{C7E78E79-F133-4FC7-B046-3C0BA5F64731}" destId="{1C496E60-B551-4BAA-BB15-67821731B39D}" srcOrd="0" destOrd="0" presId="urn:microsoft.com/office/officeart/2005/8/layout/vProcess5"/>
    <dgm:cxn modelId="{80E9F4EF-51A8-4107-A6A9-1D396F5BDEAB}" type="presOf" srcId="{A007606B-B6C0-4902-8CCC-88BFABA231FF}" destId="{54EA62B0-4EB3-4999-A353-188B66039E4D}" srcOrd="0" destOrd="0" presId="urn:microsoft.com/office/officeart/2005/8/layout/vProcess5"/>
    <dgm:cxn modelId="{707327FE-A6CD-440A-A8A4-A0C9285A1958}" type="presOf" srcId="{161CD16E-7FA0-40AB-90EE-78902B40C45E}" destId="{97F2E75A-3DAC-4D9E-8D3B-49C9DB145B24}" srcOrd="0" destOrd="0" presId="urn:microsoft.com/office/officeart/2005/8/layout/vProcess5"/>
    <dgm:cxn modelId="{B792BC49-C145-44A6-A9FD-407523BEF57B}" type="presParOf" srcId="{31A7D52D-1E85-4BBB-ADAF-04F43427D1B3}" destId="{50FA5F02-1B3F-4457-A02C-3636DCCA28BF}" srcOrd="0" destOrd="0" presId="urn:microsoft.com/office/officeart/2005/8/layout/vProcess5"/>
    <dgm:cxn modelId="{D2DCD9C6-B582-4607-85B8-3B3F78C4AB87}" type="presParOf" srcId="{31A7D52D-1E85-4BBB-ADAF-04F43427D1B3}" destId="{FA9BC611-E42B-4DC7-ACAE-AE8430FC7DFA}" srcOrd="1" destOrd="0" presId="urn:microsoft.com/office/officeart/2005/8/layout/vProcess5"/>
    <dgm:cxn modelId="{D14BB2AC-D38B-4E87-8798-CDE58A63E65F}" type="presParOf" srcId="{31A7D52D-1E85-4BBB-ADAF-04F43427D1B3}" destId="{54EA62B0-4EB3-4999-A353-188B66039E4D}" srcOrd="2" destOrd="0" presId="urn:microsoft.com/office/officeart/2005/8/layout/vProcess5"/>
    <dgm:cxn modelId="{DEA0CB61-DE65-474B-87D9-9192C2E442CF}" type="presParOf" srcId="{31A7D52D-1E85-4BBB-ADAF-04F43427D1B3}" destId="{1C496E60-B551-4BAA-BB15-67821731B39D}" srcOrd="3" destOrd="0" presId="urn:microsoft.com/office/officeart/2005/8/layout/vProcess5"/>
    <dgm:cxn modelId="{0725B090-6F94-4747-A62C-AF63DD60A96B}" type="presParOf" srcId="{31A7D52D-1E85-4BBB-ADAF-04F43427D1B3}" destId="{99415034-8E72-4B0B-AD2F-32609917A68C}" srcOrd="4" destOrd="0" presId="urn:microsoft.com/office/officeart/2005/8/layout/vProcess5"/>
    <dgm:cxn modelId="{8BFB5941-7430-413D-8F4F-5B9A96633226}" type="presParOf" srcId="{31A7D52D-1E85-4BBB-ADAF-04F43427D1B3}" destId="{2AE410A3-2D11-4570-820D-BA2C45A690C8}" srcOrd="5" destOrd="0" presId="urn:microsoft.com/office/officeart/2005/8/layout/vProcess5"/>
    <dgm:cxn modelId="{E244D3CE-1386-48FC-AB96-9C33121F0249}" type="presParOf" srcId="{31A7D52D-1E85-4BBB-ADAF-04F43427D1B3}" destId="{1315B960-A216-4125-95D3-0ACFFB3CC305}" srcOrd="6" destOrd="0" presId="urn:microsoft.com/office/officeart/2005/8/layout/vProcess5"/>
    <dgm:cxn modelId="{C42EE189-10A7-4C90-AE15-E1B4E94A1C80}" type="presParOf" srcId="{31A7D52D-1E85-4BBB-ADAF-04F43427D1B3}" destId="{2A757185-2ACA-498E-AD3D-7B74B816149C}" srcOrd="7" destOrd="0" presId="urn:microsoft.com/office/officeart/2005/8/layout/vProcess5"/>
    <dgm:cxn modelId="{0BE7F343-699E-4D78-9D01-111C6DCB9B21}" type="presParOf" srcId="{31A7D52D-1E85-4BBB-ADAF-04F43427D1B3}" destId="{97F2E75A-3DAC-4D9E-8D3B-49C9DB145B24}" srcOrd="8" destOrd="0" presId="urn:microsoft.com/office/officeart/2005/8/layout/vProcess5"/>
    <dgm:cxn modelId="{E0654C87-D2DE-4282-9F77-D920FFD4FE5A}" type="presParOf" srcId="{31A7D52D-1E85-4BBB-ADAF-04F43427D1B3}" destId="{84CCC81E-69B7-473B-880F-49F74E88AADF}" srcOrd="9" destOrd="0" presId="urn:microsoft.com/office/officeart/2005/8/layout/vProcess5"/>
    <dgm:cxn modelId="{72375268-7AA5-4E33-8437-7DD5F9077949}" type="presParOf" srcId="{31A7D52D-1E85-4BBB-ADAF-04F43427D1B3}" destId="{C7F99866-9103-4C7F-883D-4F9C85B31A68}" srcOrd="10" destOrd="0" presId="urn:microsoft.com/office/officeart/2005/8/layout/vProcess5"/>
    <dgm:cxn modelId="{2048EF16-02D5-4965-BB82-C0C572A29F35}" type="presParOf" srcId="{31A7D52D-1E85-4BBB-ADAF-04F43427D1B3}" destId="{70EFB07A-6599-450B-8B7E-4594A7F99052}" srcOrd="11" destOrd="0" presId="urn:microsoft.com/office/officeart/2005/8/layout/vProcess5"/>
    <dgm:cxn modelId="{ADAFBA7C-8968-449B-A33C-666D9BE3B57C}" type="presParOf" srcId="{31A7D52D-1E85-4BBB-ADAF-04F43427D1B3}" destId="{CC0D0837-820B-465A-9FD8-D20EF10CF543}" srcOrd="12" destOrd="0" presId="urn:microsoft.com/office/officeart/2005/8/layout/vProcess5"/>
    <dgm:cxn modelId="{7ADF34C5-060B-4A40-9F8C-3F2C2C2DE277}" type="presParOf" srcId="{31A7D52D-1E85-4BBB-ADAF-04F43427D1B3}" destId="{2E6F88CC-D930-4C54-BD24-3DC15D279CF0}" srcOrd="13" destOrd="0" presId="urn:microsoft.com/office/officeart/2005/8/layout/vProcess5"/>
    <dgm:cxn modelId="{6742D5CC-F136-4C70-93E2-62A83FB57EAD}" type="presParOf" srcId="{31A7D52D-1E85-4BBB-ADAF-04F43427D1B3}" destId="{28D34E6E-8A03-4715-B47E-E73AE5BB7F3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FBEF43-720F-458D-A158-5B3C9E5BE9ED}"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B01A66F6-949A-49EF-96AE-59D2A9743DFC}">
      <dgm:prSet/>
      <dgm:spPr/>
      <dgm:t>
        <a:bodyPr/>
        <a:lstStyle/>
        <a:p>
          <a:r>
            <a:rPr lang="en-US"/>
            <a:t>Source for the data sets :</a:t>
          </a:r>
          <a:r>
            <a:rPr lang="en-US">
              <a:hlinkClick xmlns:r="http://schemas.openxmlformats.org/officeDocument/2006/relationships" r:id="rId1"/>
            </a:rPr>
            <a:t>Covid19India</a:t>
          </a:r>
          <a:endParaRPr lang="en-US"/>
        </a:p>
      </dgm:t>
    </dgm:pt>
    <dgm:pt modelId="{201BFBF5-2F74-4724-B968-942A93C198B7}" type="parTrans" cxnId="{B9739AC8-FDD5-46E7-9E42-970059B35FA2}">
      <dgm:prSet/>
      <dgm:spPr/>
      <dgm:t>
        <a:bodyPr/>
        <a:lstStyle/>
        <a:p>
          <a:endParaRPr lang="en-US"/>
        </a:p>
      </dgm:t>
    </dgm:pt>
    <dgm:pt modelId="{1F31DE31-31B4-4F54-93C4-F2741F406358}" type="sibTrans" cxnId="{B9739AC8-FDD5-46E7-9E42-970059B35FA2}">
      <dgm:prSet/>
      <dgm:spPr/>
      <dgm:t>
        <a:bodyPr/>
        <a:lstStyle/>
        <a:p>
          <a:endParaRPr lang="en-US"/>
        </a:p>
      </dgm:t>
    </dgm:pt>
    <dgm:pt modelId="{2F101602-15D5-4BDE-8C39-6110E7C32543}">
      <dgm:prSet/>
      <dgm:spPr/>
      <dgm:t>
        <a:bodyPr/>
        <a:lstStyle/>
        <a:p>
          <a:r>
            <a:rPr lang="en-US"/>
            <a:t>We Extracted </a:t>
          </a:r>
          <a:r>
            <a:rPr lang="en-US" i="1"/>
            <a:t>"IndividualDetails.csv" </a:t>
          </a:r>
          <a:r>
            <a:rPr lang="en-US"/>
            <a:t>from the given the site and also computed a small file </a:t>
          </a:r>
          <a:r>
            <a:rPr lang="en-US" i="1"/>
            <a:t>"AgeGroupDetails.csv"</a:t>
          </a:r>
          <a:r>
            <a:rPr lang="en-US"/>
            <a:t> using the first file </a:t>
          </a:r>
        </a:p>
      </dgm:t>
    </dgm:pt>
    <dgm:pt modelId="{1A3840FA-E6ED-465A-9616-BFA6747D20A1}" type="parTrans" cxnId="{6C90987F-4D8F-4B77-BB96-18802495235A}">
      <dgm:prSet/>
      <dgm:spPr/>
      <dgm:t>
        <a:bodyPr/>
        <a:lstStyle/>
        <a:p>
          <a:endParaRPr lang="en-US"/>
        </a:p>
      </dgm:t>
    </dgm:pt>
    <dgm:pt modelId="{A1F53BF2-9DB6-4636-B414-8789A10DB787}" type="sibTrans" cxnId="{6C90987F-4D8F-4B77-BB96-18802495235A}">
      <dgm:prSet/>
      <dgm:spPr/>
      <dgm:t>
        <a:bodyPr/>
        <a:lstStyle/>
        <a:p>
          <a:endParaRPr lang="en-US"/>
        </a:p>
      </dgm:t>
    </dgm:pt>
    <dgm:pt modelId="{1A80CE31-A689-4F61-9C15-07AE272E721B}">
      <dgm:prSet/>
      <dgm:spPr/>
      <dgm:t>
        <a:bodyPr/>
        <a:lstStyle/>
        <a:p>
          <a:r>
            <a:rPr lang="en-US"/>
            <a:t>We will use these csv files in order to analys the data.</a:t>
          </a:r>
        </a:p>
      </dgm:t>
    </dgm:pt>
    <dgm:pt modelId="{3FE5A13D-4DBF-4A3F-A2CA-D87D02104377}" type="parTrans" cxnId="{708FAF9D-E3BF-4133-AF0C-F35E7C0CBD13}">
      <dgm:prSet/>
      <dgm:spPr/>
      <dgm:t>
        <a:bodyPr/>
        <a:lstStyle/>
        <a:p>
          <a:endParaRPr lang="en-US"/>
        </a:p>
      </dgm:t>
    </dgm:pt>
    <dgm:pt modelId="{C63A9B2C-98AE-49AE-B8EB-79FAED7D2A59}" type="sibTrans" cxnId="{708FAF9D-E3BF-4133-AF0C-F35E7C0CBD13}">
      <dgm:prSet/>
      <dgm:spPr/>
      <dgm:t>
        <a:bodyPr/>
        <a:lstStyle/>
        <a:p>
          <a:endParaRPr lang="en-US"/>
        </a:p>
      </dgm:t>
    </dgm:pt>
    <dgm:pt modelId="{C75B7246-24BF-477C-814E-0791F2DC9D50}">
      <dgm:prSet/>
      <dgm:spPr/>
      <dgm:t>
        <a:bodyPr/>
        <a:lstStyle/>
        <a:p>
          <a:r>
            <a:rPr lang="en-US" i="1" u="sng"/>
            <a:t>NOTE : </a:t>
          </a:r>
          <a:r>
            <a:rPr lang="en-US" i="1"/>
            <a:t> </a:t>
          </a:r>
          <a:r>
            <a:rPr lang="en-US"/>
            <a:t>After cleaning the data by removing the `NA` values and unnecessary coloumns , the data remained is just </a:t>
          </a:r>
          <a:r>
            <a:rPr lang="en-US" i="1"/>
            <a:t>12.35% </a:t>
          </a:r>
          <a:r>
            <a:rPr lang="en-US"/>
            <a:t>of the original data</a:t>
          </a:r>
        </a:p>
      </dgm:t>
    </dgm:pt>
    <dgm:pt modelId="{80296AD4-BC46-42F0-8D8F-3273251F590C}" type="parTrans" cxnId="{691CAB18-5AC5-4AD8-81C0-0C4F5222EA06}">
      <dgm:prSet/>
      <dgm:spPr/>
      <dgm:t>
        <a:bodyPr/>
        <a:lstStyle/>
        <a:p>
          <a:endParaRPr lang="en-US"/>
        </a:p>
      </dgm:t>
    </dgm:pt>
    <dgm:pt modelId="{BFD93D20-E61D-4EF0-983F-C5414DBE3921}" type="sibTrans" cxnId="{691CAB18-5AC5-4AD8-81C0-0C4F5222EA06}">
      <dgm:prSet/>
      <dgm:spPr/>
      <dgm:t>
        <a:bodyPr/>
        <a:lstStyle/>
        <a:p>
          <a:endParaRPr lang="en-US"/>
        </a:p>
      </dgm:t>
    </dgm:pt>
    <dgm:pt modelId="{A86630C7-C755-4D58-A931-CD88F1E85CAE}">
      <dgm:prSet/>
      <dgm:spPr/>
      <dgm:t>
        <a:bodyPr/>
        <a:lstStyle/>
        <a:p>
          <a:r>
            <a:rPr lang="en-US"/>
            <a:t>This dataset has daily level information on the number of affected cases, deaths and recovery from 2019-20 novel coronavirus. Please note that this is a time series data and so the number of cases on any given day is the cumulative number.</a:t>
          </a:r>
        </a:p>
      </dgm:t>
    </dgm:pt>
    <dgm:pt modelId="{376506EF-5539-460A-A6AE-5FACC386568B}" type="parTrans" cxnId="{35ACEA4B-7F11-478E-9B34-A3151B7C91CC}">
      <dgm:prSet/>
      <dgm:spPr/>
      <dgm:t>
        <a:bodyPr/>
        <a:lstStyle/>
        <a:p>
          <a:endParaRPr lang="en-US"/>
        </a:p>
      </dgm:t>
    </dgm:pt>
    <dgm:pt modelId="{19E5CC32-D2D5-4D18-94D6-6C0918D066D4}" type="sibTrans" cxnId="{35ACEA4B-7F11-478E-9B34-A3151B7C91CC}">
      <dgm:prSet/>
      <dgm:spPr/>
      <dgm:t>
        <a:bodyPr/>
        <a:lstStyle/>
        <a:p>
          <a:endParaRPr lang="en-US"/>
        </a:p>
      </dgm:t>
    </dgm:pt>
    <dgm:pt modelId="{289C1846-ABB3-4B2F-97E2-F4F7715BB8D2}">
      <dgm:prSet/>
      <dgm:spPr/>
      <dgm:t>
        <a:bodyPr/>
        <a:lstStyle/>
        <a:p>
          <a:r>
            <a:rPr lang="en-US"/>
            <a:t>The data encourage the analysis of time series, which will allow us to look at the studied phenomenon not only in a point-like manner.</a:t>
          </a:r>
        </a:p>
      </dgm:t>
    </dgm:pt>
    <dgm:pt modelId="{D8201D23-F20D-4413-B85D-926E28E019C8}" type="parTrans" cxnId="{64F45749-AA38-4DBE-A9FD-D4527AD16B29}">
      <dgm:prSet/>
      <dgm:spPr/>
      <dgm:t>
        <a:bodyPr/>
        <a:lstStyle/>
        <a:p>
          <a:endParaRPr lang="en-US"/>
        </a:p>
      </dgm:t>
    </dgm:pt>
    <dgm:pt modelId="{54A0C01E-F7BF-4BAE-8A96-0C357561A9AD}" type="sibTrans" cxnId="{64F45749-AA38-4DBE-A9FD-D4527AD16B29}">
      <dgm:prSet/>
      <dgm:spPr/>
      <dgm:t>
        <a:bodyPr/>
        <a:lstStyle/>
        <a:p>
          <a:endParaRPr lang="en-US"/>
        </a:p>
      </dgm:t>
    </dgm:pt>
    <dgm:pt modelId="{6080E680-D7F2-4D22-904C-B645C8DD8698}" type="pres">
      <dgm:prSet presAssocID="{B1FBEF43-720F-458D-A158-5B3C9E5BE9ED}" presName="linear" presStyleCnt="0">
        <dgm:presLayoutVars>
          <dgm:animLvl val="lvl"/>
          <dgm:resizeHandles val="exact"/>
        </dgm:presLayoutVars>
      </dgm:prSet>
      <dgm:spPr/>
    </dgm:pt>
    <dgm:pt modelId="{CA6F719F-7294-4802-A18A-786F61F12DB1}" type="pres">
      <dgm:prSet presAssocID="{B01A66F6-949A-49EF-96AE-59D2A9743DFC}" presName="parentText" presStyleLbl="node1" presStyleIdx="0" presStyleCnt="6">
        <dgm:presLayoutVars>
          <dgm:chMax val="0"/>
          <dgm:bulletEnabled val="1"/>
        </dgm:presLayoutVars>
      </dgm:prSet>
      <dgm:spPr/>
    </dgm:pt>
    <dgm:pt modelId="{72B09ECA-6BDF-492D-9A3D-F5101DD49C8C}" type="pres">
      <dgm:prSet presAssocID="{1F31DE31-31B4-4F54-93C4-F2741F406358}" presName="spacer" presStyleCnt="0"/>
      <dgm:spPr/>
    </dgm:pt>
    <dgm:pt modelId="{1154921A-50F5-478B-9F60-C3D06F3AC236}" type="pres">
      <dgm:prSet presAssocID="{2F101602-15D5-4BDE-8C39-6110E7C32543}" presName="parentText" presStyleLbl="node1" presStyleIdx="1" presStyleCnt="6">
        <dgm:presLayoutVars>
          <dgm:chMax val="0"/>
          <dgm:bulletEnabled val="1"/>
        </dgm:presLayoutVars>
      </dgm:prSet>
      <dgm:spPr/>
    </dgm:pt>
    <dgm:pt modelId="{B2F26707-93A9-43C7-A7D3-45AC4B37AC08}" type="pres">
      <dgm:prSet presAssocID="{A1F53BF2-9DB6-4636-B414-8789A10DB787}" presName="spacer" presStyleCnt="0"/>
      <dgm:spPr/>
    </dgm:pt>
    <dgm:pt modelId="{3F3E3453-CCBB-4C6F-9F7A-B40C7F8B1C4C}" type="pres">
      <dgm:prSet presAssocID="{1A80CE31-A689-4F61-9C15-07AE272E721B}" presName="parentText" presStyleLbl="node1" presStyleIdx="2" presStyleCnt="6">
        <dgm:presLayoutVars>
          <dgm:chMax val="0"/>
          <dgm:bulletEnabled val="1"/>
        </dgm:presLayoutVars>
      </dgm:prSet>
      <dgm:spPr/>
    </dgm:pt>
    <dgm:pt modelId="{DE2D057D-E34F-4ABA-9257-022E8E89DE0E}" type="pres">
      <dgm:prSet presAssocID="{C63A9B2C-98AE-49AE-B8EB-79FAED7D2A59}" presName="spacer" presStyleCnt="0"/>
      <dgm:spPr/>
    </dgm:pt>
    <dgm:pt modelId="{92ABECF0-94E6-4479-81BE-7420869EDC02}" type="pres">
      <dgm:prSet presAssocID="{C75B7246-24BF-477C-814E-0791F2DC9D50}" presName="parentText" presStyleLbl="node1" presStyleIdx="3" presStyleCnt="6">
        <dgm:presLayoutVars>
          <dgm:chMax val="0"/>
          <dgm:bulletEnabled val="1"/>
        </dgm:presLayoutVars>
      </dgm:prSet>
      <dgm:spPr/>
    </dgm:pt>
    <dgm:pt modelId="{0E39E698-93B1-4F14-A601-704A39B94242}" type="pres">
      <dgm:prSet presAssocID="{BFD93D20-E61D-4EF0-983F-C5414DBE3921}" presName="spacer" presStyleCnt="0"/>
      <dgm:spPr/>
    </dgm:pt>
    <dgm:pt modelId="{E78F9E60-4B46-4EB0-926A-E0255970186A}" type="pres">
      <dgm:prSet presAssocID="{A86630C7-C755-4D58-A931-CD88F1E85CAE}" presName="parentText" presStyleLbl="node1" presStyleIdx="4" presStyleCnt="6">
        <dgm:presLayoutVars>
          <dgm:chMax val="0"/>
          <dgm:bulletEnabled val="1"/>
        </dgm:presLayoutVars>
      </dgm:prSet>
      <dgm:spPr/>
    </dgm:pt>
    <dgm:pt modelId="{35387B3F-B043-4BB9-AA0C-89FC114AE304}" type="pres">
      <dgm:prSet presAssocID="{19E5CC32-D2D5-4D18-94D6-6C0918D066D4}" presName="spacer" presStyleCnt="0"/>
      <dgm:spPr/>
    </dgm:pt>
    <dgm:pt modelId="{7E520ACE-4F27-4F45-A0EB-7C4C6FF08EBB}" type="pres">
      <dgm:prSet presAssocID="{289C1846-ABB3-4B2F-97E2-F4F7715BB8D2}" presName="parentText" presStyleLbl="node1" presStyleIdx="5" presStyleCnt="6">
        <dgm:presLayoutVars>
          <dgm:chMax val="0"/>
          <dgm:bulletEnabled val="1"/>
        </dgm:presLayoutVars>
      </dgm:prSet>
      <dgm:spPr/>
    </dgm:pt>
  </dgm:ptLst>
  <dgm:cxnLst>
    <dgm:cxn modelId="{691CAB18-5AC5-4AD8-81C0-0C4F5222EA06}" srcId="{B1FBEF43-720F-458D-A158-5B3C9E5BE9ED}" destId="{C75B7246-24BF-477C-814E-0791F2DC9D50}" srcOrd="3" destOrd="0" parTransId="{80296AD4-BC46-42F0-8D8F-3273251F590C}" sibTransId="{BFD93D20-E61D-4EF0-983F-C5414DBE3921}"/>
    <dgm:cxn modelId="{DED0BA2E-3651-4339-A52B-235205013067}" type="presOf" srcId="{289C1846-ABB3-4B2F-97E2-F4F7715BB8D2}" destId="{7E520ACE-4F27-4F45-A0EB-7C4C6FF08EBB}" srcOrd="0" destOrd="0" presId="urn:microsoft.com/office/officeart/2005/8/layout/vList2"/>
    <dgm:cxn modelId="{8C573D60-4D12-4D63-8F77-A63ED63DA4CD}" type="presOf" srcId="{B01A66F6-949A-49EF-96AE-59D2A9743DFC}" destId="{CA6F719F-7294-4802-A18A-786F61F12DB1}" srcOrd="0" destOrd="0" presId="urn:microsoft.com/office/officeart/2005/8/layout/vList2"/>
    <dgm:cxn modelId="{64F45749-AA38-4DBE-A9FD-D4527AD16B29}" srcId="{B1FBEF43-720F-458D-A158-5B3C9E5BE9ED}" destId="{289C1846-ABB3-4B2F-97E2-F4F7715BB8D2}" srcOrd="5" destOrd="0" parTransId="{D8201D23-F20D-4413-B85D-926E28E019C8}" sibTransId="{54A0C01E-F7BF-4BAE-8A96-0C357561A9AD}"/>
    <dgm:cxn modelId="{BA55D249-97E0-4CC3-AEFF-7E2AF6FE8184}" type="presOf" srcId="{A86630C7-C755-4D58-A931-CD88F1E85CAE}" destId="{E78F9E60-4B46-4EB0-926A-E0255970186A}" srcOrd="0" destOrd="0" presId="urn:microsoft.com/office/officeart/2005/8/layout/vList2"/>
    <dgm:cxn modelId="{EC777A4B-DD25-492A-BB87-169A4C4B996B}" type="presOf" srcId="{2F101602-15D5-4BDE-8C39-6110E7C32543}" destId="{1154921A-50F5-478B-9F60-C3D06F3AC236}" srcOrd="0" destOrd="0" presId="urn:microsoft.com/office/officeart/2005/8/layout/vList2"/>
    <dgm:cxn modelId="{35ACEA4B-7F11-478E-9B34-A3151B7C91CC}" srcId="{B1FBEF43-720F-458D-A158-5B3C9E5BE9ED}" destId="{A86630C7-C755-4D58-A931-CD88F1E85CAE}" srcOrd="4" destOrd="0" parTransId="{376506EF-5539-460A-A6AE-5FACC386568B}" sibTransId="{19E5CC32-D2D5-4D18-94D6-6C0918D066D4}"/>
    <dgm:cxn modelId="{325E2457-4A00-41A9-B33D-BECEF49303B7}" type="presOf" srcId="{B1FBEF43-720F-458D-A158-5B3C9E5BE9ED}" destId="{6080E680-D7F2-4D22-904C-B645C8DD8698}" srcOrd="0" destOrd="0" presId="urn:microsoft.com/office/officeart/2005/8/layout/vList2"/>
    <dgm:cxn modelId="{6C90987F-4D8F-4B77-BB96-18802495235A}" srcId="{B1FBEF43-720F-458D-A158-5B3C9E5BE9ED}" destId="{2F101602-15D5-4BDE-8C39-6110E7C32543}" srcOrd="1" destOrd="0" parTransId="{1A3840FA-E6ED-465A-9616-BFA6747D20A1}" sibTransId="{A1F53BF2-9DB6-4636-B414-8789A10DB787}"/>
    <dgm:cxn modelId="{708FAF9D-E3BF-4133-AF0C-F35E7C0CBD13}" srcId="{B1FBEF43-720F-458D-A158-5B3C9E5BE9ED}" destId="{1A80CE31-A689-4F61-9C15-07AE272E721B}" srcOrd="2" destOrd="0" parTransId="{3FE5A13D-4DBF-4A3F-A2CA-D87D02104377}" sibTransId="{C63A9B2C-98AE-49AE-B8EB-79FAED7D2A59}"/>
    <dgm:cxn modelId="{B9739AC8-FDD5-46E7-9E42-970059B35FA2}" srcId="{B1FBEF43-720F-458D-A158-5B3C9E5BE9ED}" destId="{B01A66F6-949A-49EF-96AE-59D2A9743DFC}" srcOrd="0" destOrd="0" parTransId="{201BFBF5-2F74-4724-B968-942A93C198B7}" sibTransId="{1F31DE31-31B4-4F54-93C4-F2741F406358}"/>
    <dgm:cxn modelId="{57BB93E4-9EA8-4AB3-A2D5-731A50FDEA78}" type="presOf" srcId="{1A80CE31-A689-4F61-9C15-07AE272E721B}" destId="{3F3E3453-CCBB-4C6F-9F7A-B40C7F8B1C4C}" srcOrd="0" destOrd="0" presId="urn:microsoft.com/office/officeart/2005/8/layout/vList2"/>
    <dgm:cxn modelId="{A778FDE4-3334-4F4E-88C3-814ADD035D98}" type="presOf" srcId="{C75B7246-24BF-477C-814E-0791F2DC9D50}" destId="{92ABECF0-94E6-4479-81BE-7420869EDC02}" srcOrd="0" destOrd="0" presId="urn:microsoft.com/office/officeart/2005/8/layout/vList2"/>
    <dgm:cxn modelId="{91AFCE4E-732A-42B6-8C25-BD103677D1C1}" type="presParOf" srcId="{6080E680-D7F2-4D22-904C-B645C8DD8698}" destId="{CA6F719F-7294-4802-A18A-786F61F12DB1}" srcOrd="0" destOrd="0" presId="urn:microsoft.com/office/officeart/2005/8/layout/vList2"/>
    <dgm:cxn modelId="{7FC0C764-C56C-4056-B48B-2F945A629FF6}" type="presParOf" srcId="{6080E680-D7F2-4D22-904C-B645C8DD8698}" destId="{72B09ECA-6BDF-492D-9A3D-F5101DD49C8C}" srcOrd="1" destOrd="0" presId="urn:microsoft.com/office/officeart/2005/8/layout/vList2"/>
    <dgm:cxn modelId="{7B81C147-1817-4F5D-AF98-05A389414EBE}" type="presParOf" srcId="{6080E680-D7F2-4D22-904C-B645C8DD8698}" destId="{1154921A-50F5-478B-9F60-C3D06F3AC236}" srcOrd="2" destOrd="0" presId="urn:microsoft.com/office/officeart/2005/8/layout/vList2"/>
    <dgm:cxn modelId="{BBCE0328-16C9-4A93-82BD-66C55CD48399}" type="presParOf" srcId="{6080E680-D7F2-4D22-904C-B645C8DD8698}" destId="{B2F26707-93A9-43C7-A7D3-45AC4B37AC08}" srcOrd="3" destOrd="0" presId="urn:microsoft.com/office/officeart/2005/8/layout/vList2"/>
    <dgm:cxn modelId="{3C00CCDC-92EF-4116-AE22-08EF83B8C0C8}" type="presParOf" srcId="{6080E680-D7F2-4D22-904C-B645C8DD8698}" destId="{3F3E3453-CCBB-4C6F-9F7A-B40C7F8B1C4C}" srcOrd="4" destOrd="0" presId="urn:microsoft.com/office/officeart/2005/8/layout/vList2"/>
    <dgm:cxn modelId="{F978468B-1BAD-4194-A5BC-326357441423}" type="presParOf" srcId="{6080E680-D7F2-4D22-904C-B645C8DD8698}" destId="{DE2D057D-E34F-4ABA-9257-022E8E89DE0E}" srcOrd="5" destOrd="0" presId="urn:microsoft.com/office/officeart/2005/8/layout/vList2"/>
    <dgm:cxn modelId="{A32238BD-FABE-47E6-A31C-E28CB7D0C944}" type="presParOf" srcId="{6080E680-D7F2-4D22-904C-B645C8DD8698}" destId="{92ABECF0-94E6-4479-81BE-7420869EDC02}" srcOrd="6" destOrd="0" presId="urn:microsoft.com/office/officeart/2005/8/layout/vList2"/>
    <dgm:cxn modelId="{AEA81902-34B4-4015-898D-A60CB649B9F2}" type="presParOf" srcId="{6080E680-D7F2-4D22-904C-B645C8DD8698}" destId="{0E39E698-93B1-4F14-A601-704A39B94242}" srcOrd="7" destOrd="0" presId="urn:microsoft.com/office/officeart/2005/8/layout/vList2"/>
    <dgm:cxn modelId="{66B7342A-7093-4424-AF4D-FEABF5E4D227}" type="presParOf" srcId="{6080E680-D7F2-4D22-904C-B645C8DD8698}" destId="{E78F9E60-4B46-4EB0-926A-E0255970186A}" srcOrd="8" destOrd="0" presId="urn:microsoft.com/office/officeart/2005/8/layout/vList2"/>
    <dgm:cxn modelId="{5BC9AAE9-64FE-4B95-BE16-C04052C1B143}" type="presParOf" srcId="{6080E680-D7F2-4D22-904C-B645C8DD8698}" destId="{35387B3F-B043-4BB9-AA0C-89FC114AE304}" srcOrd="9" destOrd="0" presId="urn:microsoft.com/office/officeart/2005/8/layout/vList2"/>
    <dgm:cxn modelId="{1E9761D6-E5A0-4585-BFB6-6FE8C045F71D}" type="presParOf" srcId="{6080E680-D7F2-4D22-904C-B645C8DD8698}" destId="{7E520ACE-4F27-4F45-A0EB-7C4C6FF08EBB}"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873B56-1474-4BBA-8366-ED3755F34F5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74551CBF-EEF3-48FE-9E42-12DA63281462}">
      <dgm:prSet/>
      <dgm:spPr/>
      <dgm:t>
        <a:bodyPr/>
        <a:lstStyle/>
        <a:p>
          <a:pPr rtl="0"/>
          <a:r>
            <a:rPr lang="en-US" b="1" i="1"/>
            <a:t>The research problem taken</a:t>
          </a:r>
          <a:r>
            <a:rPr lang="en-US" b="1" i="1">
              <a:latin typeface="Trebuchet MS" panose="020B0603020202020204"/>
            </a:rPr>
            <a:t> here</a:t>
          </a:r>
          <a:r>
            <a:rPr lang="en-US" b="1" i="1"/>
            <a:t> is "measuring the fatality rate of people. "</a:t>
          </a:r>
          <a:endParaRPr lang="en-US"/>
        </a:p>
      </dgm:t>
    </dgm:pt>
    <dgm:pt modelId="{6E80CC6F-4C54-49CD-A63B-BAB5DC039B5D}" type="parTrans" cxnId="{A25784E8-4BAA-4876-9B33-2E1AC632A689}">
      <dgm:prSet/>
      <dgm:spPr/>
      <dgm:t>
        <a:bodyPr/>
        <a:lstStyle/>
        <a:p>
          <a:endParaRPr lang="en-US"/>
        </a:p>
      </dgm:t>
    </dgm:pt>
    <dgm:pt modelId="{F6C7ED7F-08EB-401F-93B9-1AFEA9845D65}" type="sibTrans" cxnId="{A25784E8-4BAA-4876-9B33-2E1AC632A689}">
      <dgm:prSet/>
      <dgm:spPr/>
      <dgm:t>
        <a:bodyPr/>
        <a:lstStyle/>
        <a:p>
          <a:endParaRPr lang="en-US"/>
        </a:p>
      </dgm:t>
    </dgm:pt>
    <dgm:pt modelId="{5752DE5D-452F-4843-B26E-BD702DF9E0D1}">
      <dgm:prSet/>
      <dgm:spPr/>
      <dgm:t>
        <a:bodyPr/>
        <a:lstStyle/>
        <a:p>
          <a:r>
            <a:rPr lang="en-US"/>
            <a:t>In epidemiology, a case fatality rate — sometimes called case fatality risk — is the proportion of deaths from a certain disease compared to the total number of people diagnosed with the disease for a certain period of time</a:t>
          </a:r>
        </a:p>
      </dgm:t>
    </dgm:pt>
    <dgm:pt modelId="{C03F814F-C122-4C7E-AB5E-16315DB907BE}" type="parTrans" cxnId="{8895EA8E-FB30-4719-BB39-3CA2B9EAF09B}">
      <dgm:prSet/>
      <dgm:spPr/>
      <dgm:t>
        <a:bodyPr/>
        <a:lstStyle/>
        <a:p>
          <a:endParaRPr lang="en-US"/>
        </a:p>
      </dgm:t>
    </dgm:pt>
    <dgm:pt modelId="{F4A683DA-E82D-4426-8D82-35951163F060}" type="sibTrans" cxnId="{8895EA8E-FB30-4719-BB39-3CA2B9EAF09B}">
      <dgm:prSet/>
      <dgm:spPr/>
      <dgm:t>
        <a:bodyPr/>
        <a:lstStyle/>
        <a:p>
          <a:endParaRPr lang="en-US"/>
        </a:p>
      </dgm:t>
    </dgm:pt>
    <dgm:pt modelId="{189B82A1-ADAF-4B3E-B706-A9C8B6890694}">
      <dgm:prSet/>
      <dgm:spPr/>
      <dgm:t>
        <a:bodyPr/>
        <a:lstStyle/>
        <a:p>
          <a:r>
            <a:rPr lang="en-US"/>
            <a:t>The fatality rate of people calculated from the data is follows :</a:t>
          </a:r>
        </a:p>
      </dgm:t>
    </dgm:pt>
    <dgm:pt modelId="{2AAB319C-E5CC-40C0-9312-8D64C0834714}" type="parTrans" cxnId="{442F13B2-A10F-4608-8392-BD39A188611F}">
      <dgm:prSet/>
      <dgm:spPr/>
      <dgm:t>
        <a:bodyPr/>
        <a:lstStyle/>
        <a:p>
          <a:endParaRPr lang="en-US"/>
        </a:p>
      </dgm:t>
    </dgm:pt>
    <dgm:pt modelId="{6C62270A-38B9-493F-9A94-997A507B526E}" type="sibTrans" cxnId="{442F13B2-A10F-4608-8392-BD39A188611F}">
      <dgm:prSet/>
      <dgm:spPr/>
      <dgm:t>
        <a:bodyPr/>
        <a:lstStyle/>
        <a:p>
          <a:endParaRPr lang="en-US"/>
        </a:p>
      </dgm:t>
    </dgm:pt>
    <dgm:pt modelId="{60B635E6-988B-472F-8112-92879F0F307E}">
      <dgm:prSet/>
      <dgm:spPr/>
      <dgm:t>
        <a:bodyPr/>
        <a:lstStyle/>
        <a:p>
          <a:r>
            <a:rPr lang="en-US"/>
            <a:t>Female population has a fatality rate of 2.52%</a:t>
          </a:r>
        </a:p>
      </dgm:t>
    </dgm:pt>
    <dgm:pt modelId="{AC145987-2413-4CEC-B87C-ED50E8B36733}" type="parTrans" cxnId="{AF9FF752-5653-4232-95C2-667186459626}">
      <dgm:prSet/>
      <dgm:spPr/>
      <dgm:t>
        <a:bodyPr/>
        <a:lstStyle/>
        <a:p>
          <a:endParaRPr lang="en-US"/>
        </a:p>
      </dgm:t>
    </dgm:pt>
    <dgm:pt modelId="{07598CAD-616E-4499-9AF8-DA23518B4B99}" type="sibTrans" cxnId="{AF9FF752-5653-4232-95C2-667186459626}">
      <dgm:prSet/>
      <dgm:spPr/>
      <dgm:t>
        <a:bodyPr/>
        <a:lstStyle/>
        <a:p>
          <a:endParaRPr lang="en-US"/>
        </a:p>
      </dgm:t>
    </dgm:pt>
    <dgm:pt modelId="{E208C185-43FC-447E-AE38-B4CA0BC392DF}">
      <dgm:prSet/>
      <dgm:spPr/>
      <dgm:t>
        <a:bodyPr/>
        <a:lstStyle/>
        <a:p>
          <a:r>
            <a:rPr lang="en-US"/>
            <a:t>Male population has a fatality rate of 2.20%</a:t>
          </a:r>
        </a:p>
      </dgm:t>
    </dgm:pt>
    <dgm:pt modelId="{79ED1F15-927C-4D3B-BF02-02175C38C0F1}" type="parTrans" cxnId="{100A2005-2666-427D-867D-A20D90D25E20}">
      <dgm:prSet/>
      <dgm:spPr/>
      <dgm:t>
        <a:bodyPr/>
        <a:lstStyle/>
        <a:p>
          <a:endParaRPr lang="en-US"/>
        </a:p>
      </dgm:t>
    </dgm:pt>
    <dgm:pt modelId="{D17A1F0A-0D4B-44EB-AFF8-E357438247B7}" type="sibTrans" cxnId="{100A2005-2666-427D-867D-A20D90D25E20}">
      <dgm:prSet/>
      <dgm:spPr/>
      <dgm:t>
        <a:bodyPr/>
        <a:lstStyle/>
        <a:p>
          <a:endParaRPr lang="en-US"/>
        </a:p>
      </dgm:t>
    </dgm:pt>
    <dgm:pt modelId="{567B0134-1E6F-43BD-A62D-BEA43952FD88}">
      <dgm:prSet/>
      <dgm:spPr/>
      <dgm:t>
        <a:bodyPr/>
        <a:lstStyle/>
        <a:p>
          <a:r>
            <a:rPr lang="en-US"/>
            <a:t>Overall fatality rate is 2.29%</a:t>
          </a:r>
        </a:p>
      </dgm:t>
    </dgm:pt>
    <dgm:pt modelId="{E699A4AC-A45A-4473-A333-E19BC064D80D}" type="parTrans" cxnId="{D824C9E9-9D65-4896-99FC-D94906FC8717}">
      <dgm:prSet/>
      <dgm:spPr/>
      <dgm:t>
        <a:bodyPr/>
        <a:lstStyle/>
        <a:p>
          <a:endParaRPr lang="en-US"/>
        </a:p>
      </dgm:t>
    </dgm:pt>
    <dgm:pt modelId="{5B142734-19BE-4B9C-85E4-BEAABAE71774}" type="sibTrans" cxnId="{D824C9E9-9D65-4896-99FC-D94906FC8717}">
      <dgm:prSet/>
      <dgm:spPr/>
      <dgm:t>
        <a:bodyPr/>
        <a:lstStyle/>
        <a:p>
          <a:endParaRPr lang="en-US"/>
        </a:p>
      </dgm:t>
    </dgm:pt>
    <dgm:pt modelId="{17AA3F6C-67D2-45ED-8CB6-D524317FA87D}" type="pres">
      <dgm:prSet presAssocID="{C7873B56-1474-4BBA-8366-ED3755F34F50}" presName="diagram" presStyleCnt="0">
        <dgm:presLayoutVars>
          <dgm:dir/>
          <dgm:resizeHandles val="exact"/>
        </dgm:presLayoutVars>
      </dgm:prSet>
      <dgm:spPr/>
    </dgm:pt>
    <dgm:pt modelId="{1B6D34E5-6B34-42A1-81BB-82BA921A502B}" type="pres">
      <dgm:prSet presAssocID="{74551CBF-EEF3-48FE-9E42-12DA63281462}" presName="node" presStyleLbl="node1" presStyleIdx="0" presStyleCnt="2">
        <dgm:presLayoutVars>
          <dgm:bulletEnabled val="1"/>
        </dgm:presLayoutVars>
      </dgm:prSet>
      <dgm:spPr/>
    </dgm:pt>
    <dgm:pt modelId="{630847BE-5274-4BA8-8D2D-FE1CF083C2EC}" type="pres">
      <dgm:prSet presAssocID="{F6C7ED7F-08EB-401F-93B9-1AFEA9845D65}" presName="sibTrans" presStyleCnt="0"/>
      <dgm:spPr/>
    </dgm:pt>
    <dgm:pt modelId="{367BA101-DA80-41D6-85EA-0B41007A689F}" type="pres">
      <dgm:prSet presAssocID="{189B82A1-ADAF-4B3E-B706-A9C8B6890694}" presName="node" presStyleLbl="node1" presStyleIdx="1" presStyleCnt="2">
        <dgm:presLayoutVars>
          <dgm:bulletEnabled val="1"/>
        </dgm:presLayoutVars>
      </dgm:prSet>
      <dgm:spPr/>
    </dgm:pt>
  </dgm:ptLst>
  <dgm:cxnLst>
    <dgm:cxn modelId="{100A2005-2666-427D-867D-A20D90D25E20}" srcId="{189B82A1-ADAF-4B3E-B706-A9C8B6890694}" destId="{E208C185-43FC-447E-AE38-B4CA0BC392DF}" srcOrd="1" destOrd="0" parTransId="{79ED1F15-927C-4D3B-BF02-02175C38C0F1}" sibTransId="{D17A1F0A-0D4B-44EB-AFF8-E357438247B7}"/>
    <dgm:cxn modelId="{6BFDCF14-2D0B-4DD0-9554-5107937F11DD}" type="presOf" srcId="{189B82A1-ADAF-4B3E-B706-A9C8B6890694}" destId="{367BA101-DA80-41D6-85EA-0B41007A689F}" srcOrd="0" destOrd="0" presId="urn:microsoft.com/office/officeart/2005/8/layout/default"/>
    <dgm:cxn modelId="{0BC97967-BC21-4B81-BFB8-20A64623636E}" type="presOf" srcId="{5752DE5D-452F-4843-B26E-BD702DF9E0D1}" destId="{1B6D34E5-6B34-42A1-81BB-82BA921A502B}" srcOrd="0" destOrd="1" presId="urn:microsoft.com/office/officeart/2005/8/layout/default"/>
    <dgm:cxn modelId="{AF9FF752-5653-4232-95C2-667186459626}" srcId="{189B82A1-ADAF-4B3E-B706-A9C8B6890694}" destId="{60B635E6-988B-472F-8112-92879F0F307E}" srcOrd="0" destOrd="0" parTransId="{AC145987-2413-4CEC-B87C-ED50E8B36733}" sibTransId="{07598CAD-616E-4499-9AF8-DA23518B4B99}"/>
    <dgm:cxn modelId="{8895EA8E-FB30-4719-BB39-3CA2B9EAF09B}" srcId="{74551CBF-EEF3-48FE-9E42-12DA63281462}" destId="{5752DE5D-452F-4843-B26E-BD702DF9E0D1}" srcOrd="0" destOrd="0" parTransId="{C03F814F-C122-4C7E-AB5E-16315DB907BE}" sibTransId="{F4A683DA-E82D-4426-8D82-35951163F060}"/>
    <dgm:cxn modelId="{283E0D96-F615-4007-A2BA-31A9559CFE3B}" type="presOf" srcId="{C7873B56-1474-4BBA-8366-ED3755F34F50}" destId="{17AA3F6C-67D2-45ED-8CB6-D524317FA87D}" srcOrd="0" destOrd="0" presId="urn:microsoft.com/office/officeart/2005/8/layout/default"/>
    <dgm:cxn modelId="{5DFAEBAE-B252-4CD5-A31E-78D2B50E114C}" type="presOf" srcId="{60B635E6-988B-472F-8112-92879F0F307E}" destId="{367BA101-DA80-41D6-85EA-0B41007A689F}" srcOrd="0" destOrd="1" presId="urn:microsoft.com/office/officeart/2005/8/layout/default"/>
    <dgm:cxn modelId="{442F13B2-A10F-4608-8392-BD39A188611F}" srcId="{C7873B56-1474-4BBA-8366-ED3755F34F50}" destId="{189B82A1-ADAF-4B3E-B706-A9C8B6890694}" srcOrd="1" destOrd="0" parTransId="{2AAB319C-E5CC-40C0-9312-8D64C0834714}" sibTransId="{6C62270A-38B9-493F-9A94-997A507B526E}"/>
    <dgm:cxn modelId="{D7BABABE-0440-4C8F-A9B8-18EA4ADA52A1}" type="presOf" srcId="{E208C185-43FC-447E-AE38-B4CA0BC392DF}" destId="{367BA101-DA80-41D6-85EA-0B41007A689F}" srcOrd="0" destOrd="2" presId="urn:microsoft.com/office/officeart/2005/8/layout/default"/>
    <dgm:cxn modelId="{3AE152DF-EB38-40B5-B272-1CEF823FAE55}" type="presOf" srcId="{567B0134-1E6F-43BD-A62D-BEA43952FD88}" destId="{367BA101-DA80-41D6-85EA-0B41007A689F}" srcOrd="0" destOrd="3" presId="urn:microsoft.com/office/officeart/2005/8/layout/default"/>
    <dgm:cxn modelId="{A25784E8-4BAA-4876-9B33-2E1AC632A689}" srcId="{C7873B56-1474-4BBA-8366-ED3755F34F50}" destId="{74551CBF-EEF3-48FE-9E42-12DA63281462}" srcOrd="0" destOrd="0" parTransId="{6E80CC6F-4C54-49CD-A63B-BAB5DC039B5D}" sibTransId="{F6C7ED7F-08EB-401F-93B9-1AFEA9845D65}"/>
    <dgm:cxn modelId="{D824C9E9-9D65-4896-99FC-D94906FC8717}" srcId="{189B82A1-ADAF-4B3E-B706-A9C8B6890694}" destId="{567B0134-1E6F-43BD-A62D-BEA43952FD88}" srcOrd="2" destOrd="0" parTransId="{E699A4AC-A45A-4473-A333-E19BC064D80D}" sibTransId="{5B142734-19BE-4B9C-85E4-BEAABAE71774}"/>
    <dgm:cxn modelId="{9566D3EB-E348-4662-B00D-04BC3C68776E}" type="presOf" srcId="{74551CBF-EEF3-48FE-9E42-12DA63281462}" destId="{1B6D34E5-6B34-42A1-81BB-82BA921A502B}" srcOrd="0" destOrd="0" presId="urn:microsoft.com/office/officeart/2005/8/layout/default"/>
    <dgm:cxn modelId="{2EC5CD0D-6D31-44A1-A757-59415862AE71}" type="presParOf" srcId="{17AA3F6C-67D2-45ED-8CB6-D524317FA87D}" destId="{1B6D34E5-6B34-42A1-81BB-82BA921A502B}" srcOrd="0" destOrd="0" presId="urn:microsoft.com/office/officeart/2005/8/layout/default"/>
    <dgm:cxn modelId="{79697356-DDC7-4E36-A839-62F4121F66A2}" type="presParOf" srcId="{17AA3F6C-67D2-45ED-8CB6-D524317FA87D}" destId="{630847BE-5274-4BA8-8D2D-FE1CF083C2EC}" srcOrd="1" destOrd="0" presId="urn:microsoft.com/office/officeart/2005/8/layout/default"/>
    <dgm:cxn modelId="{F6A7F745-44CD-451D-ABCF-15C300B9D0ED}" type="presParOf" srcId="{17AA3F6C-67D2-45ED-8CB6-D524317FA87D}" destId="{367BA101-DA80-41D6-85EA-0B41007A689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BC611-E42B-4DC7-ACAE-AE8430FC7DFA}">
      <dsp:nvSpPr>
        <dsp:cNvPr id="0" name=""/>
        <dsp:cNvSpPr/>
      </dsp:nvSpPr>
      <dsp:spPr>
        <a:xfrm>
          <a:off x="0" y="0"/>
          <a:ext cx="8339593" cy="647795"/>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Introduction</a:t>
          </a:r>
        </a:p>
      </dsp:txBody>
      <dsp:txXfrm>
        <a:off x="18973" y="18973"/>
        <a:ext cx="7564780" cy="609849"/>
      </dsp:txXfrm>
    </dsp:sp>
    <dsp:sp modelId="{54EA62B0-4EB3-4999-A353-188B66039E4D}">
      <dsp:nvSpPr>
        <dsp:cNvPr id="0" name=""/>
        <dsp:cNvSpPr/>
      </dsp:nvSpPr>
      <dsp:spPr>
        <a:xfrm>
          <a:off x="622761" y="737766"/>
          <a:ext cx="8339593" cy="647795"/>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Datasets</a:t>
          </a:r>
        </a:p>
      </dsp:txBody>
      <dsp:txXfrm>
        <a:off x="641734" y="756739"/>
        <a:ext cx="7257818" cy="609849"/>
      </dsp:txXfrm>
    </dsp:sp>
    <dsp:sp modelId="{1C496E60-B551-4BAA-BB15-67821731B39D}">
      <dsp:nvSpPr>
        <dsp:cNvPr id="0" name=""/>
        <dsp:cNvSpPr/>
      </dsp:nvSpPr>
      <dsp:spPr>
        <a:xfrm>
          <a:off x="1245523" y="1475533"/>
          <a:ext cx="8339593" cy="647795"/>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Data Visualization/Analysis</a:t>
          </a:r>
        </a:p>
      </dsp:txBody>
      <dsp:txXfrm>
        <a:off x="1264496" y="1494506"/>
        <a:ext cx="7257818" cy="609849"/>
      </dsp:txXfrm>
    </dsp:sp>
    <dsp:sp modelId="{99415034-8E72-4B0B-AD2F-32609917A68C}">
      <dsp:nvSpPr>
        <dsp:cNvPr id="0" name=""/>
        <dsp:cNvSpPr/>
      </dsp:nvSpPr>
      <dsp:spPr>
        <a:xfrm>
          <a:off x="1868285" y="2213300"/>
          <a:ext cx="8339593" cy="647795"/>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Research problem and conclusions</a:t>
          </a:r>
        </a:p>
      </dsp:txBody>
      <dsp:txXfrm>
        <a:off x="1887258" y="2232273"/>
        <a:ext cx="7257818" cy="609849"/>
      </dsp:txXfrm>
    </dsp:sp>
    <dsp:sp modelId="{2AE410A3-2D11-4570-820D-BA2C45A690C8}">
      <dsp:nvSpPr>
        <dsp:cNvPr id="0" name=""/>
        <dsp:cNvSpPr/>
      </dsp:nvSpPr>
      <dsp:spPr>
        <a:xfrm>
          <a:off x="2491047" y="2951067"/>
          <a:ext cx="8339593" cy="647795"/>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Future Scope of work</a:t>
          </a:r>
        </a:p>
      </dsp:txBody>
      <dsp:txXfrm>
        <a:off x="2510020" y="2970040"/>
        <a:ext cx="7257818" cy="609849"/>
      </dsp:txXfrm>
    </dsp:sp>
    <dsp:sp modelId="{1315B960-A216-4125-95D3-0ACFFB3CC305}">
      <dsp:nvSpPr>
        <dsp:cNvPr id="0" name=""/>
        <dsp:cNvSpPr/>
      </dsp:nvSpPr>
      <dsp:spPr>
        <a:xfrm>
          <a:off x="7918526" y="473250"/>
          <a:ext cx="421066" cy="42106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13266" y="473250"/>
        <a:ext cx="231586" cy="316852"/>
      </dsp:txXfrm>
    </dsp:sp>
    <dsp:sp modelId="{2A757185-2ACA-498E-AD3D-7B74B816149C}">
      <dsp:nvSpPr>
        <dsp:cNvPr id="0" name=""/>
        <dsp:cNvSpPr/>
      </dsp:nvSpPr>
      <dsp:spPr>
        <a:xfrm>
          <a:off x="8541288" y="1211017"/>
          <a:ext cx="421066" cy="421066"/>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636028" y="1211017"/>
        <a:ext cx="231586" cy="316852"/>
      </dsp:txXfrm>
    </dsp:sp>
    <dsp:sp modelId="{97F2E75A-3DAC-4D9E-8D3B-49C9DB145B24}">
      <dsp:nvSpPr>
        <dsp:cNvPr id="0" name=""/>
        <dsp:cNvSpPr/>
      </dsp:nvSpPr>
      <dsp:spPr>
        <a:xfrm>
          <a:off x="9164050" y="1937987"/>
          <a:ext cx="421066" cy="421066"/>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258790" y="1937987"/>
        <a:ext cx="231586" cy="316852"/>
      </dsp:txXfrm>
    </dsp:sp>
    <dsp:sp modelId="{84CCC81E-69B7-473B-880F-49F74E88AADF}">
      <dsp:nvSpPr>
        <dsp:cNvPr id="0" name=""/>
        <dsp:cNvSpPr/>
      </dsp:nvSpPr>
      <dsp:spPr>
        <a:xfrm>
          <a:off x="9786812" y="2682952"/>
          <a:ext cx="421066" cy="421066"/>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881552" y="2682952"/>
        <a:ext cx="231586" cy="316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F719F-7294-4802-A18A-786F61F12DB1}">
      <dsp:nvSpPr>
        <dsp:cNvPr id="0" name=""/>
        <dsp:cNvSpPr/>
      </dsp:nvSpPr>
      <dsp:spPr>
        <a:xfrm>
          <a:off x="0" y="54088"/>
          <a:ext cx="6261100" cy="880516"/>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Source for the data sets :</a:t>
          </a:r>
          <a:r>
            <a:rPr lang="en-US" sz="1300" kern="1200">
              <a:hlinkClick xmlns:r="http://schemas.openxmlformats.org/officeDocument/2006/relationships" r:id="rId1"/>
            </a:rPr>
            <a:t>Covid19India</a:t>
          </a:r>
          <a:endParaRPr lang="en-US" sz="1300" kern="1200"/>
        </a:p>
      </dsp:txBody>
      <dsp:txXfrm>
        <a:off x="42983" y="97071"/>
        <a:ext cx="6175134" cy="794550"/>
      </dsp:txXfrm>
    </dsp:sp>
    <dsp:sp modelId="{1154921A-50F5-478B-9F60-C3D06F3AC236}">
      <dsp:nvSpPr>
        <dsp:cNvPr id="0" name=""/>
        <dsp:cNvSpPr/>
      </dsp:nvSpPr>
      <dsp:spPr>
        <a:xfrm>
          <a:off x="0" y="972044"/>
          <a:ext cx="6261100" cy="880516"/>
        </a:xfrm>
        <a:prstGeom prst="roundRect">
          <a:avLst/>
        </a:prstGeom>
        <a:gradFill rotWithShape="0">
          <a:gsLst>
            <a:gs pos="0">
              <a:schemeClr val="accent2">
                <a:hueOff val="-271698"/>
                <a:satOff val="3812"/>
                <a:lumOff val="784"/>
                <a:alphaOff val="0"/>
                <a:tint val="94000"/>
                <a:satMod val="103000"/>
                <a:lumMod val="102000"/>
              </a:schemeClr>
            </a:gs>
            <a:gs pos="50000">
              <a:schemeClr val="accent2">
                <a:hueOff val="-271698"/>
                <a:satOff val="3812"/>
                <a:lumOff val="784"/>
                <a:alphaOff val="0"/>
                <a:shade val="100000"/>
                <a:satMod val="110000"/>
                <a:lumMod val="100000"/>
              </a:schemeClr>
            </a:gs>
            <a:gs pos="100000">
              <a:schemeClr val="accent2">
                <a:hueOff val="-271698"/>
                <a:satOff val="3812"/>
                <a:lumOff val="78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 Extracted </a:t>
          </a:r>
          <a:r>
            <a:rPr lang="en-US" sz="1300" i="1" kern="1200"/>
            <a:t>"IndividualDetails.csv" </a:t>
          </a:r>
          <a:r>
            <a:rPr lang="en-US" sz="1300" kern="1200"/>
            <a:t>from the given the site and also computed a small file </a:t>
          </a:r>
          <a:r>
            <a:rPr lang="en-US" sz="1300" i="1" kern="1200"/>
            <a:t>"AgeGroupDetails.csv"</a:t>
          </a:r>
          <a:r>
            <a:rPr lang="en-US" sz="1300" kern="1200"/>
            <a:t> using the first file </a:t>
          </a:r>
        </a:p>
      </dsp:txBody>
      <dsp:txXfrm>
        <a:off x="42983" y="1015027"/>
        <a:ext cx="6175134" cy="794550"/>
      </dsp:txXfrm>
    </dsp:sp>
    <dsp:sp modelId="{3F3E3453-CCBB-4C6F-9F7A-B40C7F8B1C4C}">
      <dsp:nvSpPr>
        <dsp:cNvPr id="0" name=""/>
        <dsp:cNvSpPr/>
      </dsp:nvSpPr>
      <dsp:spPr>
        <a:xfrm>
          <a:off x="0" y="1890001"/>
          <a:ext cx="6261100" cy="880516"/>
        </a:xfrm>
        <a:prstGeom prst="roundRect">
          <a:avLst/>
        </a:prstGeom>
        <a:gradFill rotWithShape="0">
          <a:gsLst>
            <a:gs pos="0">
              <a:schemeClr val="accent2">
                <a:hueOff val="-543397"/>
                <a:satOff val="7624"/>
                <a:lumOff val="1568"/>
                <a:alphaOff val="0"/>
                <a:tint val="94000"/>
                <a:satMod val="103000"/>
                <a:lumMod val="102000"/>
              </a:schemeClr>
            </a:gs>
            <a:gs pos="50000">
              <a:schemeClr val="accent2">
                <a:hueOff val="-543397"/>
                <a:satOff val="7624"/>
                <a:lumOff val="1568"/>
                <a:alphaOff val="0"/>
                <a:shade val="100000"/>
                <a:satMod val="110000"/>
                <a:lumMod val="100000"/>
              </a:schemeClr>
            </a:gs>
            <a:gs pos="100000">
              <a:schemeClr val="accent2">
                <a:hueOff val="-543397"/>
                <a:satOff val="7624"/>
                <a:lumOff val="156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 will use these csv files in order to analys the data.</a:t>
          </a:r>
        </a:p>
      </dsp:txBody>
      <dsp:txXfrm>
        <a:off x="42983" y="1932984"/>
        <a:ext cx="6175134" cy="794550"/>
      </dsp:txXfrm>
    </dsp:sp>
    <dsp:sp modelId="{92ABECF0-94E6-4479-81BE-7420869EDC02}">
      <dsp:nvSpPr>
        <dsp:cNvPr id="0" name=""/>
        <dsp:cNvSpPr/>
      </dsp:nvSpPr>
      <dsp:spPr>
        <a:xfrm>
          <a:off x="0" y="2807957"/>
          <a:ext cx="6261100" cy="880516"/>
        </a:xfrm>
        <a:prstGeom prst="roundRect">
          <a:avLst/>
        </a:prstGeom>
        <a:gradFill rotWithShape="0">
          <a:gsLst>
            <a:gs pos="0">
              <a:schemeClr val="accent2">
                <a:hueOff val="-815095"/>
                <a:satOff val="11435"/>
                <a:lumOff val="2353"/>
                <a:alphaOff val="0"/>
                <a:tint val="94000"/>
                <a:satMod val="103000"/>
                <a:lumMod val="102000"/>
              </a:schemeClr>
            </a:gs>
            <a:gs pos="50000">
              <a:schemeClr val="accent2">
                <a:hueOff val="-815095"/>
                <a:satOff val="11435"/>
                <a:lumOff val="2353"/>
                <a:alphaOff val="0"/>
                <a:shade val="100000"/>
                <a:satMod val="110000"/>
                <a:lumMod val="100000"/>
              </a:schemeClr>
            </a:gs>
            <a:gs pos="100000">
              <a:schemeClr val="accent2">
                <a:hueOff val="-815095"/>
                <a:satOff val="11435"/>
                <a:lumOff val="2353"/>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i="1" u="sng" kern="1200"/>
            <a:t>NOTE : </a:t>
          </a:r>
          <a:r>
            <a:rPr lang="en-US" sz="1300" i="1" kern="1200"/>
            <a:t> </a:t>
          </a:r>
          <a:r>
            <a:rPr lang="en-US" sz="1300" kern="1200"/>
            <a:t>After cleaning the data by removing the `NA` values and unnecessary coloumns , the data remained is just </a:t>
          </a:r>
          <a:r>
            <a:rPr lang="en-US" sz="1300" i="1" kern="1200"/>
            <a:t>12.35% </a:t>
          </a:r>
          <a:r>
            <a:rPr lang="en-US" sz="1300" kern="1200"/>
            <a:t>of the original data</a:t>
          </a:r>
        </a:p>
      </dsp:txBody>
      <dsp:txXfrm>
        <a:off x="42983" y="2850940"/>
        <a:ext cx="6175134" cy="794550"/>
      </dsp:txXfrm>
    </dsp:sp>
    <dsp:sp modelId="{E78F9E60-4B46-4EB0-926A-E0255970186A}">
      <dsp:nvSpPr>
        <dsp:cNvPr id="0" name=""/>
        <dsp:cNvSpPr/>
      </dsp:nvSpPr>
      <dsp:spPr>
        <a:xfrm>
          <a:off x="0" y="3725913"/>
          <a:ext cx="6261100" cy="880516"/>
        </a:xfrm>
        <a:prstGeom prst="roundRect">
          <a:avLst/>
        </a:prstGeom>
        <a:gradFill rotWithShape="0">
          <a:gsLst>
            <a:gs pos="0">
              <a:schemeClr val="accent2">
                <a:hueOff val="-1086794"/>
                <a:satOff val="15247"/>
                <a:lumOff val="3137"/>
                <a:alphaOff val="0"/>
                <a:tint val="94000"/>
                <a:satMod val="103000"/>
                <a:lumMod val="102000"/>
              </a:schemeClr>
            </a:gs>
            <a:gs pos="50000">
              <a:schemeClr val="accent2">
                <a:hueOff val="-1086794"/>
                <a:satOff val="15247"/>
                <a:lumOff val="3137"/>
                <a:alphaOff val="0"/>
                <a:shade val="100000"/>
                <a:satMod val="110000"/>
                <a:lumMod val="100000"/>
              </a:schemeClr>
            </a:gs>
            <a:gs pos="100000">
              <a:schemeClr val="accent2">
                <a:hueOff val="-1086794"/>
                <a:satOff val="15247"/>
                <a:lumOff val="313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This dataset has daily level information on the number of affected cases, deaths and recovery from 2019-20 novel coronavirus. Please note that this is a time series data and so the number of cases on any given day is the cumulative number.</a:t>
          </a:r>
        </a:p>
      </dsp:txBody>
      <dsp:txXfrm>
        <a:off x="42983" y="3768896"/>
        <a:ext cx="6175134" cy="794550"/>
      </dsp:txXfrm>
    </dsp:sp>
    <dsp:sp modelId="{7E520ACE-4F27-4F45-A0EB-7C4C6FF08EBB}">
      <dsp:nvSpPr>
        <dsp:cNvPr id="0" name=""/>
        <dsp:cNvSpPr/>
      </dsp:nvSpPr>
      <dsp:spPr>
        <a:xfrm>
          <a:off x="0" y="4643870"/>
          <a:ext cx="6261100" cy="880516"/>
        </a:xfrm>
        <a:prstGeom prst="roundRect">
          <a:avLst/>
        </a:prstGeom>
        <a:gradFill rotWithShape="0">
          <a:gsLst>
            <a:gs pos="0">
              <a:schemeClr val="accent2">
                <a:hueOff val="-1358492"/>
                <a:satOff val="19059"/>
                <a:lumOff val="3921"/>
                <a:alphaOff val="0"/>
                <a:tint val="94000"/>
                <a:satMod val="103000"/>
                <a:lumMod val="102000"/>
              </a:schemeClr>
            </a:gs>
            <a:gs pos="50000">
              <a:schemeClr val="accent2">
                <a:hueOff val="-1358492"/>
                <a:satOff val="19059"/>
                <a:lumOff val="3921"/>
                <a:alphaOff val="0"/>
                <a:shade val="100000"/>
                <a:satMod val="110000"/>
                <a:lumMod val="100000"/>
              </a:schemeClr>
            </a:gs>
            <a:gs pos="100000">
              <a:schemeClr val="accent2">
                <a:hueOff val="-1358492"/>
                <a:satOff val="19059"/>
                <a:lumOff val="3921"/>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data encourage the analysis of time series, which will allow us to look at the studied phenomenon not only in a point-like manner.</a:t>
          </a:r>
        </a:p>
      </dsp:txBody>
      <dsp:txXfrm>
        <a:off x="42983" y="4686853"/>
        <a:ext cx="6175134" cy="794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D34E5-6B34-42A1-81BB-82BA921A502B}">
      <dsp:nvSpPr>
        <dsp:cNvPr id="0" name=""/>
        <dsp:cNvSpPr/>
      </dsp:nvSpPr>
      <dsp:spPr>
        <a:xfrm>
          <a:off x="1322" y="252574"/>
          <a:ext cx="5156188" cy="30937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b="1" i="1" kern="1200"/>
            <a:t>The research problem taken</a:t>
          </a:r>
          <a:r>
            <a:rPr lang="en-US" sz="2700" b="1" i="1" kern="1200">
              <a:latin typeface="Trebuchet MS" panose="020B0603020202020204"/>
            </a:rPr>
            <a:t> here</a:t>
          </a:r>
          <a:r>
            <a:rPr lang="en-US" sz="2700" b="1" i="1" kern="1200"/>
            <a:t> is "measuring the fatality rate of people. "</a:t>
          </a:r>
          <a:endParaRPr lang="en-US" sz="2700" kern="1200"/>
        </a:p>
        <a:p>
          <a:pPr marL="228600" lvl="1" indent="-228600" algn="l" defTabSz="933450">
            <a:lnSpc>
              <a:spcPct val="90000"/>
            </a:lnSpc>
            <a:spcBef>
              <a:spcPct val="0"/>
            </a:spcBef>
            <a:spcAft>
              <a:spcPct val="15000"/>
            </a:spcAft>
            <a:buChar char="•"/>
          </a:pPr>
          <a:r>
            <a:rPr lang="en-US" sz="2100" kern="1200"/>
            <a:t>In epidemiology, a case fatality rate — sometimes called case fatality risk — is the proportion of deaths from a certain disease compared to the total number of people diagnosed with the disease for a certain period of time</a:t>
          </a:r>
        </a:p>
      </dsp:txBody>
      <dsp:txXfrm>
        <a:off x="1322" y="252574"/>
        <a:ext cx="5156188" cy="3093713"/>
      </dsp:txXfrm>
    </dsp:sp>
    <dsp:sp modelId="{367BA101-DA80-41D6-85EA-0B41007A689F}">
      <dsp:nvSpPr>
        <dsp:cNvPr id="0" name=""/>
        <dsp:cNvSpPr/>
      </dsp:nvSpPr>
      <dsp:spPr>
        <a:xfrm>
          <a:off x="5673129" y="252574"/>
          <a:ext cx="5156188" cy="3093713"/>
        </a:xfrm>
        <a:prstGeom prst="rect">
          <a:avLst/>
        </a:prstGeom>
        <a:solidFill>
          <a:schemeClr val="accent5">
            <a:hueOff val="-16063984"/>
            <a:satOff val="2870"/>
            <a:lumOff val="-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The fatality rate of people calculated from the data is follows :</a:t>
          </a:r>
        </a:p>
        <a:p>
          <a:pPr marL="228600" lvl="1" indent="-228600" algn="l" defTabSz="933450">
            <a:lnSpc>
              <a:spcPct val="90000"/>
            </a:lnSpc>
            <a:spcBef>
              <a:spcPct val="0"/>
            </a:spcBef>
            <a:spcAft>
              <a:spcPct val="15000"/>
            </a:spcAft>
            <a:buChar char="•"/>
          </a:pPr>
          <a:r>
            <a:rPr lang="en-US" sz="2100" kern="1200"/>
            <a:t>Female population has a fatality rate of 2.52%</a:t>
          </a:r>
        </a:p>
        <a:p>
          <a:pPr marL="228600" lvl="1" indent="-228600" algn="l" defTabSz="933450">
            <a:lnSpc>
              <a:spcPct val="90000"/>
            </a:lnSpc>
            <a:spcBef>
              <a:spcPct val="0"/>
            </a:spcBef>
            <a:spcAft>
              <a:spcPct val="15000"/>
            </a:spcAft>
            <a:buChar char="•"/>
          </a:pPr>
          <a:r>
            <a:rPr lang="en-US" sz="2100" kern="1200"/>
            <a:t>Male population has a fatality rate of 2.20%</a:t>
          </a:r>
        </a:p>
        <a:p>
          <a:pPr marL="228600" lvl="1" indent="-228600" algn="l" defTabSz="933450">
            <a:lnSpc>
              <a:spcPct val="90000"/>
            </a:lnSpc>
            <a:spcBef>
              <a:spcPct val="0"/>
            </a:spcBef>
            <a:spcAft>
              <a:spcPct val="15000"/>
            </a:spcAft>
            <a:buChar char="•"/>
          </a:pPr>
          <a:r>
            <a:rPr lang="en-US" sz="2100" kern="1200"/>
            <a:t>Overall fatality rate is 2.29%</a:t>
          </a:r>
        </a:p>
      </dsp:txBody>
      <dsp:txXfrm>
        <a:off x="5673129" y="252574"/>
        <a:ext cx="5156188" cy="309371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4122055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49397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1102390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4/14/2020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4/14/2020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4/14/2020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4/14/2020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4/14/2020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4/14/2020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4/14/2020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4/14/2020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hyperlink" Target="https://github.com/gurmeetsingh0111/Data-Analysis-projec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3.xml"/><Relationship Id="rId5" Type="http://schemas.openxmlformats.org/officeDocument/2006/relationships/image" Target="../media/image15.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16.jpe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7.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9.xml"/><Relationship Id="rId6" Type="http://schemas.openxmlformats.org/officeDocument/2006/relationships/image" Target="../media/image10.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3CF8DE-6849-40CA-A1EC-753970FDC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5D066A5-7DF3-4044-8366-82472E57C9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80322" y="643466"/>
            <a:ext cx="7449552" cy="4868259"/>
          </a:xfrm>
          <a:effectLst>
            <a:innerShdw blurRad="88900" dist="50800" dir="13500000">
              <a:prstClr val="black">
                <a:alpha val="30000"/>
              </a:prstClr>
            </a:innerShdw>
          </a:effectLst>
        </p:spPr>
        <p:txBody>
          <a:bodyPr anchor="t">
            <a:normAutofit/>
          </a:bodyPr>
          <a:lstStyle/>
          <a:p>
            <a:pPr algn="l"/>
            <a:r>
              <a:rPr lang="en-US" sz="8800" dirty="0" err="1"/>
              <a:t>Covid</a:t>
            </a:r>
            <a:r>
              <a:rPr lang="en-US" sz="8800" dirty="0"/>
              <a:t> 19,India Analysis</a:t>
            </a:r>
          </a:p>
        </p:txBody>
      </p:sp>
      <p:sp>
        <p:nvSpPr>
          <p:cNvPr id="3" name="Subtitle 2"/>
          <p:cNvSpPr>
            <a:spLocks noGrp="1"/>
          </p:cNvSpPr>
          <p:nvPr>
            <p:ph type="subTitle" idx="1"/>
          </p:nvPr>
        </p:nvSpPr>
        <p:spPr>
          <a:xfrm>
            <a:off x="8453320" y="2655130"/>
            <a:ext cx="3114335" cy="2724369"/>
          </a:xfrm>
          <a:effectLst>
            <a:outerShdw blurRad="88900" dist="38100" dir="2700000" algn="tl" rotWithShape="0">
              <a:prstClr val="black">
                <a:alpha val="30000"/>
              </a:prstClr>
            </a:outerShdw>
          </a:effectLst>
        </p:spPr>
        <p:txBody>
          <a:bodyPr vert="horz" lIns="91440" tIns="45720" rIns="91440" bIns="45720" rtlCol="0" anchor="b">
            <a:normAutofit/>
          </a:bodyPr>
          <a:lstStyle/>
          <a:p>
            <a:pPr algn="l"/>
            <a:r>
              <a:rPr lang="en-US" sz="1600" dirty="0"/>
              <a:t>Name: Gurmeet Singh</a:t>
            </a:r>
          </a:p>
          <a:p>
            <a:pPr algn="l"/>
            <a:r>
              <a:rPr lang="en-US" sz="1600" dirty="0"/>
              <a:t>Roll no : 2017CSC1030</a:t>
            </a:r>
          </a:p>
          <a:p>
            <a:pPr algn="l"/>
            <a:r>
              <a:rPr lang="en-US" sz="1600" dirty="0">
                <a:hlinkClick r:id="rId4"/>
              </a:rPr>
              <a:t>GitHub lInk</a:t>
            </a:r>
            <a:r>
              <a:rPr lang="en-US" sz="1600" dirty="0"/>
              <a:t> : </a:t>
            </a:r>
            <a:r>
              <a:rPr lang="en-US" sz="1600" dirty="0">
                <a:ea typeface="+mn-lt"/>
                <a:cs typeface="+mn-lt"/>
                <a:hlinkClick r:id="rId4"/>
              </a:rPr>
              <a:t>https://github.com/gurmeetsingh0111/Data-Analysis-project/</a:t>
            </a:r>
            <a:endParaRPr lang="en-US" sz="1600" dirty="0"/>
          </a:p>
        </p:txBody>
      </p:sp>
      <p:pic>
        <p:nvPicPr>
          <p:cNvPr id="12" name="Picture 11">
            <a:extLst>
              <a:ext uri="{FF2B5EF4-FFF2-40B4-BE49-F238E27FC236}">
                <a16:creationId xmlns:a16="http://schemas.microsoft.com/office/drawing/2014/main" id="{D44AE4AF-64DE-466A-97C7-E9971A3026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5" y="2006420"/>
            <a:ext cx="1602997" cy="144270"/>
          </a:xfrm>
          <a:prstGeom prst="rect">
            <a:avLst/>
          </a:prstGeom>
        </p:spPr>
      </p:pic>
      <p:sp>
        <p:nvSpPr>
          <p:cNvPr id="14" name="Rectangle 13">
            <a:extLst>
              <a:ext uri="{FF2B5EF4-FFF2-40B4-BE49-F238E27FC236}">
                <a16:creationId xmlns:a16="http://schemas.microsoft.com/office/drawing/2014/main" id="{D91122A9-E50F-49AF-86CE-ACC382FBD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43466"/>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normAutofit/>
          </a:bodyPr>
          <a:lstStyle/>
          <a:p>
            <a:r>
              <a:rPr lang="en-US">
                <a:ea typeface="+mj-lt"/>
                <a:cs typeface="+mj-lt"/>
              </a:rPr>
              <a:t>Data Visualization/Analysis , continued...</a:t>
            </a:r>
            <a:endParaRPr lang="en-US"/>
          </a:p>
        </p:txBody>
      </p:sp>
      <p:sp>
        <p:nvSpPr>
          <p:cNvPr id="3" name="Subtitle 2"/>
          <p:cNvSpPr>
            <a:spLocks noGrp="1"/>
          </p:cNvSpPr>
          <p:nvPr>
            <p:ph idx="1"/>
          </p:nvPr>
        </p:nvSpPr>
        <p:spPr>
          <a:xfrm>
            <a:off x="680321" y="2336873"/>
            <a:ext cx="6423211" cy="3599316"/>
          </a:xfrm>
        </p:spPr>
        <p:txBody>
          <a:bodyPr vert="horz" lIns="91440" tIns="45720" rIns="91440" bIns="45720" rtlCol="0" anchor="t">
            <a:normAutofit/>
          </a:bodyPr>
          <a:lstStyle/>
          <a:p>
            <a:pPr marL="0" indent="0">
              <a:buNone/>
            </a:pPr>
            <a:r>
              <a:rPr lang="en-US" sz="2800" b="1" i="1">
                <a:solidFill>
                  <a:schemeClr val="bg1"/>
                </a:solidFill>
              </a:rPr>
              <a:t>Quarantine Status</a:t>
            </a:r>
          </a:p>
          <a:p>
            <a:r>
              <a:rPr lang="en-US" sz="1900">
                <a:ea typeface="+mn-lt"/>
                <a:cs typeface="+mn-lt"/>
              </a:rPr>
              <a:t>A quarantine is a restriction on the movement of people and goods which is intended to prevent the spread of disease or pests. It is often used in connection to disease and illness, preventing the movement of those who may have been exposed to a communicable disease, but do not have a confirmed medical diagnosis</a:t>
            </a:r>
          </a:p>
          <a:p>
            <a:r>
              <a:rPr lang="en-US" sz="1900"/>
              <a:t>91% of the total men affected and 89% of the total Females affected are still kept in quarantine to slow down the cummunity transmission as much as possible </a:t>
            </a:r>
          </a:p>
        </p:txBody>
      </p:sp>
      <p:pic>
        <p:nvPicPr>
          <p:cNvPr id="4" name="Picture 4" descr="A picture containing flower, bird, tree&#10;&#10;Description generated with very high confidence">
            <a:extLst>
              <a:ext uri="{FF2B5EF4-FFF2-40B4-BE49-F238E27FC236}">
                <a16:creationId xmlns:a16="http://schemas.microsoft.com/office/drawing/2014/main" id="{35A4BC83-8C60-4FB7-A369-6A21A6896B7A}"/>
              </a:ext>
            </a:extLst>
          </p:cNvPr>
          <p:cNvPicPr>
            <a:picLocks noChangeAspect="1"/>
          </p:cNvPicPr>
          <p:nvPr/>
        </p:nvPicPr>
        <p:blipFill rotWithShape="1">
          <a:blip r:embed="rId3"/>
          <a:srcRect l="18716" t="6195" r="11257" b="22566"/>
          <a:stretch/>
        </p:blipFill>
        <p:spPr>
          <a:xfrm>
            <a:off x="7306785" y="2540726"/>
            <a:ext cx="4726558" cy="2860558"/>
          </a:xfrm>
          <a:prstGeom prst="rect">
            <a:avLst/>
          </a:prstGeom>
          <a:ln>
            <a:noFill/>
          </a:ln>
          <a:effectLst>
            <a:outerShdw blurRad="76200" dist="63500" dir="5040000" algn="tl" rotWithShape="0">
              <a:srgbClr val="000000">
                <a:alpha val="41000"/>
              </a:srgbClr>
            </a:outerShdw>
          </a:effectLst>
        </p:spPr>
      </p:pic>
      <p:sp>
        <p:nvSpPr>
          <p:cNvPr id="5" name="TextBox 4">
            <a:extLst>
              <a:ext uri="{FF2B5EF4-FFF2-40B4-BE49-F238E27FC236}">
                <a16:creationId xmlns:a16="http://schemas.microsoft.com/office/drawing/2014/main" id="{9304AFD0-C941-4F82-9FD6-A6193CDF6488}"/>
              </a:ext>
            </a:extLst>
          </p:cNvPr>
          <p:cNvSpPr txBox="1"/>
          <p:nvPr/>
        </p:nvSpPr>
        <p:spPr>
          <a:xfrm>
            <a:off x="4419601" y="6248400"/>
            <a:ext cx="761999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ea typeface="+mn-lt"/>
                <a:cs typeface="+mn-lt"/>
              </a:rPr>
              <a:t>Results of the analysis done may vary than the original results as earlier mentioned in slide 4 under "note" point that after cleaning , 87.65% of the data was lost due to incomplete rows or columns in the original data</a:t>
            </a:r>
            <a:endParaRPr lang="en-US" sz="1100" dirty="0">
              <a:solidFill>
                <a:schemeClr val="bg1"/>
              </a:solidFill>
            </a:endParaRPr>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8" name="Rectangle 17">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000">
                <a:ea typeface="+mj-lt"/>
                <a:cs typeface="+mj-lt"/>
              </a:rPr>
              <a:t>Data Visualization/Analysis , continued...</a:t>
            </a:r>
          </a:p>
        </p:txBody>
      </p:sp>
      <p:pic>
        <p:nvPicPr>
          <p:cNvPr id="22" name="Picture 21">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 Placeholder 4"/>
          <p:cNvSpPr>
            <a:spLocks noGrp="1"/>
          </p:cNvSpPr>
          <p:nvPr>
            <p:ph type="body" sz="quarter" idx="4294967295"/>
          </p:nvPr>
        </p:nvSpPr>
        <p:spPr>
          <a:xfrm>
            <a:off x="680321" y="2336873"/>
            <a:ext cx="3656289" cy="3599316"/>
          </a:xfrm>
        </p:spPr>
        <p:txBody>
          <a:bodyPr vert="horz" lIns="91440" tIns="45720" rIns="91440" bIns="45720" rtlCol="0" anchor="t">
            <a:normAutofit/>
          </a:bodyPr>
          <a:lstStyle/>
          <a:p>
            <a:pPr marL="0" indent="0">
              <a:buNone/>
            </a:pPr>
            <a:r>
              <a:rPr lang="en-US" b="1" i="1">
                <a:solidFill>
                  <a:schemeClr val="bg1"/>
                </a:solidFill>
              </a:rPr>
              <a:t>Daily Report</a:t>
            </a:r>
          </a:p>
          <a:p>
            <a:r>
              <a:rPr lang="en-US" sz="2000"/>
              <a:t>Here is a graph which depicts the total no. Of cases confirmed in a day </a:t>
            </a:r>
          </a:p>
          <a:p>
            <a:r>
              <a:rPr lang="en-US" sz="2000"/>
              <a:t>The maximun no. Of cases in a single day were recorded on April 1st 2020 , 163 cases</a:t>
            </a:r>
            <a:endParaRPr lang="en-US" sz="2000" dirty="0"/>
          </a:p>
        </p:txBody>
      </p:sp>
      <p:pic>
        <p:nvPicPr>
          <p:cNvPr id="9" name="Picture 9" descr="A screenshot of a cell phone&#10;&#10;Description generated with very high confidence">
            <a:extLst>
              <a:ext uri="{FF2B5EF4-FFF2-40B4-BE49-F238E27FC236}">
                <a16:creationId xmlns:a16="http://schemas.microsoft.com/office/drawing/2014/main" id="{60833699-7207-4A6C-97FE-6FD62F6B139E}"/>
              </a:ext>
            </a:extLst>
          </p:cNvPr>
          <p:cNvPicPr>
            <a:picLocks noChangeAspect="1"/>
          </p:cNvPicPr>
          <p:nvPr/>
        </p:nvPicPr>
        <p:blipFill>
          <a:blip r:embed="rId5"/>
          <a:stretch>
            <a:fillRect/>
          </a:stretch>
        </p:blipFill>
        <p:spPr>
          <a:xfrm>
            <a:off x="5276090" y="1563830"/>
            <a:ext cx="6269479" cy="3730340"/>
          </a:xfrm>
          <a:prstGeom prst="rect">
            <a:avLst/>
          </a:prstGeom>
          <a:ln>
            <a:noFill/>
          </a:ln>
          <a:effectLst>
            <a:outerShdw blurRad="76200" dist="63500" dir="5040000" algn="tl" rotWithShape="0">
              <a:srgbClr val="000000">
                <a:alpha val="41000"/>
              </a:srgbClr>
            </a:outerShdw>
          </a:effectLst>
        </p:spPr>
      </p:pic>
      <p:sp>
        <p:nvSpPr>
          <p:cNvPr id="3" name="TextBox 2">
            <a:extLst>
              <a:ext uri="{FF2B5EF4-FFF2-40B4-BE49-F238E27FC236}">
                <a16:creationId xmlns:a16="http://schemas.microsoft.com/office/drawing/2014/main" id="{29EC7A42-FBAD-4129-B571-9B3CEA6AE52E}"/>
              </a:ext>
            </a:extLst>
          </p:cNvPr>
          <p:cNvSpPr txBox="1"/>
          <p:nvPr/>
        </p:nvSpPr>
        <p:spPr>
          <a:xfrm>
            <a:off x="4724400" y="6234545"/>
            <a:ext cx="74676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ea typeface="+mn-lt"/>
                <a:cs typeface="+mn-lt"/>
              </a:rPr>
              <a:t>Results of the analysis done may vary than the original results as earlier mentioned in slide 4 under "note" point that after cleaning , 87.65% of the data was lost due to incomplete rows or columns in the original data</a:t>
            </a:r>
            <a:endParaRPr lang="en-US" sz="1100" dirty="0">
              <a:solidFill>
                <a:schemeClr val="bg1"/>
              </a:solidFill>
            </a:endParaRPr>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8" name="Picture 37">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0" name="Picture 39">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2" name="Rectangle 41">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6" name="Rectangle 45">
            <a:extLst>
              <a:ext uri="{FF2B5EF4-FFF2-40B4-BE49-F238E27FC236}">
                <a16:creationId xmlns:a16="http://schemas.microsoft.com/office/drawing/2014/main" id="{76CAFBBC-9101-4999-98F4-37DE46210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8FEE7D4F-E06C-4F1E-9694-422AAAE42B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0" name="Rectangle 49">
            <a:extLst>
              <a:ext uri="{FF2B5EF4-FFF2-40B4-BE49-F238E27FC236}">
                <a16:creationId xmlns:a16="http://schemas.microsoft.com/office/drawing/2014/main" id="{0456077E-F215-462C-B07C-17E23CB90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076B34BE-9BD4-463B-8810-E90948ED29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4" name="Rectangle 53">
            <a:extLst>
              <a:ext uri="{FF2B5EF4-FFF2-40B4-BE49-F238E27FC236}">
                <a16:creationId xmlns:a16="http://schemas.microsoft.com/office/drawing/2014/main" id="{998DB40D-2AF3-448E-AFC7-F3D9AD269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2200"/>
              <a:t>Data Visualization/Analysis , continued...</a:t>
            </a:r>
          </a:p>
        </p:txBody>
      </p:sp>
      <p:sp>
        <p:nvSpPr>
          <p:cNvPr id="3" name="Content Placeholder 2"/>
          <p:cNvSpPr>
            <a:spLocks noGrp="1"/>
          </p:cNvSpPr>
          <p:nvPr>
            <p:ph idx="1"/>
          </p:nvPr>
        </p:nvSpPr>
        <p:spPr>
          <a:xfrm>
            <a:off x="680323" y="5086921"/>
            <a:ext cx="3739277" cy="1547942"/>
          </a:xfrm>
        </p:spPr>
        <p:txBody>
          <a:bodyPr vert="horz" lIns="91440" tIns="45720" rIns="91440" bIns="45720" rtlCol="0" anchor="t">
            <a:normAutofit fontScale="92500" lnSpcReduction="10000"/>
          </a:bodyPr>
          <a:lstStyle/>
          <a:p>
            <a:pPr marL="0" indent="0" algn="ctr">
              <a:buNone/>
            </a:pPr>
            <a:r>
              <a:rPr lang="en-US" sz="2000" b="1" i="1">
                <a:solidFill>
                  <a:schemeClr val="bg1"/>
                </a:solidFill>
              </a:rPr>
              <a:t>Cases as per State</a:t>
            </a:r>
            <a:endParaRPr lang="en-US"/>
          </a:p>
          <a:p>
            <a:pPr marL="0" indent="0">
              <a:buNone/>
            </a:pPr>
            <a:r>
              <a:rPr lang="en-US" dirty="0"/>
              <a:t>Karnataka has the maximum no. </a:t>
            </a:r>
            <a:r>
              <a:rPr lang="en-US"/>
              <a:t>Of cases(218) followed by Andra Pradesh(175) and Tamil Nadu(177) </a:t>
            </a:r>
          </a:p>
        </p:txBody>
      </p:sp>
      <p:pic>
        <p:nvPicPr>
          <p:cNvPr id="4" name="Picture 4" descr="A screenshot of a cell phone&#10;&#10;Description generated with high confidence">
            <a:extLst>
              <a:ext uri="{FF2B5EF4-FFF2-40B4-BE49-F238E27FC236}">
                <a16:creationId xmlns:a16="http://schemas.microsoft.com/office/drawing/2014/main" id="{391BBCD2-0240-4D34-B197-A6666312215D}"/>
              </a:ext>
            </a:extLst>
          </p:cNvPr>
          <p:cNvPicPr>
            <a:picLocks noChangeAspect="1"/>
          </p:cNvPicPr>
          <p:nvPr/>
        </p:nvPicPr>
        <p:blipFill>
          <a:blip r:embed="rId6"/>
          <a:stretch>
            <a:fillRect/>
          </a:stretch>
        </p:blipFill>
        <p:spPr>
          <a:xfrm>
            <a:off x="5284606" y="1566364"/>
            <a:ext cx="6260963" cy="3725272"/>
          </a:xfrm>
          <a:prstGeom prst="rect">
            <a:avLst/>
          </a:prstGeom>
          <a:ln>
            <a:noFill/>
          </a:ln>
          <a:effectLst>
            <a:outerShdw blurRad="76200" dist="63500" dir="5040000" algn="tl" rotWithShape="0">
              <a:srgbClr val="000000">
                <a:alpha val="41000"/>
              </a:srgbClr>
            </a:outerShdw>
          </a:effectLst>
        </p:spPr>
      </p:pic>
      <p:sp>
        <p:nvSpPr>
          <p:cNvPr id="5" name="TextBox 4">
            <a:extLst>
              <a:ext uri="{FF2B5EF4-FFF2-40B4-BE49-F238E27FC236}">
                <a16:creationId xmlns:a16="http://schemas.microsoft.com/office/drawing/2014/main" id="{D2744F5E-A1A0-4530-BA1F-0519C67B8A00}"/>
              </a:ext>
            </a:extLst>
          </p:cNvPr>
          <p:cNvSpPr txBox="1"/>
          <p:nvPr/>
        </p:nvSpPr>
        <p:spPr>
          <a:xfrm>
            <a:off x="4835236" y="6206836"/>
            <a:ext cx="742603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ea typeface="+mn-lt"/>
                <a:cs typeface="+mn-lt"/>
              </a:rPr>
              <a:t>Results of the analysis done may vary than the original results as earlier mentioned in slide 4 under "note" point that after cleaning , 87.65% of the data was lost due to incomplete rows or columns in the original data</a:t>
            </a:r>
            <a:endParaRPr lang="en-US" sz="1100" dirty="0">
              <a:solidFill>
                <a:schemeClr val="bg1"/>
              </a:solidFill>
            </a:endParaRPr>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4" name="Rectangle 23">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ea typeface="+mj-lt"/>
                <a:cs typeface="+mj-lt"/>
              </a:rPr>
              <a:t>Data Visualization/Analysis , continued...</a:t>
            </a:r>
            <a:endParaRPr lang="en-US" sz="2400"/>
          </a:p>
        </p:txBody>
      </p:sp>
      <p:pic>
        <p:nvPicPr>
          <p:cNvPr id="28" name="Picture 27">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p:cNvSpPr>
            <a:spLocks noGrp="1"/>
          </p:cNvSpPr>
          <p:nvPr>
            <p:ph idx="1"/>
          </p:nvPr>
        </p:nvSpPr>
        <p:spPr>
          <a:xfrm>
            <a:off x="680322" y="2336873"/>
            <a:ext cx="3581635" cy="3599316"/>
          </a:xfrm>
        </p:spPr>
        <p:txBody>
          <a:bodyPr vert="horz" lIns="91440" tIns="45720" rIns="91440" bIns="45720" rtlCol="0" anchor="t">
            <a:normAutofit/>
          </a:bodyPr>
          <a:lstStyle/>
          <a:p>
            <a:pPr marL="0" indent="0">
              <a:buNone/>
            </a:pPr>
            <a:r>
              <a:rPr lang="en-US" sz="2000" b="1" i="1">
                <a:solidFill>
                  <a:schemeClr val="bg1"/>
                </a:solidFill>
              </a:rPr>
              <a:t>NRI Patients affected </a:t>
            </a:r>
            <a:endParaRPr lang="en-US" sz="2000" b="1" i="1" dirty="0">
              <a:solidFill>
                <a:schemeClr val="bg1"/>
              </a:solidFill>
            </a:endParaRPr>
          </a:p>
          <a:p>
            <a:r>
              <a:rPr lang="en-US" sz="1800">
                <a:ea typeface="+mn-lt"/>
                <a:cs typeface="+mn-lt"/>
              </a:rPr>
              <a:t>We might consider that these people carried virus from thier respective countries or from anyother county to India while travlling around the world .</a:t>
            </a:r>
            <a:endParaRPr lang="en-US" sz="1800" dirty="0">
              <a:ea typeface="+mn-lt"/>
              <a:cs typeface="+mn-lt"/>
            </a:endParaRPr>
          </a:p>
          <a:p>
            <a:r>
              <a:rPr lang="en-US" sz="1800">
                <a:ea typeface="+mn-lt"/>
                <a:cs typeface="+mn-lt"/>
              </a:rPr>
              <a:t>They were present in India when tested positive for corona virus , and are held in quarantine facilities  near </a:t>
            </a:r>
            <a:r>
              <a:rPr lang="en-US" sz="1800" dirty="0">
                <a:ea typeface="+mn-lt"/>
                <a:cs typeface="+mn-lt"/>
              </a:rPr>
              <a:t>them</a:t>
            </a:r>
          </a:p>
          <a:p>
            <a:endParaRPr lang="en-US" sz="1400"/>
          </a:p>
        </p:txBody>
      </p:sp>
      <p:sp>
        <p:nvSpPr>
          <p:cNvPr id="30" name="Rectangle 29">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ell phone&#10;&#10;Description generated with high confidence">
            <a:extLst>
              <a:ext uri="{FF2B5EF4-FFF2-40B4-BE49-F238E27FC236}">
                <a16:creationId xmlns:a16="http://schemas.microsoft.com/office/drawing/2014/main" id="{836987E3-2663-40B3-AD4A-E55C7DD14786}"/>
              </a:ext>
            </a:extLst>
          </p:cNvPr>
          <p:cNvPicPr>
            <a:picLocks noChangeAspect="1"/>
          </p:cNvPicPr>
          <p:nvPr/>
        </p:nvPicPr>
        <p:blipFill>
          <a:blip r:embed="rId5"/>
          <a:stretch>
            <a:fillRect/>
          </a:stretch>
        </p:blipFill>
        <p:spPr>
          <a:xfrm>
            <a:off x="4959666" y="1480634"/>
            <a:ext cx="6844144" cy="3904574"/>
          </a:xfrm>
          <a:prstGeom prst="rect">
            <a:avLst/>
          </a:prstGeom>
        </p:spPr>
      </p:pic>
      <p:sp>
        <p:nvSpPr>
          <p:cNvPr id="4" name="TextBox 3">
            <a:extLst>
              <a:ext uri="{FF2B5EF4-FFF2-40B4-BE49-F238E27FC236}">
                <a16:creationId xmlns:a16="http://schemas.microsoft.com/office/drawing/2014/main" id="{E06B3176-B5B2-4F95-8FFF-886F270E1F77}"/>
              </a:ext>
            </a:extLst>
          </p:cNvPr>
          <p:cNvSpPr txBox="1"/>
          <p:nvPr/>
        </p:nvSpPr>
        <p:spPr>
          <a:xfrm>
            <a:off x="4779818" y="6220691"/>
            <a:ext cx="73706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1"/>
                </a:solidFill>
                <a:ea typeface="+mn-lt"/>
                <a:cs typeface="+mn-lt"/>
              </a:rPr>
              <a:t>Results of the analysis done may vary than the original results as earlier mentioned in slide 4 under "note" point that after cleaning , 87.65% of the data was lost due to incomplete rows or columns in the original data</a:t>
            </a:r>
            <a:endParaRPr lang="en-US" sz="1200" dirty="0">
              <a:solidFill>
                <a:schemeClr val="bg1"/>
              </a:solidFill>
            </a:endParaRPr>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38C2-334B-462C-A5ED-D51FE27AC7B2}"/>
              </a:ext>
            </a:extLst>
          </p:cNvPr>
          <p:cNvSpPr>
            <a:spLocks noGrp="1"/>
          </p:cNvSpPr>
          <p:nvPr>
            <p:ph type="title"/>
          </p:nvPr>
        </p:nvSpPr>
        <p:spPr>
          <a:xfrm>
            <a:off x="680321" y="753228"/>
            <a:ext cx="9613861" cy="1080938"/>
          </a:xfrm>
        </p:spPr>
        <p:txBody>
          <a:bodyPr>
            <a:normAutofit/>
          </a:bodyPr>
          <a:lstStyle/>
          <a:p>
            <a:r>
              <a:rPr lang="en-US">
                <a:ea typeface="+mj-lt"/>
                <a:cs typeface="+mj-lt"/>
              </a:rPr>
              <a:t>Research problem and conclusion</a:t>
            </a:r>
            <a:endParaRPr lang="en-US"/>
          </a:p>
        </p:txBody>
      </p:sp>
      <p:graphicFrame>
        <p:nvGraphicFramePr>
          <p:cNvPr id="5" name="Content Placeholder 2">
            <a:extLst>
              <a:ext uri="{FF2B5EF4-FFF2-40B4-BE49-F238E27FC236}">
                <a16:creationId xmlns:a16="http://schemas.microsoft.com/office/drawing/2014/main" id="{2D03E5FD-EB39-4D5F-B689-6303682FADC8}"/>
              </a:ext>
            </a:extLst>
          </p:cNvPr>
          <p:cNvGraphicFramePr>
            <a:graphicFrameLocks noGrp="1"/>
          </p:cNvGraphicFramePr>
          <p:nvPr>
            <p:ph idx="1"/>
            <p:extLst>
              <p:ext uri="{D42A27DB-BD31-4B8C-83A1-F6EECF244321}">
                <p14:modId xmlns:p14="http://schemas.microsoft.com/office/powerpoint/2010/main" val="2495888160"/>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080C6B3-716D-4135-8DAD-5B68D6E63398}"/>
              </a:ext>
            </a:extLst>
          </p:cNvPr>
          <p:cNvSpPr txBox="1"/>
          <p:nvPr/>
        </p:nvSpPr>
        <p:spPr>
          <a:xfrm>
            <a:off x="581891" y="6040582"/>
            <a:ext cx="114992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Results of the analysis done may vary than the original results as earlier mentioned in slide 4 under "note" point that after cleaning , 87.65% of the data was lost due to incomplete rows or columns in the original data .</a:t>
            </a:r>
          </a:p>
        </p:txBody>
      </p:sp>
    </p:spTree>
    <p:extLst>
      <p:ext uri="{BB962C8B-B14F-4D97-AF65-F5344CB8AC3E}">
        <p14:creationId xmlns:p14="http://schemas.microsoft.com/office/powerpoint/2010/main" val="309070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9569-6205-43FF-9906-87D8426BE237}"/>
              </a:ext>
            </a:extLst>
          </p:cNvPr>
          <p:cNvSpPr>
            <a:spLocks noGrp="1"/>
          </p:cNvSpPr>
          <p:nvPr>
            <p:ph type="title"/>
          </p:nvPr>
        </p:nvSpPr>
        <p:spPr/>
        <p:txBody>
          <a:bodyPr>
            <a:normAutofit/>
          </a:bodyPr>
          <a:lstStyle/>
          <a:p>
            <a:r>
              <a:rPr lang="en-US" sz="3200">
                <a:ea typeface="+mj-lt"/>
                <a:cs typeface="+mj-lt"/>
              </a:rPr>
              <a:t>Research problem and conclusion , continued...</a:t>
            </a:r>
          </a:p>
        </p:txBody>
      </p:sp>
      <p:sp>
        <p:nvSpPr>
          <p:cNvPr id="3" name="Content Placeholder 2">
            <a:extLst>
              <a:ext uri="{FF2B5EF4-FFF2-40B4-BE49-F238E27FC236}">
                <a16:creationId xmlns:a16="http://schemas.microsoft.com/office/drawing/2014/main" id="{C26CDBD7-081F-4A66-9E0A-52EBB0DC9D46}"/>
              </a:ext>
            </a:extLst>
          </p:cNvPr>
          <p:cNvSpPr>
            <a:spLocks noGrp="1"/>
          </p:cNvSpPr>
          <p:nvPr>
            <p:ph idx="1"/>
          </p:nvPr>
        </p:nvSpPr>
        <p:spPr>
          <a:xfrm>
            <a:off x="680321" y="2336873"/>
            <a:ext cx="10864691" cy="4246297"/>
          </a:xfrm>
        </p:spPr>
        <p:txBody>
          <a:bodyPr vert="horz" lIns="91440" tIns="45720" rIns="91440" bIns="45720" rtlCol="0" anchor="t">
            <a:normAutofit/>
          </a:bodyPr>
          <a:lstStyle/>
          <a:p>
            <a:r>
              <a:rPr lang="en-US"/>
              <a:t>In Conclusion</a:t>
            </a:r>
          </a:p>
          <a:p>
            <a:pPr marL="0" indent="0">
              <a:buNone/>
            </a:pPr>
            <a:r>
              <a:rPr lang="en-US"/>
              <a:t>We can say that ,</a:t>
            </a:r>
            <a:r>
              <a:rPr lang="en-US">
                <a:ea typeface="+mn-lt"/>
                <a:cs typeface="+mn-lt"/>
              </a:rPr>
              <a:t> current evidence for COVID‐19 is limited to modelling studies that make parameter assumptions based on the current, fragmented knowledge. Findings consistently indicate that quarantine is important in reducing incidence and mortality during the COVID‐19 pandemic. Early implementation of quarantine and combining quarantine with other public health measures is important to ensure effectiveness. In order to maintain the best possible balance of measures, decision makers must constantly monitor the outbreak situation and the impact of the measures implemented. Testing in representative samples in different settings could help assess the true prevalence of infection, and would reduce uncertainty of modelling assumptions.</a:t>
            </a:r>
            <a:endParaRPr lang="en-US" dirty="0"/>
          </a:p>
        </p:txBody>
      </p:sp>
    </p:spTree>
    <p:extLst>
      <p:ext uri="{BB962C8B-B14F-4D97-AF65-F5344CB8AC3E}">
        <p14:creationId xmlns:p14="http://schemas.microsoft.com/office/powerpoint/2010/main" val="185312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B687-2B37-42B6-AE22-59ADEBB0D851}"/>
              </a:ext>
            </a:extLst>
          </p:cNvPr>
          <p:cNvSpPr>
            <a:spLocks noGrp="1"/>
          </p:cNvSpPr>
          <p:nvPr>
            <p:ph type="title"/>
          </p:nvPr>
        </p:nvSpPr>
        <p:spPr/>
        <p:txBody>
          <a:bodyPr/>
          <a:lstStyle/>
          <a:p>
            <a:r>
              <a:rPr lang="en-US">
                <a:ea typeface="+mj-lt"/>
                <a:cs typeface="+mj-lt"/>
              </a:rPr>
              <a:t>Future Scope of work</a:t>
            </a:r>
            <a:endParaRPr lang="en-US"/>
          </a:p>
        </p:txBody>
      </p:sp>
      <p:sp>
        <p:nvSpPr>
          <p:cNvPr id="3" name="Content Placeholder 2">
            <a:extLst>
              <a:ext uri="{FF2B5EF4-FFF2-40B4-BE49-F238E27FC236}">
                <a16:creationId xmlns:a16="http://schemas.microsoft.com/office/drawing/2014/main" id="{F45CF94A-602A-4384-9208-F75D9C13C9E8}"/>
              </a:ext>
            </a:extLst>
          </p:cNvPr>
          <p:cNvSpPr>
            <a:spLocks noGrp="1"/>
          </p:cNvSpPr>
          <p:nvPr>
            <p:ph idx="1"/>
          </p:nvPr>
        </p:nvSpPr>
        <p:spPr/>
        <p:txBody>
          <a:bodyPr vert="horz" lIns="91440" tIns="45720" rIns="91440" bIns="45720" rtlCol="0" anchor="t">
            <a:normAutofit lnSpcReduction="10000"/>
          </a:bodyPr>
          <a:lstStyle/>
          <a:p>
            <a:pPr marL="342900" indent="-342900"/>
            <a:r>
              <a:rPr lang="en-US"/>
              <a:t>As we know that </a:t>
            </a:r>
            <a:r>
              <a:rPr lang="en-US">
                <a:ea typeface="+mn-lt"/>
                <a:cs typeface="+mn-lt"/>
              </a:rPr>
              <a:t>this dataset has daily level information on the number of affected cases, deaths and recovery from 2019-20 novel coronavirus. Please note that this is a time series data and so the number of cases on any given day is the cumulative number.</a:t>
            </a:r>
            <a:endParaRPr lang="en-US"/>
          </a:p>
          <a:p>
            <a:pPr marL="342900" indent="-342900"/>
            <a:r>
              <a:rPr lang="en-US">
                <a:ea typeface="+mn-lt"/>
                <a:cs typeface="+mn-lt"/>
              </a:rPr>
              <a:t>The data encourage the analysis of time series, which will allow us to look at the studied phenomenon not only in a point-like </a:t>
            </a:r>
            <a:r>
              <a:rPr lang="en-US" dirty="0">
                <a:ea typeface="+mn-lt"/>
                <a:cs typeface="+mn-lt"/>
              </a:rPr>
              <a:t>manner.</a:t>
            </a:r>
            <a:endParaRPr lang="en-US" dirty="0"/>
          </a:p>
          <a:p>
            <a:pPr marL="342900" indent="-342900"/>
            <a:r>
              <a:rPr lang="en-US"/>
              <a:t>We will continue our analysis till the time this covid-19 is present in the world . And will try to increase the </a:t>
            </a:r>
            <a:r>
              <a:rPr lang="en-US">
                <a:ea typeface="+mn-lt"/>
                <a:cs typeface="+mn-lt"/>
              </a:rPr>
              <a:t>efficiency and correctness of the Analysis.</a:t>
            </a:r>
            <a:endParaRPr lang="en-US" dirty="0">
              <a:ea typeface="+mn-lt"/>
              <a:cs typeface="+mn-lt"/>
            </a:endParaRPr>
          </a:p>
          <a:p>
            <a:pPr marL="0" indent="0">
              <a:buNone/>
            </a:pPr>
            <a:endParaRPr lang="en-US" dirty="0"/>
          </a:p>
        </p:txBody>
      </p:sp>
    </p:spTree>
    <p:extLst>
      <p:ext uri="{BB962C8B-B14F-4D97-AF65-F5344CB8AC3E}">
        <p14:creationId xmlns:p14="http://schemas.microsoft.com/office/powerpoint/2010/main" val="25271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059A320-8768-45B7-97A8-030AB958D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lose up of a sign&#10;&#10;Description generated with very high confidence">
            <a:extLst>
              <a:ext uri="{FF2B5EF4-FFF2-40B4-BE49-F238E27FC236}">
                <a16:creationId xmlns:a16="http://schemas.microsoft.com/office/drawing/2014/main" id="{7A8BBA85-F17F-4C75-8EE6-687D614C1A80}"/>
              </a:ext>
            </a:extLst>
          </p:cNvPr>
          <p:cNvPicPr>
            <a:picLocks noChangeAspect="1"/>
          </p:cNvPicPr>
          <p:nvPr/>
        </p:nvPicPr>
        <p:blipFill rotWithShape="1">
          <a:blip r:embed="rId2"/>
          <a:srcRect t="10639" b="14361"/>
          <a:stretch/>
        </p:blipFill>
        <p:spPr>
          <a:xfrm>
            <a:off x="20" y="10"/>
            <a:ext cx="12191980" cy="6857990"/>
          </a:xfrm>
          <a:prstGeom prst="rect">
            <a:avLst/>
          </a:prstGeom>
        </p:spPr>
      </p:pic>
    </p:spTree>
    <p:extLst>
      <p:ext uri="{BB962C8B-B14F-4D97-AF65-F5344CB8AC3E}">
        <p14:creationId xmlns:p14="http://schemas.microsoft.com/office/powerpoint/2010/main" val="186987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normAutofit/>
          </a:bodyPr>
          <a:lstStyle/>
          <a:p>
            <a:r>
              <a:rPr lang="en-US"/>
              <a:t>Agenda / Topics</a:t>
            </a:r>
          </a:p>
        </p:txBody>
      </p:sp>
      <p:graphicFrame>
        <p:nvGraphicFramePr>
          <p:cNvPr id="5" name="Content Placeholder 2">
            <a:extLst>
              <a:ext uri="{FF2B5EF4-FFF2-40B4-BE49-F238E27FC236}">
                <a16:creationId xmlns:a16="http://schemas.microsoft.com/office/drawing/2014/main" id="{BBE86C3A-FE78-461F-BF3A-3C1799950CE8}"/>
              </a:ext>
            </a:extLst>
          </p:cNvPr>
          <p:cNvGraphicFramePr>
            <a:graphicFrameLocks noGrp="1"/>
          </p:cNvGraphicFramePr>
          <p:nvPr>
            <p:ph idx="1"/>
            <p:extLst>
              <p:ext uri="{D42A27DB-BD31-4B8C-83A1-F6EECF244321}">
                <p14:modId xmlns:p14="http://schemas.microsoft.com/office/powerpoint/2010/main" val="148746080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8" name="Picture 37">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0" name="Picture 39">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2" name="Rectangle 41">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6" name="Rectangle 45">
            <a:extLst>
              <a:ext uri="{FF2B5EF4-FFF2-40B4-BE49-F238E27FC236}">
                <a16:creationId xmlns:a16="http://schemas.microsoft.com/office/drawing/2014/main" id="{F93BE068-EB49-4EE8-B342-7FF888A46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1B05C9B-60E1-40F3-BB02-7DAF0B1F01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 Placeholder 7"/>
          <p:cNvSpPr>
            <a:spLocks noGrp="1"/>
          </p:cNvSpPr>
          <p:nvPr>
            <p:ph type="body" idx="1"/>
          </p:nvPr>
        </p:nvSpPr>
        <p:spPr>
          <a:xfrm>
            <a:off x="643467" y="664477"/>
            <a:ext cx="8324618" cy="3557525"/>
          </a:xfrm>
        </p:spPr>
        <p:txBody>
          <a:bodyPr vert="horz" lIns="91440" tIns="45720" rIns="91440" bIns="45720" rtlCol="0" anchor="b">
            <a:noAutofit/>
          </a:bodyPr>
          <a:lstStyle/>
          <a:p>
            <a:pPr indent="-228600">
              <a:buFont typeface="Arial" panose="020B0604020202020204" pitchFamily="34" charset="0"/>
              <a:buChar char="•"/>
            </a:pPr>
            <a:endParaRPr lang="en-US" sz="1100" b="0"/>
          </a:p>
          <a:p>
            <a:pPr indent="-228600">
              <a:buFont typeface="Arial" panose="020B0604020202020204" pitchFamily="34" charset="0"/>
              <a:buChar char="•"/>
            </a:pPr>
            <a:endParaRPr lang="en-US" sz="1100" b="0"/>
          </a:p>
          <a:p>
            <a:pPr indent="-228600">
              <a:buFont typeface="Arial" panose="020B0604020202020204" pitchFamily="34" charset="0"/>
              <a:buChar char="•"/>
            </a:pPr>
            <a:endParaRPr lang="en-US" sz="1100" b="0"/>
          </a:p>
          <a:p>
            <a:pPr indent="-228600">
              <a:buFont typeface="Arial" panose="020B0604020202020204" pitchFamily="34" charset="0"/>
              <a:buChar char="•"/>
            </a:pPr>
            <a:endParaRPr lang="en-US" sz="1100" b="0"/>
          </a:p>
          <a:p>
            <a:pPr indent="-228600">
              <a:buFont typeface="Arial" panose="020B0604020202020204" pitchFamily="34" charset="0"/>
              <a:buChar char="•"/>
            </a:pPr>
            <a:endParaRPr lang="en-US" sz="1100" b="0"/>
          </a:p>
          <a:p>
            <a:pPr indent="-228600">
              <a:buFont typeface="Arial" panose="020B0604020202020204" pitchFamily="34" charset="0"/>
              <a:buChar char="•"/>
            </a:pPr>
            <a:endParaRPr lang="en-US" sz="2000" b="0" dirty="0"/>
          </a:p>
          <a:p>
            <a:pPr marL="342900" indent="-228600">
              <a:buFont typeface="Arial" panose="020B0604020202020204" pitchFamily="34" charset="0"/>
              <a:buChar char="•"/>
            </a:pPr>
            <a:r>
              <a:rPr lang="en-US" sz="2000" b="0"/>
              <a:t>The aim of this kernel is to understand COVID-19 India better, by implementing/viewing the data graphically</a:t>
            </a:r>
            <a:endParaRPr lang="en-US" sz="2000"/>
          </a:p>
          <a:p>
            <a:pPr marL="342900" indent="-228600">
              <a:buFont typeface="Arial" panose="020B0604020202020204" pitchFamily="34" charset="0"/>
              <a:buChar char="•"/>
            </a:pPr>
            <a:r>
              <a:rPr lang="en-US" sz="2000" b="0"/>
              <a:t>The COVID-19 pandemic is the defining global health crisis of our time and the greatest global humanitarian challenge the world has faced since World War II. </a:t>
            </a:r>
            <a:endParaRPr lang="en-US" sz="2000" b="0" dirty="0"/>
          </a:p>
          <a:p>
            <a:pPr marL="342900" indent="-228600">
              <a:buFont typeface="Arial" panose="020B0604020202020204" pitchFamily="34" charset="0"/>
              <a:buChar char="•"/>
            </a:pPr>
            <a:r>
              <a:rPr lang="en-US" sz="2000" b="0"/>
              <a:t>The virus has spread widely, and the number of cases is rising daily as governments work to slow its spread. India has moved quickly, implementing a proactive, nationwide, 21-day lockdown, with the goal of flattening the curve and using the time to plan and resource responses adequately.</a:t>
            </a:r>
            <a:endParaRPr lang="en-US" sz="2000" b="0" dirty="0"/>
          </a:p>
          <a:p>
            <a:pPr marL="342900" indent="-228600">
              <a:buFont typeface="Arial" panose="020B0604020202020204" pitchFamily="34" charset="0"/>
              <a:buChar char="•"/>
            </a:pPr>
            <a:r>
              <a:rPr lang="en-US" sz="2000" b="0"/>
              <a:t>The lockdown is also extentded to 3rd May as per recent orders</a:t>
            </a:r>
            <a:endParaRPr lang="en-US" sz="2000" b="0" dirty="0"/>
          </a:p>
          <a:p>
            <a:pPr marL="342900" indent="-228600">
              <a:buFont typeface="Arial" panose="020B0604020202020204" pitchFamily="34" charset="0"/>
              <a:buChar char="•"/>
            </a:pPr>
            <a:endParaRPr lang="en-US" sz="1100" b="0"/>
          </a:p>
        </p:txBody>
      </p:sp>
      <p:sp>
        <p:nvSpPr>
          <p:cNvPr id="50" name="Rectangle 49">
            <a:extLst>
              <a:ext uri="{FF2B5EF4-FFF2-40B4-BE49-F238E27FC236}">
                <a16:creationId xmlns:a16="http://schemas.microsoft.com/office/drawing/2014/main" id="{80C94170-18D0-486D-BF90-C5D8F246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2F0C59B-04F6-4625-98E1-3A5809FD1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4714194"/>
            <a:ext cx="8129353" cy="1311176"/>
          </a:xfrm>
        </p:spPr>
        <p:txBody>
          <a:bodyPr vert="horz" lIns="91440" tIns="45720" rIns="91440" bIns="45720" rtlCol="0" anchor="b">
            <a:normAutofit/>
          </a:bodyPr>
          <a:lstStyle/>
          <a:p>
            <a:pPr algn="r"/>
            <a:r>
              <a:rPr lang="en-US" sz="4800">
                <a:solidFill>
                  <a:srgbClr val="FFFFFF"/>
                </a:solidFill>
              </a:rPr>
              <a:t>Introduction</a:t>
            </a:r>
          </a:p>
        </p:txBody>
      </p:sp>
      <p:sp>
        <p:nvSpPr>
          <p:cNvPr id="54" name="Rectangle 53">
            <a:extLst>
              <a:ext uri="{FF2B5EF4-FFF2-40B4-BE49-F238E27FC236}">
                <a16:creationId xmlns:a16="http://schemas.microsoft.com/office/drawing/2014/main" id="{E94F92A3-106C-4644-B506-76132863E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191468"/>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D9C4DB-091C-47D0-BDA8-3375FF998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F80DE4C-0C31-4F4F-BA78-30C6E52FD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799E698-FF9B-4101-95EF-59189E5D01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0663CEEF-E862-497E-8B58-D5FC7B598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62DE490-9B76-4FCB-B722-75055E30A0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F238B29C-0945-4ED7-825C-2662C6957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2063262"/>
            <a:ext cx="3739279" cy="2661052"/>
          </a:xfrm>
        </p:spPr>
        <p:txBody>
          <a:bodyPr>
            <a:normAutofit/>
          </a:bodyPr>
          <a:lstStyle/>
          <a:p>
            <a:pPr algn="r"/>
            <a:r>
              <a:rPr lang="en-US" sz="4400"/>
              <a:t>Datasets</a:t>
            </a:r>
          </a:p>
        </p:txBody>
      </p:sp>
      <p:graphicFrame>
        <p:nvGraphicFramePr>
          <p:cNvPr id="5" name="Content Placeholder 2">
            <a:extLst>
              <a:ext uri="{FF2B5EF4-FFF2-40B4-BE49-F238E27FC236}">
                <a16:creationId xmlns:a16="http://schemas.microsoft.com/office/drawing/2014/main" id="{88EC7A90-147A-44D5-A8F2-8E5D9955E588}"/>
              </a:ext>
            </a:extLst>
          </p:cNvPr>
          <p:cNvGraphicFramePr>
            <a:graphicFrameLocks noGrp="1"/>
          </p:cNvGraphicFramePr>
          <p:nvPr>
            <p:ph idx="1"/>
            <p:extLst>
              <p:ext uri="{D42A27DB-BD31-4B8C-83A1-F6EECF244321}">
                <p14:modId xmlns:p14="http://schemas.microsoft.com/office/powerpoint/2010/main" val="88045926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25" name="Group 10">
            <a:extLst>
              <a:ext uri="{FF2B5EF4-FFF2-40B4-BE49-F238E27FC236}">
                <a16:creationId xmlns:a16="http://schemas.microsoft.com/office/drawing/2014/main" id="{E0DAFD82-3F74-4E59-B32E-BD77462BFF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11">
              <a:extLst>
                <a:ext uri="{FF2B5EF4-FFF2-40B4-BE49-F238E27FC236}">
                  <a16:creationId xmlns:a16="http://schemas.microsoft.com/office/drawing/2014/main" id="{4A91303C-F093-4328-A707-645FBC76F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2">
              <a:extLst>
                <a:ext uri="{FF2B5EF4-FFF2-40B4-BE49-F238E27FC236}">
                  <a16:creationId xmlns:a16="http://schemas.microsoft.com/office/drawing/2014/main" id="{396DCE38-5576-4DB4-9E0B-8BA014EBCB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 name="Picture 6" descr="A picture containing umbrella&#10;&#10;Description generated with very high confidence">
            <a:extLst>
              <a:ext uri="{FF2B5EF4-FFF2-40B4-BE49-F238E27FC236}">
                <a16:creationId xmlns:a16="http://schemas.microsoft.com/office/drawing/2014/main" id="{3173FEAF-1619-4DD8-B476-D9D4B09D6D1E}"/>
              </a:ext>
            </a:extLst>
          </p:cNvPr>
          <p:cNvPicPr>
            <a:picLocks noChangeAspect="1"/>
          </p:cNvPicPr>
          <p:nvPr/>
        </p:nvPicPr>
        <p:blipFill rotWithShape="1">
          <a:blip r:embed="rId4"/>
          <a:srcRect l="19747" r="14708"/>
          <a:stretch/>
        </p:blipFill>
        <p:spPr>
          <a:xfrm>
            <a:off x="4636008" y="10"/>
            <a:ext cx="7552815" cy="6856310"/>
          </a:xfrm>
          <a:prstGeom prst="rect">
            <a:avLst/>
          </a:prstGeom>
          <a:ln>
            <a:noFill/>
          </a:ln>
          <a:effectLst/>
        </p:spPr>
      </p:pic>
      <p:sp>
        <p:nvSpPr>
          <p:cNvPr id="30" name="Rectangle 14">
            <a:extLst>
              <a:ext uri="{FF2B5EF4-FFF2-40B4-BE49-F238E27FC236}">
                <a16:creationId xmlns:a16="http://schemas.microsoft.com/office/drawing/2014/main" id="{356B696F-2C62-45F3-A534-B39DDD903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753228"/>
            <a:ext cx="3679028" cy="1080938"/>
          </a:xfrm>
        </p:spPr>
        <p:txBody>
          <a:bodyPr>
            <a:normAutofit/>
          </a:bodyPr>
          <a:lstStyle/>
          <a:p>
            <a:r>
              <a:rPr lang="en-US" sz="2700"/>
              <a:t>Data </a:t>
            </a:r>
            <a:r>
              <a:rPr lang="en-US" sz="2700">
                <a:ea typeface="+mj-lt"/>
                <a:cs typeface="+mj-lt"/>
              </a:rPr>
              <a:t>Visualization/Analysis</a:t>
            </a:r>
            <a:endParaRPr lang="en-US" sz="2700"/>
          </a:p>
        </p:txBody>
      </p:sp>
      <p:pic>
        <p:nvPicPr>
          <p:cNvPr id="31" name="Picture 16">
            <a:extLst>
              <a:ext uri="{FF2B5EF4-FFF2-40B4-BE49-F238E27FC236}">
                <a16:creationId xmlns:a16="http://schemas.microsoft.com/office/drawing/2014/main" id="{655D1A39-500D-4C26-97A9-AB4AD60D0B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p:cNvSpPr>
            <a:spLocks noGrp="1"/>
          </p:cNvSpPr>
          <p:nvPr>
            <p:ph idx="1"/>
          </p:nvPr>
        </p:nvSpPr>
        <p:spPr>
          <a:xfrm>
            <a:off x="680322" y="2336873"/>
            <a:ext cx="3581635" cy="4203165"/>
          </a:xfrm>
        </p:spPr>
        <p:txBody>
          <a:bodyPr vert="horz" lIns="91440" tIns="45720" rIns="91440" bIns="45720" rtlCol="0" anchor="t">
            <a:normAutofit/>
          </a:bodyPr>
          <a:lstStyle/>
          <a:p>
            <a:pPr marL="0" indent="0">
              <a:buNone/>
            </a:pPr>
            <a:r>
              <a:rPr lang="en-US" sz="1800" b="1" i="1">
                <a:solidFill>
                  <a:schemeClr val="bg1"/>
                </a:solidFill>
                <a:latin typeface="+mj-lt"/>
                <a:ea typeface="+mn-lt"/>
                <a:cs typeface="+mn-lt"/>
              </a:rPr>
              <a:t>Age Group Analysis</a:t>
            </a:r>
          </a:p>
          <a:p>
            <a:r>
              <a:rPr lang="en-US" sz="1800">
                <a:ea typeface="+mn-lt"/>
                <a:cs typeface="+mn-lt"/>
              </a:rPr>
              <a:t>We can clearly see that the age group &lt;50 is the most affected which is against the trend which says elderly people are more at risk of being affected. Only 16% of people &gt;60 are affected.</a:t>
            </a:r>
            <a:endParaRPr lang="en-US" sz="1800" b="1" dirty="0">
              <a:solidFill>
                <a:schemeClr val="bg1"/>
              </a:solidFill>
            </a:endParaRPr>
          </a:p>
          <a:p>
            <a:r>
              <a:rPr lang="en-US" sz="1800">
                <a:ea typeface="+mn-lt"/>
                <a:cs typeface="+mn-lt"/>
              </a:rPr>
              <a:t>One of the main reason could be that, because young people meet and travel much more often than older people so they were under the threat of community transmission more than the others</a:t>
            </a:r>
            <a:endParaRPr lang="en-US" sz="1800" dirty="0"/>
          </a:p>
          <a:p>
            <a:pPr marL="0" indent="0">
              <a:buNone/>
            </a:pPr>
            <a:endParaRPr lang="en-US" sz="1600" b="1"/>
          </a:p>
        </p:txBody>
      </p:sp>
      <p:sp>
        <p:nvSpPr>
          <p:cNvPr id="4" name="TextBox 3">
            <a:extLst>
              <a:ext uri="{FF2B5EF4-FFF2-40B4-BE49-F238E27FC236}">
                <a16:creationId xmlns:a16="http://schemas.microsoft.com/office/drawing/2014/main" id="{B38B9C49-D341-4A6D-A0D2-18D140DC51BF}"/>
              </a:ext>
            </a:extLst>
          </p:cNvPr>
          <p:cNvSpPr txBox="1"/>
          <p:nvPr/>
        </p:nvSpPr>
        <p:spPr>
          <a:xfrm>
            <a:off x="4641272" y="6386946"/>
            <a:ext cx="770312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ea typeface="+mn-lt"/>
                <a:cs typeface="+mn-lt"/>
              </a:rPr>
              <a:t>Results of the analysis done may vary than the original results as earlier mentioned in slide 4 under "note" point that after cleaning , 87.65% of the data was lost due to incomplete rows or columns in the original data</a:t>
            </a:r>
            <a:endParaRPr lang="en-US" sz="1100" dirty="0">
              <a:solidFill>
                <a:schemeClr val="bg1"/>
              </a:solidFill>
            </a:endParaRPr>
          </a:p>
        </p:txBody>
      </p:sp>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4136123" cy="1080938"/>
          </a:xfrm>
        </p:spPr>
        <p:txBody>
          <a:bodyPr>
            <a:normAutofit/>
          </a:bodyPr>
          <a:lstStyle/>
          <a:p>
            <a:r>
              <a:rPr lang="en-US" sz="2400">
                <a:ea typeface="+mj-lt"/>
                <a:cs typeface="+mj-lt"/>
              </a:rPr>
              <a:t>Data Visualization/Analysis , continued...</a:t>
            </a:r>
            <a:endParaRPr lang="en-US" sz="2400"/>
          </a:p>
        </p:txBody>
      </p:sp>
      <p:pic>
        <p:nvPicPr>
          <p:cNvPr id="33"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Text Placeholder 2"/>
          <p:cNvSpPr>
            <a:spLocks noGrp="1"/>
          </p:cNvSpPr>
          <p:nvPr>
            <p:ph idx="1"/>
          </p:nvPr>
        </p:nvSpPr>
        <p:spPr>
          <a:xfrm>
            <a:off x="680321" y="2336873"/>
            <a:ext cx="4136123" cy="3599316"/>
          </a:xfrm>
        </p:spPr>
        <p:txBody>
          <a:bodyPr vert="horz" lIns="91440" tIns="45720" rIns="91440" bIns="45720" rtlCol="0" anchor="t">
            <a:normAutofit/>
          </a:bodyPr>
          <a:lstStyle/>
          <a:p>
            <a:pPr marL="0" indent="0">
              <a:buNone/>
            </a:pPr>
            <a:r>
              <a:rPr lang="en-US" b="1" i="1" dirty="0">
                <a:solidFill>
                  <a:schemeClr val="bg1"/>
                </a:solidFill>
              </a:rPr>
              <a:t>Percentage distribution Gender </a:t>
            </a:r>
            <a:r>
              <a:rPr lang="en-US" b="1" i="1">
                <a:solidFill>
                  <a:schemeClr val="bg1"/>
                </a:solidFill>
              </a:rPr>
              <a:t>Wise</a:t>
            </a:r>
            <a:endParaRPr lang="en-US" b="1" i="1" dirty="0">
              <a:solidFill>
                <a:schemeClr val="bg1"/>
              </a:solidFill>
            </a:endParaRPr>
          </a:p>
          <a:p>
            <a:pPr marL="285750" indent="-285750"/>
            <a:r>
              <a:rPr lang="en-US" sz="1800"/>
              <a:t>Here we could see the relationship between the two genders which</a:t>
            </a:r>
            <a:r>
              <a:rPr lang="en-US" sz="1800" b="1" i="1" dirty="0">
                <a:solidFill>
                  <a:schemeClr val="bg1"/>
                </a:solidFill>
              </a:rPr>
              <a:t> </a:t>
            </a:r>
            <a:r>
              <a:rPr lang="en-US" sz="1800">
                <a:ea typeface="+mn-lt"/>
                <a:cs typeface="+mn-lt"/>
              </a:rPr>
              <a:t>depicts no. Of cases in  percenatge manner.</a:t>
            </a:r>
          </a:p>
          <a:p>
            <a:r>
              <a:rPr lang="en-US" sz="1800">
                <a:ea typeface="+mn-lt"/>
                <a:cs typeface="+mn-lt"/>
              </a:rPr>
              <a:t>This Tells that Female patients were less affected by the virus than the male patients.</a:t>
            </a:r>
            <a:endParaRPr lang="en-US" sz="1800" dirty="0">
              <a:solidFill>
                <a:srgbClr val="FFFFFF"/>
              </a:solidFill>
            </a:endParaRPr>
          </a:p>
          <a:p>
            <a:pPr marL="285750" indent="-285750"/>
            <a:r>
              <a:rPr lang="en-US" sz="1800">
                <a:ea typeface="+mn-lt"/>
                <a:cs typeface="+mn-lt"/>
              </a:rPr>
              <a:t>Men were the most affected accounting to 74%</a:t>
            </a:r>
            <a:endParaRPr lang="en-US"/>
          </a:p>
        </p:txBody>
      </p:sp>
      <p:pic>
        <p:nvPicPr>
          <p:cNvPr id="4" name="Picture 4" descr="A picture containing flower&#10;&#10;Description generated with very high confidence">
            <a:extLst>
              <a:ext uri="{FF2B5EF4-FFF2-40B4-BE49-F238E27FC236}">
                <a16:creationId xmlns:a16="http://schemas.microsoft.com/office/drawing/2014/main" id="{5CEE709E-3AB4-43EA-935F-AE441BA6C8AC}"/>
              </a:ext>
            </a:extLst>
          </p:cNvPr>
          <p:cNvPicPr>
            <a:picLocks noChangeAspect="1"/>
          </p:cNvPicPr>
          <p:nvPr/>
        </p:nvPicPr>
        <p:blipFill>
          <a:blip r:embed="rId5"/>
          <a:stretch>
            <a:fillRect/>
          </a:stretch>
        </p:blipFill>
        <p:spPr>
          <a:xfrm>
            <a:off x="5276090" y="1538578"/>
            <a:ext cx="6303134" cy="3750364"/>
          </a:xfrm>
          <a:prstGeom prst="rect">
            <a:avLst/>
          </a:prstGeom>
          <a:ln>
            <a:noFill/>
          </a:ln>
          <a:effectLst>
            <a:outerShdw blurRad="76200" dist="63500" dir="5040000" algn="tl" rotWithShape="0">
              <a:srgbClr val="000000">
                <a:alpha val="41000"/>
              </a:srgbClr>
            </a:outerShdw>
          </a:effectLst>
        </p:spPr>
      </p:pic>
      <p:sp>
        <p:nvSpPr>
          <p:cNvPr id="5" name="TextBox 4">
            <a:extLst>
              <a:ext uri="{FF2B5EF4-FFF2-40B4-BE49-F238E27FC236}">
                <a16:creationId xmlns:a16="http://schemas.microsoft.com/office/drawing/2014/main" id="{7262115E-8656-47F1-8450-43A78C2F4E70}"/>
              </a:ext>
            </a:extLst>
          </p:cNvPr>
          <p:cNvSpPr txBox="1"/>
          <p:nvPr/>
        </p:nvSpPr>
        <p:spPr>
          <a:xfrm>
            <a:off x="4073237" y="6262255"/>
            <a:ext cx="820189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ea typeface="+mn-lt"/>
                <a:cs typeface="+mn-lt"/>
              </a:rPr>
              <a:t>Results of the analysis done may vary than the original results as earlier mentioned in slide 4 under "note" point that after cleaning , 87.65% of the data was lost due to incomplete rows or columns in the original data</a:t>
            </a:r>
            <a:endParaRPr lang="en-US" sz="1100" dirty="0">
              <a:solidFill>
                <a:schemeClr val="bg1"/>
              </a:solidFill>
            </a:endParaRPr>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7D0669C1-CDCE-41C7-A9AB-65D9119F8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25">
              <a:extLst>
                <a:ext uri="{FF2B5EF4-FFF2-40B4-BE49-F238E27FC236}">
                  <a16:creationId xmlns:a16="http://schemas.microsoft.com/office/drawing/2014/main" id="{1F80B4EE-271C-45C6-9338-555D3B0C4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FCF3DCC-E585-4F88-8F8B-4EABFEF062C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9" name="Rectangle 28">
            <a:extLst>
              <a:ext uri="{FF2B5EF4-FFF2-40B4-BE49-F238E27FC236}">
                <a16:creationId xmlns:a16="http://schemas.microsoft.com/office/drawing/2014/main" id="{F1AACF4D-AF22-463C-97CE-C34F0783C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5632247" cy="1080938"/>
          </a:xfrm>
        </p:spPr>
        <p:txBody>
          <a:bodyPr>
            <a:normAutofit/>
          </a:bodyPr>
          <a:lstStyle/>
          <a:p>
            <a:r>
              <a:rPr lang="en-US" sz="3300">
                <a:ea typeface="+mj-lt"/>
                <a:cs typeface="+mj-lt"/>
              </a:rPr>
              <a:t>Data Visualization/Analysis , continued...</a:t>
            </a:r>
            <a:endParaRPr lang="en-US" sz="3300"/>
          </a:p>
        </p:txBody>
      </p:sp>
      <p:pic>
        <p:nvPicPr>
          <p:cNvPr id="31" name="Picture 30">
            <a:extLst>
              <a:ext uri="{FF2B5EF4-FFF2-40B4-BE49-F238E27FC236}">
                <a16:creationId xmlns:a16="http://schemas.microsoft.com/office/drawing/2014/main" id="{6524329A-37E7-4025-B6E9-A97D40536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4" name="Content Placeholder 3"/>
          <p:cNvSpPr>
            <a:spLocks noGrp="1"/>
          </p:cNvSpPr>
          <p:nvPr>
            <p:ph idx="1"/>
          </p:nvPr>
        </p:nvSpPr>
        <p:spPr>
          <a:xfrm>
            <a:off x="680322" y="2336873"/>
            <a:ext cx="5632246" cy="3599316"/>
          </a:xfrm>
        </p:spPr>
        <p:txBody>
          <a:bodyPr vert="horz" lIns="91440" tIns="45720" rIns="91440" bIns="45720" rtlCol="0" anchor="t">
            <a:normAutofit/>
          </a:bodyPr>
          <a:lstStyle/>
          <a:p>
            <a:pPr marL="0" indent="0">
              <a:buNone/>
            </a:pPr>
            <a:r>
              <a:rPr lang="en-US" sz="2800" b="1" i="1">
                <a:solidFill>
                  <a:schemeClr val="bg1"/>
                </a:solidFill>
                <a:ea typeface="+mn-lt"/>
                <a:cs typeface="+mn-lt"/>
              </a:rPr>
              <a:t>Current status of patients</a:t>
            </a:r>
          </a:p>
          <a:p>
            <a:r>
              <a:rPr lang="en-US">
                <a:ea typeface="+mn-lt"/>
                <a:cs typeface="+mn-lt"/>
              </a:rPr>
              <a:t>Most of them are still held in quarantine</a:t>
            </a:r>
          </a:p>
          <a:p>
            <a:r>
              <a:rPr lang="en-US"/>
              <a:t>No. Of people Deceased = 24 , 2%</a:t>
            </a:r>
          </a:p>
          <a:p>
            <a:r>
              <a:rPr lang="en-US"/>
              <a:t>No. Of people Hospitalized = 951 , 91%</a:t>
            </a:r>
          </a:p>
          <a:p>
            <a:r>
              <a:rPr lang="en-US"/>
              <a:t>No. Of people Recovered = 72 , 7%</a:t>
            </a:r>
          </a:p>
        </p:txBody>
      </p:sp>
      <p:pic>
        <p:nvPicPr>
          <p:cNvPr id="7" name="Picture 7" descr="A picture containing screenshot, bird&#10;&#10;Description generated with very high confidence">
            <a:extLst>
              <a:ext uri="{FF2B5EF4-FFF2-40B4-BE49-F238E27FC236}">
                <a16:creationId xmlns:a16="http://schemas.microsoft.com/office/drawing/2014/main" id="{BED2C371-6663-4E28-8FEF-B392A1EA58FD}"/>
              </a:ext>
            </a:extLst>
          </p:cNvPr>
          <p:cNvPicPr>
            <a:picLocks noChangeAspect="1"/>
          </p:cNvPicPr>
          <p:nvPr/>
        </p:nvPicPr>
        <p:blipFill rotWithShape="1">
          <a:blip r:embed="rId5"/>
          <a:srcRect l="980" r="-3" b="-3"/>
          <a:stretch/>
        </p:blipFill>
        <p:spPr>
          <a:xfrm>
            <a:off x="6639331" y="96444"/>
            <a:ext cx="5395540" cy="3253027"/>
          </a:xfrm>
          <a:prstGeom prst="rect">
            <a:avLst/>
          </a:prstGeom>
          <a:ln>
            <a:noFill/>
          </a:ln>
          <a:effectLst>
            <a:outerShdw blurRad="76200" dist="63500" dir="5040000" algn="tl" rotWithShape="0">
              <a:srgbClr val="000000">
                <a:alpha val="41000"/>
              </a:srgbClr>
            </a:outerShdw>
          </a:effectLst>
        </p:spPr>
      </p:pic>
      <p:pic>
        <p:nvPicPr>
          <p:cNvPr id="15" name="Picture 16" descr="A picture containing flower, bird&#10;&#10;Description generated with very high confidence">
            <a:extLst>
              <a:ext uri="{FF2B5EF4-FFF2-40B4-BE49-F238E27FC236}">
                <a16:creationId xmlns:a16="http://schemas.microsoft.com/office/drawing/2014/main" id="{05029C1A-4924-4538-9D81-44E51C6F9FE5}"/>
              </a:ext>
            </a:extLst>
          </p:cNvPr>
          <p:cNvPicPr>
            <a:picLocks noChangeAspect="1"/>
          </p:cNvPicPr>
          <p:nvPr/>
        </p:nvPicPr>
        <p:blipFill rotWithShape="1">
          <a:blip r:embed="rId6"/>
          <a:srcRect l="13920" t="2381" r="8523" b="19048"/>
          <a:stretch/>
        </p:blipFill>
        <p:spPr>
          <a:xfrm>
            <a:off x="6926877" y="3488627"/>
            <a:ext cx="5067345" cy="3058610"/>
          </a:xfrm>
          <a:prstGeom prst="rect">
            <a:avLst/>
          </a:prstGeom>
          <a:ln>
            <a:noFill/>
          </a:ln>
          <a:effectLst>
            <a:outerShdw blurRad="76200" dist="63500" dir="5040000" algn="tl" rotWithShape="0">
              <a:srgbClr val="000000">
                <a:alpha val="41000"/>
              </a:srgbClr>
            </a:outerShdw>
          </a:effectLst>
        </p:spPr>
      </p:pic>
      <p:sp>
        <p:nvSpPr>
          <p:cNvPr id="3" name="TextBox 2">
            <a:extLst>
              <a:ext uri="{FF2B5EF4-FFF2-40B4-BE49-F238E27FC236}">
                <a16:creationId xmlns:a16="http://schemas.microsoft.com/office/drawing/2014/main" id="{C6ADFC71-76E9-46E1-8416-8DB2AAD7E683}"/>
              </a:ext>
            </a:extLst>
          </p:cNvPr>
          <p:cNvSpPr txBox="1"/>
          <p:nvPr/>
        </p:nvSpPr>
        <p:spPr>
          <a:xfrm>
            <a:off x="-1" y="6331527"/>
            <a:ext cx="741218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ea typeface="+mn-lt"/>
                <a:cs typeface="+mn-lt"/>
              </a:rPr>
              <a:t>Results of the analysis done may vary than the original results as earlier mentioned in slide 4 under "note" point that after cleaning , 87.65% of the data was lost due to incomplete rows or columns in the original data</a:t>
            </a:r>
            <a:endParaRPr lang="en-US" sz="1100" dirty="0">
              <a:solidFill>
                <a:schemeClr val="bg1"/>
              </a:solidFill>
            </a:endParaRPr>
          </a:p>
        </p:txBody>
      </p:sp>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C0BEA51-7146-4F64-94FB-1A86C01948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Picture 24">
            <a:extLst>
              <a:ext uri="{FF2B5EF4-FFF2-40B4-BE49-F238E27FC236}">
                <a16:creationId xmlns:a16="http://schemas.microsoft.com/office/drawing/2014/main" id="{A9AFB6BB-0286-4B08-85A7-BF38880AC2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7" name="Picture 26">
            <a:extLst>
              <a:ext uri="{FF2B5EF4-FFF2-40B4-BE49-F238E27FC236}">
                <a16:creationId xmlns:a16="http://schemas.microsoft.com/office/drawing/2014/main" id="{1F7813CA-4F2A-4F42-95A4-FE705D21F2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9" name="Rectangle 28">
            <a:extLst>
              <a:ext uri="{FF2B5EF4-FFF2-40B4-BE49-F238E27FC236}">
                <a16:creationId xmlns:a16="http://schemas.microsoft.com/office/drawing/2014/main" id="{1790DECF-3ED6-48C6-B206-5898E1CE6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9B912EAD-4C43-4B8E-8740-8CC8EBE41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3" name="Group 32">
            <a:extLst>
              <a:ext uri="{FF2B5EF4-FFF2-40B4-BE49-F238E27FC236}">
                <a16:creationId xmlns:a16="http://schemas.microsoft.com/office/drawing/2014/main" id="{4206DAA5-765D-4FC3-95F4-FD89922D8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34" name="Rectangle 33">
              <a:extLst>
                <a:ext uri="{FF2B5EF4-FFF2-40B4-BE49-F238E27FC236}">
                  <a16:creationId xmlns:a16="http://schemas.microsoft.com/office/drawing/2014/main" id="{1DD4A181-4FCC-430E-B01E-BED2AC3C3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1F915A29-3E65-42BD-B554-B5D435DB9E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7" name="Rectangle 36">
            <a:extLst>
              <a:ext uri="{FF2B5EF4-FFF2-40B4-BE49-F238E27FC236}">
                <a16:creationId xmlns:a16="http://schemas.microsoft.com/office/drawing/2014/main" id="{7F5FE333-91C0-4CEC-9094-AC6DC4A07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494107"/>
            <a:ext cx="8133478" cy="940240"/>
          </a:xfrm>
        </p:spPr>
        <p:txBody>
          <a:bodyPr vert="horz" lIns="91440" tIns="45720" rIns="91440" bIns="45720" rtlCol="0" anchor="b">
            <a:normAutofit/>
          </a:bodyPr>
          <a:lstStyle/>
          <a:p>
            <a:pPr algn="r"/>
            <a:r>
              <a:rPr lang="en-US" sz="3000"/>
              <a:t>Data Visualization/Analysis , continued...</a:t>
            </a:r>
          </a:p>
        </p:txBody>
      </p:sp>
      <p:pic>
        <p:nvPicPr>
          <p:cNvPr id="16" name="Picture 16" descr="A screenshot of a cell phone&#10;&#10;Description generated with very high confidence">
            <a:extLst>
              <a:ext uri="{FF2B5EF4-FFF2-40B4-BE49-F238E27FC236}">
                <a16:creationId xmlns:a16="http://schemas.microsoft.com/office/drawing/2014/main" id="{96D04E98-0268-4099-88D3-F62A4657AAFC}"/>
              </a:ext>
            </a:extLst>
          </p:cNvPr>
          <p:cNvPicPr>
            <a:picLocks noChangeAspect="1"/>
          </p:cNvPicPr>
          <p:nvPr/>
        </p:nvPicPr>
        <p:blipFill>
          <a:blip r:embed="rId6"/>
          <a:stretch>
            <a:fillRect/>
          </a:stretch>
        </p:blipFill>
        <p:spPr>
          <a:xfrm>
            <a:off x="82751" y="91756"/>
            <a:ext cx="5926802" cy="3553619"/>
          </a:xfrm>
          <a:prstGeom prst="rect">
            <a:avLst/>
          </a:prstGeom>
          <a:ln>
            <a:noFill/>
          </a:ln>
          <a:effectLst>
            <a:outerShdw blurRad="76200" dist="63500" dir="5040000" algn="tl" rotWithShape="0">
              <a:srgbClr val="000000">
                <a:alpha val="41000"/>
              </a:srgbClr>
            </a:outerShdw>
          </a:effectLst>
        </p:spPr>
      </p:pic>
      <p:pic>
        <p:nvPicPr>
          <p:cNvPr id="18" name="Picture 18" descr="A picture containing bird, flower&#10;&#10;Description generated with very high confidence">
            <a:extLst>
              <a:ext uri="{FF2B5EF4-FFF2-40B4-BE49-F238E27FC236}">
                <a16:creationId xmlns:a16="http://schemas.microsoft.com/office/drawing/2014/main" id="{5B57333A-D3DE-46AD-BCB9-B021C7DA5AD3}"/>
              </a:ext>
            </a:extLst>
          </p:cNvPr>
          <p:cNvPicPr>
            <a:picLocks noChangeAspect="1"/>
          </p:cNvPicPr>
          <p:nvPr/>
        </p:nvPicPr>
        <p:blipFill>
          <a:blip r:embed="rId7"/>
          <a:stretch>
            <a:fillRect/>
          </a:stretch>
        </p:blipFill>
        <p:spPr>
          <a:xfrm>
            <a:off x="6144383" y="88343"/>
            <a:ext cx="5933079" cy="3560445"/>
          </a:xfrm>
          <a:prstGeom prst="rect">
            <a:avLst/>
          </a:prstGeom>
          <a:ln>
            <a:noFill/>
          </a:ln>
          <a:effectLst>
            <a:outerShdw blurRad="76200" dist="63500" dir="5040000" algn="tl" rotWithShape="0">
              <a:srgbClr val="000000">
                <a:alpha val="41000"/>
              </a:srgbClr>
            </a:outerShdw>
          </a:effectLst>
        </p:spPr>
      </p:pic>
      <p:sp>
        <p:nvSpPr>
          <p:cNvPr id="39" name="Rectangle 38">
            <a:extLst>
              <a:ext uri="{FF2B5EF4-FFF2-40B4-BE49-F238E27FC236}">
                <a16:creationId xmlns:a16="http://schemas.microsoft.com/office/drawing/2014/main" id="{A9A0609E-1CC2-4533-8798-1EA5A8D2F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60164827-9BB8-4386-9605-40694A83A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9BCCFFF-6240-471C-BBB4-35368A55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19B3180-7177-492B-A1B8-38F4C7B79686}"/>
              </a:ext>
            </a:extLst>
          </p:cNvPr>
          <p:cNvSpPr txBox="1"/>
          <p:nvPr/>
        </p:nvSpPr>
        <p:spPr>
          <a:xfrm>
            <a:off x="3554346" y="3831958"/>
            <a:ext cx="5086708" cy="10310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800" b="1" i="1">
                <a:solidFill>
                  <a:schemeClr val="bg1"/>
                </a:solidFill>
              </a:rPr>
              <a:t>Gender Wise Patient Status</a:t>
            </a:r>
          </a:p>
          <a:p>
            <a:pPr>
              <a:spcAft>
                <a:spcPts val="600"/>
              </a:spcAft>
            </a:pPr>
            <a:endParaRPr lang="en-US" sz="2800" b="1" i="1">
              <a:solidFill>
                <a:schemeClr val="bg1"/>
              </a:solidFill>
            </a:endParaRPr>
          </a:p>
        </p:txBody>
      </p:sp>
      <p:sp>
        <p:nvSpPr>
          <p:cNvPr id="3" name="TextBox 2">
            <a:extLst>
              <a:ext uri="{FF2B5EF4-FFF2-40B4-BE49-F238E27FC236}">
                <a16:creationId xmlns:a16="http://schemas.microsoft.com/office/drawing/2014/main" id="{5BE0163F-393C-4FEB-9078-7E7FDD05C864}"/>
              </a:ext>
            </a:extLst>
          </p:cNvPr>
          <p:cNvSpPr txBox="1"/>
          <p:nvPr/>
        </p:nvSpPr>
        <p:spPr>
          <a:xfrm>
            <a:off x="5611091" y="6082145"/>
            <a:ext cx="6580909"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Results of the analysis done may vary than the original results as earlier mentioned in slide 4 under "note" point that after cleaning , 87.65% of the data was lost due to incomplete rows or columns in the original data</a:t>
            </a:r>
            <a:endParaRPr lang="en-US" sz="1100" dirty="0"/>
          </a:p>
        </p:txBody>
      </p:sp>
    </p:spTree>
    <p:extLst>
      <p:ext uri="{BB962C8B-B14F-4D97-AF65-F5344CB8AC3E}">
        <p14:creationId xmlns:p14="http://schemas.microsoft.com/office/powerpoint/2010/main" val="229882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A00FF9E7-8E46-4DC0-93DA-60BE0E460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63" name="Rectangle 62">
              <a:extLst>
                <a:ext uri="{FF2B5EF4-FFF2-40B4-BE49-F238E27FC236}">
                  <a16:creationId xmlns:a16="http://schemas.microsoft.com/office/drawing/2014/main" id="{956701A1-F27E-4182-9578-B57ACF9D3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CBC19C67-025A-4A22-BDB0-4CE8FD806F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66" name="Rectangle 65">
            <a:extLst>
              <a:ext uri="{FF2B5EF4-FFF2-40B4-BE49-F238E27FC236}">
                <a16:creationId xmlns:a16="http://schemas.microsoft.com/office/drawing/2014/main" id="{CD913264-54ED-4FC1-AD22-DAD435060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5632247" cy="1080938"/>
          </a:xfrm>
        </p:spPr>
        <p:txBody>
          <a:bodyPr>
            <a:normAutofit/>
          </a:bodyPr>
          <a:lstStyle/>
          <a:p>
            <a:r>
              <a:rPr lang="en-US" sz="2300">
                <a:ea typeface="+mj-lt"/>
                <a:cs typeface="+mj-lt"/>
              </a:rPr>
              <a:t>Data Visualization/Analysis , continued...</a:t>
            </a:r>
          </a:p>
        </p:txBody>
      </p:sp>
      <p:pic>
        <p:nvPicPr>
          <p:cNvPr id="68" name="Picture 67">
            <a:extLst>
              <a:ext uri="{FF2B5EF4-FFF2-40B4-BE49-F238E27FC236}">
                <a16:creationId xmlns:a16="http://schemas.microsoft.com/office/drawing/2014/main" id="{8E6B0E65-BA50-47AD-B2B4-9FEB58F4B7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46" name="Content Placeholder 45">
            <a:extLst>
              <a:ext uri="{FF2B5EF4-FFF2-40B4-BE49-F238E27FC236}">
                <a16:creationId xmlns:a16="http://schemas.microsoft.com/office/drawing/2014/main" id="{79BE315A-DEED-4F54-860F-3A4719C3F71D}"/>
              </a:ext>
            </a:extLst>
          </p:cNvPr>
          <p:cNvSpPr>
            <a:spLocks noGrp="1"/>
          </p:cNvSpPr>
          <p:nvPr>
            <p:ph idx="1"/>
          </p:nvPr>
        </p:nvSpPr>
        <p:spPr>
          <a:xfrm>
            <a:off x="680322" y="2336873"/>
            <a:ext cx="5632246" cy="3599316"/>
          </a:xfrm>
        </p:spPr>
        <p:txBody>
          <a:bodyPr vert="horz" lIns="91440" tIns="45720" rIns="91440" bIns="45720" rtlCol="0" anchor="t">
            <a:normAutofit/>
          </a:bodyPr>
          <a:lstStyle/>
          <a:p>
            <a:pPr marL="0" indent="0">
              <a:buNone/>
            </a:pPr>
            <a:r>
              <a:rPr lang="en-US" b="1" i="1">
                <a:solidFill>
                  <a:schemeClr val="bg1"/>
                </a:solidFill>
                <a:ea typeface="+mn-lt"/>
                <a:cs typeface="+mn-lt"/>
              </a:rPr>
              <a:t>Gender Wise Patient Status , Contd...</a:t>
            </a:r>
          </a:p>
          <a:p>
            <a:r>
              <a:rPr lang="en-US"/>
              <a:t>3% of the total Females affected were Deceased i.e. '7' but as you can see only 2% of the total men affected were deceased i.e. 17</a:t>
            </a:r>
          </a:p>
          <a:p>
            <a:r>
              <a:rPr lang="en-US"/>
              <a:t>And 8% of the total Females affected were Recovered i.e. '23' and only 6% of the total men affected were recovered i.e. </a:t>
            </a:r>
            <a:r>
              <a:rPr lang="en-US" dirty="0"/>
              <a:t>'49' </a:t>
            </a:r>
          </a:p>
          <a:p>
            <a:pPr marL="0" indent="0">
              <a:buNone/>
            </a:pPr>
            <a:endParaRPr lang="en-US" sz="2000" b="1" i="1"/>
          </a:p>
        </p:txBody>
      </p:sp>
      <p:pic>
        <p:nvPicPr>
          <p:cNvPr id="5" name="Picture 5" descr="A picture containing flower, bird&#10;&#10;Description generated with very high confidence">
            <a:extLst>
              <a:ext uri="{FF2B5EF4-FFF2-40B4-BE49-F238E27FC236}">
                <a16:creationId xmlns:a16="http://schemas.microsoft.com/office/drawing/2014/main" id="{139F772D-3CF2-4DC8-8566-324E0EF11750}"/>
              </a:ext>
            </a:extLst>
          </p:cNvPr>
          <p:cNvPicPr>
            <a:picLocks noChangeAspect="1"/>
          </p:cNvPicPr>
          <p:nvPr/>
        </p:nvPicPr>
        <p:blipFill rotWithShape="1">
          <a:blip r:embed="rId5"/>
          <a:srcRect l="18072" t="4379" r="13253" b="17766"/>
          <a:stretch/>
        </p:blipFill>
        <p:spPr>
          <a:xfrm>
            <a:off x="6984387" y="4812"/>
            <a:ext cx="4725410" cy="3257503"/>
          </a:xfrm>
          <a:prstGeom prst="rect">
            <a:avLst/>
          </a:prstGeom>
          <a:ln>
            <a:noFill/>
          </a:ln>
          <a:effectLst>
            <a:outerShdw blurRad="76200" dist="63500" dir="5040000" algn="tl" rotWithShape="0">
              <a:srgbClr val="000000">
                <a:alpha val="41000"/>
              </a:srgbClr>
            </a:outerShdw>
          </a:effectLst>
        </p:spPr>
      </p:pic>
      <p:pic>
        <p:nvPicPr>
          <p:cNvPr id="3" name="Picture 3" descr="A picture containing flower, bird, tree&#10;&#10;Description generated with very high confidence">
            <a:extLst>
              <a:ext uri="{FF2B5EF4-FFF2-40B4-BE49-F238E27FC236}">
                <a16:creationId xmlns:a16="http://schemas.microsoft.com/office/drawing/2014/main" id="{35AE8093-88D3-4343-BFEE-7F1CB2F6855F}"/>
              </a:ext>
            </a:extLst>
          </p:cNvPr>
          <p:cNvPicPr>
            <a:picLocks noChangeAspect="1"/>
          </p:cNvPicPr>
          <p:nvPr/>
        </p:nvPicPr>
        <p:blipFill rotWithShape="1">
          <a:blip r:embed="rId6"/>
          <a:srcRect l="16717" t="7179" r="11246" b="23077"/>
          <a:stretch/>
        </p:blipFill>
        <p:spPr>
          <a:xfrm>
            <a:off x="7041897" y="3661155"/>
            <a:ext cx="4880986" cy="280695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240</Words>
  <Application>Microsoft Office PowerPoint</Application>
  <PresentationFormat>Widescreen</PresentationFormat>
  <Paragraphs>129</Paragraphs>
  <Slides>17</Slides>
  <Notes>13</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Berlin</vt:lpstr>
      <vt:lpstr>1_Berlin</vt:lpstr>
      <vt:lpstr>2_Berlin</vt:lpstr>
      <vt:lpstr>3_Berlin</vt:lpstr>
      <vt:lpstr>Covid 19,India Analysis</vt:lpstr>
      <vt:lpstr>Agenda / Topics</vt:lpstr>
      <vt:lpstr>Introduction</vt:lpstr>
      <vt:lpstr>Datasets</vt:lpstr>
      <vt:lpstr>Data Visualization/Analysis</vt:lpstr>
      <vt:lpstr>Data Visualization/Analysis , continued...</vt:lpstr>
      <vt:lpstr>Data Visualization/Analysis , continued...</vt:lpstr>
      <vt:lpstr>Data Visualization/Analysis , continued...</vt:lpstr>
      <vt:lpstr>Data Visualization/Analysis , continued...</vt:lpstr>
      <vt:lpstr>Data Visualization/Analysis , continued...</vt:lpstr>
      <vt:lpstr>Data Visualization/Analysis , continued...</vt:lpstr>
      <vt:lpstr>Data Visualization/Analysis , continued...</vt:lpstr>
      <vt:lpstr>Data Visualization/Analysis , continued...</vt:lpstr>
      <vt:lpstr>Research problem and conclusion</vt:lpstr>
      <vt:lpstr>Research problem and conclusion , continued...</vt:lpstr>
      <vt:lpstr>Future Scope of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lastModifiedBy>
  <cp:revision>1004</cp:revision>
  <dcterms:created xsi:type="dcterms:W3CDTF">2014-04-17T23:07:25Z</dcterms:created>
  <dcterms:modified xsi:type="dcterms:W3CDTF">2020-04-14T15:43:59Z</dcterms:modified>
</cp:coreProperties>
</file>