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3" r:id="rId4"/>
    <p:sldId id="266" r:id="rId5"/>
    <p:sldId id="269" r:id="rId6"/>
    <p:sldId id="259" r:id="rId7"/>
    <p:sldId id="267" r:id="rId8"/>
    <p:sldId id="268" r:id="rId9"/>
    <p:sldId id="260" r:id="rId10"/>
    <p:sldId id="270" r:id="rId11"/>
    <p:sldId id="271" r:id="rId12"/>
    <p:sldId id="261" r:id="rId13"/>
    <p:sldId id="272" r:id="rId14"/>
    <p:sldId id="280" r:id="rId15"/>
    <p:sldId id="264" r:id="rId16"/>
    <p:sldId id="265" r:id="rId17"/>
    <p:sldId id="273" r:id="rId18"/>
    <p:sldId id="274" r:id="rId19"/>
    <p:sldId id="275" r:id="rId20"/>
    <p:sldId id="279" r:id="rId21"/>
    <p:sldId id="276" r:id="rId22"/>
    <p:sldId id="277"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16" autoAdjust="0"/>
    <p:restoredTop sz="94660"/>
  </p:normalViewPr>
  <p:slideViewPr>
    <p:cSldViewPr snapToGrid="0">
      <p:cViewPr varScale="1">
        <p:scale>
          <a:sx n="86" d="100"/>
          <a:sy n="86"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p:txBody>
          <a:bodyPr>
            <a:normAutofit/>
          </a:bodyPr>
          <a:lstStyle/>
          <a:p>
            <a:r>
              <a:rPr lang="en-US" dirty="0">
                <a:latin typeface="Britannic Bold" panose="020B0903060703020204" pitchFamily="34" charset="0"/>
              </a:rPr>
              <a:t>MOVIE PLEX THEATRE</a:t>
            </a:r>
            <a:endParaRPr lang="en-US" sz="8000" dirty="0">
              <a:latin typeface="Britannic Bold" panose="020B090306070302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idx="1"/>
          </p:nvPr>
        </p:nvSpPr>
        <p:spPr>
          <a:xfrm>
            <a:off x="5458984" y="3595456"/>
            <a:ext cx="5928344" cy="2512100"/>
          </a:xfrm>
        </p:spPr>
        <p:txBody>
          <a:bodyPr>
            <a:normAutofit lnSpcReduction="10000"/>
          </a:bodyPr>
          <a:lstStyle/>
          <a:p>
            <a:r>
              <a:rPr lang="en-US" dirty="0">
                <a:solidFill>
                  <a:schemeClr val="tx1">
                    <a:lumMod val="85000"/>
                    <a:lumOff val="15000"/>
                  </a:schemeClr>
                </a:solidFill>
              </a:rPr>
              <a:t>Final Group project</a:t>
            </a:r>
          </a:p>
          <a:p>
            <a:pPr>
              <a:lnSpc>
                <a:spcPct val="100000"/>
              </a:lnSpc>
            </a:pPr>
            <a:r>
              <a:rPr lang="en-US" sz="1600" dirty="0">
                <a:solidFill>
                  <a:schemeClr val="tx1">
                    <a:lumMod val="85000"/>
                    <a:lumOff val="15000"/>
                  </a:schemeClr>
                </a:solidFill>
              </a:rPr>
              <a:t>Gurminder Singh, </a:t>
            </a:r>
          </a:p>
          <a:p>
            <a:pPr>
              <a:lnSpc>
                <a:spcPct val="100000"/>
              </a:lnSpc>
            </a:pPr>
            <a:r>
              <a:rPr lang="en-US" sz="1600" dirty="0" err="1">
                <a:solidFill>
                  <a:schemeClr val="tx1">
                    <a:lumMod val="85000"/>
                    <a:lumOff val="15000"/>
                  </a:schemeClr>
                </a:solidFill>
              </a:rPr>
              <a:t>Bikramjit</a:t>
            </a:r>
            <a:r>
              <a:rPr lang="en-US" sz="1600" dirty="0">
                <a:solidFill>
                  <a:schemeClr val="tx1">
                    <a:lumMod val="85000"/>
                    <a:lumOff val="15000"/>
                  </a:schemeClr>
                </a:solidFill>
              </a:rPr>
              <a:t> Singh Khokhar, </a:t>
            </a:r>
          </a:p>
          <a:p>
            <a:pPr>
              <a:lnSpc>
                <a:spcPct val="100000"/>
              </a:lnSpc>
            </a:pPr>
            <a:r>
              <a:rPr lang="en-US" sz="1600" dirty="0">
                <a:solidFill>
                  <a:schemeClr val="tx1">
                    <a:lumMod val="85000"/>
                    <a:lumOff val="15000"/>
                  </a:schemeClr>
                </a:solidFill>
              </a:rPr>
              <a:t>Rashid </a:t>
            </a:r>
            <a:r>
              <a:rPr lang="en-US" sz="1600" dirty="0" err="1">
                <a:solidFill>
                  <a:schemeClr val="tx1">
                    <a:lumMod val="85000"/>
                    <a:lumOff val="15000"/>
                  </a:schemeClr>
                </a:solidFill>
              </a:rPr>
              <a:t>Gundlour</a:t>
            </a:r>
            <a:r>
              <a:rPr lang="en-US" sz="1600" dirty="0">
                <a:solidFill>
                  <a:schemeClr val="tx1">
                    <a:lumMod val="85000"/>
                    <a:lumOff val="15000"/>
                  </a:schemeClr>
                </a:solidFill>
              </a:rPr>
              <a:t> </a:t>
            </a:r>
            <a:r>
              <a:rPr lang="en-US" sz="1600" dirty="0" err="1">
                <a:solidFill>
                  <a:schemeClr val="tx1">
                    <a:lumMod val="85000"/>
                    <a:lumOff val="15000"/>
                  </a:schemeClr>
                </a:solidFill>
              </a:rPr>
              <a:t>Mahamed</a:t>
            </a:r>
            <a:r>
              <a:rPr lang="en-US" sz="1600" dirty="0">
                <a:solidFill>
                  <a:schemeClr val="tx1">
                    <a:lumMod val="85000"/>
                    <a:lumOff val="15000"/>
                  </a:schemeClr>
                </a:solidFill>
              </a:rPr>
              <a:t>,</a:t>
            </a:r>
          </a:p>
          <a:p>
            <a:pPr>
              <a:lnSpc>
                <a:spcPct val="100000"/>
              </a:lnSpc>
            </a:pPr>
            <a:r>
              <a:rPr lang="en-US" sz="1600" dirty="0" err="1">
                <a:solidFill>
                  <a:schemeClr val="tx1">
                    <a:lumMod val="85000"/>
                    <a:lumOff val="15000"/>
                  </a:schemeClr>
                </a:solidFill>
              </a:rPr>
              <a:t>Gurmanpreet</a:t>
            </a:r>
            <a:r>
              <a:rPr lang="en-US" sz="1600" dirty="0">
                <a:solidFill>
                  <a:schemeClr val="tx1">
                    <a:lumMod val="85000"/>
                    <a:lumOff val="15000"/>
                  </a:schemeClr>
                </a:solidFill>
              </a:rPr>
              <a:t> </a:t>
            </a:r>
            <a:r>
              <a:rPr lang="en-US" sz="1600" dirty="0" err="1">
                <a:solidFill>
                  <a:schemeClr val="tx1">
                    <a:lumMod val="85000"/>
                    <a:lumOff val="15000"/>
                  </a:schemeClr>
                </a:solidFill>
              </a:rPr>
              <a:t>kaur</a:t>
            </a:r>
            <a:r>
              <a:rPr lang="en-US" sz="1600" dirty="0">
                <a:solidFill>
                  <a:schemeClr val="tx1">
                    <a:lumMod val="85000"/>
                    <a:lumOff val="15000"/>
                  </a:schemeClr>
                </a:solidFill>
              </a:rPr>
              <a:t> Grewal,</a:t>
            </a:r>
          </a:p>
          <a:p>
            <a:pPr>
              <a:lnSpc>
                <a:spcPct val="100000"/>
              </a:lnSpc>
            </a:pPr>
            <a:r>
              <a:rPr lang="en-US" sz="1600" dirty="0" err="1">
                <a:solidFill>
                  <a:schemeClr val="tx1">
                    <a:lumMod val="85000"/>
                    <a:lumOff val="15000"/>
                  </a:schemeClr>
                </a:solidFill>
              </a:rPr>
              <a:t>Dilpreet</a:t>
            </a:r>
            <a:r>
              <a:rPr lang="en-US" sz="1600" dirty="0">
                <a:solidFill>
                  <a:schemeClr val="tx1">
                    <a:lumMod val="85000"/>
                    <a:lumOff val="15000"/>
                  </a:schemeClr>
                </a:solidFill>
              </a:rPr>
              <a:t> </a:t>
            </a:r>
            <a:r>
              <a:rPr lang="en-US" sz="1600" dirty="0" err="1">
                <a:solidFill>
                  <a:schemeClr val="tx1">
                    <a:lumMod val="85000"/>
                    <a:lumOff val="15000"/>
                  </a:schemeClr>
                </a:solidFill>
              </a:rPr>
              <a:t>kaur</a:t>
            </a:r>
            <a:endParaRPr lang="en-US" sz="1600" dirty="0">
              <a:solidFill>
                <a:schemeClr val="tx1">
                  <a:lumMod val="85000"/>
                  <a:lumOff val="15000"/>
                </a:schemeClr>
              </a:solidFill>
            </a:endParaRPr>
          </a:p>
          <a:p>
            <a:endParaRPr lang="en-US" sz="1400" dirty="0">
              <a:solidFill>
                <a:schemeClr val="tx1">
                  <a:lumMod val="85000"/>
                  <a:lumOff val="15000"/>
                </a:schemeClr>
              </a:solidFill>
            </a:endParaRPr>
          </a:p>
          <a:p>
            <a:endParaRPr lang="en-US" sz="1400" dirty="0">
              <a:solidFill>
                <a:schemeClr val="tx1">
                  <a:lumMod val="85000"/>
                  <a:lumOff val="15000"/>
                </a:schemeClr>
              </a:solidFill>
            </a:endParaRPr>
          </a:p>
          <a:p>
            <a:endParaRPr lang="en-US" sz="2400" dirty="0">
              <a:solidFill>
                <a:schemeClr val="tx1">
                  <a:lumMod val="85000"/>
                  <a:lumOff val="15000"/>
                </a:schemeClr>
              </a:solidFill>
            </a:endParaRPr>
          </a:p>
        </p:txBody>
      </p:sp>
      <p:sp>
        <p:nvSpPr>
          <p:cNvPr id="4" name="Text Placeholder 3">
            <a:extLst>
              <a:ext uri="{FF2B5EF4-FFF2-40B4-BE49-F238E27FC236}">
                <a16:creationId xmlns:a16="http://schemas.microsoft.com/office/drawing/2014/main" id="{84953187-98DA-4321-A529-DCB7008FFD99}"/>
              </a:ext>
            </a:extLst>
          </p:cNvPr>
          <p:cNvSpPr>
            <a:spLocks noGrp="1"/>
          </p:cNvSpPr>
          <p:nvPr>
            <p:ph type="body" sz="half" idx="2"/>
          </p:nvPr>
        </p:nvSpPr>
        <p:spPr/>
        <p:txBody>
          <a:bodyPr/>
          <a:lstStyle/>
          <a:p>
            <a:endParaRPr lang="en-IN"/>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
        <p:nvSpPr>
          <p:cNvPr id="6" name="TextBox 5">
            <a:extLst>
              <a:ext uri="{FF2B5EF4-FFF2-40B4-BE49-F238E27FC236}">
                <a16:creationId xmlns:a16="http://schemas.microsoft.com/office/drawing/2014/main" id="{C4599DDF-D589-47A2-B1A0-20FD563670A2}"/>
              </a:ext>
            </a:extLst>
          </p:cNvPr>
          <p:cNvSpPr txBox="1"/>
          <p:nvPr/>
        </p:nvSpPr>
        <p:spPr>
          <a:xfrm>
            <a:off x="5458984" y="648069"/>
            <a:ext cx="5735758" cy="2308324"/>
          </a:xfrm>
          <a:prstGeom prst="rect">
            <a:avLst/>
          </a:prstGeom>
          <a:noFill/>
        </p:spPr>
        <p:txBody>
          <a:bodyPr wrap="square" rtlCol="0">
            <a:spAutoFit/>
          </a:bodyPr>
          <a:lstStyle/>
          <a:p>
            <a:r>
              <a:rPr lang="en-US" sz="7200" dirty="0">
                <a:latin typeface="Britannic Bold" panose="020B0903060703020204" pitchFamily="34" charset="0"/>
              </a:rPr>
              <a:t>MOVIE PLEX</a:t>
            </a:r>
          </a:p>
          <a:p>
            <a:r>
              <a:rPr lang="en-US" sz="7200" dirty="0">
                <a:latin typeface="Britannic Bold" panose="020B0903060703020204" pitchFamily="34" charset="0"/>
              </a:rPr>
              <a:t>THEATRE</a:t>
            </a:r>
            <a:endParaRPr lang="en-IN" sz="7200" dirty="0">
              <a:latin typeface="Britannic Bold" panose="020B0903060703020204" pitchFamily="34" charset="0"/>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ECF4AC-B245-4837-96E6-7731F79AC4FB}"/>
              </a:ext>
            </a:extLst>
          </p:cNvPr>
          <p:cNvPicPr>
            <a:picLocks noChangeAspect="1"/>
          </p:cNvPicPr>
          <p:nvPr/>
        </p:nvPicPr>
        <p:blipFill>
          <a:blip r:embed="rId2"/>
          <a:stretch>
            <a:fillRect/>
          </a:stretch>
        </p:blipFill>
        <p:spPr>
          <a:xfrm>
            <a:off x="2466706" y="2027992"/>
            <a:ext cx="7319548" cy="4284805"/>
          </a:xfrm>
          <a:prstGeom prst="rect">
            <a:avLst/>
          </a:prstGeom>
        </p:spPr>
      </p:pic>
      <p:sp>
        <p:nvSpPr>
          <p:cNvPr id="5" name="Title 1">
            <a:extLst>
              <a:ext uri="{FF2B5EF4-FFF2-40B4-BE49-F238E27FC236}">
                <a16:creationId xmlns:a16="http://schemas.microsoft.com/office/drawing/2014/main" id="{199070F1-E85D-4018-8927-DEE40E33DA33}"/>
              </a:ext>
            </a:extLst>
          </p:cNvPr>
          <p:cNvSpPr>
            <a:spLocks noGrp="1"/>
          </p:cNvSpPr>
          <p:nvPr>
            <p:ph type="title"/>
          </p:nvPr>
        </p:nvSpPr>
        <p:spPr>
          <a:xfrm>
            <a:off x="1097280" y="286603"/>
            <a:ext cx="10058400" cy="1450757"/>
          </a:xfrm>
        </p:spPr>
        <p:txBody>
          <a:bodyPr/>
          <a:lstStyle/>
          <a:p>
            <a:r>
              <a:rPr lang="en-US" dirty="0"/>
              <a:t>Admin Panel</a:t>
            </a:r>
            <a:endParaRPr lang="en-IN" dirty="0"/>
          </a:p>
        </p:txBody>
      </p:sp>
    </p:spTree>
    <p:extLst>
      <p:ext uri="{BB962C8B-B14F-4D97-AF65-F5344CB8AC3E}">
        <p14:creationId xmlns:p14="http://schemas.microsoft.com/office/powerpoint/2010/main" val="279603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4470E1-D3F3-40DF-8ED8-5379014D45E1}"/>
              </a:ext>
            </a:extLst>
          </p:cNvPr>
          <p:cNvPicPr>
            <a:picLocks noChangeAspect="1"/>
          </p:cNvPicPr>
          <p:nvPr/>
        </p:nvPicPr>
        <p:blipFill>
          <a:blip r:embed="rId2"/>
          <a:stretch>
            <a:fillRect/>
          </a:stretch>
        </p:blipFill>
        <p:spPr>
          <a:xfrm>
            <a:off x="978847" y="379276"/>
            <a:ext cx="10295793" cy="5630999"/>
          </a:xfrm>
          <a:prstGeom prst="rect">
            <a:avLst/>
          </a:prstGeom>
        </p:spPr>
      </p:pic>
    </p:spTree>
    <p:extLst>
      <p:ext uri="{BB962C8B-B14F-4D97-AF65-F5344CB8AC3E}">
        <p14:creationId xmlns:p14="http://schemas.microsoft.com/office/powerpoint/2010/main" val="161567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989772"/>
            <a:ext cx="10058400" cy="3892168"/>
          </a:xfrm>
        </p:spPr>
        <p:txBody>
          <a:bodyPr anchor="ctr">
            <a:normAutofit fontScale="90000"/>
          </a:bodyPr>
          <a:lstStyle/>
          <a:p>
            <a:pPr lvl="0"/>
            <a:br>
              <a:rPr lang="en-US" sz="4800" i="1" u="sng" dirty="0">
                <a:solidFill>
                  <a:srgbClr val="FFFFFF"/>
                </a:solidFill>
              </a:rPr>
            </a:br>
            <a:r>
              <a:rPr lang="en-US" sz="4800" i="1" u="sng" dirty="0">
                <a:solidFill>
                  <a:srgbClr val="FFFFFF"/>
                </a:solidFill>
              </a:rPr>
              <a:t>Guest </a:t>
            </a:r>
            <a:br>
              <a:rPr lang="en-US" sz="4800" i="1" u="sng" dirty="0">
                <a:solidFill>
                  <a:srgbClr val="FFFFFF"/>
                </a:solidFill>
              </a:rPr>
            </a:br>
            <a:br>
              <a:rPr lang="en-US" sz="4800" i="1" u="sng" dirty="0">
                <a:solidFill>
                  <a:srgbClr val="FFFFFF"/>
                </a:solidFill>
              </a:rPr>
            </a:br>
            <a:r>
              <a:rPr lang="en-US" sz="2800" dirty="0">
                <a:solidFill>
                  <a:srgbClr val="FFFFFF"/>
                </a:solidFill>
              </a:rPr>
              <a:t>On guest screen, list of movies being streamed on that day will be displayed.</a:t>
            </a:r>
            <a:br>
              <a:rPr lang="en-US" sz="2800" dirty="0">
                <a:solidFill>
                  <a:srgbClr val="FFFFFF"/>
                </a:solidFill>
              </a:rPr>
            </a:br>
            <a:br>
              <a:rPr lang="en-US" sz="2800" dirty="0">
                <a:solidFill>
                  <a:srgbClr val="FFFFFF"/>
                </a:solidFill>
              </a:rPr>
            </a:br>
            <a:r>
              <a:rPr lang="en-US" sz="2800" dirty="0">
                <a:solidFill>
                  <a:srgbClr val="FFFFFF"/>
                </a:solidFill>
              </a:rPr>
              <a:t>Here, guest will give his/her choice of movies and then guest needs to enter his/her age for verification.</a:t>
            </a:r>
            <a:br>
              <a:rPr lang="en-US" sz="2800" dirty="0">
                <a:solidFill>
                  <a:srgbClr val="FFFFFF"/>
                </a:solidFill>
              </a:rPr>
            </a:br>
            <a:br>
              <a:rPr lang="en-US" sz="2800" dirty="0">
                <a:solidFill>
                  <a:srgbClr val="FFFFFF"/>
                </a:solidFill>
              </a:rPr>
            </a:br>
            <a:br>
              <a:rPr lang="en-US" sz="2800" dirty="0">
                <a:solidFill>
                  <a:srgbClr val="FFFFFF"/>
                </a:solidFill>
              </a:rPr>
            </a:br>
            <a:br>
              <a:rPr lang="en-US" sz="2800" dirty="0">
                <a:solidFill>
                  <a:srgbClr val="FFFFFF"/>
                </a:solidFill>
              </a:rPr>
            </a:br>
            <a:br>
              <a:rPr lang="en-US" sz="2800"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6297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3739A2-17DF-4F1C-B9E4-8740634C26F9}"/>
              </a:ext>
            </a:extLst>
          </p:cNvPr>
          <p:cNvPicPr>
            <a:picLocks noChangeAspect="1"/>
          </p:cNvPicPr>
          <p:nvPr/>
        </p:nvPicPr>
        <p:blipFill>
          <a:blip r:embed="rId2"/>
          <a:stretch>
            <a:fillRect/>
          </a:stretch>
        </p:blipFill>
        <p:spPr>
          <a:xfrm>
            <a:off x="2464904" y="2025219"/>
            <a:ext cx="7589147" cy="4243059"/>
          </a:xfrm>
          <a:prstGeom prst="rect">
            <a:avLst/>
          </a:prstGeom>
        </p:spPr>
      </p:pic>
      <p:sp>
        <p:nvSpPr>
          <p:cNvPr id="8" name="Title 1">
            <a:extLst>
              <a:ext uri="{FF2B5EF4-FFF2-40B4-BE49-F238E27FC236}">
                <a16:creationId xmlns:a16="http://schemas.microsoft.com/office/drawing/2014/main" id="{D27592E8-B9A2-4189-A395-00FEC48958D8}"/>
              </a:ext>
            </a:extLst>
          </p:cNvPr>
          <p:cNvSpPr>
            <a:spLocks noGrp="1"/>
          </p:cNvSpPr>
          <p:nvPr>
            <p:ph type="title"/>
          </p:nvPr>
        </p:nvSpPr>
        <p:spPr>
          <a:xfrm>
            <a:off x="1097280" y="286603"/>
            <a:ext cx="10058400" cy="1450757"/>
          </a:xfrm>
        </p:spPr>
        <p:txBody>
          <a:bodyPr/>
          <a:lstStyle/>
          <a:p>
            <a:r>
              <a:rPr lang="en-US" dirty="0"/>
              <a:t>Guest Panel</a:t>
            </a:r>
            <a:endParaRPr lang="en-IN" dirty="0"/>
          </a:p>
        </p:txBody>
      </p:sp>
    </p:spTree>
    <p:extLst>
      <p:ext uri="{BB962C8B-B14F-4D97-AF65-F5344CB8AC3E}">
        <p14:creationId xmlns:p14="http://schemas.microsoft.com/office/powerpoint/2010/main" val="326638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1610EB-7843-4F35-840A-EF738DD5D229}"/>
              </a:ext>
            </a:extLst>
          </p:cNvPr>
          <p:cNvPicPr>
            <a:picLocks noChangeAspect="1"/>
          </p:cNvPicPr>
          <p:nvPr/>
        </p:nvPicPr>
        <p:blipFill>
          <a:blip r:embed="rId2"/>
          <a:stretch>
            <a:fillRect/>
          </a:stretch>
        </p:blipFill>
        <p:spPr>
          <a:xfrm>
            <a:off x="953064" y="620999"/>
            <a:ext cx="10437179" cy="5302930"/>
          </a:xfrm>
          <a:prstGeom prst="rect">
            <a:avLst/>
          </a:prstGeom>
        </p:spPr>
      </p:pic>
    </p:spTree>
    <p:extLst>
      <p:ext uri="{BB962C8B-B14F-4D97-AF65-F5344CB8AC3E}">
        <p14:creationId xmlns:p14="http://schemas.microsoft.com/office/powerpoint/2010/main" val="89430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186431"/>
            <a:ext cx="10058400" cy="3923151"/>
          </a:xfrm>
        </p:spPr>
        <p:txBody>
          <a:bodyPr anchor="ctr">
            <a:normAutofit fontScale="90000"/>
          </a:bodyPr>
          <a:lstStyle/>
          <a:p>
            <a:pPr lvl="0"/>
            <a:br>
              <a:rPr lang="en-US" sz="4800" i="1" u="sng" dirty="0">
                <a:solidFill>
                  <a:srgbClr val="FFFFFF"/>
                </a:solidFill>
              </a:rPr>
            </a:br>
            <a:br>
              <a:rPr lang="en-US" sz="4800" i="1" u="sng" dirty="0">
                <a:solidFill>
                  <a:srgbClr val="FFFFFF"/>
                </a:solidFill>
              </a:rPr>
            </a:br>
            <a:br>
              <a:rPr lang="en-US" sz="4800" i="1" u="sng" dirty="0">
                <a:solidFill>
                  <a:srgbClr val="FFFFFF"/>
                </a:solidFill>
              </a:rPr>
            </a:br>
            <a:br>
              <a:rPr lang="en-US" sz="4800" i="1" u="sng" dirty="0">
                <a:solidFill>
                  <a:srgbClr val="FFFFFF"/>
                </a:solidFill>
              </a:rPr>
            </a:br>
            <a:br>
              <a:rPr lang="en-US" sz="4800" i="1" u="sng" dirty="0">
                <a:solidFill>
                  <a:srgbClr val="FFFFFF"/>
                </a:solidFill>
              </a:rPr>
            </a:br>
            <a:br>
              <a:rPr lang="en-US" sz="4800" i="1" u="sng" dirty="0">
                <a:solidFill>
                  <a:srgbClr val="FFFFFF"/>
                </a:solidFill>
              </a:rPr>
            </a:br>
            <a:r>
              <a:rPr lang="en-US" sz="4800" i="1" u="sng" dirty="0">
                <a:solidFill>
                  <a:srgbClr val="FFFFFF"/>
                </a:solidFill>
              </a:rPr>
              <a:t>Rating chart</a:t>
            </a:r>
            <a:br>
              <a:rPr lang="en-US" sz="4800" i="1" u="sng" dirty="0">
                <a:solidFill>
                  <a:srgbClr val="FFFFFF"/>
                </a:solidFill>
              </a:rPr>
            </a:br>
            <a:br>
              <a:rPr lang="en-US" sz="4800" i="1" u="sng" dirty="0">
                <a:solidFill>
                  <a:srgbClr val="FFFFFF"/>
                </a:solidFill>
              </a:rPr>
            </a:br>
            <a:r>
              <a:rPr lang="en-US" sz="2200" dirty="0">
                <a:solidFill>
                  <a:srgbClr val="FFFFFF"/>
                </a:solidFill>
              </a:rPr>
              <a:t>G - General Audience, any age is good</a:t>
            </a:r>
            <a:br>
              <a:rPr lang="en-US" sz="2200" dirty="0">
                <a:solidFill>
                  <a:srgbClr val="FFFFFF"/>
                </a:solidFill>
              </a:rPr>
            </a:br>
            <a:br>
              <a:rPr lang="en-US" sz="2200" dirty="0">
                <a:solidFill>
                  <a:srgbClr val="FFFFFF"/>
                </a:solidFill>
              </a:rPr>
            </a:br>
            <a:r>
              <a:rPr lang="en-US" sz="2200" dirty="0">
                <a:solidFill>
                  <a:srgbClr val="FFFFFF"/>
                </a:solidFill>
              </a:rPr>
              <a:t>PG – We will take PG as 10 years or older</a:t>
            </a:r>
            <a:br>
              <a:rPr lang="en-US" sz="2200" dirty="0">
                <a:solidFill>
                  <a:srgbClr val="FFFFFF"/>
                </a:solidFill>
              </a:rPr>
            </a:br>
            <a:br>
              <a:rPr lang="en-US" sz="2200" dirty="0">
                <a:solidFill>
                  <a:srgbClr val="FFFFFF"/>
                </a:solidFill>
              </a:rPr>
            </a:br>
            <a:r>
              <a:rPr lang="en-US" sz="2200" dirty="0">
                <a:solidFill>
                  <a:srgbClr val="FFFFFF"/>
                </a:solidFill>
              </a:rPr>
              <a:t>PG-13 – We will take PG-13 as 13 years or older</a:t>
            </a:r>
            <a:br>
              <a:rPr lang="en-US" sz="2200" dirty="0">
                <a:solidFill>
                  <a:srgbClr val="FFFFFF"/>
                </a:solidFill>
              </a:rPr>
            </a:br>
            <a:br>
              <a:rPr lang="en-US" sz="2200" dirty="0">
                <a:solidFill>
                  <a:srgbClr val="FFFFFF"/>
                </a:solidFill>
              </a:rPr>
            </a:br>
            <a:r>
              <a:rPr lang="en-US" sz="2200" dirty="0">
                <a:solidFill>
                  <a:srgbClr val="FFFFFF"/>
                </a:solidFill>
              </a:rPr>
              <a:t>R – We will take R as 15 years or older. Don’t worry about accompany by parent case.</a:t>
            </a:r>
            <a:br>
              <a:rPr lang="en-US" sz="2200" dirty="0">
                <a:solidFill>
                  <a:srgbClr val="FFFFFF"/>
                </a:solidFill>
              </a:rPr>
            </a:br>
            <a:br>
              <a:rPr lang="en-US" sz="2200" dirty="0">
                <a:solidFill>
                  <a:srgbClr val="FFFFFF"/>
                </a:solidFill>
              </a:rPr>
            </a:br>
            <a:r>
              <a:rPr lang="en-US" sz="2200" dirty="0">
                <a:solidFill>
                  <a:srgbClr val="FFFFFF"/>
                </a:solidFill>
              </a:rPr>
              <a:t>NC-17 – We will take NC-17 as 17 years or older.</a:t>
            </a:r>
            <a:br>
              <a:rPr lang="en-US" sz="2200" i="1" u="sng" dirty="0">
                <a:solidFill>
                  <a:srgbClr val="FFFFFF"/>
                </a:solidFill>
              </a:rPr>
            </a:br>
            <a:br>
              <a:rPr lang="en-US" sz="2200" dirty="0">
                <a:solidFill>
                  <a:srgbClr val="FFFFFF"/>
                </a:solidFill>
              </a:rPr>
            </a:br>
            <a:br>
              <a:rPr lang="en-US" sz="2800" dirty="0">
                <a:solidFill>
                  <a:srgbClr val="FFFFFF"/>
                </a:solidFill>
              </a:rPr>
            </a:br>
            <a:br>
              <a:rPr lang="en-US" sz="2800" dirty="0">
                <a:solidFill>
                  <a:srgbClr val="FFFFFF"/>
                </a:solidFill>
              </a:rPr>
            </a:br>
            <a:br>
              <a:rPr lang="en-US" sz="2800" dirty="0">
                <a:solidFill>
                  <a:srgbClr val="FFFFFF"/>
                </a:solidFill>
              </a:rPr>
            </a:br>
            <a:br>
              <a:rPr lang="en-US" sz="48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218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4194048"/>
          </a:xfrm>
        </p:spPr>
        <p:txBody>
          <a:bodyPr anchor="ctr">
            <a:normAutofit fontScale="90000"/>
          </a:bodyPr>
          <a:lstStyle/>
          <a:p>
            <a:pPr lvl="0"/>
            <a:r>
              <a:rPr lang="en-US" sz="4800" i="1" u="sng" dirty="0">
                <a:solidFill>
                  <a:srgbClr val="FFFFFF"/>
                </a:solidFill>
              </a:rPr>
              <a:t>Guest </a:t>
            </a:r>
            <a:br>
              <a:rPr lang="en-US" sz="4800" i="1" u="sng" dirty="0">
                <a:solidFill>
                  <a:srgbClr val="FFFFFF"/>
                </a:solidFill>
              </a:rPr>
            </a:br>
            <a:br>
              <a:rPr lang="en-US" sz="4800" i="1" u="sng" dirty="0">
                <a:solidFill>
                  <a:srgbClr val="FFFFFF"/>
                </a:solidFill>
              </a:rPr>
            </a:br>
            <a:r>
              <a:rPr lang="en-US" sz="2700" dirty="0">
                <a:solidFill>
                  <a:srgbClr val="FFFFFF"/>
                </a:solidFill>
              </a:rPr>
              <a:t>If user enters invalid age such as any character, negative value etc., he will be prompted with error message either ”age should not be negative Please enter age between 1 and 120 or “Invalid Age!”</a:t>
            </a:r>
            <a:br>
              <a:rPr lang="en-US" sz="4800" dirty="0">
                <a:solidFill>
                  <a:srgbClr val="FFFFFF"/>
                </a:solidFill>
              </a:rPr>
            </a:br>
            <a:br>
              <a:rPr lang="en-US" sz="4800" i="1" u="sng" dirty="0">
                <a:solidFill>
                  <a:srgbClr val="FFFFFF"/>
                </a:solidFill>
              </a:rPr>
            </a:br>
            <a:r>
              <a:rPr lang="en-US" sz="2700" dirty="0">
                <a:solidFill>
                  <a:srgbClr val="FFFFFF"/>
                </a:solidFill>
              </a:rPr>
              <a:t>If it finds, entered age is apt for selected movie then a message will be displayed as “enjoy the movie!”, else, user will be prompted with message that he is not allowed to watch this movie.</a:t>
            </a:r>
            <a:br>
              <a:rPr lang="en-US" sz="2700" dirty="0">
                <a:solidFill>
                  <a:srgbClr val="FFFFFF"/>
                </a:solidFill>
              </a:rPr>
            </a:br>
            <a:br>
              <a:rPr lang="en-US" sz="2700" dirty="0">
                <a:solidFill>
                  <a:srgbClr val="FFFFFF"/>
                </a:solidFill>
              </a:rPr>
            </a:br>
            <a:br>
              <a:rPr lang="en-US" sz="2500" i="1" u="sng" dirty="0">
                <a:solidFill>
                  <a:srgbClr val="FFFFFF"/>
                </a:solidFill>
              </a:rPr>
            </a:br>
            <a:endParaRPr lang="en-US" sz="25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8663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E1AC797-2031-4508-9106-6FCDD2F1E54B}"/>
              </a:ext>
            </a:extLst>
          </p:cNvPr>
          <p:cNvPicPr>
            <a:picLocks noGrp="1" noChangeAspect="1"/>
          </p:cNvPicPr>
          <p:nvPr>
            <p:ph idx="1"/>
          </p:nvPr>
        </p:nvPicPr>
        <p:blipFill>
          <a:blip r:embed="rId2"/>
          <a:stretch>
            <a:fillRect/>
          </a:stretch>
        </p:blipFill>
        <p:spPr>
          <a:xfrm>
            <a:off x="1083365" y="228813"/>
            <a:ext cx="10127974" cy="5911045"/>
          </a:xfrm>
          <a:prstGeom prst="rect">
            <a:avLst/>
          </a:prstGeom>
        </p:spPr>
      </p:pic>
    </p:spTree>
    <p:extLst>
      <p:ext uri="{BB962C8B-B14F-4D97-AF65-F5344CB8AC3E}">
        <p14:creationId xmlns:p14="http://schemas.microsoft.com/office/powerpoint/2010/main" val="4023010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4CAD88-5B05-464D-8A6A-9E1D4DB03B9C}"/>
              </a:ext>
            </a:extLst>
          </p:cNvPr>
          <p:cNvPicPr>
            <a:picLocks noChangeAspect="1"/>
          </p:cNvPicPr>
          <p:nvPr/>
        </p:nvPicPr>
        <p:blipFill>
          <a:blip r:embed="rId2"/>
          <a:stretch>
            <a:fillRect/>
          </a:stretch>
        </p:blipFill>
        <p:spPr>
          <a:xfrm>
            <a:off x="504547" y="463019"/>
            <a:ext cx="11182905" cy="5579971"/>
          </a:xfrm>
          <a:prstGeom prst="rect">
            <a:avLst/>
          </a:prstGeom>
        </p:spPr>
      </p:pic>
    </p:spTree>
    <p:extLst>
      <p:ext uri="{BB962C8B-B14F-4D97-AF65-F5344CB8AC3E}">
        <p14:creationId xmlns:p14="http://schemas.microsoft.com/office/powerpoint/2010/main" val="3836671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18C8F0-94D2-4D0E-96B5-E22464023455}"/>
              </a:ext>
            </a:extLst>
          </p:cNvPr>
          <p:cNvPicPr>
            <a:picLocks noChangeAspect="1"/>
          </p:cNvPicPr>
          <p:nvPr/>
        </p:nvPicPr>
        <p:blipFill>
          <a:blip r:embed="rId2"/>
          <a:stretch>
            <a:fillRect/>
          </a:stretch>
        </p:blipFill>
        <p:spPr>
          <a:xfrm>
            <a:off x="1033670" y="837879"/>
            <a:ext cx="10267121" cy="5255159"/>
          </a:xfrm>
          <a:prstGeom prst="rect">
            <a:avLst/>
          </a:prstGeom>
        </p:spPr>
      </p:pic>
    </p:spTree>
    <p:extLst>
      <p:ext uri="{BB962C8B-B14F-4D97-AF65-F5344CB8AC3E}">
        <p14:creationId xmlns:p14="http://schemas.microsoft.com/office/powerpoint/2010/main" val="121128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4017234"/>
          </a:xfrm>
        </p:spPr>
        <p:txBody>
          <a:bodyPr anchor="ctr">
            <a:normAutofit fontScale="90000"/>
          </a:bodyPr>
          <a:lstStyle/>
          <a:p>
            <a:pPr lvl="0"/>
            <a:r>
              <a:rPr lang="en-US" sz="4800" i="1" u="sng" dirty="0">
                <a:solidFill>
                  <a:srgbClr val="FFFFFF"/>
                </a:solidFill>
              </a:rPr>
              <a:t>Introduction</a:t>
            </a:r>
            <a:br>
              <a:rPr lang="en-US" sz="4800" i="1" u="sng" dirty="0">
                <a:solidFill>
                  <a:srgbClr val="FFFFFF"/>
                </a:solidFill>
              </a:rPr>
            </a:br>
            <a:br>
              <a:rPr lang="en-US" sz="4800" i="1" u="sng" dirty="0">
                <a:solidFill>
                  <a:srgbClr val="FFFFFF"/>
                </a:solidFill>
              </a:rPr>
            </a:br>
            <a:r>
              <a:rPr lang="en-US" sz="2800" dirty="0">
                <a:solidFill>
                  <a:srgbClr val="FFFFFF"/>
                </a:solidFill>
              </a:rPr>
              <a:t>Movie plex is a fully automated ticket selling system where one can buy tickets online.</a:t>
            </a:r>
            <a:br>
              <a:rPr lang="en-US" sz="2800" dirty="0">
                <a:solidFill>
                  <a:srgbClr val="FFFFFF"/>
                </a:solidFill>
              </a:rPr>
            </a:br>
            <a:br>
              <a:rPr lang="en-US" sz="2800" dirty="0">
                <a:solidFill>
                  <a:srgbClr val="FFFFFF"/>
                </a:solidFill>
              </a:rPr>
            </a:br>
            <a:r>
              <a:rPr lang="en-US" sz="2800" dirty="0">
                <a:solidFill>
                  <a:srgbClr val="FFFFFF"/>
                </a:solidFill>
              </a:rPr>
              <a:t>This application has two users:</a:t>
            </a:r>
            <a:br>
              <a:rPr lang="en-US" sz="2800" dirty="0">
                <a:solidFill>
                  <a:srgbClr val="FFFFFF"/>
                </a:solidFill>
              </a:rPr>
            </a:br>
            <a:r>
              <a:rPr lang="en-US" sz="2800" dirty="0">
                <a:solidFill>
                  <a:srgbClr val="FFFFFF"/>
                </a:solidFill>
              </a:rPr>
              <a:t>1. Administrator</a:t>
            </a:r>
            <a:br>
              <a:rPr lang="en-US" sz="2800" dirty="0">
                <a:solidFill>
                  <a:srgbClr val="FFFFFF"/>
                </a:solidFill>
              </a:rPr>
            </a:br>
            <a:r>
              <a:rPr lang="en-US" sz="2800" dirty="0">
                <a:solidFill>
                  <a:srgbClr val="FFFFFF"/>
                </a:solidFill>
              </a:rPr>
              <a:t>2. Guest</a:t>
            </a:r>
            <a:br>
              <a:rPr lang="en-US" sz="48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4194048"/>
          </a:xfrm>
        </p:spPr>
        <p:txBody>
          <a:bodyPr anchor="ctr">
            <a:normAutofit/>
          </a:bodyPr>
          <a:lstStyle/>
          <a:p>
            <a:pPr lvl="0"/>
            <a:r>
              <a:rPr lang="en-US" sz="4800" i="1" u="sng" dirty="0">
                <a:solidFill>
                  <a:srgbClr val="FFFFFF"/>
                </a:solidFill>
              </a:rPr>
              <a:t>Guest </a:t>
            </a:r>
            <a:br>
              <a:rPr lang="en-US" sz="4800" i="1" u="sng" dirty="0">
                <a:solidFill>
                  <a:srgbClr val="FFFFFF"/>
                </a:solidFill>
              </a:rPr>
            </a:br>
            <a:br>
              <a:rPr lang="en-US" sz="4800" i="1" u="sng" dirty="0">
                <a:solidFill>
                  <a:srgbClr val="FFFFFF"/>
                </a:solidFill>
              </a:rPr>
            </a:br>
            <a:r>
              <a:rPr lang="en-US" sz="2700" dirty="0">
                <a:solidFill>
                  <a:srgbClr val="FFFFFF"/>
                </a:solidFill>
              </a:rPr>
              <a:t>Also, user has a privilege to make another movie choice by pressing ‘M’ or get back to landing page by pressing ‘S’</a:t>
            </a:r>
            <a:br>
              <a:rPr lang="en-US" sz="2700" i="1" dirty="0">
                <a:solidFill>
                  <a:srgbClr val="FFFFFF"/>
                </a:solidFill>
              </a:rPr>
            </a:br>
            <a:br>
              <a:rPr lang="en-US" sz="2700" dirty="0">
                <a:solidFill>
                  <a:srgbClr val="FFFFFF"/>
                </a:solidFill>
              </a:rPr>
            </a:br>
            <a:br>
              <a:rPr lang="en-US" sz="2500" i="1" u="sng" dirty="0">
                <a:solidFill>
                  <a:srgbClr val="FFFFFF"/>
                </a:solidFill>
              </a:rPr>
            </a:br>
            <a:endParaRPr lang="en-US" sz="25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0081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B67F14-26BE-4975-B942-79E95B7964A2}"/>
              </a:ext>
            </a:extLst>
          </p:cNvPr>
          <p:cNvPicPr>
            <a:picLocks noChangeAspect="1"/>
          </p:cNvPicPr>
          <p:nvPr/>
        </p:nvPicPr>
        <p:blipFill>
          <a:blip r:embed="rId2"/>
          <a:stretch>
            <a:fillRect/>
          </a:stretch>
        </p:blipFill>
        <p:spPr>
          <a:xfrm>
            <a:off x="1109709" y="532661"/>
            <a:ext cx="10178548" cy="5297000"/>
          </a:xfrm>
          <a:prstGeom prst="rect">
            <a:avLst/>
          </a:prstGeom>
        </p:spPr>
      </p:pic>
    </p:spTree>
    <p:extLst>
      <p:ext uri="{BB962C8B-B14F-4D97-AF65-F5344CB8AC3E}">
        <p14:creationId xmlns:p14="http://schemas.microsoft.com/office/powerpoint/2010/main" val="3752849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07610C-CE39-4646-97C5-4F6E969116F3}"/>
              </a:ext>
            </a:extLst>
          </p:cNvPr>
          <p:cNvPicPr>
            <a:picLocks noChangeAspect="1"/>
          </p:cNvPicPr>
          <p:nvPr/>
        </p:nvPicPr>
        <p:blipFill>
          <a:blip r:embed="rId2"/>
          <a:stretch>
            <a:fillRect/>
          </a:stretch>
        </p:blipFill>
        <p:spPr>
          <a:xfrm>
            <a:off x="1195880" y="537845"/>
            <a:ext cx="9972228" cy="5214932"/>
          </a:xfrm>
          <a:prstGeom prst="rect">
            <a:avLst/>
          </a:prstGeom>
        </p:spPr>
      </p:pic>
    </p:spTree>
    <p:extLst>
      <p:ext uri="{BB962C8B-B14F-4D97-AF65-F5344CB8AC3E}">
        <p14:creationId xmlns:p14="http://schemas.microsoft.com/office/powerpoint/2010/main" val="1683656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4194048"/>
          </a:xfrm>
        </p:spPr>
        <p:txBody>
          <a:bodyPr anchor="ctr">
            <a:normAutofit/>
          </a:bodyPr>
          <a:lstStyle/>
          <a:p>
            <a:pPr lvl="0"/>
            <a:r>
              <a:rPr lang="en-US" sz="4800" i="1" dirty="0">
                <a:solidFill>
                  <a:srgbClr val="FFFFFF"/>
                </a:solidFill>
              </a:rPr>
              <a:t>                     Thanks</a:t>
            </a:r>
            <a:br>
              <a:rPr lang="en-US" sz="4800" i="1" u="sng" dirty="0">
                <a:solidFill>
                  <a:srgbClr val="FFFFFF"/>
                </a:solidFill>
              </a:rPr>
            </a:br>
            <a:br>
              <a:rPr lang="en-US" sz="4800" i="1" u="sng" dirty="0">
                <a:solidFill>
                  <a:srgbClr val="FFFFFF"/>
                </a:solidFill>
              </a:rPr>
            </a:br>
            <a:endParaRPr lang="en-US" sz="25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90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u="sng" dirty="0">
                <a:solidFill>
                  <a:srgbClr val="FFFFFF"/>
                </a:solidFill>
              </a:rPr>
              <a:t>Landing page</a:t>
            </a:r>
            <a:br>
              <a:rPr lang="en-US" sz="4800" i="1" u="sng" dirty="0">
                <a:solidFill>
                  <a:srgbClr val="FFFFFF"/>
                </a:solidFill>
              </a:rPr>
            </a:br>
            <a:br>
              <a:rPr lang="en-US" sz="4800" i="1" u="sng" dirty="0">
                <a:solidFill>
                  <a:srgbClr val="FFFFFF"/>
                </a:solidFill>
              </a:rPr>
            </a:br>
            <a:r>
              <a:rPr lang="en-US" sz="2800" dirty="0">
                <a:solidFill>
                  <a:srgbClr val="FFFFFF"/>
                </a:solidFill>
              </a:rPr>
              <a:t>A user is presented with two options -1 for Admin panel and 2 for Guest panel. </a:t>
            </a:r>
            <a:br>
              <a:rPr lang="en-US" sz="2800" dirty="0">
                <a:solidFill>
                  <a:srgbClr val="FFFFFF"/>
                </a:solidFill>
              </a:rPr>
            </a:br>
            <a:br>
              <a:rPr lang="en-US" sz="2800" dirty="0">
                <a:solidFill>
                  <a:srgbClr val="FFFFFF"/>
                </a:solidFill>
              </a:rPr>
            </a:br>
            <a:r>
              <a:rPr lang="en-US" sz="2800" dirty="0">
                <a:solidFill>
                  <a:srgbClr val="FFFFFF"/>
                </a:solidFill>
              </a:rPr>
              <a:t>If a user enters any character or a digit except 1 or 2, he will be prompted with an error message and will be able to select option again within few seconds.</a:t>
            </a:r>
            <a:br>
              <a:rPr lang="en-US" sz="48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7384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071C-425C-427A-8F88-17C74EB42706}"/>
              </a:ext>
            </a:extLst>
          </p:cNvPr>
          <p:cNvSpPr>
            <a:spLocks noGrp="1"/>
          </p:cNvSpPr>
          <p:nvPr>
            <p:ph type="title"/>
          </p:nvPr>
        </p:nvSpPr>
        <p:spPr/>
        <p:txBody>
          <a:bodyPr/>
          <a:lstStyle/>
          <a:p>
            <a:r>
              <a:rPr lang="en-US" dirty="0"/>
              <a:t>Landing Page</a:t>
            </a:r>
            <a:endParaRPr lang="en-IN" dirty="0"/>
          </a:p>
        </p:txBody>
      </p:sp>
      <p:pic>
        <p:nvPicPr>
          <p:cNvPr id="4" name="Content Placeholder 3">
            <a:extLst>
              <a:ext uri="{FF2B5EF4-FFF2-40B4-BE49-F238E27FC236}">
                <a16:creationId xmlns:a16="http://schemas.microsoft.com/office/drawing/2014/main" id="{C39F589B-DC36-4F21-9F21-783838C04519}"/>
              </a:ext>
            </a:extLst>
          </p:cNvPr>
          <p:cNvPicPr>
            <a:picLocks noGrp="1" noChangeAspect="1"/>
          </p:cNvPicPr>
          <p:nvPr>
            <p:ph idx="1"/>
          </p:nvPr>
        </p:nvPicPr>
        <p:blipFill>
          <a:blip r:embed="rId2"/>
          <a:stretch>
            <a:fillRect/>
          </a:stretch>
        </p:blipFill>
        <p:spPr>
          <a:xfrm>
            <a:off x="3062796" y="1985863"/>
            <a:ext cx="6435056" cy="4359231"/>
          </a:xfrm>
          <a:prstGeom prst="rect">
            <a:avLst/>
          </a:prstGeom>
        </p:spPr>
      </p:pic>
    </p:spTree>
    <p:extLst>
      <p:ext uri="{BB962C8B-B14F-4D97-AF65-F5344CB8AC3E}">
        <p14:creationId xmlns:p14="http://schemas.microsoft.com/office/powerpoint/2010/main" val="322298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BF7593-F081-4FC7-86DE-600C24C5C51F}"/>
              </a:ext>
            </a:extLst>
          </p:cNvPr>
          <p:cNvPicPr>
            <a:picLocks noChangeAspect="1"/>
          </p:cNvPicPr>
          <p:nvPr/>
        </p:nvPicPr>
        <p:blipFill>
          <a:blip r:embed="rId2"/>
          <a:stretch>
            <a:fillRect/>
          </a:stretch>
        </p:blipFill>
        <p:spPr>
          <a:xfrm>
            <a:off x="877956" y="386092"/>
            <a:ext cx="10436087" cy="5732286"/>
          </a:xfrm>
          <a:prstGeom prst="rect">
            <a:avLst/>
          </a:prstGeom>
        </p:spPr>
      </p:pic>
    </p:spTree>
    <p:extLst>
      <p:ext uri="{BB962C8B-B14F-4D97-AF65-F5344CB8AC3E}">
        <p14:creationId xmlns:p14="http://schemas.microsoft.com/office/powerpoint/2010/main" val="3795636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u="sng" dirty="0">
                <a:solidFill>
                  <a:srgbClr val="FFFFFF"/>
                </a:solidFill>
              </a:rPr>
              <a:t>Landing page</a:t>
            </a:r>
            <a:br>
              <a:rPr lang="en-US" sz="4800" i="1" u="sng" dirty="0">
                <a:solidFill>
                  <a:srgbClr val="FFFFFF"/>
                </a:solidFill>
              </a:rPr>
            </a:br>
            <a:br>
              <a:rPr lang="en-US" sz="4800" i="1" u="sng" dirty="0">
                <a:solidFill>
                  <a:srgbClr val="FFFFFF"/>
                </a:solidFill>
              </a:rPr>
            </a:br>
            <a:r>
              <a:rPr lang="en-US" sz="2800" dirty="0">
                <a:solidFill>
                  <a:srgbClr val="FFFFFF"/>
                </a:solidFill>
              </a:rPr>
              <a:t>On Select 1, user will be asked for admin password.</a:t>
            </a:r>
            <a:br>
              <a:rPr lang="en-US" sz="2800" dirty="0">
                <a:solidFill>
                  <a:srgbClr val="FFFFFF"/>
                </a:solidFill>
              </a:rPr>
            </a:br>
            <a:br>
              <a:rPr lang="en-US" sz="2800" dirty="0">
                <a:solidFill>
                  <a:srgbClr val="FFFFFF"/>
                </a:solidFill>
              </a:rPr>
            </a:br>
            <a:r>
              <a:rPr lang="en-US" sz="2800" dirty="0">
                <a:solidFill>
                  <a:srgbClr val="FFFFFF"/>
                </a:solidFill>
              </a:rPr>
              <a:t>There are only 5 attempts for user to enter correct password.</a:t>
            </a:r>
            <a:br>
              <a:rPr lang="en-US" sz="2800" dirty="0">
                <a:solidFill>
                  <a:srgbClr val="FFFFFF"/>
                </a:solidFill>
              </a:rPr>
            </a:br>
            <a:r>
              <a:rPr lang="en-US" sz="2800" dirty="0">
                <a:solidFill>
                  <a:srgbClr val="FFFFFF"/>
                </a:solidFill>
              </a:rPr>
              <a:t>If user enters letter ‘b’ or ‘B’, he will be redirected to start of application.</a:t>
            </a:r>
            <a:br>
              <a:rPr lang="en-US" sz="2800" dirty="0">
                <a:solidFill>
                  <a:srgbClr val="FFFFFF"/>
                </a:solidFill>
              </a:rPr>
            </a:br>
            <a:br>
              <a:rPr lang="en-US" sz="2800" dirty="0">
                <a:solidFill>
                  <a:srgbClr val="FFFFFF"/>
                </a:solidFill>
              </a:rPr>
            </a:br>
            <a:r>
              <a:rPr lang="en-US" sz="2800" dirty="0">
                <a:solidFill>
                  <a:srgbClr val="FFFFFF"/>
                </a:solidFill>
              </a:rPr>
              <a:t>If user enters correct password, admin panel will be opened.</a:t>
            </a:r>
            <a:br>
              <a:rPr lang="en-US" sz="48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931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25A47D-1830-4A28-AC20-8669D59F9BB9}"/>
              </a:ext>
            </a:extLst>
          </p:cNvPr>
          <p:cNvPicPr>
            <a:picLocks noChangeAspect="1"/>
          </p:cNvPicPr>
          <p:nvPr/>
        </p:nvPicPr>
        <p:blipFill>
          <a:blip r:embed="rId2"/>
          <a:stretch>
            <a:fillRect/>
          </a:stretch>
        </p:blipFill>
        <p:spPr>
          <a:xfrm>
            <a:off x="1150948" y="483083"/>
            <a:ext cx="10020635" cy="5510213"/>
          </a:xfrm>
          <a:prstGeom prst="rect">
            <a:avLst/>
          </a:prstGeom>
        </p:spPr>
      </p:pic>
    </p:spTree>
    <p:extLst>
      <p:ext uri="{BB962C8B-B14F-4D97-AF65-F5344CB8AC3E}">
        <p14:creationId xmlns:p14="http://schemas.microsoft.com/office/powerpoint/2010/main" val="234219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A9DDCF-78FB-4036-913E-2E05B310699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36E575E-9311-4EB8-A552-34831ACDF52D}"/>
              </a:ext>
            </a:extLst>
          </p:cNvPr>
          <p:cNvPicPr>
            <a:picLocks noChangeAspect="1"/>
          </p:cNvPicPr>
          <p:nvPr/>
        </p:nvPicPr>
        <p:blipFill>
          <a:blip r:embed="rId2"/>
          <a:stretch>
            <a:fillRect/>
          </a:stretch>
        </p:blipFill>
        <p:spPr>
          <a:xfrm>
            <a:off x="1010561" y="487017"/>
            <a:ext cx="10231838" cy="5617899"/>
          </a:xfrm>
          <a:prstGeom prst="rect">
            <a:avLst/>
          </a:prstGeom>
        </p:spPr>
      </p:pic>
    </p:spTree>
    <p:extLst>
      <p:ext uri="{BB962C8B-B14F-4D97-AF65-F5344CB8AC3E}">
        <p14:creationId xmlns:p14="http://schemas.microsoft.com/office/powerpoint/2010/main" val="421573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783" y="758952"/>
            <a:ext cx="10058400" cy="3892168"/>
          </a:xfrm>
        </p:spPr>
        <p:txBody>
          <a:bodyPr anchor="ctr">
            <a:normAutofit fontScale="90000"/>
          </a:bodyPr>
          <a:lstStyle/>
          <a:p>
            <a:pPr lvl="0"/>
            <a:r>
              <a:rPr lang="en-US" sz="4800" i="1" u="sng" dirty="0">
                <a:solidFill>
                  <a:srgbClr val="FFFFFF"/>
                </a:solidFill>
              </a:rPr>
              <a:t>Administrator</a:t>
            </a:r>
            <a:br>
              <a:rPr lang="en-US" sz="4800" i="1" u="sng" dirty="0">
                <a:solidFill>
                  <a:srgbClr val="FFFFFF"/>
                </a:solidFill>
              </a:rPr>
            </a:br>
            <a:br>
              <a:rPr lang="en-US" sz="4800" i="1" u="sng" dirty="0">
                <a:solidFill>
                  <a:srgbClr val="FFFFFF"/>
                </a:solidFill>
              </a:rPr>
            </a:br>
            <a:r>
              <a:rPr lang="en-US" sz="2800" dirty="0">
                <a:solidFill>
                  <a:srgbClr val="FFFFFF"/>
                </a:solidFill>
              </a:rPr>
              <a:t>On admin screen, an admin has the responsibility to enter the number of movies to be played for a particular day.</a:t>
            </a:r>
            <a:br>
              <a:rPr lang="en-US" sz="2800" dirty="0">
                <a:solidFill>
                  <a:srgbClr val="FFFFFF"/>
                </a:solidFill>
              </a:rPr>
            </a:br>
            <a:br>
              <a:rPr lang="en-US" sz="2800" dirty="0">
                <a:solidFill>
                  <a:srgbClr val="FFFFFF"/>
                </a:solidFill>
              </a:rPr>
            </a:br>
            <a:r>
              <a:rPr lang="en-US" sz="2800" dirty="0">
                <a:solidFill>
                  <a:srgbClr val="FFFFFF"/>
                </a:solidFill>
              </a:rPr>
              <a:t>He would enter the movie name and age rating for specific movie.</a:t>
            </a:r>
            <a:br>
              <a:rPr lang="en-US" sz="2800" dirty="0">
                <a:solidFill>
                  <a:srgbClr val="FFFFFF"/>
                </a:solidFill>
              </a:rPr>
            </a:br>
            <a:br>
              <a:rPr lang="en-US" sz="2800" dirty="0">
                <a:solidFill>
                  <a:srgbClr val="FFFFFF"/>
                </a:solidFill>
              </a:rPr>
            </a:br>
            <a:r>
              <a:rPr lang="en-US" sz="2800" dirty="0">
                <a:solidFill>
                  <a:srgbClr val="FFFFFF"/>
                </a:solidFill>
              </a:rPr>
              <a:t>There is a privilege for an admin to re-enter the movies to be played on that day in case he is not satisfied with the earlier entered movies.</a:t>
            </a:r>
            <a:br>
              <a:rPr lang="en-US" sz="48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964392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111</TotalTime>
  <Words>530</Words>
  <Application>Microsoft Office PowerPoint</Application>
  <PresentationFormat>Widescreen</PresentationFormat>
  <Paragraphs>22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Bookman Old Style</vt:lpstr>
      <vt:lpstr>Britannic Bold</vt:lpstr>
      <vt:lpstr>Calibri</vt:lpstr>
      <vt:lpstr>Franklin Gothic Book</vt:lpstr>
      <vt:lpstr>1_RetrospectVTI</vt:lpstr>
      <vt:lpstr>MOVIE PLEX THEATRE</vt:lpstr>
      <vt:lpstr>Introduction  Movie plex is a fully automated ticket selling system where one can buy tickets online.  This application has two users: 1. Administrator 2. Guest </vt:lpstr>
      <vt:lpstr>Landing page  A user is presented with two options -1 for Admin panel and 2 for Guest panel.   If a user enters any character or a digit except 1 or 2, he will be prompted with an error message and will be able to select option again within few seconds. </vt:lpstr>
      <vt:lpstr>Landing Page</vt:lpstr>
      <vt:lpstr>PowerPoint Presentation</vt:lpstr>
      <vt:lpstr>Landing page  On Select 1, user will be asked for admin password.  There are only 5 attempts for user to enter correct password. If user enters letter ‘b’ or ‘B’, he will be redirected to start of application.  If user enters correct password, admin panel will be opened. </vt:lpstr>
      <vt:lpstr>PowerPoint Presentation</vt:lpstr>
      <vt:lpstr>PowerPoint Presentation</vt:lpstr>
      <vt:lpstr>Administrator  On admin screen, an admin has the responsibility to enter the number of movies to be played for a particular day.  He would enter the movie name and age rating for specific movie.  There is a privilege for an admin to re-enter the movies to be played on that day in case he is not satisfied with the earlier entered movies. </vt:lpstr>
      <vt:lpstr>Admin Panel</vt:lpstr>
      <vt:lpstr>PowerPoint Presentation</vt:lpstr>
      <vt:lpstr> Guest   On guest screen, list of movies being streamed on that day will be displayed.  Here, guest will give his/her choice of movies and then guest needs to enter his/her age for verification.     </vt:lpstr>
      <vt:lpstr>Guest Panel</vt:lpstr>
      <vt:lpstr>PowerPoint Presentation</vt:lpstr>
      <vt:lpstr>      Rating chart  G - General Audience, any age is good  PG – We will take PG as 10 years or older  PG-13 – We will take PG-13 as 13 years or older  R – We will take R as 15 years or older. Don’t worry about accompany by parent case.  NC-17 – We will take NC-17 as 17 years or older.      </vt:lpstr>
      <vt:lpstr>Guest   If user enters invalid age such as any character, negative value etc., he will be prompted with error message either ”age should not be negative Please enter age between 1 and 120 or “Invalid Age!”  If it finds, entered age is apt for selected movie then a message will be displayed as “enjoy the movie!”, else, user will be prompted with message that he is not allowed to watch this movie.   </vt:lpstr>
      <vt:lpstr>PowerPoint Presentation</vt:lpstr>
      <vt:lpstr>PowerPoint Presentation</vt:lpstr>
      <vt:lpstr>PowerPoint Presentation</vt:lpstr>
      <vt:lpstr>Guest   Also, user has a privilege to make another movie choice by pressing ‘M’ or get back to landing page by pressing ‘S’   </vt:lpstr>
      <vt:lpstr>PowerPoint Presentation</vt:lpstr>
      <vt:lpstr>PowerPoint Presentation</vt:lpstr>
      <vt:lpstr>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PLEX THEATRE</dc:title>
  <dc:creator>ggurman20@gmail.com</dc:creator>
  <cp:lastModifiedBy>ggurman20@gmail.com</cp:lastModifiedBy>
  <cp:revision>27</cp:revision>
  <dcterms:created xsi:type="dcterms:W3CDTF">2020-12-02T02:36:16Z</dcterms:created>
  <dcterms:modified xsi:type="dcterms:W3CDTF">2020-12-02T16:36:01Z</dcterms:modified>
</cp:coreProperties>
</file>