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 Slides" id="{DE8BF54A-1323-4403-83F8-D7B5510C9D53}">
          <p14:sldIdLst>
            <p14:sldId id="256"/>
          </p14:sldIdLst>
        </p14:section>
        <p14:section name="Content Slides" id="{1A095CF9-3572-4538-94D7-8ABEC199D1E2}">
          <p14:sldIdLst>
            <p14:sldId id="258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F3622C"/>
    <a:srgbClr val="7F007D"/>
    <a:srgbClr val="FF004C"/>
    <a:srgbClr val="20D3FF"/>
    <a:srgbClr val="00EDB5"/>
    <a:srgbClr val="000000"/>
    <a:srgbClr val="C4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7" autoAdjust="0"/>
    <p:restoredTop sz="80829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640" y="176"/>
      </p:cViewPr>
      <p:guideLst/>
    </p:cSldViewPr>
  </p:slideViewPr>
  <p:outlineViewPr>
    <p:cViewPr>
      <p:scale>
        <a:sx n="33" d="100"/>
        <a:sy n="33" d="100"/>
      </p:scale>
      <p:origin x="0" y="-526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7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1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1025"/>
            <a:ext cx="5715000" cy="32162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CONTINUED </a:t>
            </a:r>
            <a:fld id="{993982D2-741D-4BC6-8F8E-84F7C8891268}" type="slidenum">
              <a:rPr smtClean="0"/>
              <a:pPr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3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56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45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85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882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1025"/>
            <a:ext cx="5715000" cy="3216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630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1" y="3432381"/>
            <a:ext cx="6003924" cy="2584704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5034" y="3432175"/>
            <a:ext cx="5621337" cy="3046413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7970F8-12FA-D04B-83BB-C6DA41AAB9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034" y="377825"/>
            <a:ext cx="5621337" cy="2826359"/>
          </a:xfrm>
        </p:spPr>
        <p:txBody>
          <a:bodyPr/>
          <a:lstStyle>
            <a:lvl1pPr marL="270000" indent="-270000">
              <a:buFont typeface="Arial" panose="020B0604020202020204" pitchFamily="34" charset="0"/>
              <a:buChar char="•"/>
              <a:defRPr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4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to sit here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1A7A-A38A-0249-86FC-F343AC0D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34" y="1242034"/>
            <a:ext cx="369411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88188"/>
            <a:ext cx="5984875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/>
          <a:stretch/>
        </p:blipFill>
        <p:spPr>
          <a:xfrm>
            <a:off x="0" y="4435268"/>
            <a:ext cx="4455042" cy="16281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707F437-89B4-A54B-85A8-C9A5944F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3A1980-E778-E34F-85D2-A03A2CE0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3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850093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433A64-D0BF-9E4D-936D-FFBF36D65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0864" y="402011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EF55052-A6E3-474C-9427-35F919CD9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11744" y="3530009"/>
            <a:ext cx="3486961" cy="295894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2D070-5479-624B-90B9-6E89B8E00CC1}"/>
              </a:ext>
            </a:extLst>
          </p:cNvPr>
          <p:cNvCxnSpPr>
            <a:cxnSpLocks/>
            <a:stCxn id="7" idx="3"/>
          </p:cNvCxnSpPr>
          <p:nvPr userDrawn="1"/>
        </p:nvCxnSpPr>
        <p:spPr>
          <a:xfrm flipV="1">
            <a:off x="8120063" y="3428580"/>
            <a:ext cx="3850093" cy="9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8E1EF04-8BEC-9546-8684-2121831A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176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7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xt Slide - Code with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69970" y="388188"/>
            <a:ext cx="3669111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1831"/>
            <a:ext cx="4391247" cy="1964632"/>
          </a:xfrm>
          <a:prstGeom prst="rect">
            <a:avLst/>
          </a:prstGeom>
        </p:spPr>
      </p:pic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6468456-4EED-5540-AE85-9A9245313B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4258" y="388188"/>
            <a:ext cx="3412508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0" indent="0">
              <a:buFont typeface="Arial" panose="020B0604020202020204" pitchFamily="34" charset="0"/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03E6D5-C01C-BF4A-9098-6EB8D0B48B94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0064" y="0"/>
            <a:ext cx="0" cy="6858002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DFDB941-222C-EE4E-A545-ED231A2B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US" sz="4000" b="1" i="0" kern="1200" cap="all" baseline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8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377826"/>
            <a:ext cx="5984875" cy="610076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522A-3C08-6948-AF7F-86F94B6E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/>
          <a:lstStyle>
            <a:lvl1pPr>
              <a:defRPr lang="en-GB" sz="4000" b="1" i="0" kern="1200" cap="all" baseline="0" dirty="0" smtClean="0">
                <a:solidFill>
                  <a:schemeClr val="bg1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4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070352" cy="1944001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219701" y="388189"/>
            <a:ext cx="5802312" cy="609039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0"/>
            </a:lvl1pPr>
            <a:lvl2pPr marL="180000" indent="-18000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677362-0938-B84B-8F9B-6A0D8E6C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349984"/>
            <a:ext cx="3443732" cy="687614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4000" b="1" cap="all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0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16" y="930001"/>
            <a:ext cx="6306432" cy="17394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86488" y="3429000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84784" y="3438258"/>
            <a:ext cx="5621337" cy="304958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B2A842-E348-4340-8C81-E598FCAB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5" y="1242034"/>
            <a:ext cx="4834916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43563A-23A7-0548-9817-9F1F1C63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32" y="1554182"/>
            <a:ext cx="2721143" cy="687614"/>
          </a:xfrm>
        </p:spPr>
        <p:txBody>
          <a:bodyPr/>
          <a:lstStyle>
            <a:lvl1pPr>
              <a:defRPr lang="en-GB" sz="3600" b="1" i="0" kern="1200" cap="none" baseline="0" dirty="0" smtClean="0">
                <a:solidFill>
                  <a:srgbClr val="FF004C"/>
                </a:solidFill>
                <a:latin typeface="Krana Fat B" panose="00000B00000000000000" pitchFamily="50" charset="0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0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7009"/>
            <a:ext cx="949166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5F2AED3-E92E-E44F-86E7-B44196DC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70E1E4-AEB4-4A49-9182-E549BDB7F0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6799" y="1075765"/>
            <a:ext cx="2366914" cy="5177117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435A7-4D5B-1F4B-A65B-D341023B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882"/>
            <a:ext cx="12192000" cy="585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195079" y="2102264"/>
            <a:ext cx="4645959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4646004" cy="437632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  <a:lvl3pPr marL="171450" indent="-171450">
              <a:buFont typeface="Arial" panose="020B0604020202020204" pitchFamily="34" charset="0"/>
              <a:buChar char="•"/>
              <a:defRPr/>
            </a:lvl3pPr>
            <a:lvl4pPr marL="171450" indent="-171450">
              <a:buFont typeface="Arial" panose="020B0604020202020204" pitchFamily="34" charset="0"/>
              <a:buChar char="•"/>
              <a:defRPr/>
            </a:lvl4pPr>
            <a:lvl5pPr marL="1714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B36D1-E107-6944-A381-D9B61028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374" y="1080878"/>
            <a:ext cx="9491663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69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b="0" baseline="0">
                <a:latin typeface="+mn-lt"/>
              </a:defRPr>
            </a:lvl1pPr>
            <a:lvl2pPr marL="742950" indent="-28575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1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301CDCB-954E-9446-857B-279975E393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62193A7-233D-9B49-97E7-49F7659B77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40F461-A064-2B42-8AE5-4D015E2405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306659"/>
            <a:ext cx="6596062" cy="2431485"/>
          </a:xfrm>
        </p:spPr>
        <p:txBody>
          <a:bodyPr anchor="t" anchorCtr="0">
            <a:noAutofit/>
          </a:bodyPr>
          <a:lstStyle>
            <a:lvl1pPr algn="l">
              <a:lnSpc>
                <a:spcPct val="90000"/>
              </a:lnSpc>
              <a:defRPr sz="6000" baseline="0">
                <a:solidFill>
                  <a:srgbClr val="004050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ED5B7D1-3A97-9B40-BDB5-9D3E0F166F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8" y="2597046"/>
            <a:ext cx="6604609" cy="709613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000" b="0" cap="none" baseline="0" dirty="0">
                <a:solidFill>
                  <a:srgbClr val="004050"/>
                </a:solidFill>
                <a:latin typeface="Krana Fat B" panose="00000B00000000000000" pitchFamily="50" charset="0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2097835"/>
            <a:ext cx="12192000" cy="5219700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54" y="1124142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2099979"/>
            <a:ext cx="7091362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494660"/>
            <a:ext cx="622712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647060"/>
            <a:ext cx="6349043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35275" y="1925767"/>
            <a:ext cx="6279765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cap="none" baseline="0">
                <a:latin typeface="+mn-lt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75B8E-28E2-2840-8DFA-1A28415B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84" y="1925767"/>
            <a:ext cx="2521449" cy="687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9" r:id="rId2"/>
    <p:sldLayoutId id="2147483710" r:id="rId3"/>
    <p:sldLayoutId id="2147483711" r:id="rId4"/>
    <p:sldLayoutId id="2147483713" r:id="rId5"/>
    <p:sldLayoutId id="2147483712" r:id="rId6"/>
    <p:sldLayoutId id="2147483714" r:id="rId7"/>
    <p:sldLayoutId id="2147483718" r:id="rId8"/>
    <p:sldLayoutId id="2147483686" r:id="rId9"/>
    <p:sldLayoutId id="2147483687" r:id="rId10"/>
    <p:sldLayoutId id="2147483696" r:id="rId11"/>
    <p:sldLayoutId id="2147483699" r:id="rId12"/>
    <p:sldLayoutId id="2147483719" r:id="rId13"/>
    <p:sldLayoutId id="2147483720" r:id="rId14"/>
    <p:sldLayoutId id="2147483691" r:id="rId15"/>
    <p:sldLayoutId id="2147483698" r:id="rId16"/>
    <p:sldLayoutId id="2147483689" r:id="rId17"/>
    <p:sldLayoutId id="2147483688" r:id="rId18"/>
    <p:sldLayoutId id="2147483650" r:id="rId19"/>
    <p:sldLayoutId id="2147483721" r:id="rId20"/>
    <p:sldLayoutId id="2147483693" r:id="rId21"/>
    <p:sldLayoutId id="2147483660" r:id="rId22"/>
    <p:sldLayoutId id="2147483723" r:id="rId23"/>
  </p:sldLayoutIdLst>
  <p:hf hdr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8327-D81F-4A3D-A77F-B8EE21FB2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/>
              <a:t>Big Data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3310-124B-4199-9A5A-865EE2BE10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PRACTICAL…</a:t>
            </a:r>
          </a:p>
        </p:txBody>
      </p:sp>
    </p:spTree>
    <p:extLst>
      <p:ext uri="{BB962C8B-B14F-4D97-AF65-F5344CB8AC3E}">
        <p14:creationId xmlns:p14="http://schemas.microsoft.com/office/powerpoint/2010/main" val="981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202703-0EAA-1042-AF80-99DBF76EFF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Any questions?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07" y="1663200"/>
            <a:ext cx="1905004" cy="4675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97" y="1754640"/>
            <a:ext cx="1898908" cy="449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5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Administration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Objectives</a:t>
            </a:r>
          </a:p>
          <a:p>
            <a:r>
              <a:rPr lang="en-GB" dirty="0"/>
              <a:t>Assumptions</a:t>
            </a:r>
          </a:p>
          <a:p>
            <a:r>
              <a:rPr lang="en-GB" dirty="0"/>
              <a:t>Delivery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Course Introduction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30" y="1598532"/>
            <a:ext cx="4511049" cy="454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22" y="2487972"/>
            <a:ext cx="602668" cy="856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84" y="2585747"/>
            <a:ext cx="813332" cy="661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10" y="2505961"/>
            <a:ext cx="1084199" cy="8209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603" y="2507229"/>
            <a:ext cx="892805" cy="81840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80" y="3764639"/>
            <a:ext cx="839297" cy="8477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58" y="3777096"/>
            <a:ext cx="874640" cy="82285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340" y="5244871"/>
            <a:ext cx="457201" cy="8125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086" y="5253790"/>
            <a:ext cx="451767" cy="79476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0" y="5244871"/>
            <a:ext cx="812598" cy="81259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79" y="3782223"/>
            <a:ext cx="812598" cy="8125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98" y="5245481"/>
            <a:ext cx="660198" cy="81137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458" y="3799807"/>
            <a:ext cx="812598" cy="8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5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By the end of the course you will have:</a:t>
            </a:r>
          </a:p>
          <a:p>
            <a:endParaRPr lang="en-GB" altLang="en-US" dirty="0"/>
          </a:p>
          <a:p>
            <a:r>
              <a:rPr lang="en-GB" altLang="en-US" dirty="0"/>
              <a:t>Explored and Analysed Data in Python</a:t>
            </a:r>
          </a:p>
          <a:p>
            <a:r>
              <a:rPr lang="en-GB" altLang="en-US" dirty="0"/>
              <a:t>Communicated and Formalized Machine Learning Problems</a:t>
            </a:r>
          </a:p>
          <a:p>
            <a:r>
              <a:rPr lang="en-GB" altLang="en-US" dirty="0"/>
              <a:t>Executed a Machine Learning solution to a problem</a:t>
            </a:r>
          </a:p>
          <a:p>
            <a:r>
              <a:rPr lang="en-GB" altLang="en-US" dirty="0"/>
              <a:t>Prepared Data for Machine Learning</a:t>
            </a:r>
          </a:p>
          <a:p>
            <a:r>
              <a:rPr lang="en-GB" altLang="en-US" dirty="0"/>
              <a:t>Trained a Machine Learning algorithm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Course Objectives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31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DCFB36-AE86-4C4F-B3DF-40C69624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54418"/>
              </p:ext>
            </p:extLst>
          </p:nvPr>
        </p:nvGraphicFramePr>
        <p:xfrm>
          <a:off x="414000" y="1018561"/>
          <a:ext cx="11132235" cy="5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47">
                  <a:extLst>
                    <a:ext uri="{9D8B030D-6E8A-4147-A177-3AD203B41FA5}">
                      <a16:colId xmlns:a16="http://schemas.microsoft.com/office/drawing/2014/main" val="4263314012"/>
                    </a:ext>
                  </a:extLst>
                </a:gridCol>
                <a:gridCol w="2226447">
                  <a:extLst>
                    <a:ext uri="{9D8B030D-6E8A-4147-A177-3AD203B41FA5}">
                      <a16:colId xmlns:a16="http://schemas.microsoft.com/office/drawing/2014/main" val="3550690323"/>
                    </a:ext>
                  </a:extLst>
                </a:gridCol>
                <a:gridCol w="2226447">
                  <a:extLst>
                    <a:ext uri="{9D8B030D-6E8A-4147-A177-3AD203B41FA5}">
                      <a16:colId xmlns:a16="http://schemas.microsoft.com/office/drawing/2014/main" val="1783030985"/>
                    </a:ext>
                  </a:extLst>
                </a:gridCol>
                <a:gridCol w="2226447">
                  <a:extLst>
                    <a:ext uri="{9D8B030D-6E8A-4147-A177-3AD203B41FA5}">
                      <a16:colId xmlns:a16="http://schemas.microsoft.com/office/drawing/2014/main" val="881086745"/>
                    </a:ext>
                  </a:extLst>
                </a:gridCol>
                <a:gridCol w="2226447">
                  <a:extLst>
                    <a:ext uri="{9D8B030D-6E8A-4147-A177-3AD203B41FA5}">
                      <a16:colId xmlns:a16="http://schemas.microsoft.com/office/drawing/2014/main" val="3762701003"/>
                    </a:ext>
                  </a:extLst>
                </a:gridCol>
              </a:tblGrid>
              <a:tr h="444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35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 to Data Science, Big Data &amp; Analytics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Graph Analytics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Introduction to Machine Learning &amp; AI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 to Parallelization, Hadoop &amp; Spark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Spark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DataFrames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87966"/>
                  </a:ext>
                </a:extLst>
              </a:tr>
              <a:tr h="13726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 to Python for Data Science &amp; Analytics 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NoSQL: 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Neo4j, Mongo, Parquet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ML Models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&amp;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Algorithms: Neural Networks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Functional Programming for Spark Analytics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ML &amp; Data Pipelines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388"/>
                  </a:ext>
                </a:extLst>
              </a:tr>
              <a:tr h="1423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Intro to Big Data Concepts &amp; Tools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Analytics in Python: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NumPy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ML Evaluation 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Spark API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99472"/>
                  </a:ext>
                </a:extLst>
              </a:tr>
              <a:tr h="1423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Functional Programming for Graph Analytics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Analytics in Python: Pandas &amp;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Seaborn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Science Workflow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3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1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The course assumes that you have:</a:t>
            </a:r>
          </a:p>
          <a:p>
            <a:pPr marL="355600" lvl="1" indent="-355600"/>
            <a:r>
              <a:rPr lang="en-GB" altLang="en-US" dirty="0"/>
              <a:t>Prior Experience with Python</a:t>
            </a:r>
          </a:p>
          <a:p>
            <a:pPr marL="355600" lvl="1" indent="-355600"/>
            <a:r>
              <a:rPr lang="en-GB" altLang="en-US" dirty="0"/>
              <a:t>General fundamental mathematical skills</a:t>
            </a:r>
          </a:p>
          <a:p>
            <a:pPr marL="355600" lvl="1" indent="-355600"/>
            <a:r>
              <a:rPr lang="en-GB" altLang="en-US" dirty="0"/>
              <a:t>A general knowledge of IT concepts</a:t>
            </a:r>
          </a:p>
          <a:p>
            <a:pPr marL="355600" lvl="1" indent="-355600"/>
            <a:r>
              <a:rPr lang="en-GB" altLang="en-US" dirty="0"/>
              <a:t>A basic knowledge of the difference between querying and analysis of data</a:t>
            </a:r>
          </a:p>
          <a:p>
            <a:pPr marL="355600" lvl="1" indent="-355600"/>
            <a:r>
              <a:rPr lang="en-GB" altLang="en-US" dirty="0"/>
              <a:t>An interest in the analysis of data</a:t>
            </a:r>
          </a:p>
          <a:p>
            <a:pPr marL="355600" lvl="1" indent="-355600"/>
            <a:r>
              <a:rPr lang="en-GB" altLang="en-US" dirty="0"/>
              <a:t>A desire to know more about Big Data, Data Science &amp; Machine Learning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Assumptions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199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Course Delivery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69" y="3858766"/>
            <a:ext cx="812598" cy="81259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230" y="3851486"/>
            <a:ext cx="868475" cy="8271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381" y="5474193"/>
            <a:ext cx="894551" cy="8140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833" y="3858256"/>
            <a:ext cx="688447" cy="813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346" y="3858461"/>
            <a:ext cx="813818" cy="81320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000" y="5487915"/>
            <a:ext cx="933686" cy="7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4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course should be:</a:t>
            </a:r>
          </a:p>
          <a:p>
            <a:pPr marL="0" lvl="1" indent="457200"/>
            <a:r>
              <a:rPr lang="en-GB" dirty="0"/>
              <a:t>A two-way process</a:t>
            </a:r>
          </a:p>
          <a:p>
            <a:pPr marL="0" lvl="1" indent="457200"/>
            <a:r>
              <a:rPr lang="en-GB" dirty="0"/>
              <a:t>A group process</a:t>
            </a:r>
          </a:p>
          <a:p>
            <a:pPr marL="0" lvl="1" indent="457200"/>
            <a:r>
              <a:rPr lang="en-GB" dirty="0"/>
              <a:t>An individual experience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The Training Experience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99" y="1929600"/>
            <a:ext cx="6919893" cy="42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3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Please say a few words about yourself for the benefit of the group…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What is your name, company and role? </a:t>
            </a:r>
          </a:p>
          <a:p>
            <a:r>
              <a:rPr lang="en-GB" dirty="0"/>
              <a:t>What is your experience of..</a:t>
            </a:r>
          </a:p>
          <a:p>
            <a:pPr lvl="1"/>
            <a:r>
              <a:rPr lang="en-GB" dirty="0"/>
              <a:t>Programming, Python, Software</a:t>
            </a:r>
          </a:p>
          <a:p>
            <a:pPr lvl="1"/>
            <a:r>
              <a:rPr lang="en-GB" dirty="0"/>
              <a:t>Analytics</a:t>
            </a:r>
          </a:p>
          <a:p>
            <a:pPr lvl="1"/>
            <a:r>
              <a:rPr lang="en-GB" dirty="0"/>
              <a:t>Data, Databases</a:t>
            </a:r>
          </a:p>
          <a:p>
            <a:pPr lvl="1"/>
            <a:r>
              <a:rPr lang="en-GB" dirty="0"/>
              <a:t>Statistics, Mathematics</a:t>
            </a:r>
          </a:p>
          <a:p>
            <a:pPr lvl="1"/>
            <a:endParaRPr lang="en-GB" dirty="0"/>
          </a:p>
          <a:p>
            <a:r>
              <a:rPr lang="en-GB" dirty="0"/>
              <a:t>What do you want from the course?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457" y="4924156"/>
            <a:ext cx="2248001" cy="14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3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de-template.potx" id="{9FD00B6A-4A68-460F-9902-5102D1134B75}" vid="{AF7994AD-9AF7-4BB4-ABDC-64877EC9B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1753</TotalTime>
  <Words>279</Words>
  <Application>Microsoft Macintosh PowerPoint</Application>
  <PresentationFormat>Widescreen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Krana Fat B</vt:lpstr>
      <vt:lpstr>Montserrat</vt:lpstr>
      <vt:lpstr>Office Theme</vt:lpstr>
      <vt:lpstr>Big Data Analytics</vt:lpstr>
      <vt:lpstr>Course Introduction</vt:lpstr>
      <vt:lpstr>PowerPoint Presentation</vt:lpstr>
      <vt:lpstr>Course Objectives</vt:lpstr>
      <vt:lpstr>PowerPoint Presentation</vt:lpstr>
      <vt:lpstr>Assumptions</vt:lpstr>
      <vt:lpstr>Course Delivery</vt:lpstr>
      <vt:lpstr>The Training Experience</vt:lpstr>
      <vt:lpstr>Introduction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subject/>
  <dc:creator>Michael Burgess</dc:creator>
  <cp:keywords/>
  <dc:description/>
  <cp:lastModifiedBy>Michael Burgess</cp:lastModifiedBy>
  <cp:revision>27</cp:revision>
  <cp:lastPrinted>2019-07-03T09:46:41Z</cp:lastPrinted>
  <dcterms:created xsi:type="dcterms:W3CDTF">2020-02-08T14:13:59Z</dcterms:created>
  <dcterms:modified xsi:type="dcterms:W3CDTF">2020-02-14T11:19:10Z</dcterms:modified>
  <cp:category/>
</cp:coreProperties>
</file>