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7" r:id="rId2"/>
    <p:sldId id="265" r:id="rId3"/>
    <p:sldId id="275" r:id="rId4"/>
    <p:sldId id="276" r:id="rId5"/>
    <p:sldId id="259" r:id="rId6"/>
    <p:sldId id="260" r:id="rId7"/>
    <p:sldId id="261" r:id="rId8"/>
    <p:sldId id="263" r:id="rId9"/>
    <p:sldId id="264" r:id="rId10"/>
    <p:sldId id="288" r:id="rId11"/>
    <p:sldId id="268" r:id="rId12"/>
    <p:sldId id="280" r:id="rId13"/>
    <p:sldId id="269" r:id="rId14"/>
    <p:sldId id="270" r:id="rId15"/>
    <p:sldId id="271" r:id="rId16"/>
    <p:sldId id="272" r:id="rId17"/>
    <p:sldId id="277" r:id="rId18"/>
    <p:sldId id="278" r:id="rId19"/>
    <p:sldId id="281" r:id="rId20"/>
    <p:sldId id="283" r:id="rId21"/>
    <p:sldId id="284" r:id="rId22"/>
    <p:sldId id="279" r:id="rId23"/>
    <p:sldId id="289" r:id="rId24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87"/>
          </p14:sldIdLst>
        </p14:section>
        <p14:section name="Content Slides" id="{1A095CF9-3572-4538-94D7-8ABEC199D1E2}">
          <p14:sldIdLst>
            <p14:sldId id="265"/>
            <p14:sldId id="275"/>
            <p14:sldId id="276"/>
            <p14:sldId id="259"/>
            <p14:sldId id="260"/>
            <p14:sldId id="261"/>
            <p14:sldId id="263"/>
            <p14:sldId id="264"/>
            <p14:sldId id="288"/>
            <p14:sldId id="268"/>
            <p14:sldId id="280"/>
            <p14:sldId id="269"/>
            <p14:sldId id="270"/>
            <p14:sldId id="271"/>
            <p14:sldId id="272"/>
            <p14:sldId id="277"/>
            <p14:sldId id="278"/>
            <p14:sldId id="281"/>
            <p14:sldId id="283"/>
            <p14:sldId id="284"/>
            <p14:sldId id="279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8" autoAdjust="0"/>
    <p:restoredTop sz="8082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232" y="480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5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1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0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0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6FE7-878A-B147-9C34-6A159C79F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3362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4834916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83110" cy="365470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7F007D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0" y="1240172"/>
            <a:ext cx="9491663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1198518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756434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92" r:id="rId19"/>
    <p:sldLayoutId id="2147483650" r:id="rId20"/>
    <p:sldLayoutId id="2147483693" r:id="rId21"/>
    <p:sldLayoutId id="2147483660" r:id="rId22"/>
    <p:sldLayoutId id="2147483721" r:id="rId23"/>
    <p:sldLayoutId id="2147483722" r:id="rId24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8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PYTHON…</a:t>
            </a:r>
            <a:br>
              <a:rPr lang="en-GB" dirty="0"/>
            </a:br>
            <a:r>
              <a:rPr lang="en-GB" sz="8000" dirty="0"/>
              <a:t>REFRESHER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57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123A2-CB67-B844-A61D-055B88F3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1719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6E5A-3AF1-FC40-ABC6-DE340347A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098F-732F-2244-8792-8AB561AF0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r>
              <a:rPr lang="en-US" baseline="0" dirty="0"/>
              <a:t> Data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4818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00236-C0CA-E545-842B-CB873E8E4F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C4F-2DE4-794B-BFEB-BF1707D9D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Numbers:  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float</a:t>
            </a:r>
          </a:p>
          <a:p>
            <a:pPr lvl="1"/>
            <a:r>
              <a:rPr lang="en-US" dirty="0"/>
              <a:t>42, 3.14</a:t>
            </a:r>
          </a:p>
          <a:p>
            <a:pPr lvl="1"/>
            <a:endParaRPr lang="en-US" dirty="0"/>
          </a:p>
          <a:p>
            <a:r>
              <a:rPr lang="en-US" dirty="0"/>
              <a:t>Strings:   </a:t>
            </a:r>
            <a:r>
              <a:rPr lang="en-US" dirty="0" err="1"/>
              <a:t>str</a:t>
            </a:r>
            <a:endParaRPr lang="en-US" dirty="0"/>
          </a:p>
          <a:p>
            <a:pPr lvl="1"/>
            <a:r>
              <a:rPr lang="en-US" dirty="0"/>
              <a:t>“text”, ‘text’, ‘’’text’’’</a:t>
            </a:r>
          </a:p>
          <a:p>
            <a:pPr lvl="1"/>
            <a:endParaRPr lang="en-US" dirty="0"/>
          </a:p>
          <a:p>
            <a:r>
              <a:rPr lang="en-US" dirty="0"/>
              <a:t>Boolean:</a:t>
            </a:r>
            <a:r>
              <a:rPr lang="en-US" baseline="0" dirty="0"/>
              <a:t>   bool</a:t>
            </a:r>
          </a:p>
          <a:p>
            <a:pPr lvl="1"/>
            <a:r>
              <a:rPr lang="en-US" dirty="0"/>
              <a:t>True, False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List:</a:t>
            </a:r>
            <a:r>
              <a:rPr lang="en-US" baseline="0" dirty="0"/>
              <a:t>  list</a:t>
            </a:r>
          </a:p>
          <a:p>
            <a:pPr lvl="1"/>
            <a:r>
              <a:rPr lang="en-US" dirty="0"/>
              <a:t>[1,2,3,4,5]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Dictionary:</a:t>
            </a:r>
            <a:r>
              <a:rPr lang="en-US" baseline="0" dirty="0"/>
              <a:t>   </a:t>
            </a:r>
            <a:r>
              <a:rPr lang="en-US" baseline="0" dirty="0" err="1"/>
              <a:t>dict</a:t>
            </a:r>
            <a:endParaRPr lang="en-US" baseline="0" dirty="0"/>
          </a:p>
          <a:p>
            <a:pPr lvl="1"/>
            <a:r>
              <a:rPr lang="en-US" dirty="0"/>
              <a:t>{‘Alice’: ‘+4478133432’,  ‘Bob’: ‘+447163</a:t>
            </a:r>
            <a:r>
              <a:rPr lang="en-US" baseline="0" dirty="0"/>
              <a:t>3423</a:t>
            </a:r>
            <a:r>
              <a:rPr lang="en-US" dirty="0"/>
              <a:t>’, ‘Charlie’: ‘+447342</a:t>
            </a:r>
            <a:r>
              <a:rPr lang="en-US" baseline="0" dirty="0"/>
              <a:t>1254</a:t>
            </a:r>
            <a:r>
              <a:rPr lang="en-US" dirty="0"/>
              <a:t>’}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31184-4773-964D-90AD-6FD4A6E222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F1D77-3FAC-7C43-B375-0A2B0FD107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11CC-1342-284E-8D51-3207908D8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function?</a:t>
            </a:r>
          </a:p>
          <a:p>
            <a:pPr marL="457200" lvl="1" indent="-285750"/>
            <a:r>
              <a:rPr lang="en-US" dirty="0"/>
              <a:t>A process named with the def keyword</a:t>
            </a:r>
          </a:p>
          <a:p>
            <a:pPr marL="457200" lvl="1" indent="-285750"/>
            <a:r>
              <a:rPr lang="en-US" dirty="0"/>
              <a:t>def f(x, y)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Calling</a:t>
            </a:r>
            <a:r>
              <a:rPr lang="en-US" baseline="0" dirty="0"/>
              <a:t> a function</a:t>
            </a:r>
          </a:p>
          <a:p>
            <a:pPr marL="457200" lvl="1" indent="-285750"/>
            <a:r>
              <a:rPr lang="en-US" baseline="0" dirty="0"/>
              <a:t>arguments are supplied positionally or </a:t>
            </a:r>
            <a:r>
              <a:rPr lang="en-US" dirty="0"/>
              <a:t>by name</a:t>
            </a:r>
          </a:p>
          <a:p>
            <a:pPr marL="457200" lvl="1" indent="-285750"/>
            <a:r>
              <a:rPr lang="en-US" baseline="0" dirty="0"/>
              <a:t>f(10, 20)</a:t>
            </a:r>
          </a:p>
          <a:p>
            <a:pPr marL="457200" lvl="1" indent="-285750"/>
            <a:r>
              <a:rPr lang="en-US" dirty="0"/>
              <a:t>f(y=20, x=10)</a:t>
            </a:r>
          </a:p>
          <a:p>
            <a:pPr marL="457200" lvl="1" indent="-285750"/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I/O</a:t>
            </a:r>
          </a:p>
          <a:p>
            <a:pPr marL="457200" lvl="1" indent="-285750"/>
            <a:r>
              <a:rPr lang="en-US" dirty="0"/>
              <a:t>Functions may access I/O devices</a:t>
            </a:r>
          </a:p>
          <a:p>
            <a:pPr marL="457200" lvl="1" indent="-285750"/>
            <a:r>
              <a:rPr lang="en-US" baseline="0" dirty="0"/>
              <a:t>def </a:t>
            </a:r>
            <a:r>
              <a:rPr lang="en-US" dirty="0"/>
              <a:t>send(m): print(m)</a:t>
            </a:r>
          </a:p>
          <a:p>
            <a:pPr marL="457200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Returning to Memory</a:t>
            </a:r>
          </a:p>
          <a:p>
            <a:pPr marL="457200" lvl="1" indent="-285750"/>
            <a:r>
              <a:rPr lang="en-US" dirty="0"/>
              <a:t>Functions may return values to memory for further calculation</a:t>
            </a:r>
          </a:p>
          <a:p>
            <a:pPr marL="457200" lvl="1" indent="-285750"/>
            <a:r>
              <a:rPr lang="en-US" dirty="0"/>
              <a:t>def f(x, y): return x + y</a:t>
            </a:r>
          </a:p>
        </p:txBody>
      </p:sp>
    </p:spTree>
    <p:extLst>
      <p:ext uri="{BB962C8B-B14F-4D97-AF65-F5344CB8AC3E}">
        <p14:creationId xmlns:p14="http://schemas.microsoft.com/office/powerpoint/2010/main" val="388330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7523-06C9-C74F-AC88-EB14296FB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D512-B228-D149-A3BB-E76B0E269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</a:t>
            </a:r>
            <a:r>
              <a:rPr lang="en-US" baseline="0" dirty="0"/>
              <a:t> a module</a:t>
            </a:r>
          </a:p>
          <a:p>
            <a:pPr marL="457200" lvl="1" indent="-285750"/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457200" lvl="1" indent="-285750"/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Namespaces</a:t>
            </a:r>
          </a:p>
          <a:p>
            <a:pPr marL="457200" lvl="1" indent="-285750"/>
            <a:r>
              <a:rPr lang="en-US" dirty="0"/>
              <a:t>(In python), a namespace is a dictionary whose keys are variable names, and whose values are their values</a:t>
            </a:r>
          </a:p>
          <a:p>
            <a:pPr marL="457200" lvl="1" indent="-285750"/>
            <a:r>
              <a:rPr lang="en-US" baseline="0" dirty="0"/>
              <a:t>More straightforwardly, this dictionary pro</a:t>
            </a:r>
            <a:r>
              <a:rPr lang="en-US" dirty="0"/>
              <a:t>vides the items available after the .</a:t>
            </a:r>
            <a:endParaRPr lang="en-US" baseline="0" dirty="0"/>
          </a:p>
          <a:p>
            <a:pPr marL="457200" lvl="1" indent="-285750"/>
            <a:r>
              <a:rPr lang="en-US" baseline="0" dirty="0" err="1"/>
              <a:t>os.listdir</a:t>
            </a:r>
            <a:r>
              <a:rPr lang="en-US" baseline="0" dirty="0"/>
              <a:t>()</a:t>
            </a:r>
          </a:p>
          <a:p>
            <a:pPr marL="457200" lvl="1" indent="-285750"/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Modules</a:t>
            </a:r>
          </a:p>
          <a:p>
            <a:pPr marL="457200" lvl="1" indent="-285750"/>
            <a:r>
              <a:rPr lang="en-US" dirty="0"/>
              <a:t>A python file (example.py) is a module</a:t>
            </a:r>
          </a:p>
          <a:p>
            <a:pPr marL="457200" lvl="1" indent="-285750"/>
            <a:r>
              <a:rPr lang="en-US" baseline="0" dirty="0"/>
              <a:t>When imported the </a:t>
            </a:r>
            <a:r>
              <a:rPr lang="en-US" dirty="0"/>
              <a:t>file is executed and its namespace (ie., all definitions) is made available under the import name</a:t>
            </a:r>
          </a:p>
          <a:p>
            <a:pPr marL="457200" lvl="1" indent="-285750"/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Installing Packages using Pip, </a:t>
            </a:r>
            <a:r>
              <a:rPr lang="en-US" baseline="0" dirty="0" err="1"/>
              <a:t>Conda</a:t>
            </a:r>
            <a:endParaRPr lang="en-US" baseline="0" dirty="0"/>
          </a:p>
          <a:p>
            <a:pPr marL="457200" lvl="1" indent="-285750"/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marL="457200" lvl="1" indent="-285750"/>
            <a:r>
              <a:rPr lang="en-US" baseline="0" dirty="0" err="1"/>
              <a:t>conda</a:t>
            </a:r>
            <a:r>
              <a:rPr lang="en-US" baseline="0" dirty="0"/>
              <a:t> install </a:t>
            </a:r>
            <a:r>
              <a:rPr lang="en-US" baseline="0" dirty="0" err="1"/>
              <a:t>tensorflow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8009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AD8BA-E2B5-5B41-8EFB-FF921783F8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A9B9-FE56-3543-8AEB-C76325DD7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</a:t>
            </a:r>
            <a:r>
              <a:rPr lang="en-US" baseline="0" dirty="0"/>
              <a:t> a </a:t>
            </a:r>
            <a:r>
              <a:rPr lang="en-US" baseline="0" dirty="0" err="1"/>
              <a:t>Jupyter</a:t>
            </a:r>
            <a:r>
              <a:rPr lang="en-US" baseline="0" dirty="0"/>
              <a:t> server:</a:t>
            </a:r>
          </a:p>
          <a:p>
            <a:pPr lvl="1"/>
            <a:r>
              <a:rPr lang="en-US" baseline="0" dirty="0"/>
              <a:t>In terminal, go to the folder you wish to store all exercise files in</a:t>
            </a:r>
          </a:p>
          <a:p>
            <a:pPr lvl="1"/>
            <a:r>
              <a:rPr lang="en-US" dirty="0"/>
              <a:t>In terminal, type: 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You</a:t>
            </a:r>
            <a:r>
              <a:rPr lang="en-US" baseline="0" dirty="0"/>
              <a:t> will see a lot of output in the terminal, and then it should automatically start a web browser and you will first see </a:t>
            </a:r>
            <a:r>
              <a:rPr lang="en-US" baseline="0" dirty="0" err="1"/>
              <a:t>Jupyter’s</a:t>
            </a:r>
            <a:r>
              <a:rPr lang="en-US" baseline="0" dirty="0"/>
              <a:t> file manager interface</a:t>
            </a:r>
          </a:p>
        </p:txBody>
      </p:sp>
    </p:spTree>
    <p:extLst>
      <p:ext uri="{BB962C8B-B14F-4D97-AF65-F5344CB8AC3E}">
        <p14:creationId xmlns:p14="http://schemas.microsoft.com/office/powerpoint/2010/main" val="188042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AC0A-CBA7-7E4D-9D2C-82BC999693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2651-0B8C-C147-8139-DDC6D063B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aseline="0" dirty="0"/>
              <a:t>Open a new notebook</a:t>
            </a:r>
          </a:p>
          <a:p>
            <a:pPr lvl="0"/>
            <a:r>
              <a:rPr lang="en-US" baseline="0" dirty="0"/>
              <a:t>What is a notebook</a:t>
            </a:r>
          </a:p>
          <a:p>
            <a:pPr lvl="1"/>
            <a:r>
              <a:rPr lang="en-US" baseline="0" dirty="0"/>
              <a:t>Code blocks</a:t>
            </a:r>
          </a:p>
          <a:p>
            <a:pPr lvl="1"/>
            <a:r>
              <a:rPr lang="en-US" baseline="0" dirty="0"/>
              <a:t>Markdown blocks</a:t>
            </a:r>
          </a:p>
          <a:p>
            <a:pPr lvl="0"/>
            <a:r>
              <a:rPr lang="en-US" baseline="0" dirty="0"/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379723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559A8-140E-1545-9CBF-BC44D911F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Packages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4FAD-AA91-7344-9F98-711F54ED7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Any</a:t>
            </a:r>
            <a:r>
              <a:rPr lang="en-US" baseline="0" dirty="0"/>
              <a:t> python script is a module</a:t>
            </a:r>
          </a:p>
          <a:p>
            <a:pPr lvl="1"/>
            <a:r>
              <a:rPr lang="en-US" baseline="0" dirty="0"/>
              <a:t>Created </a:t>
            </a:r>
            <a:r>
              <a:rPr lang="en-US" baseline="0" dirty="0" err="1"/>
              <a:t>mymodule.py</a:t>
            </a:r>
            <a:endParaRPr lang="en-US" baseline="0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mymodule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Any</a:t>
            </a:r>
            <a:r>
              <a:rPr lang="en-US" baseline="0" dirty="0"/>
              <a:t> directory can be a package</a:t>
            </a:r>
          </a:p>
          <a:p>
            <a:pPr lvl="1"/>
            <a:r>
              <a:rPr lang="en-US" dirty="0"/>
              <a:t>Have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in the directory</a:t>
            </a:r>
            <a:r>
              <a:rPr lang="en-US" baseline="0" dirty="0"/>
              <a:t> makes a standard Python package</a:t>
            </a:r>
          </a:p>
          <a:p>
            <a:pPr lvl="1"/>
            <a:r>
              <a:rPr lang="en-US" baseline="0" dirty="0"/>
              <a:t>Without __</a:t>
            </a:r>
            <a:r>
              <a:rPr lang="en-US" baseline="0" dirty="0" err="1"/>
              <a:t>init</a:t>
            </a:r>
            <a:r>
              <a:rPr lang="en-US" baseline="0" dirty="0"/>
              <a:t>__.</a:t>
            </a:r>
            <a:r>
              <a:rPr lang="en-US" baseline="0" dirty="0" err="1"/>
              <a:t>py</a:t>
            </a:r>
            <a:r>
              <a:rPr lang="en-US" baseline="0" dirty="0"/>
              <a:t> in the directory makes a “namespace” package (Py3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AB3D6-9E92-5A4D-98C4-C9483CAAD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834A-B18C-4F4A-8396-9B5E766E2B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1207-A8F8-D14F-9B62-F85B43675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module “</a:t>
            </a:r>
            <a:r>
              <a:rPr lang="en-US" baseline="0" dirty="0" err="1"/>
              <a:t>mymodule</a:t>
            </a:r>
            <a:r>
              <a:rPr lang="en-US" baseline="0" dirty="0"/>
              <a:t>” contains a feature “</a:t>
            </a:r>
            <a:r>
              <a:rPr lang="en-US" baseline="0" dirty="0" err="1"/>
              <a:t>my_feature</a:t>
            </a:r>
            <a:r>
              <a:rPr lang="en-US" baseline="0" dirty="0"/>
              <a:t>()” then:</a:t>
            </a:r>
          </a:p>
          <a:p>
            <a:r>
              <a:rPr lang="en-US" baseline="0" dirty="0"/>
              <a:t>import </a:t>
            </a:r>
            <a:r>
              <a:rPr lang="en-US" baseline="0" dirty="0" err="1"/>
              <a:t>mymodule</a:t>
            </a:r>
            <a:endParaRPr lang="en-US" baseline="0" dirty="0"/>
          </a:p>
          <a:p>
            <a:pPr lvl="1"/>
            <a:r>
              <a:rPr lang="en-US" baseline="0" dirty="0" err="1"/>
              <a:t>mymodule.my_feature</a:t>
            </a:r>
            <a:r>
              <a:rPr lang="en-US" baseline="0" dirty="0"/>
              <a:t>()   full name of </a:t>
            </a:r>
            <a:r>
              <a:rPr lang="en-US" baseline="0" dirty="0" err="1"/>
              <a:t>my_feature</a:t>
            </a:r>
            <a:r>
              <a:rPr lang="en-US" baseline="0" dirty="0"/>
              <a:t> includes the module name</a:t>
            </a:r>
          </a:p>
          <a:p>
            <a:pPr lvl="1"/>
            <a:endParaRPr lang="en-US" baseline="0" dirty="0"/>
          </a:p>
          <a:p>
            <a:pPr lvl="0"/>
            <a:r>
              <a:rPr lang="en-US" baseline="0" dirty="0"/>
              <a:t>from  </a:t>
            </a:r>
            <a:r>
              <a:rPr lang="en-US" baseline="0" dirty="0" err="1"/>
              <a:t>mymodule</a:t>
            </a:r>
            <a:r>
              <a:rPr lang="en-US" baseline="0" dirty="0"/>
              <a:t> import </a:t>
            </a:r>
            <a:r>
              <a:rPr lang="en-US" baseline="0" dirty="0" err="1"/>
              <a:t>my_feature</a:t>
            </a:r>
            <a:endParaRPr lang="en-US" baseline="0" dirty="0"/>
          </a:p>
          <a:p>
            <a:pPr lvl="1"/>
            <a:r>
              <a:rPr lang="en-US" baseline="0" dirty="0" err="1"/>
              <a:t>my_feature</a:t>
            </a:r>
            <a:r>
              <a:rPr lang="en-US" baseline="0" dirty="0"/>
              <a:t>()   can use </a:t>
            </a:r>
            <a:r>
              <a:rPr lang="en-US" baseline="0" dirty="0" err="1"/>
              <a:t>my_feature</a:t>
            </a:r>
            <a:r>
              <a:rPr lang="en-US" baseline="0" dirty="0"/>
              <a:t>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5AD7-09EA-F641-B183-F79B1C95DB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81BE6-651E-4846-B472-466AD682CE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0A66-E692-C446-AE3D-A43217C15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Conditional:</a:t>
            </a:r>
          </a:p>
          <a:p>
            <a:pPr lvl="1"/>
            <a:r>
              <a:rPr lang="en-US" dirty="0"/>
              <a:t>If condition:</a:t>
            </a:r>
            <a:r>
              <a:rPr lang="en-US" baseline="0" dirty="0"/>
              <a:t> … </a:t>
            </a:r>
            <a:r>
              <a:rPr lang="en-US" baseline="0" dirty="0" err="1"/>
              <a:t>elif</a:t>
            </a:r>
            <a:r>
              <a:rPr lang="en-US" baseline="0" dirty="0"/>
              <a:t> condition: … </a:t>
            </a:r>
            <a:r>
              <a:rPr lang="en-US" baseline="0" dirty="0" err="1"/>
              <a:t>elif</a:t>
            </a:r>
            <a:r>
              <a:rPr lang="en-US" baseline="0" dirty="0"/>
              <a:t> condition: … else …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While loop</a:t>
            </a:r>
          </a:p>
          <a:p>
            <a:pPr lvl="1"/>
            <a:r>
              <a:rPr lang="en-US" dirty="0"/>
              <a:t>while</a:t>
            </a:r>
            <a:r>
              <a:rPr lang="en-US" baseline="0" dirty="0"/>
              <a:t> condition: …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For loop</a:t>
            </a:r>
          </a:p>
          <a:p>
            <a:pPr lvl="1"/>
            <a:r>
              <a:rPr lang="en-US" dirty="0"/>
              <a:t>for dummy in collection: …</a:t>
            </a:r>
          </a:p>
          <a:p>
            <a:pPr lvl="1"/>
            <a:endParaRPr lang="en-US" dirty="0"/>
          </a:p>
          <a:p>
            <a:pPr lvl="0"/>
            <a:r>
              <a:rPr lang="en-US" b="1" dirty="0"/>
              <a:t>Indentation</a:t>
            </a:r>
            <a:r>
              <a:rPr lang="en-US" b="1" baseline="0" dirty="0"/>
              <a:t> matters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7F15-251B-3E4E-9515-4DD0C793C5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158365" y="1920875"/>
            <a:ext cx="5973762" cy="449378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1. History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2. Anaconda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3.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4. Packages and Modules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5. Data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6. Control Flow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7. Functions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8. OO</a:t>
            </a:r>
          </a:p>
        </p:txBody>
      </p:sp>
    </p:spTree>
    <p:extLst>
      <p:ext uri="{BB962C8B-B14F-4D97-AF65-F5344CB8AC3E}">
        <p14:creationId xmlns:p14="http://schemas.microsoft.com/office/powerpoint/2010/main" val="332328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07EE-9880-C845-90A4-B495D434C8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670A-7A42-B240-BF89-12523F819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</a:t>
            </a:r>
            <a:r>
              <a:rPr lang="en-US" baseline="0" dirty="0"/>
              <a:t> using keyword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A class provides blue-print for constructing objects</a:t>
            </a:r>
          </a:p>
          <a:p>
            <a:pPr marL="457200" lvl="1" indent="-285750"/>
            <a:r>
              <a:rPr lang="en-US" baseline="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Objects contains:</a:t>
            </a:r>
          </a:p>
          <a:p>
            <a:pPr lvl="1"/>
            <a:r>
              <a:rPr lang="en-US" baseline="0" dirty="0"/>
              <a:t>Data (fields)</a:t>
            </a:r>
          </a:p>
          <a:p>
            <a:pPr lvl="1"/>
            <a:r>
              <a:rPr lang="en-US" baseline="0" dirty="0"/>
              <a:t>Behavior (methods)</a:t>
            </a:r>
          </a:p>
          <a:p>
            <a:pPr lvl="1"/>
            <a:r>
              <a:rPr lang="en-US" dirty="0"/>
              <a:t>Type Reference (class)</a:t>
            </a:r>
            <a:endParaRPr lang="en-US" baseline="0" dirty="0"/>
          </a:p>
          <a:p>
            <a:pPr marL="0" lvl="1" indent="0">
              <a:buNone/>
            </a:pPr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methods:</a:t>
            </a:r>
          </a:p>
          <a:p>
            <a:pPr lvl="1"/>
            <a:r>
              <a:rPr lang="en-US" baseline="0" dirty="0"/>
              <a:t>__</a:t>
            </a:r>
            <a:r>
              <a:rPr lang="en-US" baseline="0" dirty="0" err="1"/>
              <a:t>init</a:t>
            </a:r>
            <a:r>
              <a:rPr lang="en-US" baseline="0" dirty="0"/>
              <a:t>__(self, …)    constructor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__(self)  defines behavior of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B905C-206B-DB4D-926A-004B929E88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D4103-87B4-2C46-A5B6-DF68AF5F8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41AE-035F-4C4A-B05B-5B56B4C8A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can be defined</a:t>
            </a:r>
            <a:r>
              <a:rPr lang="en-US" baseline="0" dirty="0"/>
              <a:t> based on another class:</a:t>
            </a:r>
          </a:p>
          <a:p>
            <a:pPr lvl="1"/>
            <a:r>
              <a:rPr lang="en-US" dirty="0"/>
              <a:t>class car(vehicle): 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child class</a:t>
            </a:r>
            <a:r>
              <a:rPr lang="en-US" baseline="0" dirty="0"/>
              <a:t> inherits everything from its parent(s)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/>
              <a:t>An object which belongs to a child class is also belongs to the parent class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/>
              <a:t>Functions redefined in a child class overrides the behavior inherited from parent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/>
              <a:t>Parent’s features can be referred to using super().feature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11E5-547F-2D4A-9F6A-8247E3A57A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87C5-A2F6-E542-BBB0-86EA3F2C2E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2636-33FC-534A-905D-1CF8DD797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PEP008 (</a:t>
            </a:r>
            <a:r>
              <a:rPr lang="en-US" dirty="0">
                <a:hlinkClick r:id="rId3"/>
              </a:rPr>
              <a:t>https://www.python.org/dev/peps/pep-0008/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provides the official style guide for Python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names, functions in </a:t>
            </a:r>
            <a:r>
              <a:rPr lang="en-US" dirty="0" err="1"/>
              <a:t>lower_case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  <a:r>
              <a:rPr lang="en-US" baseline="0" dirty="0"/>
              <a:t> names in </a:t>
            </a:r>
            <a:r>
              <a:rPr lang="en-US" baseline="0" dirty="0" err="1"/>
              <a:t>PascalCase</a:t>
            </a:r>
            <a:endParaRPr lang="en-US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Private variables begin with one single underscore:  _private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Names begin and end with double underscores are special:  __</a:t>
            </a:r>
            <a:r>
              <a:rPr lang="en-US" baseline="0" dirty="0" err="1"/>
              <a:t>init</a:t>
            </a:r>
            <a:r>
              <a:rPr lang="en-US" baseline="0" dirty="0"/>
              <a:t>__()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Names begin but do not end with double underscores disable “override” in class inheritance:  __</a:t>
            </a:r>
            <a:r>
              <a:rPr lang="en-US" baseline="0" dirty="0" err="1"/>
              <a:t>non_virtual_func</a:t>
            </a:r>
            <a:r>
              <a:rPr lang="en-US" baseline="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6FED7-4E62-104E-A3AA-FBEFCDF03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2642-FEF4-2641-BCF9-635988DC6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717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2A6D9-AB28-BE41-992B-CB89A22C3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Python 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8B90-A29E-BB4E-9E37-E90DD9454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 3 was released in December 2008</a:t>
            </a:r>
          </a:p>
          <a:p>
            <a:pPr lvl="1"/>
            <a:r>
              <a:rPr lang="en-US" dirty="0"/>
              <a:t>Also known as Python 3000 or Py3k</a:t>
            </a:r>
          </a:p>
          <a:p>
            <a:pPr lvl="1"/>
            <a:r>
              <a:rPr lang="en-US" dirty="0"/>
              <a:t>Improvement to Python 2, tidied up language, added new features</a:t>
            </a:r>
          </a:p>
          <a:p>
            <a:pPr lvl="1"/>
            <a:r>
              <a:rPr lang="en-GB" dirty="0"/>
              <a:t>The current version of the language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en-US" dirty="0"/>
              <a:t>Most language features in Python 2 and 3 are the same</a:t>
            </a:r>
          </a:p>
          <a:p>
            <a:endParaRPr lang="en-US" dirty="0"/>
          </a:p>
          <a:p>
            <a:pPr lvl="0"/>
            <a:r>
              <a:rPr lang="en-US" dirty="0"/>
              <a:t>Not backward compatible with Python 2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The development of Python 2 has stopped at version 2.7</a:t>
            </a:r>
          </a:p>
          <a:p>
            <a:pPr lvl="1"/>
            <a:r>
              <a:rPr lang="en-US" dirty="0"/>
              <a:t>All subsequent releases of Python 2 are bug and security fixes</a:t>
            </a:r>
          </a:p>
          <a:p>
            <a:pPr lvl="1"/>
            <a:r>
              <a:rPr lang="en-US" dirty="0"/>
              <a:t>Modules that work for Python 3 will not work for Python 2 and vice versa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D4573-8BAF-6542-9811-4CE29ACD68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E4C5E-E2A4-A04B-889F-10461F1B5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Numerical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E0E9-1EF7-D74F-AD43-BF43E06BF2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Python has</a:t>
            </a:r>
            <a:r>
              <a:rPr lang="en-US" baseline="0" dirty="0"/>
              <a:t> limited numerical and scientific computation capability</a:t>
            </a:r>
          </a:p>
          <a:p>
            <a:pPr lvl="1"/>
            <a:r>
              <a:rPr lang="en-US" baseline="0" dirty="0"/>
              <a:t>Too few numerical data types for high precision requirements</a:t>
            </a:r>
          </a:p>
          <a:p>
            <a:pPr lvl="1"/>
            <a:r>
              <a:rPr lang="en-US" baseline="0" dirty="0"/>
              <a:t>Python lists (arrays in other languages) are inefficient for large scale computation</a:t>
            </a:r>
          </a:p>
          <a:p>
            <a:pPr lvl="1"/>
            <a:endParaRPr lang="en-US" baseline="0" dirty="0"/>
          </a:p>
          <a:p>
            <a:pPr lvl="0"/>
            <a:r>
              <a:rPr lang="en-US" baseline="0" dirty="0"/>
              <a:t>Python however is a very good language for building prototypes</a:t>
            </a:r>
          </a:p>
          <a:p>
            <a:pPr lvl="1"/>
            <a:r>
              <a:rPr lang="en-US" baseline="0" dirty="0"/>
              <a:t>Very clean and human readable language which is self-documenting</a:t>
            </a:r>
          </a:p>
          <a:p>
            <a:pPr lvl="1"/>
            <a:r>
              <a:rPr lang="en-US" baseline="0" dirty="0"/>
              <a:t>Designed to minimize book-keeping for the programmer to focus on problem solving</a:t>
            </a:r>
          </a:p>
          <a:p>
            <a:pPr marL="0" lvl="1" indent="0">
              <a:buNone/>
            </a:pPr>
            <a:endParaRPr lang="en-US" baseline="0" dirty="0"/>
          </a:p>
          <a:p>
            <a:pPr lvl="0"/>
            <a:r>
              <a:rPr lang="en-US" baseline="0" dirty="0"/>
              <a:t>Thus, the scientific community created the </a:t>
            </a:r>
            <a:r>
              <a:rPr lang="en-US" b="1" baseline="0" dirty="0" err="1"/>
              <a:t>numpy</a:t>
            </a:r>
            <a:r>
              <a:rPr lang="en-US" b="1" baseline="0" dirty="0"/>
              <a:t> </a:t>
            </a:r>
            <a:r>
              <a:rPr lang="en-US" b="0" baseline="0" dirty="0"/>
              <a:t>package</a:t>
            </a:r>
          </a:p>
          <a:p>
            <a:pPr lvl="1"/>
            <a:r>
              <a:rPr lang="en-US" b="0" baseline="0" dirty="0"/>
              <a:t>Written in C and FORTRAN for high computational efficiency</a:t>
            </a:r>
          </a:p>
          <a:p>
            <a:pPr lvl="1"/>
            <a:r>
              <a:rPr lang="en-US" b="0" baseline="0" dirty="0"/>
              <a:t>Compatible with most standard Python operations</a:t>
            </a:r>
          </a:p>
          <a:p>
            <a:pPr lvl="1"/>
            <a:r>
              <a:rPr lang="en-US" b="0" baseline="0" dirty="0"/>
              <a:t>Uses fast linear algebra libraries tailored for computer’s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5112-FCFC-404F-AAA8-783E36C13D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AD39-C820-044C-B97B-5C0F5D9641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E91E-E637-0A41-B604-010EFBDFE9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Anaconda</a:t>
            </a:r>
            <a:r>
              <a:rPr lang="en-US" baseline="0" dirty="0"/>
              <a:t> is not Python</a:t>
            </a:r>
          </a:p>
          <a:p>
            <a:endParaRPr lang="en-US" baseline="0" dirty="0"/>
          </a:p>
          <a:p>
            <a:r>
              <a:rPr lang="en-US" baseline="0" dirty="0"/>
              <a:t>Anaconda is a distribution, containing:</a:t>
            </a:r>
          </a:p>
          <a:p>
            <a:pPr lvl="1"/>
            <a:r>
              <a:rPr lang="en-US" baseline="0" dirty="0"/>
              <a:t>Basic Python (version 2 or 3)</a:t>
            </a:r>
          </a:p>
          <a:p>
            <a:pPr lvl="1"/>
            <a:r>
              <a:rPr lang="en-US" baseline="0" dirty="0"/>
              <a:t>The most commonly used Data Science packages for Python (including </a:t>
            </a:r>
            <a:r>
              <a:rPr lang="en-US" baseline="0" dirty="0" err="1"/>
              <a:t>numpy</a:t>
            </a:r>
            <a:r>
              <a:rPr lang="en-US" baseline="0" dirty="0"/>
              <a:t>) </a:t>
            </a:r>
          </a:p>
          <a:p>
            <a:pPr lvl="1"/>
            <a:r>
              <a:rPr lang="en-US" baseline="0" dirty="0"/>
              <a:t>A package manager</a:t>
            </a:r>
          </a:p>
          <a:p>
            <a:pPr lvl="1"/>
            <a:r>
              <a:rPr lang="en-US" baseline="0" dirty="0"/>
              <a:t>A Python environment manager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one of the most popular and easiest way of getting and setting up 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6806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018F-D576-824D-849E-6C3EEB563B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Python Coding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FC7C-CF6F-0C40-8E83-5B6C58EC88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</a:t>
            </a:r>
            <a:r>
              <a:rPr lang="en-US" baseline="0" dirty="0"/>
              <a:t> “python”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/>
              <a:t>In Python command line, type ”import this”, then return</a:t>
            </a:r>
          </a:p>
        </p:txBody>
      </p:sp>
    </p:spTree>
    <p:extLst>
      <p:ext uri="{BB962C8B-B14F-4D97-AF65-F5344CB8AC3E}">
        <p14:creationId xmlns:p14="http://schemas.microsoft.com/office/powerpoint/2010/main" val="28854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FC64-4BBC-3F4D-9EE9-0A9D7A42B6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Language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22E0-F114-2841-BDCF-E7F91E472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  <a:p>
            <a:r>
              <a:rPr lang="en-US" dirty="0"/>
              <a:t>Concise</a:t>
            </a:r>
          </a:p>
          <a:p>
            <a:r>
              <a:rPr lang="en-US" dirty="0"/>
              <a:t>Self-explanatory</a:t>
            </a:r>
            <a:endParaRPr lang="en-US" baseline="0" dirty="0"/>
          </a:p>
          <a:p>
            <a:r>
              <a:rPr lang="en-US" baseline="0" dirty="0"/>
              <a:t>Encourages multi-line code</a:t>
            </a:r>
          </a:p>
          <a:p>
            <a:pPr lvl="1"/>
            <a:r>
              <a:rPr lang="en-US" baseline="0" dirty="0"/>
              <a:t>Shortest code is not the best</a:t>
            </a:r>
          </a:p>
          <a:p>
            <a:pPr lvl="1"/>
            <a:r>
              <a:rPr lang="en-US" baseline="0" dirty="0"/>
              <a:t>Best code is one that is readable by others</a:t>
            </a:r>
          </a:p>
          <a:p>
            <a:r>
              <a:rPr lang="en-US" baseline="0" dirty="0"/>
              <a:t>New-line and indentation part of syntax</a:t>
            </a:r>
          </a:p>
          <a:p>
            <a:pPr lvl="1"/>
            <a:r>
              <a:rPr lang="en-US" baseline="0" dirty="0"/>
              <a:t>Forces good coding practice</a:t>
            </a:r>
          </a:p>
        </p:txBody>
      </p:sp>
    </p:spTree>
    <p:extLst>
      <p:ext uri="{BB962C8B-B14F-4D97-AF65-F5344CB8AC3E}">
        <p14:creationId xmlns:p14="http://schemas.microsoft.com/office/powerpoint/2010/main" val="5507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8CBB-B691-FD4A-9A60-41A4E50112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Anatomy of an REPL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319D-75BF-A245-92AC-884426111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stands for Read Execute Print Loop</a:t>
            </a:r>
          </a:p>
          <a:p>
            <a:r>
              <a:rPr lang="en-US" baseline="0" dirty="0"/>
              <a:t>The Python command-line is an example of REPL interface</a:t>
            </a:r>
          </a:p>
          <a:p>
            <a:pPr lvl="1"/>
            <a:r>
              <a:rPr lang="en-US" dirty="0"/>
              <a:t>Jupyter</a:t>
            </a:r>
            <a:r>
              <a:rPr lang="en-US" baseline="0" dirty="0"/>
              <a:t> is another example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Executes</a:t>
            </a:r>
            <a:r>
              <a:rPr lang="en-US" baseline="0" dirty="0"/>
              <a:t> code one line at a time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Shows result immediately</a:t>
            </a:r>
          </a:p>
        </p:txBody>
      </p:sp>
    </p:spTree>
    <p:extLst>
      <p:ext uri="{BB962C8B-B14F-4D97-AF65-F5344CB8AC3E}">
        <p14:creationId xmlns:p14="http://schemas.microsoft.com/office/powerpoint/2010/main" val="36004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877B7-9D6E-2A46-A074-EC521FD60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A24F-7D3A-DD4C-9073-E955BD5FE2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help()</a:t>
            </a:r>
          </a:p>
          <a:p>
            <a:r>
              <a:rPr lang="en-US" dirty="0" err="1"/>
              <a:t>dir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556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alte" id="{7DFE4F53-6A44-FD4D-9607-47C581E3A957}" vid="{EF4214AA-DFC6-D646-98EC-145FB889E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963</Words>
  <Application>Microsoft Macintosh PowerPoint</Application>
  <PresentationFormat>Widescreen</PresentationFormat>
  <Paragraphs>211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Krana Fat B</vt:lpstr>
      <vt:lpstr>Montserrat</vt:lpstr>
      <vt:lpstr>Office Theme</vt:lpstr>
      <vt:lpstr>PYTHON… REFRESHER</vt:lpstr>
      <vt:lpstr>1. History 2. Anaconda 3. Jupyter Notebook 4. Packages and Modules 5. Data 6. Control Flow 7. Functions 8. 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why there  are white header layouts too</dc:title>
  <dc:subject/>
  <dc:creator>Michael Burgess</dc:creator>
  <cp:keywords/>
  <dc:description/>
  <cp:lastModifiedBy>Michael Burgess</cp:lastModifiedBy>
  <cp:revision>37</cp:revision>
  <cp:lastPrinted>2019-07-03T09:46:41Z</cp:lastPrinted>
  <dcterms:created xsi:type="dcterms:W3CDTF">2019-07-17T14:23:11Z</dcterms:created>
  <dcterms:modified xsi:type="dcterms:W3CDTF">2019-08-06T07:41:26Z</dcterms:modified>
  <cp:category/>
</cp:coreProperties>
</file>