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9" r:id="rId4"/>
    <p:sldId id="26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8" r:id="rId14"/>
    <p:sldId id="294" r:id="rId15"/>
    <p:sldId id="295" r:id="rId16"/>
    <p:sldId id="296" r:id="rId17"/>
    <p:sldId id="297" r:id="rId18"/>
    <p:sldId id="299" r:id="rId19"/>
    <p:sldId id="301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3" r:id="rId40"/>
    <p:sldId id="324" r:id="rId41"/>
    <p:sldId id="325" r:id="rId42"/>
    <p:sldId id="326" r:id="rId43"/>
    <p:sldId id="327" r:id="rId44"/>
    <p:sldId id="328" r:id="rId45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57"/>
            <p14:sldId id="259"/>
            <p14:sldId id="26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8"/>
            <p14:sldId id="294"/>
            <p14:sldId id="295"/>
            <p14:sldId id="296"/>
            <p14:sldId id="297"/>
            <p14:sldId id="299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80829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32" y="296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28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59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2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6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0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8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1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4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4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0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28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0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9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9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8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9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2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09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8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4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8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4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6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0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47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3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1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2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1530910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9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693" r:id="rId20"/>
    <p:sldLayoutId id="2147483660" r:id="rId21"/>
    <p:sldLayoutId id="2147483722" r:id="rId22"/>
    <p:sldLayoutId id="2147483723" r:id="rId23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7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CFD4B-2727-0B4C-BB32-996EBACCB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NUMERICAL COMPUTING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CE0E-574E-5E43-9B3B-1840E6A44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PYTHON…</a:t>
            </a:r>
          </a:p>
        </p:txBody>
      </p:sp>
    </p:spTree>
    <p:extLst>
      <p:ext uri="{BB962C8B-B14F-4D97-AF65-F5344CB8AC3E}">
        <p14:creationId xmlns:p14="http://schemas.microsoft.com/office/powerpoint/2010/main" val="381544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3863-B4C3-F841-8882-5C4F385A62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built-in function </a:t>
            </a:r>
            <a:r>
              <a:rPr lang="en-US" dirty="0" err="1"/>
              <a:t>len</a:t>
            </a:r>
            <a:r>
              <a:rPr lang="en-US" dirty="0"/>
              <a:t>() no longer function correctly with </a:t>
            </a:r>
            <a:r>
              <a:rPr lang="en-US" dirty="0" err="1"/>
              <a:t>nd</a:t>
            </a:r>
            <a:r>
              <a:rPr lang="en-US" dirty="0"/>
              <a:t>-arrays</a:t>
            </a:r>
          </a:p>
          <a:p>
            <a:r>
              <a:rPr lang="en-US" dirty="0"/>
              <a:t>To find out size of a </a:t>
            </a:r>
            <a:r>
              <a:rPr lang="en-US" dirty="0" err="1"/>
              <a:t>nd</a:t>
            </a:r>
            <a:r>
              <a:rPr lang="en-US" dirty="0"/>
              <a:t>-array, use </a:t>
            </a:r>
            <a:r>
              <a:rPr lang="en-US" dirty="0" err="1"/>
              <a:t>array.size</a:t>
            </a:r>
            <a:r>
              <a:rPr lang="en-US" dirty="0"/>
              <a:t> property</a:t>
            </a:r>
          </a:p>
          <a:p>
            <a:r>
              <a:rPr lang="en-US" dirty="0"/>
              <a:t>To find out the shape --- size of each dimension --- of an array, use </a:t>
            </a:r>
            <a:r>
              <a:rPr lang="en-US" dirty="0" err="1"/>
              <a:t>array.shape</a:t>
            </a:r>
            <a:r>
              <a:rPr lang="en-US" dirty="0"/>
              <a:t> property</a:t>
            </a:r>
          </a:p>
          <a:p>
            <a:r>
              <a:rPr lang="en-US" dirty="0"/>
              <a:t>Shape of an array can be changed using </a:t>
            </a:r>
            <a:r>
              <a:rPr lang="en-US" dirty="0" err="1"/>
              <a:t>array.reshape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is the programmer’s responsibility to make sure the new shape is compatible with the total number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DE13A-D0F1-7742-A45A-1A5CF4B1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  <a:r>
              <a:rPr lang="en-US" baseline="0" dirty="0"/>
              <a:t> Shape and Sizes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0536-2BE3-5349-B089-CB4F2FEF87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4967-CBDE-0246-A078-F832FFAD89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Python list slices:</a:t>
            </a:r>
          </a:p>
          <a:p>
            <a:pPr lvl="1"/>
            <a:r>
              <a:rPr lang="en-US" dirty="0"/>
              <a:t>array[</a:t>
            </a:r>
            <a:r>
              <a:rPr lang="en-US" dirty="0" err="1"/>
              <a:t>i</a:t>
            </a:r>
            <a:r>
              <a:rPr lang="en-US" dirty="0"/>
              <a:t>] obtains</a:t>
            </a:r>
            <a:r>
              <a:rPr lang="en-US" baseline="0" dirty="0"/>
              <a:t> the </a:t>
            </a:r>
            <a:r>
              <a:rPr lang="en-US" baseline="0" dirty="0" err="1"/>
              <a:t>i-th</a:t>
            </a:r>
            <a:r>
              <a:rPr lang="en-US" baseline="0" dirty="0"/>
              <a:t> element</a:t>
            </a:r>
          </a:p>
          <a:p>
            <a:pPr lvl="1"/>
            <a:r>
              <a:rPr lang="en-US" dirty="0"/>
              <a:t>a</a:t>
            </a:r>
            <a:r>
              <a:rPr lang="en-US" baseline="0" dirty="0"/>
              <a:t>rray[</a:t>
            </a:r>
            <a:r>
              <a:rPr lang="en-US" baseline="0" dirty="0" err="1"/>
              <a:t>n:m</a:t>
            </a:r>
            <a:r>
              <a:rPr lang="en-US" baseline="0" dirty="0"/>
              <a:t>]  obtains the elements array[n], array[n+1], …, array[m-1] in a new array</a:t>
            </a:r>
          </a:p>
          <a:p>
            <a:r>
              <a:rPr lang="en-US" baseline="0" dirty="0"/>
              <a:t>New to ND-arrays:</a:t>
            </a:r>
          </a:p>
          <a:p>
            <a:pPr lvl="1"/>
            <a:r>
              <a:rPr lang="en-US" dirty="0"/>
              <a:t>Cherry-picking:</a:t>
            </a:r>
          </a:p>
          <a:p>
            <a:pPr lvl="2"/>
            <a:r>
              <a:rPr lang="en-US" dirty="0"/>
              <a:t>a</a:t>
            </a:r>
            <a:r>
              <a:rPr lang="en-US" baseline="0" dirty="0"/>
              <a:t>rray[[2, 4, 5, 1]]  obtains</a:t>
            </a:r>
            <a:r>
              <a:rPr lang="en-US" dirty="0"/>
              <a:t> the elements array[3], array[4], array[5], array[1] in a new array</a:t>
            </a:r>
          </a:p>
          <a:p>
            <a:pPr lvl="2"/>
            <a:r>
              <a:rPr lang="en-US" dirty="0"/>
              <a:t>Cherry picking list can be any python iterator with integer elements</a:t>
            </a:r>
          </a:p>
          <a:p>
            <a:pPr lvl="1"/>
            <a:r>
              <a:rPr lang="en-US" baseline="0" dirty="0"/>
              <a:t>Filtering</a:t>
            </a:r>
          </a:p>
          <a:p>
            <a:pPr lvl="2"/>
            <a:r>
              <a:rPr lang="en-US" dirty="0"/>
              <a:t>array[[True, True, False, … False, True]] obtains the elements from positions marked as True in a new array, omits those marked by False</a:t>
            </a:r>
          </a:p>
          <a:p>
            <a:pPr lvl="2"/>
            <a:r>
              <a:rPr lang="en-US" baseline="0" dirty="0"/>
              <a:t>Filter list can be any</a:t>
            </a:r>
            <a:r>
              <a:rPr lang="en-US" dirty="0"/>
              <a:t> python iterator with </a:t>
            </a:r>
            <a:r>
              <a:rPr lang="en-US" dirty="0" err="1"/>
              <a:t>boolean</a:t>
            </a:r>
            <a:r>
              <a:rPr lang="en-US" dirty="0"/>
              <a:t> elements, and its length must be the same as the array.</a:t>
            </a:r>
          </a:p>
          <a:p>
            <a:pPr lvl="2"/>
            <a:r>
              <a:rPr lang="en-US" dirty="0"/>
              <a:t>The filter list is usually computed rather than written by hand</a:t>
            </a:r>
            <a:endParaRPr lang="en-US" baseline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78F5E-0782-4846-8BC4-D192AFF0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Slice and 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C094E-9CFC-7845-ACC1-802C948945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80C2-BD50-894A-B988-BF8136FB62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All arithmetic operations</a:t>
            </a:r>
            <a:r>
              <a:rPr lang="en-US" baseline="0" dirty="0"/>
              <a:t> are performed element by element (broadcasting)</a:t>
            </a:r>
          </a:p>
          <a:p>
            <a:r>
              <a:rPr lang="en-US" baseline="0" dirty="0"/>
              <a:t>All comparisons are performed element by element</a:t>
            </a:r>
          </a:p>
          <a:p>
            <a:r>
              <a:rPr lang="en-US" dirty="0" err="1"/>
              <a:t>numpy</a:t>
            </a:r>
            <a:r>
              <a:rPr lang="en-US" baseline="0" dirty="0" err="1"/>
              <a:t>.dot</a:t>
            </a:r>
            <a:r>
              <a:rPr lang="en-US" baseline="0" dirty="0"/>
              <a:t>(v, u)  computes dot product of arrays</a:t>
            </a:r>
            <a:r>
              <a:rPr lang="en-US" dirty="0"/>
              <a:t> </a:t>
            </a:r>
            <a:r>
              <a:rPr lang="en-US" baseline="0" dirty="0"/>
              <a:t>v and u</a:t>
            </a:r>
            <a:endParaRPr lang="en-US" dirty="0"/>
          </a:p>
          <a:p>
            <a:r>
              <a:rPr lang="en-US" dirty="0"/>
              <a:t>A @ B computes the matrix product of arrays A and B</a:t>
            </a:r>
          </a:p>
          <a:p>
            <a:pPr lvl="1"/>
            <a:r>
              <a:rPr lang="en-US" dirty="0"/>
              <a:t>Alternatively can use </a:t>
            </a:r>
            <a:r>
              <a:rPr lang="en-US" dirty="0" err="1"/>
              <a:t>numpy.matmul</a:t>
            </a:r>
            <a:r>
              <a:rPr lang="en-US" dirty="0"/>
              <a:t>(A, B) </a:t>
            </a:r>
          </a:p>
          <a:p>
            <a:r>
              <a:rPr lang="en-US" dirty="0" err="1"/>
              <a:t>array.T</a:t>
            </a:r>
            <a:r>
              <a:rPr lang="en-US" dirty="0"/>
              <a:t>  would transpose an array</a:t>
            </a:r>
          </a:p>
          <a:p>
            <a:r>
              <a:rPr lang="en-US" dirty="0"/>
              <a:t>Rounding can be performed element-wise using </a:t>
            </a:r>
            <a:r>
              <a:rPr lang="en-US" dirty="0" err="1"/>
              <a:t>array.round</a:t>
            </a:r>
            <a:r>
              <a:rPr lang="en-US" dirty="0"/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5041F-06E0-EC4C-AA44-FCBBCD5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FF72A-B29E-6B44-B664-2EDD73120A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5CF1-4CD4-6D4C-BF34-7D34A83A4A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Elementwise</a:t>
            </a:r>
            <a:r>
              <a:rPr lang="en-US" baseline="0" dirty="0"/>
              <a:t> operators:</a:t>
            </a:r>
            <a:endParaRPr lang="en-US" dirty="0"/>
          </a:p>
          <a:p>
            <a:pPr lvl="1"/>
            <a:r>
              <a:rPr lang="en-US" dirty="0"/>
              <a:t>~ NOT</a:t>
            </a:r>
          </a:p>
          <a:p>
            <a:pPr lvl="1"/>
            <a:r>
              <a:rPr lang="en-US" dirty="0"/>
              <a:t>&amp;</a:t>
            </a:r>
            <a:r>
              <a:rPr lang="en-US" baseline="0" dirty="0"/>
              <a:t> AND</a:t>
            </a:r>
          </a:p>
          <a:p>
            <a:pPr lvl="1"/>
            <a:r>
              <a:rPr lang="en-US" baseline="0" dirty="0"/>
              <a:t>| OR</a:t>
            </a:r>
          </a:p>
          <a:p>
            <a:pPr lvl="1"/>
            <a:r>
              <a:rPr lang="en-US" dirty="0"/>
              <a:t>^</a:t>
            </a:r>
            <a:r>
              <a:rPr lang="en-US" baseline="0" dirty="0"/>
              <a:t> XOR</a:t>
            </a:r>
          </a:p>
          <a:p>
            <a:pPr lvl="0"/>
            <a:r>
              <a:rPr lang="en-US" baseline="0" dirty="0"/>
              <a:t>Functions acting on entire array</a:t>
            </a:r>
          </a:p>
          <a:p>
            <a:pPr lvl="1"/>
            <a:r>
              <a:rPr lang="en-US" dirty="0" err="1"/>
              <a:t>n</a:t>
            </a:r>
            <a:r>
              <a:rPr lang="en-US" baseline="0" dirty="0" err="1"/>
              <a:t>umpy.all</a:t>
            </a:r>
            <a:r>
              <a:rPr lang="en-US" baseline="0" dirty="0"/>
              <a:t>() </a:t>
            </a:r>
          </a:p>
          <a:p>
            <a:pPr lvl="1"/>
            <a:r>
              <a:rPr lang="en-US" dirty="0" err="1"/>
              <a:t>numpy.any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0FD3D-A7CF-D349-A5CB-89D52979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Operators and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DA96-18DE-C449-B21A-8D8341B33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D35-00C4-4745-945A-94D6029280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</a:t>
            </a:r>
            <a:r>
              <a:rPr lang="en-US" dirty="0" err="1"/>
              <a:t>numpy</a:t>
            </a:r>
            <a:r>
              <a:rPr lang="en-US" dirty="0"/>
              <a:t> functions which work with </a:t>
            </a:r>
            <a:r>
              <a:rPr lang="en-US" dirty="0" err="1"/>
              <a:t>nd</a:t>
            </a:r>
            <a:r>
              <a:rPr lang="en-US" dirty="0"/>
              <a:t>-arrays are of the type </a:t>
            </a:r>
            <a:r>
              <a:rPr lang="en-US" dirty="0" err="1"/>
              <a:t>numpy.ufunc</a:t>
            </a:r>
            <a:r>
              <a:rPr lang="en-US" dirty="0"/>
              <a:t>, referred to as universal functions</a:t>
            </a:r>
          </a:p>
          <a:p>
            <a:r>
              <a:rPr lang="en-US" dirty="0"/>
              <a:t>Universal functions take </a:t>
            </a:r>
            <a:r>
              <a:rPr lang="en-US" dirty="0" err="1"/>
              <a:t>nd</a:t>
            </a:r>
            <a:r>
              <a:rPr lang="en-US" dirty="0"/>
              <a:t>-arrays as arguments, and broadcast their functionality element by element</a:t>
            </a:r>
          </a:p>
          <a:p>
            <a:r>
              <a:rPr lang="en-US" dirty="0" err="1"/>
              <a:t>Numpy</a:t>
            </a:r>
            <a:r>
              <a:rPr lang="en-US" dirty="0"/>
              <a:t> redefines the arithmetic and comparison operators for the </a:t>
            </a:r>
            <a:r>
              <a:rPr lang="en-US" dirty="0" err="1"/>
              <a:t>nd</a:t>
            </a:r>
            <a:r>
              <a:rPr lang="en-US" dirty="0"/>
              <a:t>-arrays as universal functions:</a:t>
            </a:r>
          </a:p>
          <a:p>
            <a:pPr lvl="1"/>
            <a:r>
              <a:rPr lang="en-US" dirty="0"/>
              <a:t>+ is equivalent to </a:t>
            </a:r>
            <a:r>
              <a:rPr lang="en-US" dirty="0" err="1"/>
              <a:t>numpy.add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- is equivalent to </a:t>
            </a:r>
            <a:r>
              <a:rPr lang="en-US" dirty="0" err="1"/>
              <a:t>numpy.subtract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* is equivalent to </a:t>
            </a:r>
            <a:r>
              <a:rPr lang="en-US" dirty="0" err="1"/>
              <a:t>numpy.multiply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/ is equivalent to </a:t>
            </a:r>
            <a:r>
              <a:rPr lang="en-US" dirty="0" err="1"/>
              <a:t>numpy.divide</a:t>
            </a:r>
            <a:r>
              <a:rPr lang="en-US" dirty="0"/>
              <a:t>()</a:t>
            </a:r>
          </a:p>
          <a:p>
            <a:r>
              <a:rPr lang="en-US" dirty="0"/>
              <a:t>Normal Python functions defined using only universal functions are also universal</a:t>
            </a:r>
          </a:p>
          <a:p>
            <a:r>
              <a:rPr lang="en-US" dirty="0"/>
              <a:t>A normal Python function can be converted to a universal function using:</a:t>
            </a:r>
          </a:p>
          <a:p>
            <a:pPr lvl="1"/>
            <a:r>
              <a:rPr lang="en-US" dirty="0" err="1"/>
              <a:t>my_ufunc</a:t>
            </a:r>
            <a:r>
              <a:rPr lang="en-US" dirty="0"/>
              <a:t> =  </a:t>
            </a:r>
            <a:r>
              <a:rPr lang="en-US" dirty="0" err="1"/>
              <a:t>frompyfunc</a:t>
            </a:r>
            <a:r>
              <a:rPr lang="en-US" dirty="0"/>
              <a:t>(</a:t>
            </a:r>
            <a:r>
              <a:rPr lang="en-US" dirty="0" err="1"/>
              <a:t>myfunc</a:t>
            </a:r>
            <a:r>
              <a:rPr lang="en-US" dirty="0"/>
              <a:t>, </a:t>
            </a:r>
            <a:r>
              <a:rPr lang="en-US" dirty="0" err="1"/>
              <a:t>num_arguments</a:t>
            </a:r>
            <a:r>
              <a:rPr lang="en-US" dirty="0"/>
              <a:t>, </a:t>
            </a:r>
            <a:r>
              <a:rPr lang="en-US" dirty="0" err="1"/>
              <a:t>num_outputs</a:t>
            </a:r>
            <a:r>
              <a:rPr lang="en-US" dirty="0"/>
              <a:t>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DDCB8-FBC3-AE48-AA23-AC364A7E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BF21-20EA-2245-84E9-C72D94639A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5B83-0DC5-D845-B34B-39E84AA0ED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universal</a:t>
            </a:r>
            <a:r>
              <a:rPr lang="en-US" baseline="0" dirty="0"/>
              <a:t> function with two array arguments can be reduced:</a:t>
            </a:r>
          </a:p>
          <a:p>
            <a:pPr lvl="1"/>
            <a:r>
              <a:rPr lang="en-US" dirty="0" err="1"/>
              <a:t>numpy.add.reduce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 is equivalent to </a:t>
            </a:r>
            <a:r>
              <a:rPr lang="en-US" dirty="0" err="1"/>
              <a:t>numpy.sum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numpy.less.reduce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 is equivalent to </a:t>
            </a:r>
            <a:r>
              <a:rPr lang="en-US" dirty="0" err="1"/>
              <a:t>numpy.min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</a:t>
            </a:r>
          </a:p>
          <a:p>
            <a:r>
              <a:rPr lang="en-US" dirty="0"/>
              <a:t>Reduction takes place by applying:</a:t>
            </a:r>
          </a:p>
          <a:p>
            <a:pPr lvl="1"/>
            <a:r>
              <a:rPr lang="en-US" dirty="0" err="1"/>
              <a:t>my_ufunc</a:t>
            </a:r>
            <a:r>
              <a:rPr lang="en-US" dirty="0"/>
              <a:t>(A, B) to a single array:</a:t>
            </a:r>
          </a:p>
          <a:p>
            <a:pPr lvl="1"/>
            <a:r>
              <a:rPr lang="en-US" dirty="0" err="1"/>
              <a:t>my_ufunc</a:t>
            </a:r>
            <a:r>
              <a:rPr lang="en-US" dirty="0"/>
              <a:t>(</a:t>
            </a:r>
            <a:r>
              <a:rPr lang="en-US" dirty="0" err="1"/>
              <a:t>my_ufunc</a:t>
            </a:r>
            <a:r>
              <a:rPr lang="en-US" dirty="0"/>
              <a:t>(</a:t>
            </a:r>
            <a:r>
              <a:rPr lang="en-US" dirty="0" err="1"/>
              <a:t>my_ufunc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[0], </a:t>
            </a:r>
            <a:r>
              <a:rPr lang="en-US" dirty="0" err="1"/>
              <a:t>myarray</a:t>
            </a:r>
            <a:r>
              <a:rPr lang="en-US" dirty="0"/>
              <a:t>[1]), </a:t>
            </a:r>
            <a:r>
              <a:rPr lang="en-US" dirty="0" err="1"/>
              <a:t>myarray</a:t>
            </a:r>
            <a:r>
              <a:rPr lang="en-US" dirty="0"/>
              <a:t>[2]), </a:t>
            </a:r>
            <a:r>
              <a:rPr lang="en-US" dirty="0" err="1"/>
              <a:t>myarray</a:t>
            </a:r>
            <a:r>
              <a:rPr lang="en-US" dirty="0"/>
              <a:t>[3])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2598C-FEFA-D745-8141-8477770C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8AFE6-7F29-7F4C-8343-D092CB02FD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DB8B-6CDD-E24C-A4FB-D1CBB23817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universal function with two array arguments can be accumulated:</a:t>
            </a:r>
          </a:p>
          <a:p>
            <a:pPr lvl="1"/>
            <a:r>
              <a:rPr lang="en-US" dirty="0"/>
              <a:t>If “spending” is an array of amount of a person’s spending in each month</a:t>
            </a:r>
          </a:p>
          <a:p>
            <a:pPr lvl="1"/>
            <a:r>
              <a:rPr lang="en-US" dirty="0" err="1"/>
              <a:t>numpy.add.accumulate</a:t>
            </a:r>
            <a:r>
              <a:rPr lang="en-US" dirty="0"/>
              <a:t>(spending)  gives the accumulated amount the person has spend up until Jan, Feb, March, April, and so 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03F52-7F5B-DD43-8281-250988E5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349984"/>
            <a:ext cx="3864487" cy="687614"/>
          </a:xfrm>
        </p:spPr>
        <p:txBody>
          <a:bodyPr>
            <a:normAutofit fontScale="90000"/>
          </a:bodyPr>
          <a:lstStyle/>
          <a:p>
            <a:r>
              <a:rPr lang="en-US" dirty="0"/>
              <a:t>Accumulation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E10EF-6F6B-AE43-B766-1EFB03C6B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2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5FDC-ADED-0645-9CD0-0C54DC7B5F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comes with a full set of statistical functions</a:t>
            </a:r>
          </a:p>
          <a:p>
            <a:r>
              <a:rPr lang="en-US" dirty="0" err="1"/>
              <a:t>numpy.sum</a:t>
            </a:r>
            <a:r>
              <a:rPr lang="en-US" dirty="0"/>
              <a:t>()</a:t>
            </a:r>
          </a:p>
          <a:p>
            <a:r>
              <a:rPr lang="en-US" dirty="0" err="1"/>
              <a:t>numpy.min</a:t>
            </a:r>
            <a:r>
              <a:rPr lang="en-US" dirty="0"/>
              <a:t>()</a:t>
            </a:r>
          </a:p>
          <a:p>
            <a:r>
              <a:rPr lang="en-US" dirty="0" err="1"/>
              <a:t>numpy.max</a:t>
            </a:r>
            <a:r>
              <a:rPr lang="en-US" dirty="0"/>
              <a:t>()</a:t>
            </a:r>
          </a:p>
          <a:p>
            <a:r>
              <a:rPr lang="en-US" dirty="0" err="1"/>
              <a:t>numpy.mean</a:t>
            </a:r>
            <a:r>
              <a:rPr lang="en-US" dirty="0"/>
              <a:t>()</a:t>
            </a:r>
          </a:p>
          <a:p>
            <a:r>
              <a:rPr lang="en-US" dirty="0" err="1"/>
              <a:t>numpy.median</a:t>
            </a:r>
            <a:r>
              <a:rPr lang="en-US" dirty="0"/>
              <a:t>()</a:t>
            </a:r>
          </a:p>
          <a:p>
            <a:r>
              <a:rPr lang="en-US" dirty="0" err="1"/>
              <a:t>numpy.var</a:t>
            </a:r>
            <a:r>
              <a:rPr lang="en-US" dirty="0"/>
              <a:t>()</a:t>
            </a:r>
          </a:p>
          <a:p>
            <a:r>
              <a:rPr lang="en-US" dirty="0" err="1"/>
              <a:t>numpy.std</a:t>
            </a:r>
            <a:r>
              <a:rPr lang="en-US" dirty="0"/>
              <a:t>()</a:t>
            </a:r>
          </a:p>
          <a:p>
            <a:r>
              <a:rPr lang="en-US" dirty="0" err="1"/>
              <a:t>numpy.corrcoef</a:t>
            </a:r>
            <a:r>
              <a:rPr lang="en-US" dirty="0"/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D6865-43F3-6549-8969-352E03F2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r>
              <a:rPr lang="en-US" baseline="0" dirty="0"/>
              <a:t> Statistics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89A6C-CAAB-E54B-9816-83881ECA63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3920-0F24-B740-88BD-D3201CAE4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53491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8214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B521E-A24C-BB4B-BA35-D8BCC7B25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bokeh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53E5FC-847A-D04E-AAED-09E818FB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6737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0B99-0990-3842-AF92-D4613DC52C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has a wide selection of packages</a:t>
            </a:r>
            <a:r>
              <a:rPr lang="en-US" baseline="0" dirty="0"/>
              <a:t> for </a:t>
            </a:r>
            <a:r>
              <a:rPr lang="en-US" baseline="0" dirty="0" err="1"/>
              <a:t>visualising</a:t>
            </a:r>
            <a:r>
              <a:rPr lang="en-US" baseline="0" dirty="0"/>
              <a:t> data</a:t>
            </a:r>
          </a:p>
          <a:p>
            <a:r>
              <a:rPr lang="en-US" dirty="0"/>
              <a:t>Matplotlib is one of the most popular plotting package, designed for publication quality graphics</a:t>
            </a:r>
          </a:p>
          <a:p>
            <a:r>
              <a:rPr lang="en-US" dirty="0"/>
              <a:t>Seaborn is built on top of Matplotlib making statistical plots easier to produce</a:t>
            </a:r>
          </a:p>
          <a:p>
            <a:r>
              <a:rPr lang="en-US" dirty="0"/>
              <a:t>Bokeh is a native Python package for interactive plots, its outputs interactive plots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 is a port from R’s ggplot2 package in python, an alternative to Matplotlib</a:t>
            </a:r>
          </a:p>
          <a:p>
            <a:r>
              <a:rPr lang="en-US" dirty="0" err="1"/>
              <a:t>Plotly</a:t>
            </a:r>
            <a:r>
              <a:rPr lang="en-US" dirty="0"/>
              <a:t> is an online platform for interactive </a:t>
            </a:r>
            <a:r>
              <a:rPr lang="en-US" dirty="0" err="1"/>
              <a:t>visualisation</a:t>
            </a:r>
            <a:r>
              <a:rPr lang="en-US" dirty="0"/>
              <a:t> based on </a:t>
            </a:r>
            <a:r>
              <a:rPr lang="en-US" dirty="0" err="1"/>
              <a:t>javascript</a:t>
            </a:r>
            <a:r>
              <a:rPr lang="en-US" dirty="0"/>
              <a:t>, it has an API that can be used with </a:t>
            </a:r>
            <a:r>
              <a:rPr lang="en-US" dirty="0" err="1"/>
              <a:t>Jupyter</a:t>
            </a:r>
            <a:r>
              <a:rPr lang="en-US" dirty="0"/>
              <a:t> Notebook, it is an alternative to Bokeh</a:t>
            </a:r>
          </a:p>
          <a:p>
            <a:r>
              <a:rPr lang="en-US" dirty="0" err="1"/>
              <a:t>Pygal</a:t>
            </a:r>
            <a:r>
              <a:rPr lang="en-US" dirty="0"/>
              <a:t> is another alternative to Bokeh for interactive plots</a:t>
            </a:r>
          </a:p>
          <a:p>
            <a:endParaRPr lang="en-US" dirty="0"/>
          </a:p>
          <a:p>
            <a:r>
              <a:rPr lang="en-US" dirty="0"/>
              <a:t>In this course we will be focusing on Matplotlib, Seaborn and Bokeh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BEDDB-0F0D-DC40-98D8-631A753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  <a:r>
              <a:rPr lang="en-US" baseline="0" dirty="0"/>
              <a:t> </a:t>
            </a:r>
            <a:r>
              <a:rPr lang="en-US" baseline="0" dirty="0" err="1"/>
              <a:t>VIz</a:t>
            </a:r>
            <a:r>
              <a:rPr lang="en-US" baseline="0" dirty="0"/>
              <a:t> Packages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4C10-455D-0141-A22E-FF1208DA33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2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EBCB-244E-4647-ABDB-5B9FC12690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First written</a:t>
            </a:r>
            <a:r>
              <a:rPr lang="en-US" baseline="0" dirty="0"/>
              <a:t> by John D. Hunter (1968--2012) in 2003</a:t>
            </a:r>
          </a:p>
          <a:p>
            <a:r>
              <a:rPr lang="en-US" baseline="0" dirty="0"/>
              <a:t>Designed to mimic  MATLAB’s plotting API --- hence the name of the package</a:t>
            </a:r>
          </a:p>
          <a:p>
            <a:r>
              <a:rPr lang="en-US" baseline="0" dirty="0"/>
              <a:t>Focuses on static 2D plots</a:t>
            </a:r>
          </a:p>
          <a:p>
            <a:r>
              <a:rPr lang="en-US" baseline="0" dirty="0"/>
              <a:t>Produces publication quality graphics</a:t>
            </a:r>
          </a:p>
          <a:p>
            <a:r>
              <a:rPr lang="en-US" baseline="0" dirty="0"/>
              <a:t>Allows imbedded mathematical symbols using </a:t>
            </a:r>
            <a:r>
              <a:rPr lang="en-US" baseline="0" dirty="0" err="1"/>
              <a:t>LaTeX</a:t>
            </a:r>
            <a:r>
              <a:rPr lang="en-US" baseline="0" dirty="0"/>
              <a:t> when using Postscript or PDF outputs</a:t>
            </a:r>
          </a:p>
          <a:p>
            <a:r>
              <a:rPr lang="en-US" baseline="0" dirty="0"/>
              <a:t>Relatively simple code</a:t>
            </a:r>
          </a:p>
          <a:p>
            <a:r>
              <a:rPr lang="en-US" baseline="0" dirty="0"/>
              <a:t>Integrates with </a:t>
            </a:r>
            <a:r>
              <a:rPr lang="en-US" baseline="0" dirty="0" err="1"/>
              <a:t>numpy</a:t>
            </a:r>
            <a:endParaRPr lang="en-US" baseline="0" dirty="0"/>
          </a:p>
          <a:p>
            <a:r>
              <a:rPr lang="en-US" baseline="0" dirty="0"/>
              <a:t>Gained popularity amongst the scientific community, and became the de-facto data plotting package of Python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92AD-2CDF-804B-A038-F623435A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BDA2-37FE-0749-BA8C-62F314061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26DC-C1BD-A644-AE02-21015EE446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Matplotlib is not included as part</a:t>
            </a:r>
            <a:r>
              <a:rPr lang="en-US" baseline="0" dirty="0"/>
              <a:t> of a basic Python distribution</a:t>
            </a:r>
          </a:p>
          <a:p>
            <a:r>
              <a:rPr lang="en-US" baseline="0" dirty="0"/>
              <a:t>It is included in Anaconda distribution</a:t>
            </a:r>
          </a:p>
          <a:p>
            <a:r>
              <a:rPr lang="en-US" baseline="0" dirty="0"/>
              <a:t>Needs </a:t>
            </a:r>
            <a:r>
              <a:rPr lang="en-US" baseline="0" dirty="0" err="1"/>
              <a:t>numpy</a:t>
            </a:r>
            <a:r>
              <a:rPr lang="en-US" baseline="0" dirty="0"/>
              <a:t> to work</a:t>
            </a:r>
          </a:p>
          <a:p>
            <a:r>
              <a:rPr lang="en-US" baseline="0" dirty="0"/>
              <a:t>To install manually, best to install via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matplotlib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EEC46-E3A9-7447-81BB-ED4849BC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EA15-2BC9-6B40-B1A9-F4BAFAD6FF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E0CB6-6F61-FE46-9F38-E0EC21B14DE5}"/>
              </a:ext>
            </a:extLst>
          </p:cNvPr>
          <p:cNvSpPr/>
          <p:nvPr/>
        </p:nvSpPr>
        <p:spPr>
          <a:xfrm>
            <a:off x="5180012" y="2258285"/>
            <a:ext cx="5842000" cy="421152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4453-4A92-3448-B3C6-0BC65591EC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plot consists of</a:t>
            </a:r>
          </a:p>
          <a:p>
            <a:pPr lvl="1"/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="1" baseline="0" dirty="0"/>
              <a:t>figure</a:t>
            </a:r>
            <a:r>
              <a:rPr lang="en-US" baseline="0" dirty="0"/>
              <a:t> --- canvas</a:t>
            </a:r>
          </a:p>
          <a:p>
            <a:pPr lvl="1"/>
            <a:r>
              <a:rPr lang="en-US" baseline="0" dirty="0"/>
              <a:t>One or more </a:t>
            </a:r>
            <a:r>
              <a:rPr lang="en-US" b="1" baseline="0" dirty="0"/>
              <a:t>axes</a:t>
            </a:r>
            <a:r>
              <a:rPr lang="en-US" baseline="0" dirty="0"/>
              <a:t> ---  plots</a:t>
            </a:r>
          </a:p>
          <a:p>
            <a:pPr lvl="1"/>
            <a:r>
              <a:rPr lang="en-US" dirty="0"/>
              <a:t>One of more </a:t>
            </a:r>
            <a:r>
              <a:rPr lang="en-US" b="1" dirty="0"/>
              <a:t>artists</a:t>
            </a:r>
            <a:r>
              <a:rPr lang="en-US" dirty="0"/>
              <a:t> --- glyphs</a:t>
            </a:r>
          </a:p>
          <a:p>
            <a:pPr lvl="0"/>
            <a:r>
              <a:rPr lang="en-US" dirty="0"/>
              <a:t>All figures,</a:t>
            </a:r>
            <a:r>
              <a:rPr lang="en-US" baseline="0" dirty="0"/>
              <a:t> axes and artists are Python objects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A742-AC79-E747-8D9A-2F52CAE9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Matplotlib Graphic</a:t>
            </a:r>
            <a:r>
              <a:rPr lang="en-US" baseline="0" dirty="0"/>
              <a:t>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3E512-FCFD-0A40-8B12-C08CF92472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440434-5EE8-5E4C-BCC0-4F6E416B1631}"/>
              </a:ext>
            </a:extLst>
          </p:cNvPr>
          <p:cNvGrpSpPr/>
          <p:nvPr/>
        </p:nvGrpSpPr>
        <p:grpSpPr>
          <a:xfrm>
            <a:off x="5256014" y="2328175"/>
            <a:ext cx="5100598" cy="3866910"/>
            <a:chOff x="5562402" y="1733090"/>
            <a:chExt cx="5100598" cy="3866910"/>
          </a:xfrm>
        </p:grpSpPr>
        <p:pic>
          <p:nvPicPr>
            <p:cNvPr id="6" name="Picture 5" descr="A close up of a mans face&#13;&#10;&#13;&#10;Description automatically generated">
              <a:extLst>
                <a:ext uri="{FF2B5EF4-FFF2-40B4-BE49-F238E27FC236}">
                  <a16:creationId xmlns:a16="http://schemas.microsoft.com/office/drawing/2014/main" id="{0910F77B-1AB2-F842-9BA4-8576C17D3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000" y="2399600"/>
              <a:ext cx="4953000" cy="3200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651CF7-3F48-5647-8A75-65C13CDCC896}"/>
                </a:ext>
              </a:extLst>
            </p:cNvPr>
            <p:cNvSpPr txBox="1"/>
            <p:nvPr/>
          </p:nvSpPr>
          <p:spPr>
            <a:xfrm>
              <a:off x="5562402" y="1733090"/>
              <a:ext cx="1107996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figure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C1DB01-330D-0542-8CEA-34AF2947CC98}"/>
                </a:ext>
              </a:extLst>
            </p:cNvPr>
            <p:cNvSpPr txBox="1"/>
            <p:nvPr/>
          </p:nvSpPr>
          <p:spPr>
            <a:xfrm>
              <a:off x="6426002" y="4794690"/>
              <a:ext cx="800219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axes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9CE7AA-A010-9143-BCC5-2690E9EC4345}"/>
                </a:ext>
              </a:extLst>
            </p:cNvPr>
            <p:cNvSpPr txBox="1"/>
            <p:nvPr/>
          </p:nvSpPr>
          <p:spPr>
            <a:xfrm>
              <a:off x="8661202" y="1999490"/>
              <a:ext cx="1261884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artists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666C23E-23A6-8748-B4AE-27874C84A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4114" y="2399600"/>
              <a:ext cx="1035353" cy="10255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823103-BB64-C441-8575-890B5063F48B}"/>
                </a:ext>
              </a:extLst>
            </p:cNvPr>
            <p:cNvCxnSpPr>
              <a:cxnSpLocks/>
            </p:cNvCxnSpPr>
            <p:nvPr/>
          </p:nvCxnSpPr>
          <p:spPr>
            <a:xfrm>
              <a:off x="9292144" y="2399600"/>
              <a:ext cx="0" cy="1496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30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1F2C-D8BE-D349-AED4-5849EEC6F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Defines the overall area of a plot, including its titles and legends</a:t>
            </a:r>
          </a:p>
          <a:p>
            <a:r>
              <a:rPr lang="en-US" dirty="0"/>
              <a:t>Each</a:t>
            </a:r>
            <a:r>
              <a:rPr lang="en-US" baseline="0" dirty="0"/>
              <a:t> separate plot has its own figure</a:t>
            </a:r>
          </a:p>
          <a:p>
            <a:r>
              <a:rPr lang="en-US" dirty="0"/>
              <a:t>Figure controls the size and dimensions of the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C4772-1815-E04A-89BD-7A7F4B5B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12239-95A5-D54E-B67E-6A0F70E391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4683-E1C6-174B-A052-966F1A6339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Defines</a:t>
            </a:r>
            <a:r>
              <a:rPr lang="en-US" baseline="0" dirty="0"/>
              <a:t> a set of x-y axes for one data plot</a:t>
            </a:r>
          </a:p>
          <a:p>
            <a:r>
              <a:rPr lang="en-US" baseline="0" dirty="0"/>
              <a:t>A figure can have several axes, so we have multiple plots appear together in one figure</a:t>
            </a:r>
          </a:p>
          <a:p>
            <a:r>
              <a:rPr lang="en-US" baseline="0" dirty="0"/>
              <a:t>Defines the appearance of the x-y axes</a:t>
            </a:r>
          </a:p>
          <a:p>
            <a:pPr lvl="1"/>
            <a:r>
              <a:rPr lang="en-US" dirty="0"/>
              <a:t>x, y limits</a:t>
            </a:r>
          </a:p>
          <a:p>
            <a:pPr lvl="1"/>
            <a:r>
              <a:rPr lang="en-US" dirty="0"/>
              <a:t>x, y ticks</a:t>
            </a:r>
          </a:p>
          <a:p>
            <a:pPr lvl="1"/>
            <a:r>
              <a:rPr lang="en-US" dirty="0"/>
              <a:t>x, y axis labels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32E5A-B7E6-6C4A-B93A-1A093DDE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CC558-43B9-314B-A55C-C52EAB3B87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705B-2B9C-074C-AC1B-A22881A6E0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Defines the individual glyphs appear on a plot, they can</a:t>
            </a:r>
            <a:r>
              <a:rPr lang="en-US" baseline="0" dirty="0"/>
              <a:t> be:</a:t>
            </a:r>
          </a:p>
          <a:p>
            <a:pPr lvl="1"/>
            <a:r>
              <a:rPr lang="en-US" dirty="0"/>
              <a:t>lines</a:t>
            </a:r>
          </a:p>
          <a:p>
            <a:pPr lvl="1"/>
            <a:r>
              <a:rPr lang="en-US" dirty="0"/>
              <a:t>dots</a:t>
            </a:r>
          </a:p>
          <a:p>
            <a:pPr lvl="1"/>
            <a:r>
              <a:rPr lang="en-US" dirty="0"/>
              <a:t>texts</a:t>
            </a:r>
          </a:p>
          <a:p>
            <a:pPr lvl="1"/>
            <a:r>
              <a:rPr lang="en-US" dirty="0"/>
              <a:t>boxes, legends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EFF1F-9189-DB42-BB76-DCF8285F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DE671-83A1-944D-93E5-7D5121F7A3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9ECD-7840-884A-89CD-2A23D2EFA7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</a:t>
            </a:r>
            <a:r>
              <a:rPr lang="en-US" baseline="0" dirty="0"/>
              <a:t> like</a:t>
            </a:r>
          </a:p>
          <a:p>
            <a:pPr lvl="1"/>
            <a:r>
              <a:rPr lang="en-US" baseline="0" dirty="0"/>
              <a:t>Plot session starts with a default figure and one axes</a:t>
            </a:r>
          </a:p>
          <a:p>
            <a:pPr lvl="1"/>
            <a:r>
              <a:rPr lang="en-US" baseline="0" dirty="0"/>
              <a:t>Functions are called to modify the state of the figure, one can change:</a:t>
            </a:r>
          </a:p>
          <a:p>
            <a:pPr lvl="2"/>
            <a:r>
              <a:rPr lang="en-US" baseline="0" dirty="0"/>
              <a:t>Size and dimension of the figure</a:t>
            </a:r>
          </a:p>
          <a:p>
            <a:pPr lvl="2"/>
            <a:r>
              <a:rPr lang="en-US" baseline="0" dirty="0"/>
              <a:t>Number of axes in the figure, and how they are distributed inside</a:t>
            </a:r>
          </a:p>
          <a:p>
            <a:pPr lvl="2"/>
            <a:r>
              <a:rPr lang="en-US" baseline="0" dirty="0"/>
              <a:t>Limits and labels of axes</a:t>
            </a:r>
          </a:p>
          <a:p>
            <a:pPr lvl="2"/>
            <a:r>
              <a:rPr lang="en-US" baseline="0" dirty="0"/>
              <a:t>Titles of plots</a:t>
            </a:r>
          </a:p>
          <a:p>
            <a:pPr lvl="2"/>
            <a:r>
              <a:rPr lang="en-US" baseline="0" dirty="0"/>
              <a:t>Add or remove legends </a:t>
            </a:r>
          </a:p>
          <a:p>
            <a:pPr lvl="2"/>
            <a:r>
              <a:rPr lang="en-US" baseline="0" dirty="0"/>
              <a:t>Number of ticks and their labels</a:t>
            </a:r>
          </a:p>
          <a:p>
            <a:pPr lvl="2"/>
            <a:r>
              <a:rPr lang="en-US" baseline="0" dirty="0"/>
              <a:t>Setting plot </a:t>
            </a:r>
            <a:r>
              <a:rPr lang="en-US" baseline="0" dirty="0" err="1"/>
              <a:t>colours</a:t>
            </a:r>
            <a:endParaRPr lang="en-US" baseline="0" dirty="0"/>
          </a:p>
          <a:p>
            <a:pPr lvl="1"/>
            <a:r>
              <a:rPr lang="en-US" baseline="0" dirty="0" err="1"/>
              <a:t>plt.show</a:t>
            </a:r>
            <a:r>
              <a:rPr lang="en-US" baseline="0" dirty="0"/>
              <a:t>() will plot out the final state of the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BFE37-EA00-3D45-9DCF-E49FD838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API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1B321-2DDD-8E41-83E2-48CAAF1393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D4C3-F06B-2343-A0FD-9A7826BF02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aseline="0" dirty="0"/>
              <a:t>Object-Oriented</a:t>
            </a:r>
          </a:p>
          <a:p>
            <a:pPr lvl="1"/>
            <a:r>
              <a:rPr lang="en-US" baseline="0" dirty="0"/>
              <a:t>Uses the Python OO interface</a:t>
            </a:r>
          </a:p>
          <a:p>
            <a:pPr lvl="1"/>
            <a:r>
              <a:rPr lang="en-US" baseline="0" dirty="0"/>
              <a:t>Creates individual figure and axes objects using constructors</a:t>
            </a:r>
          </a:p>
          <a:p>
            <a:pPr lvl="1"/>
            <a:r>
              <a:rPr lang="en-US" baseline="0" dirty="0"/>
              <a:t>Modifies the state of the objects using methods</a:t>
            </a:r>
          </a:p>
          <a:p>
            <a:pPr lvl="1"/>
            <a:endParaRPr lang="en-US" baseline="0" dirty="0"/>
          </a:p>
          <a:p>
            <a:pPr lvl="1"/>
            <a:endParaRPr lang="en-US" baseline="0" dirty="0"/>
          </a:p>
          <a:p>
            <a:pPr lvl="0"/>
            <a:r>
              <a:rPr lang="en-US" baseline="0" dirty="0"/>
              <a:t>In this course we will focus on the MATLAB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36F0-D1AF-D046-B0F7-C33BBC3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</a:t>
            </a:r>
            <a:r>
              <a:rPr lang="en-US" baseline="0" dirty="0"/>
              <a:t> API modes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19AA6-9181-7644-9B94-934E8187E7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2048-B36B-0748-BBD5-73616CDD9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Convention for importing Matplotlib to make its name shorter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To</a:t>
            </a:r>
            <a:r>
              <a:rPr lang="en-US" baseline="0" dirty="0"/>
              <a:t> plot y = sin(x)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aseline="0" dirty="0"/>
              <a:t>Create a set of x values, using x = </a:t>
            </a:r>
            <a:r>
              <a:rPr lang="en-US" baseline="0" dirty="0" err="1"/>
              <a:t>numpy.arange</a:t>
            </a:r>
            <a:r>
              <a:rPr lang="en-US" baseline="0" dirty="0"/>
              <a:t>(0, 2*</a:t>
            </a:r>
            <a:r>
              <a:rPr lang="en-US" baseline="0" dirty="0" err="1"/>
              <a:t>numpy.pi</a:t>
            </a:r>
            <a:r>
              <a:rPr lang="en-US" baseline="0" dirty="0"/>
              <a:t>,</a:t>
            </a:r>
            <a:r>
              <a:rPr lang="en-US" dirty="0"/>
              <a:t> 0.1</a:t>
            </a:r>
            <a:r>
              <a:rPr lang="en-US" baseline="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aseline="0" dirty="0"/>
              <a:t>Calculate the corresponding values of y, using y = </a:t>
            </a:r>
            <a:r>
              <a:rPr lang="en-US" baseline="0" dirty="0" err="1"/>
              <a:t>numpy.sin</a:t>
            </a:r>
            <a:r>
              <a:rPr lang="en-US" baseline="0" dirty="0"/>
              <a:t>(x)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plt.plot</a:t>
            </a:r>
            <a:r>
              <a:rPr lang="en-US" dirty="0"/>
              <a:t>(x, 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400050"/>
            <a:r>
              <a:rPr lang="en-US" baseline="0" dirty="0"/>
              <a:t>This produces a line</a:t>
            </a:r>
            <a:r>
              <a:rPr lang="en-US" dirty="0"/>
              <a:t> plot as default</a:t>
            </a:r>
            <a:r>
              <a:rPr lang="en-US" baseline="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7647-4CAD-2144-BF61-8189014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11739-6359-474C-97D0-D77A1A1B2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6684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2783-C434-7446-8773-B4C10366C6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</a:t>
            </a:r>
            <a:r>
              <a:rPr lang="en-US" baseline="0" dirty="0"/>
              <a:t> figure size</a:t>
            </a:r>
          </a:p>
          <a:p>
            <a:pPr lvl="1"/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 = [10, 5])</a:t>
            </a:r>
          </a:p>
          <a:p>
            <a:pPr rtl="0" eaLnBrk="1" latinLnBrk="0" hangingPunct="1"/>
            <a:r>
              <a:rPr lang="en-US" sz="2000" b="0" kern="1200" baseline="0" dirty="0">
                <a:solidFill>
                  <a:srgbClr val="2E2D2C"/>
                </a:solidFill>
                <a:effectLst/>
                <a:latin typeface="+mn-lt"/>
                <a:ea typeface="+mn-ea"/>
                <a:cs typeface="Arial" pitchFamily="34" charset="0"/>
              </a:rPr>
              <a:t>Add title</a:t>
            </a:r>
            <a:endParaRPr lang="en-GB" sz="2000" dirty="0">
              <a:effectLst/>
            </a:endParaRPr>
          </a:p>
          <a:p>
            <a:pPr lvl="1"/>
            <a:r>
              <a:rPr lang="en-US" b="0" kern="1200" baseline="0" dirty="0" err="1">
                <a:solidFill>
                  <a:srgbClr val="2E2D2C"/>
                </a:solidFill>
                <a:effectLst/>
                <a:latin typeface="+mn-lt"/>
                <a:ea typeface="+mn-ea"/>
                <a:cs typeface="Arial" pitchFamily="34" charset="0"/>
              </a:rPr>
              <a:t>plt.title</a:t>
            </a:r>
            <a:r>
              <a:rPr lang="en-US" b="0" kern="1200" baseline="0" dirty="0">
                <a:solidFill>
                  <a:srgbClr val="2E2D2C"/>
                </a:solidFill>
                <a:effectLst/>
                <a:latin typeface="+mn-lt"/>
                <a:ea typeface="+mn-ea"/>
                <a:cs typeface="Arial" pitchFamily="34" charset="0"/>
              </a:rPr>
              <a:t>(“Plot of sin(x)”)</a:t>
            </a:r>
            <a:endParaRPr lang="en-US" baseline="0" dirty="0"/>
          </a:p>
          <a:p>
            <a:r>
              <a:rPr lang="en-US" baseline="0" dirty="0"/>
              <a:t>Change axes limits</a:t>
            </a:r>
          </a:p>
          <a:p>
            <a:pPr lvl="1"/>
            <a:r>
              <a:rPr lang="en-US" dirty="0" err="1"/>
              <a:t>plt.xlim</a:t>
            </a:r>
            <a:r>
              <a:rPr lang="en-US" dirty="0"/>
              <a:t>(0, </a:t>
            </a:r>
            <a:r>
              <a:rPr lang="en-US" dirty="0" err="1"/>
              <a:t>np.pi</a:t>
            </a:r>
            <a:r>
              <a:rPr lang="en-US" dirty="0"/>
              <a:t>)</a:t>
            </a:r>
          </a:p>
          <a:p>
            <a:pPr lvl="1"/>
            <a:r>
              <a:rPr lang="en-US" baseline="0" dirty="0" err="1"/>
              <a:t>plt.ylim</a:t>
            </a:r>
            <a:r>
              <a:rPr lang="en-US" baseline="0" dirty="0"/>
              <a:t>(-0.5,</a:t>
            </a:r>
            <a:r>
              <a:rPr lang="en-US" dirty="0"/>
              <a:t> 0.5</a:t>
            </a:r>
            <a:r>
              <a:rPr lang="en-US" baseline="0" dirty="0"/>
              <a:t>)</a:t>
            </a:r>
          </a:p>
          <a:p>
            <a:r>
              <a:rPr lang="en-US" dirty="0"/>
              <a:t>Add axes labels</a:t>
            </a:r>
          </a:p>
          <a:p>
            <a:pPr lvl="1"/>
            <a:r>
              <a:rPr lang="en-US" baseline="0" dirty="0" err="1"/>
              <a:t>plt.xlabel</a:t>
            </a:r>
            <a:r>
              <a:rPr lang="en-US" baseline="0" dirty="0"/>
              <a:t>(“values of x”)</a:t>
            </a:r>
          </a:p>
          <a:p>
            <a:pPr lvl="1"/>
            <a:r>
              <a:rPr lang="en-US" baseline="0" dirty="0" err="1"/>
              <a:t>plt.ylabel</a:t>
            </a:r>
            <a:r>
              <a:rPr lang="en-US" baseline="0" dirty="0"/>
              <a:t>(“values of y”)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C348E-FE33-DE43-840C-87EE2592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CE996-9B83-E74E-A1AB-F8FB82547B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AF34-0AE6-E54F-BA74-63AD3225DB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aseline="0" dirty="0"/>
              <a:t>Change ticks</a:t>
            </a:r>
          </a:p>
          <a:p>
            <a:pPr lvl="1"/>
            <a:r>
              <a:rPr lang="en-US" baseline="0" dirty="0" err="1"/>
              <a:t>plt.xticks</a:t>
            </a:r>
            <a:r>
              <a:rPr lang="en-US" baseline="0" dirty="0"/>
              <a:t>(</a:t>
            </a:r>
            <a:r>
              <a:rPr lang="en-US" baseline="0" dirty="0" err="1"/>
              <a:t>list_of_tick_positions</a:t>
            </a:r>
            <a:r>
              <a:rPr lang="en-US" baseline="0" dirty="0"/>
              <a:t>, </a:t>
            </a:r>
            <a:r>
              <a:rPr lang="en-US" baseline="0" dirty="0" err="1"/>
              <a:t>list_of_tick_labels</a:t>
            </a:r>
            <a:r>
              <a:rPr lang="en-US" baseline="0" dirty="0"/>
              <a:t>)</a:t>
            </a:r>
          </a:p>
          <a:p>
            <a:pPr lvl="1"/>
            <a:r>
              <a:rPr lang="en-US" baseline="0" dirty="0" err="1"/>
              <a:t>plt.yticks</a:t>
            </a:r>
            <a:r>
              <a:rPr lang="en-US" baseline="0" dirty="0"/>
              <a:t>(</a:t>
            </a:r>
            <a:r>
              <a:rPr lang="en-US" baseline="0" dirty="0" err="1"/>
              <a:t>list_of_tick_positions</a:t>
            </a:r>
            <a:r>
              <a:rPr lang="en-US" baseline="0" dirty="0"/>
              <a:t>, </a:t>
            </a:r>
            <a:r>
              <a:rPr lang="en-US" baseline="0" dirty="0" err="1"/>
              <a:t>list_of_tick_labels</a:t>
            </a:r>
            <a:r>
              <a:rPr lang="en-US" baseline="0" dirty="0"/>
              <a:t>)</a:t>
            </a:r>
          </a:p>
          <a:p>
            <a:r>
              <a:rPr lang="en-US" dirty="0"/>
              <a:t>Add legends</a:t>
            </a:r>
          </a:p>
          <a:p>
            <a:pPr lvl="1"/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Scatter</a:t>
            </a:r>
            <a:r>
              <a:rPr lang="en-US" baseline="0" dirty="0"/>
              <a:t> plot with circular markers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(x,</a:t>
            </a:r>
            <a:r>
              <a:rPr lang="en-US" baseline="0" dirty="0"/>
              <a:t> y, </a:t>
            </a:r>
            <a:r>
              <a:rPr lang="en-US" baseline="0" dirty="0" err="1"/>
              <a:t>linestyle</a:t>
            </a:r>
            <a:r>
              <a:rPr lang="en-US" baseline="0" dirty="0"/>
              <a:t> = ‘’, marker = ‘o’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Dotted lines with x markers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(x, y, </a:t>
            </a:r>
            <a:r>
              <a:rPr lang="en-US" dirty="0" err="1"/>
              <a:t>linestyle</a:t>
            </a:r>
            <a:r>
              <a:rPr lang="en-US" dirty="0"/>
              <a:t> = ‘--’, marker</a:t>
            </a:r>
            <a:r>
              <a:rPr lang="en-US" baseline="0" dirty="0"/>
              <a:t> = ‘x’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7644A-3942-EA4D-830F-CF4A74C7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DAE27-B120-434C-B5AD-EC3675F957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0AE5-9B06-524B-8A2D-C602966D01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Adding plot to same axes:</a:t>
            </a:r>
          </a:p>
          <a:p>
            <a:pPr lvl="1"/>
            <a:r>
              <a:rPr lang="en-US" dirty="0"/>
              <a:t>Simply add more </a:t>
            </a:r>
            <a:r>
              <a:rPr lang="en-US" dirty="0" err="1"/>
              <a:t>plt.plot</a:t>
            </a:r>
            <a:r>
              <a:rPr lang="en-US" dirty="0"/>
              <a:t>() for the new data to be plotted</a:t>
            </a:r>
          </a:p>
          <a:p>
            <a:pPr lvl="0"/>
            <a:r>
              <a:rPr lang="en-US" dirty="0"/>
              <a:t>Adding new axes to figure:</a:t>
            </a:r>
          </a:p>
          <a:p>
            <a:pPr lvl="1"/>
            <a:r>
              <a:rPr lang="en-US" dirty="0"/>
              <a:t>Add one function call </a:t>
            </a:r>
            <a:r>
              <a:rPr lang="en-US" dirty="0" err="1"/>
              <a:t>plt.subplot</a:t>
            </a:r>
            <a:r>
              <a:rPr lang="en-US" dirty="0"/>
              <a:t>() for each sub-plot</a:t>
            </a:r>
          </a:p>
          <a:p>
            <a:pPr lvl="2"/>
            <a:r>
              <a:rPr lang="en-US" dirty="0" err="1"/>
              <a:t>plt.subplot</a:t>
            </a:r>
            <a:r>
              <a:rPr lang="en-US" dirty="0"/>
              <a:t>(2,1,1) followed by all plot modifier functions</a:t>
            </a:r>
          </a:p>
          <a:p>
            <a:pPr lvl="2"/>
            <a:r>
              <a:rPr lang="en-US" dirty="0" err="1"/>
              <a:t>plt.subplot</a:t>
            </a:r>
            <a:r>
              <a:rPr lang="en-US" dirty="0"/>
              <a:t>(2,1,2) followed by all plot modifier functions</a:t>
            </a:r>
          </a:p>
          <a:p>
            <a:pPr lvl="1"/>
            <a:r>
              <a:rPr lang="en-US" dirty="0"/>
              <a:t>The arguments of subplot() for two plots stacked vertically:</a:t>
            </a:r>
          </a:p>
          <a:p>
            <a:pPr lvl="2"/>
            <a:r>
              <a:rPr lang="en-US" dirty="0"/>
              <a:t>2:  total number of sub-plot rows (2)</a:t>
            </a:r>
          </a:p>
          <a:p>
            <a:pPr lvl="2"/>
            <a:r>
              <a:rPr lang="en-US" dirty="0"/>
              <a:t>1:  total number of sub-plot columns (1)</a:t>
            </a:r>
          </a:p>
          <a:p>
            <a:pPr lvl="2"/>
            <a:r>
              <a:rPr lang="en-US" dirty="0"/>
              <a:t>1:  index of the sub-plot, starts counting from 1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3FDC-D733-EC4C-B1C0-7F380DA8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84B00-5E78-B74D-A870-BD93C0CDAB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8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BB79-956A-0440-9FE4-7D4ECDE042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Developed</a:t>
            </a:r>
            <a:r>
              <a:rPr lang="en-US" baseline="0" dirty="0"/>
              <a:t> based on Matplotlib</a:t>
            </a:r>
          </a:p>
          <a:p>
            <a:r>
              <a:rPr lang="en-US" baseline="0" dirty="0"/>
              <a:t>Tailored to produce publication quality statistical plots requiring minimum code</a:t>
            </a:r>
          </a:p>
          <a:p>
            <a:r>
              <a:rPr lang="en-US" dirty="0"/>
              <a:t>Comes with wide range of pre-defined </a:t>
            </a:r>
            <a:r>
              <a:rPr lang="en-US" dirty="0" err="1"/>
              <a:t>colour</a:t>
            </a:r>
            <a:r>
              <a:rPr lang="en-US" dirty="0"/>
              <a:t> palettes</a:t>
            </a:r>
          </a:p>
          <a:p>
            <a:r>
              <a:rPr lang="en-US" dirty="0"/>
              <a:t>Can be modified with</a:t>
            </a:r>
            <a:r>
              <a:rPr lang="en-US" baseline="0" dirty="0"/>
              <a:t> Matplotlib functions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B0C65-E694-5047-BFB0-5723EEB9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Seaborn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79AD-DEA1-EB41-AACE-FE774BE993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2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6BB-7D27-9348-A269-C2B085B07B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Seaborn</a:t>
            </a:r>
            <a:r>
              <a:rPr lang="en-US" baseline="0" dirty="0"/>
              <a:t> is included in Anaconda</a:t>
            </a:r>
          </a:p>
          <a:p>
            <a:r>
              <a:rPr lang="en-US" baseline="0" dirty="0"/>
              <a:t>To install manually, use:</a:t>
            </a:r>
          </a:p>
          <a:p>
            <a:pPr lvl="1"/>
            <a:r>
              <a:rPr lang="en-US" dirty="0" err="1"/>
              <a:t>conda</a:t>
            </a:r>
            <a:r>
              <a:rPr lang="en-US" baseline="0" dirty="0"/>
              <a:t> install seaborn</a:t>
            </a:r>
          </a:p>
          <a:p>
            <a:pPr lvl="0"/>
            <a:r>
              <a:rPr lang="en-US" baseline="0" dirty="0"/>
              <a:t>To use Seaborn, convention uses the alias “</a:t>
            </a:r>
            <a:r>
              <a:rPr lang="en-US" baseline="0" dirty="0" err="1"/>
              <a:t>sns</a:t>
            </a:r>
            <a:r>
              <a:rPr lang="en-US" baseline="0" dirty="0"/>
              <a:t>”</a:t>
            </a:r>
          </a:p>
          <a:p>
            <a:pPr lvl="1"/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baseline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0BA69-4021-FB48-AAB4-832B005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Seaborn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BBCC-D2C5-2248-ADF9-EEC945D323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9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FFEF-2691-4C45-8585-5479A76435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Continuous data</a:t>
            </a:r>
          </a:p>
          <a:p>
            <a:pPr lvl="1"/>
            <a:r>
              <a:rPr lang="en-US" dirty="0" err="1"/>
              <a:t>sns.distplot</a:t>
            </a:r>
            <a:r>
              <a:rPr lang="en-US" dirty="0"/>
              <a:t>(a = </a:t>
            </a:r>
            <a:r>
              <a:rPr lang="en-US" dirty="0" err="1"/>
              <a:t>my_dataframe</a:t>
            </a:r>
            <a:r>
              <a:rPr lang="en-US" dirty="0"/>
              <a:t>[‘column name’])</a:t>
            </a:r>
          </a:p>
          <a:p>
            <a:pPr lvl="1"/>
            <a:r>
              <a:rPr lang="en-US" dirty="0"/>
              <a:t>By default kernel density estimation (KDE) is also plotted, this is an approximation of the distribution using a linear combination of normal distributions</a:t>
            </a:r>
          </a:p>
          <a:p>
            <a:pPr lvl="1"/>
            <a:r>
              <a:rPr lang="en-US" dirty="0"/>
              <a:t>KDE can be turned off by setting </a:t>
            </a:r>
            <a:r>
              <a:rPr lang="en-US" dirty="0" err="1"/>
              <a:t>kde</a:t>
            </a:r>
            <a:r>
              <a:rPr lang="en-US" dirty="0"/>
              <a:t> = False in </a:t>
            </a:r>
            <a:r>
              <a:rPr lang="en-US" dirty="0" err="1"/>
              <a:t>sns.distplot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Discontinuous data</a:t>
            </a:r>
          </a:p>
          <a:p>
            <a:pPr lvl="1"/>
            <a:r>
              <a:rPr lang="en-US" dirty="0" err="1"/>
              <a:t>sns.countplot</a:t>
            </a:r>
            <a:r>
              <a:rPr lang="en-US" dirty="0"/>
              <a:t>(data = </a:t>
            </a:r>
            <a:r>
              <a:rPr lang="en-US" dirty="0" err="1"/>
              <a:t>my_dataframe</a:t>
            </a:r>
            <a:r>
              <a:rPr lang="en-US" dirty="0"/>
              <a:t>, x = ”column name”)</a:t>
            </a:r>
          </a:p>
          <a:p>
            <a:pPr lvl="1"/>
            <a:r>
              <a:rPr lang="en-US" dirty="0"/>
              <a:t>Allows breaking data into sub-groups and plot in different </a:t>
            </a:r>
            <a:r>
              <a:rPr lang="en-US" dirty="0" err="1"/>
              <a:t>colours</a:t>
            </a:r>
            <a:endParaRPr lang="en-US" dirty="0"/>
          </a:p>
          <a:p>
            <a:pPr lvl="2"/>
            <a:r>
              <a:rPr lang="en-US" dirty="0" err="1"/>
              <a:t>sns.countplot</a:t>
            </a:r>
            <a:r>
              <a:rPr lang="en-US" dirty="0"/>
              <a:t>(data = </a:t>
            </a:r>
            <a:r>
              <a:rPr lang="en-US" dirty="0" err="1"/>
              <a:t>my_dataframe</a:t>
            </a:r>
            <a:r>
              <a:rPr lang="en-US" dirty="0"/>
              <a:t>, x = ‘Height’, hue = ‘Gender’)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45EE8-3500-4340-BDDA-C8EB0822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Visualising</a:t>
            </a:r>
            <a:r>
              <a:rPr lang="en-US" dirty="0"/>
              <a:t> Distribution</a:t>
            </a:r>
            <a:r>
              <a:rPr lang="en-US" baseline="0" dirty="0"/>
              <a:t>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06037-07D2-B349-929F-45F93E84FC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E01-106A-CA4F-826A-1880C05D3D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we may wish see</a:t>
            </a:r>
            <a:r>
              <a:rPr lang="en-US" baseline="0" dirty="0"/>
              <a:t> if gender has an effect on weight in a survey data we have collected</a:t>
            </a:r>
          </a:p>
          <a:p>
            <a:r>
              <a:rPr lang="en-US" baseline="0" dirty="0" err="1"/>
              <a:t>sns.distplot</a:t>
            </a:r>
            <a:r>
              <a:rPr lang="en-US" baseline="0" dirty="0"/>
              <a:t> do not support “hue”</a:t>
            </a:r>
          </a:p>
          <a:p>
            <a:r>
              <a:rPr lang="en-US" baseline="0" dirty="0"/>
              <a:t>We can instead compare the male and female weight distributions using a </a:t>
            </a:r>
            <a:r>
              <a:rPr lang="en-US" b="1" baseline="0" dirty="0"/>
              <a:t>box</a:t>
            </a:r>
            <a:r>
              <a:rPr lang="en-US" b="0" baseline="0" dirty="0"/>
              <a:t> plot or a </a:t>
            </a:r>
            <a:r>
              <a:rPr lang="en-US" b="1" baseline="0" dirty="0"/>
              <a:t>violin </a:t>
            </a:r>
            <a:r>
              <a:rPr lang="en-US" b="0" baseline="0" dirty="0"/>
              <a:t>plot</a:t>
            </a:r>
          </a:p>
          <a:p>
            <a:r>
              <a:rPr lang="en-US" dirty="0"/>
              <a:t>Box (and whiskers) plot:</a:t>
            </a:r>
          </a:p>
          <a:p>
            <a:pPr lvl="1"/>
            <a:r>
              <a:rPr lang="en-US" dirty="0" err="1"/>
              <a:t>sns.boxplot</a:t>
            </a:r>
            <a:r>
              <a:rPr lang="en-US" dirty="0"/>
              <a:t>(data = </a:t>
            </a:r>
            <a:r>
              <a:rPr lang="en-US" dirty="0" err="1"/>
              <a:t>my_dataframe</a:t>
            </a:r>
            <a:r>
              <a:rPr lang="en-US" dirty="0"/>
              <a:t>, x = ‘Gender’, y = ‘Weight’)</a:t>
            </a:r>
          </a:p>
          <a:p>
            <a:pPr lvl="1"/>
            <a:r>
              <a:rPr lang="en-US" b="0" baseline="0" dirty="0"/>
              <a:t>Box</a:t>
            </a:r>
            <a:r>
              <a:rPr lang="en-US" b="0" dirty="0"/>
              <a:t> </a:t>
            </a:r>
            <a:r>
              <a:rPr lang="en-US" dirty="0"/>
              <a:t>gives position of 25-th (Q1) and 75-th (Q3) percentile</a:t>
            </a:r>
          </a:p>
          <a:p>
            <a:pPr lvl="1"/>
            <a:r>
              <a:rPr lang="en-US" dirty="0"/>
              <a:t>Line inside the box gives the 50-th (Q2) percentile</a:t>
            </a:r>
          </a:p>
          <a:p>
            <a:pPr lvl="1"/>
            <a:r>
              <a:rPr lang="en-US" b="0" baseline="0" dirty="0"/>
              <a:t>Whiskers on default gives Q1</a:t>
            </a:r>
            <a:r>
              <a:rPr lang="en-US" b="0" dirty="0"/>
              <a:t> – 1.5 * (Q3 – Q1), and Q3 + 1.5 * (Q3 – Q1)</a:t>
            </a:r>
          </a:p>
          <a:p>
            <a:pPr lvl="1"/>
            <a:r>
              <a:rPr lang="en-US" baseline="0" dirty="0"/>
              <a:t>Dots outside</a:t>
            </a:r>
            <a:r>
              <a:rPr lang="en-US" dirty="0"/>
              <a:t> of the whiskers are the outliners</a:t>
            </a:r>
          </a:p>
          <a:p>
            <a:pPr lvl="0"/>
            <a:r>
              <a:rPr lang="en-US" dirty="0"/>
              <a:t>Violin plot:</a:t>
            </a:r>
          </a:p>
          <a:p>
            <a:pPr lvl="1"/>
            <a:r>
              <a:rPr lang="en-US" dirty="0" err="1"/>
              <a:t>sns.violinplot</a:t>
            </a:r>
            <a:r>
              <a:rPr lang="en-US" dirty="0"/>
              <a:t>(data = </a:t>
            </a:r>
            <a:r>
              <a:rPr lang="en-US" dirty="0" err="1"/>
              <a:t>my_dataframe</a:t>
            </a:r>
            <a:r>
              <a:rPr lang="en-US" dirty="0"/>
              <a:t>, x = ‘Gender’, y = ‘Height’)</a:t>
            </a:r>
          </a:p>
          <a:p>
            <a:pPr lvl="1"/>
            <a:r>
              <a:rPr lang="en-US" dirty="0"/>
              <a:t>Similar to box plot, but also plots out the actual shape of the distributions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5A809-7DFD-5B4A-8EE1-431CDD98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E6F9-3FCF-3C44-BC20-A63F986885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07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FE76-079F-C34C-9A1B-BB9EE24F2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  <a:p>
            <a:pPr lvl="1"/>
            <a:r>
              <a:rPr lang="en-US" dirty="0" err="1"/>
              <a:t>sns.scatterplot</a:t>
            </a:r>
            <a:r>
              <a:rPr lang="en-US" dirty="0"/>
              <a:t>(data = </a:t>
            </a:r>
            <a:r>
              <a:rPr lang="en-US" dirty="0" err="1"/>
              <a:t>my_dataframe</a:t>
            </a:r>
            <a:r>
              <a:rPr lang="en-US" dirty="0"/>
              <a:t>, x = ‘Spending’, y</a:t>
            </a:r>
            <a:r>
              <a:rPr lang="en-US" baseline="0" dirty="0"/>
              <a:t> = ‘Profit’)</a:t>
            </a:r>
          </a:p>
          <a:p>
            <a:pPr lvl="0"/>
            <a:r>
              <a:rPr lang="en-US" dirty="0"/>
              <a:t>Linear regression</a:t>
            </a:r>
            <a:r>
              <a:rPr lang="en-US" baseline="0" dirty="0"/>
              <a:t> plot</a:t>
            </a:r>
          </a:p>
          <a:p>
            <a:pPr lvl="1"/>
            <a:r>
              <a:rPr lang="en-US" dirty="0" err="1"/>
              <a:t>sns.regplot</a:t>
            </a:r>
            <a:r>
              <a:rPr lang="en-US" dirty="0"/>
              <a:t>(data = </a:t>
            </a:r>
            <a:r>
              <a:rPr lang="en-US" dirty="0" err="1"/>
              <a:t>df</a:t>
            </a:r>
            <a:r>
              <a:rPr lang="en-US" dirty="0"/>
              <a:t>, x = ‘Spending’, y = ‘Profit’)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B37D-7747-7847-B33D-6987F736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</a:t>
            </a:r>
            <a:r>
              <a:rPr lang="en-US" baseline="0" dirty="0"/>
              <a:t> Trends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99B-3E3A-4245-89F4-9D4CA123F2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9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D8CA-E8A6-5A4C-BC45-C046B233BE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Correlation</a:t>
            </a:r>
            <a:r>
              <a:rPr lang="en-US" baseline="0" dirty="0"/>
              <a:t> coefficient between two columns</a:t>
            </a:r>
          </a:p>
          <a:p>
            <a:pPr lvl="1"/>
            <a:r>
              <a:rPr lang="en-US" baseline="0" dirty="0"/>
              <a:t>1 means there is100% linear relationship between two columns</a:t>
            </a:r>
          </a:p>
          <a:p>
            <a:pPr lvl="1"/>
            <a:r>
              <a:rPr lang="en-US" baseline="0" dirty="0"/>
              <a:t>0 means one column appears random to the other column</a:t>
            </a:r>
          </a:p>
          <a:p>
            <a:pPr lvl="1"/>
            <a:r>
              <a:rPr lang="en-US" baseline="0" dirty="0"/>
              <a:t>0.6 means somewhere in-between</a:t>
            </a:r>
          </a:p>
          <a:p>
            <a:pPr lvl="0"/>
            <a:r>
              <a:rPr lang="en-US" baseline="0" dirty="0"/>
              <a:t>Used to discover if one column can be used to predict the values of another</a:t>
            </a:r>
          </a:p>
          <a:p>
            <a:pPr lvl="0"/>
            <a:r>
              <a:rPr lang="en-US" baseline="0" dirty="0"/>
              <a:t>Pandas provides an easy way to compute correlation coefficients of all pairs of columns in a data frame:</a:t>
            </a:r>
          </a:p>
          <a:p>
            <a:pPr lvl="1"/>
            <a:r>
              <a:rPr lang="en-US" baseline="0" dirty="0" err="1"/>
              <a:t>corr_matrix</a:t>
            </a:r>
            <a:r>
              <a:rPr lang="en-US" baseline="0" dirty="0"/>
              <a:t> = </a:t>
            </a:r>
            <a:r>
              <a:rPr lang="en-US" baseline="0" dirty="0" err="1"/>
              <a:t>my_dataframe.corr</a:t>
            </a:r>
            <a:r>
              <a:rPr lang="en-US" baseline="0" dirty="0"/>
              <a:t>()</a:t>
            </a:r>
          </a:p>
          <a:p>
            <a:pPr lvl="0"/>
            <a:r>
              <a:rPr lang="en-US" baseline="0" dirty="0"/>
              <a:t>The correlation coefficient matrix computed by Pandas can be </a:t>
            </a:r>
            <a:r>
              <a:rPr lang="en-US" baseline="0" dirty="0" err="1"/>
              <a:t>visualised</a:t>
            </a:r>
            <a:r>
              <a:rPr lang="en-US" baseline="0" dirty="0"/>
              <a:t> using a </a:t>
            </a:r>
            <a:r>
              <a:rPr lang="en-US" baseline="0" dirty="0" err="1"/>
              <a:t>headmap</a:t>
            </a:r>
            <a:r>
              <a:rPr lang="en-US" baseline="0" dirty="0"/>
              <a:t>:</a:t>
            </a:r>
          </a:p>
          <a:p>
            <a:pPr lvl="1"/>
            <a:r>
              <a:rPr lang="en-US" baseline="0" dirty="0" err="1"/>
              <a:t>sns.heatmap</a:t>
            </a:r>
            <a:r>
              <a:rPr lang="en-US" baseline="0" dirty="0"/>
              <a:t>(</a:t>
            </a:r>
            <a:r>
              <a:rPr lang="en-US" baseline="0" dirty="0" err="1"/>
              <a:t>corr_matrix</a:t>
            </a:r>
            <a:r>
              <a:rPr lang="en-US" baseline="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4DBE5-67B0-F84C-AE68-EB645493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Heatmaps and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6B857-EF46-1641-98C6-05DC95E32A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1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2864-9AE6-AF44-AB37-D00D631BAB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visualise</a:t>
            </a:r>
            <a:r>
              <a:rPr lang="en-US" dirty="0"/>
              <a:t> data mapped to geographical areas, we need to plot the following items:</a:t>
            </a:r>
          </a:p>
          <a:p>
            <a:pPr lvl="1"/>
            <a:r>
              <a:rPr lang="en-US" dirty="0"/>
              <a:t>The geographical map</a:t>
            </a:r>
          </a:p>
          <a:p>
            <a:pPr lvl="1"/>
            <a:r>
              <a:rPr lang="en-US" dirty="0"/>
              <a:t>All of the regional areas, with their boundaries</a:t>
            </a:r>
          </a:p>
          <a:p>
            <a:pPr lvl="2"/>
            <a:r>
              <a:rPr lang="en-US" dirty="0"/>
              <a:t>e.g. All boroughs and their boundaries in England</a:t>
            </a:r>
          </a:p>
          <a:p>
            <a:pPr lvl="1"/>
            <a:r>
              <a:rPr lang="en-US" dirty="0"/>
              <a:t>A way to represent data associated with the regional areas</a:t>
            </a:r>
          </a:p>
          <a:p>
            <a:pPr lvl="2"/>
            <a:r>
              <a:rPr lang="en-US" dirty="0"/>
              <a:t>e.g. Average house price in each borough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180FD-7349-4B44-9F29-5179CE8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</a:t>
            </a:r>
            <a:r>
              <a:rPr lang="en-US" baseline="0" dirty="0"/>
              <a:t> Geographical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6A37F-D532-9C48-B856-01E4E99F6C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Installing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ND-arrays</a:t>
            </a:r>
          </a:p>
          <a:p>
            <a:r>
              <a:rPr lang="en-US" dirty="0"/>
              <a:t>Slice and Dice</a:t>
            </a:r>
          </a:p>
          <a:p>
            <a:r>
              <a:rPr lang="en-US" dirty="0"/>
              <a:t>Array operations</a:t>
            </a:r>
            <a:endParaRPr lang="en-US" baseline="0" dirty="0"/>
          </a:p>
          <a:p>
            <a:r>
              <a:rPr lang="en-US" baseline="0" dirty="0"/>
              <a:t>Universal Functions</a:t>
            </a:r>
            <a:endParaRPr lang="en-US" dirty="0"/>
          </a:p>
          <a:p>
            <a:r>
              <a:rPr lang="en-US" dirty="0"/>
              <a:t>Summary Statistics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0639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5406-F077-B449-8352-BDED35069A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boundaries are represented as</a:t>
            </a:r>
            <a:r>
              <a:rPr lang="en-US" baseline="0" dirty="0"/>
              <a:t> a collection of coordinates linked by lines</a:t>
            </a:r>
          </a:p>
          <a:p>
            <a:r>
              <a:rPr lang="en-US" baseline="0" dirty="0"/>
              <a:t>Each enclosed area also has a name --- e.g. name of the Post Code region, or borough</a:t>
            </a:r>
          </a:p>
          <a:p>
            <a:r>
              <a:rPr lang="en-US" baseline="0" dirty="0"/>
              <a:t>This information is stored in various formats</a:t>
            </a:r>
          </a:p>
          <a:p>
            <a:pPr lvl="1"/>
            <a:r>
              <a:rPr lang="en-US" dirty="0"/>
              <a:t>CSV</a:t>
            </a:r>
            <a:endParaRPr lang="en-US" baseline="0" dirty="0"/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/>
              <a:t>Keyhole Markup Language (KML)</a:t>
            </a:r>
          </a:p>
          <a:p>
            <a:r>
              <a:rPr lang="en-US" dirty="0"/>
              <a:t>In CSV format, each row would represent one coordinate in a boundary of a region. This format is very </a:t>
            </a:r>
            <a:r>
              <a:rPr lang="en-US" dirty="0" err="1"/>
              <a:t>ineffcient</a:t>
            </a:r>
            <a:endParaRPr lang="en-US" dirty="0"/>
          </a:p>
          <a:p>
            <a:r>
              <a:rPr lang="en-US" dirty="0" err="1"/>
              <a:t>GeoJSON</a:t>
            </a:r>
            <a:r>
              <a:rPr lang="en-US" dirty="0"/>
              <a:t> uses JSON file to record the meta information of each region and coordinates in its boundary in a key-value format</a:t>
            </a:r>
          </a:p>
          <a:p>
            <a:r>
              <a:rPr lang="en-US" dirty="0"/>
              <a:t>KML use XML format to record the same information</a:t>
            </a:r>
          </a:p>
          <a:p>
            <a:r>
              <a:rPr lang="en-US" dirty="0"/>
              <a:t>One need to download a </a:t>
            </a:r>
            <a:r>
              <a:rPr lang="en-US" dirty="0" err="1"/>
              <a:t>GeoJSON</a:t>
            </a:r>
            <a:r>
              <a:rPr lang="en-US" dirty="0"/>
              <a:t> or KML or CSV file for the map we need to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E126B-F1BB-E248-9C5C-755BDA62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Representing Map Boundary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DA425-3F04-F442-AFC0-06A7D400D2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4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B343-4270-6A40-A52D-2B560246A1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Based on Pandas package</a:t>
            </a:r>
          </a:p>
          <a:p>
            <a:r>
              <a:rPr lang="en-US" dirty="0"/>
              <a:t>Provides </a:t>
            </a:r>
            <a:r>
              <a:rPr lang="en-US" dirty="0" err="1"/>
              <a:t>GeoDataFrame</a:t>
            </a:r>
            <a:r>
              <a:rPr lang="en-US" dirty="0"/>
              <a:t>, which inherits from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GeoDataFrame</a:t>
            </a:r>
            <a:r>
              <a:rPr lang="en-US" dirty="0"/>
              <a:t> represents a </a:t>
            </a:r>
            <a:r>
              <a:rPr lang="en-US" dirty="0" err="1"/>
              <a:t>GeoJSON</a:t>
            </a:r>
            <a:r>
              <a:rPr lang="en-US" dirty="0"/>
              <a:t> file in a tabular form, which can be manipulated in Python using standard Pandas functions</a:t>
            </a:r>
          </a:p>
          <a:p>
            <a:r>
              <a:rPr lang="en-US" dirty="0"/>
              <a:t>Each row in a </a:t>
            </a:r>
            <a:r>
              <a:rPr lang="en-US" dirty="0" err="1"/>
              <a:t>GeoDataFrame</a:t>
            </a:r>
            <a:r>
              <a:rPr lang="en-US" dirty="0"/>
              <a:t> represents a polygon, which represents a region on a map</a:t>
            </a:r>
          </a:p>
          <a:p>
            <a:r>
              <a:rPr lang="en-US" dirty="0"/>
              <a:t>Reads a </a:t>
            </a:r>
            <a:r>
              <a:rPr lang="en-US" dirty="0" err="1"/>
              <a:t>GeoJSON</a:t>
            </a:r>
            <a:r>
              <a:rPr lang="en-US" dirty="0"/>
              <a:t> file using: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geopandas</a:t>
            </a:r>
            <a:r>
              <a:rPr lang="en-US" dirty="0"/>
              <a:t> as </a:t>
            </a:r>
            <a:r>
              <a:rPr lang="en-US" dirty="0" err="1"/>
              <a:t>gpd</a:t>
            </a:r>
            <a:endParaRPr lang="en-US" dirty="0"/>
          </a:p>
          <a:p>
            <a:pPr lvl="1"/>
            <a:r>
              <a:rPr lang="en-US" dirty="0" err="1"/>
              <a:t>gpd.read_file</a:t>
            </a:r>
            <a:r>
              <a:rPr lang="en-US" dirty="0"/>
              <a:t>(“</a:t>
            </a:r>
            <a:r>
              <a:rPr lang="en-US" dirty="0" err="1"/>
              <a:t>map_data.json</a:t>
            </a:r>
            <a:r>
              <a:rPr lang="en-US" dirty="0"/>
              <a:t>”)</a:t>
            </a:r>
          </a:p>
          <a:p>
            <a:r>
              <a:rPr lang="en-US" dirty="0"/>
              <a:t>Can read a KML file but needs a little hacking</a:t>
            </a:r>
          </a:p>
          <a:p>
            <a:r>
              <a:rPr lang="en-US" dirty="0"/>
              <a:t>We use </a:t>
            </a:r>
            <a:r>
              <a:rPr lang="en-US" dirty="0" err="1"/>
              <a:t>GeoPandas</a:t>
            </a:r>
            <a:r>
              <a:rPr lang="en-US" dirty="0"/>
              <a:t> to prepare and modify the map data so that it incorporates the data we wish to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BD8F-7B2C-4846-964E-7316354B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3521D-B2BA-8D49-9448-46CAD3A032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9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9C35-2DA5-2C4A-BF79-F1E8E3646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Bokeh is not included in Anaconda, but can be installed through its package manager</a:t>
            </a:r>
          </a:p>
          <a:p>
            <a:r>
              <a:rPr lang="en-US" dirty="0"/>
              <a:t>Installing Bokeh: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bokeh</a:t>
            </a:r>
          </a:p>
          <a:p>
            <a:r>
              <a:rPr lang="en-US" dirty="0"/>
              <a:t>To use Bokeh for plotting geographical data, we need to import a few features from the package: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bokeh.models</a:t>
            </a:r>
            <a:r>
              <a:rPr lang="en-US" dirty="0"/>
              <a:t> import </a:t>
            </a:r>
          </a:p>
          <a:p>
            <a:pPr lvl="2"/>
            <a:r>
              <a:rPr lang="en-US" dirty="0" err="1"/>
              <a:t>GeoJSONDataSource</a:t>
            </a:r>
            <a:r>
              <a:rPr lang="en-US" dirty="0"/>
              <a:t>:   for loading a </a:t>
            </a:r>
            <a:r>
              <a:rPr lang="en-US" dirty="0" err="1"/>
              <a:t>GeoJSON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bokeh.plotting</a:t>
            </a:r>
            <a:r>
              <a:rPr lang="en-US" dirty="0"/>
              <a:t> import</a:t>
            </a:r>
          </a:p>
          <a:p>
            <a:pPr lvl="2"/>
            <a:r>
              <a:rPr lang="en-US" dirty="0"/>
              <a:t>figure:  for creating an interactive plot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bokeh.io</a:t>
            </a:r>
            <a:r>
              <a:rPr lang="en-US" dirty="0"/>
              <a:t> import</a:t>
            </a:r>
          </a:p>
          <a:p>
            <a:pPr lvl="2"/>
            <a:r>
              <a:rPr lang="en-US" dirty="0" err="1"/>
              <a:t>output_file</a:t>
            </a:r>
            <a:r>
              <a:rPr lang="en-US" dirty="0"/>
              <a:t>:  for setting output filename</a:t>
            </a:r>
          </a:p>
          <a:p>
            <a:pPr lvl="2"/>
            <a:r>
              <a:rPr lang="en-US" dirty="0"/>
              <a:t>save:  for saving output into a file (usually a html file with embedded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E36D3-8861-284A-8A5A-03873CE2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Interactive Maps</a:t>
            </a:r>
            <a:r>
              <a:rPr lang="en-US" baseline="0" dirty="0"/>
              <a:t> Using Bokeh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888A0-85DD-B545-A226-FBB97D9E4C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1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22F2-03A0-FA4F-AE2A-873E08304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want to </a:t>
            </a:r>
            <a:r>
              <a:rPr lang="en-US" dirty="0" err="1"/>
              <a:t>colour</a:t>
            </a:r>
            <a:r>
              <a:rPr lang="en-US" dirty="0"/>
              <a:t> the regions according to data then, we need to: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bokeh.models</a:t>
            </a:r>
            <a:r>
              <a:rPr lang="en-US" dirty="0"/>
              <a:t> import </a:t>
            </a:r>
            <a:r>
              <a:rPr lang="en-US" dirty="0" err="1"/>
              <a:t>LinearColorMapper</a:t>
            </a:r>
            <a:endParaRPr lang="en-US" dirty="0"/>
          </a:p>
          <a:p>
            <a:r>
              <a:rPr lang="en-US" dirty="0"/>
              <a:t>Basic work flow to </a:t>
            </a:r>
            <a:r>
              <a:rPr lang="en-US" dirty="0" err="1"/>
              <a:t>visualise</a:t>
            </a:r>
            <a:r>
              <a:rPr lang="en-US" dirty="0"/>
              <a:t> data on map:</a:t>
            </a:r>
          </a:p>
          <a:p>
            <a:pPr lvl="1"/>
            <a:r>
              <a:rPr lang="en-US" dirty="0"/>
              <a:t>Read data into a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Read relevant map into a </a:t>
            </a:r>
            <a:r>
              <a:rPr lang="en-US" dirty="0" err="1"/>
              <a:t>GeoPandas</a:t>
            </a:r>
            <a:r>
              <a:rPr lang="en-US" dirty="0"/>
              <a:t> </a:t>
            </a:r>
            <a:r>
              <a:rPr lang="en-US" dirty="0" err="1"/>
              <a:t>GeoDataFrame</a:t>
            </a:r>
            <a:endParaRPr lang="en-US" dirty="0"/>
          </a:p>
          <a:p>
            <a:pPr lvl="1"/>
            <a:r>
              <a:rPr lang="en-US" dirty="0"/>
              <a:t>Drop the irrelevant columns using </a:t>
            </a:r>
            <a:r>
              <a:rPr lang="en-US" dirty="0" err="1"/>
              <a:t>DataFrame.drop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Join the data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GeoDataFrame</a:t>
            </a:r>
            <a:r>
              <a:rPr lang="en-US" dirty="0"/>
              <a:t> together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GeoDataFrame</a:t>
            </a:r>
            <a:r>
              <a:rPr lang="en-US" dirty="0"/>
              <a:t> back into a </a:t>
            </a:r>
            <a:r>
              <a:rPr lang="en-US" dirty="0" err="1"/>
              <a:t>GeoJSON</a:t>
            </a:r>
            <a:r>
              <a:rPr lang="en-US" dirty="0"/>
              <a:t> string</a:t>
            </a:r>
          </a:p>
          <a:p>
            <a:pPr lvl="1"/>
            <a:r>
              <a:rPr lang="en-US" dirty="0"/>
              <a:t>Pass the </a:t>
            </a:r>
            <a:r>
              <a:rPr lang="en-US" dirty="0" err="1"/>
              <a:t>GeoJSON</a:t>
            </a:r>
            <a:r>
              <a:rPr lang="en-US" dirty="0"/>
              <a:t> string into </a:t>
            </a:r>
            <a:r>
              <a:rPr lang="en-US" dirty="0" err="1"/>
              <a:t>GeoJSONDataSource</a:t>
            </a:r>
            <a:r>
              <a:rPr lang="en-US" dirty="0"/>
              <a:t>() to produce a Bokeh compatible input object</a:t>
            </a:r>
          </a:p>
          <a:p>
            <a:pPr lvl="1"/>
            <a:r>
              <a:rPr lang="en-US" dirty="0"/>
              <a:t>Create a Bokeh figure using fig = figure()</a:t>
            </a:r>
          </a:p>
          <a:p>
            <a:pPr lvl="1"/>
            <a:r>
              <a:rPr lang="en-US" dirty="0"/>
              <a:t>Create an instance of </a:t>
            </a:r>
            <a:r>
              <a:rPr lang="en-US" dirty="0" err="1"/>
              <a:t>LinearColorMapper</a:t>
            </a:r>
            <a:r>
              <a:rPr lang="en-US" dirty="0"/>
              <a:t>, with lower and upper limits set by data</a:t>
            </a:r>
          </a:p>
          <a:p>
            <a:pPr lvl="1"/>
            <a:r>
              <a:rPr lang="en-US" dirty="0"/>
              <a:t>Plot using </a:t>
            </a:r>
            <a:r>
              <a:rPr lang="en-US" dirty="0" err="1"/>
              <a:t>fig.patches</a:t>
            </a:r>
            <a:r>
              <a:rPr lang="en-US" dirty="0"/>
              <a:t>(), with </a:t>
            </a:r>
            <a:r>
              <a:rPr lang="en-US" dirty="0" err="1"/>
              <a:t>fill_color</a:t>
            </a:r>
            <a:r>
              <a:rPr lang="en-US" dirty="0"/>
              <a:t> set to the </a:t>
            </a:r>
            <a:r>
              <a:rPr lang="en-US" dirty="0" err="1"/>
              <a:t>LinearColorMapper</a:t>
            </a:r>
            <a:r>
              <a:rPr lang="en-US" dirty="0"/>
              <a:t> we have created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89DA8-9783-CB47-8DCC-B46694F6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Interactive Maps Using Bokeh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F9AA-031C-2B44-9C91-95F0AD626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2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F2AF-8921-A64B-876D-17E361F639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display more information about a region when mouse is hovered on top of it: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bokeh.models</a:t>
            </a:r>
            <a:r>
              <a:rPr lang="en-US" dirty="0"/>
              <a:t> import </a:t>
            </a:r>
            <a:r>
              <a:rPr lang="en-US" dirty="0" err="1"/>
              <a:t>HoverTool</a:t>
            </a:r>
            <a:endParaRPr lang="en-US" dirty="0"/>
          </a:p>
          <a:p>
            <a:pPr lvl="1"/>
            <a:r>
              <a:rPr lang="en-US" dirty="0" err="1"/>
              <a:t>my_hover</a:t>
            </a:r>
            <a:r>
              <a:rPr lang="en-US" dirty="0"/>
              <a:t> = </a:t>
            </a:r>
            <a:r>
              <a:rPr lang="en-US" dirty="0" err="1"/>
              <a:t>HoverTool</a:t>
            </a:r>
            <a:r>
              <a:rPr lang="en-US" dirty="0"/>
              <a:t>()</a:t>
            </a:r>
          </a:p>
          <a:p>
            <a:pPr lvl="1"/>
            <a:r>
              <a:rPr lang="en-GB" dirty="0" err="1"/>
              <a:t>my_hover.tooltips</a:t>
            </a:r>
            <a:r>
              <a:rPr lang="en-GB" dirty="0"/>
              <a:t> = [('Postcode', '@Name’), ('Region', '@REGION'), (‘Mean Price', ‘@PRICE’)]</a:t>
            </a:r>
          </a:p>
          <a:p>
            <a:pPr lvl="2"/>
            <a:r>
              <a:rPr lang="en-GB" dirty="0"/>
              <a:t>Tool tips consists of a list of pairs</a:t>
            </a:r>
          </a:p>
          <a:p>
            <a:pPr lvl="2"/>
            <a:r>
              <a:rPr lang="en-GB" dirty="0"/>
              <a:t>For each pair, </a:t>
            </a:r>
          </a:p>
          <a:p>
            <a:pPr lvl="3"/>
            <a:r>
              <a:rPr lang="en-GB" dirty="0"/>
              <a:t>The first item is the field name to be displayed in the tool tip</a:t>
            </a:r>
          </a:p>
          <a:p>
            <a:pPr lvl="3"/>
            <a:r>
              <a:rPr lang="en-GB" dirty="0"/>
              <a:t>The second item is the value to be displayed in the tool tip</a:t>
            </a:r>
          </a:p>
          <a:p>
            <a:pPr lvl="3"/>
            <a:r>
              <a:rPr lang="en-GB" dirty="0"/>
              <a:t>@Name means display the corresponding value in the “Name” column in the </a:t>
            </a:r>
            <a:r>
              <a:rPr lang="en-GB" dirty="0" err="1"/>
              <a:t>GeoDataFrame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1570-13CE-B64C-841C-423C87F4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Tool 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5678-A7B8-3747-8873-806CEE128A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5B1E-E2C3-CB48-A975-7CF9EAD01A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collections are not designed for computational efficiency</a:t>
            </a:r>
          </a:p>
          <a:p>
            <a:r>
              <a:rPr lang="en-US" dirty="0"/>
              <a:t>C and FORTRAN arrays are much more efficient computationally</a:t>
            </a:r>
            <a:r>
              <a:rPr lang="en-US" baseline="0" dirty="0"/>
              <a:t> than Python lists for large data </a:t>
            </a:r>
            <a:r>
              <a:rPr lang="en-US" baseline="0" dirty="0" err="1"/>
              <a:t>setsmat_dot_times.png</a:t>
            </a:r>
            <a:endParaRPr lang="en-US" baseline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1D892-476F-BC4A-8EDC-DED40E9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is 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398D0-519C-9A41-A86D-9B1FA5AAC7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5E3FEABB-65E7-FE4B-AFD8-62C3B35D1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378" y="2908447"/>
            <a:ext cx="3352800" cy="3352800"/>
          </a:xfrm>
          <a:prstGeom prst="rect">
            <a:avLst/>
          </a:prstGeom>
        </p:spPr>
      </p:pic>
      <p:pic>
        <p:nvPicPr>
          <p:cNvPr id="8" name="Picture 7" descr="A close up of a map&#13;&#10;&#13;&#10;Description automatically generated">
            <a:extLst>
              <a:ext uri="{FF2B5EF4-FFF2-40B4-BE49-F238E27FC236}">
                <a16:creationId xmlns:a16="http://schemas.microsoft.com/office/drawing/2014/main" id="{01B328FD-4C61-A144-84DE-7A049A028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11" y="2908447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E9A7-E39C-4948-B042-A622A2E9AD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package was developed</a:t>
            </a:r>
            <a:r>
              <a:rPr lang="en-US" baseline="0" dirty="0"/>
              <a:t> by the scientific community to address the inefficiencies</a:t>
            </a:r>
            <a:r>
              <a:rPr lang="en-US" dirty="0"/>
              <a:t> of Python in dealing with large amount of data</a:t>
            </a:r>
          </a:p>
          <a:p>
            <a:pPr lvl="1"/>
            <a:r>
              <a:rPr lang="en-US" dirty="0"/>
              <a:t>First introduced in 2006, developed from Numeric package written by </a:t>
            </a:r>
            <a:r>
              <a:rPr lang="en-GB" dirty="0"/>
              <a:t>Jim </a:t>
            </a:r>
            <a:r>
              <a:rPr lang="en-GB" dirty="0" err="1"/>
              <a:t>Hugunin</a:t>
            </a:r>
            <a:r>
              <a:rPr lang="en-GB" dirty="0"/>
              <a:t> and others.</a:t>
            </a:r>
          </a:p>
          <a:p>
            <a:pPr lvl="1"/>
            <a:r>
              <a:rPr lang="en-GB" dirty="0"/>
              <a:t>Written in C and FORTRAN</a:t>
            </a:r>
          </a:p>
          <a:p>
            <a:pPr lvl="1"/>
            <a:r>
              <a:rPr lang="en-GB" dirty="0"/>
              <a:t>Internal data structure uses C arrays</a:t>
            </a:r>
          </a:p>
          <a:p>
            <a:pPr lvl="1"/>
            <a:r>
              <a:rPr lang="en-GB" dirty="0"/>
              <a:t>Python API for seamless integration with Python</a:t>
            </a:r>
          </a:p>
          <a:p>
            <a:pPr lvl="1"/>
            <a:r>
              <a:rPr lang="en-GB" dirty="0"/>
              <a:t>Provides its own array types, and introduces more numerical data type for a wide range of precision requirements</a:t>
            </a:r>
          </a:p>
          <a:p>
            <a:pPr lvl="1"/>
            <a:r>
              <a:rPr lang="en-GB" dirty="0" err="1"/>
              <a:t>Numpy</a:t>
            </a:r>
            <a:r>
              <a:rPr lang="en-GB" dirty="0"/>
              <a:t> arrays retain most Python collection behaviours, making </a:t>
            </a:r>
            <a:r>
              <a:rPr lang="en-GB" dirty="0" err="1"/>
              <a:t>numpy</a:t>
            </a:r>
            <a:r>
              <a:rPr lang="en-GB" dirty="0"/>
              <a:t> look and feel “native” to Python language</a:t>
            </a:r>
          </a:p>
          <a:p>
            <a:pPr lvl="1"/>
            <a:r>
              <a:rPr lang="en-GB" dirty="0"/>
              <a:t>Incorporates fast maths libraries, such as </a:t>
            </a:r>
            <a:r>
              <a:rPr lang="en-GB" dirty="0" err="1"/>
              <a:t>OpenBLAS</a:t>
            </a:r>
            <a:r>
              <a:rPr lang="en-GB" dirty="0"/>
              <a:t> (default, open source), MKL (intel machines), ACML (AMD machines) for very efficient linear algebraic operations (dot products, matrix multiply, etc)</a:t>
            </a:r>
          </a:p>
          <a:p>
            <a:r>
              <a:rPr lang="en-GB" dirty="0" err="1"/>
              <a:t>Numpy</a:t>
            </a:r>
            <a:r>
              <a:rPr lang="en-GB" dirty="0"/>
              <a:t> forms the basis of almost all Data Science packages for Python.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D97D3-15DF-3242-B0EA-1E86C5B8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9FD25-771F-F94A-B8DB-E6DC762D55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3035-FC02-AA41-A0C7-1015DC06D1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open-source</a:t>
            </a:r>
          </a:p>
          <a:p>
            <a:r>
              <a:rPr lang="en-US" dirty="0"/>
              <a:t>It is </a:t>
            </a:r>
            <a:r>
              <a:rPr lang="en-US" i="1" dirty="0"/>
              <a:t>not</a:t>
            </a:r>
            <a:r>
              <a:rPr lang="en-US" dirty="0"/>
              <a:t> part of the official Python distribution.</a:t>
            </a:r>
          </a:p>
          <a:p>
            <a:r>
              <a:rPr lang="en-US" dirty="0"/>
              <a:t>The easiest way to install </a:t>
            </a:r>
            <a:r>
              <a:rPr lang="en-US" dirty="0" err="1"/>
              <a:t>numpy</a:t>
            </a:r>
            <a:r>
              <a:rPr lang="en-US" dirty="0"/>
              <a:t> is to</a:t>
            </a:r>
            <a:r>
              <a:rPr lang="en-US" baseline="0" dirty="0"/>
              <a:t> use </a:t>
            </a:r>
            <a:r>
              <a:rPr lang="en-US" baseline="0" dirty="0" err="1"/>
              <a:t>conda</a:t>
            </a:r>
            <a:r>
              <a:rPr lang="en-US" baseline="0" dirty="0"/>
              <a:t> package manager</a:t>
            </a:r>
          </a:p>
          <a:p>
            <a:r>
              <a:rPr lang="en-US" baseline="0" dirty="0" err="1"/>
              <a:t>Numpy</a:t>
            </a:r>
            <a:r>
              <a:rPr lang="en-US" baseline="0" dirty="0"/>
              <a:t> already comes with Anaconda</a:t>
            </a:r>
          </a:p>
          <a:p>
            <a:r>
              <a:rPr lang="en-US" baseline="0" dirty="0"/>
              <a:t>Can be installed manually using:</a:t>
            </a:r>
          </a:p>
          <a:p>
            <a:pPr lvl="1"/>
            <a:r>
              <a:rPr lang="en-US" dirty="0" err="1"/>
              <a:t>conda</a:t>
            </a:r>
            <a:r>
              <a:rPr lang="en-US" baseline="0" dirty="0"/>
              <a:t> install </a:t>
            </a:r>
            <a:r>
              <a:rPr lang="en-US" baseline="0" dirty="0" err="1"/>
              <a:t>numpy</a:t>
            </a:r>
            <a:endParaRPr lang="en-US" baseline="0" dirty="0"/>
          </a:p>
          <a:p>
            <a:pPr lvl="0"/>
            <a:r>
              <a:rPr lang="en-US" dirty="0"/>
              <a:t>If you wish</a:t>
            </a:r>
            <a:r>
              <a:rPr lang="en-US" baseline="0" dirty="0"/>
              <a:t> to install </a:t>
            </a:r>
            <a:r>
              <a:rPr lang="en-US" baseline="0" dirty="0" err="1"/>
              <a:t>numpy</a:t>
            </a:r>
            <a:r>
              <a:rPr lang="en-US" baseline="0" dirty="0"/>
              <a:t> from source, then you need C and</a:t>
            </a:r>
            <a:r>
              <a:rPr lang="en-US" dirty="0"/>
              <a:t> FORTRAN compilers.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A9116-1466-4E4A-A631-091D6995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579B-6CBE-F846-92A5-80AFE929F1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1B5B-C171-DF40-B82C-D81EF8AAB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Stands for N-dimensional arrays</a:t>
            </a:r>
          </a:p>
          <a:p>
            <a:r>
              <a:rPr lang="en-US" dirty="0"/>
              <a:t>The basic data type in </a:t>
            </a:r>
            <a:r>
              <a:rPr lang="en-US" dirty="0" err="1"/>
              <a:t>numpy</a:t>
            </a:r>
            <a:r>
              <a:rPr lang="en-US" dirty="0"/>
              <a:t>,</a:t>
            </a:r>
            <a:r>
              <a:rPr lang="en-US" baseline="0" dirty="0"/>
              <a:t> intends to replace Python’s list</a:t>
            </a:r>
          </a:p>
          <a:p>
            <a:r>
              <a:rPr lang="en-US" baseline="0" dirty="0"/>
              <a:t>Can be created from Python’s list using </a:t>
            </a:r>
            <a:r>
              <a:rPr lang="en-US" baseline="0" dirty="0" err="1"/>
              <a:t>numpy.array</a:t>
            </a:r>
            <a:r>
              <a:rPr lang="en-US" baseline="0" dirty="0"/>
              <a:t>()</a:t>
            </a:r>
          </a:p>
          <a:p>
            <a:r>
              <a:rPr lang="en-US" dirty="0"/>
              <a:t>ND-arrays are mutable</a:t>
            </a:r>
          </a:p>
          <a:p>
            <a:r>
              <a:rPr lang="en-US" dirty="0" err="1"/>
              <a:t>n</a:t>
            </a:r>
            <a:r>
              <a:rPr lang="en-US" baseline="0" dirty="0" err="1"/>
              <a:t>umpy</a:t>
            </a:r>
            <a:r>
              <a:rPr lang="en-US" baseline="0" err="1"/>
              <a:t>.</a:t>
            </a:r>
            <a:r>
              <a:rPr lang="en-US" baseline="0"/>
              <a:t>arange</a:t>
            </a:r>
            <a:r>
              <a:rPr lang="en-US" baseline="0" dirty="0"/>
              <a:t>() produces a sequence of numbers contained in an array</a:t>
            </a:r>
          </a:p>
          <a:p>
            <a:r>
              <a:rPr lang="en-US" dirty="0" err="1"/>
              <a:t>numpy.repeat</a:t>
            </a:r>
            <a:r>
              <a:rPr lang="en-US" dirty="0"/>
              <a:t>() produces an array of repeating elements</a:t>
            </a:r>
            <a:endParaRPr lang="en-US" baseline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79BF8-5407-504C-99D1-A5FB5708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ND-arrays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0C02-B30B-2043-B4B8-D79C01023C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CF5C-CFA9-A947-91DE-56AFFBAFCB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ND-arrays</a:t>
            </a:r>
            <a:r>
              <a:rPr lang="en-US" baseline="0" dirty="0"/>
              <a:t> are homogeneous---can only contain elements of the same type</a:t>
            </a:r>
          </a:p>
          <a:p>
            <a:r>
              <a:rPr lang="en-US" baseline="0" dirty="0"/>
              <a:t>The type of the elements in an array is recorded as a </a:t>
            </a:r>
            <a:r>
              <a:rPr lang="en-US" baseline="0" dirty="0" err="1"/>
              <a:t>dtype</a:t>
            </a:r>
            <a:r>
              <a:rPr lang="en-US" baseline="0" dirty="0"/>
              <a:t> object</a:t>
            </a:r>
          </a:p>
          <a:p>
            <a:r>
              <a:rPr lang="en-US" baseline="0" dirty="0" err="1"/>
              <a:t>Dtype</a:t>
            </a:r>
            <a:r>
              <a:rPr lang="en-US" baseline="0" dirty="0"/>
              <a:t> of an array can be obtained using</a:t>
            </a:r>
            <a:r>
              <a:rPr lang="en-US" dirty="0"/>
              <a:t> </a:t>
            </a:r>
            <a:r>
              <a:rPr lang="en-US" dirty="0" err="1"/>
              <a:t>array.dtype</a:t>
            </a:r>
            <a:r>
              <a:rPr lang="en-US" dirty="0"/>
              <a:t> property</a:t>
            </a:r>
          </a:p>
          <a:p>
            <a:r>
              <a:rPr lang="en-US" baseline="0" dirty="0"/>
              <a:t>Standard</a:t>
            </a:r>
            <a:r>
              <a:rPr lang="en-US" dirty="0"/>
              <a:t> Python data types can be used as </a:t>
            </a:r>
            <a:r>
              <a:rPr lang="en-US" dirty="0" err="1"/>
              <a:t>dtypes</a:t>
            </a:r>
            <a:r>
              <a:rPr lang="en-US" dirty="0"/>
              <a:t>:  e.g. 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str</a:t>
            </a:r>
            <a:endParaRPr lang="en-US" dirty="0"/>
          </a:p>
          <a:p>
            <a:r>
              <a:rPr lang="en-US" dirty="0"/>
              <a:t>We can perform type conversion using </a:t>
            </a:r>
            <a:r>
              <a:rPr lang="en-US" dirty="0" err="1"/>
              <a:t>array.astype</a:t>
            </a:r>
            <a:r>
              <a:rPr lang="en-US" dirty="0"/>
              <a:t>(</a:t>
            </a:r>
            <a:r>
              <a:rPr lang="en-US" dirty="0" err="1"/>
              <a:t>new_type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new_type</a:t>
            </a:r>
            <a:r>
              <a:rPr lang="en-US" dirty="0"/>
              <a:t> must be compatible with the original type of the elements</a:t>
            </a:r>
          </a:p>
          <a:p>
            <a:pPr lvl="0"/>
            <a:r>
              <a:rPr lang="en-US" dirty="0"/>
              <a:t>If in doubt, </a:t>
            </a:r>
            <a:r>
              <a:rPr lang="en-US" dirty="0" err="1"/>
              <a:t>numpy</a:t>
            </a:r>
            <a:r>
              <a:rPr lang="en-US" baseline="0" dirty="0"/>
              <a:t> automatically converts an array to an array of strings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F8803-EDA8-1445-BF26-519EF696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Dtype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B257-BE3E-3541-B70D-41125C6EB0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9AF43D8-D513-E544-9C48-898D6E92738A}" vid="{4FCB730A-E1D0-4745-8C73-5BD72621F5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18</TotalTime>
  <Words>3053</Words>
  <Application>Microsoft Macintosh PowerPoint</Application>
  <PresentationFormat>Widescreen</PresentationFormat>
  <Paragraphs>383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Krana Fat B</vt:lpstr>
      <vt:lpstr>Montserrat</vt:lpstr>
      <vt:lpstr>Office Theme</vt:lpstr>
      <vt:lpstr>NUMERICAL COMPUTING</vt:lpstr>
      <vt:lpstr>OVERVIEW</vt:lpstr>
      <vt:lpstr>NumPy</vt:lpstr>
      <vt:lpstr>Overview</vt:lpstr>
      <vt:lpstr>Python is Slow</vt:lpstr>
      <vt:lpstr>What is numpy</vt:lpstr>
      <vt:lpstr>Installing numpy</vt:lpstr>
      <vt:lpstr>ND-arrays</vt:lpstr>
      <vt:lpstr>Dtype</vt:lpstr>
      <vt:lpstr>Array Shape and Sizes</vt:lpstr>
      <vt:lpstr>Slice and Dice</vt:lpstr>
      <vt:lpstr>Operations</vt:lpstr>
      <vt:lpstr>Logical Operators and Functions</vt:lpstr>
      <vt:lpstr>Universal Functions</vt:lpstr>
      <vt:lpstr>Reduction</vt:lpstr>
      <vt:lpstr>Accumulation</vt:lpstr>
      <vt:lpstr>Summary Statistics</vt:lpstr>
      <vt:lpstr>Visualization</vt:lpstr>
      <vt:lpstr>OVERVIEW</vt:lpstr>
      <vt:lpstr>Python VIz Packages</vt:lpstr>
      <vt:lpstr>Matplotlib</vt:lpstr>
      <vt:lpstr>Installing Matplotlib</vt:lpstr>
      <vt:lpstr>Matplotlib Graphic Structure</vt:lpstr>
      <vt:lpstr>Figure</vt:lpstr>
      <vt:lpstr>Axes</vt:lpstr>
      <vt:lpstr>Artists</vt:lpstr>
      <vt:lpstr>Two API modes</vt:lpstr>
      <vt:lpstr>Two API modes</vt:lpstr>
      <vt:lpstr>Simple Plots</vt:lpstr>
      <vt:lpstr>Modifying Plot</vt:lpstr>
      <vt:lpstr>Modifying Plot</vt:lpstr>
      <vt:lpstr>Multiple Plots</vt:lpstr>
      <vt:lpstr>Seaborn</vt:lpstr>
      <vt:lpstr>Installing Seaborn</vt:lpstr>
      <vt:lpstr>Visualising Distributions</vt:lpstr>
      <vt:lpstr>Comparing Distributions</vt:lpstr>
      <vt:lpstr>Plotting Trends</vt:lpstr>
      <vt:lpstr>Heatmaps and Correlation</vt:lpstr>
      <vt:lpstr>Plotting Geographical Data</vt:lpstr>
      <vt:lpstr>Representing Map Boundary Data</vt:lpstr>
      <vt:lpstr>Geopandas</vt:lpstr>
      <vt:lpstr>Plotting Interactive Maps Using Bokeh</vt:lpstr>
      <vt:lpstr>Plotting Interactive Maps Using Bokeh</vt:lpstr>
      <vt:lpstr>Interactive Tool Tips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Burgess</dc:creator>
  <cp:keywords/>
  <dc:description/>
  <cp:lastModifiedBy>Michael Burgess</cp:lastModifiedBy>
  <cp:revision>16</cp:revision>
  <cp:lastPrinted>2019-07-03T09:46:41Z</cp:lastPrinted>
  <dcterms:created xsi:type="dcterms:W3CDTF">2019-08-23T12:38:20Z</dcterms:created>
  <dcterms:modified xsi:type="dcterms:W3CDTF">2019-08-24T11:53:53Z</dcterms:modified>
  <cp:category/>
</cp:coreProperties>
</file>