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7" r:id="rId2"/>
    <p:sldId id="265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9" r:id="rId11"/>
    <p:sldId id="300" r:id="rId12"/>
    <p:sldId id="301" r:id="rId13"/>
    <p:sldId id="294" r:id="rId14"/>
    <p:sldId id="302" r:id="rId15"/>
    <p:sldId id="303" r:id="rId16"/>
    <p:sldId id="295" r:id="rId17"/>
    <p:sldId id="296" r:id="rId18"/>
    <p:sldId id="297" r:id="rId19"/>
    <p:sldId id="298" r:id="rId20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87"/>
          </p14:sldIdLst>
        </p14:section>
        <p14:section name="Content Slides" id="{1A095CF9-3572-4538-94D7-8ABEC199D1E2}">
          <p14:sldIdLst>
            <p14:sldId id="265"/>
            <p14:sldId id="286"/>
            <p14:sldId id="288"/>
            <p14:sldId id="289"/>
            <p14:sldId id="290"/>
            <p14:sldId id="291"/>
            <p14:sldId id="292"/>
            <p14:sldId id="293"/>
            <p14:sldId id="299"/>
            <p14:sldId id="300"/>
            <p14:sldId id="301"/>
            <p14:sldId id="294"/>
            <p14:sldId id="302"/>
            <p14:sldId id="303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 autoAdjust="0"/>
    <p:restoredTop sz="80829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344" y="176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5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0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8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0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2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</p:cNvCxnSpPr>
          <p:nvPr userDrawn="1"/>
        </p:nvCxnSpPr>
        <p:spPr>
          <a:xfrm flipV="1">
            <a:off x="7953362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4834916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83110" cy="365470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7F007D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5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0" y="1240172"/>
            <a:ext cx="9491663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668219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43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756434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A1CCD-24CA-E34B-AD8F-FF7161CC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10" y="1610408"/>
            <a:ext cx="2105026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9A454-7D6B-D04D-AA2A-9DBE0942EB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6000" y="1610408"/>
            <a:ext cx="8056563" cy="3241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92" r:id="rId19"/>
    <p:sldLayoutId id="2147483650" r:id="rId20"/>
    <p:sldLayoutId id="2147483693" r:id="rId21"/>
    <p:sldLayoutId id="2147483660" r:id="rId22"/>
    <p:sldLayoutId id="2147483722" r:id="rId23"/>
    <p:sldLayoutId id="2147483723" r:id="rId24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8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DATA TRANSFORMATION WITH </a:t>
            </a:r>
            <a:br>
              <a:rPr lang="en-GB" dirty="0"/>
            </a:br>
            <a:r>
              <a:rPr lang="en-GB" sz="11500" dirty="0"/>
              <a:t>PANDAS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those presentations you know you will </a:t>
            </a:r>
            <a:br>
              <a:rPr lang="en-GB" dirty="0"/>
            </a:br>
            <a:r>
              <a:rPr lang="en-GB" dirty="0"/>
              <a:t>need to print</a:t>
            </a:r>
          </a:p>
        </p:txBody>
      </p:sp>
    </p:spTree>
    <p:extLst>
      <p:ext uri="{BB962C8B-B14F-4D97-AF65-F5344CB8AC3E}">
        <p14:creationId xmlns:p14="http://schemas.microsoft.com/office/powerpoint/2010/main" val="169357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B4D2-418F-C44F-ADE7-C5BCFBE6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CD9F-03D8-1742-95CC-5E94398C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  <a:p>
            <a:pPr lvl="1"/>
            <a:r>
              <a:rPr lang="en-US" dirty="0" err="1"/>
              <a:t>my_dataframe.loc</a:t>
            </a:r>
            <a:r>
              <a:rPr lang="en-US" dirty="0"/>
              <a:t>[[id1, id2, id3], :]  returns rows id1, id2 and id3</a:t>
            </a:r>
          </a:p>
          <a:p>
            <a:pPr lvl="1"/>
            <a:r>
              <a:rPr lang="en-US" dirty="0" err="1"/>
              <a:t>my_dataframe.loc</a:t>
            </a:r>
            <a:r>
              <a:rPr lang="en-US" dirty="0"/>
              <a:t>[:, [col1, col2, col3]]  returns columns col1, col2 and col3</a:t>
            </a:r>
          </a:p>
          <a:p>
            <a:pPr lvl="1"/>
            <a:r>
              <a:rPr lang="en-US" dirty="0" err="1"/>
              <a:t>my_dataframe.loc</a:t>
            </a:r>
            <a:r>
              <a:rPr lang="en-US" dirty="0"/>
              <a:t>[[id1, id2, id3], [col1, col2, col3]]  returns 3 by 3 table of rows id1, id2 and id3, columns col1, col2 and col3</a:t>
            </a:r>
          </a:p>
          <a:p>
            <a:r>
              <a:rPr lang="en-US" dirty="0"/>
              <a:t>Search</a:t>
            </a:r>
            <a:r>
              <a:rPr lang="en-US" baseline="0" dirty="0"/>
              <a:t> via filtering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BF74-C1F7-9844-A4D3-C6B71F88EF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CA97-45D0-A74A-AA3D-4E1B27C2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ABEC-D406-0F42-A723-2DA55DAE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</a:t>
            </a:r>
            <a:r>
              <a:rPr lang="en-US" baseline="0" dirty="0"/>
              <a:t> the table rows into sub-groups according to a given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9F0E1-6447-9A40-90C7-A5D4FE3F3A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 flipH="1">
            <a:off x="-2" y="0"/>
            <a:ext cx="49917" cy="0"/>
          </a:xfrm>
        </p:spPr>
        <p:txBody>
          <a:bodyPr/>
          <a:lstStyle/>
          <a:p>
            <a:fld id="{0193C6E7-1B9C-0C41-9E7F-77C82165728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F5F0D-62A6-C94F-ACB1-8E6E5659B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298"/>
              </p:ext>
            </p:extLst>
          </p:nvPr>
        </p:nvGraphicFramePr>
        <p:xfrm>
          <a:off x="143838" y="2939417"/>
          <a:ext cx="4169177" cy="193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54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1143162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232821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806940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</a:tblGrid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99638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63599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693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B8853F-9B75-6147-9A04-1C733149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7699"/>
              </p:ext>
            </p:extLst>
          </p:nvPr>
        </p:nvGraphicFramePr>
        <p:xfrm>
          <a:off x="4385229" y="3022382"/>
          <a:ext cx="22533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83">
                  <a:extLst>
                    <a:ext uri="{9D8B030D-6E8A-4147-A177-3AD203B41FA5}">
                      <a16:colId xmlns:a16="http://schemas.microsoft.com/office/drawing/2014/main" val="131865904"/>
                    </a:ext>
                  </a:extLst>
                </a:gridCol>
                <a:gridCol w="1126683">
                  <a:extLst>
                    <a:ext uri="{9D8B030D-6E8A-4147-A177-3AD203B41FA5}">
                      <a16:colId xmlns:a16="http://schemas.microsoft.com/office/drawing/2014/main" val="123061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0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0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2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429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25EA34-62CD-5640-97BD-C6D6CAA48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49060"/>
              </p:ext>
            </p:extLst>
          </p:nvPr>
        </p:nvGraphicFramePr>
        <p:xfrm>
          <a:off x="6765916" y="2418935"/>
          <a:ext cx="4463739" cy="116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35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1223930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319923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863951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</a:tblGrid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996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E09ECF-89C3-9B4F-877D-59CE3446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22008"/>
              </p:ext>
            </p:extLst>
          </p:nvPr>
        </p:nvGraphicFramePr>
        <p:xfrm>
          <a:off x="6765916" y="3866517"/>
          <a:ext cx="4463739" cy="116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35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1223930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319923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863951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</a:tblGrid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38743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996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EE3195-8A25-6045-8A66-EB0F0AD29ED3}"/>
              </a:ext>
            </a:extLst>
          </p:cNvPr>
          <p:cNvSpPr txBox="1"/>
          <p:nvPr/>
        </p:nvSpPr>
        <p:spPr>
          <a:xfrm>
            <a:off x="6631594" y="5295216"/>
            <a:ext cx="475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my_dataframe.groupby</a:t>
            </a:r>
            <a:r>
              <a:rPr lang="en-US" sz="2000" dirty="0"/>
              <a:t>(criteria)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4C5D7-EE29-6742-AB03-756239752E47}"/>
              </a:ext>
            </a:extLst>
          </p:cNvPr>
          <p:cNvSpPr txBox="1"/>
          <p:nvPr/>
        </p:nvSpPr>
        <p:spPr>
          <a:xfrm>
            <a:off x="4548175" y="5296012"/>
            <a:ext cx="124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criteria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45AA7-6BE7-2B44-8F62-B024FF34DFF9}"/>
              </a:ext>
            </a:extLst>
          </p:cNvPr>
          <p:cNvSpPr txBox="1"/>
          <p:nvPr/>
        </p:nvSpPr>
        <p:spPr>
          <a:xfrm>
            <a:off x="1096034" y="5295216"/>
            <a:ext cx="241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my_dataframe</a:t>
            </a:r>
            <a:endParaRPr lang="en-US" sz="20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E150F6F-9C5D-BF4B-A0E4-FF813DC521F1}"/>
              </a:ext>
            </a:extLst>
          </p:cNvPr>
          <p:cNvSpPr/>
          <p:nvPr/>
        </p:nvSpPr>
        <p:spPr>
          <a:xfrm rot="20022830">
            <a:off x="6269282" y="3288902"/>
            <a:ext cx="1110272" cy="31310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7E432DC-2F67-3F41-A706-33C1600BE029}"/>
              </a:ext>
            </a:extLst>
          </p:cNvPr>
          <p:cNvSpPr/>
          <p:nvPr/>
        </p:nvSpPr>
        <p:spPr>
          <a:xfrm rot="2279636">
            <a:off x="6206641" y="4084151"/>
            <a:ext cx="1110272" cy="31310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C44B7-5733-2646-87E5-4F61C3CE51D8}"/>
              </a:ext>
            </a:extLst>
          </p:cNvPr>
          <p:cNvSpPr txBox="1"/>
          <p:nvPr/>
        </p:nvSpPr>
        <p:spPr>
          <a:xfrm>
            <a:off x="4497034" y="2437022"/>
            <a:ext cx="124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EC2E2-2CC9-8D48-99D5-C7FCCEA04D16}"/>
              </a:ext>
            </a:extLst>
          </p:cNvPr>
          <p:cNvSpPr txBox="1"/>
          <p:nvPr/>
        </p:nvSpPr>
        <p:spPr>
          <a:xfrm>
            <a:off x="1412409" y="2437022"/>
            <a:ext cx="182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DataFrame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62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6BC5-31DE-6843-AA7C-2DD1E061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</a:t>
            </a:r>
            <a:r>
              <a:rPr lang="en-US" baseline="0" dirty="0"/>
              <a:t>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4628-0131-4D4D-A9AA-9998BA07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</a:t>
            </a:r>
            <a:r>
              <a:rPr lang="en-US" baseline="0" dirty="0"/>
              <a:t> are usually used together with reductions</a:t>
            </a:r>
          </a:p>
          <a:p>
            <a:r>
              <a:rPr lang="en-US" baseline="0" dirty="0"/>
              <a:t>Counting number of rows in each group</a:t>
            </a:r>
          </a:p>
          <a:p>
            <a:pPr lvl="1"/>
            <a:r>
              <a:rPr lang="en-US" baseline="0" dirty="0" err="1"/>
              <a:t>my_dataframe.groupby</a:t>
            </a:r>
            <a:r>
              <a:rPr lang="en-US" baseline="0" dirty="0"/>
              <a:t>(criteria).size()</a:t>
            </a:r>
          </a:p>
          <a:p>
            <a:pPr lvl="0"/>
            <a:r>
              <a:rPr lang="en-US" baseline="0" dirty="0"/>
              <a:t>Sum of every numerical column in each group</a:t>
            </a:r>
          </a:p>
          <a:p>
            <a:pPr lvl="1"/>
            <a:r>
              <a:rPr lang="en-US" baseline="0" dirty="0" err="1"/>
              <a:t>my_dataframe.groupby</a:t>
            </a:r>
            <a:r>
              <a:rPr lang="en-US" baseline="0" dirty="0"/>
              <a:t>(criteria).sum()</a:t>
            </a:r>
          </a:p>
          <a:p>
            <a:pPr lvl="0"/>
            <a:r>
              <a:rPr lang="en-US" baseline="0" dirty="0"/>
              <a:t>Mean of every numerical column in each group</a:t>
            </a:r>
          </a:p>
          <a:p>
            <a:pPr lvl="1"/>
            <a:r>
              <a:rPr lang="en-US" baseline="0" dirty="0" err="1"/>
              <a:t>my_dataframe.groupby</a:t>
            </a:r>
            <a:r>
              <a:rPr lang="en-US" baseline="0" dirty="0"/>
              <a:t>(criteria).mean()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D987B-A885-674E-9C6C-AD5F3F839F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A082-7B3C-574B-AAE6-B6B4BD75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46D2-75BA-5342-B8E4-D6A7129C66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 flipV="1">
            <a:off x="0" y="-246583"/>
            <a:ext cx="66173" cy="45719"/>
          </a:xfrm>
        </p:spPr>
        <p:txBody>
          <a:bodyPr/>
          <a:lstStyle/>
          <a:p>
            <a:fld id="{0193C6E7-1B9C-0C41-9E7F-77C82165728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D4A6E7-6AB7-4D49-8FDB-B2420F286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21362"/>
              </p:ext>
            </p:extLst>
          </p:nvPr>
        </p:nvGraphicFramePr>
        <p:xfrm>
          <a:off x="711204" y="1894842"/>
          <a:ext cx="3476022" cy="128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83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953104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027855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672780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</a:tblGrid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29863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7381693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5A9025-B220-3740-9DB9-5B0615125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80218"/>
              </p:ext>
            </p:extLst>
          </p:nvPr>
        </p:nvGraphicFramePr>
        <p:xfrm>
          <a:off x="711204" y="3513027"/>
          <a:ext cx="3438240" cy="197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439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982355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662446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</a:tblGrid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+4478654345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+4471749834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815399638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+4479973432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6977635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D13DA3-79F1-184E-AAE8-288FD82A4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56751"/>
              </p:ext>
            </p:extLst>
          </p:nvPr>
        </p:nvGraphicFramePr>
        <p:xfrm>
          <a:off x="6553192" y="117711"/>
          <a:ext cx="5251815" cy="227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38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993189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072646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669396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  <a:gridCol w="1662446">
                  <a:extLst>
                    <a:ext uri="{9D8B030D-6E8A-4147-A177-3AD203B41FA5}">
                      <a16:colId xmlns:a16="http://schemas.microsoft.com/office/drawing/2014/main" val="1770702538"/>
                    </a:ext>
                  </a:extLst>
                </a:gridCol>
              </a:tblGrid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+4478654345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</a:t>
                      </a:r>
                      <a:endParaRPr lang="en-US" sz="1400" dirty="0"/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+4471749834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815399638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</a:t>
                      </a:r>
                      <a:endParaRPr lang="en-US" sz="1400" dirty="0"/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+4479973432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697763599"/>
                  </a:ext>
                </a:extLst>
              </a:tr>
              <a:tr h="298632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</a:t>
                      </a:r>
                      <a:endParaRPr lang="en-US" sz="1400" dirty="0"/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7381693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E3F188-3CE2-A14D-BDB5-8305E2F81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45627"/>
              </p:ext>
            </p:extLst>
          </p:nvPr>
        </p:nvGraphicFramePr>
        <p:xfrm>
          <a:off x="6553192" y="2327702"/>
          <a:ext cx="5251816" cy="98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38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993189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072646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669396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  <a:gridCol w="1662447">
                  <a:extLst>
                    <a:ext uri="{9D8B030D-6E8A-4147-A177-3AD203B41FA5}">
                      <a16:colId xmlns:a16="http://schemas.microsoft.com/office/drawing/2014/main" val="1770702538"/>
                    </a:ext>
                  </a:extLst>
                </a:gridCol>
              </a:tblGrid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+4478654345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8587E5-1FEE-AC4D-BACF-FD737FBAC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48594"/>
              </p:ext>
            </p:extLst>
          </p:nvPr>
        </p:nvGraphicFramePr>
        <p:xfrm>
          <a:off x="6553191" y="3371193"/>
          <a:ext cx="5222685" cy="128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38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993189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043516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669396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  <a:gridCol w="1662446">
                  <a:extLst>
                    <a:ext uri="{9D8B030D-6E8A-4147-A177-3AD203B41FA5}">
                      <a16:colId xmlns:a16="http://schemas.microsoft.com/office/drawing/2014/main" val="1770702538"/>
                    </a:ext>
                  </a:extLst>
                </a:gridCol>
              </a:tblGrid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+4478654345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29863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NaN</a:t>
                      </a:r>
                      <a:endParaRPr lang="en-US" sz="1400" dirty="0"/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8153996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1CB81F-AC31-7D47-B6CF-A15D742F8C09}"/>
              </a:ext>
            </a:extLst>
          </p:cNvPr>
          <p:cNvSpPr txBox="1"/>
          <p:nvPr/>
        </p:nvSpPr>
        <p:spPr>
          <a:xfrm>
            <a:off x="5300125" y="940556"/>
            <a:ext cx="113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Outer join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4CE32-F98C-A347-9A9F-7C1CE0D7A274}"/>
              </a:ext>
            </a:extLst>
          </p:cNvPr>
          <p:cNvSpPr txBox="1"/>
          <p:nvPr/>
        </p:nvSpPr>
        <p:spPr>
          <a:xfrm>
            <a:off x="5300124" y="2468943"/>
            <a:ext cx="113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Inner join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53DBEEE-6E43-9149-897A-5A27A7BDB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35070"/>
              </p:ext>
            </p:extLst>
          </p:nvPr>
        </p:nvGraphicFramePr>
        <p:xfrm>
          <a:off x="6553192" y="4768783"/>
          <a:ext cx="5251816" cy="197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38">
                  <a:extLst>
                    <a:ext uri="{9D8B030D-6E8A-4147-A177-3AD203B41FA5}">
                      <a16:colId xmlns:a16="http://schemas.microsoft.com/office/drawing/2014/main" val="3809616170"/>
                    </a:ext>
                  </a:extLst>
                </a:gridCol>
                <a:gridCol w="993189">
                  <a:extLst>
                    <a:ext uri="{9D8B030D-6E8A-4147-A177-3AD203B41FA5}">
                      <a16:colId xmlns:a16="http://schemas.microsoft.com/office/drawing/2014/main" val="2318358672"/>
                    </a:ext>
                  </a:extLst>
                </a:gridCol>
                <a:gridCol w="1072646">
                  <a:extLst>
                    <a:ext uri="{9D8B030D-6E8A-4147-A177-3AD203B41FA5}">
                      <a16:colId xmlns:a16="http://schemas.microsoft.com/office/drawing/2014/main" val="1498962528"/>
                    </a:ext>
                  </a:extLst>
                </a:gridCol>
                <a:gridCol w="669396">
                  <a:extLst>
                    <a:ext uri="{9D8B030D-6E8A-4147-A177-3AD203B41FA5}">
                      <a16:colId xmlns:a16="http://schemas.microsoft.com/office/drawing/2014/main" val="3153557628"/>
                    </a:ext>
                  </a:extLst>
                </a:gridCol>
                <a:gridCol w="1662447">
                  <a:extLst>
                    <a:ext uri="{9D8B030D-6E8A-4147-A177-3AD203B41FA5}">
                      <a16:colId xmlns:a16="http://schemas.microsoft.com/office/drawing/2014/main" val="1770702538"/>
                    </a:ext>
                  </a:extLst>
                </a:gridCol>
              </a:tblGrid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Tel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1929190485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+4478654345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788209910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</a:t>
                      </a:r>
                      <a:endParaRPr lang="en-US" sz="1400" dirty="0"/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+4471749834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815399638"/>
                  </a:ext>
                </a:extLst>
              </a:tr>
              <a:tr h="49337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Charlie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</a:t>
                      </a:r>
                      <a:endParaRPr lang="en-US" sz="1400" dirty="0"/>
                    </a:p>
                  </a:txBody>
                  <a:tcPr marL="70482" marR="70482" marT="35241" marB="352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+4479973432</a:t>
                      </a:r>
                    </a:p>
                  </a:txBody>
                  <a:tcPr marL="70482" marR="70482" marT="35241" marB="35241"/>
                </a:tc>
                <a:extLst>
                  <a:ext uri="{0D108BD9-81ED-4DB2-BD59-A6C34878D82A}">
                    <a16:rowId xmlns:a16="http://schemas.microsoft.com/office/drawing/2014/main" val="26977635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CA99833-E63B-D74F-AF72-2C66165724AC}"/>
              </a:ext>
            </a:extLst>
          </p:cNvPr>
          <p:cNvSpPr txBox="1"/>
          <p:nvPr/>
        </p:nvSpPr>
        <p:spPr>
          <a:xfrm>
            <a:off x="5300123" y="3767657"/>
            <a:ext cx="113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Left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D2A58-92EA-0349-93DE-6DEB4E6B9026}"/>
              </a:ext>
            </a:extLst>
          </p:cNvPr>
          <p:cNvSpPr txBox="1"/>
          <p:nvPr/>
        </p:nvSpPr>
        <p:spPr>
          <a:xfrm>
            <a:off x="5300122" y="5326610"/>
            <a:ext cx="113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Right join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E28917E-55AE-7846-8FBC-8BBEE432798E}"/>
              </a:ext>
            </a:extLst>
          </p:cNvPr>
          <p:cNvSpPr/>
          <p:nvPr/>
        </p:nvSpPr>
        <p:spPr>
          <a:xfrm>
            <a:off x="4174761" y="2797267"/>
            <a:ext cx="905227" cy="144171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3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A41A-3E88-D744-A3A3-A3A7C499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9C82-C1A2-1248-B361-37D7CB9E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</a:t>
            </a:r>
            <a:r>
              <a:rPr lang="en-US" baseline="0" dirty="0" err="1"/>
              <a:t>DataFrame.merge</a:t>
            </a:r>
            <a:r>
              <a:rPr lang="en-US" baseline="0" dirty="0"/>
              <a:t>() as a general method of joining two </a:t>
            </a:r>
            <a:r>
              <a:rPr lang="en-US" baseline="0" dirty="0" err="1"/>
              <a:t>dataframes</a:t>
            </a:r>
            <a:r>
              <a:rPr lang="en-US" baseline="0" dirty="0"/>
              <a:t>:</a:t>
            </a:r>
          </a:p>
          <a:p>
            <a:pPr lvl="1"/>
            <a:r>
              <a:rPr lang="en-US" baseline="0" dirty="0" err="1"/>
              <a:t>dataframe_A.merge</a:t>
            </a:r>
            <a:r>
              <a:rPr lang="en-US" baseline="0" dirty="0"/>
              <a:t>(</a:t>
            </a:r>
            <a:r>
              <a:rPr lang="en-US" baseline="0" dirty="0" err="1"/>
              <a:t>dataframe_B</a:t>
            </a:r>
            <a:r>
              <a:rPr lang="en-US" baseline="0" dirty="0"/>
              <a:t>, </a:t>
            </a:r>
            <a:r>
              <a:rPr lang="en-US" baseline="0" dirty="0" err="1"/>
              <a:t>left_on</a:t>
            </a:r>
            <a:r>
              <a:rPr lang="en-US" dirty="0"/>
              <a:t> = ‘Name’, </a:t>
            </a:r>
            <a:r>
              <a:rPr lang="en-US" dirty="0" err="1"/>
              <a:t>right_on</a:t>
            </a:r>
            <a:r>
              <a:rPr lang="en-US" dirty="0"/>
              <a:t> = ‘Customer’, how = ‘inner’</a:t>
            </a:r>
            <a:r>
              <a:rPr lang="en-US" baseline="0" dirty="0"/>
              <a:t>)</a:t>
            </a:r>
          </a:p>
          <a:p>
            <a:pPr lvl="1"/>
            <a:r>
              <a:rPr lang="en-US" dirty="0" err="1"/>
              <a:t>dataframe_A.merge</a:t>
            </a:r>
            <a:r>
              <a:rPr lang="en-US" dirty="0"/>
              <a:t>(</a:t>
            </a:r>
            <a:r>
              <a:rPr lang="en-US" dirty="0" err="1"/>
              <a:t>dataframe_B</a:t>
            </a:r>
            <a:r>
              <a:rPr lang="en-US" dirty="0"/>
              <a:t>, </a:t>
            </a:r>
            <a:r>
              <a:rPr lang="en-US" dirty="0" err="1"/>
              <a:t>left_on</a:t>
            </a:r>
            <a:r>
              <a:rPr lang="en-US" dirty="0"/>
              <a:t> = ‘Name’, </a:t>
            </a:r>
            <a:r>
              <a:rPr lang="en-US" dirty="0" err="1"/>
              <a:t>right_on</a:t>
            </a:r>
            <a:r>
              <a:rPr lang="en-US" dirty="0"/>
              <a:t> = ‘Customer’, how = ‘outer’)</a:t>
            </a:r>
          </a:p>
          <a:p>
            <a:pPr lvl="1"/>
            <a:r>
              <a:rPr lang="en-US" dirty="0" err="1"/>
              <a:t>dataframe_A.merge</a:t>
            </a:r>
            <a:r>
              <a:rPr lang="en-US" dirty="0"/>
              <a:t>(</a:t>
            </a:r>
            <a:r>
              <a:rPr lang="en-US" dirty="0" err="1"/>
              <a:t>dataframe_B</a:t>
            </a:r>
            <a:r>
              <a:rPr lang="en-US" dirty="0"/>
              <a:t>, </a:t>
            </a:r>
            <a:r>
              <a:rPr lang="en-US" dirty="0" err="1"/>
              <a:t>left_on</a:t>
            </a:r>
            <a:r>
              <a:rPr lang="en-US" dirty="0"/>
              <a:t> = ‘Name’, </a:t>
            </a:r>
            <a:r>
              <a:rPr lang="en-US" dirty="0" err="1"/>
              <a:t>right_on</a:t>
            </a:r>
            <a:r>
              <a:rPr lang="en-US" dirty="0"/>
              <a:t> = ‘Customer’, how = ‘left’)</a:t>
            </a:r>
          </a:p>
          <a:p>
            <a:pPr lvl="1"/>
            <a:r>
              <a:rPr lang="en-US" dirty="0" err="1"/>
              <a:t>dataframe_A.merge</a:t>
            </a:r>
            <a:r>
              <a:rPr lang="en-US" dirty="0"/>
              <a:t>(</a:t>
            </a:r>
            <a:r>
              <a:rPr lang="en-US" dirty="0" err="1"/>
              <a:t>dataframe_B</a:t>
            </a:r>
            <a:r>
              <a:rPr lang="en-US" dirty="0"/>
              <a:t>, </a:t>
            </a:r>
            <a:r>
              <a:rPr lang="en-US" dirty="0" err="1"/>
              <a:t>left_on</a:t>
            </a:r>
            <a:r>
              <a:rPr lang="en-US" dirty="0"/>
              <a:t> = ‘Name’, </a:t>
            </a:r>
            <a:r>
              <a:rPr lang="en-US" dirty="0" err="1"/>
              <a:t>right_on</a:t>
            </a:r>
            <a:r>
              <a:rPr lang="en-US" dirty="0"/>
              <a:t> = ‘Customer’, how = ‘right’)</a:t>
            </a:r>
          </a:p>
          <a:p>
            <a:r>
              <a:rPr lang="en-US" dirty="0"/>
              <a:t>If we want to merge on the row indices, then </a:t>
            </a:r>
            <a:r>
              <a:rPr lang="en-US" dirty="0" err="1"/>
              <a:t>DataFrame.join</a:t>
            </a:r>
            <a:r>
              <a:rPr lang="en-US" dirty="0"/>
              <a:t>() offers a simpler interface:</a:t>
            </a:r>
          </a:p>
          <a:p>
            <a:pPr lvl="1"/>
            <a:r>
              <a:rPr lang="en-US" dirty="0" err="1"/>
              <a:t>dataframe_A.join</a:t>
            </a:r>
            <a:r>
              <a:rPr lang="en-US" dirty="0"/>
              <a:t>(</a:t>
            </a:r>
            <a:r>
              <a:rPr lang="en-US" dirty="0" err="1"/>
              <a:t>dataframe_B</a:t>
            </a:r>
            <a:r>
              <a:rPr lang="en-US" dirty="0"/>
              <a:t>, how=‘inner’)</a:t>
            </a:r>
          </a:p>
          <a:p>
            <a:pPr lvl="1"/>
            <a:r>
              <a:rPr lang="en-US" dirty="0"/>
              <a:t>Works also with series</a:t>
            </a:r>
          </a:p>
          <a:p>
            <a:pPr lvl="1"/>
            <a:r>
              <a:rPr lang="en-US" dirty="0"/>
              <a:t>Joins on the primary keys of the two </a:t>
            </a:r>
            <a:r>
              <a:rPr lang="en-US" dirty="0" err="1"/>
              <a:t>dataframes</a:t>
            </a:r>
            <a:r>
              <a:rPr lang="en-US" dirty="0"/>
              <a:t> (series)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34DF-EBAE-0941-9F92-2DD4C7FCAC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088-B529-D54D-90AC-FFAC43C1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3B4C-22A7-5C44-AF11-51738FF9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rows</a:t>
            </a:r>
          </a:p>
          <a:p>
            <a:pPr lvl="1"/>
            <a:r>
              <a:rPr lang="en-US" dirty="0"/>
              <a:t>Append another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my_dataframe.append</a:t>
            </a:r>
            <a:r>
              <a:rPr lang="en-US" dirty="0"/>
              <a:t>(</a:t>
            </a:r>
            <a:r>
              <a:rPr lang="en-US" dirty="0" err="1"/>
              <a:t>another_dataframe</a:t>
            </a:r>
            <a:r>
              <a:rPr lang="en-US" dirty="0"/>
              <a:t>),  the other </a:t>
            </a:r>
            <a:r>
              <a:rPr lang="en-US" dirty="0" err="1"/>
              <a:t>dataframe</a:t>
            </a:r>
            <a:r>
              <a:rPr lang="en-US" dirty="0"/>
              <a:t> must have same number of columns</a:t>
            </a:r>
          </a:p>
          <a:p>
            <a:pPr lvl="1"/>
            <a:r>
              <a:rPr lang="en-US" dirty="0"/>
              <a:t>Add one row at time</a:t>
            </a:r>
          </a:p>
          <a:p>
            <a:pPr lvl="2"/>
            <a:r>
              <a:rPr lang="en-US" dirty="0" err="1"/>
              <a:t>my_dataframe.loc</a:t>
            </a:r>
            <a:r>
              <a:rPr lang="en-US" dirty="0"/>
              <a:t>[</a:t>
            </a:r>
            <a:r>
              <a:rPr lang="en-US" dirty="0" err="1"/>
              <a:t>new_row_id</a:t>
            </a:r>
            <a:r>
              <a:rPr lang="en-US" dirty="0"/>
              <a:t>] = </a:t>
            </a:r>
            <a:r>
              <a:rPr lang="en-US" dirty="0" err="1"/>
              <a:t>my_list</a:t>
            </a:r>
            <a:endParaRPr lang="en-US" dirty="0"/>
          </a:p>
          <a:p>
            <a:r>
              <a:rPr lang="en-US" dirty="0"/>
              <a:t>Adding columns</a:t>
            </a:r>
          </a:p>
          <a:p>
            <a:pPr lvl="1"/>
            <a:r>
              <a:rPr lang="en-US" dirty="0"/>
              <a:t>Simply</a:t>
            </a:r>
            <a:r>
              <a:rPr lang="en-US" baseline="0" dirty="0"/>
              <a:t> set data to a new column</a:t>
            </a:r>
          </a:p>
          <a:p>
            <a:pPr lvl="2"/>
            <a:r>
              <a:rPr lang="en-US" dirty="0" err="1"/>
              <a:t>my_dataframe</a:t>
            </a:r>
            <a:r>
              <a:rPr lang="en-US" dirty="0"/>
              <a:t>[</a:t>
            </a:r>
            <a:r>
              <a:rPr lang="en-US" dirty="0" err="1"/>
              <a:t>new_col_name</a:t>
            </a:r>
            <a:r>
              <a:rPr lang="en-US" dirty="0"/>
              <a:t>] = </a:t>
            </a:r>
            <a:r>
              <a:rPr lang="en-US" dirty="0" err="1"/>
              <a:t>my_list</a:t>
            </a:r>
            <a:endParaRPr lang="en-US" dirty="0"/>
          </a:p>
          <a:p>
            <a:r>
              <a:rPr lang="en-US" dirty="0"/>
              <a:t>Removing rows</a:t>
            </a:r>
          </a:p>
          <a:p>
            <a:pPr lvl="1"/>
            <a:r>
              <a:rPr lang="en-US" dirty="0" err="1"/>
              <a:t>my_dataframe.drop</a:t>
            </a:r>
            <a:r>
              <a:rPr lang="en-US" dirty="0"/>
              <a:t>(</a:t>
            </a:r>
            <a:r>
              <a:rPr lang="en-US" dirty="0" err="1"/>
              <a:t>row_id</a:t>
            </a:r>
            <a:r>
              <a:rPr lang="en-US" dirty="0"/>
              <a:t>, axis=0)</a:t>
            </a:r>
          </a:p>
          <a:p>
            <a:r>
              <a:rPr lang="en-US" dirty="0"/>
              <a:t>Removing columns</a:t>
            </a:r>
          </a:p>
          <a:p>
            <a:pPr lvl="1"/>
            <a:r>
              <a:rPr lang="en-US" dirty="0" err="1"/>
              <a:t>my_dataframe.drop</a:t>
            </a:r>
            <a:r>
              <a:rPr lang="en-US" dirty="0"/>
              <a:t>(</a:t>
            </a:r>
            <a:r>
              <a:rPr lang="en-US" dirty="0" err="1"/>
              <a:t>col_name</a:t>
            </a:r>
            <a:r>
              <a:rPr lang="en-US" dirty="0"/>
              <a:t>, axis=1)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69025-224E-034C-9FC9-8B46B65917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F768-4C02-CB4D-A927-67E7A31F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</a:t>
            </a:r>
            <a:r>
              <a:rPr lang="en-US" baseline="0" dirty="0"/>
              <a:t>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7F0D-4B87-6E4A-B03C-C6E7ADCD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values</a:t>
            </a:r>
            <a:r>
              <a:rPr lang="en-US" baseline="0" dirty="0"/>
              <a:t> in Pandas are represented by the </a:t>
            </a:r>
            <a:r>
              <a:rPr lang="en-US" baseline="0" dirty="0" err="1"/>
              <a:t>numpy</a:t>
            </a:r>
            <a:r>
              <a:rPr lang="en-US" baseline="0" dirty="0"/>
              <a:t> object: </a:t>
            </a:r>
            <a:r>
              <a:rPr lang="en-US" baseline="0" dirty="0" err="1"/>
              <a:t>numpy.nan</a:t>
            </a:r>
            <a:endParaRPr lang="en-US" baseline="0" dirty="0"/>
          </a:p>
          <a:p>
            <a:r>
              <a:rPr lang="en-US" baseline="0" dirty="0" err="1"/>
              <a:t>numpy.nan</a:t>
            </a:r>
            <a:r>
              <a:rPr lang="en-US" baseline="0" dirty="0"/>
              <a:t> represents </a:t>
            </a:r>
            <a:r>
              <a:rPr lang="en-US" baseline="0" dirty="0" err="1"/>
              <a:t>NaN</a:t>
            </a:r>
            <a:r>
              <a:rPr lang="en-US" baseline="0" dirty="0"/>
              <a:t>, or “Not a Number”</a:t>
            </a:r>
          </a:p>
          <a:p>
            <a:r>
              <a:rPr lang="en-US" baseline="0" dirty="0" err="1"/>
              <a:t>numpy.nan</a:t>
            </a:r>
            <a:r>
              <a:rPr lang="en-US" baseline="0" dirty="0"/>
              <a:t> cannot participate in arithmetic or comparison operations.  Any arithmetic or comparison operation involving </a:t>
            </a:r>
            <a:r>
              <a:rPr lang="en-US" baseline="0" dirty="0" err="1"/>
              <a:t>numpy.nan</a:t>
            </a:r>
            <a:r>
              <a:rPr lang="en-US" baseline="0" dirty="0"/>
              <a:t> </a:t>
            </a:r>
            <a:r>
              <a:rPr lang="en-US" b="1" baseline="0" dirty="0"/>
              <a:t>will always return </a:t>
            </a:r>
            <a:r>
              <a:rPr lang="en-US" b="1" baseline="0" dirty="0" err="1"/>
              <a:t>numpy.nan</a:t>
            </a:r>
            <a:endParaRPr lang="en-US" b="1" baseline="0" dirty="0"/>
          </a:p>
          <a:p>
            <a:pPr lvl="1"/>
            <a:r>
              <a:rPr lang="en-US" dirty="0" err="1"/>
              <a:t>numpy.nan</a:t>
            </a:r>
            <a:r>
              <a:rPr lang="en-US" dirty="0"/>
              <a:t> + 42 = </a:t>
            </a:r>
            <a:r>
              <a:rPr lang="en-US" dirty="0" err="1"/>
              <a:t>numpy.nan</a:t>
            </a:r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baseline="0" dirty="0" err="1"/>
              <a:t>umpy.nan</a:t>
            </a:r>
            <a:r>
              <a:rPr lang="en-US" baseline="0" dirty="0"/>
              <a:t> &lt; 3 = </a:t>
            </a:r>
            <a:r>
              <a:rPr lang="en-US" baseline="0" dirty="0" err="1"/>
              <a:t>numpy.nan</a:t>
            </a:r>
            <a:endParaRPr lang="en-US" baseline="0" dirty="0"/>
          </a:p>
          <a:p>
            <a:pPr lvl="1"/>
            <a:r>
              <a:rPr lang="en-US" dirty="0" err="1"/>
              <a:t>numpy.nan</a:t>
            </a:r>
            <a:r>
              <a:rPr lang="en-US" dirty="0"/>
              <a:t> == </a:t>
            </a:r>
            <a:r>
              <a:rPr lang="en-US" dirty="0" err="1"/>
              <a:t>numpy.nan</a:t>
            </a:r>
            <a:r>
              <a:rPr lang="en-US" dirty="0"/>
              <a:t> = </a:t>
            </a:r>
            <a:r>
              <a:rPr lang="en-US" dirty="0" err="1"/>
              <a:t>numpy.nan</a:t>
            </a:r>
            <a:endParaRPr lang="en-US" baseline="0" dirty="0"/>
          </a:p>
          <a:p>
            <a:r>
              <a:rPr lang="en-US" dirty="0"/>
              <a:t>Logically, </a:t>
            </a:r>
            <a:r>
              <a:rPr lang="en-US" dirty="0" err="1"/>
              <a:t>numpy.nan</a:t>
            </a:r>
            <a:r>
              <a:rPr lang="en-US" dirty="0"/>
              <a:t> is converted to False</a:t>
            </a:r>
          </a:p>
          <a:p>
            <a:r>
              <a:rPr lang="en-US" dirty="0"/>
              <a:t>Special function:  </a:t>
            </a:r>
          </a:p>
          <a:p>
            <a:pPr lvl="1"/>
            <a:r>
              <a:rPr lang="en-US" dirty="0" err="1"/>
              <a:t>numpy.isnan</a:t>
            </a:r>
            <a:r>
              <a:rPr lang="en-US" dirty="0"/>
              <a:t>() is used to check if a variable is nan</a:t>
            </a:r>
          </a:p>
          <a:p>
            <a:pPr lvl="1"/>
            <a:r>
              <a:rPr lang="en-US" dirty="0"/>
              <a:t>To check if a variable is not nan, use the negation operator: ~:  ~</a:t>
            </a:r>
            <a:r>
              <a:rPr lang="en-US" dirty="0" err="1"/>
              <a:t>numpy.isnan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2DA06-E438-494A-ADAB-E833A42E35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FECD-438B-E746-B6E7-136B7697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Treating</a:t>
            </a:r>
            <a:r>
              <a:rPr lang="en-US" baseline="0" dirty="0"/>
              <a:t>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450F-0AAC-FB40-BE2A-18E0166D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out number of missing values</a:t>
            </a:r>
            <a:r>
              <a:rPr lang="en-US" baseline="0" dirty="0"/>
              <a:t> in each column</a:t>
            </a:r>
          </a:p>
          <a:p>
            <a:pPr lvl="1"/>
            <a:r>
              <a:rPr lang="en-US" dirty="0" err="1"/>
              <a:t>my_dataframe.isna</a:t>
            </a:r>
            <a:r>
              <a:rPr lang="en-US" dirty="0"/>
              <a:t>().sum()</a:t>
            </a:r>
            <a:endParaRPr lang="en-US" baseline="0" dirty="0"/>
          </a:p>
          <a:p>
            <a:r>
              <a:rPr lang="en-US" baseline="0" dirty="0"/>
              <a:t>Removing rows</a:t>
            </a:r>
          </a:p>
          <a:p>
            <a:pPr lvl="1"/>
            <a:r>
              <a:rPr lang="en-US" baseline="0" dirty="0" err="1"/>
              <a:t>my_dataframe.dropna</a:t>
            </a:r>
            <a:r>
              <a:rPr lang="en-US" baseline="0" dirty="0"/>
              <a:t>(axis = 0)</a:t>
            </a:r>
          </a:p>
          <a:p>
            <a:r>
              <a:rPr lang="en-US" baseline="0" dirty="0"/>
              <a:t>Removing columns</a:t>
            </a:r>
          </a:p>
          <a:p>
            <a:pPr lvl="1"/>
            <a:r>
              <a:rPr lang="en-US" dirty="0" err="1"/>
              <a:t>my_dataframe.dropna</a:t>
            </a:r>
            <a:r>
              <a:rPr lang="en-US" dirty="0"/>
              <a:t>(axis = 1)</a:t>
            </a:r>
            <a:endParaRPr lang="en-US" baseline="0" dirty="0"/>
          </a:p>
          <a:p>
            <a:r>
              <a:rPr lang="en-US" baseline="0" dirty="0"/>
              <a:t>Filling with a value</a:t>
            </a:r>
          </a:p>
          <a:p>
            <a:pPr lvl="1"/>
            <a:r>
              <a:rPr lang="en-US" dirty="0"/>
              <a:t>For all missing values:  </a:t>
            </a:r>
            <a:r>
              <a:rPr lang="en-US" baseline="0" dirty="0" err="1"/>
              <a:t>my_dataframe.fillna</a:t>
            </a:r>
            <a:r>
              <a:rPr lang="en-US" baseline="0" dirty="0"/>
              <a:t>(</a:t>
            </a:r>
            <a:r>
              <a:rPr lang="en-US" baseline="0" dirty="0" err="1"/>
              <a:t>replacement_value</a:t>
            </a:r>
            <a:r>
              <a:rPr lang="en-US" baseline="0" dirty="0"/>
              <a:t>)</a:t>
            </a:r>
          </a:p>
          <a:p>
            <a:pPr lvl="1"/>
            <a:r>
              <a:rPr lang="en-US" dirty="0"/>
              <a:t>Different value for each column:  </a:t>
            </a:r>
            <a:r>
              <a:rPr lang="en-US" dirty="0" err="1"/>
              <a:t>my_dataframe.fillna</a:t>
            </a:r>
            <a:r>
              <a:rPr lang="en-US" dirty="0"/>
              <a:t>({‘NAME’: ‘UNKNOWN’, ‘AGE’: 0}) 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EEAB4-726D-D94F-B52B-A3DF6E90FD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3902-8FED-0E43-8FD5-5F9DD61F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</a:t>
            </a:r>
            <a:r>
              <a:rPr lang="en-US" baseline="0" dirty="0"/>
              <a:t> and Replace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E0C4-7AE0-614B-996A-7C529304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applies a</a:t>
            </a:r>
            <a:r>
              <a:rPr lang="en-US" baseline="0" dirty="0"/>
              <a:t> mapping to </a:t>
            </a:r>
            <a:r>
              <a:rPr lang="en-US" b="1" baseline="0" dirty="0"/>
              <a:t>every</a:t>
            </a:r>
            <a:r>
              <a:rPr lang="en-US" b="0" baseline="0" dirty="0"/>
              <a:t> element of the </a:t>
            </a:r>
            <a:r>
              <a:rPr lang="en-US" b="0" baseline="0" dirty="0" err="1"/>
              <a:t>dataframe</a:t>
            </a:r>
            <a:endParaRPr lang="en-US" b="0" baseline="0" dirty="0"/>
          </a:p>
          <a:p>
            <a:pPr lvl="1"/>
            <a:r>
              <a:rPr lang="en-US" dirty="0" err="1"/>
              <a:t>my_dataframe.map</a:t>
            </a:r>
            <a:r>
              <a:rPr lang="en-US" dirty="0"/>
              <a:t>({old1: new1, old2: new2, …})</a:t>
            </a:r>
          </a:p>
          <a:p>
            <a:pPr lvl="1"/>
            <a:r>
              <a:rPr lang="en-US" dirty="0" err="1"/>
              <a:t>m</a:t>
            </a:r>
            <a:r>
              <a:rPr lang="en-US" b="0" baseline="0" dirty="0" err="1"/>
              <a:t>y_dataframe.map</a:t>
            </a:r>
            <a:r>
              <a:rPr lang="en-US" b="0" baseline="0" dirty="0"/>
              <a:t>(function)</a:t>
            </a:r>
          </a:p>
          <a:p>
            <a:pPr lvl="1"/>
            <a:r>
              <a:rPr lang="en-US" dirty="0"/>
              <a:t>If we provide map using a dictionary, then any elements not in the keys will be mapped to </a:t>
            </a:r>
            <a:r>
              <a:rPr lang="en-US" dirty="0" err="1"/>
              <a:t>numpy.nan</a:t>
            </a:r>
            <a:endParaRPr lang="en-US" b="0" baseline="0" dirty="0"/>
          </a:p>
          <a:p>
            <a:r>
              <a:rPr lang="en-US" dirty="0"/>
              <a:t>Replace applies a mapping to only elements of the </a:t>
            </a:r>
            <a:r>
              <a:rPr lang="en-US" dirty="0" err="1"/>
              <a:t>dataframe</a:t>
            </a:r>
            <a:r>
              <a:rPr lang="en-US" dirty="0"/>
              <a:t> that have been mentioned in the mapping</a:t>
            </a:r>
            <a:endParaRPr lang="en-US" b="0" baseline="0" dirty="0"/>
          </a:p>
          <a:p>
            <a:pPr lvl="1"/>
            <a:r>
              <a:rPr lang="en-US" dirty="0" err="1"/>
              <a:t>my_dataframe.replace</a:t>
            </a:r>
            <a:r>
              <a:rPr lang="en-US" dirty="0"/>
              <a:t> ({old1: new1, old2: new2, …})</a:t>
            </a:r>
          </a:p>
          <a:p>
            <a:pPr lvl="1"/>
            <a:r>
              <a:rPr lang="en-US" dirty="0"/>
              <a:t>Any elements not in the dictionary keys will not be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81E4-D0E0-4B43-94A9-AE8F03007C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FF4D-C271-0F4D-8838-8BFF5A16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D58B-8D0C-4641-A491-F7BDABBB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Broadcasts a function to each column or row in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my_dataframe.apply</a:t>
            </a:r>
            <a:r>
              <a:rPr lang="en-US" dirty="0"/>
              <a:t>(function, axis=</a:t>
            </a:r>
            <a:r>
              <a:rPr lang="en-US" b="1" dirty="0"/>
              <a:t>0</a:t>
            </a:r>
            <a:r>
              <a:rPr lang="en-US" dirty="0"/>
              <a:t>)   applies function to each </a:t>
            </a:r>
            <a:r>
              <a:rPr lang="en-US" b="1" dirty="0"/>
              <a:t>column</a:t>
            </a:r>
            <a:r>
              <a:rPr lang="en-US" dirty="0"/>
              <a:t> in </a:t>
            </a:r>
            <a:r>
              <a:rPr lang="en-US" dirty="0" err="1"/>
              <a:t>my_dataframe</a:t>
            </a:r>
            <a:endParaRPr lang="en-US" dirty="0"/>
          </a:p>
          <a:p>
            <a:pPr lvl="1"/>
            <a:r>
              <a:rPr lang="en-US" dirty="0" err="1"/>
              <a:t>my_dataframe.apply</a:t>
            </a:r>
            <a:r>
              <a:rPr lang="en-US" dirty="0"/>
              <a:t>(function, axis=</a:t>
            </a:r>
            <a:r>
              <a:rPr lang="en-US" b="1" dirty="0"/>
              <a:t>1</a:t>
            </a:r>
            <a:r>
              <a:rPr lang="en-US" dirty="0"/>
              <a:t>)   applies function to each </a:t>
            </a:r>
            <a:r>
              <a:rPr lang="en-US" b="1" dirty="0"/>
              <a:t>row</a:t>
            </a:r>
            <a:r>
              <a:rPr lang="en-US" dirty="0"/>
              <a:t> in </a:t>
            </a:r>
            <a:r>
              <a:rPr lang="en-US" dirty="0" err="1"/>
              <a:t>my_dataframe</a:t>
            </a:r>
            <a:endParaRPr lang="en-US" dirty="0"/>
          </a:p>
          <a:p>
            <a:r>
              <a:rPr lang="en-US" dirty="0"/>
              <a:t>An entire column or row can be mapped to a single value</a:t>
            </a:r>
          </a:p>
          <a:p>
            <a:r>
              <a:rPr lang="en-US" dirty="0"/>
              <a:t>Allows reductions and accumulations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0E214-C24A-A841-BF97-F096D43CC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Pandas</a:t>
            </a:r>
          </a:p>
          <a:p>
            <a:r>
              <a:rPr lang="en-US" dirty="0"/>
              <a:t>Series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Join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Map, Replace, Apply</a:t>
            </a:r>
          </a:p>
        </p:txBody>
      </p:sp>
    </p:spTree>
    <p:extLst>
      <p:ext uri="{BB962C8B-B14F-4D97-AF65-F5344CB8AC3E}">
        <p14:creationId xmlns:p14="http://schemas.microsoft.com/office/powerpoint/2010/main" val="4998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4DDE-B6C8-0449-9D9D-9668CFCE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8898-E7DD-D243-BD56-4D5EDF87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Python’s ETL package for structured data</a:t>
            </a:r>
          </a:p>
          <a:p>
            <a:r>
              <a:rPr lang="en-US" dirty="0"/>
              <a:t>Built on top of </a:t>
            </a:r>
            <a:r>
              <a:rPr lang="en-US" dirty="0" err="1"/>
              <a:t>numpy</a:t>
            </a:r>
            <a:r>
              <a:rPr lang="en-US" dirty="0"/>
              <a:t>, designed to mimic the functionality of R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Provides a convenient way to handle tabular data</a:t>
            </a:r>
          </a:p>
          <a:p>
            <a:r>
              <a:rPr lang="en-US" dirty="0"/>
              <a:t>Can perform all SQL functionalities, including group-by and join.</a:t>
            </a:r>
          </a:p>
          <a:p>
            <a:r>
              <a:rPr lang="en-US" dirty="0"/>
              <a:t>Compatible with many other Data Science packages, including </a:t>
            </a:r>
            <a:r>
              <a:rPr lang="en-US" dirty="0" err="1"/>
              <a:t>visualisation</a:t>
            </a:r>
            <a:r>
              <a:rPr lang="en-US" dirty="0"/>
              <a:t> packages such as Matplotlib and Seaborn</a:t>
            </a:r>
          </a:p>
          <a:p>
            <a:r>
              <a:rPr lang="en-US" dirty="0"/>
              <a:t>Defines two main data types:</a:t>
            </a:r>
          </a:p>
          <a:p>
            <a:pPr lvl="1"/>
            <a:r>
              <a:rPr lang="en-US" dirty="0" err="1"/>
              <a:t>pandas.Series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18CA2-CB9B-544F-87EB-2B8CE30EB5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C643-81BC-B44E-9A6F-E1C44357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83B1-14CB-A14C-94E9-8D09D856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array --- can be viewed as a table with a single column</a:t>
            </a:r>
          </a:p>
          <a:p>
            <a:r>
              <a:rPr lang="en-US" dirty="0"/>
              <a:t>It consists of two </a:t>
            </a:r>
            <a:r>
              <a:rPr lang="en-US" dirty="0" err="1"/>
              <a:t>numpy</a:t>
            </a:r>
            <a:r>
              <a:rPr lang="en-US" dirty="0"/>
              <a:t> arrays:</a:t>
            </a:r>
          </a:p>
          <a:p>
            <a:pPr lvl="1"/>
            <a:r>
              <a:rPr lang="en-US" dirty="0"/>
              <a:t>Index array:  stores the index of the elements</a:t>
            </a:r>
          </a:p>
          <a:p>
            <a:pPr lvl="1"/>
            <a:r>
              <a:rPr lang="en-US" dirty="0"/>
              <a:t>values array:  stores the values of the elements</a:t>
            </a:r>
          </a:p>
          <a:p>
            <a:r>
              <a:rPr lang="en-US" dirty="0"/>
              <a:t>Each array element has an unique index (ID), contained in a separate index array</a:t>
            </a:r>
          </a:p>
          <a:p>
            <a:r>
              <a:rPr lang="en-US" dirty="0"/>
              <a:t>If we reorder the series, the index moves with element.  So an index will always identify with the same element in the series</a:t>
            </a:r>
          </a:p>
          <a:p>
            <a:r>
              <a:rPr lang="en-US" dirty="0"/>
              <a:t>Indices do not have to be sequential, they do not even have to be numbers.</a:t>
            </a:r>
          </a:p>
          <a:p>
            <a:pPr lvl="1"/>
            <a:r>
              <a:rPr lang="en-US" dirty="0"/>
              <a:t>Think indices as the primary keys for each row in a single column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B6CB2-4171-5843-8A64-8862EE7B16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7D38-4642-2149-A25A-A75F00D9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</a:t>
            </a:r>
            <a:r>
              <a:rPr lang="en-US" baseline="0" dirty="0"/>
              <a:t>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496A-7C54-8840-8678-95ABC066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pandas series can be created from a Python list or a </a:t>
            </a:r>
            <a:r>
              <a:rPr lang="en-US" dirty="0" err="1"/>
              <a:t>numpy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myseries</a:t>
            </a:r>
            <a:r>
              <a:rPr lang="en-US" dirty="0"/>
              <a:t> = </a:t>
            </a:r>
            <a:r>
              <a:rPr lang="en-US" dirty="0" err="1"/>
              <a:t>pandas.Series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Default index starts from 0, and increments by 1 for each subsequent element in the </a:t>
            </a:r>
            <a:r>
              <a:rPr lang="en-US" dirty="0" err="1"/>
              <a:t>seires</a:t>
            </a:r>
            <a:endParaRPr lang="en-US" dirty="0"/>
          </a:p>
          <a:p>
            <a:r>
              <a:rPr lang="en-US" dirty="0"/>
              <a:t>Index can be changed to another list or </a:t>
            </a:r>
            <a:r>
              <a:rPr lang="en-US" dirty="0" err="1"/>
              <a:t>numpy</a:t>
            </a:r>
            <a:r>
              <a:rPr lang="en-US" dirty="0"/>
              <a:t> array of the same length:</a:t>
            </a:r>
          </a:p>
          <a:p>
            <a:pPr lvl="1"/>
            <a:r>
              <a:rPr lang="en-US" dirty="0" err="1"/>
              <a:t>myseries.index</a:t>
            </a:r>
            <a:r>
              <a:rPr lang="en-US" dirty="0"/>
              <a:t> = </a:t>
            </a:r>
            <a:r>
              <a:rPr lang="en-US" dirty="0" err="1"/>
              <a:t>new_list</a:t>
            </a:r>
            <a:endParaRPr lang="en-US" dirty="0"/>
          </a:p>
          <a:p>
            <a:r>
              <a:rPr lang="en-US" dirty="0"/>
              <a:t>Index can be set at the time of its </a:t>
            </a:r>
            <a:r>
              <a:rPr lang="en-US" dirty="0" err="1"/>
              <a:t>creationg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myseries</a:t>
            </a:r>
            <a:r>
              <a:rPr lang="en-US" dirty="0"/>
              <a:t> = </a:t>
            </a:r>
            <a:r>
              <a:rPr lang="en-US" dirty="0" err="1"/>
              <a:t>pandas.Series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, index=</a:t>
            </a:r>
            <a:r>
              <a:rPr lang="en-US" dirty="0" err="1"/>
              <a:t>new_list</a:t>
            </a:r>
            <a:r>
              <a:rPr lang="en-US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3DA85-EE68-7B4D-8600-644854489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2661-EFEC-CA4F-92B5-7FE90E3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865A-90FC-094E-8EB4-E2DD866D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can be used like an array,</a:t>
            </a:r>
            <a:r>
              <a:rPr lang="en-US" baseline="0" dirty="0"/>
              <a:t> except the indices must correspond to the elements in the index array</a:t>
            </a:r>
          </a:p>
          <a:p>
            <a:r>
              <a:rPr lang="en-US" baseline="0" dirty="0" err="1"/>
              <a:t>myseries.index</a:t>
            </a:r>
            <a:r>
              <a:rPr lang="en-US" baseline="0" dirty="0"/>
              <a:t> returns the index array</a:t>
            </a:r>
          </a:p>
          <a:p>
            <a:r>
              <a:rPr lang="en-US" baseline="0" dirty="0" err="1"/>
              <a:t>myseries.values</a:t>
            </a:r>
            <a:r>
              <a:rPr lang="en-US" baseline="0" dirty="0"/>
              <a:t> returns the values array</a:t>
            </a:r>
          </a:p>
          <a:p>
            <a:r>
              <a:rPr lang="en-US" baseline="0" dirty="0" err="1"/>
              <a:t>myseries</a:t>
            </a:r>
            <a:r>
              <a:rPr lang="en-US" baseline="0" dirty="0"/>
              <a:t>[</a:t>
            </a:r>
            <a:r>
              <a:rPr lang="en-US" baseline="0" dirty="0" err="1"/>
              <a:t>ind</a:t>
            </a:r>
            <a:r>
              <a:rPr lang="en-US" baseline="0" dirty="0"/>
              <a:t>] is equivalent to </a:t>
            </a:r>
            <a:r>
              <a:rPr lang="en-US" baseline="0" dirty="0" err="1"/>
              <a:t>myseries.loc</a:t>
            </a:r>
            <a:r>
              <a:rPr lang="en-US" baseline="0" dirty="0"/>
              <a:t>[</a:t>
            </a:r>
            <a:r>
              <a:rPr lang="en-US" baseline="0" dirty="0" err="1"/>
              <a:t>ind</a:t>
            </a:r>
            <a:r>
              <a:rPr lang="en-US" baseline="0" dirty="0"/>
              <a:t>], returns the element in the series with ID equal</a:t>
            </a:r>
            <a:r>
              <a:rPr lang="en-US" dirty="0"/>
              <a:t> to </a:t>
            </a:r>
            <a:r>
              <a:rPr lang="en-US" dirty="0" err="1"/>
              <a:t>ind</a:t>
            </a:r>
            <a:endParaRPr lang="en-US" baseline="0" dirty="0"/>
          </a:p>
          <a:p>
            <a:r>
              <a:rPr lang="en-US" dirty="0" err="1"/>
              <a:t>m</a:t>
            </a:r>
            <a:r>
              <a:rPr lang="en-US" baseline="0" dirty="0" err="1"/>
              <a:t>yseries.iloc</a:t>
            </a:r>
            <a:r>
              <a:rPr lang="en-US" baseline="0" dirty="0"/>
              <a:t>[</a:t>
            </a:r>
            <a:r>
              <a:rPr lang="en-US" baseline="0" dirty="0" err="1"/>
              <a:t>i</a:t>
            </a:r>
            <a:r>
              <a:rPr lang="en-US" baseline="0" dirty="0"/>
              <a:t>] returns</a:t>
            </a:r>
            <a:r>
              <a:rPr lang="en-US" dirty="0"/>
              <a:t> the </a:t>
            </a:r>
            <a:r>
              <a:rPr lang="en-US" dirty="0" err="1"/>
              <a:t>i-th</a:t>
            </a:r>
            <a:r>
              <a:rPr lang="en-US" dirty="0"/>
              <a:t> element in the series</a:t>
            </a:r>
            <a:endParaRPr lang="en-US" baseline="0" dirty="0"/>
          </a:p>
          <a:p>
            <a:r>
              <a:rPr lang="en-US" baseline="0" dirty="0"/>
              <a:t>Cherry picking and filtering are allowed</a:t>
            </a:r>
          </a:p>
          <a:p>
            <a:r>
              <a:rPr lang="en-US" baseline="0" dirty="0"/>
              <a:t>Filtering is used for querying:</a:t>
            </a:r>
          </a:p>
          <a:p>
            <a:pPr lvl="1"/>
            <a:r>
              <a:rPr lang="en-US" dirty="0"/>
              <a:t>filter</a:t>
            </a:r>
            <a:r>
              <a:rPr lang="en-US" baseline="0" dirty="0"/>
              <a:t> = </a:t>
            </a:r>
            <a:r>
              <a:rPr lang="en-US" baseline="0" dirty="0" err="1"/>
              <a:t>myseries</a:t>
            </a:r>
            <a:r>
              <a:rPr lang="en-US" baseline="0" dirty="0"/>
              <a:t> &lt; 10</a:t>
            </a:r>
          </a:p>
          <a:p>
            <a:pPr lvl="1"/>
            <a:r>
              <a:rPr lang="en-US" dirty="0" err="1"/>
              <a:t>myseries</a:t>
            </a:r>
            <a:r>
              <a:rPr lang="en-US" dirty="0"/>
              <a:t>[filter]  will return a new series with only elements from </a:t>
            </a:r>
            <a:r>
              <a:rPr lang="en-US" dirty="0" err="1"/>
              <a:t>myseries</a:t>
            </a:r>
            <a:r>
              <a:rPr lang="en-US" dirty="0"/>
              <a:t> that is less than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1DFF2-E214-0140-BE80-D44935E979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41E3-677A-3644-BE8E-2259A099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C870-69D8-904C-AFCE-7E924F89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pandas</a:t>
            </a:r>
            <a:r>
              <a:rPr lang="en-US" baseline="0" dirty="0"/>
              <a:t> </a:t>
            </a:r>
            <a:r>
              <a:rPr lang="en-US" baseline="0" dirty="0" err="1"/>
              <a:t>DataFrame</a:t>
            </a:r>
            <a:r>
              <a:rPr lang="en-US" baseline="0" dirty="0"/>
              <a:t> represents a table, it contains</a:t>
            </a:r>
          </a:p>
          <a:p>
            <a:pPr lvl="1"/>
            <a:r>
              <a:rPr lang="en-US" baseline="0" dirty="0"/>
              <a:t>Data in form of rows and columns</a:t>
            </a:r>
          </a:p>
          <a:p>
            <a:pPr lvl="1"/>
            <a:r>
              <a:rPr lang="en-US" baseline="0" dirty="0"/>
              <a:t>Row IDs (the index array, i.e. primary key)</a:t>
            </a:r>
          </a:p>
          <a:p>
            <a:pPr lvl="1"/>
            <a:r>
              <a:rPr lang="en-US" baseline="0" dirty="0"/>
              <a:t>Column names (ID of the columns)</a:t>
            </a:r>
          </a:p>
          <a:p>
            <a:pPr lvl="0"/>
            <a:r>
              <a:rPr lang="en-US" baseline="0" dirty="0"/>
              <a:t>A </a:t>
            </a:r>
            <a:r>
              <a:rPr lang="en-US" baseline="0" dirty="0" err="1"/>
              <a:t>DataFrame</a:t>
            </a:r>
            <a:r>
              <a:rPr lang="en-US" baseline="0" dirty="0"/>
              <a:t> is equivalent to collection of Series with each Series representing a column</a:t>
            </a:r>
          </a:p>
          <a:p>
            <a:pPr lvl="0"/>
            <a:r>
              <a:rPr lang="en-US" dirty="0"/>
              <a:t>The row indices by default start from 0 and increase by one for each subsequent row, but just like Series they can be changed to any collection of objects</a:t>
            </a:r>
          </a:p>
          <a:p>
            <a:pPr lvl="0"/>
            <a:r>
              <a:rPr lang="en-US" dirty="0"/>
              <a:t>Each row index uniquely identifies a particular row.  If we reorder the rows, their indices go with them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E2585-732D-E043-B7D0-5869852764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3C0D-AC59-3948-81DC-EE48D6E1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FB9D-913A-9C45-B423-8B0D56C1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</a:t>
            </a:r>
            <a:r>
              <a:rPr lang="en-US" baseline="0" dirty="0"/>
              <a:t> from Python lists, or </a:t>
            </a:r>
            <a:r>
              <a:rPr lang="en-US" baseline="0" dirty="0" err="1"/>
              <a:t>numpy</a:t>
            </a:r>
            <a:r>
              <a:rPr lang="en-US" baseline="0" dirty="0"/>
              <a:t> arrays</a:t>
            </a:r>
          </a:p>
          <a:p>
            <a:pPr lvl="1"/>
            <a:r>
              <a:rPr lang="en-US" dirty="0" err="1"/>
              <a:t>pandas.DataFrame</a:t>
            </a:r>
            <a:r>
              <a:rPr lang="en-US" dirty="0"/>
              <a:t>({‘column 1’: list1, ‘column 2’: list2, …})</a:t>
            </a:r>
          </a:p>
          <a:p>
            <a:pPr lvl="1"/>
            <a:r>
              <a:rPr lang="en-US" dirty="0"/>
              <a:t>Input using a dictionary with column names as keys and the corresponding column data as values </a:t>
            </a:r>
          </a:p>
          <a:p>
            <a:r>
              <a:rPr lang="en-US" dirty="0"/>
              <a:t>Creating from CSV files</a:t>
            </a:r>
          </a:p>
          <a:p>
            <a:pPr lvl="1"/>
            <a:r>
              <a:rPr lang="en-US" dirty="0" err="1"/>
              <a:t>pandas.read_csv</a:t>
            </a:r>
            <a:r>
              <a:rPr lang="en-US" dirty="0"/>
              <a:t>(</a:t>
            </a:r>
            <a:r>
              <a:rPr lang="en-US" dirty="0" err="1"/>
              <a:t>csv_file_name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use first row for column names</a:t>
            </a:r>
          </a:p>
          <a:p>
            <a:r>
              <a:rPr lang="en-US" dirty="0"/>
              <a:t>Renaming columns</a:t>
            </a:r>
          </a:p>
          <a:p>
            <a:pPr lvl="1"/>
            <a:r>
              <a:rPr lang="en-US" dirty="0" err="1"/>
              <a:t>my_dataframe.rename</a:t>
            </a:r>
            <a:r>
              <a:rPr lang="en-US" dirty="0"/>
              <a:t>({old1: new1, old2: new2, …}, axis = 1)</a:t>
            </a:r>
          </a:p>
          <a:p>
            <a:r>
              <a:rPr lang="en-US" dirty="0"/>
              <a:t>Redefining row index</a:t>
            </a:r>
          </a:p>
          <a:p>
            <a:pPr lvl="1"/>
            <a:r>
              <a:rPr lang="en-US" dirty="0" err="1"/>
              <a:t>my_dataframe.rename</a:t>
            </a:r>
            <a:r>
              <a:rPr lang="en-US" dirty="0"/>
              <a:t>(function, axis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5802-5D2C-AD43-8868-962094109E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BAA2-F935-3C44-9E92-799CE486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676F-56D0-0E4B-BBBF-E4725877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individual elements from row and column IDs</a:t>
            </a:r>
          </a:p>
          <a:p>
            <a:pPr lvl="1"/>
            <a:r>
              <a:rPr lang="en-US" dirty="0" err="1"/>
              <a:t>my_dataframe.loc</a:t>
            </a:r>
            <a:r>
              <a:rPr lang="en-US" dirty="0"/>
              <a:t>[</a:t>
            </a:r>
            <a:r>
              <a:rPr lang="en-US" dirty="0" err="1"/>
              <a:t>row_id</a:t>
            </a:r>
            <a:r>
              <a:rPr lang="en-US" dirty="0"/>
              <a:t>, </a:t>
            </a:r>
            <a:r>
              <a:rPr lang="en-US" dirty="0" err="1"/>
              <a:t>col_name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my_dataframe.iloc</a:t>
            </a:r>
            <a:r>
              <a:rPr lang="en-US" dirty="0"/>
              <a:t>[I, j]  returns element from </a:t>
            </a:r>
            <a:r>
              <a:rPr lang="en-US" dirty="0" err="1"/>
              <a:t>i-th</a:t>
            </a:r>
            <a:r>
              <a:rPr lang="en-US" baseline="0" dirty="0"/>
              <a:t> row and j-</a:t>
            </a:r>
            <a:r>
              <a:rPr lang="en-US" baseline="0" dirty="0" err="1"/>
              <a:t>th</a:t>
            </a:r>
            <a:r>
              <a:rPr lang="en-US" baseline="0" dirty="0"/>
              <a:t> column</a:t>
            </a:r>
            <a:endParaRPr lang="en-US" dirty="0"/>
          </a:p>
          <a:p>
            <a:r>
              <a:rPr lang="en-US" dirty="0"/>
              <a:t>Getting</a:t>
            </a:r>
            <a:r>
              <a:rPr lang="en-US" baseline="0" dirty="0"/>
              <a:t> entire rows</a:t>
            </a:r>
          </a:p>
          <a:p>
            <a:pPr lvl="1"/>
            <a:r>
              <a:rPr lang="en-US" dirty="0" err="1"/>
              <a:t>my_dataframe.loc</a:t>
            </a:r>
            <a:r>
              <a:rPr lang="en-US" dirty="0"/>
              <a:t>[</a:t>
            </a:r>
            <a:r>
              <a:rPr lang="en-US" dirty="0" err="1"/>
              <a:t>row_id</a:t>
            </a:r>
            <a:r>
              <a:rPr lang="en-US" dirty="0"/>
              <a:t>, :]</a:t>
            </a:r>
            <a:endParaRPr lang="en-US" baseline="0" dirty="0"/>
          </a:p>
          <a:p>
            <a:r>
              <a:rPr lang="en-US" baseline="0" dirty="0"/>
              <a:t>Getting entire columns</a:t>
            </a:r>
          </a:p>
          <a:p>
            <a:pPr lvl="1"/>
            <a:r>
              <a:rPr lang="en-US" dirty="0" err="1"/>
              <a:t>my_dataframe.loc</a:t>
            </a:r>
            <a:r>
              <a:rPr lang="en-US" dirty="0"/>
              <a:t>[:, </a:t>
            </a:r>
            <a:r>
              <a:rPr lang="en-US" dirty="0" err="1"/>
              <a:t>col_name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my_dataframe</a:t>
            </a:r>
            <a:r>
              <a:rPr lang="en-US" dirty="0"/>
              <a:t>[</a:t>
            </a:r>
            <a:r>
              <a:rPr lang="en-US" dirty="0" err="1"/>
              <a:t>col_name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FF90-FA02-B74C-8E99-20482710F7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alte" id="{7DFE4F53-6A44-FD4D-9607-47C581E3A957}" vid="{EF4214AA-DFC6-D646-98EC-145FB889E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1715</Words>
  <Application>Microsoft Macintosh PowerPoint</Application>
  <PresentationFormat>Widescreen</PresentationFormat>
  <Paragraphs>324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Krana Fat B</vt:lpstr>
      <vt:lpstr>Montserrat</vt:lpstr>
      <vt:lpstr>Office Theme</vt:lpstr>
      <vt:lpstr>DATA TRANSFORMATION WITH  PANDAS</vt:lpstr>
      <vt:lpstr>Overview</vt:lpstr>
      <vt:lpstr>What is Pandas</vt:lpstr>
      <vt:lpstr>Series</vt:lpstr>
      <vt:lpstr>Creating Series</vt:lpstr>
      <vt:lpstr>Querying Series</vt:lpstr>
      <vt:lpstr>DataFrame</vt:lpstr>
      <vt:lpstr>Creating DataFrame</vt:lpstr>
      <vt:lpstr>Querying DataFrame</vt:lpstr>
      <vt:lpstr>Querying DataFrame</vt:lpstr>
      <vt:lpstr>Group By</vt:lpstr>
      <vt:lpstr>Group By</vt:lpstr>
      <vt:lpstr>Join</vt:lpstr>
      <vt:lpstr>Join</vt:lpstr>
      <vt:lpstr>Changing DataFrame</vt:lpstr>
      <vt:lpstr>Missing Values</vt:lpstr>
      <vt:lpstr>Treating Missing Values</vt:lpstr>
      <vt:lpstr>Map and Replace</vt:lpstr>
      <vt:lpstr>Apply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why there  are white header layouts too</dc:title>
  <dc:subject/>
  <dc:creator>Michael Burgess</dc:creator>
  <cp:keywords/>
  <dc:description/>
  <cp:lastModifiedBy>Michael Burgess</cp:lastModifiedBy>
  <cp:revision>6</cp:revision>
  <cp:lastPrinted>2019-07-03T09:46:41Z</cp:lastPrinted>
  <dcterms:created xsi:type="dcterms:W3CDTF">2019-07-17T14:23:11Z</dcterms:created>
  <dcterms:modified xsi:type="dcterms:W3CDTF">2019-07-31T13:11:23Z</dcterms:modified>
  <cp:category/>
</cp:coreProperties>
</file>