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306" r:id="rId4"/>
    <p:sldId id="307" r:id="rId5"/>
    <p:sldId id="308" r:id="rId6"/>
    <p:sldId id="310" r:id="rId7"/>
    <p:sldId id="311" r:id="rId8"/>
    <p:sldId id="312" r:id="rId9"/>
    <p:sldId id="313" r:id="rId10"/>
    <p:sldId id="314" r:id="rId11"/>
    <p:sldId id="317" r:id="rId12"/>
    <p:sldId id="325" r:id="rId13"/>
    <p:sldId id="318" r:id="rId14"/>
  </p:sldIdLst>
  <p:sldSz cx="12192000" cy="6858000"/>
  <p:notesSz cx="9775825" cy="6645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 Slides" id="{DE8BF54A-1323-4403-83F8-D7B5510C9D53}">
          <p14:sldIdLst>
            <p14:sldId id="256"/>
          </p14:sldIdLst>
        </p14:section>
        <p14:section name="Content Slides" id="{1A095CF9-3572-4538-94D7-8ABEC199D1E2}">
          <p14:sldIdLst>
            <p14:sldId id="265"/>
            <p14:sldId id="306"/>
            <p14:sldId id="307"/>
            <p14:sldId id="308"/>
            <p14:sldId id="310"/>
            <p14:sldId id="311"/>
            <p14:sldId id="312"/>
            <p14:sldId id="313"/>
            <p14:sldId id="314"/>
            <p14:sldId id="317"/>
            <p14:sldId id="325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F3622C"/>
    <a:srgbClr val="7F007D"/>
    <a:srgbClr val="FF004C"/>
    <a:srgbClr val="20D3FF"/>
    <a:srgbClr val="00EDB5"/>
    <a:srgbClr val="000000"/>
    <a:srgbClr val="C4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80829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232" y="296"/>
      </p:cViewPr>
      <p:guideLst/>
    </p:cSldViewPr>
  </p:slideViewPr>
  <p:outlineViewPr>
    <p:cViewPr>
      <p:scale>
        <a:sx n="33" d="100"/>
        <a:sy n="33" d="100"/>
      </p:scale>
      <p:origin x="0" y="-526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37144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37144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37372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7800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7583" y="3198039"/>
            <a:ext cx="7820660" cy="26165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37372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66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4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6846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1" y="3432381"/>
            <a:ext cx="6003924" cy="258470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95034" y="3432175"/>
            <a:ext cx="5621337" cy="3046413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D7970F8-12FA-D04B-83BB-C6DA41AAB9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5034" y="377825"/>
            <a:ext cx="5621337" cy="2826359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D1A7A-A38A-0249-86FC-F343AC0D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34" y="1242034"/>
            <a:ext cx="3694113" cy="6876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62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388188"/>
            <a:ext cx="5984875" cy="609039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/>
          <a:stretch/>
        </p:blipFill>
        <p:spPr>
          <a:xfrm>
            <a:off x="0" y="4435268"/>
            <a:ext cx="4455042" cy="16281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707F437-89B4-A54B-85A8-C9A5944F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4000" b="1" cap="all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5000"/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377826"/>
            <a:ext cx="5984875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33A1980-E778-E34F-85D2-A03A2CE0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/>
          <a:lstStyle>
            <a:lvl1pPr>
              <a:defRPr lang="en-GB" sz="4000" b="1" i="0" kern="1200" cap="all" baseline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34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Code with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69970" y="388188"/>
            <a:ext cx="3850093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4433A64-D0BF-9E4D-936D-FFBF36D656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20864" y="402011"/>
            <a:ext cx="3486961" cy="295894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EF55052-A6E3-474C-9427-35F919CD94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11744" y="3530009"/>
            <a:ext cx="3486961" cy="295894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42D070-5479-624B-90B9-6E89B8E00CC1}"/>
              </a:ext>
            </a:extLst>
          </p:cNvPr>
          <p:cNvCxnSpPr>
            <a:cxnSpLocks/>
            <a:stCxn id="7" idx="3"/>
          </p:cNvCxnSpPr>
          <p:nvPr userDrawn="1"/>
        </p:nvCxnSpPr>
        <p:spPr>
          <a:xfrm flipV="1">
            <a:off x="8120063" y="3428580"/>
            <a:ext cx="3850093" cy="99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8E1EF04-8BEC-9546-8684-2121831A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76" y="1349984"/>
            <a:ext cx="3443732" cy="687614"/>
          </a:xfrm>
        </p:spPr>
        <p:txBody>
          <a:bodyPr/>
          <a:lstStyle>
            <a:lvl1pPr>
              <a:defRPr lang="en-GB" sz="4000" b="1" i="0" kern="1200" cap="all" baseline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72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ext Slide - Code with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69970" y="388188"/>
            <a:ext cx="3669111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6468456-4EED-5540-AE85-9A9245313B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4258" y="388188"/>
            <a:ext cx="3412508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03E6D5-C01C-BF4A-9098-6EB8D0B48B94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0064" y="0"/>
            <a:ext cx="0" cy="6858002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DFDB941-222C-EE4E-A545-ED231A2B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/>
          <a:lstStyle>
            <a:lvl1pPr>
              <a:defRPr lang="en-US" sz="4000" b="1" i="0" kern="1200" cap="all" baseline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38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4485899"/>
            <a:ext cx="4401082" cy="1874860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377826"/>
            <a:ext cx="5984875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25522A-3C08-6948-AF7F-86F94B6E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/>
          <a:lstStyle>
            <a:lvl1pPr>
              <a:defRPr lang="en-GB" sz="4000" b="1" i="0" kern="1200" cap="all" baseline="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54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1" y="4614727"/>
            <a:ext cx="4070352" cy="1944001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219701" y="388189"/>
            <a:ext cx="5802312" cy="609039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677362-0938-B84B-8F9B-6A0D8E6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4000" b="1" cap="all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5000"/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07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16" y="930001"/>
            <a:ext cx="6306432" cy="173943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86488" y="3429000"/>
            <a:ext cx="5621337" cy="304958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4784" y="3438258"/>
            <a:ext cx="5621337" cy="304958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B2A842-E348-4340-8C81-E598FCAB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242034"/>
            <a:ext cx="4834916" cy="6876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3143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43563A-23A7-0548-9817-9F1F1C63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32" y="1554182"/>
            <a:ext cx="2721143" cy="687614"/>
          </a:xfrm>
        </p:spPr>
        <p:txBody>
          <a:bodyPr/>
          <a:lstStyle>
            <a:lvl1pPr>
              <a:defRPr lang="en-GB" sz="3600" b="1" i="0" kern="1200" cap="none" baseline="0" dirty="0" smtClean="0">
                <a:solidFill>
                  <a:srgbClr val="FF004C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90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435A7-4D5B-1F4B-A65B-D341023B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4" y="1087009"/>
            <a:ext cx="9491663" cy="6876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5F2AED3-E92E-E44F-86E7-B44196DC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B70E1E4-AEB4-4A49-9182-E549BDB7F0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95079" y="2102264"/>
            <a:ext cx="4645959" cy="437632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4646004" cy="437632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B36D1-E107-6944-A381-D9B61028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4" y="1080878"/>
            <a:ext cx="9491663" cy="6876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80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769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65385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B471-BE0F-1C4D-9DF4-75E49667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9217-90FA-EC4A-BA82-FF50744C1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F583E-D14B-C54C-9C18-68989BD5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B0A5-BE89-7B4B-ACE3-85C83FB92684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5FFB-45F0-3A47-921E-0E0EE0B0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57CD0-E75B-9C42-9015-2389B9DC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8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301CDCB-954E-9446-857B-279975E393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2193A7-233D-9B49-97E7-49F7659B77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07073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B40F461-A064-2B42-8AE5-4D015E2405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ED5B7D1-3A97-9B40-BDB5-9D3E0F166F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64302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2097835"/>
            <a:ext cx="12192000" cy="5219700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754" y="1124142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19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 Section 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2099979"/>
            <a:ext cx="7091362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" y="1897166"/>
            <a:ext cx="11479292" cy="49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 Section 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-1" y="2138695"/>
            <a:ext cx="11137643" cy="49733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494660"/>
            <a:ext cx="6227123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2691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 Section 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647060"/>
            <a:ext cx="6349043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2294314"/>
            <a:ext cx="9545652" cy="40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5640" y="3666044"/>
            <a:ext cx="2923326" cy="2198740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35275" y="1925767"/>
            <a:ext cx="6279765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none" baseline="0">
                <a:latin typeface="+mn-lt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Add title</a:t>
            </a:r>
          </a:p>
        </p:txBody>
      </p:sp>
      <p:pic>
        <p:nvPicPr>
          <p:cNvPr id="2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475B8E-28E2-2840-8DFA-1A28415B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4" y="1925767"/>
            <a:ext cx="2521449" cy="6876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50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9" r:id="rId2"/>
    <p:sldLayoutId id="2147483710" r:id="rId3"/>
    <p:sldLayoutId id="2147483711" r:id="rId4"/>
    <p:sldLayoutId id="2147483713" r:id="rId5"/>
    <p:sldLayoutId id="2147483712" r:id="rId6"/>
    <p:sldLayoutId id="2147483714" r:id="rId7"/>
    <p:sldLayoutId id="2147483718" r:id="rId8"/>
    <p:sldLayoutId id="2147483686" r:id="rId9"/>
    <p:sldLayoutId id="2147483687" r:id="rId10"/>
    <p:sldLayoutId id="2147483696" r:id="rId11"/>
    <p:sldLayoutId id="2147483699" r:id="rId12"/>
    <p:sldLayoutId id="2147483719" r:id="rId13"/>
    <p:sldLayoutId id="2147483720" r:id="rId14"/>
    <p:sldLayoutId id="2147483691" r:id="rId15"/>
    <p:sldLayoutId id="2147483698" r:id="rId16"/>
    <p:sldLayoutId id="2147483689" r:id="rId17"/>
    <p:sldLayoutId id="2147483688" r:id="rId18"/>
    <p:sldLayoutId id="2147483650" r:id="rId19"/>
    <p:sldLayoutId id="2147483693" r:id="rId20"/>
    <p:sldLayoutId id="2147483660" r:id="rId21"/>
    <p:sldLayoutId id="2147483721" r:id="rId22"/>
    <p:sldLayoutId id="2147483722" r:id="rId23"/>
  </p:sldLayoutIdLst>
  <p:hf hdr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27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27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27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27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27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78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9748-D046-439D-A8AB-6838C1AD7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MACHINE LEARNING WITH SCIKIT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5F373-2D91-4359-B2FB-C63FC4DAA8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PYTHON…</a:t>
            </a:r>
          </a:p>
        </p:txBody>
      </p:sp>
    </p:spTree>
    <p:extLst>
      <p:ext uri="{BB962C8B-B14F-4D97-AF65-F5344CB8AC3E}">
        <p14:creationId xmlns:p14="http://schemas.microsoft.com/office/powerpoint/2010/main" val="4211012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Different types of models are grouped in their respective modules</a:t>
            </a:r>
          </a:p>
          <a:p>
            <a:pPr lvl="0"/>
            <a:r>
              <a:rPr lang="en-US" dirty="0"/>
              <a:t>Clustering:   </a:t>
            </a:r>
            <a:r>
              <a:rPr lang="en-US" dirty="0" err="1"/>
              <a:t>sklearn.cluster</a:t>
            </a:r>
            <a:endParaRPr lang="en-US" dirty="0"/>
          </a:p>
          <a:p>
            <a:pPr lvl="0"/>
            <a:r>
              <a:rPr lang="en-US" dirty="0"/>
              <a:t>Regression (</a:t>
            </a:r>
            <a:r>
              <a:rPr lang="en-US" dirty="0" err="1"/>
              <a:t>generalised</a:t>
            </a:r>
            <a:r>
              <a:rPr lang="en-US" dirty="0"/>
              <a:t> linear models):  </a:t>
            </a:r>
            <a:r>
              <a:rPr lang="en-US" dirty="0" err="1"/>
              <a:t>sklearn.linear_model</a:t>
            </a:r>
            <a:endParaRPr lang="en-US" dirty="0"/>
          </a:p>
          <a:p>
            <a:pPr lvl="0"/>
            <a:r>
              <a:rPr lang="en-US" dirty="0"/>
              <a:t>Decision Trees:  </a:t>
            </a:r>
            <a:r>
              <a:rPr lang="en-US" dirty="0" err="1"/>
              <a:t>sklearn.tree</a:t>
            </a:r>
            <a:endParaRPr lang="en-US" dirty="0"/>
          </a:p>
          <a:p>
            <a:pPr lvl="0"/>
            <a:r>
              <a:rPr lang="en-US" dirty="0"/>
              <a:t>Support Vector Machines:  </a:t>
            </a:r>
            <a:r>
              <a:rPr lang="en-US" dirty="0" err="1"/>
              <a:t>sklearn.svm</a:t>
            </a:r>
            <a:endParaRPr lang="en-US" dirty="0"/>
          </a:p>
          <a:p>
            <a:pPr lvl="0"/>
            <a:r>
              <a:rPr lang="en-US" dirty="0"/>
              <a:t>Nearest </a:t>
            </a:r>
            <a:r>
              <a:rPr lang="en-US" dirty="0" err="1"/>
              <a:t>Neighbours</a:t>
            </a:r>
            <a:r>
              <a:rPr lang="en-US" dirty="0"/>
              <a:t>:  </a:t>
            </a:r>
            <a:r>
              <a:rPr lang="en-US" dirty="0" err="1"/>
              <a:t>sklearn.neighbors</a:t>
            </a:r>
            <a:endParaRPr lang="en-US" dirty="0"/>
          </a:p>
          <a:p>
            <a:pPr lvl="0"/>
            <a:r>
              <a:rPr lang="en-US" dirty="0"/>
              <a:t>Deep Learning (Neural Nets):  </a:t>
            </a:r>
            <a:r>
              <a:rPr lang="en-US" dirty="0" err="1"/>
              <a:t>sklearn.neural_network</a:t>
            </a:r>
            <a:endParaRPr lang="en-US" dirty="0"/>
          </a:p>
          <a:p>
            <a:pPr lvl="0"/>
            <a:r>
              <a:rPr lang="en-US" dirty="0"/>
              <a:t>Probabilistic:    </a:t>
            </a:r>
            <a:r>
              <a:rPr lang="en-US" dirty="0" err="1"/>
              <a:t>sklearn.naive_bayes</a:t>
            </a:r>
            <a:endParaRPr lang="en-US" dirty="0"/>
          </a:p>
          <a:p>
            <a:pPr lvl="0"/>
            <a:r>
              <a:rPr lang="en-US" dirty="0"/>
              <a:t>Ensemble Methods:  </a:t>
            </a:r>
            <a:r>
              <a:rPr lang="en-US" dirty="0" err="1"/>
              <a:t>sklearn.ensemble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3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also provides advanced tools feature selection and data preparation:</a:t>
            </a:r>
          </a:p>
          <a:p>
            <a:r>
              <a:rPr lang="en-US" dirty="0"/>
              <a:t>Basis transformation and matrix decomposition:   </a:t>
            </a:r>
            <a:r>
              <a:rPr lang="en-US" dirty="0" err="1"/>
              <a:t>sklearn.decomposition</a:t>
            </a:r>
            <a:endParaRPr lang="en-US" dirty="0"/>
          </a:p>
          <a:p>
            <a:pPr lvl="1"/>
            <a:r>
              <a:rPr lang="en-US" dirty="0"/>
              <a:t>For example, the commonly used Principal Component Analysis methods is provided by</a:t>
            </a:r>
            <a:br>
              <a:rPr lang="en-US" dirty="0"/>
            </a:br>
            <a:r>
              <a:rPr lang="en-US" dirty="0" err="1"/>
              <a:t>sklearn.decomposition.PCA</a:t>
            </a:r>
            <a:r>
              <a:rPr lang="en-US" dirty="0"/>
              <a:t>()</a:t>
            </a:r>
          </a:p>
          <a:p>
            <a:r>
              <a:rPr lang="en-US" dirty="0"/>
              <a:t>Discriminant Analysis:  </a:t>
            </a:r>
            <a:r>
              <a:rPr lang="en-US" dirty="0" err="1"/>
              <a:t>sklearn.discriminant_analysis</a:t>
            </a:r>
            <a:endParaRPr lang="en-US" dirty="0"/>
          </a:p>
          <a:p>
            <a:r>
              <a:rPr lang="en-US" dirty="0"/>
              <a:t>Feature Extraction:  </a:t>
            </a:r>
            <a:r>
              <a:rPr lang="en-US" dirty="0" err="1"/>
              <a:t>sklearn.feature_extraction</a:t>
            </a:r>
            <a:endParaRPr lang="en-US" dirty="0"/>
          </a:p>
          <a:p>
            <a:r>
              <a:rPr lang="en-US" dirty="0"/>
              <a:t>Feature Selection:   </a:t>
            </a:r>
            <a:r>
              <a:rPr lang="en-US" dirty="0" err="1"/>
              <a:t>sklearn.feature_selection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Data Transformation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E4702-23A0-F140-A6EE-65A3D4A6B8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Optimal hyper parameter search:</a:t>
            </a:r>
          </a:p>
          <a:p>
            <a:pPr lvl="1"/>
            <a:r>
              <a:rPr lang="en-US" dirty="0" err="1"/>
              <a:t>sklearn.model_selection.GridSearchCV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sklearn.model_selection.ParameterGrid</a:t>
            </a:r>
            <a:r>
              <a:rPr lang="en-US" dirty="0"/>
              <a:t>()</a:t>
            </a:r>
          </a:p>
          <a:p>
            <a:r>
              <a:rPr lang="en-US" dirty="0"/>
              <a:t>Cross Validation:</a:t>
            </a:r>
          </a:p>
          <a:p>
            <a:pPr lvl="1"/>
            <a:r>
              <a:rPr lang="en-US" dirty="0" err="1"/>
              <a:t>sklearn.model_selection.cross_validate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sklearn.model_selection.cross_val_score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sklearn.model_selection.validation_curve</a:t>
            </a:r>
            <a:r>
              <a:rPr lang="en-US" dirty="0"/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7D5FA-606E-7F4E-A253-B1BCD5CE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E70DB-21FA-B74D-A163-1EEA93EAA0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5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Computing evaluation metrics:  </a:t>
            </a:r>
            <a:r>
              <a:rPr lang="en-US" dirty="0" err="1"/>
              <a:t>sklearn.metrics</a:t>
            </a:r>
            <a:endParaRPr lang="en-US" dirty="0"/>
          </a:p>
          <a:p>
            <a:pPr lvl="1"/>
            <a:r>
              <a:rPr lang="en-US" dirty="0"/>
              <a:t>Includes standard metrics for Classification (precision, recall, F1 score </a:t>
            </a:r>
            <a:r>
              <a:rPr lang="en-US" dirty="0" err="1"/>
              <a:t>etc</a:t>
            </a:r>
            <a:r>
              <a:rPr lang="en-US" dirty="0"/>
              <a:t>),  Regression (chi-</a:t>
            </a:r>
            <a:r>
              <a:rPr lang="en-US" dirty="0" err="1"/>
              <a:t>sq</a:t>
            </a:r>
            <a:r>
              <a:rPr lang="en-US" dirty="0"/>
              <a:t>, </a:t>
            </a:r>
            <a:r>
              <a:rPr lang="en-US" dirty="0" err="1"/>
              <a:t>rms</a:t>
            </a:r>
            <a:r>
              <a:rPr lang="en-US" dirty="0"/>
              <a:t> error </a:t>
            </a:r>
            <a:r>
              <a:rPr lang="en-US" dirty="0" err="1"/>
              <a:t>etc</a:t>
            </a:r>
            <a:r>
              <a:rPr lang="en-US" dirty="0"/>
              <a:t>), Clustering,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Confusion matrix: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sklearn.metrics.confusion_matrix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2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Python Machine Learning Packages</a:t>
            </a:r>
          </a:p>
          <a:p>
            <a:r>
              <a:rPr lang="en-US" dirty="0" err="1"/>
              <a:t>Scikit</a:t>
            </a:r>
            <a:r>
              <a:rPr lang="en-US" dirty="0"/>
              <a:t>-Learn package</a:t>
            </a:r>
          </a:p>
          <a:p>
            <a:r>
              <a:rPr lang="en-US" baseline="0" dirty="0"/>
              <a:t>Data Generation</a:t>
            </a:r>
          </a:p>
          <a:p>
            <a:r>
              <a:rPr lang="en-US" dirty="0"/>
              <a:t>Data Preparation</a:t>
            </a:r>
          </a:p>
          <a:p>
            <a:r>
              <a:rPr lang="en-US"/>
              <a:t>Transformers</a:t>
            </a:r>
            <a:endParaRPr lang="en-US" dirty="0"/>
          </a:p>
          <a:p>
            <a:r>
              <a:rPr lang="en-US" dirty="0"/>
              <a:t>Data Transformation Pipeline</a:t>
            </a:r>
          </a:p>
          <a:p>
            <a:r>
              <a:rPr lang="en-US" dirty="0"/>
              <a:t>Machine Learning Models</a:t>
            </a:r>
          </a:p>
          <a:p>
            <a:r>
              <a:rPr lang="en-US" dirty="0"/>
              <a:t>Project:  K-clustering with Python</a:t>
            </a:r>
            <a:endParaRPr lang="en-US" baseline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50321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3B5B0-118A-684E-9088-BF4EB7B623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There is a rich set of libraries for creating ML models using Python, here we list a few commonly used ones, they are by no means exhaustive</a:t>
            </a:r>
          </a:p>
          <a:p>
            <a:r>
              <a:rPr lang="en-US" dirty="0"/>
              <a:t>Data preparation and manipulation:   </a:t>
            </a:r>
            <a:r>
              <a:rPr lang="en-US" b="1" dirty="0" err="1"/>
              <a:t>numpy</a:t>
            </a:r>
            <a:r>
              <a:rPr lang="en-US" dirty="0"/>
              <a:t> and </a:t>
            </a:r>
            <a:r>
              <a:rPr lang="en-US" b="1" dirty="0"/>
              <a:t>pandas</a:t>
            </a:r>
          </a:p>
          <a:p>
            <a:r>
              <a:rPr lang="en-US" dirty="0"/>
              <a:t>Data </a:t>
            </a:r>
            <a:r>
              <a:rPr lang="en-US" dirty="0" err="1"/>
              <a:t>visualisation</a:t>
            </a:r>
            <a:r>
              <a:rPr lang="en-US" dirty="0"/>
              <a:t>:  </a:t>
            </a:r>
            <a:r>
              <a:rPr lang="en-US" b="1" dirty="0" err="1"/>
              <a:t>seaborn</a:t>
            </a:r>
            <a:r>
              <a:rPr lang="en-US" dirty="0"/>
              <a:t>, </a:t>
            </a:r>
            <a:r>
              <a:rPr lang="en-US" b="1" dirty="0" err="1"/>
              <a:t>matplotlib</a:t>
            </a:r>
            <a:r>
              <a:rPr lang="en-US" dirty="0"/>
              <a:t>, </a:t>
            </a:r>
            <a:r>
              <a:rPr lang="en-US" b="1" dirty="0" err="1"/>
              <a:t>bokeh</a:t>
            </a:r>
            <a:r>
              <a:rPr lang="en-US" dirty="0"/>
              <a:t> (for interactive plots)</a:t>
            </a:r>
          </a:p>
          <a:p>
            <a:r>
              <a:rPr lang="en-US" dirty="0" err="1"/>
              <a:t>Maths</a:t>
            </a:r>
            <a:r>
              <a:rPr lang="en-US" dirty="0"/>
              <a:t> and Stats:  </a:t>
            </a:r>
            <a:r>
              <a:rPr lang="en-US" b="1" dirty="0" err="1"/>
              <a:t>scipy</a:t>
            </a:r>
            <a:endParaRPr lang="en-US" b="1" dirty="0"/>
          </a:p>
          <a:p>
            <a:r>
              <a:rPr lang="en-US" dirty="0"/>
              <a:t>Web crawlers and scrappers:  </a:t>
            </a:r>
            <a:r>
              <a:rPr lang="en-US" b="1" dirty="0" err="1"/>
              <a:t>BeautifulSoup</a:t>
            </a:r>
            <a:r>
              <a:rPr lang="en-US" dirty="0"/>
              <a:t>,  </a:t>
            </a:r>
            <a:r>
              <a:rPr lang="en-US" b="1" dirty="0"/>
              <a:t>scrappy</a:t>
            </a:r>
          </a:p>
          <a:p>
            <a:r>
              <a:rPr lang="en-US" dirty="0"/>
              <a:t>General Machine Learning:  </a:t>
            </a:r>
            <a:r>
              <a:rPr lang="en-US" b="1" dirty="0" err="1"/>
              <a:t>sklearn</a:t>
            </a:r>
            <a:r>
              <a:rPr lang="en-US" b="1" dirty="0"/>
              <a:t>  </a:t>
            </a:r>
            <a:r>
              <a:rPr lang="en-US" dirty="0"/>
              <a:t>(great for learners)</a:t>
            </a:r>
          </a:p>
          <a:p>
            <a:r>
              <a:rPr lang="en-US" dirty="0"/>
              <a:t>Deep Learning:  </a:t>
            </a:r>
            <a:r>
              <a:rPr lang="en-US" b="1" dirty="0" err="1"/>
              <a:t>tensorflow</a:t>
            </a:r>
            <a:r>
              <a:rPr lang="en-US" dirty="0"/>
              <a:t>, </a:t>
            </a:r>
            <a:r>
              <a:rPr lang="en-US" b="1" dirty="0" err="1"/>
              <a:t>theano</a:t>
            </a:r>
            <a:r>
              <a:rPr lang="en-US" dirty="0"/>
              <a:t>, </a:t>
            </a:r>
            <a:r>
              <a:rPr lang="en-US" b="1" dirty="0" err="1"/>
              <a:t>mxnet</a:t>
            </a:r>
            <a:r>
              <a:rPr lang="en-US" dirty="0"/>
              <a:t>, </a:t>
            </a:r>
            <a:r>
              <a:rPr lang="en-US" b="1" dirty="0" err="1"/>
              <a:t>keras</a:t>
            </a:r>
            <a:endParaRPr lang="en-US" b="1" dirty="0"/>
          </a:p>
          <a:p>
            <a:r>
              <a:rPr lang="en-US" dirty="0"/>
              <a:t>Natural Language Processing:  </a:t>
            </a:r>
            <a:r>
              <a:rPr lang="en-US" b="1" dirty="0"/>
              <a:t>NLTK</a:t>
            </a:r>
            <a:r>
              <a:rPr lang="en-US" dirty="0"/>
              <a:t> (natural language toolkit), </a:t>
            </a:r>
            <a:r>
              <a:rPr lang="en-US" b="1" dirty="0" err="1"/>
              <a:t>gensim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Python Machine Learning Packages</a:t>
            </a:r>
          </a:p>
        </p:txBody>
      </p:sp>
    </p:spTree>
    <p:extLst>
      <p:ext uri="{BB962C8B-B14F-4D97-AF65-F5344CB8AC3E}">
        <p14:creationId xmlns:p14="http://schemas.microsoft.com/office/powerpoint/2010/main" val="311982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actual name for the package is "</a:t>
            </a:r>
            <a:r>
              <a:rPr lang="en-US" dirty="0" err="1"/>
              <a:t>sklearn</a:t>
            </a:r>
            <a:r>
              <a:rPr lang="en-US" dirty="0"/>
              <a:t>"</a:t>
            </a:r>
          </a:p>
          <a:p>
            <a:r>
              <a:rPr lang="en-US" dirty="0"/>
              <a:t>Arguably the best ML package for beginners</a:t>
            </a:r>
          </a:p>
          <a:p>
            <a:r>
              <a:rPr lang="en-US" dirty="0"/>
              <a:t>Open Source, and is an add-on for the </a:t>
            </a:r>
            <a:r>
              <a:rPr lang="en-US" dirty="0" err="1"/>
              <a:t>SciPy</a:t>
            </a:r>
            <a:r>
              <a:rPr lang="en-US" dirty="0"/>
              <a:t> package for scientific programming in Python</a:t>
            </a:r>
          </a:p>
          <a:p>
            <a:r>
              <a:rPr lang="en-US" dirty="0"/>
              <a:t>Contains a wide selection of machine learning algorithms including all of the commonly used ones</a:t>
            </a:r>
          </a:p>
          <a:p>
            <a:r>
              <a:rPr lang="en-US" dirty="0"/>
              <a:t>Contains a wide selection of support tools for data preparation, generation and evaluation</a:t>
            </a:r>
          </a:p>
          <a:p>
            <a:r>
              <a:rPr lang="en-US" dirty="0"/>
              <a:t>Has a concise and consistent interface --- thus easy to learn and use</a:t>
            </a:r>
          </a:p>
          <a:p>
            <a:r>
              <a:rPr lang="en-US" dirty="0"/>
              <a:t>A very good documentation: https://</a:t>
            </a:r>
            <a:r>
              <a:rPr lang="en-US" dirty="0" err="1"/>
              <a:t>scikit-learn.org</a:t>
            </a:r>
            <a:r>
              <a:rPr lang="en-US" dirty="0"/>
              <a:t>/stable/</a:t>
            </a:r>
            <a:r>
              <a:rPr lang="en-US" dirty="0" err="1"/>
              <a:t>index.html</a:t>
            </a:r>
            <a:endParaRPr lang="en-US" dirty="0"/>
          </a:p>
          <a:p>
            <a:pPr lvl="1"/>
            <a:r>
              <a:rPr lang="en-US" dirty="0"/>
              <a:t>Not only it explains the API, it also explains the mathematics of the algorithms.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Scikit</a:t>
            </a:r>
            <a:r>
              <a:rPr lang="en-US" dirty="0"/>
              <a:t>-Learn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3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module </a:t>
            </a:r>
            <a:r>
              <a:rPr lang="en-US" dirty="0" err="1"/>
              <a:t>sklearn.datasets</a:t>
            </a:r>
            <a:r>
              <a:rPr lang="en-US" dirty="0"/>
              <a:t> provides the tools to generate sample data sets</a:t>
            </a:r>
          </a:p>
          <a:p>
            <a:r>
              <a:rPr lang="en-US" b="0" dirty="0"/>
              <a:t>It comes preloaded with many sample datasets:</a:t>
            </a:r>
          </a:p>
          <a:p>
            <a:pPr lvl="1"/>
            <a:r>
              <a:rPr lang="en-US" dirty="0" err="1"/>
              <a:t>lfw</a:t>
            </a:r>
            <a:r>
              <a:rPr lang="en-US" dirty="0"/>
              <a:t> (labelled face in the wild) datasets of photos of famous people, for computer vision</a:t>
            </a:r>
          </a:p>
          <a:p>
            <a:pPr lvl="1"/>
            <a:r>
              <a:rPr lang="en-US" b="0" dirty="0" err="1"/>
              <a:t>california_housing</a:t>
            </a:r>
            <a:r>
              <a:rPr lang="en-US" b="0" dirty="0"/>
              <a:t>  (</a:t>
            </a:r>
            <a:r>
              <a:rPr lang="en-US" b="0" dirty="0" err="1"/>
              <a:t>california</a:t>
            </a:r>
            <a:r>
              <a:rPr lang="en-US" b="0" dirty="0"/>
              <a:t> house price dataset)</a:t>
            </a:r>
          </a:p>
          <a:p>
            <a:pPr lvl="1"/>
            <a:r>
              <a:rPr lang="en-US" dirty="0"/>
              <a:t>iris  (iris flower measurements)</a:t>
            </a:r>
          </a:p>
          <a:p>
            <a:pPr lvl="1"/>
            <a:r>
              <a:rPr lang="en-US" b="0" dirty="0"/>
              <a:t>wine (dataset containing information of different wines)</a:t>
            </a:r>
          </a:p>
          <a:p>
            <a:pPr lvl="1"/>
            <a:r>
              <a:rPr lang="en-US" dirty="0" err="1"/>
              <a:t>breast_cancer</a:t>
            </a:r>
            <a:r>
              <a:rPr lang="en-US" dirty="0"/>
              <a:t>  (breast cancer rates in Wisconsin)</a:t>
            </a:r>
          </a:p>
          <a:p>
            <a:pPr lvl="1"/>
            <a:r>
              <a:rPr lang="en-US" b="0" dirty="0"/>
              <a:t>etc.</a:t>
            </a:r>
          </a:p>
          <a:p>
            <a:r>
              <a:rPr lang="en-US" dirty="0"/>
              <a:t>Large collection of random data generators</a:t>
            </a:r>
          </a:p>
          <a:p>
            <a:pPr lvl="1"/>
            <a:r>
              <a:rPr lang="en-US" dirty="0"/>
              <a:t>Blob generators for creating clusters of random data points</a:t>
            </a:r>
          </a:p>
          <a:p>
            <a:pPr lvl="1"/>
            <a:r>
              <a:rPr lang="en-US" b="0" dirty="0"/>
              <a:t>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7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sklearn.preprocessing</a:t>
            </a:r>
            <a:r>
              <a:rPr lang="en-US" dirty="0"/>
              <a:t>  module contains most tools to help you with cleaning the data</a:t>
            </a:r>
          </a:p>
          <a:p>
            <a:pPr lvl="1"/>
            <a:r>
              <a:rPr lang="en-US" dirty="0" err="1"/>
              <a:t>LableEncoder</a:t>
            </a:r>
            <a:r>
              <a:rPr lang="en-US" dirty="0"/>
              <a:t> provides an automated way of encoding categorical data into integers</a:t>
            </a:r>
          </a:p>
          <a:p>
            <a:pPr lvl="1"/>
            <a:r>
              <a:rPr lang="en-US" dirty="0" err="1"/>
              <a:t>OneHotEncoder</a:t>
            </a:r>
            <a:r>
              <a:rPr lang="en-US" dirty="0"/>
              <a:t> is a more sophisticated version of </a:t>
            </a:r>
            <a:r>
              <a:rPr lang="en-US" dirty="0" err="1"/>
              <a:t>LabelEncoder</a:t>
            </a:r>
            <a:r>
              <a:rPr lang="en-US" dirty="0"/>
              <a:t>, instead of encoding into scalar integers, it includes the categorical data into vectors of integers.  This eliminates the risk of adding unwanted ordering to an otherwise unordered data</a:t>
            </a:r>
          </a:p>
          <a:p>
            <a:pPr lvl="1"/>
            <a:r>
              <a:rPr lang="en-US" dirty="0" err="1"/>
              <a:t>StandardScaler</a:t>
            </a:r>
            <a:r>
              <a:rPr lang="en-US" dirty="0"/>
              <a:t> provides an automated way of rescaling numerical data, so all columns have standard deviation of 1 and mean of 0.</a:t>
            </a:r>
          </a:p>
          <a:p>
            <a:r>
              <a:rPr lang="en-US" dirty="0" err="1"/>
              <a:t>sklearn.model_selection</a:t>
            </a:r>
            <a:r>
              <a:rPr lang="en-US" dirty="0"/>
              <a:t> contains tools for test/training data split</a:t>
            </a:r>
          </a:p>
          <a:p>
            <a:pPr lvl="1"/>
            <a:r>
              <a:rPr lang="en-US" dirty="0" err="1"/>
              <a:t>train_test_split</a:t>
            </a:r>
            <a:r>
              <a:rPr lang="en-US" dirty="0"/>
              <a:t>  splits data into training and testing sets randomly</a:t>
            </a:r>
          </a:p>
          <a:p>
            <a:pPr lvl="1"/>
            <a:r>
              <a:rPr lang="en-US" dirty="0" err="1"/>
              <a:t>model_selection</a:t>
            </a:r>
            <a:r>
              <a:rPr lang="en-US" dirty="0"/>
              <a:t> module also provides tools for comparing different models, or </a:t>
            </a:r>
            <a:r>
              <a:rPr lang="en-US" dirty="0" err="1"/>
              <a:t>optimising</a:t>
            </a:r>
            <a:r>
              <a:rPr lang="en-US" dirty="0"/>
              <a:t> hyper-parameters (more on those later)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6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actions performed on data are transformations</a:t>
            </a:r>
          </a:p>
          <a:p>
            <a:r>
              <a:rPr lang="en-US" dirty="0" err="1"/>
              <a:t>Scikit</a:t>
            </a:r>
            <a:r>
              <a:rPr lang="en-US" dirty="0"/>
              <a:t>-Learn transformations all follow a </a:t>
            </a:r>
            <a:r>
              <a:rPr lang="en-US" dirty="0" err="1"/>
              <a:t>standardised</a:t>
            </a:r>
            <a:r>
              <a:rPr lang="en-US" dirty="0"/>
              <a:t> flow:</a:t>
            </a:r>
          </a:p>
          <a:p>
            <a:pPr lvl="1"/>
            <a:r>
              <a:rPr lang="en-US" dirty="0"/>
              <a:t>Initiate a transformer object – this defines the type of the transformation and sets any hyper-parameters that may affect its behavior</a:t>
            </a:r>
          </a:p>
          <a:p>
            <a:pPr lvl="2"/>
            <a:r>
              <a:rPr lang="en-US" dirty="0"/>
              <a:t>e.g.  </a:t>
            </a:r>
            <a:r>
              <a:rPr lang="en-US" dirty="0" err="1"/>
              <a:t>myencoder</a:t>
            </a:r>
            <a:r>
              <a:rPr lang="en-US" dirty="0"/>
              <a:t> = </a:t>
            </a:r>
            <a:r>
              <a:rPr lang="en-US" dirty="0" err="1"/>
              <a:t>LabelEncoder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Fitting the transformer to data – this </a:t>
            </a:r>
            <a:r>
              <a:rPr lang="en-US" dirty="0" err="1"/>
              <a:t>optimises</a:t>
            </a:r>
            <a:r>
              <a:rPr lang="en-US" dirty="0"/>
              <a:t> the transformer to tailor suit the data it is going to operate on</a:t>
            </a:r>
          </a:p>
          <a:p>
            <a:pPr lvl="2"/>
            <a:r>
              <a:rPr lang="en-US" dirty="0"/>
              <a:t>e.g.  </a:t>
            </a:r>
            <a:r>
              <a:rPr lang="en-US" dirty="0" err="1"/>
              <a:t>myencoder.fit</a:t>
            </a:r>
            <a:r>
              <a:rPr lang="en-US" dirty="0"/>
              <a:t>(</a:t>
            </a:r>
            <a:r>
              <a:rPr lang="en-US" dirty="0" err="1"/>
              <a:t>mydata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Perform transformation -- the </a:t>
            </a:r>
            <a:r>
              <a:rPr lang="en-US" dirty="0" err="1"/>
              <a:t>optimised</a:t>
            </a:r>
            <a:r>
              <a:rPr lang="en-US" dirty="0"/>
              <a:t> transformer then acts on the data</a:t>
            </a:r>
          </a:p>
          <a:p>
            <a:pPr lvl="2"/>
            <a:r>
              <a:rPr lang="en-US" dirty="0"/>
              <a:t>e.g. </a:t>
            </a:r>
            <a:r>
              <a:rPr lang="en-US" dirty="0" err="1"/>
              <a:t>myencoder.transform</a:t>
            </a:r>
            <a:r>
              <a:rPr lang="en-US" dirty="0"/>
              <a:t>(</a:t>
            </a:r>
            <a:r>
              <a:rPr lang="en-US" dirty="0" err="1"/>
              <a:t>mydata</a:t>
            </a:r>
            <a:r>
              <a:rPr lang="en-US" dirty="0"/>
              <a:t>)</a:t>
            </a:r>
          </a:p>
          <a:p>
            <a:r>
              <a:rPr lang="en-US" dirty="0"/>
              <a:t>.</a:t>
            </a:r>
            <a:r>
              <a:rPr lang="en-US" dirty="0" err="1"/>
              <a:t>fit_transform</a:t>
            </a:r>
            <a:r>
              <a:rPr lang="en-US" dirty="0"/>
              <a:t>() method</a:t>
            </a:r>
          </a:p>
          <a:p>
            <a:pPr lvl="1"/>
            <a:r>
              <a:rPr lang="en-US" dirty="0"/>
              <a:t>The fitting and transformation operations can be combined into one using .</a:t>
            </a:r>
            <a:r>
              <a:rPr lang="en-US" dirty="0" err="1"/>
              <a:t>fit_transform</a:t>
            </a:r>
            <a:r>
              <a:rPr lang="en-US" dirty="0"/>
              <a:t>() method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85" y="1349984"/>
            <a:ext cx="3670848" cy="687614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7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When creating a Machine Learning model, data is as important as the mathematical model itself.</a:t>
            </a:r>
          </a:p>
          <a:p>
            <a:pPr lvl="1"/>
            <a:r>
              <a:rPr lang="en-US" dirty="0"/>
              <a:t>Data + Generic Model </a:t>
            </a:r>
            <a:r>
              <a:rPr lang="en-US" dirty="0">
                <a:sym typeface="Wingdings" pitchFamily="2" charset="2"/>
              </a:rPr>
              <a:t> Fitting (training)  Data-Model</a:t>
            </a:r>
          </a:p>
          <a:p>
            <a:r>
              <a:rPr lang="en-US" dirty="0">
                <a:sym typeface="Wingdings" pitchFamily="2" charset="2"/>
              </a:rPr>
              <a:t>We then use data-model to gain insights into new data</a:t>
            </a:r>
          </a:p>
          <a:p>
            <a:pPr lvl="1"/>
            <a:r>
              <a:rPr lang="en-US" dirty="0">
                <a:sym typeface="Wingdings" pitchFamily="2" charset="2"/>
              </a:rPr>
              <a:t>New data  Data-Model  Predictions</a:t>
            </a:r>
          </a:p>
          <a:p>
            <a:r>
              <a:rPr lang="en-US" dirty="0"/>
              <a:t>We want this process to be as automated as possible, so the input to Data-Model should be raw data</a:t>
            </a:r>
          </a:p>
          <a:p>
            <a:r>
              <a:rPr lang="en-US" dirty="0"/>
              <a:t>Data preparation must be automated, and be built into the data-model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/>
              <a:t>Data Transformation Pipeline</a:t>
            </a:r>
          </a:p>
          <a:p>
            <a:r>
              <a:rPr lang="en-US" dirty="0" err="1"/>
              <a:t>Scikit</a:t>
            </a:r>
            <a:r>
              <a:rPr lang="en-US" dirty="0"/>
              <a:t>-Learn allows one to construct data transformation pipeline by aggregating transformer objects</a:t>
            </a:r>
          </a:p>
          <a:p>
            <a:r>
              <a:rPr lang="en-US" dirty="0"/>
              <a:t>To create a pipeline, use </a:t>
            </a:r>
            <a:r>
              <a:rPr lang="en-US" b="1" dirty="0"/>
              <a:t>Pipeline()</a:t>
            </a:r>
            <a:r>
              <a:rPr lang="en-US" dirty="0"/>
              <a:t> constructor defined in the module  </a:t>
            </a:r>
            <a:r>
              <a:rPr lang="en-US" b="1" dirty="0" err="1"/>
              <a:t>sklearn.pipeline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Transformation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5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Scikit</a:t>
            </a:r>
            <a:r>
              <a:rPr lang="en-US" dirty="0"/>
              <a:t>-Learn provides a wide range of ML models, classified by their type in different modules</a:t>
            </a:r>
          </a:p>
          <a:p>
            <a:r>
              <a:rPr lang="en-US" dirty="0"/>
              <a:t>A Machine Learning model in </a:t>
            </a:r>
            <a:r>
              <a:rPr lang="en-US" dirty="0" err="1"/>
              <a:t>Scikit</a:t>
            </a:r>
            <a:r>
              <a:rPr lang="en-US" dirty="0"/>
              <a:t>-Learn is a special type of transformer</a:t>
            </a:r>
          </a:p>
          <a:p>
            <a:pPr lvl="1"/>
            <a:r>
              <a:rPr lang="en-US" dirty="0"/>
              <a:t>Instead of having a .transform() method, they have .predict()</a:t>
            </a:r>
          </a:p>
          <a:p>
            <a:r>
              <a:rPr lang="en-US" dirty="0"/>
              <a:t>To train a model, use the same flow as transformers:</a:t>
            </a:r>
          </a:p>
          <a:p>
            <a:pPr lvl="1"/>
            <a:r>
              <a:rPr lang="en-US" dirty="0"/>
              <a:t>Initiate a model, set hyper parameters:  </a:t>
            </a:r>
            <a:r>
              <a:rPr lang="en-US" dirty="0" err="1"/>
              <a:t>kmeans</a:t>
            </a:r>
            <a:r>
              <a:rPr lang="en-US" dirty="0"/>
              <a:t> = </a:t>
            </a:r>
            <a:r>
              <a:rPr lang="en-US" dirty="0" err="1"/>
              <a:t>KMeans</a:t>
            </a:r>
            <a:r>
              <a:rPr lang="en-US" dirty="0"/>
              <a:t>(</a:t>
            </a:r>
            <a:r>
              <a:rPr lang="en-US" dirty="0" err="1"/>
              <a:t>n_clusters</a:t>
            </a:r>
            <a:r>
              <a:rPr lang="en-US" dirty="0"/>
              <a:t> = 3)</a:t>
            </a:r>
          </a:p>
          <a:p>
            <a:pPr lvl="1"/>
            <a:r>
              <a:rPr lang="en-US" dirty="0"/>
              <a:t>Fit the model to data (training):  </a:t>
            </a:r>
            <a:r>
              <a:rPr lang="en-US" dirty="0" err="1"/>
              <a:t>kmeans.fit</a:t>
            </a:r>
            <a:r>
              <a:rPr lang="en-US" dirty="0"/>
              <a:t>(</a:t>
            </a:r>
            <a:r>
              <a:rPr lang="en-US" dirty="0" err="1"/>
              <a:t>training_data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Make predictions:   results = </a:t>
            </a:r>
            <a:r>
              <a:rPr lang="en-US" dirty="0" err="1"/>
              <a:t>kmeans.predict</a:t>
            </a:r>
            <a:r>
              <a:rPr lang="en-US" dirty="0"/>
              <a:t>(</a:t>
            </a:r>
            <a:r>
              <a:rPr lang="en-US" dirty="0" err="1"/>
              <a:t>new_data</a:t>
            </a:r>
            <a:r>
              <a:rPr lang="en-US" dirty="0"/>
              <a:t>)</a:t>
            </a:r>
          </a:p>
          <a:p>
            <a:r>
              <a:rPr lang="en-US" dirty="0"/>
              <a:t>You can access the </a:t>
            </a:r>
            <a:r>
              <a:rPr lang="en-US" dirty="0" err="1"/>
              <a:t>optimised</a:t>
            </a:r>
            <a:r>
              <a:rPr lang="en-US" dirty="0"/>
              <a:t> parameters in a trained model, as well as any metrics that measures the quality of learning process</a:t>
            </a:r>
          </a:p>
          <a:p>
            <a:pPr lvl="1"/>
            <a:r>
              <a:rPr lang="en-US" dirty="0"/>
              <a:t>e.g. k-means clustering:   </a:t>
            </a:r>
            <a:r>
              <a:rPr lang="en-US" dirty="0" err="1"/>
              <a:t>kmeans.cluster_centers</a:t>
            </a:r>
            <a:r>
              <a:rPr lang="en-US" dirty="0"/>
              <a:t>_   gives the </a:t>
            </a:r>
            <a:r>
              <a:rPr lang="en-US" dirty="0" err="1"/>
              <a:t>centres</a:t>
            </a:r>
            <a:r>
              <a:rPr lang="en-US" dirty="0"/>
              <a:t> of found clusters</a:t>
            </a:r>
          </a:p>
          <a:p>
            <a:pPr lvl="1"/>
            <a:r>
              <a:rPr lang="en-US" dirty="0" err="1"/>
              <a:t>kmeans.inertia</a:t>
            </a:r>
            <a:r>
              <a:rPr lang="en-US" dirty="0"/>
              <a:t>_  gives the total inertia of the found clusters</a:t>
            </a:r>
          </a:p>
          <a:p>
            <a:endParaRPr lang="en-US" baseline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6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D9AF43D8-D513-E544-9C48-898D6E92738A}" vid="{4FCB730A-E1D0-4745-8C73-5BD72621F5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slide-template</Template>
  <TotalTime>2</TotalTime>
  <Words>1076</Words>
  <Application>Microsoft Macintosh PowerPoint</Application>
  <PresentationFormat>Widescreen</PresentationFormat>
  <Paragraphs>120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Krana Fat B</vt:lpstr>
      <vt:lpstr>Montserrat</vt:lpstr>
      <vt:lpstr>Office Theme</vt:lpstr>
      <vt:lpstr>MACHINE LEARNING WITH SCIKIT</vt:lpstr>
      <vt:lpstr>Overview</vt:lpstr>
      <vt:lpstr>Python Machine Learning Packages</vt:lpstr>
      <vt:lpstr>Scikit-Learn Package</vt:lpstr>
      <vt:lpstr>Data Generation</vt:lpstr>
      <vt:lpstr>Data Preparation</vt:lpstr>
      <vt:lpstr>Transformers</vt:lpstr>
      <vt:lpstr>Data Transformation Pipeline</vt:lpstr>
      <vt:lpstr>Machine Learning Models</vt:lpstr>
      <vt:lpstr>Machine Learning Models</vt:lpstr>
      <vt:lpstr>Advanced Data Transformation Tools</vt:lpstr>
      <vt:lpstr>Model Selection</vt:lpstr>
      <vt:lpstr>Evaluation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Michael Burgess</dc:creator>
  <cp:keywords/>
  <dc:description/>
  <cp:lastModifiedBy>Michael Burgess</cp:lastModifiedBy>
  <cp:revision>5</cp:revision>
  <cp:lastPrinted>2019-07-03T09:46:41Z</cp:lastPrinted>
  <dcterms:created xsi:type="dcterms:W3CDTF">2019-08-23T12:39:02Z</dcterms:created>
  <dcterms:modified xsi:type="dcterms:W3CDTF">2019-08-24T13:30:15Z</dcterms:modified>
  <cp:category/>
</cp:coreProperties>
</file>