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316" r:id="rId4"/>
    <p:sldId id="306" r:id="rId5"/>
    <p:sldId id="307" r:id="rId6"/>
    <p:sldId id="308" r:id="rId7"/>
    <p:sldId id="310" r:id="rId8"/>
    <p:sldId id="311" r:id="rId9"/>
    <p:sldId id="312" r:id="rId10"/>
    <p:sldId id="313" r:id="rId11"/>
    <p:sldId id="314" r:id="rId12"/>
    <p:sldId id="317" r:id="rId13"/>
    <p:sldId id="325" r:id="rId14"/>
    <p:sldId id="318" r:id="rId15"/>
    <p:sldId id="320" r:id="rId16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9C"/>
    <a:srgbClr val="DFFFCD"/>
    <a:srgbClr val="555454"/>
    <a:srgbClr val="000000"/>
    <a:srgbClr val="B9CDE5"/>
    <a:srgbClr val="004F9F"/>
    <a:srgbClr val="0070C0"/>
    <a:srgbClr val="0070AB"/>
    <a:srgbClr val="FF70C0"/>
    <a:srgbClr val="005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27" autoAdjust="0"/>
    <p:restoredTop sz="86348" autoAdjust="0"/>
  </p:normalViewPr>
  <p:slideViewPr>
    <p:cSldViewPr snapToGrid="0">
      <p:cViewPr varScale="1">
        <p:scale>
          <a:sx n="82" d="100"/>
          <a:sy n="82" d="100"/>
        </p:scale>
        <p:origin x="184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80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60" y="10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heng Tong" userId="9118c2c6-aaac-4c4a-8a68-2498fdb71a26" providerId="ADAL" clId="{0A01FCF1-CFA1-4740-ACAE-736214CAE83F}"/>
    <pc:docChg chg="modSld">
      <pc:chgData name="Lianheng Tong" userId="9118c2c6-aaac-4c4a-8a68-2498fdb71a26" providerId="ADAL" clId="{0A01FCF1-CFA1-4740-ACAE-736214CAE83F}" dt="2019-01-28T11:00:21.691" v="1" actId="20577"/>
      <pc:docMkLst>
        <pc:docMk/>
      </pc:docMkLst>
      <pc:sldChg chg="modSp">
        <pc:chgData name="Lianheng Tong" userId="9118c2c6-aaac-4c4a-8a68-2498fdb71a26" providerId="ADAL" clId="{0A01FCF1-CFA1-4740-ACAE-736214CAE83F}" dt="2019-01-28T11:00:21.691" v="1" actId="20577"/>
        <pc:sldMkLst>
          <pc:docMk/>
          <pc:sldMk cId="0" sldId="256"/>
        </pc:sldMkLst>
        <pc:spChg chg="mod">
          <ac:chgData name="Lianheng Tong" userId="9118c2c6-aaac-4c4a-8a68-2498fdb71a26" providerId="ADAL" clId="{0A01FCF1-CFA1-4740-ACAE-736214CAE83F}" dt="2019-01-28T11:00:21.691" v="1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10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8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572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9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2" y="5734420"/>
            <a:ext cx="748759" cy="527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46106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7050795" y="0"/>
            <a:ext cx="5141205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7050795" y="0"/>
            <a:ext cx="4885919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Text Placeholder 10"/>
          <p:cNvSpPr>
            <a:spLocks noGrp="1"/>
          </p:cNvSpPr>
          <p:nvPr userDrawn="1">
            <p:ph type="body" sz="quarter" idx="15"/>
          </p:nvPr>
        </p:nvSpPr>
        <p:spPr>
          <a:xfrm>
            <a:off x="414000" y="1929600"/>
            <a:ext cx="6636795" cy="45468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GB" noProof="0" dirty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Title Placeholder 3"/>
          <p:cNvSpPr>
            <a:spLocks noGrp="1"/>
          </p:cNvSpPr>
          <p:nvPr userDrawn="1">
            <p:ph type="title"/>
          </p:nvPr>
        </p:nvSpPr>
        <p:spPr>
          <a:xfrm>
            <a:off x="414000" y="1036800"/>
            <a:ext cx="6636795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Text Placeholder 10"/>
          <p:cNvSpPr>
            <a:spLocks noGrp="1"/>
          </p:cNvSpPr>
          <p:nvPr userDrawn="1">
            <p:ph type="body" sz="quarter" idx="16"/>
          </p:nvPr>
        </p:nvSpPr>
        <p:spPr>
          <a:xfrm>
            <a:off x="7311949" y="0"/>
            <a:ext cx="4624765" cy="6858000"/>
          </a:xfrm>
          <a:solidFill>
            <a:srgbClr val="00519C"/>
          </a:solidFill>
        </p:spPr>
        <p:txBody>
          <a:bodyPr lIns="10800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defRPr sz="1600" b="0" baseline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lang="en-US" noProof="0"/>
              <a:t>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 userDrawn="1">
            <p:ph type="body" sz="quarter" idx="17"/>
          </p:nvPr>
        </p:nvSpPr>
        <p:spPr>
          <a:xfrm>
            <a:off x="7569201" y="0"/>
            <a:ext cx="4622800" cy="6858000"/>
          </a:xfrm>
          <a:solidFill>
            <a:schemeClr val="accent2">
              <a:lumMod val="50000"/>
            </a:schemeClr>
          </a:solidFill>
        </p:spPr>
        <p:txBody>
          <a:bodyPr lIns="10800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defRPr sz="1600" b="0" baseline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lang="en-US" noProof="0"/>
              <a:t>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B471-BE0F-1C4D-9DF4-75E49667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9217-90FA-EC4A-BA82-FF50744C1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F583E-D14B-C54C-9C18-68989BD5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B0A5-BE89-7B4B-ACE3-85C83FB92684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5FFB-45F0-3A47-921E-0E0EE0B0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57CD0-E75B-9C42-9015-2389B9DC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929600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9" r:id="rId3"/>
    <p:sldLayoutId id="2147483715" r:id="rId4"/>
    <p:sldLayoutId id="2147483698" r:id="rId5"/>
    <p:sldLayoutId id="2147483718" r:id="rId6"/>
    <p:sldLayoutId id="2147483716" r:id="rId7"/>
    <p:sldLayoutId id="2147483717" r:id="rId8"/>
    <p:sldLayoutId id="214748372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Module 7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0" y="4194595"/>
            <a:ext cx="12192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/>
              <a:t>A DATA </a:t>
            </a:r>
            <a:r>
              <a:rPr lang="en-GB" sz="1100"/>
              <a:t>SCIENCE AND </a:t>
            </a:r>
            <a:r>
              <a:rPr lang="en-GB" sz="1100" dirty="0"/>
              <a:t>MACHINE LEARNING COURSE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Scikit</a:t>
            </a:r>
            <a:r>
              <a:rPr lang="en-US" dirty="0"/>
              <a:t>-Learn provides a wide range of ML models, classified by their type in different modules</a:t>
            </a:r>
          </a:p>
          <a:p>
            <a:r>
              <a:rPr lang="en-US" dirty="0"/>
              <a:t>A Machine Learning model in </a:t>
            </a:r>
            <a:r>
              <a:rPr lang="en-US" dirty="0" err="1"/>
              <a:t>Scikit</a:t>
            </a:r>
            <a:r>
              <a:rPr lang="en-US" dirty="0"/>
              <a:t>-Learn is a special type of transformer</a:t>
            </a:r>
          </a:p>
          <a:p>
            <a:pPr lvl="1"/>
            <a:r>
              <a:rPr lang="en-US" dirty="0"/>
              <a:t>Instead of having a .transform() method, they have .predict()</a:t>
            </a:r>
          </a:p>
          <a:p>
            <a:r>
              <a:rPr lang="en-US" dirty="0"/>
              <a:t>To train a model, use the same flow as transformers:</a:t>
            </a:r>
          </a:p>
          <a:p>
            <a:pPr lvl="1"/>
            <a:r>
              <a:rPr lang="en-US" dirty="0"/>
              <a:t>Initiate a model, set hyper parameters:  </a:t>
            </a:r>
            <a:r>
              <a:rPr lang="en-US" dirty="0" err="1"/>
              <a:t>kmeans</a:t>
            </a:r>
            <a:r>
              <a:rPr lang="en-US" dirty="0"/>
              <a:t> = </a:t>
            </a:r>
            <a:r>
              <a:rPr lang="en-US" dirty="0" err="1"/>
              <a:t>KMeans</a:t>
            </a:r>
            <a:r>
              <a:rPr lang="en-US" dirty="0"/>
              <a:t>(</a:t>
            </a:r>
            <a:r>
              <a:rPr lang="en-US" dirty="0" err="1"/>
              <a:t>n_clusters</a:t>
            </a:r>
            <a:r>
              <a:rPr lang="en-US" dirty="0"/>
              <a:t> = 3)</a:t>
            </a:r>
          </a:p>
          <a:p>
            <a:pPr lvl="1"/>
            <a:r>
              <a:rPr lang="en-US" dirty="0"/>
              <a:t>Fit the model to data (training):  </a:t>
            </a:r>
            <a:r>
              <a:rPr lang="en-US" dirty="0" err="1"/>
              <a:t>kmeans.fit</a:t>
            </a:r>
            <a:r>
              <a:rPr lang="en-US" dirty="0"/>
              <a:t>(</a:t>
            </a:r>
            <a:r>
              <a:rPr lang="en-US" dirty="0" err="1"/>
              <a:t>training_data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Make predictions:   results = </a:t>
            </a:r>
            <a:r>
              <a:rPr lang="en-US" dirty="0" err="1"/>
              <a:t>kmeans.predict</a:t>
            </a:r>
            <a:r>
              <a:rPr lang="en-US" dirty="0"/>
              <a:t>(</a:t>
            </a:r>
            <a:r>
              <a:rPr lang="en-US" dirty="0" err="1"/>
              <a:t>new_data</a:t>
            </a:r>
            <a:r>
              <a:rPr lang="en-US" dirty="0"/>
              <a:t>)</a:t>
            </a:r>
          </a:p>
          <a:p>
            <a:r>
              <a:rPr lang="en-US" dirty="0"/>
              <a:t>You can access the </a:t>
            </a:r>
            <a:r>
              <a:rPr lang="en-US" dirty="0" err="1"/>
              <a:t>optimised</a:t>
            </a:r>
            <a:r>
              <a:rPr lang="en-US" dirty="0"/>
              <a:t> parameters in a trained model, as well as any metrics that measures the quality of learning process</a:t>
            </a:r>
          </a:p>
          <a:p>
            <a:pPr lvl="1"/>
            <a:r>
              <a:rPr lang="en-US" dirty="0"/>
              <a:t>e.g. k-means clustering:   </a:t>
            </a:r>
            <a:r>
              <a:rPr lang="en-US" dirty="0" err="1"/>
              <a:t>kmeans.cluster_centers</a:t>
            </a:r>
            <a:r>
              <a:rPr lang="en-US" dirty="0"/>
              <a:t>_   gives the </a:t>
            </a:r>
            <a:r>
              <a:rPr lang="en-US" dirty="0" err="1"/>
              <a:t>centres</a:t>
            </a:r>
            <a:r>
              <a:rPr lang="en-US" dirty="0"/>
              <a:t> of found clusters</a:t>
            </a:r>
          </a:p>
          <a:p>
            <a:pPr lvl="1"/>
            <a:r>
              <a:rPr lang="en-US" dirty="0" err="1"/>
              <a:t>kmeans.inertia</a:t>
            </a:r>
            <a:r>
              <a:rPr lang="en-US" dirty="0"/>
              <a:t>_  gives the total inertia of the found clusters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9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Different types of models are grouped in their respective modules</a:t>
            </a:r>
          </a:p>
          <a:p>
            <a:pPr lvl="0"/>
            <a:r>
              <a:rPr lang="en-US" dirty="0"/>
              <a:t>Clustering:   </a:t>
            </a:r>
            <a:r>
              <a:rPr lang="en-US" dirty="0" err="1"/>
              <a:t>sklearn.cluster</a:t>
            </a:r>
            <a:endParaRPr lang="en-US" dirty="0"/>
          </a:p>
          <a:p>
            <a:pPr lvl="0"/>
            <a:r>
              <a:rPr lang="en-US" dirty="0"/>
              <a:t>Regression (</a:t>
            </a:r>
            <a:r>
              <a:rPr lang="en-US" dirty="0" err="1"/>
              <a:t>generalised</a:t>
            </a:r>
            <a:r>
              <a:rPr lang="en-US" dirty="0"/>
              <a:t> linear models):  </a:t>
            </a:r>
            <a:r>
              <a:rPr lang="en-US" dirty="0" err="1"/>
              <a:t>sklearn.linear_model</a:t>
            </a:r>
            <a:endParaRPr lang="en-US" dirty="0"/>
          </a:p>
          <a:p>
            <a:pPr lvl="0"/>
            <a:r>
              <a:rPr lang="en-US" dirty="0"/>
              <a:t>Decision Trees:  </a:t>
            </a:r>
            <a:r>
              <a:rPr lang="en-US" dirty="0" err="1"/>
              <a:t>sklearn.tree</a:t>
            </a:r>
            <a:endParaRPr lang="en-US" dirty="0"/>
          </a:p>
          <a:p>
            <a:pPr lvl="0"/>
            <a:r>
              <a:rPr lang="en-US" dirty="0"/>
              <a:t>Support Vector Machines:  </a:t>
            </a:r>
            <a:r>
              <a:rPr lang="en-US" dirty="0" err="1"/>
              <a:t>sklearn.svm</a:t>
            </a:r>
            <a:endParaRPr lang="en-US" dirty="0"/>
          </a:p>
          <a:p>
            <a:pPr lvl="0"/>
            <a:r>
              <a:rPr lang="en-US" dirty="0"/>
              <a:t>Nearest </a:t>
            </a:r>
            <a:r>
              <a:rPr lang="en-US" dirty="0" err="1"/>
              <a:t>Neighbours</a:t>
            </a:r>
            <a:r>
              <a:rPr lang="en-US" dirty="0"/>
              <a:t>:  </a:t>
            </a:r>
            <a:r>
              <a:rPr lang="en-US" dirty="0" err="1"/>
              <a:t>sklearn.neighbors</a:t>
            </a:r>
            <a:endParaRPr lang="en-US" dirty="0"/>
          </a:p>
          <a:p>
            <a:pPr lvl="0"/>
            <a:r>
              <a:rPr lang="en-US" dirty="0"/>
              <a:t>Deep Learning (Neural Nets):  </a:t>
            </a:r>
            <a:r>
              <a:rPr lang="en-US" dirty="0" err="1"/>
              <a:t>sklearn.neural_network</a:t>
            </a:r>
            <a:endParaRPr lang="en-US" dirty="0"/>
          </a:p>
          <a:p>
            <a:pPr lvl="0"/>
            <a:r>
              <a:rPr lang="en-US" dirty="0"/>
              <a:t>Probabilistic:    </a:t>
            </a:r>
            <a:r>
              <a:rPr lang="en-US" dirty="0" err="1"/>
              <a:t>sklearn.naive_bayes</a:t>
            </a:r>
            <a:endParaRPr lang="en-US" dirty="0"/>
          </a:p>
          <a:p>
            <a:pPr lvl="0"/>
            <a:r>
              <a:rPr lang="en-US" dirty="0"/>
              <a:t>Ensemble Methods:  </a:t>
            </a:r>
            <a:r>
              <a:rPr lang="en-US" dirty="0" err="1"/>
              <a:t>sklearn.ensemble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0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Data Transformation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also provides advanced tools feature selection and data preparation:</a:t>
            </a:r>
          </a:p>
          <a:p>
            <a:r>
              <a:rPr lang="en-US" dirty="0"/>
              <a:t>Basis transformation and matrix decomposition:   </a:t>
            </a:r>
            <a:r>
              <a:rPr lang="en-US" dirty="0" err="1"/>
              <a:t>sklearn.decomposition</a:t>
            </a:r>
            <a:endParaRPr lang="en-US" dirty="0"/>
          </a:p>
          <a:p>
            <a:pPr lvl="1"/>
            <a:r>
              <a:rPr lang="en-US" dirty="0"/>
              <a:t>For example, the commonly used Principal Component Analysis methods is provided by</a:t>
            </a:r>
            <a:br>
              <a:rPr lang="en-US" dirty="0"/>
            </a:br>
            <a:r>
              <a:rPr lang="en-US" dirty="0" err="1"/>
              <a:t>sklearn.decomposition.PCA</a:t>
            </a:r>
            <a:r>
              <a:rPr lang="en-US" dirty="0"/>
              <a:t>()</a:t>
            </a:r>
          </a:p>
          <a:p>
            <a:r>
              <a:rPr lang="en-US" dirty="0"/>
              <a:t>Discriminant Analysis:  </a:t>
            </a:r>
            <a:r>
              <a:rPr lang="en-US" dirty="0" err="1"/>
              <a:t>sklearn.discriminant_analysis</a:t>
            </a:r>
            <a:endParaRPr lang="en-US" dirty="0"/>
          </a:p>
          <a:p>
            <a:r>
              <a:rPr lang="en-US" dirty="0"/>
              <a:t>Feature Extraction:  </a:t>
            </a:r>
            <a:r>
              <a:rPr lang="en-US" dirty="0" err="1"/>
              <a:t>sklearn.feature_extraction</a:t>
            </a:r>
            <a:endParaRPr lang="en-US" dirty="0"/>
          </a:p>
          <a:p>
            <a:r>
              <a:rPr lang="en-US" dirty="0"/>
              <a:t>Feature Selection:   </a:t>
            </a:r>
            <a:r>
              <a:rPr lang="en-US" dirty="0" err="1"/>
              <a:t>sklearn.feature_selection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D5FA-606E-7F4E-A253-B1BCD5CE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E4702-23A0-F140-A6EE-65A3D4A6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hyper parameter search:</a:t>
            </a:r>
          </a:p>
          <a:p>
            <a:pPr lvl="1"/>
            <a:r>
              <a:rPr lang="en-US" dirty="0" err="1"/>
              <a:t>sklearn.model_selection.GridSearchCV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sklearn.model_selection.ParameterGrid</a:t>
            </a:r>
            <a:r>
              <a:rPr lang="en-US" dirty="0"/>
              <a:t>()</a:t>
            </a:r>
          </a:p>
          <a:p>
            <a:r>
              <a:rPr lang="en-US" dirty="0"/>
              <a:t>Cross Validation:</a:t>
            </a:r>
          </a:p>
          <a:p>
            <a:pPr lvl="1"/>
            <a:r>
              <a:rPr lang="en-US" dirty="0" err="1"/>
              <a:t>sklearn.model_selection.cross_validate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sklearn.model_selection.cross_val_score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sklearn.model_selection.validation_curve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E70DB-21FA-B74D-A163-1EEA93EA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5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Computing evaluation metrics:  </a:t>
            </a:r>
            <a:r>
              <a:rPr lang="en-US" dirty="0" err="1"/>
              <a:t>sklearn.metrics</a:t>
            </a:r>
            <a:endParaRPr lang="en-US" dirty="0"/>
          </a:p>
          <a:p>
            <a:pPr lvl="1"/>
            <a:r>
              <a:rPr lang="en-US" dirty="0"/>
              <a:t>Includes standard metrics for Classification (precision, recall, F1 score </a:t>
            </a:r>
            <a:r>
              <a:rPr lang="en-US" dirty="0" err="1"/>
              <a:t>etc</a:t>
            </a:r>
            <a:r>
              <a:rPr lang="en-US" dirty="0"/>
              <a:t>),  Regression (chi-</a:t>
            </a:r>
            <a:r>
              <a:rPr lang="en-US" dirty="0" err="1"/>
              <a:t>sq</a:t>
            </a:r>
            <a:r>
              <a:rPr lang="en-US" dirty="0"/>
              <a:t>, </a:t>
            </a:r>
            <a:r>
              <a:rPr lang="en-US" dirty="0" err="1"/>
              <a:t>rms</a:t>
            </a:r>
            <a:r>
              <a:rPr lang="en-US" dirty="0"/>
              <a:t> error </a:t>
            </a:r>
            <a:r>
              <a:rPr lang="en-US" dirty="0" err="1"/>
              <a:t>etc</a:t>
            </a:r>
            <a:r>
              <a:rPr lang="en-US" dirty="0"/>
              <a:t>), Clustering,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Confusion matrix: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sklearn.metrics.confusion_matrix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92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build a k-means clustering model together!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5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Python Machine Learning Packages</a:t>
            </a:r>
          </a:p>
          <a:p>
            <a:r>
              <a:rPr lang="en-US" dirty="0" err="1"/>
              <a:t>Scikit</a:t>
            </a:r>
            <a:r>
              <a:rPr lang="en-US" dirty="0"/>
              <a:t>-Learn package</a:t>
            </a:r>
          </a:p>
          <a:p>
            <a:r>
              <a:rPr lang="en-US" baseline="0" dirty="0"/>
              <a:t>Data Generation</a:t>
            </a:r>
          </a:p>
          <a:p>
            <a:r>
              <a:rPr lang="en-US" dirty="0"/>
              <a:t>Data Preparation</a:t>
            </a:r>
          </a:p>
          <a:p>
            <a:r>
              <a:rPr lang="en-US"/>
              <a:t>Transformers</a:t>
            </a:r>
            <a:endParaRPr lang="en-US" dirty="0"/>
          </a:p>
          <a:p>
            <a:r>
              <a:rPr lang="en-US" dirty="0"/>
              <a:t>Data Transformation Pipeline</a:t>
            </a:r>
          </a:p>
          <a:p>
            <a:r>
              <a:rPr lang="en-US" dirty="0"/>
              <a:t>Machine Learning Models</a:t>
            </a:r>
          </a:p>
          <a:p>
            <a:r>
              <a:rPr lang="en-US" dirty="0"/>
              <a:t>Project:  K-clustering with Python</a:t>
            </a:r>
            <a:endParaRPr lang="en-US" baseline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930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Course notes are contained in</a:t>
            </a:r>
          </a:p>
          <a:p>
            <a:pPr lvl="1"/>
            <a:r>
              <a:rPr lang="en-US" dirty="0"/>
              <a:t>“K-means </a:t>
            </a:r>
            <a:r>
              <a:rPr lang="en-US" dirty="0" err="1"/>
              <a:t>Clustering.ipynb</a:t>
            </a:r>
            <a:r>
              <a:rPr lang="en-US" dirty="0"/>
              <a:t>”  gives a demo of using </a:t>
            </a:r>
            <a:r>
              <a:rPr lang="en-US" dirty="0" err="1"/>
              <a:t>sklearn</a:t>
            </a:r>
            <a:r>
              <a:rPr lang="en-US" dirty="0"/>
              <a:t> to create a clustering model</a:t>
            </a:r>
          </a:p>
          <a:p>
            <a:r>
              <a:rPr lang="en-US" dirty="0"/>
              <a:t>They are used for:</a:t>
            </a:r>
          </a:p>
          <a:p>
            <a:pPr lvl="1"/>
            <a:r>
              <a:rPr lang="en-US" dirty="0"/>
              <a:t>Revision after the class</a:t>
            </a:r>
          </a:p>
          <a:p>
            <a:pPr lvl="1"/>
            <a:r>
              <a:rPr lang="en-US" dirty="0"/>
              <a:t>Reference during exercises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Notes</a:t>
            </a:r>
          </a:p>
        </p:txBody>
      </p:sp>
    </p:spTree>
    <p:extLst>
      <p:ext uri="{BB962C8B-B14F-4D97-AF65-F5344CB8AC3E}">
        <p14:creationId xmlns:p14="http://schemas.microsoft.com/office/powerpoint/2010/main" val="160384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Python Machine Learning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3B5B0-118A-684E-9088-BF4EB7B62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rich set of libraries for creating ML models using Python, here we list a few commonly used ones, they are by no means exhaustive</a:t>
            </a:r>
          </a:p>
          <a:p>
            <a:r>
              <a:rPr lang="en-US" dirty="0"/>
              <a:t>Data preparation and manipulation:   </a:t>
            </a:r>
            <a:r>
              <a:rPr lang="en-US" b="1" dirty="0" err="1"/>
              <a:t>numpy</a:t>
            </a:r>
            <a:r>
              <a:rPr lang="en-US" dirty="0"/>
              <a:t> and </a:t>
            </a:r>
            <a:r>
              <a:rPr lang="en-US" b="1" dirty="0"/>
              <a:t>pandas</a:t>
            </a:r>
          </a:p>
          <a:p>
            <a:r>
              <a:rPr lang="en-US" dirty="0"/>
              <a:t>Data </a:t>
            </a:r>
            <a:r>
              <a:rPr lang="en-US" dirty="0" err="1"/>
              <a:t>visualisation</a:t>
            </a:r>
            <a:r>
              <a:rPr lang="en-US" dirty="0"/>
              <a:t>:  </a:t>
            </a:r>
            <a:r>
              <a:rPr lang="en-US" b="1" dirty="0" err="1"/>
              <a:t>seaborn</a:t>
            </a:r>
            <a:r>
              <a:rPr lang="en-US" dirty="0"/>
              <a:t>, </a:t>
            </a:r>
            <a:r>
              <a:rPr lang="en-US" b="1" dirty="0" err="1"/>
              <a:t>matplotlib</a:t>
            </a:r>
            <a:r>
              <a:rPr lang="en-US" dirty="0"/>
              <a:t>, </a:t>
            </a:r>
            <a:r>
              <a:rPr lang="en-US" b="1" dirty="0" err="1"/>
              <a:t>bokeh</a:t>
            </a:r>
            <a:r>
              <a:rPr lang="en-US" dirty="0"/>
              <a:t> (for interactive plots)</a:t>
            </a:r>
          </a:p>
          <a:p>
            <a:r>
              <a:rPr lang="en-US" dirty="0" err="1"/>
              <a:t>Maths</a:t>
            </a:r>
            <a:r>
              <a:rPr lang="en-US" dirty="0"/>
              <a:t> and Stats:  </a:t>
            </a:r>
            <a:r>
              <a:rPr lang="en-US" b="1" dirty="0" err="1"/>
              <a:t>scipy</a:t>
            </a:r>
            <a:endParaRPr lang="en-US" b="1" dirty="0"/>
          </a:p>
          <a:p>
            <a:r>
              <a:rPr lang="en-US" dirty="0"/>
              <a:t>Web crawlers and scrappers:  </a:t>
            </a:r>
            <a:r>
              <a:rPr lang="en-US" b="1" dirty="0" err="1"/>
              <a:t>BeautifulSoup</a:t>
            </a:r>
            <a:r>
              <a:rPr lang="en-US" dirty="0"/>
              <a:t>,  </a:t>
            </a:r>
            <a:r>
              <a:rPr lang="en-US" b="1" dirty="0"/>
              <a:t>scrappy</a:t>
            </a:r>
          </a:p>
          <a:p>
            <a:r>
              <a:rPr lang="en-US" dirty="0"/>
              <a:t>General Machine Learning:  </a:t>
            </a:r>
            <a:r>
              <a:rPr lang="en-US" b="1" dirty="0" err="1"/>
              <a:t>sklearn</a:t>
            </a:r>
            <a:r>
              <a:rPr lang="en-US" b="1" dirty="0"/>
              <a:t>  </a:t>
            </a:r>
            <a:r>
              <a:rPr lang="en-US" dirty="0"/>
              <a:t>(great for learners)</a:t>
            </a:r>
          </a:p>
          <a:p>
            <a:r>
              <a:rPr lang="en-US" dirty="0"/>
              <a:t>Deep Learning:  </a:t>
            </a:r>
            <a:r>
              <a:rPr lang="en-US" b="1" dirty="0" err="1"/>
              <a:t>tensorflow</a:t>
            </a:r>
            <a:r>
              <a:rPr lang="en-US" dirty="0"/>
              <a:t>, </a:t>
            </a:r>
            <a:r>
              <a:rPr lang="en-US" b="1" dirty="0" err="1"/>
              <a:t>theano</a:t>
            </a:r>
            <a:r>
              <a:rPr lang="en-US" dirty="0"/>
              <a:t>, </a:t>
            </a:r>
            <a:r>
              <a:rPr lang="en-US" b="1" dirty="0" err="1"/>
              <a:t>mxnet</a:t>
            </a:r>
            <a:r>
              <a:rPr lang="en-US" dirty="0"/>
              <a:t>, </a:t>
            </a:r>
            <a:r>
              <a:rPr lang="en-US" b="1" dirty="0" err="1"/>
              <a:t>keras</a:t>
            </a:r>
            <a:endParaRPr lang="en-US" b="1" dirty="0"/>
          </a:p>
          <a:p>
            <a:r>
              <a:rPr lang="en-US" dirty="0"/>
              <a:t>Natural Language Processing:  </a:t>
            </a:r>
            <a:r>
              <a:rPr lang="en-US" b="1" dirty="0"/>
              <a:t>NLTK</a:t>
            </a:r>
            <a:r>
              <a:rPr lang="en-US" dirty="0"/>
              <a:t> (natural language toolkit), </a:t>
            </a:r>
            <a:r>
              <a:rPr lang="en-US" b="1" dirty="0" err="1"/>
              <a:t>gensim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925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Scikit</a:t>
            </a:r>
            <a:r>
              <a:rPr lang="en-US" dirty="0"/>
              <a:t>-Learn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actual name for the package is "</a:t>
            </a:r>
            <a:r>
              <a:rPr lang="en-US" dirty="0" err="1"/>
              <a:t>sklearn</a:t>
            </a:r>
            <a:r>
              <a:rPr lang="en-US" dirty="0"/>
              <a:t>"</a:t>
            </a:r>
          </a:p>
          <a:p>
            <a:r>
              <a:rPr lang="en-US" dirty="0"/>
              <a:t>Arguably the best ML package for beginners</a:t>
            </a:r>
          </a:p>
          <a:p>
            <a:r>
              <a:rPr lang="en-US" dirty="0"/>
              <a:t>Open Source, and is an add-on for the </a:t>
            </a:r>
            <a:r>
              <a:rPr lang="en-US" dirty="0" err="1"/>
              <a:t>SciPy</a:t>
            </a:r>
            <a:r>
              <a:rPr lang="en-US" dirty="0"/>
              <a:t> package for scientific programming in Python</a:t>
            </a:r>
          </a:p>
          <a:p>
            <a:r>
              <a:rPr lang="en-US" dirty="0"/>
              <a:t>Contains a wide selection of machine learning algorithms including all of the commonly used ones</a:t>
            </a:r>
          </a:p>
          <a:p>
            <a:r>
              <a:rPr lang="en-US" dirty="0"/>
              <a:t>Contains a wide selection of support tools for data preparation, generation and evaluation</a:t>
            </a:r>
          </a:p>
          <a:p>
            <a:r>
              <a:rPr lang="en-US" dirty="0"/>
              <a:t>Has a concise and consistent interface --- thus easy to learn and use</a:t>
            </a:r>
          </a:p>
          <a:p>
            <a:r>
              <a:rPr lang="en-US" dirty="0"/>
              <a:t>A very good documentation: https://</a:t>
            </a:r>
            <a:r>
              <a:rPr lang="en-US" dirty="0" err="1"/>
              <a:t>scikit-learn.org</a:t>
            </a:r>
            <a:r>
              <a:rPr lang="en-US" dirty="0"/>
              <a:t>/stable/</a:t>
            </a:r>
            <a:r>
              <a:rPr lang="en-US" dirty="0" err="1"/>
              <a:t>index.html</a:t>
            </a:r>
            <a:endParaRPr lang="en-US" dirty="0"/>
          </a:p>
          <a:p>
            <a:pPr lvl="1"/>
            <a:r>
              <a:rPr lang="en-US" dirty="0"/>
              <a:t>Not only it explains the API, it also explains the mathematics of the algorithms.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1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module </a:t>
            </a:r>
            <a:r>
              <a:rPr lang="en-US" dirty="0" err="1"/>
              <a:t>sklearn.datasets</a:t>
            </a:r>
            <a:r>
              <a:rPr lang="en-US" dirty="0"/>
              <a:t> provides the tools to generate sample data sets</a:t>
            </a:r>
          </a:p>
          <a:p>
            <a:r>
              <a:rPr lang="en-US" b="0" dirty="0"/>
              <a:t>It comes preloaded with many sample datasets:</a:t>
            </a:r>
          </a:p>
          <a:p>
            <a:pPr lvl="1"/>
            <a:r>
              <a:rPr lang="en-US" dirty="0" err="1"/>
              <a:t>lfw</a:t>
            </a:r>
            <a:r>
              <a:rPr lang="en-US" dirty="0"/>
              <a:t> (labelled face in the wild) datasets of photos of famous people, for computer vision</a:t>
            </a:r>
          </a:p>
          <a:p>
            <a:pPr lvl="1"/>
            <a:r>
              <a:rPr lang="en-US" b="0" dirty="0" err="1"/>
              <a:t>california_housing</a:t>
            </a:r>
            <a:r>
              <a:rPr lang="en-US" b="0" dirty="0"/>
              <a:t>  (</a:t>
            </a:r>
            <a:r>
              <a:rPr lang="en-US" b="0" dirty="0" err="1"/>
              <a:t>california</a:t>
            </a:r>
            <a:r>
              <a:rPr lang="en-US" b="0" dirty="0"/>
              <a:t> house price dataset)</a:t>
            </a:r>
          </a:p>
          <a:p>
            <a:pPr lvl="1"/>
            <a:r>
              <a:rPr lang="en-US" dirty="0"/>
              <a:t>iris  (iris flower measurements)</a:t>
            </a:r>
          </a:p>
          <a:p>
            <a:pPr lvl="1"/>
            <a:r>
              <a:rPr lang="en-US" b="0" dirty="0"/>
              <a:t>wine (dataset containing information of different wines)</a:t>
            </a:r>
          </a:p>
          <a:p>
            <a:pPr lvl="1"/>
            <a:r>
              <a:rPr lang="en-US" dirty="0" err="1"/>
              <a:t>breast_cancer</a:t>
            </a:r>
            <a:r>
              <a:rPr lang="en-US" dirty="0"/>
              <a:t>  (breast cancer rates in Wisconsin)</a:t>
            </a:r>
          </a:p>
          <a:p>
            <a:pPr lvl="1"/>
            <a:r>
              <a:rPr lang="en-US" b="0" dirty="0"/>
              <a:t>etc.</a:t>
            </a:r>
          </a:p>
          <a:p>
            <a:r>
              <a:rPr lang="en-US" dirty="0"/>
              <a:t>Large collection of random data generators</a:t>
            </a:r>
          </a:p>
          <a:p>
            <a:pPr lvl="1"/>
            <a:r>
              <a:rPr lang="en-US" dirty="0"/>
              <a:t>Blob generators for creating clusters of random data points</a:t>
            </a:r>
          </a:p>
          <a:p>
            <a:pPr lvl="1"/>
            <a:r>
              <a:rPr lang="en-US" b="0" dirty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sklearn.preprocessing</a:t>
            </a:r>
            <a:r>
              <a:rPr lang="en-US" dirty="0"/>
              <a:t>  module contains most tools to help you with cleaning the data</a:t>
            </a:r>
          </a:p>
          <a:p>
            <a:pPr lvl="1"/>
            <a:r>
              <a:rPr lang="en-US" dirty="0" err="1"/>
              <a:t>LableEncoder</a:t>
            </a:r>
            <a:r>
              <a:rPr lang="en-US" dirty="0"/>
              <a:t> provides an automated way of encoding categorical data into integers</a:t>
            </a:r>
          </a:p>
          <a:p>
            <a:pPr lvl="1"/>
            <a:r>
              <a:rPr lang="en-US" dirty="0" err="1"/>
              <a:t>OneHotEncoder</a:t>
            </a:r>
            <a:r>
              <a:rPr lang="en-US" dirty="0"/>
              <a:t> is a more sophisticated version of </a:t>
            </a:r>
            <a:r>
              <a:rPr lang="en-US" dirty="0" err="1"/>
              <a:t>LabelEncoder</a:t>
            </a:r>
            <a:r>
              <a:rPr lang="en-US" dirty="0"/>
              <a:t>, instead of encoding into scalar integers, it includes the categorical data into vectors of integers.  This eliminates the risk of adding unwanted ordering to an otherwise unordered data</a:t>
            </a:r>
          </a:p>
          <a:p>
            <a:pPr lvl="1"/>
            <a:r>
              <a:rPr lang="en-US" dirty="0" err="1"/>
              <a:t>StandardScaler</a:t>
            </a:r>
            <a:r>
              <a:rPr lang="en-US" dirty="0"/>
              <a:t> provides an automated way of rescaling numerical data, so all columns have standard deviation of 1 and mean of 0.</a:t>
            </a:r>
          </a:p>
          <a:p>
            <a:r>
              <a:rPr lang="en-US" dirty="0" err="1"/>
              <a:t>sklearn.model_selection</a:t>
            </a:r>
            <a:r>
              <a:rPr lang="en-US" dirty="0"/>
              <a:t> contains tools for test/training data split</a:t>
            </a:r>
          </a:p>
          <a:p>
            <a:pPr lvl="1"/>
            <a:r>
              <a:rPr lang="en-US" dirty="0" err="1"/>
              <a:t>train_test_split</a:t>
            </a:r>
            <a:r>
              <a:rPr lang="en-US" dirty="0"/>
              <a:t>  splits data into training and testing sets randomly</a:t>
            </a:r>
          </a:p>
          <a:p>
            <a:pPr lvl="1"/>
            <a:r>
              <a:rPr lang="en-US" dirty="0" err="1"/>
              <a:t>model_selection</a:t>
            </a:r>
            <a:r>
              <a:rPr lang="en-US" dirty="0"/>
              <a:t> module also provides tools for comparing different models, or </a:t>
            </a:r>
            <a:r>
              <a:rPr lang="en-US" dirty="0" err="1"/>
              <a:t>optimising</a:t>
            </a:r>
            <a:r>
              <a:rPr lang="en-US" dirty="0"/>
              <a:t> hyper-parameters (more on those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4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actions performed on data are transformations</a:t>
            </a:r>
          </a:p>
          <a:p>
            <a:r>
              <a:rPr lang="en-US" dirty="0" err="1"/>
              <a:t>Scikit</a:t>
            </a:r>
            <a:r>
              <a:rPr lang="en-US" dirty="0"/>
              <a:t>-Learn transformations all follow a </a:t>
            </a:r>
            <a:r>
              <a:rPr lang="en-US" dirty="0" err="1"/>
              <a:t>standardised</a:t>
            </a:r>
            <a:r>
              <a:rPr lang="en-US" dirty="0"/>
              <a:t> flow:</a:t>
            </a:r>
          </a:p>
          <a:p>
            <a:pPr lvl="1"/>
            <a:r>
              <a:rPr lang="en-US" dirty="0"/>
              <a:t>Initiate a transformer object – this defines the type of the transformation and sets any hyper-parameters that may affect its behavior</a:t>
            </a:r>
          </a:p>
          <a:p>
            <a:pPr lvl="2"/>
            <a:r>
              <a:rPr lang="en-US" dirty="0"/>
              <a:t>e.g.  </a:t>
            </a:r>
            <a:r>
              <a:rPr lang="en-US" dirty="0" err="1"/>
              <a:t>myencoder</a:t>
            </a:r>
            <a:r>
              <a:rPr lang="en-US" dirty="0"/>
              <a:t> = </a:t>
            </a:r>
            <a:r>
              <a:rPr lang="en-US" dirty="0" err="1"/>
              <a:t>LabelEncoder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Fitting the transformer to data – this </a:t>
            </a:r>
            <a:r>
              <a:rPr lang="en-US" dirty="0" err="1"/>
              <a:t>optimises</a:t>
            </a:r>
            <a:r>
              <a:rPr lang="en-US" dirty="0"/>
              <a:t> the transformer to tailor suit the data it is going to operate on</a:t>
            </a:r>
          </a:p>
          <a:p>
            <a:pPr lvl="2"/>
            <a:r>
              <a:rPr lang="en-US" dirty="0"/>
              <a:t>e.g.  </a:t>
            </a:r>
            <a:r>
              <a:rPr lang="en-US" dirty="0" err="1"/>
              <a:t>myencoder.fit</a:t>
            </a:r>
            <a:r>
              <a:rPr lang="en-US" dirty="0"/>
              <a:t>(</a:t>
            </a:r>
            <a:r>
              <a:rPr lang="en-US" dirty="0" err="1"/>
              <a:t>mydata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Perform transformation -- the </a:t>
            </a:r>
            <a:r>
              <a:rPr lang="en-US" dirty="0" err="1"/>
              <a:t>optimised</a:t>
            </a:r>
            <a:r>
              <a:rPr lang="en-US" dirty="0"/>
              <a:t> transformer then acts on the data</a:t>
            </a:r>
          </a:p>
          <a:p>
            <a:pPr lvl="2"/>
            <a:r>
              <a:rPr lang="en-US" dirty="0"/>
              <a:t>e.g. </a:t>
            </a:r>
            <a:r>
              <a:rPr lang="en-US" dirty="0" err="1"/>
              <a:t>myencoder.transform</a:t>
            </a:r>
            <a:r>
              <a:rPr lang="en-US" dirty="0"/>
              <a:t>(</a:t>
            </a:r>
            <a:r>
              <a:rPr lang="en-US" dirty="0" err="1"/>
              <a:t>mydata</a:t>
            </a:r>
            <a:r>
              <a:rPr lang="en-US" dirty="0"/>
              <a:t>)</a:t>
            </a:r>
          </a:p>
          <a:p>
            <a:r>
              <a:rPr lang="en-US" dirty="0"/>
              <a:t>.</a:t>
            </a:r>
            <a:r>
              <a:rPr lang="en-US" dirty="0" err="1"/>
              <a:t>fit_transform</a:t>
            </a:r>
            <a:r>
              <a:rPr lang="en-US" dirty="0"/>
              <a:t>() method</a:t>
            </a:r>
          </a:p>
          <a:p>
            <a:pPr lvl="1"/>
            <a:r>
              <a:rPr lang="en-US" dirty="0"/>
              <a:t>The fitting and transformation operations can be combined into one using .</a:t>
            </a:r>
            <a:r>
              <a:rPr lang="en-US" dirty="0" err="1"/>
              <a:t>fit_transform</a:t>
            </a:r>
            <a:r>
              <a:rPr lang="en-US" dirty="0"/>
              <a:t>()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63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Transformation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creating a Machine Learning model, data is as important as the mathematical model itself.</a:t>
            </a:r>
          </a:p>
          <a:p>
            <a:pPr lvl="1"/>
            <a:r>
              <a:rPr lang="en-US" dirty="0"/>
              <a:t>Data + Generic Model </a:t>
            </a:r>
            <a:r>
              <a:rPr lang="en-US" dirty="0">
                <a:sym typeface="Wingdings" pitchFamily="2" charset="2"/>
              </a:rPr>
              <a:t> Fitting (training)  Data-Model</a:t>
            </a:r>
          </a:p>
          <a:p>
            <a:r>
              <a:rPr lang="en-US" dirty="0">
                <a:sym typeface="Wingdings" pitchFamily="2" charset="2"/>
              </a:rPr>
              <a:t>We then use data-model to gain insights into new data</a:t>
            </a:r>
          </a:p>
          <a:p>
            <a:pPr lvl="1"/>
            <a:r>
              <a:rPr lang="en-US" dirty="0">
                <a:sym typeface="Wingdings" pitchFamily="2" charset="2"/>
              </a:rPr>
              <a:t>New data  Data-Model  Predictions</a:t>
            </a:r>
          </a:p>
          <a:p>
            <a:r>
              <a:rPr lang="en-US" dirty="0"/>
              <a:t>We want this process to be as automated as possible, so the input to Data-Model should be raw data</a:t>
            </a:r>
          </a:p>
          <a:p>
            <a:r>
              <a:rPr lang="en-US" dirty="0"/>
              <a:t>Data preparation must be automated, and be built into the data-model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/>
              <a:t>Data Transformation Pipeline</a:t>
            </a:r>
          </a:p>
          <a:p>
            <a:r>
              <a:rPr lang="en-US" dirty="0" err="1"/>
              <a:t>Scikit</a:t>
            </a:r>
            <a:r>
              <a:rPr lang="en-US" dirty="0"/>
              <a:t>-Learn allows one to construct data transformation pipeline by aggregating transformer objects</a:t>
            </a:r>
          </a:p>
          <a:p>
            <a:r>
              <a:rPr lang="en-US" dirty="0"/>
              <a:t>To create a pipeline, use </a:t>
            </a:r>
            <a:r>
              <a:rPr lang="en-US" b="1" dirty="0"/>
              <a:t>Pipeline()</a:t>
            </a:r>
            <a:r>
              <a:rPr lang="en-US" dirty="0"/>
              <a:t> constructor defined in the module  </a:t>
            </a:r>
            <a:r>
              <a:rPr lang="en-US" b="1" dirty="0" err="1"/>
              <a:t>sklearn.pipeline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11962"/>
      </p:ext>
    </p:extLst>
  </p:cSld>
  <p:clrMapOvr>
    <a:masterClrMapping/>
  </p:clrMapOvr>
</p:sld>
</file>

<file path=ppt/theme/theme1.xml><?xml version="1.0" encoding="utf-8"?>
<a:theme xmlns:a="http://schemas.openxmlformats.org/drawingml/2006/main" name="PPM Courseware Slides">
  <a:themeElements>
    <a:clrScheme name="QA bright">
      <a:dk1>
        <a:sysClr val="windowText" lastClr="000000"/>
      </a:dk1>
      <a:lt1>
        <a:sysClr val="window" lastClr="FFFFFF"/>
      </a:lt1>
      <a:dk2>
        <a:srgbClr val="1F497D"/>
      </a:dk2>
      <a:lt2>
        <a:srgbClr val="F2F2F2"/>
      </a:lt2>
      <a:accent1>
        <a:srgbClr val="00519C"/>
      </a:accent1>
      <a:accent2>
        <a:srgbClr val="005BAA"/>
      </a:accent2>
      <a:accent3>
        <a:srgbClr val="4591CE"/>
      </a:accent3>
      <a:accent4>
        <a:srgbClr val="E50049"/>
      </a:accent4>
      <a:accent5>
        <a:srgbClr val="7713B2"/>
      </a:accent5>
      <a:accent6>
        <a:srgbClr val="18BF2B"/>
      </a:accent6>
      <a:hlink>
        <a:srgbClr val="0000FF"/>
      </a:hlink>
      <a:folHlink>
        <a:srgbClr val="800080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DD686C9-38C4-4C4C-8D17-1AE3BB151959}" vid="{C3950712-AE7D-6445-B0D1-8D099E9D47F3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PPM Courseware Slides</Template>
  <TotalTime>1976</TotalTime>
  <Words>1129</Words>
  <Application>Microsoft Macintosh PowerPoint</Application>
  <PresentationFormat>Widescreen</PresentationFormat>
  <Paragraphs>130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Segoe UI</vt:lpstr>
      <vt:lpstr>Segoe UI Light</vt:lpstr>
      <vt:lpstr>Arial</vt:lpstr>
      <vt:lpstr>Consolas</vt:lpstr>
      <vt:lpstr>PPM Courseware Slides</vt:lpstr>
      <vt:lpstr>Python Machine Learning</vt:lpstr>
      <vt:lpstr>Overview</vt:lpstr>
      <vt:lpstr>Course Notes</vt:lpstr>
      <vt:lpstr>Python Machine Learning Packages</vt:lpstr>
      <vt:lpstr>Scikit-Learn Package</vt:lpstr>
      <vt:lpstr>Data Generation</vt:lpstr>
      <vt:lpstr>Data Preparation</vt:lpstr>
      <vt:lpstr>Transformers</vt:lpstr>
      <vt:lpstr>Data Transformation Pipeline</vt:lpstr>
      <vt:lpstr>Machine Learning Models</vt:lpstr>
      <vt:lpstr>Machine Learning Models</vt:lpstr>
      <vt:lpstr>Advanced Data Transformation Tools</vt:lpstr>
      <vt:lpstr>Model Selection</vt:lpstr>
      <vt:lpstr>Evaluation</vt:lpstr>
      <vt:lpstr>Example Project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Overview…</dc:title>
  <dc:creator>Lianheng Tong</dc:creator>
  <cp:lastModifiedBy>Lianheng Tong</cp:lastModifiedBy>
  <cp:revision>74</cp:revision>
  <dcterms:created xsi:type="dcterms:W3CDTF">2019-01-17T17:04:18Z</dcterms:created>
  <dcterms:modified xsi:type="dcterms:W3CDTF">2019-03-04T11:00:55Z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