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7" r:id="rId2"/>
    <p:sldId id="290" r:id="rId3"/>
    <p:sldId id="291" r:id="rId4"/>
    <p:sldId id="286" r:id="rId5"/>
    <p:sldId id="269" r:id="rId6"/>
    <p:sldId id="271" r:id="rId7"/>
    <p:sldId id="273" r:id="rId8"/>
    <p:sldId id="274" r:id="rId9"/>
    <p:sldId id="275" r:id="rId10"/>
    <p:sldId id="276" r:id="rId11"/>
    <p:sldId id="283" r:id="rId12"/>
    <p:sldId id="278" r:id="rId13"/>
    <p:sldId id="279" r:id="rId14"/>
    <p:sldId id="280" r:id="rId15"/>
    <p:sldId id="284" r:id="rId16"/>
    <p:sldId id="288" r:id="rId17"/>
    <p:sldId id="257" r:id="rId18"/>
    <p:sldId id="260" r:id="rId19"/>
    <p:sldId id="261" r:id="rId20"/>
    <p:sldId id="262" r:id="rId21"/>
    <p:sldId id="294" r:id="rId22"/>
    <p:sldId id="264" r:id="rId23"/>
    <p:sldId id="266" r:id="rId24"/>
    <p:sldId id="268" r:id="rId25"/>
    <p:sldId id="295" r:id="rId26"/>
    <p:sldId id="296" r:id="rId27"/>
    <p:sldId id="297" r:id="rId28"/>
    <p:sldId id="298" r:id="rId29"/>
    <p:sldId id="300" r:id="rId30"/>
    <p:sldId id="301" r:id="rId31"/>
    <p:sldId id="277" r:id="rId32"/>
  </p:sldIdLst>
  <p:sldSz cx="12192000" cy="6858000"/>
  <p:notesSz cx="9775825" cy="6645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 Slides" id="{DE8BF54A-1323-4403-83F8-D7B5510C9D53}">
          <p14:sldIdLst>
            <p14:sldId id="287"/>
            <p14:sldId id="290"/>
            <p14:sldId id="291"/>
          </p14:sldIdLst>
        </p14:section>
        <p14:section name="Divider Slides" id="{FB3EA52F-50B8-4B86-AB44-78E225D3CAF5}">
          <p14:sldIdLst/>
        </p14:section>
        <p14:section name="Content Slides" id="{1A095CF9-3572-4538-94D7-8ABEC199D1E2}">
          <p14:sldIdLst>
            <p14:sldId id="286"/>
            <p14:sldId id="269"/>
            <p14:sldId id="271"/>
            <p14:sldId id="273"/>
            <p14:sldId id="274"/>
            <p14:sldId id="275"/>
            <p14:sldId id="276"/>
            <p14:sldId id="283"/>
            <p14:sldId id="278"/>
            <p14:sldId id="279"/>
            <p14:sldId id="280"/>
            <p14:sldId id="284"/>
            <p14:sldId id="288"/>
            <p14:sldId id="257"/>
            <p14:sldId id="260"/>
            <p14:sldId id="261"/>
            <p14:sldId id="262"/>
            <p14:sldId id="294"/>
            <p14:sldId id="264"/>
            <p14:sldId id="266"/>
            <p14:sldId id="268"/>
            <p14:sldId id="295"/>
            <p14:sldId id="296"/>
            <p14:sldId id="297"/>
            <p14:sldId id="298"/>
            <p14:sldId id="300"/>
            <p14:sldId id="301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F3622C"/>
    <a:srgbClr val="7F007D"/>
    <a:srgbClr val="FF004C"/>
    <a:srgbClr val="20D3FF"/>
    <a:srgbClr val="00EDB5"/>
    <a:srgbClr val="000000"/>
    <a:srgbClr val="C4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9" autoAdjust="0"/>
    <p:restoredTop sz="86376" autoAdjust="0"/>
  </p:normalViewPr>
  <p:slideViewPr>
    <p:cSldViewPr snapToGrid="0" snapToObjects="1" showGuides="1">
      <p:cViewPr varScale="1">
        <p:scale>
          <a:sx n="93" d="100"/>
          <a:sy n="93" d="100"/>
        </p:scale>
        <p:origin x="232" y="48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06358A-39E4-432B-96BC-EA6F3E1CBED5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E57C4134-A15D-4860-8659-3F56EA007B05}">
      <dgm:prSet phldrT="[Text]" custT="1"/>
      <dgm:spPr/>
      <dgm:t>
        <a:bodyPr/>
        <a:lstStyle/>
        <a:p>
          <a:r>
            <a:rPr lang="en-GB" sz="2300" dirty="0"/>
            <a:t>Development</a:t>
          </a:r>
          <a:br>
            <a:rPr lang="en-GB" sz="2300" dirty="0"/>
          </a:br>
          <a:r>
            <a:rPr lang="en-GB" sz="1200" dirty="0"/>
            <a:t>[Software Engineering]</a:t>
          </a:r>
        </a:p>
      </dgm:t>
    </dgm:pt>
    <dgm:pt modelId="{1E6B47F9-350F-4991-8D28-0FACB5603FC5}" type="parTrans" cxnId="{EB7AD25B-DC1F-45F8-A30A-7349F4C8328D}">
      <dgm:prSet/>
      <dgm:spPr/>
      <dgm:t>
        <a:bodyPr/>
        <a:lstStyle/>
        <a:p>
          <a:endParaRPr lang="en-GB"/>
        </a:p>
      </dgm:t>
    </dgm:pt>
    <dgm:pt modelId="{61A6A0A6-7E3F-4478-AE57-165E9CC7B9C5}" type="sibTrans" cxnId="{EB7AD25B-DC1F-45F8-A30A-7349F4C8328D}">
      <dgm:prSet/>
      <dgm:spPr/>
      <dgm:t>
        <a:bodyPr/>
        <a:lstStyle/>
        <a:p>
          <a:endParaRPr lang="en-GB"/>
        </a:p>
      </dgm:t>
    </dgm:pt>
    <dgm:pt modelId="{4399D1C8-7A0D-4E76-BE75-F1E4D0FAD5F6}">
      <dgm:prSet phldrT="[Text]"/>
      <dgm:spPr/>
      <dgm:t>
        <a:bodyPr/>
        <a:lstStyle/>
        <a:p>
          <a:pPr algn="ctr"/>
          <a:r>
            <a:rPr lang="en-GB" dirty="0"/>
            <a:t>QA</a:t>
          </a:r>
        </a:p>
      </dgm:t>
    </dgm:pt>
    <dgm:pt modelId="{E8820E97-8B29-4EAC-8902-C99FE0CE4107}" type="parTrans" cxnId="{CF535802-1E5F-4C09-933B-74E2C48F2E0C}">
      <dgm:prSet/>
      <dgm:spPr/>
      <dgm:t>
        <a:bodyPr/>
        <a:lstStyle/>
        <a:p>
          <a:endParaRPr lang="en-GB"/>
        </a:p>
      </dgm:t>
    </dgm:pt>
    <dgm:pt modelId="{17FC5E5A-9B40-41DD-9442-0DC5EA835542}" type="sibTrans" cxnId="{CF535802-1E5F-4C09-933B-74E2C48F2E0C}">
      <dgm:prSet/>
      <dgm:spPr/>
      <dgm:t>
        <a:bodyPr/>
        <a:lstStyle/>
        <a:p>
          <a:endParaRPr lang="en-GB"/>
        </a:p>
      </dgm:t>
    </dgm:pt>
    <dgm:pt modelId="{13BDE005-273A-43DE-8368-F0CF0DE45DB8}">
      <dgm:prSet phldrT="[Text]"/>
      <dgm:spPr/>
      <dgm:t>
        <a:bodyPr/>
        <a:lstStyle/>
        <a:p>
          <a:r>
            <a:rPr lang="en-GB" dirty="0"/>
            <a:t>Operations</a:t>
          </a:r>
        </a:p>
      </dgm:t>
    </dgm:pt>
    <dgm:pt modelId="{08B5F2EA-ECE5-4B36-8031-E717950F103A}" type="parTrans" cxnId="{83C4C3BB-88BC-43C7-8393-CEC33BAB932D}">
      <dgm:prSet/>
      <dgm:spPr/>
      <dgm:t>
        <a:bodyPr/>
        <a:lstStyle/>
        <a:p>
          <a:endParaRPr lang="en-GB"/>
        </a:p>
      </dgm:t>
    </dgm:pt>
    <dgm:pt modelId="{C9B2E1C2-EA57-4011-9D8B-A19A6A7107E7}" type="sibTrans" cxnId="{83C4C3BB-88BC-43C7-8393-CEC33BAB932D}">
      <dgm:prSet/>
      <dgm:spPr/>
      <dgm:t>
        <a:bodyPr/>
        <a:lstStyle/>
        <a:p>
          <a:endParaRPr lang="en-GB"/>
        </a:p>
      </dgm:t>
    </dgm:pt>
    <dgm:pt modelId="{89B3E141-DC1E-4E06-ADA3-9397BACB0DE9}" type="pres">
      <dgm:prSet presAssocID="{D506358A-39E4-432B-96BC-EA6F3E1CBED5}" presName="compositeShape" presStyleCnt="0">
        <dgm:presLayoutVars>
          <dgm:chMax val="7"/>
          <dgm:dir/>
          <dgm:resizeHandles val="exact"/>
        </dgm:presLayoutVars>
      </dgm:prSet>
      <dgm:spPr/>
    </dgm:pt>
    <dgm:pt modelId="{0DE5DAE5-A5FB-4F75-9ED1-E2ECF710954D}" type="pres">
      <dgm:prSet presAssocID="{E57C4134-A15D-4860-8659-3F56EA007B05}" presName="circ1" presStyleLbl="vennNode1" presStyleIdx="0" presStyleCnt="3"/>
      <dgm:spPr/>
    </dgm:pt>
    <dgm:pt modelId="{6E4B6D1A-58A4-45EC-8FB6-71D8DF0A0343}" type="pres">
      <dgm:prSet presAssocID="{E57C4134-A15D-4860-8659-3F56EA007B0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2623FEF-0C7A-49BE-A972-766699D354CD}" type="pres">
      <dgm:prSet presAssocID="{4399D1C8-7A0D-4E76-BE75-F1E4D0FAD5F6}" presName="circ2" presStyleLbl="vennNode1" presStyleIdx="1" presStyleCnt="3"/>
      <dgm:spPr/>
    </dgm:pt>
    <dgm:pt modelId="{ED5B747A-E3B2-43CE-8ED0-4E70F19869E2}" type="pres">
      <dgm:prSet presAssocID="{4399D1C8-7A0D-4E76-BE75-F1E4D0FAD5F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BDA3BA5-FF7A-43B1-9747-D6566400BA99}" type="pres">
      <dgm:prSet presAssocID="{13BDE005-273A-43DE-8368-F0CF0DE45DB8}" presName="circ3" presStyleLbl="vennNode1" presStyleIdx="2" presStyleCnt="3"/>
      <dgm:spPr/>
    </dgm:pt>
    <dgm:pt modelId="{DCECC0D0-F744-4FEB-A284-102D586E34CF}" type="pres">
      <dgm:prSet presAssocID="{13BDE005-273A-43DE-8368-F0CF0DE45DB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F535802-1E5F-4C09-933B-74E2C48F2E0C}" srcId="{D506358A-39E4-432B-96BC-EA6F3E1CBED5}" destId="{4399D1C8-7A0D-4E76-BE75-F1E4D0FAD5F6}" srcOrd="1" destOrd="0" parTransId="{E8820E97-8B29-4EAC-8902-C99FE0CE4107}" sibTransId="{17FC5E5A-9B40-41DD-9442-0DC5EA835542}"/>
    <dgm:cxn modelId="{25A61428-47B0-4CE3-8E44-ADA15AD99BA6}" type="presOf" srcId="{4399D1C8-7A0D-4E76-BE75-F1E4D0FAD5F6}" destId="{ED5B747A-E3B2-43CE-8ED0-4E70F19869E2}" srcOrd="1" destOrd="0" presId="urn:microsoft.com/office/officeart/2005/8/layout/venn1"/>
    <dgm:cxn modelId="{EB7AD25B-DC1F-45F8-A30A-7349F4C8328D}" srcId="{D506358A-39E4-432B-96BC-EA6F3E1CBED5}" destId="{E57C4134-A15D-4860-8659-3F56EA007B05}" srcOrd="0" destOrd="0" parTransId="{1E6B47F9-350F-4991-8D28-0FACB5603FC5}" sibTransId="{61A6A0A6-7E3F-4478-AE57-165E9CC7B9C5}"/>
    <dgm:cxn modelId="{84852569-DFB4-4B70-8546-09E2033C976D}" type="presOf" srcId="{D506358A-39E4-432B-96BC-EA6F3E1CBED5}" destId="{89B3E141-DC1E-4E06-ADA3-9397BACB0DE9}" srcOrd="0" destOrd="0" presId="urn:microsoft.com/office/officeart/2005/8/layout/venn1"/>
    <dgm:cxn modelId="{398EDD90-1345-4370-953F-ADA96D720926}" type="presOf" srcId="{13BDE005-273A-43DE-8368-F0CF0DE45DB8}" destId="{ABDA3BA5-FF7A-43B1-9747-D6566400BA99}" srcOrd="0" destOrd="0" presId="urn:microsoft.com/office/officeart/2005/8/layout/venn1"/>
    <dgm:cxn modelId="{D27D2CB5-30E0-4304-9B5C-57810CE667C6}" type="presOf" srcId="{4399D1C8-7A0D-4E76-BE75-F1E4D0FAD5F6}" destId="{22623FEF-0C7A-49BE-A972-766699D354CD}" srcOrd="0" destOrd="0" presId="urn:microsoft.com/office/officeart/2005/8/layout/venn1"/>
    <dgm:cxn modelId="{83C4C3BB-88BC-43C7-8393-CEC33BAB932D}" srcId="{D506358A-39E4-432B-96BC-EA6F3E1CBED5}" destId="{13BDE005-273A-43DE-8368-F0CF0DE45DB8}" srcOrd="2" destOrd="0" parTransId="{08B5F2EA-ECE5-4B36-8031-E717950F103A}" sibTransId="{C9B2E1C2-EA57-4011-9D8B-A19A6A7107E7}"/>
    <dgm:cxn modelId="{8EF7C9C5-F282-4ABD-B93F-BD9970568F83}" type="presOf" srcId="{E57C4134-A15D-4860-8659-3F56EA007B05}" destId="{0DE5DAE5-A5FB-4F75-9ED1-E2ECF710954D}" srcOrd="0" destOrd="0" presId="urn:microsoft.com/office/officeart/2005/8/layout/venn1"/>
    <dgm:cxn modelId="{CB7646CE-1365-4E35-B031-3F29D0CA2C47}" type="presOf" srcId="{E57C4134-A15D-4860-8659-3F56EA007B05}" destId="{6E4B6D1A-58A4-45EC-8FB6-71D8DF0A0343}" srcOrd="1" destOrd="0" presId="urn:microsoft.com/office/officeart/2005/8/layout/venn1"/>
    <dgm:cxn modelId="{F824F5D3-9727-4DF0-A69F-3B848C68D7A3}" type="presOf" srcId="{13BDE005-273A-43DE-8368-F0CF0DE45DB8}" destId="{DCECC0D0-F744-4FEB-A284-102D586E34CF}" srcOrd="1" destOrd="0" presId="urn:microsoft.com/office/officeart/2005/8/layout/venn1"/>
    <dgm:cxn modelId="{0B15E957-E076-482E-8134-9325FCB0B0A3}" type="presParOf" srcId="{89B3E141-DC1E-4E06-ADA3-9397BACB0DE9}" destId="{0DE5DAE5-A5FB-4F75-9ED1-E2ECF710954D}" srcOrd="0" destOrd="0" presId="urn:microsoft.com/office/officeart/2005/8/layout/venn1"/>
    <dgm:cxn modelId="{E18E1F43-E636-4CEB-8B79-BF11ABC3D3A7}" type="presParOf" srcId="{89B3E141-DC1E-4E06-ADA3-9397BACB0DE9}" destId="{6E4B6D1A-58A4-45EC-8FB6-71D8DF0A0343}" srcOrd="1" destOrd="0" presId="urn:microsoft.com/office/officeart/2005/8/layout/venn1"/>
    <dgm:cxn modelId="{13827333-C318-422D-8614-CF39F8EA8400}" type="presParOf" srcId="{89B3E141-DC1E-4E06-ADA3-9397BACB0DE9}" destId="{22623FEF-0C7A-49BE-A972-766699D354CD}" srcOrd="2" destOrd="0" presId="urn:microsoft.com/office/officeart/2005/8/layout/venn1"/>
    <dgm:cxn modelId="{6FDC17DD-5457-413A-B718-3A2EFBB11D79}" type="presParOf" srcId="{89B3E141-DC1E-4E06-ADA3-9397BACB0DE9}" destId="{ED5B747A-E3B2-43CE-8ED0-4E70F19869E2}" srcOrd="3" destOrd="0" presId="urn:microsoft.com/office/officeart/2005/8/layout/venn1"/>
    <dgm:cxn modelId="{34CE4410-8C68-4C5C-958C-878794B96603}" type="presParOf" srcId="{89B3E141-DC1E-4E06-ADA3-9397BACB0DE9}" destId="{ABDA3BA5-FF7A-43B1-9747-D6566400BA99}" srcOrd="4" destOrd="0" presId="urn:microsoft.com/office/officeart/2005/8/layout/venn1"/>
    <dgm:cxn modelId="{CCAFA3AE-353F-472E-92B3-9F50449D30CE}" type="presParOf" srcId="{89B3E141-DC1E-4E06-ADA3-9397BACB0DE9}" destId="{DCECC0D0-F744-4FEB-A284-102D586E34C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461C39-64D0-4F64-AA65-B9EEDD86E2B5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09FCF2-9192-47C5-BEB6-E0EF33B9FA4A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/>
            <a:t>Have a great idea</a:t>
          </a:r>
        </a:p>
      </dgm:t>
    </dgm:pt>
    <dgm:pt modelId="{2C3E27AE-59F3-4DCB-84F8-D9E1B825BA4D}" type="parTrans" cxnId="{942494FC-6849-4DDF-9CA0-C6D01E5C3B92}">
      <dgm:prSet/>
      <dgm:spPr/>
      <dgm:t>
        <a:bodyPr/>
        <a:lstStyle/>
        <a:p>
          <a:endParaRPr lang="en-GB"/>
        </a:p>
      </dgm:t>
    </dgm:pt>
    <dgm:pt modelId="{E122E5BF-8361-4F43-B7FE-6EFF5933F3D7}" type="sibTrans" cxnId="{942494FC-6849-4DDF-9CA0-C6D01E5C3B92}">
      <dgm:prSet/>
      <dgm:spPr>
        <a:solidFill>
          <a:schemeClr val="tx2"/>
        </a:solidFill>
      </dgm:spPr>
      <dgm:t>
        <a:bodyPr/>
        <a:lstStyle/>
        <a:p>
          <a:endParaRPr lang="en-GB"/>
        </a:p>
      </dgm:t>
    </dgm:pt>
    <dgm:pt modelId="{2C78F3F7-5967-431A-8BC0-9EB4BFFEA0DD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/>
            <a:t>Write test cases</a:t>
          </a:r>
        </a:p>
      </dgm:t>
    </dgm:pt>
    <dgm:pt modelId="{2311B162-0B32-4919-A112-526A37929558}" type="parTrans" cxnId="{EB6EC63E-BBFB-4165-8071-E10C3DDF38BE}">
      <dgm:prSet/>
      <dgm:spPr/>
      <dgm:t>
        <a:bodyPr/>
        <a:lstStyle/>
        <a:p>
          <a:endParaRPr lang="en-GB"/>
        </a:p>
      </dgm:t>
    </dgm:pt>
    <dgm:pt modelId="{1F9C10B2-8EE0-48CD-92FB-D3A025576B4C}" type="sibTrans" cxnId="{EB6EC63E-BBFB-4165-8071-E10C3DDF38BE}">
      <dgm:prSet/>
      <dgm:spPr/>
      <dgm:t>
        <a:bodyPr/>
        <a:lstStyle/>
        <a:p>
          <a:endParaRPr lang="en-GB"/>
        </a:p>
      </dgm:t>
    </dgm:pt>
    <dgm:pt modelId="{D1C26FC0-44B3-4850-88B5-D7B8C6746821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/>
            <a:t>Develop it</a:t>
          </a:r>
        </a:p>
      </dgm:t>
    </dgm:pt>
    <dgm:pt modelId="{EE5DB0CE-8A6A-49AE-A31B-CC0173093A7E}" type="parTrans" cxnId="{783FA61E-D17A-4403-B4F3-A92BBFF11204}">
      <dgm:prSet/>
      <dgm:spPr/>
      <dgm:t>
        <a:bodyPr/>
        <a:lstStyle/>
        <a:p>
          <a:endParaRPr lang="en-GB"/>
        </a:p>
      </dgm:t>
    </dgm:pt>
    <dgm:pt modelId="{D93AD5A6-78B5-49D1-BE70-C18454A8B615}" type="sibTrans" cxnId="{783FA61E-D17A-4403-B4F3-A92BBFF11204}">
      <dgm:prSet/>
      <dgm:spPr/>
      <dgm:t>
        <a:bodyPr/>
        <a:lstStyle/>
        <a:p>
          <a:endParaRPr lang="en-GB"/>
        </a:p>
      </dgm:t>
    </dgm:pt>
    <dgm:pt modelId="{07C0F77A-F31F-47E3-A17D-56FF8E2792E9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/>
            <a:t>Test it</a:t>
          </a:r>
        </a:p>
      </dgm:t>
    </dgm:pt>
    <dgm:pt modelId="{304DFD33-1DFA-456A-AFFB-A4998CCC7AEF}" type="parTrans" cxnId="{AB3EA182-6659-497C-B454-88C044ECC127}">
      <dgm:prSet/>
      <dgm:spPr/>
      <dgm:t>
        <a:bodyPr/>
        <a:lstStyle/>
        <a:p>
          <a:endParaRPr lang="en-GB"/>
        </a:p>
      </dgm:t>
    </dgm:pt>
    <dgm:pt modelId="{7141DF49-5921-4605-AECB-8B8E30C9E312}" type="sibTrans" cxnId="{AB3EA182-6659-497C-B454-88C044ECC127}">
      <dgm:prSet/>
      <dgm:spPr/>
      <dgm:t>
        <a:bodyPr/>
        <a:lstStyle/>
        <a:p>
          <a:endParaRPr lang="en-GB"/>
        </a:p>
      </dgm:t>
    </dgm:pt>
    <dgm:pt modelId="{F23A0A0C-2542-4B70-8CA0-B2615535C74F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/>
            <a:t>Integrate it</a:t>
          </a:r>
        </a:p>
      </dgm:t>
    </dgm:pt>
    <dgm:pt modelId="{42B81D4D-4809-4B79-A4A3-C0BEBE898CE7}" type="parTrans" cxnId="{B68F77D4-8205-4FD8-876D-79119790CD9B}">
      <dgm:prSet/>
      <dgm:spPr/>
      <dgm:t>
        <a:bodyPr/>
        <a:lstStyle/>
        <a:p>
          <a:endParaRPr lang="en-GB"/>
        </a:p>
      </dgm:t>
    </dgm:pt>
    <dgm:pt modelId="{B2570D3C-3BE5-4B26-9F08-74F3CA4341AB}" type="sibTrans" cxnId="{B68F77D4-8205-4FD8-876D-79119790CD9B}">
      <dgm:prSet/>
      <dgm:spPr/>
      <dgm:t>
        <a:bodyPr/>
        <a:lstStyle/>
        <a:p>
          <a:endParaRPr lang="en-GB"/>
        </a:p>
      </dgm:t>
    </dgm:pt>
    <dgm:pt modelId="{BDE94875-6921-4034-BE03-FB021A2C2A7A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/>
            <a:t>Deploy it</a:t>
          </a:r>
        </a:p>
      </dgm:t>
    </dgm:pt>
    <dgm:pt modelId="{9AE9744B-8D2C-4860-BD23-8CF9B64C1B9D}" type="parTrans" cxnId="{17270767-5C3D-4F7A-A035-65923DD4F6F3}">
      <dgm:prSet/>
      <dgm:spPr/>
      <dgm:t>
        <a:bodyPr/>
        <a:lstStyle/>
        <a:p>
          <a:endParaRPr lang="en-GB"/>
        </a:p>
      </dgm:t>
    </dgm:pt>
    <dgm:pt modelId="{D2768838-3D73-4C6B-90BF-629AE3885FE6}" type="sibTrans" cxnId="{17270767-5C3D-4F7A-A035-65923DD4F6F3}">
      <dgm:prSet/>
      <dgm:spPr/>
      <dgm:t>
        <a:bodyPr/>
        <a:lstStyle/>
        <a:p>
          <a:endParaRPr lang="en-GB"/>
        </a:p>
      </dgm:t>
    </dgm:pt>
    <dgm:pt modelId="{D9853C00-782B-46B7-ADD7-BE8BFEC4F341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/>
            <a:t>Monitor it</a:t>
          </a:r>
        </a:p>
      </dgm:t>
    </dgm:pt>
    <dgm:pt modelId="{F14DFE17-7C39-4677-9F54-12FE056B3B37}" type="parTrans" cxnId="{9749306B-04B4-44D5-A6D9-B8EE4704C392}">
      <dgm:prSet/>
      <dgm:spPr/>
      <dgm:t>
        <a:bodyPr/>
        <a:lstStyle/>
        <a:p>
          <a:endParaRPr lang="en-GB"/>
        </a:p>
      </dgm:t>
    </dgm:pt>
    <dgm:pt modelId="{5DF871C8-6013-4F11-8D93-6963174F307C}" type="sibTrans" cxnId="{9749306B-04B4-44D5-A6D9-B8EE4704C392}">
      <dgm:prSet/>
      <dgm:spPr/>
      <dgm:t>
        <a:bodyPr/>
        <a:lstStyle/>
        <a:p>
          <a:endParaRPr lang="en-GB"/>
        </a:p>
      </dgm:t>
    </dgm:pt>
    <dgm:pt modelId="{D647AA7B-9ADE-42D7-93C7-20CD0CB553F4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/>
            <a:t>Obtain feedback for refinements</a:t>
          </a:r>
        </a:p>
      </dgm:t>
    </dgm:pt>
    <dgm:pt modelId="{23B3ADBB-6326-4BCF-841D-F2BE964CF879}" type="parTrans" cxnId="{5A5797DE-2A90-4E6D-A339-C8F19E86D3E3}">
      <dgm:prSet/>
      <dgm:spPr/>
      <dgm:t>
        <a:bodyPr/>
        <a:lstStyle/>
        <a:p>
          <a:endParaRPr lang="en-GB"/>
        </a:p>
      </dgm:t>
    </dgm:pt>
    <dgm:pt modelId="{0986A371-5075-4A42-8FBC-340756BB8137}" type="sibTrans" cxnId="{5A5797DE-2A90-4E6D-A339-C8F19E86D3E3}">
      <dgm:prSet/>
      <dgm:spPr/>
      <dgm:t>
        <a:bodyPr/>
        <a:lstStyle/>
        <a:p>
          <a:endParaRPr lang="en-GB"/>
        </a:p>
      </dgm:t>
    </dgm:pt>
    <dgm:pt modelId="{3C3AFCD9-3273-4DC8-8311-639EE321AFEC}" type="pres">
      <dgm:prSet presAssocID="{0B461C39-64D0-4F64-AA65-B9EEDD86E2B5}" presName="Name0" presStyleCnt="0">
        <dgm:presLayoutVars>
          <dgm:dir/>
          <dgm:resizeHandles val="exact"/>
        </dgm:presLayoutVars>
      </dgm:prSet>
      <dgm:spPr/>
    </dgm:pt>
    <dgm:pt modelId="{ACE4EF60-3179-4912-8FDC-2ED0C570D01C}" type="pres">
      <dgm:prSet presAssocID="{0B461C39-64D0-4F64-AA65-B9EEDD86E2B5}" presName="cycle" presStyleCnt="0"/>
      <dgm:spPr/>
    </dgm:pt>
    <dgm:pt modelId="{962B1D5E-4AF3-46F8-A3C3-16CD0648DC76}" type="pres">
      <dgm:prSet presAssocID="{AE09FCF2-9192-47C5-BEB6-E0EF33B9FA4A}" presName="nodeFirstNode" presStyleLbl="node1" presStyleIdx="0" presStyleCnt="8">
        <dgm:presLayoutVars>
          <dgm:bulletEnabled val="1"/>
        </dgm:presLayoutVars>
      </dgm:prSet>
      <dgm:spPr/>
    </dgm:pt>
    <dgm:pt modelId="{42BF3332-9DC6-4EA6-A4B1-8B1DC0106916}" type="pres">
      <dgm:prSet presAssocID="{E122E5BF-8361-4F43-B7FE-6EFF5933F3D7}" presName="sibTransFirstNode" presStyleLbl="bgShp" presStyleIdx="0" presStyleCnt="1"/>
      <dgm:spPr/>
    </dgm:pt>
    <dgm:pt modelId="{5FD90BE1-6D71-4F6D-B33A-439C12CEA86B}" type="pres">
      <dgm:prSet presAssocID="{2C78F3F7-5967-431A-8BC0-9EB4BFFEA0DD}" presName="nodeFollowingNodes" presStyleLbl="node1" presStyleIdx="1" presStyleCnt="8">
        <dgm:presLayoutVars>
          <dgm:bulletEnabled val="1"/>
        </dgm:presLayoutVars>
      </dgm:prSet>
      <dgm:spPr/>
    </dgm:pt>
    <dgm:pt modelId="{8E512570-330C-4B7C-9706-11E322ED4B35}" type="pres">
      <dgm:prSet presAssocID="{D1C26FC0-44B3-4850-88B5-D7B8C6746821}" presName="nodeFollowingNodes" presStyleLbl="node1" presStyleIdx="2" presStyleCnt="8">
        <dgm:presLayoutVars>
          <dgm:bulletEnabled val="1"/>
        </dgm:presLayoutVars>
      </dgm:prSet>
      <dgm:spPr/>
    </dgm:pt>
    <dgm:pt modelId="{1E39CF51-F1DB-4D25-89C9-D7245CE9292A}" type="pres">
      <dgm:prSet presAssocID="{07C0F77A-F31F-47E3-A17D-56FF8E2792E9}" presName="nodeFollowingNodes" presStyleLbl="node1" presStyleIdx="3" presStyleCnt="8">
        <dgm:presLayoutVars>
          <dgm:bulletEnabled val="1"/>
        </dgm:presLayoutVars>
      </dgm:prSet>
      <dgm:spPr/>
    </dgm:pt>
    <dgm:pt modelId="{31E3B3F4-51C4-4037-B272-6CDCEB11EAEA}" type="pres">
      <dgm:prSet presAssocID="{F23A0A0C-2542-4B70-8CA0-B2615535C74F}" presName="nodeFollowingNodes" presStyleLbl="node1" presStyleIdx="4" presStyleCnt="8">
        <dgm:presLayoutVars>
          <dgm:bulletEnabled val="1"/>
        </dgm:presLayoutVars>
      </dgm:prSet>
      <dgm:spPr/>
    </dgm:pt>
    <dgm:pt modelId="{361DAE44-3F06-4AFF-AE87-E9B5BE42D9AE}" type="pres">
      <dgm:prSet presAssocID="{BDE94875-6921-4034-BE03-FB021A2C2A7A}" presName="nodeFollowingNodes" presStyleLbl="node1" presStyleIdx="5" presStyleCnt="8">
        <dgm:presLayoutVars>
          <dgm:bulletEnabled val="1"/>
        </dgm:presLayoutVars>
      </dgm:prSet>
      <dgm:spPr/>
    </dgm:pt>
    <dgm:pt modelId="{A9B3B2D3-077C-4B61-9D01-42A9472D13C4}" type="pres">
      <dgm:prSet presAssocID="{D9853C00-782B-46B7-ADD7-BE8BFEC4F341}" presName="nodeFollowingNodes" presStyleLbl="node1" presStyleIdx="6" presStyleCnt="8">
        <dgm:presLayoutVars>
          <dgm:bulletEnabled val="1"/>
        </dgm:presLayoutVars>
      </dgm:prSet>
      <dgm:spPr/>
    </dgm:pt>
    <dgm:pt modelId="{185A3758-12C9-43B4-99F9-EE55166E28B0}" type="pres">
      <dgm:prSet presAssocID="{D647AA7B-9ADE-42D7-93C7-20CD0CB553F4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A97B500B-1CD5-4422-AF81-068B16F6D8D5}" type="presOf" srcId="{2C78F3F7-5967-431A-8BC0-9EB4BFFEA0DD}" destId="{5FD90BE1-6D71-4F6D-B33A-439C12CEA86B}" srcOrd="0" destOrd="0" presId="urn:microsoft.com/office/officeart/2005/8/layout/cycle3"/>
    <dgm:cxn modelId="{8334B514-7484-46C1-AF24-FBB2E8D1F28C}" type="presOf" srcId="{D1C26FC0-44B3-4850-88B5-D7B8C6746821}" destId="{8E512570-330C-4B7C-9706-11E322ED4B35}" srcOrd="0" destOrd="0" presId="urn:microsoft.com/office/officeart/2005/8/layout/cycle3"/>
    <dgm:cxn modelId="{783FA61E-D17A-4403-B4F3-A92BBFF11204}" srcId="{0B461C39-64D0-4F64-AA65-B9EEDD86E2B5}" destId="{D1C26FC0-44B3-4850-88B5-D7B8C6746821}" srcOrd="2" destOrd="0" parTransId="{EE5DB0CE-8A6A-49AE-A31B-CC0173093A7E}" sibTransId="{D93AD5A6-78B5-49D1-BE70-C18454A8B615}"/>
    <dgm:cxn modelId="{43A5AF2E-8BAA-473E-AB24-1A1634263438}" type="presOf" srcId="{F23A0A0C-2542-4B70-8CA0-B2615535C74F}" destId="{31E3B3F4-51C4-4037-B272-6CDCEB11EAEA}" srcOrd="0" destOrd="0" presId="urn:microsoft.com/office/officeart/2005/8/layout/cycle3"/>
    <dgm:cxn modelId="{BD6FD536-5C58-4705-931A-46EB52BEE0CA}" type="presOf" srcId="{07C0F77A-F31F-47E3-A17D-56FF8E2792E9}" destId="{1E39CF51-F1DB-4D25-89C9-D7245CE9292A}" srcOrd="0" destOrd="0" presId="urn:microsoft.com/office/officeart/2005/8/layout/cycle3"/>
    <dgm:cxn modelId="{EB6EC63E-BBFB-4165-8071-E10C3DDF38BE}" srcId="{0B461C39-64D0-4F64-AA65-B9EEDD86E2B5}" destId="{2C78F3F7-5967-431A-8BC0-9EB4BFFEA0DD}" srcOrd="1" destOrd="0" parTransId="{2311B162-0B32-4919-A112-526A37929558}" sibTransId="{1F9C10B2-8EE0-48CD-92FB-D3A025576B4C}"/>
    <dgm:cxn modelId="{17270767-5C3D-4F7A-A035-65923DD4F6F3}" srcId="{0B461C39-64D0-4F64-AA65-B9EEDD86E2B5}" destId="{BDE94875-6921-4034-BE03-FB021A2C2A7A}" srcOrd="5" destOrd="0" parTransId="{9AE9744B-8D2C-4860-BD23-8CF9B64C1B9D}" sibTransId="{D2768838-3D73-4C6B-90BF-629AE3885FE6}"/>
    <dgm:cxn modelId="{9749306B-04B4-44D5-A6D9-B8EE4704C392}" srcId="{0B461C39-64D0-4F64-AA65-B9EEDD86E2B5}" destId="{D9853C00-782B-46B7-ADD7-BE8BFEC4F341}" srcOrd="6" destOrd="0" parTransId="{F14DFE17-7C39-4677-9F54-12FE056B3B37}" sibTransId="{5DF871C8-6013-4F11-8D93-6963174F307C}"/>
    <dgm:cxn modelId="{AB3EA182-6659-497C-B454-88C044ECC127}" srcId="{0B461C39-64D0-4F64-AA65-B9EEDD86E2B5}" destId="{07C0F77A-F31F-47E3-A17D-56FF8E2792E9}" srcOrd="3" destOrd="0" parTransId="{304DFD33-1DFA-456A-AFFB-A4998CCC7AEF}" sibTransId="{7141DF49-5921-4605-AECB-8B8E30C9E312}"/>
    <dgm:cxn modelId="{3349098F-08AF-433C-BD6D-F2BFD6E5D450}" type="presOf" srcId="{E122E5BF-8361-4F43-B7FE-6EFF5933F3D7}" destId="{42BF3332-9DC6-4EA6-A4B1-8B1DC0106916}" srcOrd="0" destOrd="0" presId="urn:microsoft.com/office/officeart/2005/8/layout/cycle3"/>
    <dgm:cxn modelId="{EE3880A3-495B-4F16-B5A8-543775403B42}" type="presOf" srcId="{D647AA7B-9ADE-42D7-93C7-20CD0CB553F4}" destId="{185A3758-12C9-43B4-99F9-EE55166E28B0}" srcOrd="0" destOrd="0" presId="urn:microsoft.com/office/officeart/2005/8/layout/cycle3"/>
    <dgm:cxn modelId="{0185D4B6-5D7A-4F94-A317-F1FA53560161}" type="presOf" srcId="{BDE94875-6921-4034-BE03-FB021A2C2A7A}" destId="{361DAE44-3F06-4AFF-AE87-E9B5BE42D9AE}" srcOrd="0" destOrd="0" presId="urn:microsoft.com/office/officeart/2005/8/layout/cycle3"/>
    <dgm:cxn modelId="{372B38B9-68B0-44AF-BF5B-907E0B7C47D0}" type="presOf" srcId="{AE09FCF2-9192-47C5-BEB6-E0EF33B9FA4A}" destId="{962B1D5E-4AF3-46F8-A3C3-16CD0648DC76}" srcOrd="0" destOrd="0" presId="urn:microsoft.com/office/officeart/2005/8/layout/cycle3"/>
    <dgm:cxn modelId="{B68F77D4-8205-4FD8-876D-79119790CD9B}" srcId="{0B461C39-64D0-4F64-AA65-B9EEDD86E2B5}" destId="{F23A0A0C-2542-4B70-8CA0-B2615535C74F}" srcOrd="4" destOrd="0" parTransId="{42B81D4D-4809-4B79-A4A3-C0BEBE898CE7}" sibTransId="{B2570D3C-3BE5-4B26-9F08-74F3CA4341AB}"/>
    <dgm:cxn modelId="{5A5797DE-2A90-4E6D-A339-C8F19E86D3E3}" srcId="{0B461C39-64D0-4F64-AA65-B9EEDD86E2B5}" destId="{D647AA7B-9ADE-42D7-93C7-20CD0CB553F4}" srcOrd="7" destOrd="0" parTransId="{23B3ADBB-6326-4BCF-841D-F2BE964CF879}" sibTransId="{0986A371-5075-4A42-8FBC-340756BB8137}"/>
    <dgm:cxn modelId="{DA4612E3-F601-4D04-941F-9A2ED434A4C1}" type="presOf" srcId="{D9853C00-782B-46B7-ADD7-BE8BFEC4F341}" destId="{A9B3B2D3-077C-4B61-9D01-42A9472D13C4}" srcOrd="0" destOrd="0" presId="urn:microsoft.com/office/officeart/2005/8/layout/cycle3"/>
    <dgm:cxn modelId="{DEE612EA-7E8B-4276-B4D0-AE5871738D2C}" type="presOf" srcId="{0B461C39-64D0-4F64-AA65-B9EEDD86E2B5}" destId="{3C3AFCD9-3273-4DC8-8311-639EE321AFEC}" srcOrd="0" destOrd="0" presId="urn:microsoft.com/office/officeart/2005/8/layout/cycle3"/>
    <dgm:cxn modelId="{942494FC-6849-4DDF-9CA0-C6D01E5C3B92}" srcId="{0B461C39-64D0-4F64-AA65-B9EEDD86E2B5}" destId="{AE09FCF2-9192-47C5-BEB6-E0EF33B9FA4A}" srcOrd="0" destOrd="0" parTransId="{2C3E27AE-59F3-4DCB-84F8-D9E1B825BA4D}" sibTransId="{E122E5BF-8361-4F43-B7FE-6EFF5933F3D7}"/>
    <dgm:cxn modelId="{41AC89CC-4E08-4832-BE36-D94C34A1CEC5}" type="presParOf" srcId="{3C3AFCD9-3273-4DC8-8311-639EE321AFEC}" destId="{ACE4EF60-3179-4912-8FDC-2ED0C570D01C}" srcOrd="0" destOrd="0" presId="urn:microsoft.com/office/officeart/2005/8/layout/cycle3"/>
    <dgm:cxn modelId="{8C43DD1D-18F7-4D24-AEEB-6E1B620AB2ED}" type="presParOf" srcId="{ACE4EF60-3179-4912-8FDC-2ED0C570D01C}" destId="{962B1D5E-4AF3-46F8-A3C3-16CD0648DC76}" srcOrd="0" destOrd="0" presId="urn:microsoft.com/office/officeart/2005/8/layout/cycle3"/>
    <dgm:cxn modelId="{0DA70E92-B9DD-4C6C-B6A0-BBE67625C121}" type="presParOf" srcId="{ACE4EF60-3179-4912-8FDC-2ED0C570D01C}" destId="{42BF3332-9DC6-4EA6-A4B1-8B1DC0106916}" srcOrd="1" destOrd="0" presId="urn:microsoft.com/office/officeart/2005/8/layout/cycle3"/>
    <dgm:cxn modelId="{10C56AB1-952E-483B-9F00-7FE4F3FE5CDE}" type="presParOf" srcId="{ACE4EF60-3179-4912-8FDC-2ED0C570D01C}" destId="{5FD90BE1-6D71-4F6D-B33A-439C12CEA86B}" srcOrd="2" destOrd="0" presId="urn:microsoft.com/office/officeart/2005/8/layout/cycle3"/>
    <dgm:cxn modelId="{46A89B02-CC17-438F-B2AD-C44134A6C343}" type="presParOf" srcId="{ACE4EF60-3179-4912-8FDC-2ED0C570D01C}" destId="{8E512570-330C-4B7C-9706-11E322ED4B35}" srcOrd="3" destOrd="0" presId="urn:microsoft.com/office/officeart/2005/8/layout/cycle3"/>
    <dgm:cxn modelId="{472C5358-6E03-4ED6-8A9A-8F58878BC683}" type="presParOf" srcId="{ACE4EF60-3179-4912-8FDC-2ED0C570D01C}" destId="{1E39CF51-F1DB-4D25-89C9-D7245CE9292A}" srcOrd="4" destOrd="0" presId="urn:microsoft.com/office/officeart/2005/8/layout/cycle3"/>
    <dgm:cxn modelId="{3C8006EA-5AF1-4178-9E35-7A355A159E52}" type="presParOf" srcId="{ACE4EF60-3179-4912-8FDC-2ED0C570D01C}" destId="{31E3B3F4-51C4-4037-B272-6CDCEB11EAEA}" srcOrd="5" destOrd="0" presId="urn:microsoft.com/office/officeart/2005/8/layout/cycle3"/>
    <dgm:cxn modelId="{7536EF8C-D246-4943-AC21-552A2C217D59}" type="presParOf" srcId="{ACE4EF60-3179-4912-8FDC-2ED0C570D01C}" destId="{361DAE44-3F06-4AFF-AE87-E9B5BE42D9AE}" srcOrd="6" destOrd="0" presId="urn:microsoft.com/office/officeart/2005/8/layout/cycle3"/>
    <dgm:cxn modelId="{941365EA-2E24-46A8-AE5B-DC2F0080C3AD}" type="presParOf" srcId="{ACE4EF60-3179-4912-8FDC-2ED0C570D01C}" destId="{A9B3B2D3-077C-4B61-9D01-42A9472D13C4}" srcOrd="7" destOrd="0" presId="urn:microsoft.com/office/officeart/2005/8/layout/cycle3"/>
    <dgm:cxn modelId="{CFFD33CF-2CFF-4B6C-A7AB-AE4A158D4956}" type="presParOf" srcId="{ACE4EF60-3179-4912-8FDC-2ED0C570D01C}" destId="{185A3758-12C9-43B4-99F9-EE55166E28B0}" srcOrd="8" destOrd="0" presId="urn:microsoft.com/office/officeart/2005/8/layout/cycle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28527B-CB7C-4AA9-803A-7D17028DC6F2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</dgm:pt>
    <dgm:pt modelId="{1F5AFB2A-06F6-4A70-8B71-8CBE5395CF50}" type="pres">
      <dgm:prSet presAssocID="{4E28527B-CB7C-4AA9-803A-7D17028DC6F2}" presName="CompostProcess" presStyleCnt="0">
        <dgm:presLayoutVars>
          <dgm:dir/>
          <dgm:resizeHandles val="exact"/>
        </dgm:presLayoutVars>
      </dgm:prSet>
      <dgm:spPr/>
    </dgm:pt>
    <dgm:pt modelId="{B2C41132-2A53-418C-9F90-04555A448F44}" type="pres">
      <dgm:prSet presAssocID="{4E28527B-CB7C-4AA9-803A-7D17028DC6F2}" presName="arrow" presStyleLbl="bgShp" presStyleIdx="0" presStyleCnt="1" custLinFactNeighborX="-341" custLinFactNeighborY="-87185"/>
      <dgm:spPr>
        <a:solidFill>
          <a:schemeClr val="accent5"/>
        </a:solidFill>
      </dgm:spPr>
    </dgm:pt>
    <dgm:pt modelId="{5334D333-BE74-4053-B024-07FBE8C6B087}" type="pres">
      <dgm:prSet presAssocID="{4E28527B-CB7C-4AA9-803A-7D17028DC6F2}" presName="linearProcess" presStyleCnt="0"/>
      <dgm:spPr/>
    </dgm:pt>
  </dgm:ptLst>
  <dgm:cxnLst>
    <dgm:cxn modelId="{55C7667D-7E67-4653-A6D6-78FF272C75BC}" type="presOf" srcId="{4E28527B-CB7C-4AA9-803A-7D17028DC6F2}" destId="{1F5AFB2A-06F6-4A70-8B71-8CBE5395CF50}" srcOrd="0" destOrd="0" presId="urn:microsoft.com/office/officeart/2005/8/layout/hProcess9"/>
    <dgm:cxn modelId="{779C9C79-1943-447E-A1FE-A4AB2C3979F0}" type="presParOf" srcId="{1F5AFB2A-06F6-4A70-8B71-8CBE5395CF50}" destId="{B2C41132-2A53-418C-9F90-04555A448F44}" srcOrd="0" destOrd="0" presId="urn:microsoft.com/office/officeart/2005/8/layout/hProcess9"/>
    <dgm:cxn modelId="{09159DAA-EBE3-49D8-A55D-8B64F61B4A33}" type="presParOf" srcId="{1F5AFB2A-06F6-4A70-8B71-8CBE5395CF50}" destId="{5334D333-BE74-4053-B024-07FBE8C6B087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5DAE5-A5FB-4F75-9ED1-E2ECF710954D}">
      <dsp:nvSpPr>
        <dsp:cNvPr id="0" name=""/>
        <dsp:cNvSpPr/>
      </dsp:nvSpPr>
      <dsp:spPr>
        <a:xfrm>
          <a:off x="2120427" y="62595"/>
          <a:ext cx="3004582" cy="300458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Development</a:t>
          </a:r>
          <a:br>
            <a:rPr lang="en-GB" sz="2300" kern="1200" dirty="0"/>
          </a:br>
          <a:r>
            <a:rPr lang="en-GB" sz="1200" kern="1200" dirty="0"/>
            <a:t>[Software Engineering]</a:t>
          </a:r>
        </a:p>
      </dsp:txBody>
      <dsp:txXfrm>
        <a:off x="2521038" y="588397"/>
        <a:ext cx="2203360" cy="1352062"/>
      </dsp:txXfrm>
    </dsp:sp>
    <dsp:sp modelId="{22623FEF-0C7A-49BE-A972-766699D354CD}">
      <dsp:nvSpPr>
        <dsp:cNvPr id="0" name=""/>
        <dsp:cNvSpPr/>
      </dsp:nvSpPr>
      <dsp:spPr>
        <a:xfrm>
          <a:off x="3204581" y="1940459"/>
          <a:ext cx="3004582" cy="3004582"/>
        </a:xfrm>
        <a:prstGeom prst="ellipse">
          <a:avLst/>
        </a:prstGeom>
        <a:solidFill>
          <a:schemeClr val="accent4">
            <a:alpha val="50000"/>
            <a:hueOff val="-8817938"/>
            <a:satOff val="-3381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QA</a:t>
          </a:r>
        </a:p>
      </dsp:txBody>
      <dsp:txXfrm>
        <a:off x="4123482" y="2716643"/>
        <a:ext cx="1802749" cy="1652520"/>
      </dsp:txXfrm>
    </dsp:sp>
    <dsp:sp modelId="{ABDA3BA5-FF7A-43B1-9747-D6566400BA99}">
      <dsp:nvSpPr>
        <dsp:cNvPr id="0" name=""/>
        <dsp:cNvSpPr/>
      </dsp:nvSpPr>
      <dsp:spPr>
        <a:xfrm>
          <a:off x="1036273" y="1940459"/>
          <a:ext cx="3004582" cy="3004582"/>
        </a:xfrm>
        <a:prstGeom prst="ellipse">
          <a:avLst/>
        </a:prstGeom>
        <a:solidFill>
          <a:schemeClr val="accent4">
            <a:alpha val="50000"/>
            <a:hueOff val="-17635876"/>
            <a:satOff val="-6763"/>
            <a:lumOff val="9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Operations</a:t>
          </a:r>
        </a:p>
      </dsp:txBody>
      <dsp:txXfrm>
        <a:off x="1319205" y="2716643"/>
        <a:ext cx="1802749" cy="1652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F3332-9DC6-4EA6-A4B1-8B1DC0106916}">
      <dsp:nvSpPr>
        <dsp:cNvPr id="0" name=""/>
        <dsp:cNvSpPr/>
      </dsp:nvSpPr>
      <dsp:spPr>
        <a:xfrm>
          <a:off x="563009" y="-46677"/>
          <a:ext cx="5517787" cy="5517787"/>
        </a:xfrm>
        <a:prstGeom prst="circularArrow">
          <a:avLst>
            <a:gd name="adj1" fmla="val 5544"/>
            <a:gd name="adj2" fmla="val 330680"/>
            <a:gd name="adj3" fmla="val 14654743"/>
            <a:gd name="adj4" fmla="val 16871122"/>
            <a:gd name="adj5" fmla="val 5757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B1D5E-4AF3-46F8-A3C3-16CD0648DC76}">
      <dsp:nvSpPr>
        <dsp:cNvPr id="0" name=""/>
        <dsp:cNvSpPr/>
      </dsp:nvSpPr>
      <dsp:spPr>
        <a:xfrm>
          <a:off x="2548198" y="3773"/>
          <a:ext cx="1547410" cy="77370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Have a great idea</a:t>
          </a:r>
        </a:p>
      </dsp:txBody>
      <dsp:txXfrm>
        <a:off x="2585967" y="41542"/>
        <a:ext cx="1471872" cy="698167"/>
      </dsp:txXfrm>
    </dsp:sp>
    <dsp:sp modelId="{5FD90BE1-6D71-4F6D-B33A-439C12CEA86B}">
      <dsp:nvSpPr>
        <dsp:cNvPr id="0" name=""/>
        <dsp:cNvSpPr/>
      </dsp:nvSpPr>
      <dsp:spPr>
        <a:xfrm>
          <a:off x="4212021" y="692951"/>
          <a:ext cx="1547410" cy="77370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Write test cases</a:t>
          </a:r>
        </a:p>
      </dsp:txBody>
      <dsp:txXfrm>
        <a:off x="4249790" y="730720"/>
        <a:ext cx="1471872" cy="698167"/>
      </dsp:txXfrm>
    </dsp:sp>
    <dsp:sp modelId="{8E512570-330C-4B7C-9706-11E322ED4B35}">
      <dsp:nvSpPr>
        <dsp:cNvPr id="0" name=""/>
        <dsp:cNvSpPr/>
      </dsp:nvSpPr>
      <dsp:spPr>
        <a:xfrm>
          <a:off x="4901199" y="2356773"/>
          <a:ext cx="1547410" cy="77370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Develop it</a:t>
          </a:r>
        </a:p>
      </dsp:txBody>
      <dsp:txXfrm>
        <a:off x="4938968" y="2394542"/>
        <a:ext cx="1471872" cy="698167"/>
      </dsp:txXfrm>
    </dsp:sp>
    <dsp:sp modelId="{1E39CF51-F1DB-4D25-89C9-D7245CE9292A}">
      <dsp:nvSpPr>
        <dsp:cNvPr id="0" name=""/>
        <dsp:cNvSpPr/>
      </dsp:nvSpPr>
      <dsp:spPr>
        <a:xfrm>
          <a:off x="4212021" y="4020596"/>
          <a:ext cx="1547410" cy="77370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Test it</a:t>
          </a:r>
        </a:p>
      </dsp:txBody>
      <dsp:txXfrm>
        <a:off x="4249790" y="4058365"/>
        <a:ext cx="1471872" cy="698167"/>
      </dsp:txXfrm>
    </dsp:sp>
    <dsp:sp modelId="{31E3B3F4-51C4-4037-B272-6CDCEB11EAEA}">
      <dsp:nvSpPr>
        <dsp:cNvPr id="0" name=""/>
        <dsp:cNvSpPr/>
      </dsp:nvSpPr>
      <dsp:spPr>
        <a:xfrm>
          <a:off x="2548198" y="4709774"/>
          <a:ext cx="1547410" cy="77370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Integrate it</a:t>
          </a:r>
        </a:p>
      </dsp:txBody>
      <dsp:txXfrm>
        <a:off x="2585967" y="4747543"/>
        <a:ext cx="1471872" cy="698167"/>
      </dsp:txXfrm>
    </dsp:sp>
    <dsp:sp modelId="{361DAE44-3F06-4AFF-AE87-E9B5BE42D9AE}">
      <dsp:nvSpPr>
        <dsp:cNvPr id="0" name=""/>
        <dsp:cNvSpPr/>
      </dsp:nvSpPr>
      <dsp:spPr>
        <a:xfrm>
          <a:off x="884375" y="4020596"/>
          <a:ext cx="1547410" cy="77370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Deploy it</a:t>
          </a:r>
        </a:p>
      </dsp:txBody>
      <dsp:txXfrm>
        <a:off x="922144" y="4058365"/>
        <a:ext cx="1471872" cy="698167"/>
      </dsp:txXfrm>
    </dsp:sp>
    <dsp:sp modelId="{A9B3B2D3-077C-4B61-9D01-42A9472D13C4}">
      <dsp:nvSpPr>
        <dsp:cNvPr id="0" name=""/>
        <dsp:cNvSpPr/>
      </dsp:nvSpPr>
      <dsp:spPr>
        <a:xfrm>
          <a:off x="195197" y="2356773"/>
          <a:ext cx="1547410" cy="77370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Monitor it</a:t>
          </a:r>
        </a:p>
      </dsp:txBody>
      <dsp:txXfrm>
        <a:off x="232966" y="2394542"/>
        <a:ext cx="1471872" cy="698167"/>
      </dsp:txXfrm>
    </dsp:sp>
    <dsp:sp modelId="{185A3758-12C9-43B4-99F9-EE55166E28B0}">
      <dsp:nvSpPr>
        <dsp:cNvPr id="0" name=""/>
        <dsp:cNvSpPr/>
      </dsp:nvSpPr>
      <dsp:spPr>
        <a:xfrm>
          <a:off x="884375" y="692951"/>
          <a:ext cx="1547410" cy="77370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Obtain feedback for refinements</a:t>
          </a:r>
        </a:p>
      </dsp:txBody>
      <dsp:txXfrm>
        <a:off x="922144" y="730720"/>
        <a:ext cx="1471872" cy="6981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41132-2A53-418C-9F90-04555A448F44}">
      <dsp:nvSpPr>
        <dsp:cNvPr id="0" name=""/>
        <dsp:cNvSpPr/>
      </dsp:nvSpPr>
      <dsp:spPr>
        <a:xfrm>
          <a:off x="631825" y="0"/>
          <a:ext cx="7448550" cy="1246631"/>
        </a:xfrm>
        <a:prstGeom prst="rightArrow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37144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37144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7372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7800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583" y="3198039"/>
            <a:ext cx="7820660" cy="26165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7372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75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DevOps tool set is aimed at supporting the pillars</a:t>
            </a:r>
          </a:p>
          <a:p>
            <a:pPr lvl="1"/>
            <a:r>
              <a:rPr lang="en-US" dirty="0"/>
              <a:t>Automation is key</a:t>
            </a:r>
          </a:p>
          <a:p>
            <a:pPr lvl="1"/>
            <a:r>
              <a:rPr lang="en-US" dirty="0"/>
              <a:t>Testing everything as we go through</a:t>
            </a:r>
          </a:p>
          <a:p>
            <a:pPr lvl="1"/>
            <a:r>
              <a:rPr lang="en-US" dirty="0"/>
              <a:t>Monitoring what we have in place and catch problems before they escalate</a:t>
            </a:r>
          </a:p>
          <a:p>
            <a:r>
              <a:rPr lang="en-US" dirty="0"/>
              <a:t>There are many tools available for the job</a:t>
            </a:r>
          </a:p>
          <a:p>
            <a:pPr lvl="1"/>
            <a:r>
              <a:rPr lang="en-US" dirty="0"/>
              <a:t>Each company will have its own set</a:t>
            </a:r>
          </a:p>
          <a:p>
            <a:pPr lvl="1"/>
            <a:r>
              <a:rPr lang="en-US" dirty="0"/>
              <a:t>Use what is best for you</a:t>
            </a:r>
          </a:p>
          <a:p>
            <a:pPr lvl="1"/>
            <a:r>
              <a:rPr lang="en-US" dirty="0"/>
              <a:t>You should be able to swap one tool for another without the entire chain breaking</a:t>
            </a:r>
            <a:endParaRPr lang="en-GB" dirty="0"/>
          </a:p>
          <a:p>
            <a:r>
              <a:rPr lang="en-US" dirty="0"/>
              <a:t>Continuous Integration and Continuous Delivery</a:t>
            </a:r>
          </a:p>
          <a:p>
            <a:pPr lvl="1"/>
            <a:r>
              <a:rPr lang="en-US" dirty="0"/>
              <a:t>We want to be able to deploy changes as they happen</a:t>
            </a:r>
          </a:p>
          <a:p>
            <a:r>
              <a:rPr lang="en-US" dirty="0"/>
              <a:t>Cloud and </a:t>
            </a:r>
            <a:r>
              <a:rPr lang="en-US" dirty="0" err="1"/>
              <a:t>Virtualisation</a:t>
            </a:r>
            <a:endParaRPr lang="en-US" dirty="0"/>
          </a:p>
          <a:p>
            <a:pPr lvl="1"/>
            <a:r>
              <a:rPr lang="en-US" dirty="0"/>
              <a:t>No need for costly data centers, let someone else deal with this for us</a:t>
            </a:r>
          </a:p>
          <a:p>
            <a:r>
              <a:rPr lang="en-US" dirty="0"/>
              <a:t>Automation and Orchestration</a:t>
            </a:r>
          </a:p>
          <a:p>
            <a:pPr lvl="1"/>
            <a:r>
              <a:rPr lang="en-US" dirty="0"/>
              <a:t>Deployment should be reliable, testable and repeatable</a:t>
            </a:r>
          </a:p>
          <a:p>
            <a:endParaRPr lang="en-US" dirty="0"/>
          </a:p>
          <a:p>
            <a:r>
              <a:rPr lang="en-US" dirty="0"/>
              <a:t>Monitoring and Logging</a:t>
            </a:r>
          </a:p>
          <a:p>
            <a:pPr lvl="1"/>
            <a:r>
              <a:rPr lang="en-US" dirty="0"/>
              <a:t>We need to know if something is going wrong, notice and adapt</a:t>
            </a:r>
          </a:p>
          <a:p>
            <a:endParaRPr lang="en-US" dirty="0"/>
          </a:p>
          <a:p>
            <a:r>
              <a:rPr lang="en-US" dirty="0" err="1"/>
              <a:t>Optimisation</a:t>
            </a:r>
            <a:r>
              <a:rPr lang="en-US" dirty="0"/>
              <a:t>, Testing and Performance</a:t>
            </a:r>
          </a:p>
          <a:p>
            <a:pPr lvl="1"/>
            <a:r>
              <a:rPr lang="en-US" dirty="0"/>
              <a:t>Test drive by default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614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# docker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ps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# docker run –-name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training/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postgres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# docker kill [name]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# docker run [flags] [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containername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] [command to run]</a:t>
            </a:r>
          </a:p>
          <a:p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# docker run –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ti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ubuntu bash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# docker run centos:centos6 yum update</a:t>
            </a:r>
          </a:p>
          <a:p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# docker images  		   -- images available locally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# docker search [term] 	   -- search Docker hub for more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# docker pull [image name] -- pull down a copy of that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073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#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583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07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000" dirty="0">
                <a:latin typeface="Courier New" pitchFamily="49" charset="0"/>
                <a:cs typeface="Courier New" pitchFamily="49" charset="0"/>
              </a:rPr>
              <a:t># docker run –it –v /test ubuntu bash</a:t>
            </a:r>
          </a:p>
          <a:p>
            <a:endParaRPr lang="en-GB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000" dirty="0">
                <a:latin typeface="Courier New" pitchFamily="49" charset="0"/>
                <a:cs typeface="Courier New" pitchFamily="49" charset="0"/>
              </a:rPr>
              <a:t># docker run -it -v /</a:t>
            </a: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testHost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:/</a:t>
            </a: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testVolume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 ubuntu bash</a:t>
            </a:r>
          </a:p>
          <a:p>
            <a:r>
              <a:rPr lang="en-GB" sz="1000" dirty="0">
                <a:latin typeface="Courier New" pitchFamily="49" charset="0"/>
                <a:cs typeface="Courier New" pitchFamily="49" charset="0"/>
              </a:rPr>
              <a:t>root@53e220260718:/</a:t>
            </a: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testVolume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# echo </a:t>
            </a:r>
          </a:p>
          <a:p>
            <a:r>
              <a:rPr lang="en-GB" sz="1000" dirty="0">
                <a:latin typeface="Courier New" pitchFamily="49" charset="0"/>
                <a:cs typeface="Courier New" pitchFamily="49" charset="0"/>
              </a:rPr>
              <a:t>				 'hello world' &gt; /</a:t>
            </a: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testVolume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/hello</a:t>
            </a:r>
          </a:p>
          <a:p>
            <a:r>
              <a:rPr lang="en-GB" sz="1000" dirty="0">
                <a:latin typeface="Courier New" pitchFamily="49" charset="0"/>
                <a:cs typeface="Courier New" pitchFamily="49" charset="0"/>
              </a:rPr>
              <a:t>root@53e220260718:/</a:t>
            </a: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testVolume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# exit</a:t>
            </a:r>
          </a:p>
          <a:p>
            <a:r>
              <a:rPr lang="en-GB" sz="1000" dirty="0">
                <a:latin typeface="Courier New" pitchFamily="49" charset="0"/>
                <a:cs typeface="Courier New" pitchFamily="49" charset="0"/>
              </a:rPr>
              <a:t>Exit</a:t>
            </a:r>
          </a:p>
          <a:p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root@user-VirtualBox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# cat /</a:t>
            </a: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testHost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/hello </a:t>
            </a:r>
          </a:p>
          <a:p>
            <a:r>
              <a:rPr lang="en-GB" sz="1000" dirty="0">
                <a:latin typeface="Courier New" pitchFamily="49" charset="0"/>
                <a:cs typeface="Courier New" pitchFamily="49" charset="0"/>
              </a:rPr>
              <a:t>hello world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583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username/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imagename:tag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270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6846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1" y="3432381"/>
            <a:ext cx="6003924" cy="258470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95034" y="3432175"/>
            <a:ext cx="5621337" cy="3046413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D7970F8-12FA-D04B-83BB-C6DA41AAB9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5034" y="377825"/>
            <a:ext cx="5621337" cy="2826359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62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88188"/>
            <a:ext cx="5984875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/>
          <a:stretch/>
        </p:blipFill>
        <p:spPr>
          <a:xfrm>
            <a:off x="0" y="4435268"/>
            <a:ext cx="4455042" cy="162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4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850093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433A64-D0BF-9E4D-936D-FFBF36D656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20864" y="402011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EF55052-A6E3-474C-9427-35F919CD94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11744" y="3530009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42D070-5479-624B-90B9-6E89B8E00CC1}"/>
              </a:ext>
            </a:extLst>
          </p:cNvPr>
          <p:cNvCxnSpPr>
            <a:cxnSpLocks/>
            <a:stCxn id="7" idx="3"/>
          </p:cNvCxnSpPr>
          <p:nvPr userDrawn="1"/>
        </p:nvCxnSpPr>
        <p:spPr>
          <a:xfrm flipV="1">
            <a:off x="8120063" y="3428580"/>
            <a:ext cx="3850093" cy="99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272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669111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42D070-5479-624B-90B9-6E89B8E00CC1}"/>
              </a:ext>
            </a:extLst>
          </p:cNvPr>
          <p:cNvCxnSpPr>
            <a:cxnSpLocks/>
          </p:cNvCxnSpPr>
          <p:nvPr userDrawn="1"/>
        </p:nvCxnSpPr>
        <p:spPr>
          <a:xfrm flipV="1">
            <a:off x="7953362" y="0"/>
            <a:ext cx="0" cy="685800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6468456-4EED-5540-AE85-9A9245313B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4258" y="388188"/>
            <a:ext cx="3412508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03E6D5-C01C-BF4A-9098-6EB8D0B48B94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0064" y="0"/>
            <a:ext cx="0" cy="685800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538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4485899"/>
            <a:ext cx="4401082" cy="187486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54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" y="4614727"/>
            <a:ext cx="4070352" cy="1944001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8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219701" y="388189"/>
            <a:ext cx="5802312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07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16" y="930001"/>
            <a:ext cx="6306432" cy="1739432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4834916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86488" y="3429000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4784" y="3438258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4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832" y="1242034"/>
            <a:ext cx="2721143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FF004C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90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83110" cy="365470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7F007D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45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3233792-7411-4DE9-949C-A3986107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95079" y="2102264"/>
            <a:ext cx="4645959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4646004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0" y="1240172"/>
            <a:ext cx="9491663" cy="520262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294380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769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6208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73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64302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2097835"/>
            <a:ext cx="12192000" cy="5219700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754" y="1124142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19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1756434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2691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5640" y="3666044"/>
            <a:ext cx="2923326" cy="2198740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925767"/>
            <a:ext cx="2521449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200" cap="all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ADD TITLE</a:t>
            </a:r>
          </a:p>
        </p:txBody>
      </p:sp>
      <p:pic>
        <p:nvPicPr>
          <p:cNvPr id="2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9" r:id="rId2"/>
    <p:sldLayoutId id="2147483710" r:id="rId3"/>
    <p:sldLayoutId id="2147483711" r:id="rId4"/>
    <p:sldLayoutId id="2147483713" r:id="rId5"/>
    <p:sldLayoutId id="2147483712" r:id="rId6"/>
    <p:sldLayoutId id="2147483714" r:id="rId7"/>
    <p:sldLayoutId id="2147483718" r:id="rId8"/>
    <p:sldLayoutId id="2147483686" r:id="rId9"/>
    <p:sldLayoutId id="2147483687" r:id="rId10"/>
    <p:sldLayoutId id="2147483696" r:id="rId11"/>
    <p:sldLayoutId id="2147483699" r:id="rId12"/>
    <p:sldLayoutId id="2147483719" r:id="rId13"/>
    <p:sldLayoutId id="2147483720" r:id="rId14"/>
    <p:sldLayoutId id="2147483691" r:id="rId15"/>
    <p:sldLayoutId id="2147483698" r:id="rId16"/>
    <p:sldLayoutId id="2147483689" r:id="rId17"/>
    <p:sldLayoutId id="2147483688" r:id="rId18"/>
    <p:sldLayoutId id="2147483692" r:id="rId19"/>
    <p:sldLayoutId id="2147483650" r:id="rId20"/>
    <p:sldLayoutId id="2147483693" r:id="rId21"/>
    <p:sldLayoutId id="2147483660" r:id="rId22"/>
    <p:sldLayoutId id="2147483721" r:id="rId23"/>
  </p:sldLayoutIdLst>
  <p:hf hdr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27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27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27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27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27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78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INTRODUCING…</a:t>
            </a:r>
            <a:br>
              <a:rPr lang="en-GB" dirty="0"/>
            </a:br>
            <a:r>
              <a:rPr lang="en-GB" dirty="0"/>
              <a:t>DATA </a:t>
            </a:r>
            <a:br>
              <a:rPr lang="en-GB" dirty="0"/>
            </a:br>
            <a:r>
              <a:rPr lang="en-GB" dirty="0"/>
              <a:t>ENGINEERING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 those presentations you know you will </a:t>
            </a:r>
            <a:br>
              <a:rPr lang="en-GB" dirty="0"/>
            </a:br>
            <a:r>
              <a:rPr lang="en-GB" dirty="0"/>
              <a:t>need to print</a:t>
            </a:r>
          </a:p>
        </p:txBody>
      </p:sp>
    </p:spTree>
    <p:extLst>
      <p:ext uri="{BB962C8B-B14F-4D97-AF65-F5344CB8AC3E}">
        <p14:creationId xmlns:p14="http://schemas.microsoft.com/office/powerpoint/2010/main" val="1693573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E7B01-2309-416B-A436-927B48FE5A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2001D-8F4A-4017-99AB-AE9CA213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</a:t>
            </a:r>
          </a:p>
        </p:txBody>
      </p:sp>
      <p:pic>
        <p:nvPicPr>
          <p:cNvPr id="4" name="Picture 3" descr="Factory-v2-01 Jna 05th 2016 (1).png">
            <a:extLst>
              <a:ext uri="{FF2B5EF4-FFF2-40B4-BE49-F238E27FC236}">
                <a16:creationId xmlns:a16="http://schemas.microsoft.com/office/drawing/2014/main" id="{563D9432-9534-4877-B9A2-EA2541A362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75232"/>
          <a:stretch/>
        </p:blipFill>
        <p:spPr>
          <a:xfrm>
            <a:off x="1357922" y="2102264"/>
            <a:ext cx="9664092" cy="438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2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A0F5F-02C6-44BE-A9E2-EF27116C91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4D8BD-706B-445E-B4C3-D620BEDD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Developing &amp; Monitoring</a:t>
            </a:r>
          </a:p>
        </p:txBody>
      </p:sp>
      <p:pic>
        <p:nvPicPr>
          <p:cNvPr id="4" name="Picture 3" descr="Factory-v2-01 Jna 05th 2016 (1).png">
            <a:extLst>
              <a:ext uri="{FF2B5EF4-FFF2-40B4-BE49-F238E27FC236}">
                <a16:creationId xmlns:a16="http://schemas.microsoft.com/office/drawing/2014/main" id="{867BB66B-F943-4EB9-A0CF-5E48E68905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24252" b="50000"/>
          <a:stretch/>
        </p:blipFill>
        <p:spPr>
          <a:xfrm>
            <a:off x="1357921" y="2102264"/>
            <a:ext cx="9476158" cy="446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0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EC513-A656-4E8A-86B2-C19AE9F746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ABC92-2508-4D98-A40C-52AA34E0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&amp; Monitoring</a:t>
            </a:r>
          </a:p>
        </p:txBody>
      </p:sp>
      <p:pic>
        <p:nvPicPr>
          <p:cNvPr id="4" name="Picture 3" descr="Factory-v2-01 Jna 05th 2016 (1).png">
            <a:extLst>
              <a:ext uri="{FF2B5EF4-FFF2-40B4-BE49-F238E27FC236}">
                <a16:creationId xmlns:a16="http://schemas.microsoft.com/office/drawing/2014/main" id="{83E5815C-3FDF-406B-B2E3-BCE59895F5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-692" t="40859" r="12948" b="37673"/>
          <a:stretch/>
        </p:blipFill>
        <p:spPr>
          <a:xfrm>
            <a:off x="1256776" y="2102265"/>
            <a:ext cx="9765237" cy="437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92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CA79C-8DC3-46DE-9B76-E6097643AC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71047-5AC7-452D-B573-31DEA775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&amp; Monitoring</a:t>
            </a:r>
          </a:p>
        </p:txBody>
      </p:sp>
      <p:pic>
        <p:nvPicPr>
          <p:cNvPr id="4" name="Picture 3" descr="Factory-v2-01 Jna 05th 2016 (1).png">
            <a:extLst>
              <a:ext uri="{FF2B5EF4-FFF2-40B4-BE49-F238E27FC236}">
                <a16:creationId xmlns:a16="http://schemas.microsoft.com/office/drawing/2014/main" id="{79F5F239-0082-4DDB-8418-79E75D83CA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-2223" t="56702" r="2223" b="17550"/>
          <a:stretch/>
        </p:blipFill>
        <p:spPr>
          <a:xfrm>
            <a:off x="1162050" y="2102265"/>
            <a:ext cx="9279041" cy="437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73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B4AAE-A23A-4735-8AC6-EF7D7AFC9D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4CE1B-7AE6-4862-A10B-7A8A77E5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Containerizing &amp; Monitoring</a:t>
            </a:r>
          </a:p>
        </p:txBody>
      </p:sp>
      <p:pic>
        <p:nvPicPr>
          <p:cNvPr id="4" name="Picture 3" descr="Factory-v2-01 Jna 05th 2016 (1).png">
            <a:extLst>
              <a:ext uri="{FF2B5EF4-FFF2-40B4-BE49-F238E27FC236}">
                <a16:creationId xmlns:a16="http://schemas.microsoft.com/office/drawing/2014/main" id="{17B4DB55-D90E-4C9D-9892-262F66F011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-2487" t="66637" r="2487" b="7615"/>
          <a:stretch/>
        </p:blipFill>
        <p:spPr>
          <a:xfrm>
            <a:off x="1110680" y="2102265"/>
            <a:ext cx="9279041" cy="437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5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65D132C1-25A6-4BA9-A4EF-033AD087F6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C6893-E139-4D9D-9086-EC73F912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Deployment Process Toolchain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59273A5-4F7A-4BEB-831B-CD7D02FC58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517336"/>
              </p:ext>
            </p:extLst>
          </p:nvPr>
        </p:nvGraphicFramePr>
        <p:xfrm>
          <a:off x="3241040" y="3645408"/>
          <a:ext cx="8763000" cy="1246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3E545E-FE9E-475E-ACA1-B1FAC3D4C2A0}"/>
              </a:ext>
            </a:extLst>
          </p:cNvPr>
          <p:cNvGrpSpPr/>
          <p:nvPr/>
        </p:nvGrpSpPr>
        <p:grpSpPr>
          <a:xfrm>
            <a:off x="1143000" y="5147352"/>
            <a:ext cx="1394757" cy="1324567"/>
            <a:chOff x="1470" y="1219199"/>
            <a:chExt cx="1394757" cy="1625600"/>
          </a:xfrm>
          <a:solidFill>
            <a:schemeClr val="accent4"/>
          </a:solidFill>
        </p:grpSpPr>
        <p:sp>
          <p:nvSpPr>
            <p:cNvPr id="6" name="Rounded Rectangle 20">
              <a:extLst>
                <a:ext uri="{FF2B5EF4-FFF2-40B4-BE49-F238E27FC236}">
                  <a16:creationId xmlns:a16="http://schemas.microsoft.com/office/drawing/2014/main" id="{16C1AA47-0D5A-4CE0-8B00-9D3BAFFD3BC9}"/>
                </a:ext>
              </a:extLst>
            </p:cNvPr>
            <p:cNvSpPr/>
            <p:nvPr/>
          </p:nvSpPr>
          <p:spPr>
            <a:xfrm>
              <a:off x="1470" y="1219199"/>
              <a:ext cx="1394757" cy="1625600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3AA41CC0-5231-443F-B401-E2F3FA045637}"/>
                </a:ext>
              </a:extLst>
            </p:cNvPr>
            <p:cNvSpPr/>
            <p:nvPr/>
          </p:nvSpPr>
          <p:spPr>
            <a:xfrm>
              <a:off x="69556" y="1287285"/>
              <a:ext cx="1258585" cy="148942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kern="1200" dirty="0"/>
                <a:t>Eclipse and Maven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B95F0C-C9FC-4D9B-A564-2599F2D9E875}"/>
              </a:ext>
            </a:extLst>
          </p:cNvPr>
          <p:cNvGrpSpPr/>
          <p:nvPr/>
        </p:nvGrpSpPr>
        <p:grpSpPr>
          <a:xfrm>
            <a:off x="2616060" y="5147352"/>
            <a:ext cx="1394757" cy="1324567"/>
            <a:chOff x="1474530" y="1219199"/>
            <a:chExt cx="1394757" cy="1625600"/>
          </a:xfrm>
          <a:solidFill>
            <a:schemeClr val="accent4"/>
          </a:solidFill>
        </p:grpSpPr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0C8A38F4-FAC1-4647-B09E-493CD2D9B915}"/>
                </a:ext>
              </a:extLst>
            </p:cNvPr>
            <p:cNvSpPr/>
            <p:nvPr/>
          </p:nvSpPr>
          <p:spPr>
            <a:xfrm>
              <a:off x="1474530" y="1219199"/>
              <a:ext cx="1394757" cy="1625600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72A699C5-C70A-4455-AD0F-369F37A4A2BF}"/>
                </a:ext>
              </a:extLst>
            </p:cNvPr>
            <p:cNvSpPr/>
            <p:nvPr/>
          </p:nvSpPr>
          <p:spPr>
            <a:xfrm>
              <a:off x="1542616" y="1287285"/>
              <a:ext cx="1258585" cy="148942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kern="1200" dirty="0"/>
                <a:t>Git Repo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CFA787-91B9-430F-A396-4A14ECCEEF09}"/>
              </a:ext>
            </a:extLst>
          </p:cNvPr>
          <p:cNvGrpSpPr/>
          <p:nvPr/>
        </p:nvGrpSpPr>
        <p:grpSpPr>
          <a:xfrm>
            <a:off x="4089121" y="5147352"/>
            <a:ext cx="1394757" cy="1324567"/>
            <a:chOff x="2947591" y="1219199"/>
            <a:chExt cx="1394757" cy="1625600"/>
          </a:xfrm>
          <a:solidFill>
            <a:schemeClr val="accent4"/>
          </a:solidFill>
        </p:grpSpPr>
        <p:sp>
          <p:nvSpPr>
            <p:cNvPr id="12" name="Rounded Rectangle 16">
              <a:extLst>
                <a:ext uri="{FF2B5EF4-FFF2-40B4-BE49-F238E27FC236}">
                  <a16:creationId xmlns:a16="http://schemas.microsoft.com/office/drawing/2014/main" id="{0C03BAA3-36DC-406A-8937-B6EA095DBDE1}"/>
                </a:ext>
              </a:extLst>
            </p:cNvPr>
            <p:cNvSpPr/>
            <p:nvPr/>
          </p:nvSpPr>
          <p:spPr>
            <a:xfrm>
              <a:off x="2947591" y="1219199"/>
              <a:ext cx="1394757" cy="1625600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8">
              <a:extLst>
                <a:ext uri="{FF2B5EF4-FFF2-40B4-BE49-F238E27FC236}">
                  <a16:creationId xmlns:a16="http://schemas.microsoft.com/office/drawing/2014/main" id="{0805C7E0-611C-4ACF-9217-D767F8A1AE65}"/>
                </a:ext>
              </a:extLst>
            </p:cNvPr>
            <p:cNvSpPr/>
            <p:nvPr/>
          </p:nvSpPr>
          <p:spPr>
            <a:xfrm>
              <a:off x="3015677" y="1287285"/>
              <a:ext cx="1258585" cy="148942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kern="1200" dirty="0"/>
                <a:t>Jenkins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D2BE4F-93A8-4D8E-81C2-E5CB25E8061B}"/>
              </a:ext>
            </a:extLst>
          </p:cNvPr>
          <p:cNvGrpSpPr/>
          <p:nvPr/>
        </p:nvGrpSpPr>
        <p:grpSpPr>
          <a:xfrm>
            <a:off x="5562181" y="5147352"/>
            <a:ext cx="1394757" cy="1324567"/>
            <a:chOff x="4420651" y="1219199"/>
            <a:chExt cx="1394757" cy="1625600"/>
          </a:xfrm>
          <a:solidFill>
            <a:schemeClr val="accent4"/>
          </a:solidFill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BBD2680-73FB-4CF6-8D4E-05A0F9F02DCD}"/>
                </a:ext>
              </a:extLst>
            </p:cNvPr>
            <p:cNvSpPr/>
            <p:nvPr/>
          </p:nvSpPr>
          <p:spPr>
            <a:xfrm>
              <a:off x="4420651" y="1219199"/>
              <a:ext cx="1394757" cy="1625600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10">
              <a:extLst>
                <a:ext uri="{FF2B5EF4-FFF2-40B4-BE49-F238E27FC236}">
                  <a16:creationId xmlns:a16="http://schemas.microsoft.com/office/drawing/2014/main" id="{87FE8DFE-2FC7-4097-94C5-75ED34EC499A}"/>
                </a:ext>
              </a:extLst>
            </p:cNvPr>
            <p:cNvSpPr/>
            <p:nvPr/>
          </p:nvSpPr>
          <p:spPr>
            <a:xfrm>
              <a:off x="4488737" y="1287285"/>
              <a:ext cx="1258585" cy="148942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kern="1200" dirty="0" err="1"/>
                <a:t>Docker</a:t>
              </a:r>
              <a:endParaRPr lang="en-GB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3DB3C7-247A-4879-AC0F-FA4273033634}"/>
              </a:ext>
            </a:extLst>
          </p:cNvPr>
          <p:cNvGrpSpPr/>
          <p:nvPr/>
        </p:nvGrpSpPr>
        <p:grpSpPr>
          <a:xfrm>
            <a:off x="7035241" y="5147352"/>
            <a:ext cx="1394757" cy="1324567"/>
            <a:chOff x="5893711" y="1219199"/>
            <a:chExt cx="1394757" cy="1625600"/>
          </a:xfrm>
          <a:solidFill>
            <a:schemeClr val="accent4"/>
          </a:solidFill>
        </p:grpSpPr>
        <p:sp>
          <p:nvSpPr>
            <p:cNvPr id="18" name="Rounded Rectangle 12">
              <a:extLst>
                <a:ext uri="{FF2B5EF4-FFF2-40B4-BE49-F238E27FC236}">
                  <a16:creationId xmlns:a16="http://schemas.microsoft.com/office/drawing/2014/main" id="{85B91A96-06FB-4079-9E7E-0A7FBFD7782C}"/>
                </a:ext>
              </a:extLst>
            </p:cNvPr>
            <p:cNvSpPr/>
            <p:nvPr/>
          </p:nvSpPr>
          <p:spPr>
            <a:xfrm>
              <a:off x="5893711" y="1219199"/>
              <a:ext cx="1394757" cy="1625600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12">
              <a:extLst>
                <a:ext uri="{FF2B5EF4-FFF2-40B4-BE49-F238E27FC236}">
                  <a16:creationId xmlns:a16="http://schemas.microsoft.com/office/drawing/2014/main" id="{64AEC243-7174-42A8-AD49-EE0946C16495}"/>
                </a:ext>
              </a:extLst>
            </p:cNvPr>
            <p:cNvSpPr/>
            <p:nvPr/>
          </p:nvSpPr>
          <p:spPr>
            <a:xfrm>
              <a:off x="5961797" y="1287285"/>
              <a:ext cx="1258585" cy="148942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kern="1200" dirty="0"/>
                <a:t>Puppet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EF18D8-9E7A-440E-9E55-F68C9BDCE825}"/>
              </a:ext>
            </a:extLst>
          </p:cNvPr>
          <p:cNvGrpSpPr/>
          <p:nvPr/>
        </p:nvGrpSpPr>
        <p:grpSpPr>
          <a:xfrm>
            <a:off x="8508301" y="5147352"/>
            <a:ext cx="1394757" cy="1324567"/>
            <a:chOff x="7366771" y="1219199"/>
            <a:chExt cx="1394757" cy="1625600"/>
          </a:xfrm>
          <a:solidFill>
            <a:schemeClr val="accent4"/>
          </a:solidFill>
        </p:grpSpPr>
        <p:sp>
          <p:nvSpPr>
            <p:cNvPr id="21" name="Rounded Rectangle 10">
              <a:extLst>
                <a:ext uri="{FF2B5EF4-FFF2-40B4-BE49-F238E27FC236}">
                  <a16:creationId xmlns:a16="http://schemas.microsoft.com/office/drawing/2014/main" id="{F819DAC7-CD6F-464D-8E01-203222E998BB}"/>
                </a:ext>
              </a:extLst>
            </p:cNvPr>
            <p:cNvSpPr/>
            <p:nvPr/>
          </p:nvSpPr>
          <p:spPr>
            <a:xfrm>
              <a:off x="7366771" y="1219199"/>
              <a:ext cx="1394757" cy="1625600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14">
              <a:extLst>
                <a:ext uri="{FF2B5EF4-FFF2-40B4-BE49-F238E27FC236}">
                  <a16:creationId xmlns:a16="http://schemas.microsoft.com/office/drawing/2014/main" id="{DE58D5C2-A432-488B-8A74-811BFE710D1D}"/>
                </a:ext>
              </a:extLst>
            </p:cNvPr>
            <p:cNvSpPr/>
            <p:nvPr/>
          </p:nvSpPr>
          <p:spPr>
            <a:xfrm>
              <a:off x="7434857" y="1287285"/>
              <a:ext cx="1258585" cy="148942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kern="1200" dirty="0" err="1"/>
                <a:t>Nagios</a:t>
              </a:r>
              <a:endParaRPr lang="en-GB" kern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9F648CB-F8BA-4FC4-B0ED-73CD73B57C93}"/>
              </a:ext>
            </a:extLst>
          </p:cNvPr>
          <p:cNvGrpSpPr/>
          <p:nvPr/>
        </p:nvGrpSpPr>
        <p:grpSpPr>
          <a:xfrm>
            <a:off x="1112520" y="2162970"/>
            <a:ext cx="1401309" cy="1476892"/>
            <a:chOff x="17646" y="186909"/>
            <a:chExt cx="1401309" cy="1812544"/>
          </a:xfrm>
          <a:solidFill>
            <a:schemeClr val="accent4"/>
          </a:solidFill>
        </p:grpSpPr>
        <p:sp>
          <p:nvSpPr>
            <p:cNvPr id="24" name="Rounded Rectangle 38">
              <a:extLst>
                <a:ext uri="{FF2B5EF4-FFF2-40B4-BE49-F238E27FC236}">
                  <a16:creationId xmlns:a16="http://schemas.microsoft.com/office/drawing/2014/main" id="{C7F2EE11-9004-4D42-8292-20F35298E37F}"/>
                </a:ext>
              </a:extLst>
            </p:cNvPr>
            <p:cNvSpPr/>
            <p:nvPr/>
          </p:nvSpPr>
          <p:spPr>
            <a:xfrm>
              <a:off x="17646" y="186909"/>
              <a:ext cx="1401309" cy="1812544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F51AED93-D890-4656-8D48-75050FEB194C}"/>
                </a:ext>
              </a:extLst>
            </p:cNvPr>
            <p:cNvSpPr/>
            <p:nvPr/>
          </p:nvSpPr>
          <p:spPr>
            <a:xfrm>
              <a:off x="86052" y="255315"/>
              <a:ext cx="1264497" cy="16757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Developer writes some code, use a build manager to test locally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CB4362-5008-4011-BF1E-F0F65741FD5B}"/>
              </a:ext>
            </a:extLst>
          </p:cNvPr>
          <p:cNvGrpSpPr/>
          <p:nvPr/>
        </p:nvGrpSpPr>
        <p:grpSpPr>
          <a:xfrm>
            <a:off x="2583896" y="2162970"/>
            <a:ext cx="1401309" cy="1476892"/>
            <a:chOff x="1489022" y="186909"/>
            <a:chExt cx="1401309" cy="1812544"/>
          </a:xfrm>
          <a:solidFill>
            <a:schemeClr val="accent4"/>
          </a:solidFill>
        </p:grpSpPr>
        <p:sp>
          <p:nvSpPr>
            <p:cNvPr id="27" name="Rounded Rectangle 36">
              <a:extLst>
                <a:ext uri="{FF2B5EF4-FFF2-40B4-BE49-F238E27FC236}">
                  <a16:creationId xmlns:a16="http://schemas.microsoft.com/office/drawing/2014/main" id="{B34424E7-75D1-422E-A8D6-BDDFCE265C36}"/>
                </a:ext>
              </a:extLst>
            </p:cNvPr>
            <p:cNvSpPr/>
            <p:nvPr/>
          </p:nvSpPr>
          <p:spPr>
            <a:xfrm>
              <a:off x="1489022" y="186909"/>
              <a:ext cx="1401309" cy="1812544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6">
              <a:extLst>
                <a:ext uri="{FF2B5EF4-FFF2-40B4-BE49-F238E27FC236}">
                  <a16:creationId xmlns:a16="http://schemas.microsoft.com/office/drawing/2014/main" id="{EA515416-9A39-4A6F-BD66-8E84C64B0DB6}"/>
                </a:ext>
              </a:extLst>
            </p:cNvPr>
            <p:cNvSpPr/>
            <p:nvPr/>
          </p:nvSpPr>
          <p:spPr>
            <a:xfrm>
              <a:off x="1557428" y="255315"/>
              <a:ext cx="1264497" cy="16757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Update central code base with new code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F50E01-AC9C-4437-B652-A94D0CCCA067}"/>
              </a:ext>
            </a:extLst>
          </p:cNvPr>
          <p:cNvGrpSpPr/>
          <p:nvPr/>
        </p:nvGrpSpPr>
        <p:grpSpPr>
          <a:xfrm>
            <a:off x="4055271" y="2162970"/>
            <a:ext cx="1401309" cy="1476892"/>
            <a:chOff x="2960397" y="186909"/>
            <a:chExt cx="1401309" cy="1812544"/>
          </a:xfrm>
          <a:solidFill>
            <a:schemeClr val="accent4"/>
          </a:solidFill>
        </p:grpSpPr>
        <p:sp>
          <p:nvSpPr>
            <p:cNvPr id="30" name="Rounded Rectangle 34">
              <a:extLst>
                <a:ext uri="{FF2B5EF4-FFF2-40B4-BE49-F238E27FC236}">
                  <a16:creationId xmlns:a16="http://schemas.microsoft.com/office/drawing/2014/main" id="{69352449-2937-43D9-B7BE-B2A3E0A9437A}"/>
                </a:ext>
              </a:extLst>
            </p:cNvPr>
            <p:cNvSpPr/>
            <p:nvPr/>
          </p:nvSpPr>
          <p:spPr>
            <a:xfrm>
              <a:off x="2960397" y="186909"/>
              <a:ext cx="1401309" cy="1812544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8">
              <a:extLst>
                <a:ext uri="{FF2B5EF4-FFF2-40B4-BE49-F238E27FC236}">
                  <a16:creationId xmlns:a16="http://schemas.microsoft.com/office/drawing/2014/main" id="{5A3900D6-2F79-4712-98F8-295A44D63AA8}"/>
                </a:ext>
              </a:extLst>
            </p:cNvPr>
            <p:cNvSpPr/>
            <p:nvPr/>
          </p:nvSpPr>
          <p:spPr>
            <a:xfrm>
              <a:off x="3028803" y="255315"/>
              <a:ext cx="1264497" cy="16757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CI/CD tool picks up the changes, runs tests and build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10BEF6D-B5EF-42FD-869C-5AC31C29E495}"/>
              </a:ext>
            </a:extLst>
          </p:cNvPr>
          <p:cNvGrpSpPr/>
          <p:nvPr/>
        </p:nvGrpSpPr>
        <p:grpSpPr>
          <a:xfrm>
            <a:off x="5526646" y="2162970"/>
            <a:ext cx="1401309" cy="1476892"/>
            <a:chOff x="4431772" y="186909"/>
            <a:chExt cx="1401309" cy="1812544"/>
          </a:xfrm>
          <a:solidFill>
            <a:schemeClr val="accent4"/>
          </a:solidFill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09054B66-255A-409E-965E-A6287A362C73}"/>
                </a:ext>
              </a:extLst>
            </p:cNvPr>
            <p:cNvSpPr/>
            <p:nvPr/>
          </p:nvSpPr>
          <p:spPr>
            <a:xfrm>
              <a:off x="4431772" y="186909"/>
              <a:ext cx="1401309" cy="1812544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10">
              <a:extLst>
                <a:ext uri="{FF2B5EF4-FFF2-40B4-BE49-F238E27FC236}">
                  <a16:creationId xmlns:a16="http://schemas.microsoft.com/office/drawing/2014/main" id="{F3FDB8F9-7805-43EA-9B40-5087839DFBFF}"/>
                </a:ext>
              </a:extLst>
            </p:cNvPr>
            <p:cNvSpPr/>
            <p:nvPr/>
          </p:nvSpPr>
          <p:spPr>
            <a:xfrm>
              <a:off x="4500178" y="255315"/>
              <a:ext cx="1264497" cy="16757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Create a container for the built product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D537144-D6B9-4612-95B3-5190BD112127}"/>
              </a:ext>
            </a:extLst>
          </p:cNvPr>
          <p:cNvGrpSpPr/>
          <p:nvPr/>
        </p:nvGrpSpPr>
        <p:grpSpPr>
          <a:xfrm>
            <a:off x="6998021" y="2162970"/>
            <a:ext cx="1401309" cy="1476892"/>
            <a:chOff x="5903147" y="186909"/>
            <a:chExt cx="1401309" cy="1812544"/>
          </a:xfrm>
          <a:solidFill>
            <a:schemeClr val="accent4"/>
          </a:solidFill>
        </p:grpSpPr>
        <p:sp>
          <p:nvSpPr>
            <p:cNvPr id="36" name="Rounded Rectangle 30">
              <a:extLst>
                <a:ext uri="{FF2B5EF4-FFF2-40B4-BE49-F238E27FC236}">
                  <a16:creationId xmlns:a16="http://schemas.microsoft.com/office/drawing/2014/main" id="{4DA281D6-4BF9-4264-999F-AD120AE39563}"/>
                </a:ext>
              </a:extLst>
            </p:cNvPr>
            <p:cNvSpPr/>
            <p:nvPr/>
          </p:nvSpPr>
          <p:spPr>
            <a:xfrm>
              <a:off x="5903147" y="186909"/>
              <a:ext cx="1401309" cy="1812544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12">
              <a:extLst>
                <a:ext uri="{FF2B5EF4-FFF2-40B4-BE49-F238E27FC236}">
                  <a16:creationId xmlns:a16="http://schemas.microsoft.com/office/drawing/2014/main" id="{759CF227-7CBD-4367-85E6-1B56841FF516}"/>
                </a:ext>
              </a:extLst>
            </p:cNvPr>
            <p:cNvSpPr/>
            <p:nvPr/>
          </p:nvSpPr>
          <p:spPr>
            <a:xfrm>
              <a:off x="5971553" y="255315"/>
              <a:ext cx="1264497" cy="16757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Start a server / Connect to existing one, deploy code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6EB28E3-4461-4344-8211-68067BCECA93}"/>
              </a:ext>
            </a:extLst>
          </p:cNvPr>
          <p:cNvGrpSpPr/>
          <p:nvPr/>
        </p:nvGrpSpPr>
        <p:grpSpPr>
          <a:xfrm>
            <a:off x="8456564" y="2162970"/>
            <a:ext cx="1401309" cy="1476892"/>
            <a:chOff x="7361690" y="186909"/>
            <a:chExt cx="1401309" cy="1812544"/>
          </a:xfrm>
          <a:solidFill>
            <a:schemeClr val="accent4"/>
          </a:solidFill>
        </p:grpSpPr>
        <p:sp>
          <p:nvSpPr>
            <p:cNvPr id="39" name="Rounded Rectangle 28">
              <a:extLst>
                <a:ext uri="{FF2B5EF4-FFF2-40B4-BE49-F238E27FC236}">
                  <a16:creationId xmlns:a16="http://schemas.microsoft.com/office/drawing/2014/main" id="{2C38A75A-0CBB-45B9-83FB-F534FE5F5D2B}"/>
                </a:ext>
              </a:extLst>
            </p:cNvPr>
            <p:cNvSpPr/>
            <p:nvPr/>
          </p:nvSpPr>
          <p:spPr>
            <a:xfrm>
              <a:off x="7361690" y="186909"/>
              <a:ext cx="1401309" cy="1812544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14">
              <a:extLst>
                <a:ext uri="{FF2B5EF4-FFF2-40B4-BE49-F238E27FC236}">
                  <a16:creationId xmlns:a16="http://schemas.microsoft.com/office/drawing/2014/main" id="{C9E2D5B3-031E-45E5-93B6-F7C5FF8C70B0}"/>
                </a:ext>
              </a:extLst>
            </p:cNvPr>
            <p:cNvSpPr/>
            <p:nvPr/>
          </p:nvSpPr>
          <p:spPr>
            <a:xfrm>
              <a:off x="7430096" y="255315"/>
              <a:ext cx="1264497" cy="16757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Add Server to monitoring pool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151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3FCB-4377-AE46-AC73-0C9F39C83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1484996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57CFEC-0E4C-41CE-96C4-EEE53A62A6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Containerization is a lightweight alternative to full machine virtualization that involves encapsulating an application in a container with its own operating environment. This provides many of the benefits of loading an application onto a virtual machine, as the application can be run on any suitable physical machine without any worries about dependencies. – </a:t>
            </a:r>
            <a:r>
              <a:rPr lang="en-US" dirty="0" err="1"/>
              <a:t>Webopedia</a:t>
            </a:r>
            <a:r>
              <a:rPr lang="en-US" dirty="0"/>
              <a:t> </a:t>
            </a:r>
            <a:br>
              <a:rPr lang="en-US" dirty="0"/>
            </a:br>
            <a:endParaRPr lang="en-GB" dirty="0"/>
          </a:p>
          <a:p>
            <a:r>
              <a:rPr lang="en-GB" dirty="0"/>
              <a:t>What is a virtual machine?</a:t>
            </a:r>
          </a:p>
          <a:p>
            <a:pPr lvl="1"/>
            <a:r>
              <a:rPr lang="en-GB" dirty="0"/>
              <a:t>Simulates hardware and software</a:t>
            </a:r>
          </a:p>
          <a:p>
            <a:pPr lvl="1"/>
            <a:r>
              <a:rPr lang="en-GB" dirty="0"/>
              <a:t>Separate from the host OS</a:t>
            </a:r>
          </a:p>
          <a:p>
            <a:r>
              <a:rPr lang="en-GB" dirty="0"/>
              <a:t>Containers are similar, but they are ‘light weight’</a:t>
            </a:r>
          </a:p>
          <a:p>
            <a:r>
              <a:rPr lang="en-GB" dirty="0"/>
              <a:t>Containerisation is not a new idea</a:t>
            </a:r>
          </a:p>
          <a:p>
            <a:pPr lvl="1"/>
            <a:r>
              <a:rPr lang="en-GB" dirty="0"/>
              <a:t>Dates back to at least 2000</a:t>
            </a:r>
          </a:p>
          <a:p>
            <a:pPr lvl="1"/>
            <a:r>
              <a:rPr lang="en-GB" dirty="0"/>
              <a:t>LXC – Linux containers have existed for a while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AAB697-948B-485B-B9A8-2E09DD63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118752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D40857-D322-4A8E-999F-C22A7A2846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Virtual machines need to emulate an entire operating system</a:t>
            </a:r>
          </a:p>
          <a:p>
            <a:r>
              <a:rPr lang="en-GB" dirty="0"/>
              <a:t>Complete separation between machines</a:t>
            </a:r>
          </a:p>
          <a:p>
            <a:r>
              <a:rPr lang="en-GB" dirty="0"/>
              <a:t>Better security – enforced from creation</a:t>
            </a:r>
          </a:p>
          <a:p>
            <a:r>
              <a:rPr lang="en-GB" dirty="0"/>
              <a:t>Containers are made up of layers, only the changes are stored in each layer </a:t>
            </a:r>
          </a:p>
          <a:p>
            <a:r>
              <a:rPr lang="en-GB" dirty="0"/>
              <a:t>Shared resources between containers where possible</a:t>
            </a:r>
          </a:p>
          <a:p>
            <a:pPr lvl="1"/>
            <a:r>
              <a:rPr lang="en-GB" dirty="0"/>
              <a:t>Security isolation is possible</a:t>
            </a:r>
          </a:p>
          <a:p>
            <a:pPr lvl="1"/>
            <a:r>
              <a:rPr lang="en-GB" dirty="0"/>
              <a:t>Fast start up time – seconds rather than minutes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B443F1-E54F-449F-9036-21EF59E1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2151098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ED1885-E24A-480B-8DFE-C35CAB4ECE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  <a:p>
            <a:pPr lvl="1"/>
            <a:r>
              <a:rPr lang="en-GB" dirty="0"/>
              <a:t>Very popular container creator / launcher</a:t>
            </a:r>
          </a:p>
          <a:p>
            <a:pPr lvl="1"/>
            <a:r>
              <a:rPr lang="en-GB" dirty="0"/>
              <a:t>Able to integrate with many other tools (Jenkins, Puppet to name a few!)</a:t>
            </a:r>
          </a:p>
          <a:p>
            <a:pPr lvl="1"/>
            <a:r>
              <a:rPr lang="en-GB" dirty="0"/>
              <a:t>‘De facto’ standard</a:t>
            </a:r>
          </a:p>
          <a:p>
            <a:r>
              <a:rPr lang="en-GB" dirty="0" err="1"/>
              <a:t>rkt</a:t>
            </a:r>
            <a:r>
              <a:rPr lang="en-GB" dirty="0"/>
              <a:t>  (Rocket)</a:t>
            </a:r>
          </a:p>
          <a:p>
            <a:pPr lvl="1"/>
            <a:r>
              <a:rPr lang="en-GB" dirty="0"/>
              <a:t>CoreOS product</a:t>
            </a:r>
          </a:p>
          <a:p>
            <a:pPr lvl="1"/>
            <a:r>
              <a:rPr lang="en-GB" dirty="0"/>
              <a:t>Based on the idea of only doing containers (claims Docker has too big and lost its single focus)</a:t>
            </a:r>
          </a:p>
          <a:p>
            <a:pPr lvl="1"/>
            <a:r>
              <a:rPr lang="en-GB" dirty="0"/>
              <a:t>Can run Docker containers</a:t>
            </a:r>
          </a:p>
          <a:p>
            <a:pPr lvl="1"/>
            <a:r>
              <a:rPr lang="en-GB" dirty="0"/>
              <a:t>Security focus</a:t>
            </a:r>
          </a:p>
          <a:p>
            <a:r>
              <a:rPr lang="en-GB" dirty="0"/>
              <a:t>Linux Containers</a:t>
            </a:r>
          </a:p>
          <a:p>
            <a:pPr lvl="1"/>
            <a:r>
              <a:rPr lang="en-GB" dirty="0"/>
              <a:t>LXD containerisation for OpenStack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0A48AE-765B-477C-A652-4E1444CC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379893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24C6F7-B084-4F47-9119-CAFC8BC6D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52BE3B-97D8-41F1-A833-48615EDE66CF}"/>
              </a:ext>
            </a:extLst>
          </p:cNvPr>
          <p:cNvSpPr/>
          <p:nvPr/>
        </p:nvSpPr>
        <p:spPr>
          <a:xfrm>
            <a:off x="4885113" y="197346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Culture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Data: Roles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What is DevOps?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What are the pillars of tooling?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What are the aims of DevOps?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Pipelines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Developing &amp; Monitoring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Building &amp; Monitoring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Integrating &amp; Monitoring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Containerizing &amp; Monitoring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Deployment Process Toolchain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Containerization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Containers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Virtual Machines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Docker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Docker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Docker Logs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Docker Layers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Dockerfile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Docker build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Docker file systems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Docker hub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829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7C3196-A356-4741-B16B-87E068D1F1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US" dirty="0"/>
              <a:t>A person employed in a port to load and unload ships.”</a:t>
            </a:r>
            <a:endParaRPr lang="en-GB" dirty="0"/>
          </a:p>
          <a:p>
            <a:r>
              <a:rPr lang="en-GB" dirty="0"/>
              <a:t>“</a:t>
            </a:r>
            <a:r>
              <a:rPr lang="en-US" dirty="0"/>
              <a:t>Docker containers wrap up a piece of software in a complete filesystem that contains everything it needs to run: code, runtime, system tools, system libraries – anything you can install on a server. This guarantees that it will always run the same, regardless of the environment it is running in.”</a:t>
            </a:r>
          </a:p>
          <a:p>
            <a:r>
              <a:rPr lang="en-GB" dirty="0"/>
              <a:t>Designed to be hardware and software agnostic</a:t>
            </a:r>
          </a:p>
          <a:p>
            <a:pPr lvl="1"/>
            <a:r>
              <a:rPr lang="en-GB" dirty="0"/>
              <a:t>Can run on any platform, based on </a:t>
            </a:r>
            <a:r>
              <a:rPr lang="en-GB" dirty="0" err="1"/>
              <a:t>linux</a:t>
            </a:r>
            <a:endParaRPr lang="en-GB" dirty="0"/>
          </a:p>
          <a:p>
            <a:pPr lvl="1"/>
            <a:r>
              <a:rPr lang="en-GB" dirty="0"/>
              <a:t>Windows server 2016 can support Docker natively</a:t>
            </a:r>
          </a:p>
          <a:p>
            <a:r>
              <a:rPr lang="en-GB" dirty="0"/>
              <a:t>Compare with shipping containers</a:t>
            </a:r>
          </a:p>
          <a:p>
            <a:pPr lvl="1"/>
            <a:r>
              <a:rPr lang="en-GB" dirty="0"/>
              <a:t>Self contained items</a:t>
            </a:r>
          </a:p>
          <a:p>
            <a:pPr lvl="1"/>
            <a:r>
              <a:rPr lang="en-GB" dirty="0"/>
              <a:t>Can store anything</a:t>
            </a:r>
          </a:p>
          <a:p>
            <a:pPr lvl="1"/>
            <a:r>
              <a:rPr lang="en-GB" dirty="0"/>
              <a:t>We have windows which allow us to see inside and can connect containers together</a:t>
            </a:r>
          </a:p>
          <a:p>
            <a:pPr lvl="1"/>
            <a:r>
              <a:rPr lang="en-GB" dirty="0"/>
              <a:t>Can be stacked, loaded, unloaded independently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ACA67B-6F5D-4E72-8985-AAF2A27A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931676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A42AF3-5209-4F92-A27F-E7A076B0A5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Docker containers are created from different layers</a:t>
            </a:r>
          </a:p>
          <a:p>
            <a:pPr lvl="1"/>
            <a:r>
              <a:rPr lang="en-US" dirty="0"/>
              <a:t>Each command run creates a new layer on top of the existing structure</a:t>
            </a:r>
          </a:p>
          <a:p>
            <a:pPr lvl="1"/>
            <a:r>
              <a:rPr lang="en-US" dirty="0"/>
              <a:t>This means that common file bases can be shared between containers</a:t>
            </a:r>
          </a:p>
          <a:p>
            <a:r>
              <a:rPr lang="en-US" dirty="0"/>
              <a:t>We can build a container</a:t>
            </a:r>
          </a:p>
          <a:p>
            <a:r>
              <a:rPr lang="en-US" dirty="0"/>
              <a:t>     in one of two ways</a:t>
            </a:r>
          </a:p>
          <a:p>
            <a:pPr lvl="1"/>
            <a:r>
              <a:rPr lang="en-US" dirty="0"/>
              <a:t>Run commands and</a:t>
            </a:r>
          </a:p>
          <a:p>
            <a:pPr lvl="1"/>
            <a:r>
              <a:rPr lang="en-US" dirty="0"/>
              <a:t>    commit them one by one</a:t>
            </a:r>
          </a:p>
          <a:p>
            <a:pPr lvl="1"/>
            <a:r>
              <a:rPr lang="en-US" dirty="0"/>
              <a:t>Write a </a:t>
            </a:r>
            <a:r>
              <a:rPr lang="en-US" dirty="0" err="1"/>
              <a:t>Dockerfile</a:t>
            </a:r>
            <a:r>
              <a:rPr lang="en-US" dirty="0"/>
              <a:t> - </a:t>
            </a:r>
          </a:p>
          <a:p>
            <a:pPr lvl="1"/>
            <a:r>
              <a:rPr lang="en-US" dirty="0"/>
              <a:t>    a script to build the </a:t>
            </a:r>
          </a:p>
          <a:p>
            <a:pPr lvl="1"/>
            <a:r>
              <a:rPr lang="en-US" dirty="0"/>
              <a:t>    container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F519D5-2924-40B4-ACC9-D6617B13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Containers</a:t>
            </a:r>
          </a:p>
        </p:txBody>
      </p:sp>
      <p:pic>
        <p:nvPicPr>
          <p:cNvPr id="4" name="Picture 3" descr="Docker (2).png">
            <a:extLst>
              <a:ext uri="{FF2B5EF4-FFF2-40B4-BE49-F238E27FC236}">
                <a16:creationId xmlns:a16="http://schemas.microsoft.com/office/drawing/2014/main" id="{7AE3DB6E-6C3E-4A69-92D0-BAD87AE5F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209" y="3517276"/>
            <a:ext cx="5504791" cy="310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33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25884A-8FCB-405B-97F3-534F3A118C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Fast to set up and start new containers</a:t>
            </a:r>
          </a:p>
          <a:p>
            <a:pPr lvl="1"/>
            <a:r>
              <a:rPr lang="en-GB" dirty="0"/>
              <a:t>Uses caching to avoid repeated steps of compilation / setup</a:t>
            </a:r>
          </a:p>
          <a:p>
            <a:r>
              <a:rPr lang="en-GB" dirty="0"/>
              <a:t>Avoids hardware emulation</a:t>
            </a:r>
          </a:p>
          <a:p>
            <a:pPr lvl="1"/>
            <a:r>
              <a:rPr lang="en-GB" dirty="0"/>
              <a:t>Less overhead compared to traditional virtual machines</a:t>
            </a:r>
          </a:p>
          <a:p>
            <a:r>
              <a:rPr lang="en-GB" dirty="0"/>
              <a:t>Sharing common layers</a:t>
            </a:r>
          </a:p>
          <a:p>
            <a:pPr lvl="1"/>
            <a:r>
              <a:rPr lang="en-GB" dirty="0"/>
              <a:t>Docker images are created in layers</a:t>
            </a:r>
          </a:p>
          <a:p>
            <a:pPr lvl="1"/>
            <a:r>
              <a:rPr lang="en-GB" dirty="0"/>
              <a:t>Two or more applications can share the files from the same layer </a:t>
            </a:r>
          </a:p>
          <a:p>
            <a:pPr lvl="1"/>
            <a:r>
              <a:rPr lang="en-GB" dirty="0"/>
              <a:t>Only need to separate out the changes made</a:t>
            </a:r>
          </a:p>
          <a:p>
            <a:pPr lvl="1"/>
            <a:r>
              <a:rPr lang="en-GB" dirty="0"/>
              <a:t>More efficient than hypervisors</a:t>
            </a:r>
          </a:p>
          <a:p>
            <a:r>
              <a:rPr lang="en-GB" dirty="0"/>
              <a:t>Standardisation in containers</a:t>
            </a:r>
          </a:p>
          <a:p>
            <a:pPr lvl="1"/>
            <a:r>
              <a:rPr lang="en-GB" dirty="0"/>
              <a:t>You can build a docker container on any OS and then still run it on any other OS.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D4896A-56BE-47CD-B4F4-3F0553BA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Benefits</a:t>
            </a:r>
          </a:p>
        </p:txBody>
      </p:sp>
    </p:spTree>
    <p:extLst>
      <p:ext uri="{BB962C8B-B14F-4D97-AF65-F5344CB8AC3E}">
        <p14:creationId xmlns:p14="http://schemas.microsoft.com/office/powerpoint/2010/main" val="3255758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9688D7-9E7F-4E1C-9F54-982905F74F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All Docker commands use the main Docker binary</a:t>
            </a:r>
          </a:p>
          <a:p>
            <a:pPr lvl="1"/>
            <a:r>
              <a:rPr lang="en-GB" dirty="0"/>
              <a:t>This must be run in </a:t>
            </a:r>
            <a:r>
              <a:rPr lang="en-GB" dirty="0" err="1"/>
              <a:t>su</a:t>
            </a:r>
            <a:r>
              <a:rPr lang="en-GB" dirty="0"/>
              <a:t> mode</a:t>
            </a:r>
          </a:p>
          <a:p>
            <a:r>
              <a:rPr lang="en-GB" dirty="0"/>
              <a:t>The run command will see if we have a copy of the container</a:t>
            </a:r>
          </a:p>
          <a:p>
            <a:pPr lvl="1"/>
            <a:r>
              <a:rPr lang="en-GB" dirty="0"/>
              <a:t>If not it will download one from the docker hub</a:t>
            </a:r>
          </a:p>
          <a:p>
            <a:r>
              <a:rPr lang="en-GB" dirty="0"/>
              <a:t>List all the currently running images</a:t>
            </a:r>
          </a:p>
          <a:p>
            <a:pPr lvl="1"/>
            <a:r>
              <a:rPr lang="en-GB" dirty="0"/>
              <a:t>-l flag shows the last container run, even if it has finished</a:t>
            </a:r>
          </a:p>
          <a:p>
            <a:r>
              <a:rPr lang="en-GB" dirty="0"/>
              <a:t>Stopping an image</a:t>
            </a:r>
          </a:p>
          <a:p>
            <a:pPr lvl="1"/>
            <a:r>
              <a:rPr lang="en-GB" dirty="0"/>
              <a:t>We can use either the Container ID or the name</a:t>
            </a:r>
          </a:p>
          <a:p>
            <a:pPr lvl="1"/>
            <a:r>
              <a:rPr lang="en-GB" dirty="0"/>
              <a:t>Only usually need the first four characters of the container id</a:t>
            </a:r>
          </a:p>
          <a:p>
            <a:r>
              <a:rPr lang="en-GB" dirty="0"/>
              <a:t>Naming an image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Finding images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9B26CE-BC02-433D-8AC2-AFC5792E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Control</a:t>
            </a:r>
          </a:p>
        </p:txBody>
      </p:sp>
    </p:spTree>
    <p:extLst>
      <p:ext uri="{BB962C8B-B14F-4D97-AF65-F5344CB8AC3E}">
        <p14:creationId xmlns:p14="http://schemas.microsoft.com/office/powerpoint/2010/main" val="1787222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119286-8A3E-4CBA-A2CB-B7FC634AC2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$ docker run –help</a:t>
            </a:r>
          </a:p>
          <a:p>
            <a:r>
              <a:rPr lang="en-US" dirty="0"/>
              <a:t>$ docker run –</a:t>
            </a:r>
            <a:r>
              <a:rPr lang="en-US" dirty="0" err="1"/>
              <a:t>ti</a:t>
            </a:r>
            <a:r>
              <a:rPr lang="en-US" dirty="0"/>
              <a:t> ubuntu bash</a:t>
            </a:r>
          </a:p>
          <a:p>
            <a:endParaRPr lang="en-GB" dirty="0"/>
          </a:p>
          <a:p>
            <a:r>
              <a:rPr lang="en-GB" dirty="0"/>
              <a:t>We can see the command line terminal from any container</a:t>
            </a:r>
          </a:p>
          <a:p>
            <a:pPr lvl="1"/>
            <a:r>
              <a:rPr lang="en-GB" dirty="0"/>
              <a:t>t flag tells docker we want a </a:t>
            </a:r>
            <a:r>
              <a:rPr lang="en-GB" dirty="0" err="1"/>
              <a:t>psuedo</a:t>
            </a:r>
            <a:r>
              <a:rPr lang="en-GB" dirty="0"/>
              <a:t> terminal</a:t>
            </a:r>
          </a:p>
          <a:p>
            <a:pPr lvl="1"/>
            <a:r>
              <a:rPr lang="en-GB" dirty="0" err="1"/>
              <a:t>i</a:t>
            </a:r>
            <a:r>
              <a:rPr lang="en-GB" dirty="0"/>
              <a:t> flag tells docker we want it to be interactive</a:t>
            </a:r>
          </a:p>
          <a:p>
            <a:pPr lvl="1"/>
            <a:r>
              <a:rPr lang="en-GB" dirty="0"/>
              <a:t>Sometimes written –t –</a:t>
            </a:r>
            <a:r>
              <a:rPr lang="en-GB" dirty="0" err="1"/>
              <a:t>i</a:t>
            </a:r>
            <a:r>
              <a:rPr lang="en-GB" dirty="0"/>
              <a:t> </a:t>
            </a:r>
          </a:p>
          <a:p>
            <a:r>
              <a:rPr lang="en-GB" dirty="0"/>
              <a:t>We can connect to containers already running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39EE0-2A2E-4A4D-A99E-9C7C6EE0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terminal</a:t>
            </a:r>
          </a:p>
        </p:txBody>
      </p:sp>
    </p:spTree>
    <p:extLst>
      <p:ext uri="{BB962C8B-B14F-4D97-AF65-F5344CB8AC3E}">
        <p14:creationId xmlns:p14="http://schemas.microsoft.com/office/powerpoint/2010/main" val="1328684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53F98-8B63-4916-85F9-2AB77276F5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docker logs [flags] [name]</a:t>
            </a:r>
          </a:p>
          <a:p>
            <a:endParaRPr lang="en-GB" dirty="0"/>
          </a:p>
          <a:p>
            <a:r>
              <a:rPr lang="en-GB" dirty="0"/>
              <a:t>The Docker Logs command can be used to debug containers</a:t>
            </a:r>
          </a:p>
          <a:p>
            <a:pPr lvl="1"/>
            <a:r>
              <a:rPr lang="en-GB" dirty="0"/>
              <a:t>Shows what is being generated and displayed by the terminal</a:t>
            </a:r>
          </a:p>
          <a:p>
            <a:pPr lvl="1"/>
            <a:r>
              <a:rPr lang="en-GB" dirty="0"/>
              <a:t>-f flag tells it to stay alive and update </a:t>
            </a:r>
          </a:p>
          <a:p>
            <a:pPr lvl="1"/>
            <a:r>
              <a:rPr lang="en-GB" dirty="0"/>
              <a:t>This is often better than having a bash terminal alive as you can accidently close down the container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D07D19-CC8D-47BA-863D-A7742C4C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logs</a:t>
            </a:r>
          </a:p>
        </p:txBody>
      </p:sp>
    </p:spTree>
    <p:extLst>
      <p:ext uri="{BB962C8B-B14F-4D97-AF65-F5344CB8AC3E}">
        <p14:creationId xmlns:p14="http://schemas.microsoft.com/office/powerpoint/2010/main" val="2498650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6C4AC8-4085-4A37-A006-3E8D69AA0F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docker </a:t>
            </a:r>
            <a:r>
              <a:rPr lang="en-US" dirty="0" err="1"/>
              <a:t>ps</a:t>
            </a:r>
            <a:r>
              <a:rPr lang="en-US" dirty="0"/>
              <a:t> –l</a:t>
            </a:r>
          </a:p>
          <a:p>
            <a:r>
              <a:rPr lang="en-US" dirty="0"/>
              <a:t>CONTAINER ID        IMAGE                    COMMAND               </a:t>
            </a:r>
          </a:p>
          <a:p>
            <a:r>
              <a:rPr lang="en-US" dirty="0"/>
              <a:t>$ docker commit --author "Name" –m "Updating the author name"</a:t>
            </a:r>
          </a:p>
          <a:p>
            <a:r>
              <a:rPr lang="en-US" dirty="0"/>
              <a:t>$ docker run centos7 yum install –y git</a:t>
            </a:r>
          </a:p>
          <a:p>
            <a:r>
              <a:rPr lang="en-US" dirty="0"/>
              <a:t>May run commands on the base containers created by Docker</a:t>
            </a:r>
          </a:p>
          <a:p>
            <a:pPr lvl="1"/>
            <a:r>
              <a:rPr lang="en-US" dirty="0"/>
              <a:t>If we don’t have the container it will be pulled from the repository</a:t>
            </a:r>
          </a:p>
          <a:p>
            <a:pPr lvl="1"/>
            <a:r>
              <a:rPr lang="en-US" dirty="0"/>
              <a:t>Unless we are in interactive mode, each comment must be able to run without any human assistance</a:t>
            </a:r>
          </a:p>
          <a:p>
            <a:r>
              <a:rPr lang="en-US" dirty="0"/>
              <a:t>We can see completed containers using docker </a:t>
            </a:r>
            <a:r>
              <a:rPr lang="en-US" dirty="0" err="1"/>
              <a:t>ps</a:t>
            </a:r>
            <a:r>
              <a:rPr lang="en-US" dirty="0"/>
              <a:t> –l</a:t>
            </a:r>
          </a:p>
          <a:p>
            <a:pPr lvl="1"/>
            <a:r>
              <a:rPr lang="en-US" dirty="0"/>
              <a:t>This will give us the container ID </a:t>
            </a:r>
          </a:p>
          <a:p>
            <a:pPr lvl="1"/>
            <a:r>
              <a:rPr lang="en-US" dirty="0"/>
              <a:t>To commit the changes to a container use the ID</a:t>
            </a:r>
          </a:p>
          <a:p>
            <a:pPr lvl="1"/>
            <a:r>
              <a:rPr lang="en-US" dirty="0"/>
              <a:t>This can continue until you have built everything you need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444B13-FBBB-4CEC-B996-579F5890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Layers</a:t>
            </a:r>
          </a:p>
        </p:txBody>
      </p:sp>
    </p:spTree>
    <p:extLst>
      <p:ext uri="{BB962C8B-B14F-4D97-AF65-F5344CB8AC3E}">
        <p14:creationId xmlns:p14="http://schemas.microsoft.com/office/powerpoint/2010/main" val="1367043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4F7F80-DFC2-43AC-AD9F-EB8F134CC8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Dockerfile</a:t>
            </a:r>
            <a:r>
              <a:rPr lang="en-US" dirty="0"/>
              <a:t> is a script that builds the container for you</a:t>
            </a:r>
          </a:p>
          <a:p>
            <a:pPr lvl="1"/>
            <a:r>
              <a:rPr lang="en-US" dirty="0"/>
              <a:t>It runs line by line creating new layers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FROM centos:centos6</a:t>
            </a:r>
          </a:p>
          <a:p>
            <a:r>
              <a:rPr lang="en-US" dirty="0"/>
              <a:t>MAINTAINER Your Name</a:t>
            </a:r>
          </a:p>
          <a:p>
            <a:r>
              <a:rPr lang="en-US" dirty="0"/>
              <a:t>RUN yum update –y</a:t>
            </a:r>
          </a:p>
          <a:p>
            <a:r>
              <a:rPr lang="en-US" dirty="0"/>
              <a:t>RUN yum install -y java</a:t>
            </a:r>
          </a:p>
          <a:p>
            <a:r>
              <a:rPr lang="en-US" dirty="0"/>
              <a:t>Run yum install -y git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133D21-C6DA-4EA2-8A72-632E7C77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Dockerfile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915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13ADED-9643-4AA1-B8A5-671BE281B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general form of </a:t>
            </a:r>
            <a:r>
              <a:rPr lang="en-US" dirty="0" err="1"/>
              <a:t>Dockerfiles</a:t>
            </a:r>
            <a:r>
              <a:rPr lang="en-US" dirty="0"/>
              <a:t> is</a:t>
            </a:r>
          </a:p>
          <a:p>
            <a:pPr lvl="1"/>
            <a:r>
              <a:rPr lang="en-US" dirty="0"/>
              <a:t>Capitalization of the instruction isn’t required but is convention</a:t>
            </a:r>
          </a:p>
          <a:p>
            <a:r>
              <a:rPr lang="en-US" dirty="0"/>
              <a:t>Each line is executed in the order it is defined in the file</a:t>
            </a:r>
          </a:p>
          <a:p>
            <a:pPr lvl="1"/>
            <a:r>
              <a:rPr lang="en-US" dirty="0"/>
              <a:t>You can optimize building containers by paying attention to the order of execution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554E2-3EA5-4D9B-AAD6-776D73D5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Dockerfile</a:t>
            </a:r>
            <a:r>
              <a:rPr lang="en-GB" dirty="0"/>
              <a:t> syntax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4C02BD-D2B1-466B-BDDE-7F56A5BDCD66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3880520"/>
          <a:ext cx="6096000" cy="25958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Entrypoint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WorkDir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Env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961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A7E31C-4409-457C-B2D9-80FE3603CB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build command applies a </a:t>
            </a:r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US" dirty="0"/>
              <a:t>The build will look for something called “</a:t>
            </a:r>
            <a:r>
              <a:rPr lang="en-US" dirty="0" err="1"/>
              <a:t>Dockerfile</a:t>
            </a:r>
            <a:r>
              <a:rPr lang="en-US" dirty="0"/>
              <a:t>” in the current directory</a:t>
            </a:r>
          </a:p>
          <a:p>
            <a:pPr lvl="1"/>
            <a:r>
              <a:rPr lang="en-US" dirty="0"/>
              <a:t>If you want to change the file name use the --file flag</a:t>
            </a:r>
          </a:p>
          <a:p>
            <a:r>
              <a:rPr lang="en-US" dirty="0"/>
              <a:t>Each intermediate step of the build is given an ID</a:t>
            </a:r>
          </a:p>
          <a:p>
            <a:pPr lvl="1"/>
            <a:r>
              <a:rPr lang="en-US" dirty="0"/>
              <a:t>If something fails you can jump into the container at a given point with the ID </a:t>
            </a:r>
          </a:p>
          <a:p>
            <a:pPr lvl="1"/>
            <a:r>
              <a:rPr lang="en-US" dirty="0"/>
              <a:t>and take a look around with bash</a:t>
            </a:r>
          </a:p>
          <a:p>
            <a:r>
              <a:rPr lang="en-US" dirty="0"/>
              <a:t>$ docker build –t [</a:t>
            </a:r>
            <a:r>
              <a:rPr lang="en-US" dirty="0" err="1"/>
              <a:t>imagename</a:t>
            </a:r>
            <a:r>
              <a:rPr lang="en-US" dirty="0"/>
              <a:t>] .</a:t>
            </a:r>
          </a:p>
          <a:p>
            <a:r>
              <a:rPr lang="en-US" dirty="0"/>
              <a:t>$ docker build –t [</a:t>
            </a:r>
            <a:r>
              <a:rPr lang="en-US" dirty="0" err="1"/>
              <a:t>imagename</a:t>
            </a:r>
            <a:r>
              <a:rPr lang="en-US" dirty="0"/>
              <a:t>] --file=“Dockerfile2” .</a:t>
            </a:r>
          </a:p>
          <a:p>
            <a:r>
              <a:rPr lang="en-US" dirty="0"/>
              <a:t>The dot at the end is important!</a:t>
            </a:r>
          </a:p>
          <a:p>
            <a:pPr lvl="1"/>
            <a:r>
              <a:rPr lang="en-US" dirty="0"/>
              <a:t>This is the context the docker file builds in </a:t>
            </a:r>
          </a:p>
          <a:p>
            <a:pPr lvl="1"/>
            <a:r>
              <a:rPr lang="en-US" dirty="0"/>
              <a:t>Important for copy / add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C97907-5A12-4739-9EE7-767BC756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build</a:t>
            </a:r>
          </a:p>
        </p:txBody>
      </p:sp>
    </p:spTree>
    <p:extLst>
      <p:ext uri="{BB962C8B-B14F-4D97-AF65-F5344CB8AC3E}">
        <p14:creationId xmlns:p14="http://schemas.microsoft.com/office/powerpoint/2010/main" val="360832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5FA88D-898F-214F-8477-B3D101C34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Culture</a:t>
            </a:r>
          </a:p>
        </p:txBody>
      </p:sp>
    </p:spTree>
    <p:extLst>
      <p:ext uri="{BB962C8B-B14F-4D97-AF65-F5344CB8AC3E}">
        <p14:creationId xmlns:p14="http://schemas.microsoft.com/office/powerpoint/2010/main" val="1209167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023981-81D8-4AEA-B320-0439D036C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Containers should be able to be created and destroyed at will</a:t>
            </a:r>
          </a:p>
          <a:p>
            <a:pPr lvl="1"/>
            <a:r>
              <a:rPr lang="en-GB" dirty="0"/>
              <a:t>The data inside a container is lost when the container is removed</a:t>
            </a:r>
          </a:p>
          <a:p>
            <a:pPr lvl="1"/>
            <a:r>
              <a:rPr lang="en-GB" dirty="0"/>
              <a:t>For persistent data we should be using volumes</a:t>
            </a:r>
          </a:p>
          <a:p>
            <a:pPr lvl="1"/>
            <a:r>
              <a:rPr lang="en-GB" dirty="0"/>
              <a:t>Volumes persist as long as there is a container referencing it</a:t>
            </a:r>
          </a:p>
          <a:p>
            <a:r>
              <a:rPr lang="en-GB" dirty="0"/>
              <a:t>A volume is a directory mounted from outside the container</a:t>
            </a:r>
          </a:p>
          <a:p>
            <a:r>
              <a:rPr lang="en-GB" dirty="0"/>
              <a:t>File systems can be shared between containers</a:t>
            </a:r>
          </a:p>
          <a:p>
            <a:r>
              <a:rPr lang="en-GB" dirty="0"/>
              <a:t>The -v flag will mount a volume</a:t>
            </a:r>
          </a:p>
          <a:p>
            <a:pPr lvl="1"/>
            <a:r>
              <a:rPr lang="en-GB" dirty="0"/>
              <a:t>Creates a directory /test inside the volume</a:t>
            </a:r>
          </a:p>
          <a:p>
            <a:pPr lvl="1"/>
            <a:r>
              <a:rPr lang="en-GB" dirty="0"/>
              <a:t>Stored on the host system in /var/lib/docker/volumes/</a:t>
            </a:r>
          </a:p>
          <a:p>
            <a:r>
              <a:rPr lang="en-GB" dirty="0"/>
              <a:t>Better to give it a location to use for the host directory</a:t>
            </a:r>
          </a:p>
          <a:p>
            <a:r>
              <a:rPr lang="en-GB" dirty="0"/>
              <a:t># docker run –v </a:t>
            </a:r>
            <a:r>
              <a:rPr lang="en-GB" dirty="0" err="1"/>
              <a:t>hostDirectory:containerDirectory</a:t>
            </a:r>
            <a:r>
              <a:rPr lang="en-GB" dirty="0"/>
              <a:t> ..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DEC32B-31D6-43F1-9A64-78A4455E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file systems</a:t>
            </a:r>
          </a:p>
        </p:txBody>
      </p:sp>
    </p:spTree>
    <p:extLst>
      <p:ext uri="{BB962C8B-B14F-4D97-AF65-F5344CB8AC3E}">
        <p14:creationId xmlns:p14="http://schemas.microsoft.com/office/powerpoint/2010/main" val="2785341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5031B0-804E-4B24-9156-1BF36FB825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Docker hub acts as a repository for all the containers built by users (including official ones)</a:t>
            </a:r>
          </a:p>
          <a:p>
            <a:r>
              <a:rPr lang="en-US" dirty="0"/>
              <a:t>You can search the repository and pull down containers</a:t>
            </a:r>
          </a:p>
          <a:p>
            <a:r>
              <a:rPr lang="en-US" dirty="0"/>
              <a:t>Docker hub can even be linked directly to git and other services</a:t>
            </a:r>
          </a:p>
          <a:p>
            <a:r>
              <a:rPr lang="en-US" dirty="0"/>
              <a:t>To push one of our containers to the hub we need to ensure we have named it correctly</a:t>
            </a:r>
          </a:p>
          <a:p>
            <a:pPr lvl="1"/>
            <a:r>
              <a:rPr lang="en-US" dirty="0"/>
              <a:t>Sign up for an account</a:t>
            </a:r>
          </a:p>
          <a:p>
            <a:pPr lvl="1"/>
            <a:r>
              <a:rPr lang="en-US" dirty="0"/>
              <a:t>Your build name should include your username</a:t>
            </a:r>
          </a:p>
          <a:p>
            <a:r>
              <a:rPr lang="en-US" dirty="0"/>
              <a:t>Then we can push this directly to docker</a:t>
            </a:r>
          </a:p>
          <a:p>
            <a:pPr lvl="1"/>
            <a:r>
              <a:rPr lang="en-US" dirty="0"/>
              <a:t>The container will be uploaded layer by layer</a:t>
            </a:r>
          </a:p>
          <a:p>
            <a:pPr lvl="1"/>
            <a:r>
              <a:rPr lang="en-US" dirty="0"/>
              <a:t>It will check for existing layers already saved</a:t>
            </a:r>
          </a:p>
          <a:p>
            <a:r>
              <a:rPr lang="en-US" dirty="0"/>
              <a:t>$ docker search [term]</a:t>
            </a:r>
          </a:p>
          <a:p>
            <a:r>
              <a:rPr lang="en-US" dirty="0"/>
              <a:t>$ docker pull [</a:t>
            </a:r>
            <a:r>
              <a:rPr lang="en-US" dirty="0" err="1"/>
              <a:t>imagename</a:t>
            </a:r>
            <a:r>
              <a:rPr lang="en-US" dirty="0"/>
              <a:t>]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EBAE88-3A82-4603-81FA-0E85A900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hub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458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14E43D-6E36-F64E-A21D-FA37305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Analyst</a:t>
            </a:r>
          </a:p>
          <a:p>
            <a:pPr lvl="1"/>
            <a:r>
              <a:rPr lang="en-US" dirty="0"/>
              <a:t>Business Intelligence</a:t>
            </a:r>
          </a:p>
          <a:p>
            <a:pPr lvl="1"/>
            <a:r>
              <a:rPr lang="en-US" dirty="0"/>
              <a:t>Statistician</a:t>
            </a:r>
          </a:p>
          <a:p>
            <a:r>
              <a:rPr lang="en-US" dirty="0"/>
              <a:t>Data Scientist</a:t>
            </a:r>
          </a:p>
          <a:p>
            <a:pPr lvl="1"/>
            <a:r>
              <a:rPr lang="en-US" dirty="0"/>
              <a:t>Statistician</a:t>
            </a:r>
          </a:p>
          <a:p>
            <a:pPr lvl="1"/>
            <a:r>
              <a:rPr lang="en-US" dirty="0"/>
              <a:t>Software Engineer</a:t>
            </a:r>
          </a:p>
          <a:p>
            <a:pPr lvl="1"/>
            <a:r>
              <a:rPr lang="en-US" dirty="0"/>
              <a:t>Machine Learning Practitioner</a:t>
            </a:r>
          </a:p>
          <a:p>
            <a:r>
              <a:rPr lang="en-US" dirty="0"/>
              <a:t>Software Engineer</a:t>
            </a:r>
          </a:p>
          <a:p>
            <a:r>
              <a:rPr lang="en-US" dirty="0"/>
              <a:t>Data Engineer</a:t>
            </a:r>
          </a:p>
          <a:p>
            <a:r>
              <a:rPr lang="en-US" dirty="0" err="1"/>
              <a:t>DataOps</a:t>
            </a:r>
            <a:endParaRPr lang="en-US" dirty="0"/>
          </a:p>
          <a:p>
            <a:pPr lvl="1"/>
            <a:r>
              <a:rPr lang="en-US" dirty="0"/>
              <a:t>Governance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Chief Information Officer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57EFC-3724-40C4-BFEE-A9DDC303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Data: Roles</a:t>
            </a:r>
          </a:p>
        </p:txBody>
      </p:sp>
    </p:spTree>
    <p:extLst>
      <p:ext uri="{BB962C8B-B14F-4D97-AF65-F5344CB8AC3E}">
        <p14:creationId xmlns:p14="http://schemas.microsoft.com/office/powerpoint/2010/main" val="315326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C8F600-914D-4688-95D3-DC086B16F7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DevOps is a technical movement</a:t>
            </a:r>
          </a:p>
          <a:p>
            <a:pPr lvl="1"/>
            <a:r>
              <a:rPr lang="en-GB" dirty="0"/>
              <a:t>agile system administration</a:t>
            </a:r>
          </a:p>
          <a:p>
            <a:pPr lvl="1"/>
            <a:r>
              <a:rPr lang="en-GB" dirty="0"/>
              <a:t>Agile and Lean approaches to operations</a:t>
            </a:r>
          </a:p>
          <a:p>
            <a:r>
              <a:rPr lang="en-GB" dirty="0"/>
              <a:t>Beyond taking agile to traditional Sys Admin roles </a:t>
            </a:r>
          </a:p>
          <a:p>
            <a:pPr lvl="1"/>
            <a:r>
              <a:rPr lang="en-GB" dirty="0"/>
              <a:t>bridges the gap between developers and ops roles</a:t>
            </a:r>
          </a:p>
          <a:p>
            <a:pPr lvl="1"/>
            <a:r>
              <a:rPr lang="en-GB" dirty="0"/>
              <a:t>collaboration between the roles</a:t>
            </a:r>
          </a:p>
          <a:p>
            <a:r>
              <a:rPr lang="en-GB" dirty="0"/>
              <a:t>integrates traditional separations</a:t>
            </a:r>
          </a:p>
          <a:p>
            <a:pPr lvl="1"/>
            <a:r>
              <a:rPr lang="en-GB" dirty="0"/>
              <a:t>undoes harm due to separation</a:t>
            </a:r>
          </a:p>
          <a:p>
            <a:pPr lvl="1"/>
            <a:r>
              <a:rPr lang="en-GB" dirty="0"/>
              <a:t>DevOps is an outgrowth of Agile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F3FA3C-7849-45A6-8E80-567F83DA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DevOps?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233FCB-58BE-48D0-B701-DF4331281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2090807"/>
              </p:ext>
            </p:extLst>
          </p:nvPr>
        </p:nvGraphicFramePr>
        <p:xfrm>
          <a:off x="5342562" y="610190"/>
          <a:ext cx="7245438" cy="5007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960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A7B7DB-96DC-4315-ADAE-8E69F16788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Everyone:</a:t>
            </a:r>
          </a:p>
          <a:p>
            <a:pPr lvl="1"/>
            <a:r>
              <a:rPr lang="en-GB" dirty="0"/>
              <a:t>Product owners/managers</a:t>
            </a:r>
          </a:p>
          <a:p>
            <a:pPr lvl="1"/>
            <a:r>
              <a:rPr lang="en-GB" dirty="0"/>
              <a:t>Program managers</a:t>
            </a:r>
          </a:p>
          <a:p>
            <a:pPr lvl="1"/>
            <a:r>
              <a:rPr lang="en-GB" dirty="0"/>
              <a:t>Team leads &amp; Software developers</a:t>
            </a:r>
          </a:p>
          <a:p>
            <a:pPr lvl="1"/>
            <a:r>
              <a:rPr lang="en-GB" dirty="0"/>
              <a:t>System &amp; Database administrators</a:t>
            </a:r>
          </a:p>
          <a:p>
            <a:pPr lvl="1"/>
            <a:r>
              <a:rPr lang="en-GB" dirty="0"/>
              <a:t>Testers, QAs, and QCs</a:t>
            </a:r>
          </a:p>
          <a:p>
            <a:pPr lvl="1"/>
            <a:r>
              <a:rPr lang="en-GB" dirty="0"/>
              <a:t>Business analysts</a:t>
            </a:r>
          </a:p>
          <a:p>
            <a:pPr lvl="1"/>
            <a:r>
              <a:rPr lang="en-GB" dirty="0"/>
              <a:t>Scrum masters</a:t>
            </a:r>
          </a:p>
          <a:p>
            <a:pPr lvl="1"/>
            <a:r>
              <a:rPr lang="en-GB" dirty="0"/>
              <a:t>Change controllers</a:t>
            </a:r>
          </a:p>
          <a:p>
            <a:pPr lvl="1"/>
            <a:r>
              <a:rPr lang="en-GB" dirty="0"/>
              <a:t>Release managers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BFFF96-C1A0-41FD-809C-3A276A78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DevOps for?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657D75C-69EC-470A-8222-0EA4FFE8E7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1065495"/>
              </p:ext>
            </p:extLst>
          </p:nvPr>
        </p:nvGraphicFramePr>
        <p:xfrm>
          <a:off x="5568593" y="786391"/>
          <a:ext cx="6643807" cy="5487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46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73F503-9F46-4C2A-B414-5B79FE67E4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DevOps tool set is aimed at supporting the pillars</a:t>
            </a:r>
          </a:p>
          <a:p>
            <a:pPr lvl="1"/>
            <a:r>
              <a:rPr lang="en-US" dirty="0"/>
              <a:t>Automation is key</a:t>
            </a:r>
          </a:p>
          <a:p>
            <a:pPr lvl="1"/>
            <a:r>
              <a:rPr lang="en-US" dirty="0"/>
              <a:t>Testing everything as we go through</a:t>
            </a:r>
          </a:p>
          <a:p>
            <a:pPr lvl="1"/>
            <a:r>
              <a:rPr lang="en-US" dirty="0"/>
              <a:t>Monitoring what we have in place and catch problems before they escalate</a:t>
            </a:r>
          </a:p>
          <a:p>
            <a:r>
              <a:rPr lang="en-US" dirty="0"/>
              <a:t>There are many tools available for the job</a:t>
            </a:r>
          </a:p>
          <a:p>
            <a:r>
              <a:rPr lang="en-US" dirty="0"/>
              <a:t>Continuous Integration and Continuous Delivery</a:t>
            </a:r>
          </a:p>
          <a:p>
            <a:r>
              <a:rPr lang="en-US" dirty="0"/>
              <a:t>Cloud and </a:t>
            </a:r>
            <a:r>
              <a:rPr lang="en-US" dirty="0" err="1"/>
              <a:t>Virtualisation</a:t>
            </a:r>
            <a:endParaRPr lang="en-US" dirty="0"/>
          </a:p>
          <a:p>
            <a:r>
              <a:rPr lang="en-US" dirty="0"/>
              <a:t>Automation and Orchestration</a:t>
            </a:r>
          </a:p>
          <a:p>
            <a:r>
              <a:rPr lang="en-US" dirty="0"/>
              <a:t>Monitoring and Logging</a:t>
            </a:r>
          </a:p>
          <a:p>
            <a:r>
              <a:rPr lang="en-US" dirty="0" err="1"/>
              <a:t>Optimisation</a:t>
            </a:r>
            <a:r>
              <a:rPr lang="en-US" dirty="0"/>
              <a:t>, Testing and Performance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3C8083-12E1-4B7A-A033-A3610523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pillars of tooling?</a:t>
            </a:r>
          </a:p>
        </p:txBody>
      </p:sp>
    </p:spTree>
    <p:extLst>
      <p:ext uri="{BB962C8B-B14F-4D97-AF65-F5344CB8AC3E}">
        <p14:creationId xmlns:p14="http://schemas.microsoft.com/office/powerpoint/2010/main" val="17509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EB724B-C974-49CC-9F30-A329CFAFA1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Consistent, fast and safe delivery of software</a:t>
            </a:r>
          </a:p>
          <a:p>
            <a:pPr lvl="1"/>
            <a:r>
              <a:rPr lang="en-US" dirty="0"/>
              <a:t>new changes to be able to be pushed into production as fast as possible</a:t>
            </a:r>
          </a:p>
          <a:p>
            <a:pPr lvl="1"/>
            <a:r>
              <a:rPr lang="en-US" dirty="0"/>
              <a:t>add and remove as many servers as required</a:t>
            </a:r>
          </a:p>
          <a:p>
            <a:pPr lvl="1"/>
            <a:r>
              <a:rPr lang="en-US" dirty="0"/>
              <a:t>automate as much as possible!</a:t>
            </a: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A3DC3F-7C04-466D-B3C8-8A00CB3A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aims of DevOps?</a:t>
            </a:r>
          </a:p>
        </p:txBody>
      </p:sp>
    </p:spTree>
    <p:extLst>
      <p:ext uri="{BB962C8B-B14F-4D97-AF65-F5344CB8AC3E}">
        <p14:creationId xmlns:p14="http://schemas.microsoft.com/office/powerpoint/2010/main" val="233437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ED6C8E-3702-431F-8C44-540109D00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Visualising the software build process</a:t>
            </a:r>
          </a:p>
          <a:p>
            <a:pPr lvl="1"/>
            <a:r>
              <a:rPr lang="en-GB" dirty="0"/>
              <a:t>The output of one tool gets pushed to the next</a:t>
            </a:r>
          </a:p>
          <a:p>
            <a:pPr lvl="1"/>
            <a:r>
              <a:rPr lang="en-GB" dirty="0"/>
              <a:t>Everything can be automated (no more ‘forgotten’ tests)</a:t>
            </a:r>
            <a:br>
              <a:rPr lang="en-GB" dirty="0"/>
            </a:br>
            <a:endParaRPr lang="en-GB" dirty="0"/>
          </a:p>
          <a:p>
            <a:r>
              <a:rPr lang="en-GB" dirty="0"/>
              <a:t>A client has an idea for a great new product</a:t>
            </a:r>
          </a:p>
          <a:p>
            <a:pPr lvl="1"/>
            <a:r>
              <a:rPr lang="en-GB" dirty="0"/>
              <a:t>they talk it over with the company (usually the Business Analysts) </a:t>
            </a:r>
          </a:p>
          <a:p>
            <a:pPr lvl="1"/>
            <a:r>
              <a:rPr lang="en-GB" dirty="0"/>
              <a:t>who write up requirements and send them to the Developers</a:t>
            </a:r>
          </a:p>
          <a:p>
            <a:r>
              <a:rPr lang="en-GB" dirty="0"/>
              <a:t>The developers write code and submit to source control</a:t>
            </a:r>
          </a:p>
          <a:p>
            <a:pPr lvl="1"/>
            <a:r>
              <a:rPr lang="en-GB" dirty="0"/>
              <a:t>allows many people to work on the same set of files without overwriting each other’s changes</a:t>
            </a:r>
          </a:p>
          <a:p>
            <a:r>
              <a:rPr lang="en-GB" dirty="0"/>
              <a:t>The build engine automates compiling the code</a:t>
            </a:r>
          </a:p>
          <a:p>
            <a:pPr lvl="1"/>
            <a:r>
              <a:rPr lang="en-GB" dirty="0"/>
              <a:t>Dependency managers: automate dependency inclusion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23EE0B-28D2-4313-847D-21475023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Pipelines</a:t>
            </a:r>
          </a:p>
        </p:txBody>
      </p:sp>
      <p:pic>
        <p:nvPicPr>
          <p:cNvPr id="4" name="Picture 3" descr="Factory-v2-01 Jna 05th 2016 (1).png">
            <a:extLst>
              <a:ext uri="{FF2B5EF4-FFF2-40B4-BE49-F238E27FC236}">
                <a16:creationId xmlns:a16="http://schemas.microsoft.com/office/drawing/2014/main" id="{F3BA0FBC-20C2-45F7-B83D-583F44AD2F3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48006" y="0"/>
            <a:ext cx="37439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24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-tempalte" id="{7DFE4F53-6A44-FD4D-9607-47C581E3A957}" vid="{EF4214AA-DFC6-D646-98EC-145FB889E9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1836</Words>
  <Application>Microsoft Macintosh PowerPoint</Application>
  <PresentationFormat>Widescreen</PresentationFormat>
  <Paragraphs>352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Krana Fat B</vt:lpstr>
      <vt:lpstr>Montserrat</vt:lpstr>
      <vt:lpstr>Office Theme</vt:lpstr>
      <vt:lpstr>INTRODUCING… DATA  ENGINEERING</vt:lpstr>
      <vt:lpstr>PowerPoint Presentation</vt:lpstr>
      <vt:lpstr>Culture</vt:lpstr>
      <vt:lpstr>Data: Roles</vt:lpstr>
      <vt:lpstr>What is DevOps?</vt:lpstr>
      <vt:lpstr>Who is DevOps for?</vt:lpstr>
      <vt:lpstr>What are the pillars of tooling?</vt:lpstr>
      <vt:lpstr>What are the aims of DevOps?</vt:lpstr>
      <vt:lpstr>Pipelines</vt:lpstr>
      <vt:lpstr>Starting</vt:lpstr>
      <vt:lpstr>Developing &amp; Monitoring</vt:lpstr>
      <vt:lpstr>Building &amp; Monitoring</vt:lpstr>
      <vt:lpstr>Integrating &amp; Monitoring</vt:lpstr>
      <vt:lpstr>Containerizing &amp; Monitoring</vt:lpstr>
      <vt:lpstr>The Deployment Process Toolchain</vt:lpstr>
      <vt:lpstr>Containerization</vt:lpstr>
      <vt:lpstr>Containers</vt:lpstr>
      <vt:lpstr>Virtual Machines</vt:lpstr>
      <vt:lpstr>Options</vt:lpstr>
      <vt:lpstr>Docker</vt:lpstr>
      <vt:lpstr>Docker Containers</vt:lpstr>
      <vt:lpstr>Docker Benefits</vt:lpstr>
      <vt:lpstr>Docker Control</vt:lpstr>
      <vt:lpstr>Docker terminal</vt:lpstr>
      <vt:lpstr>Docker logs</vt:lpstr>
      <vt:lpstr>Docker Layers</vt:lpstr>
      <vt:lpstr>Dockerfile</vt:lpstr>
      <vt:lpstr>Dockerfile syntax</vt:lpstr>
      <vt:lpstr>Docker build</vt:lpstr>
      <vt:lpstr>Docker file systems</vt:lpstr>
      <vt:lpstr>Docker hub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That’s why there  are white header layouts too</dc:title>
  <dc:subject/>
  <dc:creator>Michael Burgess</dc:creator>
  <cp:keywords/>
  <dc:description/>
  <cp:lastModifiedBy>Michael Burgess</cp:lastModifiedBy>
  <cp:revision>36</cp:revision>
  <cp:lastPrinted>2019-07-03T09:46:41Z</cp:lastPrinted>
  <dcterms:created xsi:type="dcterms:W3CDTF">2019-07-17T14:23:11Z</dcterms:created>
  <dcterms:modified xsi:type="dcterms:W3CDTF">2019-08-06T07:40:33Z</dcterms:modified>
  <cp:category/>
</cp:coreProperties>
</file>