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C"/>
    <a:srgbClr val="DFFFCD"/>
    <a:srgbClr val="555454"/>
    <a:srgbClr val="000000"/>
    <a:srgbClr val="B9CDE5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5" autoAdjust="0"/>
  </p:normalViewPr>
  <p:slideViewPr>
    <p:cSldViewPr snapToGrid="0">
      <p:cViewPr varScale="1">
        <p:scale>
          <a:sx n="76" d="100"/>
          <a:sy n="76" d="100"/>
        </p:scale>
        <p:origin x="232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9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0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2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4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6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5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BF8C-F77A-EB4A-A3A8-38B1B1458F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46106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050795" y="0"/>
            <a:ext cx="5141205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050795" y="0"/>
            <a:ext cx="4885919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636795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636795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7311949" y="0"/>
            <a:ext cx="4624765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569201" y="0"/>
            <a:ext cx="46228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9" r:id="rId3"/>
    <p:sldLayoutId id="2147483715" r:id="rId4"/>
    <p:sldLayoutId id="2147483698" r:id="rId5"/>
    <p:sldLayoutId id="2147483718" r:id="rId6"/>
    <p:sldLayoutId id="2147483716" r:id="rId7"/>
    <p:sldLayoutId id="2147483717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modeling-agency.com/crisp-dm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55454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Introduction to Machine Learning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Module 2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0" y="4194595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A DATA </a:t>
            </a:r>
            <a:r>
              <a:rPr lang="en-GB" sz="1100"/>
              <a:t>SCIENCE AND </a:t>
            </a:r>
            <a:r>
              <a:rPr lang="en-GB" sz="1100" dirty="0"/>
              <a:t>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2DB3-9706-D942-8F9B-60F1C66A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</a:t>
            </a:r>
            <a:r>
              <a:rPr lang="en-US" baseline="0" dirty="0"/>
              <a:t> of Statistics in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41D1-3B33-9F4A-8839-E8C470D3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exploration ---</a:t>
            </a:r>
            <a:r>
              <a:rPr lang="en-US" baseline="0" dirty="0"/>
              <a:t> feature selection</a:t>
            </a:r>
            <a:endParaRPr lang="en-US" dirty="0"/>
          </a:p>
          <a:p>
            <a:pPr lvl="0"/>
            <a:r>
              <a:rPr lang="en-US" dirty="0"/>
              <a:t>Quality</a:t>
            </a:r>
            <a:r>
              <a:rPr lang="en-US" baseline="0" dirty="0"/>
              <a:t> of data --- is the data good enough?</a:t>
            </a:r>
          </a:p>
          <a:p>
            <a:r>
              <a:rPr lang="en-US" dirty="0"/>
              <a:t>Training and Test</a:t>
            </a:r>
            <a:r>
              <a:rPr lang="en-US" baseline="0" dirty="0"/>
              <a:t> data split</a:t>
            </a:r>
          </a:p>
          <a:p>
            <a:r>
              <a:rPr lang="en-US" baseline="0" dirty="0"/>
              <a:t>Statistical Tests for checking quality</a:t>
            </a:r>
          </a:p>
        </p:txBody>
      </p:sp>
    </p:spTree>
    <p:extLst>
      <p:ext uri="{BB962C8B-B14F-4D97-AF65-F5344CB8AC3E}">
        <p14:creationId xmlns:p14="http://schemas.microsoft.com/office/powerpoint/2010/main" val="32613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5E77-6948-C041-BE68-107060E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DB84-E704-E142-B7A9-34E75D4B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any Data Science project, we start with business goal</a:t>
            </a:r>
          </a:p>
          <a:p>
            <a:pPr lvl="1"/>
            <a:r>
              <a:rPr lang="en-US" dirty="0"/>
              <a:t>E.g.</a:t>
            </a:r>
            <a:r>
              <a:rPr lang="en-US" baseline="0" dirty="0"/>
              <a:t> We wish to increase profit,  improve operational efficiency, reduce cost etc.</a:t>
            </a:r>
          </a:p>
          <a:p>
            <a:pPr lvl="0"/>
            <a:r>
              <a:rPr lang="en-US" dirty="0"/>
              <a:t>Requirement Analysis</a:t>
            </a:r>
          </a:p>
          <a:p>
            <a:pPr lvl="1"/>
            <a:r>
              <a:rPr lang="en-US" dirty="0"/>
              <a:t>It is the Data</a:t>
            </a:r>
            <a:r>
              <a:rPr lang="en-US" baseline="0" dirty="0"/>
              <a:t> Scientist / Business Analyst’s job to capture the exact requirement of the stakeholder</a:t>
            </a:r>
          </a:p>
          <a:p>
            <a:pPr lvl="1"/>
            <a:r>
              <a:rPr lang="en-US" baseline="0" dirty="0"/>
              <a:t>He/she needs to convert the overall goal into</a:t>
            </a:r>
            <a:r>
              <a:rPr lang="en-US" dirty="0"/>
              <a:t> a</a:t>
            </a:r>
            <a:r>
              <a:rPr lang="en-US" baseline="0" dirty="0"/>
              <a:t> set of measures and dimensions whose trends are relevant to the goal</a:t>
            </a:r>
          </a:p>
          <a:p>
            <a:pPr lvl="2"/>
            <a:r>
              <a:rPr lang="en-US" baseline="0" dirty="0"/>
              <a:t>Some measures can be obtained from data using simple extraction or computation</a:t>
            </a:r>
          </a:p>
          <a:p>
            <a:pPr lvl="3"/>
            <a:r>
              <a:rPr lang="en-US" dirty="0"/>
              <a:t>E.g. monthly sales figures, total number of employees</a:t>
            </a:r>
            <a:endParaRPr lang="en-US" baseline="0" dirty="0"/>
          </a:p>
          <a:p>
            <a:pPr lvl="2"/>
            <a:r>
              <a:rPr lang="en-US" baseline="0" dirty="0"/>
              <a:t>Some measures are harder to obtain, and requires Machine </a:t>
            </a:r>
            <a:r>
              <a:rPr lang="en-US" dirty="0"/>
              <a:t>L</a:t>
            </a:r>
            <a:r>
              <a:rPr lang="en-US" baseline="0" dirty="0"/>
              <a:t>earning</a:t>
            </a:r>
          </a:p>
          <a:p>
            <a:pPr lvl="3"/>
            <a:r>
              <a:rPr lang="en-US" dirty="0"/>
              <a:t>E.g. number of good, neutral and bad calls from customer service phone recordings</a:t>
            </a:r>
          </a:p>
          <a:p>
            <a:pPr lvl="1"/>
            <a:r>
              <a:rPr lang="en-US" dirty="0"/>
              <a:t>Results will be a set of questions that would be answerable using either simply statistics, or ML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F664-107A-2842-96E3-422B87BB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33D3-9D9A-954D-8A8B-EE1DFC21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FE2E-23FD-954F-BE57-8CFF1942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data</a:t>
            </a:r>
          </a:p>
          <a:p>
            <a:pPr lvl="1"/>
            <a:r>
              <a:rPr lang="en-US" dirty="0"/>
              <a:t>Categorical</a:t>
            </a:r>
            <a:r>
              <a:rPr lang="en-US" baseline="0" dirty="0"/>
              <a:t> / Nominal</a:t>
            </a:r>
          </a:p>
          <a:p>
            <a:pPr lvl="1"/>
            <a:r>
              <a:rPr lang="en-US" baseline="0" dirty="0"/>
              <a:t>Ordinal</a:t>
            </a:r>
          </a:p>
          <a:p>
            <a:pPr lvl="1"/>
            <a:r>
              <a:rPr lang="en-US" baseline="0" dirty="0"/>
              <a:t>Integral</a:t>
            </a:r>
          </a:p>
          <a:p>
            <a:pPr lvl="1"/>
            <a:r>
              <a:rPr lang="en-US" baseline="0" dirty="0"/>
              <a:t>Rational (continuous)</a:t>
            </a:r>
          </a:p>
          <a:p>
            <a:pPr lvl="0"/>
            <a:r>
              <a:rPr lang="en-US" dirty="0"/>
              <a:t>Quality of data</a:t>
            </a:r>
          </a:p>
          <a:p>
            <a:pPr lvl="1"/>
            <a:r>
              <a:rPr lang="en-US" dirty="0"/>
              <a:t>Are</a:t>
            </a:r>
            <a:r>
              <a:rPr lang="en-US" baseline="0" dirty="0"/>
              <a:t> there enough data?</a:t>
            </a:r>
          </a:p>
          <a:p>
            <a:pPr lvl="1"/>
            <a:r>
              <a:rPr lang="en-US" baseline="0" dirty="0"/>
              <a:t>Is data biased?</a:t>
            </a:r>
          </a:p>
          <a:p>
            <a:pPr lvl="0"/>
            <a:r>
              <a:rPr lang="en-US" dirty="0"/>
              <a:t>Missing data</a:t>
            </a:r>
          </a:p>
          <a:p>
            <a:pPr lvl="0"/>
            <a:r>
              <a:rPr lang="en-US" dirty="0"/>
              <a:t>Outliers</a:t>
            </a:r>
          </a:p>
          <a:p>
            <a:pPr lvl="0"/>
            <a:r>
              <a:rPr lang="en-US" dirty="0"/>
              <a:t>Can</a:t>
            </a:r>
            <a:r>
              <a:rPr lang="en-US" baseline="0" dirty="0"/>
              <a:t> data answer the questions we want to ask from Business Understanding?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9CDB-A56E-1048-8625-511D8191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09A6-2CE9-5E4A-9347-CBBFC5E1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C443-1738-2B4C-87A3-6D5918B6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each question we wish to answer:</a:t>
            </a:r>
          </a:p>
          <a:p>
            <a:pPr lvl="1"/>
            <a:r>
              <a:rPr lang="en-US" dirty="0"/>
              <a:t>What algorithm</a:t>
            </a:r>
            <a:r>
              <a:rPr lang="en-US" baseline="0" dirty="0"/>
              <a:t> should we use?</a:t>
            </a:r>
          </a:p>
          <a:p>
            <a:pPr lvl="1"/>
            <a:r>
              <a:rPr lang="en-US" baseline="0" dirty="0"/>
              <a:t>What data does the algorithm expect as input?</a:t>
            </a:r>
          </a:p>
          <a:p>
            <a:pPr lvl="1"/>
            <a:r>
              <a:rPr lang="en-US" baseline="0" dirty="0"/>
              <a:t>What data do we have in the data set?</a:t>
            </a:r>
          </a:p>
          <a:p>
            <a:pPr lvl="0"/>
            <a:r>
              <a:rPr lang="en-US" dirty="0"/>
              <a:t>Cleaning</a:t>
            </a:r>
            <a:r>
              <a:rPr lang="en-US" baseline="0" dirty="0"/>
              <a:t> missing data</a:t>
            </a:r>
          </a:p>
          <a:p>
            <a:pPr lvl="0"/>
            <a:r>
              <a:rPr lang="en-US" dirty="0"/>
              <a:t>Treating</a:t>
            </a:r>
            <a:r>
              <a:rPr lang="en-US" baseline="0" dirty="0"/>
              <a:t>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9B6A6-E15E-444F-8E74-4CF8D11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5B5A-AB64-9449-8ECB-20EB9575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1F78-499C-2340-A8E6-BEE9ADB3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data</a:t>
            </a:r>
            <a:r>
              <a:rPr lang="en-US" baseline="0" dirty="0"/>
              <a:t> missing?</a:t>
            </a:r>
          </a:p>
          <a:p>
            <a:r>
              <a:rPr lang="en-US" baseline="0" dirty="0"/>
              <a:t>Remove columns</a:t>
            </a:r>
          </a:p>
          <a:p>
            <a:r>
              <a:rPr lang="en-US" baseline="0" dirty="0"/>
              <a:t>Remove rows</a:t>
            </a:r>
          </a:p>
          <a:p>
            <a:r>
              <a:rPr lang="en-US" baseline="0" dirty="0"/>
              <a:t>Fill with another value</a:t>
            </a:r>
          </a:p>
          <a:p>
            <a:pPr lvl="1"/>
            <a:r>
              <a:rPr lang="en-US" baseline="0" dirty="0"/>
              <a:t>A fixed value, e.g. 0, or “OTHER”</a:t>
            </a:r>
          </a:p>
          <a:p>
            <a:pPr lvl="1"/>
            <a:r>
              <a:rPr lang="en-US" dirty="0"/>
              <a:t>Mean,</a:t>
            </a:r>
            <a:r>
              <a:rPr lang="en-US" baseline="0" dirty="0"/>
              <a:t> median or mode</a:t>
            </a:r>
          </a:p>
          <a:p>
            <a:pPr lvl="1"/>
            <a:r>
              <a:rPr lang="en-US" baseline="0" dirty="0"/>
              <a:t>From another Machine Learning algorithm, predicting what the value would be from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33014-65CC-FF4B-A80A-BC524F1E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845-3FE3-ED46-B623-4D0395A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FE09-E34F-DD41-9F28-74CCDCC9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identify them?</a:t>
            </a:r>
          </a:p>
          <a:p>
            <a:pPr lvl="1"/>
            <a:r>
              <a:rPr lang="en-US" dirty="0" err="1"/>
              <a:t>Visualisation</a:t>
            </a:r>
            <a:r>
              <a:rPr lang="en-US" dirty="0"/>
              <a:t>, plot out data distribution</a:t>
            </a:r>
          </a:p>
          <a:p>
            <a:pPr lvl="1"/>
            <a:r>
              <a:rPr lang="en-US" dirty="0"/>
              <a:t>Machine Learning, anomalies detection</a:t>
            </a:r>
          </a:p>
          <a:p>
            <a:pPr lvl="2"/>
            <a:r>
              <a:rPr lang="en-US" dirty="0"/>
              <a:t>e.g. Sara, aged 23, single mother, PhD, Lorry Driver, 3 children</a:t>
            </a:r>
          </a:p>
          <a:p>
            <a:r>
              <a:rPr lang="en-US" dirty="0"/>
              <a:t>Identify cause</a:t>
            </a:r>
          </a:p>
          <a:p>
            <a:r>
              <a:rPr lang="en-US" dirty="0"/>
              <a:t>How to treat them?</a:t>
            </a:r>
          </a:p>
          <a:p>
            <a:pPr lvl="1"/>
            <a:r>
              <a:rPr lang="en-US" dirty="0"/>
              <a:t>Leave as it is</a:t>
            </a:r>
          </a:p>
          <a:p>
            <a:pPr lvl="1"/>
            <a:r>
              <a:rPr lang="en-US" dirty="0"/>
              <a:t>Remove column</a:t>
            </a:r>
          </a:p>
          <a:p>
            <a:pPr lvl="1"/>
            <a:r>
              <a:rPr lang="en-US" dirty="0"/>
              <a:t>Remove row</a:t>
            </a:r>
          </a:p>
          <a:p>
            <a:pPr lvl="1"/>
            <a:r>
              <a:rPr lang="en-US" dirty="0"/>
              <a:t>Replace with another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160AA-1173-3348-B9B8-3FD3019C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EA4-C72D-4A43-957A-0C0B1861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CDE6-BF6E-2245-B451-73DC8238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all columns</a:t>
            </a:r>
            <a:r>
              <a:rPr lang="en-US" baseline="0" dirty="0"/>
              <a:t> of data are relevant to our question</a:t>
            </a:r>
          </a:p>
          <a:p>
            <a:r>
              <a:rPr lang="en-US" baseline="0" dirty="0"/>
              <a:t>Some columns may be correlated</a:t>
            </a:r>
          </a:p>
          <a:p>
            <a:pPr lvl="1"/>
            <a:r>
              <a:rPr lang="en-US" dirty="0"/>
              <a:t>e.g. Total profit</a:t>
            </a:r>
            <a:r>
              <a:rPr lang="en-US" baseline="0" dirty="0"/>
              <a:t> and units sold</a:t>
            </a:r>
          </a:p>
          <a:p>
            <a:r>
              <a:rPr lang="en-US" dirty="0"/>
              <a:t>Some columns may show trend when combined</a:t>
            </a:r>
          </a:p>
          <a:p>
            <a:pPr lvl="1"/>
            <a:r>
              <a:rPr lang="en-US" dirty="0"/>
              <a:t>e.g. Likelihood of diabetes seems unrelated to a person’s height, nor weight</a:t>
            </a:r>
          </a:p>
          <a:p>
            <a:pPr lvl="1"/>
            <a:r>
              <a:rPr lang="en-US" dirty="0"/>
              <a:t>Combine height and weight to give Body Mass Index (BMI)</a:t>
            </a:r>
          </a:p>
          <a:p>
            <a:pPr lvl="1"/>
            <a:r>
              <a:rPr lang="en-US" dirty="0"/>
              <a:t>Likelihood of diabetes strongly correlates with BMI</a:t>
            </a:r>
          </a:p>
          <a:p>
            <a:r>
              <a:rPr lang="en-US" dirty="0"/>
              <a:t>Some columns may have low cardinality (values are mostly the same)</a:t>
            </a:r>
          </a:p>
          <a:p>
            <a:r>
              <a:rPr lang="en-US" dirty="0"/>
              <a:t>Recency, Frequency and Intensity Analysis</a:t>
            </a:r>
          </a:p>
          <a:p>
            <a:pPr lvl="1"/>
            <a:r>
              <a:rPr lang="en-US" dirty="0"/>
              <a:t>Converts time series data into 3 numbers</a:t>
            </a:r>
          </a:p>
          <a:p>
            <a:r>
              <a:rPr lang="en-US" dirty="0"/>
              <a:t>Automated methods: Principal Component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87F2-40D5-AB43-8A2B-1C1B3B31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54D-C0F5-8D4C-A344-AB021B4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Discretisation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52A6-E0C3-A442-B32B-78C42941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Enforces the idea of “similarity”:</a:t>
            </a:r>
          </a:p>
          <a:p>
            <a:pPr lvl="1"/>
            <a:r>
              <a:rPr lang="en-US" dirty="0"/>
              <a:t>10:15, 15:45, 16:00, 19:03 converted to “morning”, “afternoon” and “evening”</a:t>
            </a:r>
          </a:p>
          <a:p>
            <a:pPr lvl="1"/>
            <a:r>
              <a:rPr lang="en-US" dirty="0"/>
              <a:t>Heights converted to “tall”, “average”, “short”</a:t>
            </a:r>
          </a:p>
          <a:p>
            <a:pPr lvl="1"/>
            <a:r>
              <a:rPr lang="en-US" dirty="0"/>
              <a:t>Prices converted to “cheap”, “average”, “expensive”</a:t>
            </a:r>
          </a:p>
          <a:p>
            <a:pPr lvl="1"/>
            <a:r>
              <a:rPr lang="en-US" dirty="0"/>
              <a:t>Call lengths to “long”, “medium”, “short”</a:t>
            </a:r>
          </a:p>
          <a:p>
            <a:pPr lvl="1"/>
            <a:r>
              <a:rPr lang="en-US" dirty="0"/>
              <a:t>Ages to “child”, “teen”, “18-25”, “25-35”,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998F-3ECA-D942-BB33-B9A830D2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44FB-E686-6645-8130-E7DAD37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Detrending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E7BB-E1EC-A94E-AA39-29A53CDE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variations</a:t>
            </a:r>
          </a:p>
          <a:p>
            <a:pPr lvl="1"/>
            <a:r>
              <a:rPr lang="en-US" dirty="0"/>
              <a:t>e.g. Christmas sales always good</a:t>
            </a:r>
          </a:p>
          <a:p>
            <a:pPr lvl="0"/>
            <a:r>
              <a:rPr lang="en-US" dirty="0"/>
              <a:t>Inflation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7DFA-CA50-034B-997F-21490FBB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7E79-D3EC-0749-A81E-7687F744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A92B-9DD4-C042-8759-4549C381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a lot of variation</a:t>
            </a:r>
          </a:p>
          <a:p>
            <a:r>
              <a:rPr lang="en-US" dirty="0"/>
              <a:t>Trend</a:t>
            </a:r>
            <a:r>
              <a:rPr lang="en-US" baseline="0" dirty="0"/>
              <a:t> hidden by large variation</a:t>
            </a:r>
          </a:p>
          <a:p>
            <a:r>
              <a:rPr lang="en-US" baseline="0" dirty="0"/>
              <a:t>Use running averages to smooth out data (reduce variation)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4CB23-8DF8-384B-B2EE-24C48B7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CRISP-DM</a:t>
            </a:r>
          </a:p>
          <a:p>
            <a:r>
              <a:rPr lang="en-US" dirty="0"/>
              <a:t>Types of ML Queries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Modelling, Evaluation and Deployment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A79C-7342-F64C-A6A7-2C2597FA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F133-C248-D34D-A028-E1B18EA3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can only take input ranging</a:t>
            </a:r>
            <a:r>
              <a:rPr lang="en-US" baseline="0" dirty="0"/>
              <a:t> from 0 to 1</a:t>
            </a:r>
          </a:p>
          <a:p>
            <a:pPr lvl="1"/>
            <a:r>
              <a:rPr lang="en-US" dirty="0"/>
              <a:t>e.g. almost</a:t>
            </a:r>
            <a:r>
              <a:rPr lang="en-US" baseline="0" dirty="0"/>
              <a:t> all Artificial Neutral Networks</a:t>
            </a:r>
          </a:p>
          <a:p>
            <a:pPr lvl="0"/>
            <a:r>
              <a:rPr lang="en-US" dirty="0"/>
              <a:t>One column may</a:t>
            </a:r>
            <a:r>
              <a:rPr lang="en-US" baseline="0" dirty="0"/>
              <a:t> have a small range of allowed values, another may have a large range:</a:t>
            </a:r>
          </a:p>
          <a:p>
            <a:pPr lvl="1"/>
            <a:r>
              <a:rPr lang="en-US" dirty="0"/>
              <a:t>e.g. age can vary from 18 to 120, height from 1.70 to 2</a:t>
            </a:r>
            <a:r>
              <a:rPr lang="en-US" baseline="0" dirty="0"/>
              <a:t> meters</a:t>
            </a:r>
            <a:endParaRPr lang="en-US" dirty="0"/>
          </a:p>
          <a:p>
            <a:pPr lvl="0"/>
            <a:r>
              <a:rPr lang="en-US" dirty="0"/>
              <a:t>Rescale all columns so that</a:t>
            </a:r>
            <a:r>
              <a:rPr lang="en-US" baseline="0" dirty="0"/>
              <a:t> values change within the same range, e.g. 0 to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2112-73D7-7E41-BE3E-107CBFA9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040-DE1E-8C4D-9955-4DFE6A5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E7EB-E821-B44B-A9BA-F4A7F328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answer the questions, we may or may not require Machine Learning</a:t>
            </a:r>
          </a:p>
          <a:p>
            <a:r>
              <a:rPr lang="en-US" baseline="0" dirty="0"/>
              <a:t>If a Machine Learning algorithm is needed, then we need to provide a training set</a:t>
            </a:r>
          </a:p>
          <a:p>
            <a:r>
              <a:rPr lang="en-US" baseline="0" dirty="0"/>
              <a:t>Training and Test data split</a:t>
            </a:r>
          </a:p>
          <a:p>
            <a:pPr lvl="1"/>
            <a:r>
              <a:rPr lang="en-US" baseline="0" dirty="0"/>
              <a:t>Random split</a:t>
            </a:r>
          </a:p>
          <a:p>
            <a:pPr lvl="1"/>
            <a:r>
              <a:rPr lang="en-US" baseline="0" dirty="0"/>
              <a:t>Check distributions</a:t>
            </a:r>
          </a:p>
          <a:p>
            <a:pPr lvl="2"/>
            <a:r>
              <a:rPr lang="en-US" baseline="0" dirty="0"/>
              <a:t>Should the training and test data have the same distribution?</a:t>
            </a:r>
          </a:p>
          <a:p>
            <a:pPr lvl="1"/>
            <a:r>
              <a:rPr lang="en-US" baseline="0" dirty="0"/>
              <a:t>Stratified sampling</a:t>
            </a:r>
          </a:p>
          <a:p>
            <a:pPr lvl="0"/>
            <a:r>
              <a:rPr lang="en-US" baseline="0" dirty="0"/>
              <a:t>Untrained model + training data = (trained) Data-model</a:t>
            </a:r>
          </a:p>
          <a:p>
            <a:pPr lvl="0"/>
            <a:r>
              <a:rPr lang="en-US" baseline="0" dirty="0"/>
              <a:t>Data-model is used to answer the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1A48E-1D7C-764E-B4B2-6C419519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B679-CCD4-924E-943A-C776FAAD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102A-9EF1-1C46-B2E7-2919C8AA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how good the data-model is in</a:t>
            </a:r>
            <a:r>
              <a:rPr lang="en-US" baseline="0" dirty="0"/>
              <a:t> answering the question we ask</a:t>
            </a:r>
          </a:p>
          <a:p>
            <a:r>
              <a:rPr lang="en-US" baseline="0" dirty="0"/>
              <a:t>Terminology:</a:t>
            </a:r>
          </a:p>
          <a:p>
            <a:pPr lvl="1"/>
            <a:r>
              <a:rPr lang="en-US" dirty="0"/>
              <a:t>Apply data-model to test data is called </a:t>
            </a:r>
            <a:r>
              <a:rPr lang="en-US" b="1" dirty="0"/>
              <a:t>scoring</a:t>
            </a:r>
            <a:endParaRPr lang="en-US" b="0" dirty="0"/>
          </a:p>
          <a:p>
            <a:pPr lvl="2"/>
            <a:r>
              <a:rPr lang="en-US" dirty="0"/>
              <a:t>The predicted results are called “scores”</a:t>
            </a:r>
          </a:p>
          <a:p>
            <a:pPr lvl="1"/>
            <a:r>
              <a:rPr lang="en-US" dirty="0"/>
              <a:t>The correct answers from test data is called “labels”</a:t>
            </a:r>
          </a:p>
          <a:p>
            <a:pPr lvl="0"/>
            <a:r>
              <a:rPr lang="en-US" dirty="0"/>
              <a:t>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  <a:r>
              <a:rPr lang="en-US" baseline="0" dirty="0"/>
              <a:t> </a:t>
            </a:r>
          </a:p>
          <a:p>
            <a:pPr lvl="1"/>
            <a:r>
              <a:rPr lang="en-US" baseline="0" dirty="0"/>
              <a:t>Recall</a:t>
            </a:r>
          </a:p>
          <a:p>
            <a:pPr lvl="1"/>
            <a:r>
              <a:rPr lang="en-US" baseline="0" dirty="0"/>
              <a:t>F1-score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4D67-6174-1742-9726-E2DD5033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E13F-56D9-1F49-A255-F6C269E5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58EC-5236-C246-A1FE-7B8DEB6E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</a:t>
            </a:r>
            <a:r>
              <a:rPr lang="en-US" baseline="0" dirty="0"/>
              <a:t> the results of the analysis in real life</a:t>
            </a:r>
          </a:p>
          <a:p>
            <a:r>
              <a:rPr lang="en-US" baseline="0" dirty="0"/>
              <a:t>Performance monitoring</a:t>
            </a:r>
          </a:p>
          <a:p>
            <a:r>
              <a:rPr lang="en-US" baseline="0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8ADBD-0850-3041-B28F-BE97D48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E875-2CC2-654E-A039-E3E8B5A4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C6DC-21C1-094D-9468-CC27989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 “</a:t>
            </a:r>
            <a:r>
              <a:rPr lang="en-US" dirty="0" err="1"/>
              <a:t>machine_learning_overview.html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D9B-3B7D-4848-827E-448F89A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r>
              <a:rPr lang="en-US" baseline="0" dirty="0"/>
              <a:t>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783B-5C71-1E43-98E7-17750E68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human decision making</a:t>
            </a:r>
          </a:p>
          <a:p>
            <a:pPr lvl="1"/>
            <a:r>
              <a:rPr lang="en-US" dirty="0"/>
              <a:t>Finding patterns in data</a:t>
            </a:r>
          </a:p>
          <a:p>
            <a:pPr lvl="1"/>
            <a:r>
              <a:rPr lang="en-US" dirty="0"/>
              <a:t>Making</a:t>
            </a:r>
            <a:r>
              <a:rPr lang="en-US" baseline="0" dirty="0"/>
              <a:t> judgements</a:t>
            </a:r>
          </a:p>
          <a:p>
            <a:pPr lvl="0"/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Expert Systems</a:t>
            </a:r>
          </a:p>
          <a:p>
            <a:pPr lvl="1"/>
            <a:r>
              <a:rPr lang="en-US" dirty="0"/>
              <a:t>Machine Induction</a:t>
            </a:r>
          </a:p>
        </p:txBody>
      </p:sp>
    </p:spTree>
    <p:extLst>
      <p:ext uri="{BB962C8B-B14F-4D97-AF65-F5344CB8AC3E}">
        <p14:creationId xmlns:p14="http://schemas.microsoft.com/office/powerpoint/2010/main" val="25512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4D5A-DE0B-6948-8F14-47363641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9797-F450-4B44-8F05-207F9E83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Learning is a technique used to automatically finding answers to questions in Data Mining</a:t>
            </a:r>
          </a:p>
          <a:p>
            <a:r>
              <a:rPr lang="en-US" baseline="0" dirty="0"/>
              <a:t>Why is Machine Learning useful in Data Mining?</a:t>
            </a:r>
          </a:p>
        </p:txBody>
      </p:sp>
    </p:spTree>
    <p:extLst>
      <p:ext uri="{BB962C8B-B14F-4D97-AF65-F5344CB8AC3E}">
        <p14:creationId xmlns:p14="http://schemas.microsoft.com/office/powerpoint/2010/main" val="28936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9304-17A8-674B-A107-F1C533CC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5CD7-6F0A-804E-8043-F4494B44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</a:t>
            </a:r>
            <a:r>
              <a:rPr lang="en-US" baseline="0" dirty="0"/>
              <a:t> Industry Standard Process for Data Mining</a:t>
            </a:r>
          </a:p>
          <a:p>
            <a:r>
              <a:rPr lang="en-US" dirty="0">
                <a:hlinkClick r:id="rId3"/>
              </a:rPr>
              <a:t>https://www.the-modeling-agency.com/crisp-dm.pdf</a:t>
            </a:r>
            <a:endParaRPr lang="en-US" dirty="0"/>
          </a:p>
          <a:p>
            <a:r>
              <a:rPr lang="en-US" dirty="0"/>
              <a:t>70 Page</a:t>
            </a:r>
            <a:r>
              <a:rPr lang="en-US" baseline="0" dirty="0"/>
              <a:t> document detailing the recommended Data Mining process: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</a:t>
            </a:r>
            <a:r>
              <a:rPr lang="en-US" baseline="0" dirty="0"/>
              <a:t> Preparation</a:t>
            </a:r>
          </a:p>
          <a:p>
            <a:pPr lvl="1"/>
            <a:r>
              <a:rPr lang="en-US" baseline="0" dirty="0"/>
              <a:t>Modelling</a:t>
            </a:r>
          </a:p>
          <a:p>
            <a:pPr lvl="1"/>
            <a:r>
              <a:rPr lang="en-US" baseline="0" dirty="0"/>
              <a:t>Evaluation</a:t>
            </a:r>
          </a:p>
          <a:p>
            <a:pPr lvl="1"/>
            <a:r>
              <a:rPr lang="en-US" baseline="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99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FE35-0C49-9F4F-A0D1-FD39068D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04CA-17D3-7349-99DC-5CACBEAA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Association</a:t>
            </a:r>
          </a:p>
          <a:p>
            <a:r>
              <a:rPr lang="en-US" dirty="0"/>
              <a:t>Recommender</a:t>
            </a:r>
            <a:r>
              <a:rPr lang="en-US" baseline="0" dirty="0"/>
              <a:t> Systems</a:t>
            </a:r>
          </a:p>
          <a:p>
            <a:r>
              <a:rPr lang="en-US" baseline="0" dirty="0"/>
              <a:t>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24103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85E-3D90-C841-9713-BCC370A1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F759-EFE2-B546-A7FF-4D4656F2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“Learning” in Machine</a:t>
            </a:r>
            <a:r>
              <a:rPr lang="en-US" baseline="0" dirty="0"/>
              <a:t> Induction?</a:t>
            </a:r>
          </a:p>
          <a:p>
            <a:r>
              <a:rPr lang="en-US" baseline="0" dirty="0"/>
              <a:t>Untrained model is a general mathematical model with many free parameters</a:t>
            </a:r>
          </a:p>
          <a:p>
            <a:r>
              <a:rPr lang="en-US" baseline="0" dirty="0"/>
              <a:t>Learning process automatically adjusts those parameters so the model gives a best fit to the training data</a:t>
            </a:r>
          </a:p>
          <a:p>
            <a:r>
              <a:rPr lang="en-US" baseline="0" dirty="0"/>
              <a:t>The fitted model is said to be “trained” or “learnt”</a:t>
            </a:r>
          </a:p>
          <a:p>
            <a:r>
              <a:rPr lang="en-US" baseline="0" dirty="0"/>
              <a:t>Linear Regression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35447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6834-DB54-FF4C-AECD-216785A0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r>
              <a:rPr lang="en-US" baseline="0" dirty="0"/>
              <a:t> of Learning: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9CFB-2593-F247-883D-6E2B02F9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baseline="0" dirty="0"/>
              <a:t> (e.g. linear regression)</a:t>
            </a:r>
          </a:p>
          <a:p>
            <a:pPr lvl="1"/>
            <a:r>
              <a:rPr lang="en-US" dirty="0"/>
              <a:t>Training data contains</a:t>
            </a:r>
            <a:r>
              <a:rPr lang="en-US" baseline="0" dirty="0"/>
              <a:t> correct answers</a:t>
            </a:r>
            <a:endParaRPr lang="en-US" dirty="0"/>
          </a:p>
          <a:p>
            <a:r>
              <a:rPr lang="en-US" dirty="0"/>
              <a:t>Unsupervised (e.g.</a:t>
            </a:r>
            <a:r>
              <a:rPr lang="en-US" baseline="0" dirty="0"/>
              <a:t> k-means clustering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Training data do not contain answers</a:t>
            </a:r>
          </a:p>
        </p:txBody>
      </p:sp>
    </p:spTree>
    <p:extLst>
      <p:ext uri="{BB962C8B-B14F-4D97-AF65-F5344CB8AC3E}">
        <p14:creationId xmlns:p14="http://schemas.microsoft.com/office/powerpoint/2010/main" val="2326485464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919</TotalTime>
  <Words>1038</Words>
  <Application>Microsoft Macintosh PowerPoint</Application>
  <PresentationFormat>Widescreen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Segoe UI</vt:lpstr>
      <vt:lpstr>Segoe UI Light</vt:lpstr>
      <vt:lpstr>Arial</vt:lpstr>
      <vt:lpstr>Consolas</vt:lpstr>
      <vt:lpstr>PPM Courseware Slides</vt:lpstr>
      <vt:lpstr>Introduction to Machine Learning </vt:lpstr>
      <vt:lpstr>Overview</vt:lpstr>
      <vt:lpstr>Course Notes</vt:lpstr>
      <vt:lpstr>What is Machine Learning</vt:lpstr>
      <vt:lpstr>CRISP-DM</vt:lpstr>
      <vt:lpstr>CRISP-DM</vt:lpstr>
      <vt:lpstr>Types of ML Queries</vt:lpstr>
      <vt:lpstr>Learning Process</vt:lpstr>
      <vt:lpstr>Types of Learning:</vt:lpstr>
      <vt:lpstr>Role of Statistics in ML</vt:lpstr>
      <vt:lpstr>Business Understanding</vt:lpstr>
      <vt:lpstr>Data Understanding</vt:lpstr>
      <vt:lpstr>Data Preparation</vt:lpstr>
      <vt:lpstr>Missing Data</vt:lpstr>
      <vt:lpstr>Outliers</vt:lpstr>
      <vt:lpstr>Feature Engineering</vt:lpstr>
      <vt:lpstr>Discretisation</vt:lpstr>
      <vt:lpstr>Detrending</vt:lpstr>
      <vt:lpstr>Smoothing</vt:lpstr>
      <vt:lpstr>Scaling</vt:lpstr>
      <vt:lpstr>Modelling</vt:lpstr>
      <vt:lpstr>Evaluation</vt:lpstr>
      <vt:lpstr>Deployment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Lianheng Tong</dc:creator>
  <cp:lastModifiedBy>Lianheng Tong</cp:lastModifiedBy>
  <cp:revision>18</cp:revision>
  <dcterms:created xsi:type="dcterms:W3CDTF">2019-01-17T17:04:18Z</dcterms:created>
  <dcterms:modified xsi:type="dcterms:W3CDTF">2019-01-28T09:07:34Z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