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63" r:id="rId5"/>
    <p:sldId id="280" r:id="rId6"/>
    <p:sldId id="264" r:id="rId7"/>
    <p:sldId id="266" r:id="rId8"/>
    <p:sldId id="259" r:id="rId9"/>
    <p:sldId id="265" r:id="rId10"/>
    <p:sldId id="279" r:id="rId11"/>
    <p:sldId id="267" r:id="rId12"/>
    <p:sldId id="268" r:id="rId13"/>
    <p:sldId id="275" r:id="rId14"/>
    <p:sldId id="278" r:id="rId15"/>
    <p:sldId id="262" r:id="rId16"/>
    <p:sldId id="281" r:id="rId17"/>
    <p:sldId id="274" r:id="rId18"/>
    <p:sldId id="276" r:id="rId19"/>
    <p:sldId id="277" r:id="rId20"/>
    <p:sldId id="269" r:id="rId21"/>
    <p:sldId id="270" r:id="rId22"/>
    <p:sldId id="273" r:id="rId23"/>
    <p:sldId id="271" r:id="rId24"/>
    <p:sldId id="272" r:id="rId25"/>
  </p:sldIdLst>
  <p:sldSz cx="12192000" cy="6858000"/>
  <p:notesSz cx="6645275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56"/>
          </p14:sldIdLst>
        </p14:section>
        <p14:section name="Content Slides" id="{1A095CF9-3572-4538-94D7-8ABEC199D1E2}">
          <p14:sldIdLst>
            <p14:sldId id="258"/>
            <p14:sldId id="257"/>
            <p14:sldId id="263"/>
            <p14:sldId id="280"/>
            <p14:sldId id="264"/>
            <p14:sldId id="266"/>
            <p14:sldId id="259"/>
            <p14:sldId id="265"/>
            <p14:sldId id="279"/>
            <p14:sldId id="267"/>
            <p14:sldId id="268"/>
            <p14:sldId id="275"/>
            <p14:sldId id="278"/>
            <p14:sldId id="262"/>
            <p14:sldId id="281"/>
            <p14:sldId id="274"/>
            <p14:sldId id="276"/>
            <p14:sldId id="277"/>
            <p14:sldId id="269"/>
            <p14:sldId id="270"/>
            <p14:sldId id="273"/>
            <p14:sldId id="271"/>
            <p14:sldId id="27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7D"/>
    <a:srgbClr val="004050"/>
    <a:srgbClr val="F3622C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274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-48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4" d="100"/>
          <a:sy n="44" d="100"/>
        </p:scale>
        <p:origin x="-2292" y="-114"/>
      </p:cViewPr>
      <p:guideLst>
        <p:guide orient="horz" pos="3079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notes/cs229-notes1.pdf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Supervised</a:t>
            </a:r>
            <a:r>
              <a:rPr lang="en-GB" baseline="0" dirty="0" smtClean="0"/>
              <a:t> learning – data with labels (i.e. known “y”)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73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</a:t>
            </a:r>
            <a:r>
              <a:rPr lang="en-GB" baseline="0" dirty="0" smtClean="0"/>
              <a:t> a new data point, we want to know the “chance” that this point belong to class “0” or “1”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predicted values to probabilities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the class with maximum probability ≡ predicting which side of the hyperplane given by w we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[with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2D: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cuts the coordinate plane into two halves with each class lying on either side of it]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2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Logistic regression is actually a classification method (not a regression)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on the log odds of something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occuring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 the log odds into a probability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32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Logistic regression is actually a classification method (not a regression)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on the log odds of something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occuring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 the log odds into a probability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32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Intuition: the green line is the “best fit line” for this data set</a:t>
            </a:r>
          </a:p>
          <a:p>
            <a:endParaRPr lang="en-GB" dirty="0" smtClean="0"/>
          </a:p>
          <a:p>
            <a:r>
              <a:rPr lang="en-GB" baseline="0" dirty="0" smtClean="0"/>
              <a:t>y axis: “predicted”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545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Intuition: 2D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545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63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+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 –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6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63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6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classification problem is similar to the regression problem, except that we not want to predict values y which have only a small number of discrete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23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http://cs229.stanford.edu/notes/cs229-notes1.pdf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6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is similar to regression, however, only the sign of the result (negative or positive) helps us with prediction.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boundary of a linear classifier will be a hyperplane in the feature space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is the normal vector of that plane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2D here, thus the decision boundary is a line separating red and blue (everything on the right hand side would be classified as blue by this classifier, and everything on the left-hand side as red)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Goal? finding parameters w and b (based on the training set)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How? minimize a loss – via misclassifications, measured how?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8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sign results in 0, by convention the positive class is predicted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8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 smtClean="0"/>
                  <a:t>NB: </a:t>
                </a:r>
                <a:r>
                  <a:rPr lang="en-GB" dirty="0" err="1" smtClean="0"/>
                  <a:t>model.score</a:t>
                </a:r>
                <a:r>
                  <a:rPr lang="en-GB" dirty="0" smtClean="0"/>
                  <a:t>() in </a:t>
                </a:r>
                <a:r>
                  <a:rPr lang="en-GB" dirty="0" err="1" smtClean="0"/>
                  <a:t>scikit</a:t>
                </a:r>
                <a:r>
                  <a:rPr lang="en-GB" dirty="0" smtClean="0"/>
                  <a:t>-learn is not the same as the loss function (usually similar</a:t>
                </a:r>
                <a:r>
                  <a:rPr lang="en-GB" baseline="0" dirty="0" smtClean="0"/>
                  <a:t> given the </a:t>
                </a:r>
                <a:r>
                  <a:rPr lang="en-GB" dirty="0" smtClean="0"/>
                  <a:t>intuition behind</a:t>
                </a:r>
                <a:r>
                  <a:rPr lang="en-GB" baseline="0" dirty="0" smtClean="0"/>
                  <a:t> both</a:t>
                </a:r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the prediction 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𝑦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 ̂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correct?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w and b fit the training set?</a:t>
                </a: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minimize number of misclassifications, via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“Zero-one loss” =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indicator which counts 1 every time a mistake occurs </a:t>
                </a:r>
              </a:p>
              <a:p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(difficult to optimise – because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non-convex &amp; not continuous, non smooth, n</a:t>
                </a:r>
                <a:r>
                  <a:rPr lang="en-GB" dirty="0" smtClean="0"/>
                  <a:t>o polynomial time algorithm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want: better behaved function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(convex and continuous and upper bounds on the “Zero-one loss”)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Different loss function approximations lead to specific algorithms (e.g., Perceptron, SVM, Logistic Regression, etc.). </a:t>
                </a:r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hinge loss &amp; log loss (both commonly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correct prediction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"how correct" your prediction is, i.e. how positive or negative your decision function is, i.e. </a:t>
                </a:r>
                <a:r>
                  <a:rPr lang="en-GB" dirty="0" smtClean="0"/>
                  <a:t>depend on how far the examples are from the hyperplane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4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 smtClean="0"/>
                  <a:t>we try linear regression on this</a:t>
                </a:r>
                <a:r>
                  <a:rPr lang="en-GB" baseline="0" dirty="0" smtClean="0"/>
                  <a:t> data set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 smtClean="0"/>
                  <a:t>linear regression, would be dominated</a:t>
                </a:r>
                <a:r>
                  <a:rPr lang="en-GB" baseline="0" dirty="0" smtClean="0"/>
                  <a:t> by </a:t>
                </a:r>
                <a:r>
                  <a:rPr lang="en-GB" dirty="0" smtClean="0"/>
                  <a:t>more distant points, causing misclassifications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the prediction 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𝑦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 ̂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correct?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w and b fit the training set?</a:t>
                </a: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minimize number of misclassifications, via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“Zero-one loss” =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indicator which counts 1 every time a mistake occurs </a:t>
                </a:r>
              </a:p>
              <a:p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(difficult to optimise – because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non-convex &amp; not continuous, non smooth, n</a:t>
                </a:r>
                <a:r>
                  <a:rPr lang="en-GB" dirty="0" smtClean="0"/>
                  <a:t>o polynomial time algorithm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want: better behaved function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(convex and continuous and upper bounds on the “Zero-one loss”)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Different loss function approximations lead to specific algorithms (e.g., Perceptron, SVM, Logistic Regression, etc.). </a:t>
                </a:r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hinge loss &amp; log loss (both commonly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correct prediction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"how correct" your prediction is, i.e. how positive or negative your decision function is, i.e. </a:t>
                </a:r>
                <a:r>
                  <a:rPr lang="en-GB" dirty="0" smtClean="0"/>
                  <a:t>depend on how far the examples are from the hyperplane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4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the prediction 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𝑦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 ̂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correct?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w and b fit the training set?</a:t>
                </a: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minimize number of misclassifications, via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“Zero-one loss” =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indicator which counts 1 every time a mistake occurs </a:t>
                </a:r>
              </a:p>
              <a:p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(difficult to optimise – because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non-convex &amp; not continuous, non smooth, n</a:t>
                </a:r>
                <a:r>
                  <a:rPr lang="en-GB" dirty="0" smtClean="0"/>
                  <a:t>o polynomial time algorithm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want: better behaved function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(convex and continuous and upper bounds on the “Zero-one loss”)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Different loss function approximations lead to specific algorithms (e.g., Perceptron, SVM, Logistic Regression, etc.). </a:t>
                </a:r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hinge loss &amp; log loss (both commonly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correct prediction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"how correct" your prediction is, i.e. how positive or negative your decision function is, i.e. </a:t>
                </a:r>
                <a:r>
                  <a:rPr lang="en-GB" dirty="0" smtClean="0"/>
                  <a:t>depend on how far the examples are from the hyperplane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40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GB" dirty="0" smtClean="0"/>
                  <a:t>Different loss function approximations lead to specific algorithms (e.g., Perceptron, SVM, Logistic Regression, etc.). </a:t>
                </a:r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the prediction 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𝑦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 ̂</a:t>
                </a:r>
                <a:r>
                  <a:rPr lang="en-GB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correct?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w and b fit the training set?</a:t>
                </a: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minimize number of misclassifications, via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“Zero-one loss” =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indicator which counts 1 every time a mistake occurs </a:t>
                </a:r>
              </a:p>
              <a:p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(difficult to optimise – because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non-convex &amp; not continuous, non smooth, n</a:t>
                </a:r>
                <a:r>
                  <a:rPr lang="en-GB" dirty="0" smtClean="0"/>
                  <a:t>o polynomial time algorithm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want: better behaved function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(convex and continuous and upper bounds on the “Zero-one loss”)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Different loss function approximations lead to specific algorithms (e.g., Perceptron, SVM, Logistic Regression, etc.). </a:t>
                </a:r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GB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hinge loss &amp; log loss (both commonly</a:t>
                </a:r>
                <a:r>
                  <a:rPr lang="en-GB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</a:t>
                </a: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correct prediction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GB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"how correct" your prediction is, i.e. how positive or negative your decision function is, i.e. </a:t>
                </a:r>
                <a:r>
                  <a:rPr lang="en-GB" dirty="0" smtClean="0"/>
                  <a:t>depend on how far the examples are from the hyperplane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4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values to probabilities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=""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FD1A7A-A38A-0249-86FC-F343AC0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4" y="1242034"/>
            <a:ext cx="3694113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707F437-89B4-A54B-85A8-C9A5944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3A1980-E778-E34F-85D2-A03A2CE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8E1EF04-8BEC-9546-8684-2121831A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DFDB941-222C-EE4E-A545-ED231A2B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US" sz="4000" b="1" i="0" kern="1200" cap="all" baseline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25522A-3C08-6948-AF7F-86F94B6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677362-0938-B84B-8F9B-6A0D8E6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2A842-E348-4340-8C81-E598FCA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242034"/>
            <a:ext cx="4834916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43563A-23A7-0548-9817-9F1F1C6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2" y="1554182"/>
            <a:ext cx="2721143" cy="687614"/>
          </a:xfrm>
        </p:spPr>
        <p:txBody>
          <a:bodyPr/>
          <a:lstStyle>
            <a:lvl1pPr>
              <a:defRPr lang="en-GB" sz="3600" b="1" i="0" kern="1200" cap="none" baseline="0" dirty="0" smtClean="0">
                <a:solidFill>
                  <a:srgbClr val="FF004C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7009"/>
            <a:ext cx="9491663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=""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5F2AED3-E92E-E44F-86E7-B44196DC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7B70E1E4-AEB4-4A49-9182-E549BDB7F0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2366914" cy="517711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2882"/>
            <a:ext cx="12192000" cy="585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422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EB36D1-E107-6944-A381-D9B61028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0878"/>
            <a:ext cx="9491663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=""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A301CDCB-954E-9446-857B-279975E39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F62193A7-233D-9B49-97E7-49F7659B7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=""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DB40F461-A064-2B42-8AE5-4D015E240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0ED5B7D1-3A97-9B40-BDB5-9D3E0F166F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=""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2099979"/>
            <a:ext cx="7091362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494660"/>
            <a:ext cx="622712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647060"/>
            <a:ext cx="634904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5275" y="1925767"/>
            <a:ext cx="6279765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none" baseline="0">
                <a:latin typeface="+mn-lt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475B8E-28E2-2840-8DFA-1A28415B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925767"/>
            <a:ext cx="2521449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50" r:id="rId19"/>
    <p:sldLayoutId id="2147483721" r:id="rId20"/>
    <p:sldLayoutId id="2147483693" r:id="rId21"/>
    <p:sldLayoutId id="2147483660" r:id="rId22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6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9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B08327-D81F-4A3D-A77F-B8EE21FB2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Sigmoid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53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13" y="377826"/>
            <a:ext cx="4807081" cy="327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/>
              <a:t>sigmoid” </a:t>
            </a:r>
          </a:p>
          <a:p>
            <a:r>
              <a:rPr lang="en-GB" dirty="0"/>
              <a:t>or “S-shaped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or “logistic</a:t>
            </a:r>
            <a:r>
              <a:rPr lang="en-GB" dirty="0"/>
              <a:t>” </a:t>
            </a:r>
          </a:p>
          <a:p>
            <a:r>
              <a:rPr lang="en-GB" dirty="0"/>
              <a:t>or </a:t>
            </a:r>
            <a:r>
              <a:rPr lang="en-GB" dirty="0" smtClean="0"/>
              <a:t>“inverse logit</a:t>
            </a:r>
            <a:r>
              <a:rPr lang="en-GB" dirty="0"/>
              <a:t>”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Sigmoid function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420" y="2174511"/>
            <a:ext cx="16287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97" y="4510759"/>
            <a:ext cx="1266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928" y="4593751"/>
            <a:ext cx="32575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11397" y="4097493"/>
            <a:ext cx="344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useful property of the derivative</a:t>
            </a:r>
          </a:p>
        </p:txBody>
      </p:sp>
    </p:spTree>
    <p:extLst>
      <p:ext uri="{BB962C8B-B14F-4D97-AF65-F5344CB8AC3E}">
        <p14:creationId xmlns:p14="http://schemas.microsoft.com/office/powerpoint/2010/main" val="382706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Imagine the scenario of perfect classification: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Consider this </a:t>
                </a:r>
                <a:r>
                  <a:rPr lang="en-GB" dirty="0"/>
                  <a:t>classification </a:t>
                </a:r>
                <a:r>
                  <a:rPr lang="en-GB" dirty="0" smtClean="0"/>
                  <a:t>as a regression with model: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  <a:ea typeface="Cambria Math"/>
                      </a:rPr>
                      <m:t>𝑔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4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latin typeface="Cambria Math"/>
                        <a:ea typeface="Cambria Math"/>
                      </a:rPr>
                      <m:t>w</m:t>
                    </m:r>
                    <m:r>
                      <m:rPr>
                        <m:sty m:val="p"/>
                      </m:rPr>
                      <a:rPr lang="en-GB" sz="2400" b="0" i="0" baseline="30000" smtClean="0">
                        <a:latin typeface="Cambria Math"/>
                        <a:ea typeface="Cambria Math"/>
                      </a:rPr>
                      <m:t>T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GB" sz="2400" dirty="0" smtClean="0"/>
                  <a:t>), </a:t>
                </a:r>
              </a:p>
              <a:p>
                <a:endParaRPr lang="en-GB" dirty="0"/>
              </a:p>
              <a:p>
                <a:r>
                  <a:rPr lang="en-GB" dirty="0" smtClean="0"/>
                  <a:t>where </a:t>
                </a:r>
                <a:endParaRPr lang="en-GB" baseline="300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037" t="-1199" r="-4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 sigmoid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05" y="886506"/>
            <a:ext cx="3678976" cy="311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7" y="5028796"/>
            <a:ext cx="16287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80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prediction </a:t>
            </a:r>
            <a:r>
              <a:rPr lang="en-GB" dirty="0"/>
              <a:t>function returns a probability </a:t>
            </a:r>
            <a:r>
              <a:rPr lang="en-GB" dirty="0" smtClean="0"/>
              <a:t>(between </a:t>
            </a:r>
            <a:r>
              <a:rPr lang="en-GB" dirty="0"/>
              <a:t>0 and </a:t>
            </a:r>
            <a:r>
              <a:rPr lang="en-GB" dirty="0" smtClean="0"/>
              <a:t>1)</a:t>
            </a:r>
          </a:p>
          <a:p>
            <a:r>
              <a:rPr lang="en-GB" dirty="0" smtClean="0"/>
              <a:t>How to map </a:t>
            </a:r>
            <a:r>
              <a:rPr lang="en-GB" dirty="0"/>
              <a:t>this to a discrete class (true/false, cat/dog</a:t>
            </a:r>
            <a:r>
              <a:rPr lang="en-GB" dirty="0" smtClean="0"/>
              <a:t>) ?</a:t>
            </a:r>
          </a:p>
          <a:p>
            <a:r>
              <a:rPr lang="en-GB" dirty="0" smtClean="0"/>
              <a:t>Need a threshold </a:t>
            </a:r>
            <a:r>
              <a:rPr lang="en-GB" dirty="0"/>
              <a:t>value or tipping point </a:t>
            </a:r>
            <a:endParaRPr lang="en-GB" dirty="0" smtClean="0"/>
          </a:p>
          <a:p>
            <a:r>
              <a:rPr lang="en-GB" dirty="0" smtClean="0"/>
              <a:t>	above </a:t>
            </a:r>
            <a:r>
              <a:rPr lang="en-GB" dirty="0"/>
              <a:t>which we will classify values into class 1 </a:t>
            </a:r>
            <a:endParaRPr lang="en-GB" dirty="0" smtClean="0"/>
          </a:p>
          <a:p>
            <a:r>
              <a:rPr lang="en-GB" dirty="0" smtClean="0"/>
              <a:t>	below </a:t>
            </a:r>
            <a:r>
              <a:rPr lang="en-GB" dirty="0"/>
              <a:t>which we classify values into class 2.</a:t>
            </a:r>
          </a:p>
          <a:p>
            <a:pPr>
              <a:spcAft>
                <a:spcPts val="0"/>
              </a:spcAft>
              <a:buSzTx/>
              <a:defRPr/>
            </a:pPr>
            <a:r>
              <a:rPr lang="en-GB" b="1" dirty="0" smtClean="0"/>
              <a:t>	decision </a:t>
            </a:r>
            <a:r>
              <a:rPr lang="en-GB" b="1" dirty="0"/>
              <a:t>boundary: </a:t>
            </a:r>
            <a:endParaRPr lang="en-GB" b="1" dirty="0" smtClean="0"/>
          </a:p>
          <a:p>
            <a:pPr>
              <a:spcAft>
                <a:spcPts val="0"/>
              </a:spcAft>
              <a:buSzTx/>
              <a:defRPr/>
            </a:pPr>
            <a:r>
              <a:rPr lang="en-GB" b="1" dirty="0"/>
              <a:t>	</a:t>
            </a:r>
            <a:r>
              <a:rPr lang="en-GB" b="1" dirty="0" smtClean="0"/>
              <a:t>if </a:t>
            </a:r>
            <a:r>
              <a:rPr lang="en-GB" b="1" dirty="0"/>
              <a:t>probability ≥ 0.5 then </a:t>
            </a:r>
            <a:r>
              <a:rPr lang="en-GB" b="1" dirty="0" smtClean="0"/>
              <a:t>y </a:t>
            </a:r>
            <a:r>
              <a:rPr lang="en-GB" b="1" dirty="0"/>
              <a:t>= </a:t>
            </a:r>
            <a:r>
              <a:rPr lang="en-GB" b="1" dirty="0" smtClean="0"/>
              <a:t>1</a:t>
            </a:r>
          </a:p>
          <a:p>
            <a:pPr>
              <a:spcAft>
                <a:spcPts val="0"/>
              </a:spcAft>
              <a:buSzTx/>
              <a:defRPr/>
            </a:pPr>
            <a:r>
              <a:rPr lang="en-GB" b="1" dirty="0"/>
              <a:t>	</a:t>
            </a:r>
            <a:r>
              <a:rPr lang="en-GB" b="1" dirty="0" smtClean="0"/>
              <a:t>	[i.e. decision </a:t>
            </a:r>
            <a:r>
              <a:rPr lang="en-GB" b="1" dirty="0"/>
              <a:t>function </a:t>
            </a:r>
            <a:r>
              <a:rPr lang="en-GB" b="1" dirty="0" err="1"/>
              <a:t>w</a:t>
            </a:r>
            <a:r>
              <a:rPr lang="en-GB" b="1" baseline="30000" dirty="0" err="1"/>
              <a:t>T</a:t>
            </a:r>
            <a:r>
              <a:rPr lang="en-GB" b="1" dirty="0" err="1"/>
              <a:t>x</a:t>
            </a:r>
            <a:r>
              <a:rPr lang="en-GB" b="1" dirty="0"/>
              <a:t> &gt; 0], </a:t>
            </a:r>
            <a:endParaRPr lang="en-GB" b="1" dirty="0" smtClean="0"/>
          </a:p>
          <a:p>
            <a:pPr>
              <a:spcAft>
                <a:spcPts val="0"/>
              </a:spcAft>
              <a:buSzTx/>
              <a:defRPr/>
            </a:pPr>
            <a:r>
              <a:rPr lang="en-GB" b="1" dirty="0" smtClean="0"/>
              <a:t>	else </a:t>
            </a:r>
            <a:r>
              <a:rPr lang="en-GB" b="1" dirty="0"/>
              <a:t>y = </a:t>
            </a:r>
            <a:r>
              <a:rPr lang="en-GB" b="1" dirty="0" smtClean="0"/>
              <a:t>0</a:t>
            </a:r>
            <a:endParaRPr lang="en-GB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boundary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5697525" y="242263"/>
            <a:ext cx="3678976" cy="3119436"/>
            <a:chOff x="5953805" y="242264"/>
            <a:chExt cx="3678976" cy="311943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805" y="242264"/>
              <a:ext cx="3678976" cy="3119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6816436" y="1801982"/>
              <a:ext cx="2816345" cy="0"/>
            </a:xfrm>
            <a:prstGeom prst="line">
              <a:avLst/>
            </a:prstGeom>
            <a:ln w="57150">
              <a:solidFill>
                <a:srgbClr val="7F0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130635" y="1643723"/>
              <a:ext cx="457200" cy="393875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normAutofit lnSpcReduction="10000"/>
            </a:bodyPr>
            <a:lstStyle/>
            <a:p>
              <a:pPr algn="l"/>
              <a:r>
                <a:rPr lang="en-GB" sz="2400" dirty="0" smtClean="0">
                  <a:solidFill>
                    <a:srgbClr val="7F007D"/>
                  </a:solidFill>
                </a:rPr>
                <a:t>0</a:t>
              </a:r>
              <a:r>
                <a:rPr lang="en-GB" sz="2800" b="1" dirty="0" smtClean="0">
                  <a:solidFill>
                    <a:srgbClr val="7F007D"/>
                  </a:solidFill>
                </a:rPr>
                <a:t>.</a:t>
              </a:r>
              <a:r>
                <a:rPr lang="en-GB" sz="2400" dirty="0" smtClean="0">
                  <a:solidFill>
                    <a:srgbClr val="7F007D"/>
                  </a:solidFill>
                </a:rPr>
                <a:t>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25232" y="56000"/>
            <a:ext cx="1993188" cy="1339751"/>
            <a:chOff x="10025232" y="242263"/>
            <a:chExt cx="1993188" cy="133975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44" r="-637"/>
            <a:stretch/>
          </p:blipFill>
          <p:spPr bwMode="auto">
            <a:xfrm>
              <a:off x="10025232" y="242263"/>
              <a:ext cx="1872255" cy="1339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1554575" y="1034591"/>
                  <a:ext cx="46384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GB" baseline="30000">
                            <a:latin typeface="Cambria Math"/>
                            <a:ea typeface="Cambria Math"/>
                          </a:rPr>
                          <m:t>T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4575" y="1034591"/>
                  <a:ext cx="4638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195" r="-38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934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10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Model: probability of data being from one of two classes:</a:t>
                </a:r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 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 )= 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𝑦</m:t>
                          </m:r>
                          <m:r>
                            <a:rPr lang="en-GB" i="1">
                              <a:latin typeface="Cambria Math"/>
                            </a:rPr>
                            <m:t>=0 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</a:rPr>
                        <m:t> )= 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This can be written more concisely:</a:t>
                </a: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=1 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  <m:r>
                            <a:rPr lang="en-GB" i="1">
                              <a:latin typeface="Cambria Math"/>
                            </a:rPr>
                            <m:t> 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=0 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  <m:r>
                            <a:rPr lang="en-GB" i="1">
                              <a:latin typeface="Cambria Math"/>
                            </a:rPr>
                            <m:t> 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037" t="-1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</a:t>
            </a:r>
            <a:r>
              <a:rPr lang="en-GB" dirty="0" smtClean="0"/>
              <a:t>regression:</a:t>
            </a:r>
            <a:br>
              <a:rPr lang="en-GB" dirty="0" smtClean="0"/>
            </a:br>
            <a:r>
              <a:rPr lang="en-GB" dirty="0" smtClean="0"/>
              <a:t>Model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084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0081058" y="1124635"/>
            <a:ext cx="2133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models </a:t>
            </a:r>
            <a:r>
              <a:rPr lang="en-GB" sz="1400" dirty="0" smtClean="0"/>
              <a:t>probability(y) </a:t>
            </a:r>
          </a:p>
          <a:p>
            <a:r>
              <a:rPr lang="en-GB" sz="1400" dirty="0" smtClean="0"/>
              <a:t>i.e. </a:t>
            </a:r>
            <a:r>
              <a:rPr lang="en-GB" sz="1400" b="1" dirty="0" smtClean="0"/>
              <a:t>between</a:t>
            </a:r>
            <a:r>
              <a:rPr lang="en-GB" sz="1400" dirty="0" smtClean="0"/>
              <a:t> </a:t>
            </a:r>
            <a:r>
              <a:rPr lang="en-GB" sz="1400" dirty="0"/>
              <a:t>0 and 1, </a:t>
            </a:r>
          </a:p>
          <a:p>
            <a:r>
              <a:rPr lang="en-GB" sz="1400" dirty="0"/>
              <a:t>(</a:t>
            </a:r>
            <a:r>
              <a:rPr lang="en-GB" sz="1400" i="1" dirty="0" smtClean="0"/>
              <a:t>not:</a:t>
            </a:r>
            <a:r>
              <a:rPr lang="en-GB" sz="1400" dirty="0" smtClean="0"/>
              <a:t> </a:t>
            </a:r>
            <a:r>
              <a:rPr lang="en-GB" sz="1400" dirty="0"/>
              <a:t>predicting y: 0 </a:t>
            </a:r>
            <a:r>
              <a:rPr lang="en-GB" sz="1400" b="1" dirty="0"/>
              <a:t>or</a:t>
            </a:r>
            <a:r>
              <a:rPr lang="en-GB" sz="1400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61734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=1 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  <m:r>
                            <a:rPr lang="en-GB" i="1">
                              <a:latin typeface="Cambria Math"/>
                            </a:rPr>
                            <m:t> 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=0 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  <m:r>
                            <a:rPr lang="en-GB" i="1">
                              <a:latin typeface="Cambria Math"/>
                            </a:rPr>
                            <m:t> 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			</a:t>
                </a:r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		           “odds”</a:t>
                </a:r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		    “log odds”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𝑥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/>
                  <a:t>model the log-odds as a linear </a:t>
                </a:r>
                <a:r>
                  <a:rPr lang="en-GB" dirty="0" smtClean="0"/>
                  <a:t>regression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</a:t>
            </a:r>
            <a:r>
              <a:rPr lang="en-GB" dirty="0" smtClean="0"/>
              <a:t>regression:</a:t>
            </a:r>
            <a:br>
              <a:rPr lang="en-GB" dirty="0" smtClean="0"/>
            </a:br>
            <a:r>
              <a:rPr lang="en-GB" dirty="0" smtClean="0"/>
              <a:t>Model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084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7799493" y="1045183"/>
            <a:ext cx="0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83019" y="1536773"/>
            <a:ext cx="198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 = 0.8, success</a:t>
            </a:r>
          </a:p>
          <a:p>
            <a:r>
              <a:rPr lang="en-GB" dirty="0"/>
              <a:t>1-p = 0.2, failure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960434" y="2264879"/>
                <a:ext cx="1869037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1−</m:t>
                          </m:r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GB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0.8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0.2</m:t>
                          </m:r>
                        </m:den>
                      </m:f>
                      <m:r>
                        <a:rPr lang="en-GB" i="1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34" y="2264879"/>
                <a:ext cx="1869037" cy="6594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0919647" y="2968224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 4 to 1”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16337" y="3412295"/>
            <a:ext cx="1755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/>
              <a:t>4 times out of 5 </a:t>
            </a:r>
            <a:endParaRPr lang="en-GB" sz="1600" i="1" dirty="0" smtClean="0"/>
          </a:p>
          <a:p>
            <a:r>
              <a:rPr lang="en-GB" sz="1600" i="1" dirty="0" smtClean="0"/>
              <a:t>the </a:t>
            </a:r>
            <a:r>
              <a:rPr lang="en-GB" sz="1600" i="1" dirty="0"/>
              <a:t>process is </a:t>
            </a:r>
            <a:endParaRPr lang="en-GB" sz="1600" i="1" dirty="0" smtClean="0"/>
          </a:p>
          <a:p>
            <a:r>
              <a:rPr lang="en-GB" sz="1600" i="1" dirty="0" smtClean="0"/>
              <a:t>expected </a:t>
            </a:r>
          </a:p>
          <a:p>
            <a:r>
              <a:rPr lang="en-GB" sz="1600" i="1" dirty="0" smtClean="0"/>
              <a:t>to </a:t>
            </a:r>
            <a:r>
              <a:rPr lang="en-GB" sz="1600" i="1" dirty="0"/>
              <a:t>be a success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60434" y="1421103"/>
            <a:ext cx="2187142" cy="3230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147352" y="1801707"/>
            <a:ext cx="1813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0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</a:t>
            </a:r>
            <a:br>
              <a:rPr lang="en-GB" dirty="0"/>
            </a:br>
            <a:r>
              <a:rPr lang="en-GB" dirty="0"/>
              <a:t>Model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29" y="389477"/>
            <a:ext cx="784076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084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18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en-GB" dirty="0" smtClean="0"/>
              <a:t>Logistic Regression                      Linear Regression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</a:t>
            </a:r>
            <a:br>
              <a:rPr lang="en-GB" dirty="0"/>
            </a:br>
            <a:r>
              <a:rPr lang="en-GB" dirty="0"/>
              <a:t>Model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084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21" y="636593"/>
            <a:ext cx="45434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15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Probabilistic Interpretation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7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Supervised learning</a:t>
            </a:r>
          </a:p>
          <a:p>
            <a:r>
              <a:rPr lang="en-GB" dirty="0"/>
              <a:t>	</a:t>
            </a:r>
            <a:r>
              <a:rPr lang="en-GB" dirty="0" smtClean="0"/>
              <a:t>model </a:t>
            </a:r>
            <a:r>
              <a:rPr lang="en-GB" dirty="0"/>
              <a:t>the relationship between 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smtClean="0"/>
              <a:t>measured </a:t>
            </a:r>
            <a:r>
              <a:rPr lang="en-GB" dirty="0"/>
              <a:t>features of data and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some </a:t>
            </a:r>
            <a:r>
              <a:rPr lang="en-GB" dirty="0"/>
              <a:t>label associated with the data</a:t>
            </a:r>
          </a:p>
          <a:p>
            <a:r>
              <a:rPr lang="en-GB" dirty="0"/>
              <a:t> </a:t>
            </a:r>
          </a:p>
          <a:p>
            <a:r>
              <a:rPr lang="en-GB" dirty="0" smtClean="0"/>
              <a:t>	model helps to assign labels </a:t>
            </a:r>
            <a:r>
              <a:rPr lang="en-GB" dirty="0"/>
              <a:t>to “new” </a:t>
            </a:r>
            <a:r>
              <a:rPr lang="en-GB" dirty="0" smtClean="0"/>
              <a:t>data</a:t>
            </a:r>
            <a:endParaRPr lang="en-GB" dirty="0"/>
          </a:p>
          <a:p>
            <a:r>
              <a:rPr lang="en-GB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classification </a:t>
            </a:r>
            <a:r>
              <a:rPr lang="en-GB" dirty="0"/>
              <a:t>tasks (the labels/targets are </a:t>
            </a:r>
            <a:r>
              <a:rPr lang="en-GB" b="1" dirty="0"/>
              <a:t>discrete</a:t>
            </a:r>
            <a:r>
              <a:rPr lang="en-GB" dirty="0"/>
              <a:t> categories)</a:t>
            </a:r>
          </a:p>
          <a:p>
            <a:pPr marL="465750" lvl="1" indent="-285750"/>
            <a:r>
              <a:rPr lang="en-GB" dirty="0" smtClean="0"/>
              <a:t>“</a:t>
            </a:r>
            <a:r>
              <a:rPr lang="en-GB" b="1" i="1" dirty="0"/>
              <a:t>binary classification</a:t>
            </a:r>
            <a:r>
              <a:rPr lang="en-GB" dirty="0" smtClean="0"/>
              <a:t>”            target </a:t>
            </a:r>
            <a:r>
              <a:rPr lang="en-GB" dirty="0"/>
              <a:t>has two possible </a:t>
            </a:r>
            <a:r>
              <a:rPr lang="en-GB" dirty="0" smtClean="0"/>
              <a:t>values</a:t>
            </a:r>
            <a:endParaRPr lang="en-GB" dirty="0"/>
          </a:p>
          <a:p>
            <a:pPr marL="465750" lvl="1" indent="-285750"/>
            <a:r>
              <a:rPr lang="en-GB" dirty="0"/>
              <a:t>“</a:t>
            </a:r>
            <a:r>
              <a:rPr lang="en-GB" b="1" i="1" dirty="0"/>
              <a:t>multiclass classification</a:t>
            </a:r>
            <a:r>
              <a:rPr lang="en-GB" dirty="0"/>
              <a:t>” </a:t>
            </a:r>
            <a:r>
              <a:rPr lang="en-GB" dirty="0" smtClean="0"/>
              <a:t>    target </a:t>
            </a:r>
            <a:r>
              <a:rPr lang="en-GB" dirty="0"/>
              <a:t>has more than two possible values</a:t>
            </a:r>
            <a:r>
              <a:rPr lang="en-GB" dirty="0" smtClean="0"/>
              <a:t>,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 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regression </a:t>
            </a:r>
            <a:r>
              <a:rPr lang="en-GB" dirty="0"/>
              <a:t>tasks (the labels/targets are </a:t>
            </a:r>
            <a:r>
              <a:rPr lang="en-GB" b="1" dirty="0"/>
              <a:t>continuous</a:t>
            </a:r>
            <a:r>
              <a:rPr lang="en-GB" dirty="0"/>
              <a:t> quantities)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Supervised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86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Write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 smtClean="0">
                    <a:latin typeface="Calibri"/>
                    <a:cs typeface="Calibri"/>
                  </a:rPr>
                  <a:t>for parameter weights </a:t>
                </a:r>
              </a:p>
              <a:p>
                <a:r>
                  <a:rPr lang="en-GB" dirty="0" smtClean="0">
                    <a:latin typeface="Calibri"/>
                    <a:cs typeface="Calibri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i="1" baseline="-2500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dirty="0" smtClean="0">
                    <a:latin typeface="Calibri"/>
                    <a:cs typeface="Calibri"/>
                  </a:rPr>
                  <a:t> for the sigmoid hypothesis.</a:t>
                </a:r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                                                   “canonical response function” 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                                        </a:t>
                </a:r>
                <a:r>
                  <a:rPr lang="en-GB" dirty="0" smtClean="0"/>
                  <a:t>[</a:t>
                </a:r>
                <a:r>
                  <a:rPr lang="en-GB" dirty="0" err="1" smtClean="0"/>
                  <a:t>wrt</a:t>
                </a:r>
                <a:r>
                  <a:rPr lang="en-GB" dirty="0" smtClean="0"/>
                  <a:t>: GLM]</a:t>
                </a:r>
                <a:endParaRPr lang="en-GB" dirty="0" smtClean="0"/>
              </a:p>
              <a:p>
                <a:r>
                  <a:rPr lang="en-GB" dirty="0" smtClean="0"/>
                  <a:t>The </a:t>
                </a:r>
                <a:r>
                  <a:rPr lang="en-GB" dirty="0" smtClean="0"/>
                  <a:t>model becomes: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Compactly:  (because Y is a Bernoulli)</a:t>
                </a:r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Likelihood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dirty="0">
                    <a:latin typeface="Calibri"/>
                    <a:cs typeface="Calibri"/>
                  </a:rPr>
                  <a:t> </a:t>
                </a:r>
                <a:r>
                  <a:rPr lang="en-GB" dirty="0" smtClean="0">
                    <a:latin typeface="Calibri"/>
                    <a:cs typeface="Calibri"/>
                  </a:rPr>
                  <a:t>parameter </a:t>
                </a:r>
                <a:r>
                  <a:rPr lang="en-GB" dirty="0" smtClean="0"/>
                  <a:t>[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independent training examples]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101" t="-1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regression:</a:t>
            </a:r>
            <a:br>
              <a:rPr lang="en-GB" dirty="0" smtClean="0"/>
            </a:br>
            <a:r>
              <a:rPr lang="en-GB" dirty="0" smtClean="0"/>
              <a:t>Likelihood</a:t>
            </a:r>
            <a:endParaRPr lang="en-GB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084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431995" y="1221951"/>
            <a:ext cx="2170431" cy="657225"/>
            <a:chOff x="5431995" y="984889"/>
            <a:chExt cx="2170431" cy="65722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995" y="984889"/>
              <a:ext cx="113347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251" y="1113477"/>
              <a:ext cx="6381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446" y="1237302"/>
              <a:ext cx="2571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95" y="2292698"/>
            <a:ext cx="3381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51" y="3616038"/>
            <a:ext cx="4019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01" y="4704827"/>
            <a:ext cx="49720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1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 optimal parameters will “maximise the likelihood”</a:t>
            </a:r>
          </a:p>
          <a:p>
            <a:r>
              <a:rPr lang="en-GB" dirty="0" smtClean="0"/>
              <a:t>i.e</a:t>
            </a:r>
            <a:r>
              <a:rPr lang="en-GB" dirty="0"/>
              <a:t>. maximise the probability of training </a:t>
            </a:r>
            <a:r>
              <a:rPr lang="en-GB" dirty="0" smtClean="0"/>
              <a:t>data under </a:t>
            </a:r>
            <a:r>
              <a:rPr lang="en-GB" dirty="0"/>
              <a:t>our </a:t>
            </a:r>
            <a:r>
              <a:rPr lang="en-GB" dirty="0" smtClean="0"/>
              <a:t>model</a:t>
            </a:r>
            <a:endParaRPr lang="en-GB" dirty="0"/>
          </a:p>
          <a:p>
            <a:r>
              <a:rPr lang="en-GB" dirty="0" smtClean="0"/>
              <a:t>i.e. find parameters </a:t>
            </a:r>
            <a:r>
              <a:rPr lang="en-GB" dirty="0" err="1" smtClean="0"/>
              <a:t>s.t</a:t>
            </a:r>
            <a:r>
              <a:rPr lang="en-GB" dirty="0" err="1"/>
              <a:t>.</a:t>
            </a:r>
            <a:r>
              <a:rPr lang="en-GB" dirty="0"/>
              <a:t> maximum probability is assigned to labels observed in the training </a:t>
            </a:r>
            <a:r>
              <a:rPr lang="en-GB" dirty="0" smtClean="0"/>
              <a:t>data</a:t>
            </a:r>
          </a:p>
          <a:p>
            <a:endParaRPr lang="en-GB" dirty="0" smtClean="0"/>
          </a:p>
          <a:p>
            <a:r>
              <a:rPr lang="en-GB" dirty="0" smtClean="0"/>
              <a:t>We can optimise either the likelihood function or the log likelihood function, as it is a smooth monotonous function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Goal: search for a value of </a:t>
            </a:r>
            <a:r>
              <a:rPr lang="en-GB" i="1" dirty="0"/>
              <a:t>θ</a:t>
            </a:r>
            <a:r>
              <a:rPr lang="en-GB" dirty="0"/>
              <a:t> </a:t>
            </a:r>
            <a:r>
              <a:rPr lang="en-GB" dirty="0" err="1"/>
              <a:t>s.t.</a:t>
            </a:r>
            <a:r>
              <a:rPr lang="en-GB" dirty="0"/>
              <a:t> </a:t>
            </a:r>
          </a:p>
          <a:p>
            <a:r>
              <a:rPr lang="en-GB" i="1" dirty="0"/>
              <a:t>          p</a:t>
            </a:r>
            <a:r>
              <a:rPr lang="en-GB" dirty="0"/>
              <a:t>(</a:t>
            </a:r>
            <a:r>
              <a:rPr lang="en-GB" i="1" dirty="0"/>
              <a:t>y</a:t>
            </a:r>
            <a:r>
              <a:rPr lang="en-GB" dirty="0"/>
              <a:t>=1|</a:t>
            </a:r>
            <a:r>
              <a:rPr lang="en-GB" i="1" dirty="0"/>
              <a:t>x</a:t>
            </a:r>
            <a:r>
              <a:rPr lang="en-GB" dirty="0"/>
              <a:t>)=</a:t>
            </a:r>
            <a:r>
              <a:rPr lang="en-GB" i="1" dirty="0" err="1"/>
              <a:t>h</a:t>
            </a:r>
            <a:r>
              <a:rPr lang="en-GB" i="1" baseline="-25000" dirty="0" err="1"/>
              <a:t>θ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 </a:t>
            </a:r>
          </a:p>
          <a:p>
            <a:r>
              <a:rPr lang="en-GB" dirty="0"/>
              <a:t>       </a:t>
            </a:r>
            <a:r>
              <a:rPr lang="en-GB" dirty="0" smtClean="0"/>
              <a:t>      is </a:t>
            </a:r>
            <a:r>
              <a:rPr lang="en-GB" dirty="0"/>
              <a:t>large when </a:t>
            </a:r>
            <a:r>
              <a:rPr lang="en-GB" i="1" dirty="0"/>
              <a:t>x</a:t>
            </a:r>
            <a:r>
              <a:rPr lang="en-GB" dirty="0"/>
              <a:t> belongs to “1” class </a:t>
            </a:r>
          </a:p>
          <a:p>
            <a:r>
              <a:rPr lang="en-GB" dirty="0"/>
              <a:t>         </a:t>
            </a:r>
            <a:r>
              <a:rPr lang="en-GB" dirty="0" smtClean="0"/>
              <a:t>    </a:t>
            </a:r>
            <a:r>
              <a:rPr lang="en-GB" dirty="0"/>
              <a:t>is small when </a:t>
            </a:r>
            <a:r>
              <a:rPr lang="en-GB" i="1" dirty="0"/>
              <a:t>x</a:t>
            </a:r>
            <a:r>
              <a:rPr lang="en-GB" dirty="0"/>
              <a:t> belongs to “0” class  [ i.e. p(</a:t>
            </a:r>
            <a:r>
              <a:rPr lang="en-GB" i="1" dirty="0"/>
              <a:t>y</a:t>
            </a:r>
            <a:r>
              <a:rPr lang="en-GB" dirty="0"/>
              <a:t>=0|</a:t>
            </a:r>
            <a:r>
              <a:rPr lang="en-GB" i="1" dirty="0"/>
              <a:t>x</a:t>
            </a:r>
            <a:r>
              <a:rPr lang="en-GB" dirty="0"/>
              <a:t>) is large ]</a:t>
            </a:r>
          </a:p>
          <a:p>
            <a:r>
              <a:rPr lang="en-GB" dirty="0"/>
              <a:t>training examples, binary labels </a:t>
            </a:r>
          </a:p>
          <a:p>
            <a:r>
              <a:rPr lang="en-GB" dirty="0" smtClean="0"/>
              <a:t>       </a:t>
            </a:r>
            <a:r>
              <a:rPr lang="en-GB" dirty="0"/>
              <a:t>cost </a:t>
            </a:r>
            <a:r>
              <a:rPr lang="en-GB" dirty="0" smtClean="0"/>
              <a:t>function measures </a:t>
            </a:r>
            <a:r>
              <a:rPr lang="en-GB" dirty="0"/>
              <a:t>how well a given </a:t>
            </a:r>
            <a:r>
              <a:rPr lang="en-GB" i="1" dirty="0" err="1"/>
              <a:t>h</a:t>
            </a:r>
            <a:r>
              <a:rPr lang="en-GB" i="1" baseline="-25000" dirty="0" err="1"/>
              <a:t>θ</a:t>
            </a:r>
            <a:r>
              <a:rPr lang="en-GB" dirty="0"/>
              <a:t> fits </a:t>
            </a:r>
            <a:r>
              <a:rPr lang="en-GB" dirty="0" smtClean="0"/>
              <a:t>training </a:t>
            </a:r>
            <a:r>
              <a:rPr lang="en-GB" dirty="0"/>
              <a:t>data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regression:</a:t>
            </a:r>
            <a:br>
              <a:rPr lang="en-GB" dirty="0" smtClean="0"/>
            </a:br>
            <a:r>
              <a:rPr lang="en-GB" dirty="0" smtClean="0"/>
              <a:t>log likelihood</a:t>
            </a:r>
            <a:br>
              <a:rPr lang="en-GB" dirty="0" smtClean="0"/>
            </a:br>
            <a:r>
              <a:rPr lang="en-GB" dirty="0" smtClean="0"/>
              <a:t>or</a:t>
            </a:r>
            <a:br>
              <a:rPr lang="en-GB" dirty="0" smtClean="0"/>
            </a:br>
            <a:r>
              <a:rPr lang="en-GB" dirty="0" smtClean="0"/>
              <a:t>cost</a:t>
            </a:r>
            <a:endParaRPr lang="en-GB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084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7" y="2788424"/>
            <a:ext cx="962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2582884"/>
            <a:ext cx="53435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73364"/>
          <a:stretch/>
        </p:blipFill>
        <p:spPr bwMode="auto">
          <a:xfrm>
            <a:off x="4124199" y="3293777"/>
            <a:ext cx="54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6148" idx="3"/>
            <a:endCxn id="6146" idx="2"/>
          </p:cNvCxnSpPr>
          <p:nvPr/>
        </p:nvCxnSpPr>
        <p:spPr>
          <a:xfrm flipV="1">
            <a:off x="4664199" y="3178949"/>
            <a:ext cx="853951" cy="30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7" y="6077982"/>
            <a:ext cx="5343525" cy="72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60" y="6525000"/>
            <a:ext cx="3905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>
            <a:stCxn id="2050" idx="3"/>
            <a:endCxn id="12" idx="1"/>
          </p:cNvCxnSpPr>
          <p:nvPr/>
        </p:nvCxnSpPr>
        <p:spPr>
          <a:xfrm flipV="1">
            <a:off x="4649685" y="6439380"/>
            <a:ext cx="1416152" cy="21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58" y="5182734"/>
            <a:ext cx="1943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49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minimise to find parameters, (take the gradient and set to zero)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		</a:t>
            </a:r>
          </a:p>
          <a:p>
            <a:r>
              <a:rPr lang="en-GB" dirty="0" smtClean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regression:</a:t>
            </a:r>
            <a:br>
              <a:rPr lang="en-GB" dirty="0" smtClean="0"/>
            </a:br>
            <a:r>
              <a:rPr lang="en-GB" dirty="0" smtClean="0"/>
              <a:t>learning</a:t>
            </a:r>
            <a:br>
              <a:rPr lang="en-GB" dirty="0" smtClean="0"/>
            </a:br>
            <a:r>
              <a:rPr lang="en-GB" dirty="0" smtClean="0"/>
              <a:t>parameters</a:t>
            </a:r>
            <a:endParaRPr lang="en-GB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084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4" y="1684870"/>
            <a:ext cx="7374047" cy="198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662" y="1049012"/>
            <a:ext cx="1811852" cy="3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9973733" y="1349984"/>
            <a:ext cx="795868" cy="90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minimise to find parameters, </a:t>
            </a:r>
          </a:p>
          <a:p>
            <a:endParaRPr lang="en-GB" dirty="0"/>
          </a:p>
          <a:p>
            <a:r>
              <a:rPr lang="en-GB" dirty="0" smtClean="0"/>
              <a:t>	we take the gradient and set to zero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in vector form: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		similar to gradient </a:t>
            </a:r>
            <a:r>
              <a:rPr lang="en-GB" dirty="0"/>
              <a:t>for linear regression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except </a:t>
            </a:r>
            <a:r>
              <a:rPr lang="en-GB" dirty="0"/>
              <a:t>that now </a:t>
            </a:r>
            <a:r>
              <a:rPr lang="en-GB" i="1" dirty="0" err="1"/>
              <a:t>h</a:t>
            </a:r>
            <a:r>
              <a:rPr lang="en-GB" i="1" baseline="-25000" dirty="0" err="1"/>
              <a:t>θ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)=</a:t>
            </a:r>
            <a:r>
              <a:rPr lang="en-GB" i="1" dirty="0"/>
              <a:t>σ</a:t>
            </a:r>
            <a:r>
              <a:rPr lang="en-GB" dirty="0"/>
              <a:t>(</a:t>
            </a:r>
            <a:r>
              <a:rPr lang="en-GB" i="1" dirty="0" err="1"/>
              <a:t>θ</a:t>
            </a:r>
            <a:r>
              <a:rPr lang="en-GB" baseline="30000" dirty="0" err="1"/>
              <a:t>⊤</a:t>
            </a:r>
            <a:r>
              <a:rPr lang="en-GB" i="1" dirty="0" err="1"/>
              <a:t>x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	rewrite without h</a:t>
            </a:r>
            <a:r>
              <a:rPr lang="el-GR" baseline="-25000" dirty="0" smtClean="0">
                <a:latin typeface="Calibri"/>
                <a:cs typeface="Calibri"/>
              </a:rPr>
              <a:t>ϴ</a:t>
            </a:r>
            <a:r>
              <a:rPr lang="en-GB" dirty="0" smtClean="0"/>
              <a:t> &amp; noting </a:t>
            </a:r>
            <a:r>
              <a:rPr lang="en-GB" dirty="0" err="1" smtClean="0"/>
              <a:t>y</a:t>
            </a:r>
            <a:r>
              <a:rPr lang="en-GB" baseline="-25000" dirty="0" err="1" smtClean="0"/>
              <a:t>i</a:t>
            </a:r>
            <a:r>
              <a:rPr lang="en-GB" dirty="0" smtClean="0"/>
              <a:t> takes only two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regression:</a:t>
            </a:r>
            <a:br>
              <a:rPr lang="en-GB" dirty="0" smtClean="0"/>
            </a:br>
            <a:r>
              <a:rPr lang="en-GB" dirty="0" smtClean="0"/>
              <a:t>learning</a:t>
            </a:r>
            <a:br>
              <a:rPr lang="en-GB" dirty="0" smtClean="0"/>
            </a:br>
            <a:r>
              <a:rPr lang="en-GB" dirty="0" smtClean="0"/>
              <a:t>parameters</a:t>
            </a:r>
            <a:endParaRPr lang="en-GB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084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2" y="5476458"/>
            <a:ext cx="5429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67" y="1396100"/>
            <a:ext cx="3210852" cy="88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759" y="3030619"/>
            <a:ext cx="3143108" cy="71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79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Classify </a:t>
            </a:r>
            <a:r>
              <a:rPr lang="en-GB" dirty="0"/>
              <a:t>a new test point as “1” or “0” 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en-GB" dirty="0"/>
              <a:t>checking which of these two class labels is most probable: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</a:t>
            </a:r>
            <a:r>
              <a:rPr lang="en-GB" dirty="0"/>
              <a:t> </a:t>
            </a:r>
            <a:r>
              <a:rPr lang="en-GB" i="1" dirty="0" smtClean="0"/>
              <a:t>p</a:t>
            </a:r>
            <a:r>
              <a:rPr lang="en-GB" dirty="0" smtClean="0"/>
              <a:t>( </a:t>
            </a:r>
            <a:r>
              <a:rPr lang="en-GB" i="1" dirty="0" smtClean="0"/>
              <a:t>y</a:t>
            </a:r>
            <a:r>
              <a:rPr lang="en-GB" dirty="0" smtClean="0"/>
              <a:t>=1|</a:t>
            </a:r>
            <a:r>
              <a:rPr lang="en-GB" i="1" dirty="0" smtClean="0"/>
              <a:t>x </a:t>
            </a:r>
            <a:r>
              <a:rPr lang="en-GB" dirty="0" smtClean="0"/>
              <a:t>) &gt; </a:t>
            </a:r>
            <a:r>
              <a:rPr lang="en-GB" i="1" dirty="0" smtClean="0"/>
              <a:t>p</a:t>
            </a:r>
            <a:r>
              <a:rPr lang="en-GB" dirty="0" smtClean="0"/>
              <a:t>( </a:t>
            </a:r>
            <a:r>
              <a:rPr lang="en-GB" i="1" dirty="0" smtClean="0"/>
              <a:t>y</a:t>
            </a:r>
            <a:r>
              <a:rPr lang="en-GB" dirty="0" smtClean="0"/>
              <a:t>=0|</a:t>
            </a:r>
            <a:r>
              <a:rPr lang="en-GB" i="1" dirty="0" smtClean="0"/>
              <a:t>x 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then </a:t>
            </a:r>
            <a:r>
              <a:rPr lang="en-GB" dirty="0"/>
              <a:t>we label the example as a “1”, </a:t>
            </a:r>
            <a:r>
              <a:rPr lang="en-GB" dirty="0" smtClean="0"/>
              <a:t>and </a:t>
            </a:r>
            <a:r>
              <a:rPr lang="en-GB" dirty="0"/>
              <a:t>“0” </a:t>
            </a:r>
            <a:r>
              <a:rPr lang="en-GB" dirty="0" smtClean="0"/>
              <a:t>otherwise</a:t>
            </a:r>
          </a:p>
          <a:p>
            <a:endParaRPr lang="en-GB" dirty="0"/>
          </a:p>
          <a:p>
            <a:r>
              <a:rPr lang="en-GB" dirty="0" smtClean="0"/>
              <a:t>i.e. same </a:t>
            </a:r>
            <a:r>
              <a:rPr lang="en-GB" dirty="0"/>
              <a:t>as checking </a:t>
            </a:r>
            <a:r>
              <a:rPr lang="en-GB" dirty="0" smtClean="0"/>
              <a:t>whether</a:t>
            </a:r>
            <a:r>
              <a:rPr lang="en-GB" dirty="0"/>
              <a:t> </a:t>
            </a:r>
            <a:r>
              <a:rPr lang="en-GB" dirty="0" err="1" smtClean="0"/>
              <a:t>h</a:t>
            </a:r>
            <a:r>
              <a:rPr lang="en-GB" baseline="-25000" dirty="0" err="1" smtClean="0"/>
              <a:t>θ</a:t>
            </a:r>
            <a:r>
              <a:rPr lang="en-GB" dirty="0" smtClean="0"/>
              <a:t>(x) &gt; 0.5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</a:t>
            </a:r>
            <a:br>
              <a:rPr lang="en-GB" dirty="0"/>
            </a:br>
            <a:r>
              <a:rPr lang="en-GB" dirty="0" smtClean="0"/>
              <a:t>with optimal parameters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084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71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D:\DATA\Hunt\CV\Data Science\2019 - post Grove\QA\20190731 - DSDP\20191014 - ML1Tues + ML2Mon\3 - classification\aml-07-linear-models-classification\images\linear_boundary_v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7" y="203213"/>
            <a:ext cx="6167438" cy="493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6" y="5207777"/>
            <a:ext cx="61055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Binary Classification:</a:t>
            </a:r>
            <a:br>
              <a:rPr lang="en-GB" sz="2800" dirty="0" smtClean="0"/>
            </a:br>
            <a:r>
              <a:rPr lang="en-GB" sz="2800" dirty="0" smtClean="0"/>
              <a:t>Linear models</a:t>
            </a:r>
            <a:endParaRPr lang="en-GB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7925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04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lvl="0" indent="-171450">
              <a:spcAft>
                <a:spcPts val="0"/>
              </a:spcAft>
              <a:buSzTx/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 marL="171450" lvl="0" indent="-171450">
              <a:spcAft>
                <a:spcPts val="0"/>
              </a:spcAft>
              <a:buSzTx/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Binary Classification:</a:t>
            </a:r>
            <a:br>
              <a:rPr lang="en-GB" sz="2800" dirty="0"/>
            </a:br>
            <a:r>
              <a:rPr lang="en-GB" sz="2800" dirty="0"/>
              <a:t>Linear models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7925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66759"/>
              </p:ext>
            </p:extLst>
          </p:nvPr>
        </p:nvGraphicFramePr>
        <p:xfrm>
          <a:off x="6110497" y="413787"/>
          <a:ext cx="37391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293"/>
                <a:gridCol w="19069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sign = positive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sign = negative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predicted class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predicted class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“+1”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“-1”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“positive class”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“negative class”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“+” 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“-” symbol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“1”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“0”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2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Loss </a:t>
            </a:r>
            <a:br>
              <a:rPr lang="en-GB" dirty="0" smtClean="0"/>
            </a:br>
            <a:r>
              <a:rPr lang="en-GB" dirty="0" smtClean="0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2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/>
                  <a:t>The loss function tells us how badly </a:t>
                </a:r>
                <a:r>
                  <a:rPr lang="en-GB" dirty="0" smtClean="0"/>
                  <a:t>a model is doing based on training data, i.e. a penalty </a:t>
                </a:r>
                <a:r>
                  <a:rPr lang="en-GB" dirty="0"/>
                  <a:t>for an incorrect prediction</a:t>
                </a:r>
              </a:p>
              <a:p>
                <a:endParaRPr lang="en-GB" dirty="0"/>
              </a:p>
              <a:p>
                <a:r>
                  <a:rPr lang="en-GB" dirty="0" smtClean="0"/>
                  <a:t>Regression: Least Squares:</a:t>
                </a:r>
              </a:p>
              <a:p>
                <a:endParaRPr lang="en-GB" dirty="0"/>
              </a:p>
              <a:p>
                <a:r>
                  <a:rPr lang="en-GB" dirty="0" smtClean="0"/>
                  <a:t>	the squared loss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𝑡𝑟𝑢𝑒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𝑡𝑎𝑟𝑔𝑒𝑡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𝑝𝑟𝑒𝑑𝑖𝑐𝑡𝑒𝑑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𝑡𝑎𝑟𝑔𝑒𝑡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	we minimise the sum of squared errors, </a:t>
                </a:r>
              </a:p>
              <a:p>
                <a:r>
                  <a:rPr lang="en-GB" dirty="0"/>
                  <a:t>	</a:t>
                </a:r>
                <a:r>
                  <a:rPr lang="en-GB" dirty="0" smtClean="0"/>
                  <a:t>with respect to parameters of model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037" t="-1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loss function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7925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Imagine the scenario of perfect classification,: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the squared </a:t>
            </a:r>
            <a:r>
              <a:rPr lang="en-GB" dirty="0" smtClean="0"/>
              <a:t>loss would be </a:t>
            </a:r>
            <a:r>
              <a:rPr lang="en-GB" b="1" dirty="0" smtClean="0"/>
              <a:t>non</a:t>
            </a:r>
            <a:r>
              <a:rPr lang="en-GB" dirty="0" smtClean="0"/>
              <a:t> zero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loss function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7925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7" y="961273"/>
            <a:ext cx="3187150" cy="271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41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7" y="6008436"/>
            <a:ext cx="3076575" cy="849564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glow rad="50800">
              <a:schemeClr val="bg1"/>
            </a:glow>
            <a:softEdge rad="0"/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“True class” </a:t>
            </a:r>
            <a:r>
              <a:rPr lang="en-GB" dirty="0"/>
              <a:t>is ONE:</a:t>
            </a:r>
          </a:p>
          <a:p>
            <a:r>
              <a:rPr lang="en-GB" dirty="0" smtClean="0"/>
              <a:t>	positive </a:t>
            </a:r>
            <a:r>
              <a:rPr lang="en-GB" dirty="0"/>
              <a:t>decision </a:t>
            </a:r>
            <a:r>
              <a:rPr lang="en-GB" dirty="0" smtClean="0"/>
              <a:t>function</a:t>
            </a:r>
          </a:p>
          <a:p>
            <a:r>
              <a:rPr lang="en-GB" dirty="0" smtClean="0"/>
              <a:t>	       positive prediction</a:t>
            </a:r>
          </a:p>
          <a:p>
            <a:r>
              <a:rPr lang="en-GB" dirty="0" smtClean="0"/>
              <a:t>	            correct classification:   y </a:t>
            </a:r>
            <a:r>
              <a:rPr lang="en-GB" dirty="0"/>
              <a:t>= “Zero-one loss” = 0</a:t>
            </a:r>
          </a:p>
          <a:p>
            <a:pPr>
              <a:spcAft>
                <a:spcPts val="0"/>
              </a:spcAft>
              <a:buSzTx/>
              <a:defRPr/>
            </a:pPr>
            <a:r>
              <a:rPr lang="en-GB" dirty="0" smtClean="0"/>
              <a:t>	positive </a:t>
            </a:r>
            <a:r>
              <a:rPr lang="en-GB" dirty="0"/>
              <a:t>decision </a:t>
            </a:r>
            <a:r>
              <a:rPr lang="en-GB" dirty="0" smtClean="0"/>
              <a:t>function</a:t>
            </a:r>
          </a:p>
          <a:p>
            <a:pPr>
              <a:spcAft>
                <a:spcPts val="0"/>
              </a:spcAft>
              <a:buSzTx/>
              <a:defRPr/>
            </a:pPr>
            <a:r>
              <a:rPr lang="en-GB" dirty="0" smtClean="0"/>
              <a:t>	      negative prediction </a:t>
            </a:r>
            <a:r>
              <a:rPr lang="en-GB" dirty="0"/>
              <a:t>=&gt; </a:t>
            </a: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r>
              <a:rPr lang="en-GB" dirty="0" smtClean="0"/>
              <a:t>	            wrong classification:   y </a:t>
            </a:r>
            <a:r>
              <a:rPr lang="en-GB" dirty="0"/>
              <a:t>= “Zero-one loss” = </a:t>
            </a:r>
            <a:r>
              <a:rPr lang="en-GB" dirty="0" smtClean="0"/>
              <a:t>1  					[penalized]</a:t>
            </a:r>
          </a:p>
          <a:p>
            <a:endParaRPr lang="en-GB" sz="300" i="1" dirty="0" smtClean="0"/>
          </a:p>
          <a:p>
            <a:endParaRPr lang="en-GB" sz="300" i="1" dirty="0"/>
          </a:p>
          <a:p>
            <a:endParaRPr lang="en-GB" sz="300" i="1" dirty="0" smtClean="0"/>
          </a:p>
          <a:p>
            <a:r>
              <a:rPr lang="en-GB" i="1" dirty="0" smtClean="0"/>
              <a:t>minimize </a:t>
            </a:r>
            <a:r>
              <a:rPr lang="en-GB" i="1" dirty="0"/>
              <a:t>number of misclassifications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loss function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7925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93" y="34055"/>
            <a:ext cx="4482382" cy="303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524" y="290217"/>
            <a:ext cx="1457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45524" y="888319"/>
            <a:ext cx="1457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indicator which counts 1 every time a mistake occurs</a:t>
            </a:r>
          </a:p>
        </p:txBody>
      </p:sp>
    </p:spTree>
    <p:extLst>
      <p:ext uri="{BB962C8B-B14F-4D97-AF65-F5344CB8AC3E}">
        <p14:creationId xmlns:p14="http://schemas.microsoft.com/office/powerpoint/2010/main" val="391581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Aft>
                <a:spcPts val="0"/>
              </a:spcAft>
              <a:buSzTx/>
              <a:defRPr/>
            </a:pP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endParaRPr lang="en-GB" dirty="0"/>
          </a:p>
          <a:p>
            <a:pPr>
              <a:spcAft>
                <a:spcPts val="0"/>
              </a:spcAft>
              <a:buSzTx/>
              <a:defRPr/>
            </a:pP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endParaRPr lang="en-GB" dirty="0"/>
          </a:p>
          <a:p>
            <a:pPr>
              <a:spcAft>
                <a:spcPts val="0"/>
              </a:spcAft>
              <a:buSzTx/>
              <a:defRPr/>
            </a:pP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endParaRPr lang="en-GB" dirty="0"/>
          </a:p>
          <a:p>
            <a:pPr>
              <a:spcAft>
                <a:spcPts val="0"/>
              </a:spcAft>
              <a:buSzTx/>
              <a:defRPr/>
            </a:pP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endParaRPr lang="en-GB" dirty="0"/>
          </a:p>
          <a:p>
            <a:pPr>
              <a:spcAft>
                <a:spcPts val="0"/>
              </a:spcAft>
              <a:buSzTx/>
              <a:defRPr/>
            </a:pP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endParaRPr lang="en-GB" dirty="0"/>
          </a:p>
          <a:p>
            <a:pPr>
              <a:spcAft>
                <a:spcPts val="0"/>
              </a:spcAft>
              <a:buSzTx/>
              <a:defRPr/>
            </a:pP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endParaRPr lang="en-GB" dirty="0"/>
          </a:p>
          <a:p>
            <a:pPr>
              <a:spcAft>
                <a:spcPts val="0"/>
              </a:spcAft>
              <a:buSzTx/>
              <a:defRPr/>
            </a:pP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endParaRPr lang="en-GB" dirty="0"/>
          </a:p>
          <a:p>
            <a:pPr>
              <a:spcAft>
                <a:spcPts val="0"/>
              </a:spcAft>
              <a:buSzTx/>
              <a:defRPr/>
            </a:pPr>
            <a:r>
              <a:rPr lang="en-GB" dirty="0" smtClean="0"/>
              <a:t>“</a:t>
            </a:r>
            <a:r>
              <a:rPr lang="en-GB" dirty="0"/>
              <a:t>Zero-one loss” </a:t>
            </a:r>
            <a:r>
              <a:rPr lang="en-GB" dirty="0">
                <a:solidFill>
                  <a:srgbClr val="FF0000"/>
                </a:solidFill>
              </a:rPr>
              <a:t>difficult to </a:t>
            </a:r>
            <a:r>
              <a:rPr lang="en-GB" dirty="0" smtClean="0">
                <a:solidFill>
                  <a:srgbClr val="FF0000"/>
                </a:solidFill>
              </a:rPr>
              <a:t>optimise</a:t>
            </a:r>
          </a:p>
          <a:p>
            <a:pPr>
              <a:spcAft>
                <a:spcPts val="0"/>
              </a:spcAft>
              <a:buSzTx/>
              <a:defRPr/>
            </a:pPr>
            <a:r>
              <a:rPr lang="en-GB" dirty="0"/>
              <a:t>	</a:t>
            </a:r>
            <a:r>
              <a:rPr lang="en-GB" dirty="0" smtClean="0"/>
              <a:t>non-convex </a:t>
            </a:r>
          </a:p>
          <a:p>
            <a:pPr>
              <a:spcAft>
                <a:spcPts val="0"/>
              </a:spcAft>
              <a:buSzTx/>
              <a:defRPr/>
            </a:pPr>
            <a:r>
              <a:rPr lang="en-GB" dirty="0"/>
              <a:t>	</a:t>
            </a:r>
            <a:r>
              <a:rPr lang="en-GB" dirty="0" smtClean="0"/>
              <a:t>not </a:t>
            </a:r>
            <a:r>
              <a:rPr lang="en-GB" dirty="0"/>
              <a:t>continuous </a:t>
            </a: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r>
              <a:rPr lang="en-GB" dirty="0"/>
              <a:t>	</a:t>
            </a:r>
            <a:r>
              <a:rPr lang="en-GB" dirty="0" smtClean="0"/>
              <a:t>non </a:t>
            </a:r>
            <a:r>
              <a:rPr lang="en-GB" dirty="0"/>
              <a:t>smooth </a:t>
            </a:r>
            <a:endParaRPr lang="en-GB" dirty="0" smtClean="0"/>
          </a:p>
          <a:p>
            <a:pPr>
              <a:spcAft>
                <a:spcPts val="0"/>
              </a:spcAft>
              <a:buSzTx/>
              <a:defRPr/>
            </a:pPr>
            <a:r>
              <a:rPr lang="en-GB" dirty="0"/>
              <a:t>	</a:t>
            </a:r>
            <a:r>
              <a:rPr lang="en-GB" dirty="0" smtClean="0"/>
              <a:t>no </a:t>
            </a:r>
            <a:r>
              <a:rPr lang="en-GB" dirty="0"/>
              <a:t>polynomial time algorithm</a:t>
            </a:r>
          </a:p>
          <a:p>
            <a:endParaRPr lang="en-GB" dirty="0" smtClean="0"/>
          </a:p>
          <a:p>
            <a:r>
              <a:rPr lang="en-GB" dirty="0"/>
              <a:t>Better behaved </a:t>
            </a:r>
            <a:r>
              <a:rPr lang="en-GB" dirty="0" smtClean="0"/>
              <a:t>functions: Hinge Loss, Log Loss</a:t>
            </a:r>
          </a:p>
          <a:p>
            <a:r>
              <a:rPr lang="en-GB" dirty="0" smtClean="0"/>
              <a:t>(</a:t>
            </a:r>
            <a:r>
              <a:rPr lang="en-GB" dirty="0"/>
              <a:t>convex and continuous and upper bounds on the “Zero-one loss”)</a:t>
            </a:r>
          </a:p>
          <a:p>
            <a:pPr marL="171450" indent="-171450">
              <a:buFontTx/>
              <a:buChar char="-"/>
            </a:pPr>
            <a:r>
              <a:rPr lang="en-GB" dirty="0"/>
              <a:t>"how correct" your prediction </a:t>
            </a:r>
            <a:r>
              <a:rPr lang="en-GB" dirty="0" smtClean="0"/>
              <a:t>is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loss function</a:t>
            </a:r>
            <a:endParaRPr lang="en-GB" dirty="0"/>
          </a:p>
        </p:txBody>
      </p:sp>
      <p:pic>
        <p:nvPicPr>
          <p:cNvPr id="1026" name="Picture 2" descr="D:\DATA\Hunt\CV\Data Science\2019 - post Grove\QA\20190731 - DSDP\20191014 - ML1Tues + ML2Mon\3 - classification\aml-07-linear-models-classification\images\binary_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73862"/>
            <a:ext cx="48133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7925"/>
            <a:ext cx="2733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56" b="27856"/>
          <a:stretch/>
        </p:blipFill>
        <p:spPr bwMode="auto">
          <a:xfrm>
            <a:off x="7583487" y="663150"/>
            <a:ext cx="4558831" cy="102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3122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-templat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lide-template.potx" id="{9FD00B6A-4A68-460F-9902-5102D1134B75}" vid="{AF7994AD-9AF7-4BB4-ABDC-64877EC9B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slide-template</Template>
  <TotalTime>2703</TotalTime>
  <Words>988</Words>
  <Application>Microsoft Office PowerPoint</Application>
  <PresentationFormat>Custom</PresentationFormat>
  <Paragraphs>310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slide-template</vt:lpstr>
      <vt:lpstr>Classification</vt:lpstr>
      <vt:lpstr>Supervised Learning</vt:lpstr>
      <vt:lpstr>Binary Classification: Linear models</vt:lpstr>
      <vt:lpstr>Binary Classification: Linear models</vt:lpstr>
      <vt:lpstr>Loss  Function</vt:lpstr>
      <vt:lpstr>loss function</vt:lpstr>
      <vt:lpstr>loss function</vt:lpstr>
      <vt:lpstr>loss function</vt:lpstr>
      <vt:lpstr>loss function</vt:lpstr>
      <vt:lpstr>Sigmoid Function</vt:lpstr>
      <vt:lpstr>Sigmoid function</vt:lpstr>
      <vt:lpstr>Apply sigmoid</vt:lpstr>
      <vt:lpstr>Decision boundary</vt:lpstr>
      <vt:lpstr>Logistic Regression</vt:lpstr>
      <vt:lpstr>Logistic regression: Model</vt:lpstr>
      <vt:lpstr>Logistic regression: Model</vt:lpstr>
      <vt:lpstr>Logistic regression: Model</vt:lpstr>
      <vt:lpstr>Logistic regression: Model</vt:lpstr>
      <vt:lpstr>Probabilistic Interpretation</vt:lpstr>
      <vt:lpstr>Logistic regression: Likelihood</vt:lpstr>
      <vt:lpstr>Logistic regression: log likelihood or cost</vt:lpstr>
      <vt:lpstr>Logistic regression: learning parameters</vt:lpstr>
      <vt:lpstr>Logistic regression: learning parameters</vt:lpstr>
      <vt:lpstr>Logistic regression: with optimal parameters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</cp:lastModifiedBy>
  <cp:revision>135</cp:revision>
  <cp:lastPrinted>2019-07-03T09:46:41Z</cp:lastPrinted>
  <dcterms:created xsi:type="dcterms:W3CDTF">2019-09-28T15:57:36Z</dcterms:created>
  <dcterms:modified xsi:type="dcterms:W3CDTF">2019-10-12T14:20:34Z</dcterms:modified>
</cp:coreProperties>
</file>