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75" r:id="rId12"/>
    <p:sldId id="264" r:id="rId13"/>
    <p:sldId id="276" r:id="rId14"/>
    <p:sldId id="267" r:id="rId15"/>
    <p:sldId id="269" r:id="rId16"/>
    <p:sldId id="278" r:id="rId17"/>
    <p:sldId id="277" r:id="rId18"/>
    <p:sldId id="279" r:id="rId19"/>
    <p:sldId id="280" r:id="rId20"/>
    <p:sldId id="281" r:id="rId21"/>
    <p:sldId id="266" r:id="rId22"/>
    <p:sldId id="282" r:id="rId23"/>
    <p:sldId id="270" r:id="rId24"/>
    <p:sldId id="272" r:id="rId25"/>
    <p:sldId id="273" r:id="rId26"/>
    <p:sldId id="274" r:id="rId27"/>
    <p:sldId id="283" r:id="rId28"/>
    <p:sldId id="292" r:id="rId29"/>
    <p:sldId id="293" r:id="rId30"/>
    <p:sldId id="284" r:id="rId31"/>
    <p:sldId id="285" r:id="rId32"/>
    <p:sldId id="286" r:id="rId33"/>
    <p:sldId id="287" r:id="rId34"/>
    <p:sldId id="291" r:id="rId35"/>
    <p:sldId id="290" r:id="rId36"/>
  </p:sldIdLst>
  <p:sldSz cx="12192000" cy="6858000"/>
  <p:notesSz cx="6645275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7"/>
            <p14:sldId id="258"/>
            <p14:sldId id="259"/>
            <p14:sldId id="260"/>
            <p14:sldId id="261"/>
            <p14:sldId id="265"/>
            <p14:sldId id="262"/>
            <p14:sldId id="263"/>
            <p14:sldId id="268"/>
            <p14:sldId id="275"/>
            <p14:sldId id="264"/>
            <p14:sldId id="276"/>
            <p14:sldId id="267"/>
            <p14:sldId id="269"/>
            <p14:sldId id="278"/>
            <p14:sldId id="277"/>
            <p14:sldId id="279"/>
            <p14:sldId id="280"/>
            <p14:sldId id="281"/>
            <p14:sldId id="266"/>
            <p14:sldId id="282"/>
            <p14:sldId id="270"/>
            <p14:sldId id="272"/>
            <p14:sldId id="273"/>
            <p14:sldId id="274"/>
            <p14:sldId id="283"/>
            <p14:sldId id="292"/>
            <p14:sldId id="293"/>
            <p14:sldId id="284"/>
            <p14:sldId id="285"/>
            <p14:sldId id="286"/>
            <p14:sldId id="287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C"/>
    <a:srgbClr val="004050"/>
    <a:srgbClr val="F3622C"/>
    <a:srgbClr val="7F007D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6943" autoAdjust="0"/>
  </p:normalViewPr>
  <p:slideViewPr>
    <p:cSldViewPr snapToGrid="0" snapToObjects="1" showGuides="1">
      <p:cViewPr varScale="1">
        <p:scale>
          <a:sx n="70" d="100"/>
          <a:sy n="70" d="100"/>
        </p:scale>
        <p:origin x="-142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notesViewPr>
    <p:cSldViewPr snapToGrid="0" snapToObjects="1">
      <p:cViewPr varScale="1">
        <p:scale>
          <a:sx n="44" d="100"/>
          <a:sy n="44" d="100"/>
        </p:scale>
        <p:origin x="-2292" y="-114"/>
      </p:cViewPr>
      <p:guideLst>
        <p:guide orient="horz" pos="307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lustering-performance-evaluation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58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</a:t>
            </a:r>
            <a:r>
              <a:rPr lang="en-GB" baseline="0" dirty="0" smtClean="0"/>
              <a:t> row normalisations and column normalisations</a:t>
            </a:r>
          </a:p>
          <a:p>
            <a:r>
              <a:rPr lang="en-GB" baseline="0" dirty="0" smtClean="0"/>
              <a:t>Different disciplines use different metrics, usually in ML predictive analytics: recall and precision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9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knowing these costs, we can optimise, and choose where to set thresholds… next slide..</a:t>
            </a:r>
          </a:p>
          <a:p>
            <a:endParaRPr lang="en-GB" dirty="0" smtClean="0"/>
          </a:p>
          <a:p>
            <a:r>
              <a:rPr lang="en-GB" dirty="0" err="1" smtClean="0"/>
              <a:t>Tradefoff</a:t>
            </a:r>
            <a:r>
              <a:rPr lang="en-GB" dirty="0" smtClean="0"/>
              <a:t>..</a:t>
            </a:r>
            <a:r>
              <a:rPr lang="en-GB" baseline="0" dirty="0" smtClean="0"/>
              <a:t> next </a:t>
            </a:r>
            <a:r>
              <a:rPr lang="en-GB" baseline="0" smtClean="0"/>
              <a:t>slide..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7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 err="1" smtClean="0"/>
              <a:t>sklearn.datasets</a:t>
            </a:r>
            <a:r>
              <a:rPr lang="en-GB" dirty="0" smtClean="0"/>
              <a:t> import </a:t>
            </a:r>
            <a:r>
              <a:rPr lang="en-GB" dirty="0" err="1" smtClean="0"/>
              <a:t>load_breast_cancer</a:t>
            </a:r>
            <a:endParaRPr lang="en-GB" dirty="0" smtClean="0"/>
          </a:p>
          <a:p>
            <a:r>
              <a:rPr lang="en-GB" dirty="0" smtClean="0"/>
              <a:t>from </a:t>
            </a:r>
            <a:r>
              <a:rPr lang="en-GB" dirty="0" err="1" smtClean="0"/>
              <a:t>sklearn.linear_model</a:t>
            </a:r>
            <a:r>
              <a:rPr lang="en-GB" dirty="0" smtClean="0"/>
              <a:t> import </a:t>
            </a:r>
            <a:r>
              <a:rPr lang="en-GB" dirty="0" err="1" smtClean="0"/>
              <a:t>LogisticRegression</a:t>
            </a:r>
            <a:endParaRPr lang="en-GB" dirty="0" smtClean="0"/>
          </a:p>
          <a:p>
            <a:r>
              <a:rPr lang="en-GB" dirty="0" smtClean="0"/>
              <a:t>data = </a:t>
            </a:r>
            <a:r>
              <a:rPr lang="en-GB" dirty="0" err="1" smtClean="0"/>
              <a:t>load_breast_cancer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dirty="0" smtClean="0"/>
              <a:t>from </a:t>
            </a:r>
            <a:r>
              <a:rPr lang="en-GB" dirty="0" err="1" smtClean="0"/>
              <a:t>sklearn.model_selection</a:t>
            </a:r>
            <a:r>
              <a:rPr lang="en-GB" dirty="0" smtClean="0"/>
              <a:t> import </a:t>
            </a:r>
            <a:r>
              <a:rPr lang="en-GB" dirty="0" err="1" smtClean="0"/>
              <a:t>train_test_split</a:t>
            </a:r>
            <a:endParaRPr lang="en-GB" dirty="0" smtClean="0"/>
          </a:p>
          <a:p>
            <a:r>
              <a:rPr lang="en-GB" dirty="0" err="1" smtClean="0"/>
              <a:t>X_train</a:t>
            </a:r>
            <a:r>
              <a:rPr lang="en-GB" dirty="0" smtClean="0"/>
              <a:t>, </a:t>
            </a:r>
            <a:r>
              <a:rPr lang="en-GB" dirty="0" err="1" smtClean="0"/>
              <a:t>X_test</a:t>
            </a:r>
            <a:r>
              <a:rPr lang="en-GB" dirty="0" smtClean="0"/>
              <a:t>, </a:t>
            </a:r>
            <a:r>
              <a:rPr lang="en-GB" dirty="0" err="1" smtClean="0"/>
              <a:t>y_train</a:t>
            </a:r>
            <a:r>
              <a:rPr lang="en-GB" dirty="0" smtClean="0"/>
              <a:t>, </a:t>
            </a:r>
            <a:r>
              <a:rPr lang="en-GB" dirty="0" err="1" smtClean="0"/>
              <a:t>y_test</a:t>
            </a:r>
            <a:r>
              <a:rPr lang="en-GB" dirty="0" smtClean="0"/>
              <a:t> = </a:t>
            </a:r>
            <a:r>
              <a:rPr lang="en-GB" dirty="0" err="1" smtClean="0"/>
              <a:t>train_test_split</a:t>
            </a:r>
            <a:r>
              <a:rPr lang="en-GB" dirty="0" smtClean="0"/>
              <a:t>(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data.data</a:t>
            </a:r>
            <a:r>
              <a:rPr lang="en-GB" dirty="0" smtClean="0"/>
              <a:t>, </a:t>
            </a:r>
            <a:r>
              <a:rPr lang="en-GB" dirty="0" err="1" smtClean="0"/>
              <a:t>data.target</a:t>
            </a:r>
            <a:r>
              <a:rPr lang="en-GB" dirty="0" smtClean="0"/>
              <a:t>, stratify=</a:t>
            </a:r>
            <a:r>
              <a:rPr lang="en-GB" dirty="0" err="1" smtClean="0"/>
              <a:t>data.target</a:t>
            </a:r>
            <a:r>
              <a:rPr lang="en-GB" dirty="0" smtClean="0"/>
              <a:t>, </a:t>
            </a:r>
            <a:r>
              <a:rPr lang="en-GB" dirty="0" err="1" smtClean="0"/>
              <a:t>random_state</a:t>
            </a:r>
            <a:r>
              <a:rPr lang="en-GB" dirty="0" smtClean="0"/>
              <a:t>=0)</a:t>
            </a:r>
          </a:p>
          <a:p>
            <a:endParaRPr lang="en-GB" dirty="0" smtClean="0"/>
          </a:p>
          <a:p>
            <a:r>
              <a:rPr lang="en-GB" dirty="0" err="1" smtClean="0"/>
              <a:t>lr</a:t>
            </a:r>
            <a:r>
              <a:rPr lang="en-GB" dirty="0" smtClean="0"/>
              <a:t> = </a:t>
            </a:r>
            <a:r>
              <a:rPr lang="en-GB" dirty="0" err="1" smtClean="0"/>
              <a:t>LogisticRegression</a:t>
            </a:r>
            <a:r>
              <a:rPr lang="en-GB" dirty="0" smtClean="0"/>
              <a:t>().fit(</a:t>
            </a:r>
            <a:r>
              <a:rPr lang="en-GB" dirty="0" err="1" smtClean="0"/>
              <a:t>X_train</a:t>
            </a:r>
            <a:r>
              <a:rPr lang="en-GB" dirty="0" smtClean="0"/>
              <a:t>, </a:t>
            </a:r>
            <a:r>
              <a:rPr lang="en-GB" dirty="0" err="1" smtClean="0"/>
              <a:t>y_train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from </a:t>
            </a:r>
            <a:r>
              <a:rPr lang="en-GB" dirty="0" err="1" smtClean="0"/>
              <a:t>sklearn.metrics</a:t>
            </a:r>
            <a:r>
              <a:rPr lang="en-GB" dirty="0" smtClean="0"/>
              <a:t> import </a:t>
            </a:r>
            <a:r>
              <a:rPr lang="en-GB" dirty="0" err="1" smtClean="0"/>
              <a:t>classification_report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7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NB: the thresholds look pretty arbitrary</a:t>
            </a:r>
            <a:endParaRPr lang="en-GB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r>
              <a:rPr lang="en-GB" dirty="0" err="1" smtClean="0"/>
              <a:t>precision_svc</a:t>
            </a:r>
            <a:r>
              <a:rPr lang="en-GB" dirty="0" smtClean="0"/>
              <a:t>, </a:t>
            </a:r>
            <a:r>
              <a:rPr lang="en-GB" dirty="0" err="1" smtClean="0"/>
              <a:t>recall_svc</a:t>
            </a:r>
            <a:r>
              <a:rPr lang="en-GB" dirty="0" smtClean="0"/>
              <a:t>, </a:t>
            </a:r>
            <a:r>
              <a:rPr lang="en-GB" dirty="0" err="1" smtClean="0"/>
              <a:t>thresholds_svc</a:t>
            </a:r>
            <a:r>
              <a:rPr lang="en-GB" dirty="0" smtClean="0"/>
              <a:t> = </a:t>
            </a:r>
            <a:r>
              <a:rPr lang="en-GB" dirty="0" err="1" smtClean="0"/>
              <a:t>precision_recall_curve</a:t>
            </a:r>
            <a:r>
              <a:rPr lang="en-GB" dirty="0" smtClean="0"/>
              <a:t>(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y_test</a:t>
            </a:r>
            <a:r>
              <a:rPr lang="en-GB" dirty="0" smtClean="0"/>
              <a:t>, </a:t>
            </a:r>
            <a:r>
              <a:rPr lang="en-GB" dirty="0" err="1" smtClean="0"/>
              <a:t>svc.decision_function</a:t>
            </a:r>
            <a:r>
              <a:rPr lang="en-GB" dirty="0" smtClean="0"/>
              <a:t>(</a:t>
            </a:r>
            <a:r>
              <a:rPr lang="en-GB" dirty="0" err="1" smtClean="0"/>
              <a:t>X_test</a:t>
            </a:r>
            <a:r>
              <a:rPr lang="en-GB" dirty="0" smtClean="0"/>
              <a:t>))</a:t>
            </a:r>
          </a:p>
          <a:p>
            <a:endParaRPr lang="en-GB" dirty="0" smtClean="0"/>
          </a:p>
          <a:p>
            <a:r>
              <a:rPr lang="en-GB" dirty="0" err="1" smtClean="0"/>
              <a:t>precision_rf</a:t>
            </a:r>
            <a:r>
              <a:rPr lang="en-GB" dirty="0" smtClean="0"/>
              <a:t>, </a:t>
            </a:r>
            <a:r>
              <a:rPr lang="en-GB" dirty="0" err="1" smtClean="0"/>
              <a:t>recall_rf</a:t>
            </a:r>
            <a:r>
              <a:rPr lang="en-GB" dirty="0" smtClean="0"/>
              <a:t>, </a:t>
            </a:r>
            <a:r>
              <a:rPr lang="en-GB" dirty="0" err="1" smtClean="0"/>
              <a:t>thresholds_rf</a:t>
            </a:r>
            <a:r>
              <a:rPr lang="en-GB" dirty="0" smtClean="0"/>
              <a:t> = </a:t>
            </a:r>
            <a:r>
              <a:rPr lang="en-GB" dirty="0" err="1" smtClean="0"/>
              <a:t>precision_recall_curve</a:t>
            </a:r>
            <a:r>
              <a:rPr lang="en-GB" dirty="0" smtClean="0"/>
              <a:t>(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y_test</a:t>
            </a:r>
            <a:r>
              <a:rPr lang="en-GB" dirty="0" smtClean="0"/>
              <a:t>, </a:t>
            </a:r>
            <a:r>
              <a:rPr lang="en-GB" dirty="0" err="1" smtClean="0"/>
              <a:t>rf.predict_proba</a:t>
            </a:r>
            <a:r>
              <a:rPr lang="en-GB" dirty="0" smtClean="0"/>
              <a:t>(</a:t>
            </a:r>
            <a:r>
              <a:rPr lang="en-GB" dirty="0" err="1" smtClean="0"/>
              <a:t>X_test</a:t>
            </a:r>
            <a:r>
              <a:rPr lang="en-GB" dirty="0" smtClean="0"/>
              <a:t>)[:, 1])</a:t>
            </a:r>
          </a:p>
          <a:p>
            <a:endParaRPr lang="en-GB" dirty="0" smtClean="0"/>
          </a:p>
          <a:p>
            <a:r>
              <a:rPr lang="en-GB" dirty="0" smtClean="0"/>
              <a:t>If you are not too</a:t>
            </a:r>
            <a:r>
              <a:rPr lang="en-GB" baseline="0" dirty="0" smtClean="0"/>
              <a:t> worried about high recall then svc is better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7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0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NB: the thresholds look pretty arbitrary</a:t>
            </a:r>
            <a:endParaRPr lang="en-GB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NB: TPR = Recall (y axis here in ROC curve, x axis in Precision-Recall curve)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NB: AUC = 0.5 for random/constant prediction of binary classification =&gt; interpretable</a:t>
            </a:r>
            <a:endParaRPr lang="en-GB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=&gt; how many correct positive classifications can be gained as you allow for more and more false positives.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TPR =&gt;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those that are actually true, how many did I get?</a:t>
            </a:r>
          </a:p>
          <a:p>
            <a:r>
              <a:rPr lang="en-GB" dirty="0" smtClean="0"/>
              <a:t>FPR =&gt;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everything that's predicted as negative, how many of those were wrongly predicted as negative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further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reading see: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Relationship Between Precision-Recall and ROC Curves: www.biostat.wisc.edu/~page/rocpr.pdf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0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Quantiles of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64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1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See: </a:t>
            </a:r>
            <a:r>
              <a:rPr lang="en-GB" dirty="0" smtClean="0">
                <a:hlinkClick r:id="rId3"/>
              </a:rPr>
              <a:t>https://scikit-learn.org/stable/modules/clustering.html#clustering-performance-evaluation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16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1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fraction of correctly</a:t>
            </a:r>
            <a:r>
              <a:rPr lang="en-GB" baseline="0" dirty="0" smtClean="0"/>
              <a:t> predicted samples =&gt; intuitive </a:t>
            </a:r>
            <a:r>
              <a:rPr lang="en-GB" baseline="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80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63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1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smtClean="0"/>
              <a:t>Confusion matrix captures all the information about a classifier performance</a:t>
            </a:r>
          </a:p>
          <a:p>
            <a:pPr marL="0" indent="0"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Properties: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smtClean="0"/>
              <a:t>Total Sum is Fixed (population).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smtClean="0"/>
              <a:t>Row Sums are Fixed (class-wise population).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 smtClean="0"/>
              <a:t>Quality of model &amp; selected threshold decide how rows are split into columns.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dirty="0" smtClean="0">
                <a:solidFill>
                  <a:schemeClr val="dk1"/>
                </a:solidFill>
              </a:rPr>
              <a:t>We want diagonals to be “heavy”/large, off diagonals to be “light”/small.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8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Positive is usually</a:t>
            </a:r>
            <a:r>
              <a:rPr lang="en-GB" baseline="0" dirty="0" smtClean="0"/>
              <a:t> the class of interest, rather than being a qualitative description of the class.</a:t>
            </a:r>
          </a:p>
          <a:p>
            <a:r>
              <a:rPr lang="en-GB" dirty="0" smtClean="0"/>
              <a:t>FP = Type I Error</a:t>
            </a:r>
          </a:p>
          <a:p>
            <a:r>
              <a:rPr lang="en-GB" dirty="0" smtClean="0"/>
              <a:t>FN = Type II Error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8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3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y_true</a:t>
            </a: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[1, 1, 1, 1, 1, 1, 1, 1, 1, 1, 0, 0, 0, 0, 0, 0, 0, 0, 0, 0, 0, 0, 0, 0, 0, 0, 0, 0, 0, 0, 0, 0, 0, 0, 0, 0, 0, 0, 0, 0, 0, 0, 0, 0, 0, 0, 0, 0, 0, 0, 0, 0, 0, 0, 0, 0, 0, 0, 0, 0, 0, 0, 0, 0, 0, 0, 0, 0, 0, 0, 0, 0, 0, 0, 0, 0, 0, 0, 0, 0, 0, 0, 0, 0, 0, 0, 0, 0, 0, 0, 0, 0, 0, 0, 0, 0, 0, 0, 0, 0]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y_pred_1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[0,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y_pred_2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[1, 1, 1, 1, 1, 1, 1, 1, 1, 1, 1, 1, 1, 1, 1, 1, 1, 1, 1, 1, 0, 0, 0, 0, 0, 0, 0, 0, 0, 0, 0, 0, 0, 0, 0, 0, 0, 0, 0, 0, 0, 0, 0, 0, 0, 0, 0, 0, 0, 0, 0, 0, 0, 0, 0, 0, 0, 0, 0, 0, 0, 0, 0, 0, 0, 0, 0, 0, 0, 0, 0, 0, 0, 0, 0, 0, 0, 0, 0, 0, 0, 0, 0, 0, 0, 0, 0, 0, 0, 0, 0, 0, 0, 0, 0, 0, 0, 0, 0, 0]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y_pred_3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[1, 1, 1, 1, 1, 0, 0, 0, 0, 0, 1, 1, 1, 1, 1, 0, 0, 0, 0, 0, 0, 0, 0, 0, 0, 0, 0, 0, 0, 0, 0, 0, 0, 0, 0, 0, 0, 0, 0, 0, 0, 0, 0, 0, 0, 0, 0, 0, 0, 0, 0, 0, 0, 0, 0, 0, 0, 0, 0, 0, 0, 0, 0, 0, 0, 0, 0, 0, 0, 0, 0, 0, 0, 0, 0, 0, 0, 0, 0, 0, 0, 0, 0, 0, 0, 0, 0, 0, 0, 0, 0, 0, 0, 0, 0, 0, 0, 0, 0, 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3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 is also known as “coverage”; MEMORY TRICK: covers</a:t>
            </a:r>
            <a:r>
              <a:rPr lang="en-GB" baseline="0" dirty="0" smtClean="0"/>
              <a:t> all the true positives and maybe picked up some more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trade-off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precision and recall: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model that predicts “yes” when it’s even a little bit confident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=&gt; high recall but a low precision;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i.e. saying “yes” too often =&gt; false positives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model that predicts “yes” only when it’s extremely confident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=&gt; low recall and a high precision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i.e. saying “no” too often =&gt; false negatives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Harmonic mean of A and B = 2 / (1/A + 1/B)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4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See https://scikit-learn.org/stable/modules/generated/sklearn.metrics.precision_recall_fscore_support.html</a:t>
            </a:r>
          </a:p>
          <a:p>
            <a:endParaRPr lang="en-GB" dirty="0" smtClean="0"/>
          </a:p>
          <a:p>
            <a:r>
              <a:rPr lang="en-GB" dirty="0" smtClean="0"/>
              <a:t>'macro':</a:t>
            </a:r>
          </a:p>
          <a:p>
            <a:r>
              <a:rPr lang="en-GB" dirty="0" smtClean="0"/>
              <a:t>Calculate metrics for each label, and find their unweighted mean. This does not take label imbalance into account.</a:t>
            </a:r>
          </a:p>
          <a:p>
            <a:endParaRPr lang="en-GB" dirty="0" smtClean="0"/>
          </a:p>
          <a:p>
            <a:r>
              <a:rPr lang="en-GB" dirty="0" smtClean="0"/>
              <a:t>'weighted':</a:t>
            </a:r>
          </a:p>
          <a:p>
            <a:r>
              <a:rPr lang="en-GB" dirty="0" smtClean="0"/>
              <a:t>Calculate metrics for each label, and find their average weighted by support (the number of true instances for each label). This alters ‘macro’ to account for label imbalance; it can result in an F-score that is not between precision and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2366914" cy="517711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882"/>
            <a:ext cx="12192000" cy="585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422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xmlns="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721" r:id="rId20"/>
    <p:sldLayoutId id="2147483693" r:id="rId21"/>
    <p:sldLayoutId id="2147483660" r:id="rId22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en.wikipedia.org/wiki/Precision_and_recall#Definition_(classification_context)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08327-D81F-4A3D-A77F-B8EE21FB2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Model </a:t>
            </a:r>
            <a:r>
              <a:rPr lang="en-GB" dirty="0" smtClean="0"/>
              <a:t>Performance)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confusion matrix </a:t>
                </a:r>
              </a:p>
              <a:p>
                <a:r>
                  <a:rPr lang="en-GB" dirty="0"/>
                  <a:t>	</a:t>
                </a:r>
                <a:r>
                  <a:rPr lang="en-GB" dirty="0" smtClean="0"/>
                  <a:t>= confusion table </a:t>
                </a:r>
              </a:p>
              <a:p>
                <a:r>
                  <a:rPr lang="en-GB" dirty="0"/>
                  <a:t>	</a:t>
                </a:r>
                <a:r>
                  <a:rPr lang="en-GB" dirty="0" smtClean="0"/>
                  <a:t>= detailed </a:t>
                </a:r>
                <a:r>
                  <a:rPr lang="en-GB" dirty="0"/>
                  <a:t>breakdown of </a:t>
                </a:r>
                <a:r>
                  <a:rPr lang="en-GB" dirty="0" smtClean="0"/>
                  <a:t> correct </a:t>
                </a:r>
              </a:p>
              <a:p>
                <a:r>
                  <a:rPr lang="en-GB" dirty="0"/>
                  <a:t>	</a:t>
                </a:r>
                <a:r>
                  <a:rPr lang="en-GB" dirty="0" smtClean="0"/>
                  <a:t>	and incorrect classifications </a:t>
                </a:r>
                <a:r>
                  <a:rPr lang="en-GB" dirty="0"/>
                  <a:t>for each class</a:t>
                </a:r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accuracy</m:t>
                    </m:r>
                    <m:r>
                      <m:rPr>
                        <m:nor/>
                      </m:rPr>
                      <a:rPr lang="en-GB"/>
                      <m:t> = 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# </m:t>
                        </m:r>
                        <m:r>
                          <m:rPr>
                            <m:nor/>
                          </m:rPr>
                          <a:rPr lang="en-GB"/>
                          <m:t>correct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# </m:t>
                        </m:r>
                        <m:r>
                          <m:rPr>
                            <m:nor/>
                          </m:rPr>
                          <a:rPr lang="en-GB"/>
                          <m:t>total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data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points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= 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 smtClean="0">
                            <a:solidFill>
                              <a:srgbClr val="00B050"/>
                            </a:solidFill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GB" dirty="0" smtClean="0">
                            <a:solidFill>
                              <a:srgbClr val="00B050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dirty="0" smtClean="0">
                            <a:solidFill>
                              <a:srgbClr val="00B050"/>
                            </a:solidFill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00B050"/>
                            </a:solidFill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00B050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00B050"/>
                            </a:solidFill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00B050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FF004C"/>
                            </a:solidFill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FF004C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solidFill>
                              <a:srgbClr val="FF004C"/>
                            </a:solidFill>
                          </a:rPr>
                          <m:t>FN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Confusion Matrix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817"/>
              </p:ext>
            </p:extLst>
          </p:nvPr>
        </p:nvGraphicFramePr>
        <p:xfrm>
          <a:off x="4950298" y="1964806"/>
          <a:ext cx="655573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7305"/>
                <a:gridCol w="1994217"/>
                <a:gridCol w="1994217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dirty="0" smtClean="0"/>
                        <a:t>“Ground Truth Label”</a:t>
                      </a:r>
                      <a:endParaRPr lang="en-GB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Prediction 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Prediction = “1”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Prediction = “0”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Label = “1”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 Positive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4C"/>
                          </a:solidFill>
                        </a:rPr>
                        <a:t>False Negative</a:t>
                      </a:r>
                      <a:endParaRPr lang="en-GB" dirty="0">
                        <a:solidFill>
                          <a:srgbClr val="FF004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Label = “0”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4C"/>
                          </a:solidFill>
                        </a:rPr>
                        <a:t>False Positive</a:t>
                      </a:r>
                      <a:endParaRPr lang="en-GB" dirty="0">
                        <a:solidFill>
                          <a:srgbClr val="FF004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 Negative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NB: here we see imbalanced </a:t>
            </a:r>
            <a:r>
              <a:rPr lang="en-GB" dirty="0"/>
              <a:t>classes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 smtClean="0"/>
              <a:t>sklearn.metrics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000" dirty="0" err="1"/>
              <a:t>Confusion_Matrix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err="1" smtClean="0"/>
              <a:t>accuracy_score</a:t>
            </a:r>
            <a:endParaRPr lang="en-GB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68" y="562928"/>
            <a:ext cx="49339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6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average per-class accuracy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= variation </a:t>
            </a:r>
            <a:r>
              <a:rPr lang="en-GB" dirty="0"/>
              <a:t>of accuracy </a:t>
            </a:r>
            <a:endParaRPr lang="en-GB" dirty="0" smtClean="0"/>
          </a:p>
          <a:p>
            <a:r>
              <a:rPr lang="en-GB" dirty="0" smtClean="0"/>
              <a:t>	= average of </a:t>
            </a:r>
            <a:r>
              <a:rPr lang="en-GB" dirty="0"/>
              <a:t>the accuracy for each class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Continuing the previous example, </a:t>
            </a:r>
          </a:p>
          <a:p>
            <a:r>
              <a:rPr lang="en-GB" dirty="0" smtClean="0"/>
              <a:t>	= (80</a:t>
            </a:r>
            <a:r>
              <a:rPr lang="en-GB" dirty="0"/>
              <a:t>% + 97.5%)/2 = 88.75</a:t>
            </a:r>
            <a:r>
              <a:rPr lang="en-GB" dirty="0" smtClean="0"/>
              <a:t>%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≠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overall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accuracy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= 91.7%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		(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80 + 195)/(100 + 200) 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NB 1:</a:t>
            </a:r>
          </a:p>
          <a:p>
            <a:r>
              <a:rPr lang="en-GB" dirty="0" smtClean="0"/>
              <a:t>classes = imbalanced</a:t>
            </a:r>
          </a:p>
          <a:p>
            <a:r>
              <a:rPr lang="en-GB" dirty="0" smtClean="0"/>
              <a:t>(more </a:t>
            </a:r>
            <a:r>
              <a:rPr lang="en-GB" dirty="0"/>
              <a:t>examples of one class than the </a:t>
            </a:r>
            <a:r>
              <a:rPr lang="en-GB" dirty="0" smtClean="0"/>
              <a:t>other)</a:t>
            </a:r>
          </a:p>
          <a:p>
            <a:r>
              <a:rPr lang="en-GB" dirty="0" smtClean="0"/>
              <a:t>=&gt; accuracy will </a:t>
            </a:r>
            <a:r>
              <a:rPr lang="en-GB" dirty="0"/>
              <a:t>give a very distorted </a:t>
            </a:r>
            <a:r>
              <a:rPr lang="en-GB" dirty="0" smtClean="0"/>
              <a:t>picture</a:t>
            </a:r>
          </a:p>
          <a:p>
            <a:r>
              <a:rPr lang="en-GB" dirty="0" smtClean="0"/>
              <a:t>because </a:t>
            </a:r>
            <a:r>
              <a:rPr lang="en-GB" dirty="0"/>
              <a:t>the class with </a:t>
            </a:r>
            <a:r>
              <a:rPr lang="en-GB" dirty="0" smtClean="0"/>
              <a:t>more examples </a:t>
            </a:r>
            <a:r>
              <a:rPr lang="en-GB" dirty="0"/>
              <a:t>will dominate the </a:t>
            </a:r>
            <a:r>
              <a:rPr lang="en-GB" dirty="0" smtClean="0"/>
              <a:t>statistic</a:t>
            </a:r>
            <a:endParaRPr lang="en-GB" dirty="0"/>
          </a:p>
          <a:p>
            <a:r>
              <a:rPr lang="en-GB" dirty="0"/>
              <a:t>NB </a:t>
            </a:r>
            <a:r>
              <a:rPr lang="en-GB" dirty="0" smtClean="0"/>
              <a:t>2:		</a:t>
            </a:r>
            <a:endParaRPr lang="en-GB" dirty="0"/>
          </a:p>
          <a:p>
            <a:r>
              <a:rPr lang="en-GB" dirty="0" smtClean="0"/>
              <a:t>few </a:t>
            </a:r>
            <a:r>
              <a:rPr lang="en-GB" dirty="0"/>
              <a:t>examples of one </a:t>
            </a:r>
            <a:r>
              <a:rPr lang="en-GB" dirty="0" smtClean="0"/>
              <a:t>class</a:t>
            </a:r>
          </a:p>
          <a:p>
            <a:r>
              <a:rPr lang="en-GB" dirty="0" smtClean="0"/>
              <a:t>=&gt; test </a:t>
            </a:r>
            <a:r>
              <a:rPr lang="en-GB" dirty="0"/>
              <a:t>statistics for </a:t>
            </a:r>
            <a:r>
              <a:rPr lang="en-GB" dirty="0" smtClean="0"/>
              <a:t>that class </a:t>
            </a:r>
            <a:r>
              <a:rPr lang="en-GB" dirty="0"/>
              <a:t>will have a large </a:t>
            </a:r>
            <a:r>
              <a:rPr lang="en-GB" dirty="0" smtClean="0"/>
              <a:t>variance</a:t>
            </a:r>
          </a:p>
          <a:p>
            <a:r>
              <a:rPr lang="en-GB" dirty="0" smtClean="0"/>
              <a:t>=&gt; accuracy estimate is </a:t>
            </a:r>
            <a:r>
              <a:rPr lang="en-GB" dirty="0"/>
              <a:t>not as reliable as other </a:t>
            </a:r>
            <a:r>
              <a:rPr lang="en-GB" dirty="0" smtClean="0"/>
              <a:t>classes</a:t>
            </a:r>
          </a:p>
          <a:p>
            <a:r>
              <a:rPr lang="en-GB" dirty="0" smtClean="0"/>
              <a:t>=&gt; average accuracy obscures confidence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Per-Class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3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DATA\Hunt\CV\Data Science\2019 - post Grove\QA\20190731 - DSDP\20191014 - ML1Tues + ML2Mon\4 - evaluation\aml-10-model-evaluation\images\problems_with_accura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25" y="2665873"/>
            <a:ext cx="7338732" cy="257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50" y="1136792"/>
            <a:ext cx="3429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imbalanced classes: data with 90% “positives”: three models</a:t>
            </a:r>
          </a:p>
          <a:p>
            <a:r>
              <a:rPr lang="en-GB" dirty="0" smtClean="0"/>
              <a:t>(see notes section of this slide for details of the predictions)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  difficult </a:t>
            </a:r>
            <a:r>
              <a:rPr lang="en-GB" dirty="0"/>
              <a:t>to </a:t>
            </a:r>
            <a:r>
              <a:rPr lang="en-GB" dirty="0" smtClean="0"/>
              <a:t>interpret accuracy </a:t>
            </a:r>
          </a:p>
          <a:p>
            <a:r>
              <a:rPr lang="en-GB" dirty="0"/>
              <a:t>	</a:t>
            </a:r>
            <a:r>
              <a:rPr lang="en-GB" dirty="0" smtClean="0"/>
              <a:t>  	without knowledge of class imbalance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always </a:t>
            </a:r>
            <a:r>
              <a:rPr lang="en-GB" dirty="0"/>
              <a:t>predicts </a:t>
            </a:r>
            <a:r>
              <a:rPr lang="en-GB" dirty="0" smtClean="0"/>
              <a:t>positive         no FP                              #FP &amp; #FN</a:t>
            </a:r>
          </a:p>
          <a:p>
            <a:r>
              <a:rPr lang="en-GB" dirty="0" smtClean="0"/>
              <a:t>correct </a:t>
            </a:r>
            <a:r>
              <a:rPr lang="en-GB" dirty="0"/>
              <a:t>90% of </a:t>
            </a:r>
            <a:r>
              <a:rPr lang="en-GB" dirty="0" smtClean="0"/>
              <a:t>time               all negatives identified        = #TN</a:t>
            </a:r>
            <a:endParaRPr lang="en-GB" dirty="0"/>
          </a:p>
          <a:p>
            <a:r>
              <a:rPr lang="en-GB" dirty="0" smtClean="0"/>
              <a:t>accuracy ≠ good model                     might be a useful model</a:t>
            </a:r>
          </a:p>
          <a:p>
            <a:r>
              <a:rPr lang="en-GB" b="1" dirty="0" smtClean="0"/>
              <a:t>instead of accuracy; need to consider the confusion matrix…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</a:t>
            </a:r>
            <a:br>
              <a:rPr lang="en-GB" dirty="0" smtClean="0"/>
            </a:br>
            <a:r>
              <a:rPr lang="en-GB" dirty="0" smtClean="0"/>
              <a:t>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0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Precision:	   (how accurate </a:t>
                </a:r>
                <a:r>
                  <a:rPr lang="en-GB" dirty="0"/>
                  <a:t>our </a:t>
                </a:r>
                <a:r>
                  <a:rPr lang="en-GB" i="1" dirty="0"/>
                  <a:t>positive </a:t>
                </a:r>
                <a:r>
                  <a:rPr lang="en-GB" dirty="0"/>
                  <a:t>predictions</a:t>
                </a:r>
                <a:r>
                  <a:rPr lang="en-GB" dirty="0" smtClean="0"/>
                  <a:t>)</a:t>
                </a:r>
              </a:p>
              <a:p>
                <a:pPr marL="627063"/>
                <a:r>
                  <a:rPr lang="en-GB" dirty="0" smtClean="0"/>
                  <a:t>“Out of the items that the classifier predicted </a:t>
                </a:r>
                <a:r>
                  <a:rPr lang="en-GB" dirty="0"/>
                  <a:t>to be </a:t>
                </a:r>
                <a:r>
                  <a:rPr lang="en-US" dirty="0"/>
                  <a:t>positive</a:t>
                </a:r>
                <a:r>
                  <a:rPr lang="en-GB" dirty="0" smtClean="0"/>
                  <a:t>, </a:t>
                </a:r>
              </a:p>
              <a:p>
                <a:pPr marL="627063"/>
                <a:r>
                  <a:rPr lang="en-GB" dirty="0" smtClean="0"/>
                  <a:t>how </a:t>
                </a:r>
                <a:r>
                  <a:rPr lang="en-GB" dirty="0"/>
                  <a:t>many are truly </a:t>
                </a:r>
                <a:r>
                  <a:rPr lang="en-US" dirty="0"/>
                  <a:t>positive</a:t>
                </a:r>
                <a:r>
                  <a:rPr lang="en-GB" dirty="0" smtClean="0"/>
                  <a:t>?”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/>
                        <m:t>precision</m:t>
                      </m:r>
                      <m:r>
                        <a:rPr lang="en-GB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rgbClr val="00B050"/>
                              </a:solidFill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00B050"/>
                              </a:solidFill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FF004C"/>
                              </a:solidFill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pPr indent="2157413"/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B050"/>
                        </a:solidFill>
                        <a:latin typeface="Cambria Math"/>
                      </a:rPr>
                      <m:t>𝑇𝑃</m:t>
                    </m:r>
                  </m:oMath>
                </a14:m>
                <a:r>
                  <a:rPr lang="en-GB" i="1" dirty="0" smtClean="0"/>
                  <a:t> normalised by positive predictions</a:t>
                </a:r>
                <a:endParaRPr lang="en-GB" i="1" dirty="0"/>
              </a:p>
              <a:p>
                <a:endParaRPr lang="en-GB" dirty="0" smtClean="0"/>
              </a:p>
              <a:p>
                <a:r>
                  <a:rPr lang="en-GB" dirty="0" smtClean="0"/>
                  <a:t>Recall:         (</a:t>
                </a:r>
                <a:r>
                  <a:rPr lang="en-GB" dirty="0"/>
                  <a:t>what fraction of the positives our model identified</a:t>
                </a:r>
                <a:r>
                  <a:rPr lang="en-GB" dirty="0" smtClean="0"/>
                  <a:t>)</a:t>
                </a:r>
              </a:p>
              <a:p>
                <a:pPr marL="627063"/>
                <a:r>
                  <a:rPr lang="en-GB" dirty="0" smtClean="0"/>
                  <a:t>“</a:t>
                </a:r>
                <a:r>
                  <a:rPr lang="en-GB" dirty="0"/>
                  <a:t>Out of all the items that are truly </a:t>
                </a:r>
                <a:r>
                  <a:rPr lang="en-US" dirty="0"/>
                  <a:t>positive</a:t>
                </a:r>
                <a:r>
                  <a:rPr lang="en-GB" dirty="0" smtClean="0"/>
                  <a:t>, </a:t>
                </a:r>
              </a:p>
              <a:p>
                <a:pPr marL="627063"/>
                <a:r>
                  <a:rPr lang="en-GB" dirty="0" smtClean="0"/>
                  <a:t>how </a:t>
                </a:r>
                <a:r>
                  <a:rPr lang="en-GB" dirty="0"/>
                  <a:t>many are found by the classifier?”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/>
                        <m:t>recall</m:t>
                      </m:r>
                      <m:r>
                        <a:rPr lang="en-GB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rgbClr val="00B050"/>
                              </a:solidFill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00B050"/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GB">
                              <a:solidFill>
                                <a:srgbClr val="FF004C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solidFill>
                                <a:srgbClr val="FF004C"/>
                              </a:solidFill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indent="2157413"/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B050"/>
                        </a:solidFill>
                        <a:latin typeface="Cambria Math"/>
                      </a:rPr>
                      <m:t>𝑇𝑃</m:t>
                    </m:r>
                  </m:oMath>
                </a14:m>
                <a:r>
                  <a:rPr lang="en-GB" i="1" dirty="0"/>
                  <a:t> normalised by </a:t>
                </a:r>
                <a:r>
                  <a:rPr lang="en-GB" i="1" dirty="0" smtClean="0"/>
                  <a:t>actual positives </a:t>
                </a:r>
              </a:p>
              <a:p>
                <a:r>
                  <a:rPr lang="en-US" i="1" dirty="0"/>
                  <a:t>tradeoff: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solidFill>
                          <a:srgbClr val="FF004C"/>
                        </a:solidFill>
                      </a:rPr>
                      <m:t>FP</m:t>
                    </m:r>
                    <m:r>
                      <a:rPr lang="en-GB" i="1">
                        <a:solidFill>
                          <a:srgbClr val="FF004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low, i.e. predict everything as </a:t>
                </a:r>
                <a:r>
                  <a:rPr lang="en-US" dirty="0" smtClean="0"/>
                  <a:t>positive, </a:t>
                </a:r>
              </a:p>
              <a:p>
                <a:r>
                  <a:rPr lang="en-US" dirty="0" smtClean="0"/>
                  <a:t>	then </a:t>
                </a:r>
                <a:r>
                  <a:rPr lang="en-US" dirty="0"/>
                  <a:t>recall is </a:t>
                </a:r>
                <a:r>
                  <a:rPr lang="en-US" dirty="0" smtClean="0"/>
                  <a:t>high but precision low</a:t>
                </a: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solidFill>
                          <a:srgbClr val="FF004C"/>
                        </a:solidFill>
                      </a:rPr>
                      <m:t>FN</m:t>
                    </m:r>
                    <m:r>
                      <a:rPr lang="en-GB" i="1">
                        <a:solidFill>
                          <a:srgbClr val="FF004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low, i.e. only when certain then assign positive, </a:t>
                </a:r>
                <a:endParaRPr lang="en-US" dirty="0" smtClean="0"/>
              </a:p>
              <a:p>
                <a:r>
                  <a:rPr lang="en-US" dirty="0" smtClean="0"/>
                  <a:t>	then </a:t>
                </a:r>
                <a:r>
                  <a:rPr lang="en-US" dirty="0"/>
                  <a:t>precision is high but </a:t>
                </a:r>
                <a:r>
                  <a:rPr lang="en-US" dirty="0" smtClean="0"/>
                  <a:t>recall low</a:t>
                </a:r>
                <a:endParaRPr lang="en-GB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201" r="-2546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Precision</a:t>
            </a:r>
            <a:br>
              <a:rPr lang="en-GB" dirty="0" smtClean="0"/>
            </a:br>
            <a:r>
              <a:rPr lang="en-GB" dirty="0" smtClean="0"/>
              <a:t>VS</a:t>
            </a:r>
            <a:br>
              <a:rPr lang="en-GB" dirty="0" smtClean="0"/>
            </a:br>
            <a:r>
              <a:rPr lang="en-GB" dirty="0" smtClean="0"/>
              <a:t>Recall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(harmonic</a:t>
                </a:r>
                <a:r>
                  <a:rPr lang="en-US" dirty="0"/>
                  <a:t>) average of precision and </a:t>
                </a:r>
                <a:r>
                  <a:rPr lang="en-US" dirty="0" smtClean="0"/>
                  <a:t>recall:</a:t>
                </a:r>
              </a:p>
              <a:p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b="0" i="1" baseline="-25000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/>
                            <m:t>precision</m:t>
                          </m:r>
                          <m:r>
                            <m:rPr>
                              <m:nor/>
                            </m:rPr>
                            <a:rPr lang="en-GB"/>
                            <m:t>∗</m:t>
                          </m:r>
                          <m:r>
                            <m:rPr>
                              <m:nor/>
                            </m:rPr>
                            <a:rPr lang="en-GB"/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/>
                            <m:t>precision</m:t>
                          </m:r>
                          <m:r>
                            <m:rPr>
                              <m:nor/>
                            </m:rPr>
                            <a:rPr lang="en-GB"/>
                            <m:t> + </m:t>
                          </m:r>
                          <m:r>
                            <m:rPr>
                              <m:nor/>
                            </m:rPr>
                            <a:rPr lang="en-GB"/>
                            <m:t>recall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harmonic mean tends toward </a:t>
                </a:r>
                <a:r>
                  <a:rPr lang="en-GB" dirty="0" smtClean="0"/>
                  <a:t>the smaller </a:t>
                </a:r>
                <a:r>
                  <a:rPr lang="en-GB" dirty="0"/>
                  <a:t>of the two </a:t>
                </a:r>
                <a:r>
                  <a:rPr lang="en-GB" dirty="0" smtClean="0"/>
                  <a:t>elements</a:t>
                </a:r>
              </a:p>
              <a:p>
                <a:r>
                  <a:rPr lang="en-GB" dirty="0" smtClean="0"/>
                  <a:t>i.e. F</a:t>
                </a:r>
                <a:r>
                  <a:rPr lang="en-US" baseline="-25000" dirty="0"/>
                  <a:t>1</a:t>
                </a:r>
                <a:r>
                  <a:rPr lang="en-GB" dirty="0" smtClean="0"/>
                  <a:t> </a:t>
                </a:r>
                <a:r>
                  <a:rPr lang="en-GB" dirty="0"/>
                  <a:t>score will be small </a:t>
                </a:r>
                <a:r>
                  <a:rPr lang="en-GB" dirty="0" smtClean="0"/>
                  <a:t>if either </a:t>
                </a:r>
                <a:r>
                  <a:rPr lang="en-GB" dirty="0"/>
                  <a:t>precision or recall is small.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2754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NB “positive” class in the confusion matrix is the </a:t>
            </a:r>
            <a:r>
              <a:rPr lang="en-GB" dirty="0"/>
              <a:t>“0” </a:t>
            </a:r>
            <a:r>
              <a:rPr lang="en-GB" dirty="0" smtClean="0"/>
              <a:t>class in output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sklearn.metrics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000" dirty="0" err="1" smtClean="0"/>
              <a:t>classification_report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3" y="92468"/>
            <a:ext cx="40957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DATA\Hunt\CV\Data Science\2019 - post Grove\QA\20190731 - DSDP\20191014 - ML1Tues + ML2Mon\4 - evaluation\aml-10-model-evaluation\images\confusion_matrix_c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99" y="92468"/>
            <a:ext cx="1856371" cy="38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Hunt\CV\Data Science\2019 - post Grove\QA\20190731 - DSDP\20191014 - ML1Tues + ML2Mon\4 - evaluation\aml-10-model-evaluation\images\z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3966"/>
            <a:ext cx="10030207" cy="26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3464" y="5319714"/>
            <a:ext cx="869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https://en.wikipedia.org/wiki/Precision_and_recall#Definition_(classification_context)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4400" y="1066208"/>
            <a:ext cx="10956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+mj-lt"/>
              </a:rPr>
              <a:t>Derivations from a 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213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“Costs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confusion”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Can assign literal costs:</a:t>
            </a:r>
          </a:p>
          <a:p>
            <a:endParaRPr lang="en-GB" dirty="0"/>
          </a:p>
          <a:p>
            <a:r>
              <a:rPr lang="en-GB" dirty="0" smtClean="0"/>
              <a:t>	a </a:t>
            </a:r>
            <a:r>
              <a:rPr lang="en-GB" dirty="0"/>
              <a:t>false </a:t>
            </a:r>
            <a:r>
              <a:rPr lang="en-GB" dirty="0" smtClean="0"/>
              <a:t>positive: £10</a:t>
            </a:r>
          </a:p>
          <a:p>
            <a:r>
              <a:rPr lang="en-GB" dirty="0" smtClean="0"/>
              <a:t>	a </a:t>
            </a:r>
            <a:r>
              <a:rPr lang="en-GB" dirty="0"/>
              <a:t>false </a:t>
            </a:r>
            <a:r>
              <a:rPr lang="en-GB" dirty="0" smtClean="0"/>
              <a:t>negative: £100</a:t>
            </a:r>
          </a:p>
          <a:p>
            <a:endParaRPr lang="en-GB" dirty="0"/>
          </a:p>
          <a:p>
            <a:r>
              <a:rPr lang="en-GB" dirty="0" smtClean="0"/>
              <a:t>What are the benefits of a TP?</a:t>
            </a:r>
          </a:p>
          <a:p>
            <a:endParaRPr lang="en-GB" dirty="0" smtClean="0"/>
          </a:p>
          <a:p>
            <a:r>
              <a:rPr lang="en-GB" dirty="0" smtClean="0"/>
              <a:t>	new </a:t>
            </a:r>
            <a:r>
              <a:rPr lang="en-GB" dirty="0" smtClean="0"/>
              <a:t>customer…or a product sold…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Can we </a:t>
            </a:r>
            <a:r>
              <a:rPr lang="en-GB" dirty="0" smtClean="0"/>
              <a:t>guarantee anything (other than accuracy)? </a:t>
            </a:r>
          </a:p>
          <a:p>
            <a:endParaRPr lang="en-GB" dirty="0"/>
          </a:p>
          <a:p>
            <a:r>
              <a:rPr lang="en-GB" dirty="0" smtClean="0"/>
              <a:t>Can </a:t>
            </a:r>
            <a:r>
              <a:rPr lang="en-GB" dirty="0" smtClean="0"/>
              <a:t>we answer the questions:</a:t>
            </a:r>
          </a:p>
          <a:p>
            <a:pPr marL="627063"/>
            <a:r>
              <a:rPr lang="en-GB" dirty="0" smtClean="0"/>
              <a:t>“</a:t>
            </a:r>
            <a:r>
              <a:rPr lang="en-GB" dirty="0"/>
              <a:t>Out of the items that the classifier predicted to be </a:t>
            </a:r>
            <a:r>
              <a:rPr lang="en-US" dirty="0"/>
              <a:t>positive</a:t>
            </a:r>
            <a:r>
              <a:rPr lang="en-GB" dirty="0"/>
              <a:t>, </a:t>
            </a:r>
          </a:p>
          <a:p>
            <a:pPr marL="627063"/>
            <a:r>
              <a:rPr lang="en-GB" dirty="0"/>
              <a:t>how many are truly </a:t>
            </a:r>
            <a:r>
              <a:rPr lang="en-US" dirty="0"/>
              <a:t>positive</a:t>
            </a:r>
            <a:r>
              <a:rPr lang="en-GB" dirty="0"/>
              <a:t>?”</a:t>
            </a:r>
          </a:p>
          <a:p>
            <a:pPr marL="627063"/>
            <a:r>
              <a:rPr lang="en-GB" dirty="0" smtClean="0"/>
              <a:t>“</a:t>
            </a:r>
            <a:r>
              <a:rPr lang="en-GB" dirty="0"/>
              <a:t>Out of all the items that are truly </a:t>
            </a:r>
            <a:r>
              <a:rPr lang="en-US" dirty="0"/>
              <a:t>positive</a:t>
            </a:r>
            <a:r>
              <a:rPr lang="en-GB" dirty="0"/>
              <a:t>, </a:t>
            </a:r>
          </a:p>
          <a:p>
            <a:pPr marL="627063"/>
            <a:r>
              <a:rPr lang="en-GB" dirty="0"/>
              <a:t>how many are found by the classifier</a:t>
            </a:r>
            <a:r>
              <a:rPr lang="en-GB" dirty="0" smtClean="0"/>
              <a:t>?”</a:t>
            </a:r>
          </a:p>
          <a:p>
            <a:pPr marL="627063"/>
            <a:endParaRPr lang="en-GB" dirty="0" smtClean="0"/>
          </a:p>
          <a:p>
            <a:pPr marL="627063"/>
            <a:r>
              <a:rPr lang="en-GB" dirty="0" smtClean="0"/>
              <a:t>BUT: What </a:t>
            </a:r>
            <a:r>
              <a:rPr lang="en-GB" dirty="0" smtClean="0"/>
              <a:t>about the </a:t>
            </a:r>
            <a:r>
              <a:rPr lang="en-GB" dirty="0" err="1" smtClean="0"/>
              <a:t>tradeoff</a:t>
            </a:r>
            <a:r>
              <a:rPr lang="en-GB" dirty="0" smtClean="0"/>
              <a:t>?...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7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Should we use a threshold that is not 50%?</a:t>
            </a:r>
          </a:p>
          <a:p>
            <a:r>
              <a:rPr lang="en-GB" dirty="0" smtClean="0"/>
              <a:t>e.g. imagine we see that a classifier </a:t>
            </a:r>
            <a:r>
              <a:rPr lang="en-GB" dirty="0"/>
              <a:t>is "generous", </a:t>
            </a:r>
            <a:r>
              <a:rPr lang="en-GB" sz="1400" dirty="0" smtClean="0"/>
              <a:t>(lots of “yes” class)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may want to apply a </a:t>
            </a:r>
            <a:r>
              <a:rPr lang="en-GB" dirty="0" smtClean="0"/>
              <a:t>specific threshold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which </a:t>
            </a:r>
            <a:r>
              <a:rPr lang="en-GB" dirty="0"/>
              <a:t>ensures we are 85% certain before a prediction occurs.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ot changing model, affecting </a:t>
            </a:r>
            <a:r>
              <a:rPr lang="en-GB" i="1" dirty="0" smtClean="0"/>
              <a:t>decision</a:t>
            </a:r>
            <a:r>
              <a:rPr lang="en-GB" dirty="0" smtClean="0"/>
              <a:t> based on predicted </a:t>
            </a:r>
            <a:r>
              <a:rPr lang="en-GB" dirty="0" err="1" smtClean="0"/>
              <a:t>prob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2" y="446923"/>
            <a:ext cx="34004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7" y="3937378"/>
            <a:ext cx="35623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to ask?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2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varying decision threshold leads to a different </a:t>
            </a:r>
            <a:r>
              <a:rPr lang="en-GB" dirty="0"/>
              <a:t>precision and </a:t>
            </a:r>
            <a:r>
              <a:rPr lang="en-GB" dirty="0" smtClean="0"/>
              <a:t>recall:</a:t>
            </a:r>
          </a:p>
          <a:p>
            <a:pPr indent="355600"/>
            <a:r>
              <a:rPr lang="en-GB" dirty="0" smtClean="0"/>
              <a:t>if </a:t>
            </a:r>
            <a:r>
              <a:rPr lang="en-GB" dirty="0"/>
              <a:t>precision = 1 then highest threshold; predicts class correctly</a:t>
            </a:r>
          </a:p>
          <a:p>
            <a:pPr indent="355600"/>
            <a:r>
              <a:rPr lang="en-GB" dirty="0" smtClean="0"/>
              <a:t>if  </a:t>
            </a:r>
            <a:r>
              <a:rPr lang="en-GB" dirty="0"/>
              <a:t>recall = 1 then lowest threshold;  predicts “yes” class</a:t>
            </a:r>
          </a:p>
          <a:p>
            <a:pPr indent="355600"/>
            <a:r>
              <a:rPr lang="en-GB" dirty="0" smtClean="0"/>
              <a:t>“best” combination would be closest to top right corner: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Utilised: 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 smtClean="0"/>
              <a:t>precision_recall_curve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Thresholds</a:t>
            </a:r>
          </a:p>
        </p:txBody>
      </p:sp>
      <p:pic>
        <p:nvPicPr>
          <p:cNvPr id="6146" name="Picture 2" descr="D:\DATA\Hunt\CV\Data Science\2019 - post Grove\QA\20190731 - DSDP\20191014 - ML1Tues + ML2Mon\4 - evaluation\Precision Recall 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78" y="1759414"/>
            <a:ext cx="5487987" cy="36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Variations to the Precision Recall Curve: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ROC curves (ML/DS)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lift </a:t>
            </a:r>
            <a:r>
              <a:rPr lang="en-GB" dirty="0"/>
              <a:t>and </a:t>
            </a:r>
            <a:r>
              <a:rPr lang="en-GB" dirty="0" smtClean="0"/>
              <a:t>gain charts (marketing analytics)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odds ratios (medical)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sensitivity </a:t>
            </a:r>
            <a:r>
              <a:rPr lang="en-GB" dirty="0"/>
              <a:t>and </a:t>
            </a:r>
            <a:r>
              <a:rPr lang="en-GB" dirty="0" smtClean="0"/>
              <a:t>specificity (statistics)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variations</a:t>
            </a:r>
          </a:p>
        </p:txBody>
      </p:sp>
    </p:spTree>
    <p:extLst>
      <p:ext uri="{BB962C8B-B14F-4D97-AF65-F5344CB8AC3E}">
        <p14:creationId xmlns:p14="http://schemas.microsoft.com/office/powerpoint/2010/main" val="13232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ROC curve shows the sensitivity of the </a:t>
            </a:r>
            <a:r>
              <a:rPr lang="en-GB" dirty="0" smtClean="0"/>
              <a:t>classifier</a:t>
            </a:r>
          </a:p>
          <a:p>
            <a:pPr indent="531813"/>
            <a:r>
              <a:rPr lang="en-GB" dirty="0" smtClean="0"/>
              <a:t>True </a:t>
            </a:r>
            <a:r>
              <a:rPr lang="en-GB" dirty="0"/>
              <a:t>Positive Rate (TPR) </a:t>
            </a:r>
            <a:r>
              <a:rPr lang="en-GB" dirty="0" smtClean="0"/>
              <a:t>= TP</a:t>
            </a:r>
            <a:r>
              <a:rPr lang="en-GB" dirty="0"/>
              <a:t>/(TP + </a:t>
            </a:r>
            <a:r>
              <a:rPr lang="en-GB" dirty="0">
                <a:solidFill>
                  <a:srgbClr val="FF004C"/>
                </a:solidFill>
              </a:rPr>
              <a:t>FN</a:t>
            </a:r>
            <a:r>
              <a:rPr lang="en-GB" dirty="0" smtClean="0"/>
              <a:t>)   i.e. “TP/P”</a:t>
            </a:r>
          </a:p>
          <a:p>
            <a:pPr indent="531813"/>
            <a:r>
              <a:rPr lang="en-GB" dirty="0" smtClean="0"/>
              <a:t>False </a:t>
            </a:r>
            <a:r>
              <a:rPr lang="en-GB" dirty="0"/>
              <a:t>Positive Rate (</a:t>
            </a:r>
            <a:r>
              <a:rPr lang="en-GB" dirty="0" smtClean="0"/>
              <a:t>FPR) = </a:t>
            </a:r>
            <a:r>
              <a:rPr lang="en-GB" dirty="0" smtClean="0">
                <a:solidFill>
                  <a:srgbClr val="FF004C"/>
                </a:solidFill>
              </a:rPr>
              <a:t>FP</a:t>
            </a:r>
            <a:r>
              <a:rPr lang="en-GB" dirty="0"/>
              <a:t>/(</a:t>
            </a:r>
            <a:r>
              <a:rPr lang="en-GB" dirty="0">
                <a:solidFill>
                  <a:srgbClr val="FF004C"/>
                </a:solidFill>
              </a:rPr>
              <a:t>FP</a:t>
            </a:r>
            <a:r>
              <a:rPr lang="en-GB" dirty="0"/>
              <a:t> + TN</a:t>
            </a:r>
            <a:r>
              <a:rPr lang="en-GB" dirty="0" smtClean="0"/>
              <a:t>)  i.e. “</a:t>
            </a:r>
            <a:r>
              <a:rPr lang="en-GB" dirty="0" smtClean="0">
                <a:solidFill>
                  <a:srgbClr val="FF004C"/>
                </a:solidFill>
              </a:rPr>
              <a:t>FP</a:t>
            </a:r>
            <a:r>
              <a:rPr lang="en-GB" dirty="0" smtClean="0"/>
              <a:t>/N”</a:t>
            </a:r>
          </a:p>
          <a:p>
            <a:pPr indent="531813"/>
            <a:r>
              <a:rPr lang="en-GB" dirty="0" smtClean="0"/>
              <a:t>A </a:t>
            </a:r>
            <a:r>
              <a:rPr lang="en-GB" dirty="0"/>
              <a:t>good ROC curve has a lot of space under it </a:t>
            </a:r>
            <a:endParaRPr lang="en-GB" dirty="0" smtClean="0"/>
          </a:p>
          <a:p>
            <a:pPr indent="531813"/>
            <a:r>
              <a:rPr lang="en-GB" sz="1400" dirty="0" smtClean="0"/>
              <a:t>(</a:t>
            </a:r>
            <a:r>
              <a:rPr lang="en-GB" sz="1400" dirty="0"/>
              <a:t>because the true positive rate shoots up to 100% very quickly</a:t>
            </a:r>
            <a:r>
              <a:rPr lang="en-GB" sz="1400" dirty="0" smtClean="0"/>
              <a:t>).</a:t>
            </a:r>
          </a:p>
          <a:p>
            <a:pPr indent="531813"/>
            <a:r>
              <a:rPr lang="en-GB" dirty="0" smtClean="0"/>
              <a:t>“</a:t>
            </a:r>
            <a:r>
              <a:rPr lang="en-GB" dirty="0"/>
              <a:t>best” combination would be closest to top </a:t>
            </a:r>
            <a:r>
              <a:rPr lang="en-GB" dirty="0" smtClean="0"/>
              <a:t>left corner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NB: can account for all thresholds via the AUC metric </a:t>
            </a:r>
            <a:r>
              <a:rPr lang="en-GB" sz="1400" dirty="0" smtClean="0"/>
              <a:t>(</a:t>
            </a:r>
            <a:r>
              <a:rPr lang="en-GB" sz="1400" dirty="0" err="1"/>
              <a:t>roc_auc_score</a:t>
            </a:r>
            <a:r>
              <a:rPr lang="en-GB" sz="1400" dirty="0" smtClean="0"/>
              <a:t>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</a:t>
            </a:r>
            <a:endParaRPr lang="en-GB" dirty="0"/>
          </a:p>
        </p:txBody>
      </p:sp>
      <p:pic>
        <p:nvPicPr>
          <p:cNvPr id="7170" name="Picture 2" descr="D:\DATA\Hunt\CV\Data Science\2019 - post Grove\QA\20190731 - DSDP\20191014 - ML1Tues + ML2Mon\4 - evaluation\Curves\ROC 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4" y="2351498"/>
            <a:ext cx="5487987" cy="36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Validation:</a:t>
            </a:r>
            <a:br>
              <a:rPr lang="en-GB" dirty="0" smtClean="0"/>
            </a:br>
            <a:r>
              <a:rPr lang="en-GB" sz="3200" dirty="0" smtClean="0"/>
              <a:t>Regression 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7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RMSE</a:t>
                </a:r>
              </a:p>
              <a:p>
                <a:r>
                  <a:rPr lang="en-GB" dirty="0" smtClean="0"/>
                  <a:t>= root-mean-square error</a:t>
                </a:r>
              </a:p>
              <a:p>
                <a:r>
                  <a:rPr lang="en-GB" dirty="0" smtClean="0"/>
                  <a:t>= root-mean-square deviation</a:t>
                </a:r>
              </a:p>
              <a:p>
                <a:r>
                  <a:rPr lang="en-GB" dirty="0" smtClean="0"/>
                  <a:t>= square </a:t>
                </a:r>
                <a:r>
                  <a:rPr lang="en-GB" dirty="0"/>
                  <a:t>root of the average </a:t>
                </a:r>
                <a:r>
                  <a:rPr lang="en-GB" dirty="0" smtClean="0"/>
                  <a:t>squared distance </a:t>
                </a:r>
                <a:r>
                  <a:rPr lang="en-GB" dirty="0"/>
                  <a:t>between the actual score and the predicted </a:t>
                </a:r>
                <a:r>
                  <a:rPr lang="en-GB" dirty="0" smtClean="0"/>
                  <a:t>score</a:t>
                </a:r>
              </a:p>
              <a:p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32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3200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GB" sz="320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GB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𝑦𝑖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320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3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GB" sz="3200" i="1" baseline="-2500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GB" sz="32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Intuition:</a:t>
                </a: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dirty="0" smtClean="0"/>
                  <a:t>Euclidean </a:t>
                </a:r>
                <a:r>
                  <a:rPr lang="en-GB" dirty="0"/>
                  <a:t>distance between the vector of the true </a:t>
                </a:r>
                <a:r>
                  <a:rPr lang="en-GB" dirty="0" smtClean="0"/>
                  <a:t>scores and </a:t>
                </a:r>
                <a:r>
                  <a:rPr lang="en-GB" dirty="0"/>
                  <a:t>the vector of the predicted </a:t>
                </a:r>
                <a:r>
                  <a:rPr lang="en-GB" dirty="0" smtClean="0"/>
                  <a:t>scores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dirty="0" smtClean="0"/>
                  <a:t>averaged </a:t>
                </a:r>
                <a:r>
                  <a:rPr lang="en-GB" dirty="0"/>
                  <a:t>by </a:t>
                </a:r>
                <a:r>
                  <a:rPr lang="en-GB" i="1" dirty="0"/>
                  <a:t>n</a:t>
                </a:r>
                <a:r>
                  <a:rPr lang="en-GB" dirty="0"/>
                  <a:t>, where </a:t>
                </a:r>
                <a:r>
                  <a:rPr lang="en-GB" i="1" dirty="0"/>
                  <a:t>n </a:t>
                </a:r>
                <a:r>
                  <a:rPr lang="en-GB" dirty="0" smtClean="0"/>
                  <a:t>is the </a:t>
                </a:r>
                <a:r>
                  <a:rPr lang="en-GB" dirty="0"/>
                  <a:t>number of data points</a:t>
                </a:r>
                <a:r>
                  <a:rPr lang="en-GB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GB" dirty="0"/>
              </a:p>
              <a:p>
                <a:r>
                  <a:rPr lang="en-GB" dirty="0" smtClean="0"/>
                  <a:t>Issues?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dirty="0"/>
                  <a:t>sensitive to large </a:t>
                </a:r>
                <a:r>
                  <a:rPr lang="en-GB" dirty="0" smtClean="0"/>
                  <a:t>outliers (not robust)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2"/>
                <a:stretch>
                  <a:fillRect l="-2138" t="-1201" r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RMSE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fi-FI" dirty="0" smtClean="0"/>
                  <a:t>MAPE</a:t>
                </a:r>
                <a:endParaRPr lang="en-GB" dirty="0" smtClean="0"/>
              </a:p>
              <a:p>
                <a:r>
                  <a:rPr lang="en-GB" dirty="0" smtClean="0"/>
                  <a:t>= Median Absolute Percentage Error</a:t>
                </a:r>
                <a:endParaRPr lang="en-GB" dirty="0"/>
              </a:p>
              <a:p>
                <a:r>
                  <a:rPr lang="fi-FI" dirty="0" smtClean="0"/>
                  <a:t>=</a:t>
                </a:r>
                <a:r>
                  <a:rPr lang="fi-FI" sz="3600" dirty="0" smtClean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𝑚𝑒𝑑𝑖𝑎𝑛</m:t>
                    </m:r>
                    <m:r>
                      <a:rPr lang="en-GB" sz="2000" b="0" i="1" smtClean="0">
                        <a:latin typeface="Cambria Math"/>
                      </a:rPr>
                      <m:t>( </m:t>
                    </m:r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GB" sz="2000" i="1" baseline="-25000">
                                <a:latin typeface="Cambria Math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GB" sz="2000" i="1" baseline="-25000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num>
                          <m:den>
                            <m:r>
                              <a:rPr lang="en-GB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GB" sz="2000" i="1" baseline="-2500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/>
                          </a:rPr>
                          <m:t>  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 )</m:t>
                    </m:r>
                  </m:oMath>
                </a14:m>
                <a:endParaRPr lang="fi-FI" sz="3600" i="1" dirty="0"/>
              </a:p>
              <a:p>
                <a:endParaRPr lang="en-GB" dirty="0" smtClean="0"/>
              </a:p>
              <a:p>
                <a:r>
                  <a:rPr lang="en-GB" dirty="0" smtClean="0"/>
                  <a:t>= relative </a:t>
                </a:r>
                <a:r>
                  <a:rPr lang="en-GB" dirty="0"/>
                  <a:t>measure of the typical </a:t>
                </a:r>
                <a:r>
                  <a:rPr lang="en-GB" dirty="0" smtClean="0"/>
                  <a:t>error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Quantiles (or percentiles) = robust, not affected by outliers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Other </a:t>
                </a:r>
                <a:r>
                  <a:rPr lang="en-GB" dirty="0"/>
                  <a:t>Quantiles of </a:t>
                </a:r>
                <a:r>
                  <a:rPr lang="en-GB" dirty="0" smtClean="0"/>
                  <a:t>Errors:</a:t>
                </a:r>
              </a:p>
              <a:p>
                <a:r>
                  <a:rPr lang="en-GB" dirty="0" smtClean="0"/>
                  <a:t>	For “almost </a:t>
                </a:r>
                <a:r>
                  <a:rPr lang="en-GB" dirty="0"/>
                  <a:t>worst case</a:t>
                </a:r>
                <a:r>
                  <a:rPr lang="en-GB" dirty="0" smtClean="0"/>
                  <a:t>”, consider: </a:t>
                </a:r>
              </a:p>
              <a:p>
                <a:r>
                  <a:rPr lang="en-GB" dirty="0" smtClean="0"/>
                  <a:t>		“90th </a:t>
                </a:r>
                <a:r>
                  <a:rPr lang="en-GB" dirty="0"/>
                  <a:t>percentile of the absolute percent </a:t>
                </a:r>
                <a:r>
                  <a:rPr lang="en-GB" dirty="0" smtClean="0"/>
                  <a:t>error”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201" r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percent of </a:t>
                </a:r>
              </a:p>
              <a:p>
                <a:r>
                  <a:rPr lang="en-GB" dirty="0" smtClean="0"/>
                  <a:t>estimates that differ </a:t>
                </a:r>
                <a:r>
                  <a:rPr lang="en-GB" dirty="0"/>
                  <a:t>from the true value </a:t>
                </a:r>
                <a:r>
                  <a:rPr lang="en-GB" dirty="0" smtClean="0"/>
                  <a:t>by </a:t>
                </a:r>
                <a:r>
                  <a:rPr lang="en-GB" dirty="0"/>
                  <a:t>no more than X</a:t>
                </a:r>
                <a:r>
                  <a:rPr lang="en-GB" dirty="0" smtClean="0"/>
                  <a:t>%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e.g. percent of estimates </a:t>
                </a:r>
                <a:r>
                  <a:rPr lang="en-GB" dirty="0"/>
                  <a:t>within 10% of the true values </a:t>
                </a:r>
                <a:r>
                  <a:rPr lang="en-GB" dirty="0" smtClean="0"/>
                  <a:t>= </a:t>
                </a:r>
                <a:endParaRPr lang="en-GB" dirty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  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i="1" baseline="-25000"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</a:rPr>
                            <m:t>  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&lt;0.10</m:t>
                      </m:r>
                    </m:oMath>
                  </m:oMathPara>
                </a14:m>
                <a:endParaRPr lang="fi-FI" sz="2800" i="1" dirty="0"/>
              </a:p>
              <a:p>
                <a:endParaRPr lang="en-GB" dirty="0"/>
              </a:p>
              <a:p>
                <a:r>
                  <a:rPr lang="en-GB" dirty="0" smtClean="0"/>
                  <a:t>=&gt; notion of the precision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2"/>
                <a:stretch>
                  <a:fillRect l="-2037" t="-1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“Almost Correct” Predictions</a:t>
            </a:r>
          </a:p>
        </p:txBody>
      </p:sp>
    </p:spTree>
    <p:extLst>
      <p:ext uri="{BB962C8B-B14F-4D97-AF65-F5344CB8AC3E}">
        <p14:creationId xmlns:p14="http://schemas.microsoft.com/office/powerpoint/2010/main" val="14629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unpredictable (zero mean)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random (follow a Normal distribution)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independent (no relationships with each other)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equal-variance (constant) (homoscedasticity)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575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Validation:</a:t>
            </a:r>
            <a:br>
              <a:rPr lang="en-GB" dirty="0" smtClean="0"/>
            </a:br>
            <a:r>
              <a:rPr lang="en-GB" sz="3200" dirty="0" smtClean="0"/>
              <a:t>Clustering 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base"/>
            <a:r>
              <a:rPr lang="en-GB" dirty="0"/>
              <a:t>how well a particular unsupervised method performs will largely depend on why one is doing unsupervised learning in the first </a:t>
            </a:r>
            <a:r>
              <a:rPr lang="en-GB" dirty="0" smtClean="0"/>
              <a:t>place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  <a:p>
            <a:pPr fontAlgn="base"/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smtClean="0"/>
              <a:t>Adjusted </a:t>
            </a:r>
            <a:r>
              <a:rPr lang="en-GB" dirty="0"/>
              <a:t>Rand index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Mutual Information based scores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Homogeneity, completeness and V-measure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Fowlkes-Mallows scores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Silhouette Coefficient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/>
              <a:t>Calinski-Harabasz</a:t>
            </a:r>
            <a:r>
              <a:rPr lang="en-GB" dirty="0"/>
              <a:t> Index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Davies-</a:t>
            </a:r>
            <a:r>
              <a:rPr lang="en-GB" dirty="0" err="1"/>
              <a:t>Bouldin</a:t>
            </a:r>
            <a:r>
              <a:rPr lang="en-GB" dirty="0"/>
              <a:t> Index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Contingency Matrix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smtClean="0"/>
              <a:t>Dunn index</a:t>
            </a: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 smtClean="0"/>
              <a:t>Krzanowski</a:t>
            </a:r>
            <a:r>
              <a:rPr lang="en-GB" dirty="0" smtClean="0"/>
              <a:t>-Lai </a:t>
            </a:r>
            <a:r>
              <a:rPr lang="en-GB" dirty="0"/>
              <a:t>index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/>
              <a:t>Hartigan</a:t>
            </a:r>
            <a:r>
              <a:rPr lang="en-GB" dirty="0"/>
              <a:t> index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smtClean="0"/>
              <a:t>Separation </a:t>
            </a:r>
            <a:r>
              <a:rPr lang="en-GB" dirty="0"/>
              <a:t>index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</a:t>
            </a:r>
            <a:br>
              <a:rPr lang="en-GB" dirty="0" smtClean="0"/>
            </a:br>
            <a:r>
              <a:rPr lang="en-GB" dirty="0" smtClean="0"/>
              <a:t>performance</a:t>
            </a:r>
            <a:br>
              <a:rPr lang="en-GB" dirty="0" smtClean="0"/>
            </a:br>
            <a:r>
              <a:rPr lang="en-GB" dirty="0" smtClean="0"/>
              <a:t>evaluation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8485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“</a:t>
            </a:r>
            <a:r>
              <a:rPr lang="en-GB" dirty="0"/>
              <a:t>How can I measure </a:t>
            </a:r>
            <a:r>
              <a:rPr lang="en-GB" dirty="0" smtClean="0"/>
              <a:t>success for </a:t>
            </a:r>
            <a:r>
              <a:rPr lang="en-GB" dirty="0"/>
              <a:t>this project?”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“</a:t>
            </a:r>
            <a:r>
              <a:rPr lang="en-GB" dirty="0"/>
              <a:t>How would I know when I’ve succeeded?”</a:t>
            </a:r>
          </a:p>
          <a:p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Symbol"/>
              <a:buChar char="Þ"/>
            </a:pPr>
            <a:r>
              <a:rPr lang="en-GB" dirty="0" smtClean="0"/>
              <a:t>allow realistic goals to be set   (=&gt; </a:t>
            </a:r>
            <a:r>
              <a:rPr lang="en-GB" dirty="0"/>
              <a:t>when to </a:t>
            </a:r>
            <a:r>
              <a:rPr lang="en-GB" dirty="0" smtClean="0"/>
              <a:t>stop)</a:t>
            </a:r>
          </a:p>
          <a:p>
            <a:pPr marL="285750" indent="-285750">
              <a:buFont typeface="Symbol"/>
              <a:buChar char="Þ"/>
            </a:pPr>
            <a:r>
              <a:rPr lang="en-GB" dirty="0" smtClean="0"/>
              <a:t>prevent working on ill-formulated </a:t>
            </a:r>
            <a:r>
              <a:rPr lang="en-GB" dirty="0"/>
              <a:t>projects </a:t>
            </a:r>
            <a:endParaRPr lang="en-GB" dirty="0" smtClean="0"/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where </a:t>
            </a:r>
            <a:r>
              <a:rPr lang="en-GB" dirty="0"/>
              <a:t>good measurement is vague or </a:t>
            </a:r>
            <a:r>
              <a:rPr lang="en-GB" dirty="0" smtClean="0"/>
              <a:t>infeasible</a:t>
            </a:r>
          </a:p>
          <a:p>
            <a:endParaRPr lang="en-GB" dirty="0" smtClean="0"/>
          </a:p>
          <a:p>
            <a:r>
              <a:rPr lang="en-GB" dirty="0" smtClean="0"/>
              <a:t>It’s </a:t>
            </a:r>
            <a:r>
              <a:rPr lang="en-GB" dirty="0"/>
              <a:t>important to think about </a:t>
            </a:r>
            <a:r>
              <a:rPr lang="en-GB" b="1" dirty="0"/>
              <a:t>evaluation </a:t>
            </a:r>
            <a:r>
              <a:rPr lang="en-GB" dirty="0"/>
              <a:t>up front.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at the outset of any project</a:t>
            </a:r>
          </a:p>
        </p:txBody>
      </p:sp>
    </p:spTree>
    <p:extLst>
      <p:ext uri="{BB962C8B-B14F-4D97-AF65-F5344CB8AC3E}">
        <p14:creationId xmlns:p14="http://schemas.microsoft.com/office/powerpoint/2010/main" val="17369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Validation:</a:t>
            </a:r>
            <a:br>
              <a:rPr lang="en-GB" dirty="0" smtClean="0"/>
            </a:br>
            <a:r>
              <a:rPr lang="en-GB" sz="3200" dirty="0" err="1"/>
              <a:t>sklearn.metrics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4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 numCol="2"/>
          <a:lstStyle/>
          <a:p>
            <a:endParaRPr lang="en-GB" sz="1200" dirty="0"/>
          </a:p>
          <a:p>
            <a:r>
              <a:rPr lang="en-GB" sz="1400" dirty="0"/>
              <a:t>accuracy</a:t>
            </a:r>
          </a:p>
          <a:p>
            <a:r>
              <a:rPr lang="en-GB" sz="1400" dirty="0" err="1"/>
              <a:t>adjusted_mutual_info_score</a:t>
            </a:r>
            <a:endParaRPr lang="en-GB" sz="1400" dirty="0"/>
          </a:p>
          <a:p>
            <a:r>
              <a:rPr lang="en-GB" sz="1400" dirty="0" err="1"/>
              <a:t>adjusted_rand_score</a:t>
            </a:r>
            <a:endParaRPr lang="en-GB" sz="1400" dirty="0"/>
          </a:p>
          <a:p>
            <a:r>
              <a:rPr lang="en-GB" sz="1400" dirty="0" err="1"/>
              <a:t>average_precision</a:t>
            </a:r>
            <a:endParaRPr lang="en-GB" sz="1400" dirty="0"/>
          </a:p>
          <a:p>
            <a:r>
              <a:rPr lang="en-GB" sz="1400" dirty="0" err="1"/>
              <a:t>balanced_accuracy</a:t>
            </a:r>
            <a:endParaRPr lang="en-GB" sz="1400" dirty="0"/>
          </a:p>
          <a:p>
            <a:r>
              <a:rPr lang="en-GB" sz="1400" dirty="0" err="1"/>
              <a:t>brier_score_loss</a:t>
            </a:r>
            <a:endParaRPr lang="en-GB" sz="1400" dirty="0"/>
          </a:p>
          <a:p>
            <a:r>
              <a:rPr lang="en-GB" sz="1400" dirty="0" err="1"/>
              <a:t>completeness_score</a:t>
            </a:r>
            <a:endParaRPr lang="en-GB" sz="1400" dirty="0"/>
          </a:p>
          <a:p>
            <a:r>
              <a:rPr lang="en-GB" sz="1400" dirty="0" err="1"/>
              <a:t>explained_variance</a:t>
            </a:r>
            <a:endParaRPr lang="en-GB" sz="1400" dirty="0"/>
          </a:p>
          <a:p>
            <a:r>
              <a:rPr lang="en-GB" sz="1400" dirty="0"/>
              <a:t>f1</a:t>
            </a:r>
          </a:p>
          <a:p>
            <a:r>
              <a:rPr lang="en-GB" sz="1400" dirty="0"/>
              <a:t>f1_macro</a:t>
            </a:r>
          </a:p>
          <a:p>
            <a:r>
              <a:rPr lang="en-GB" sz="1400" dirty="0"/>
              <a:t>f1_micro</a:t>
            </a:r>
          </a:p>
          <a:p>
            <a:r>
              <a:rPr lang="en-GB" sz="1400" dirty="0"/>
              <a:t>f1_samples</a:t>
            </a:r>
          </a:p>
          <a:p>
            <a:r>
              <a:rPr lang="en-GB" sz="1400" dirty="0"/>
              <a:t>f1_weighted</a:t>
            </a:r>
          </a:p>
          <a:p>
            <a:r>
              <a:rPr lang="en-GB" sz="1400" dirty="0" err="1"/>
              <a:t>fowlkes_mallows_score</a:t>
            </a:r>
            <a:endParaRPr lang="en-GB" sz="1400" dirty="0"/>
          </a:p>
          <a:p>
            <a:r>
              <a:rPr lang="en-GB" sz="1400" dirty="0" err="1"/>
              <a:t>homogeneity_score</a:t>
            </a:r>
            <a:endParaRPr lang="en-GB" sz="1400" dirty="0"/>
          </a:p>
          <a:p>
            <a:r>
              <a:rPr lang="en-GB" sz="1400" dirty="0" err="1"/>
              <a:t>jaccard</a:t>
            </a:r>
            <a:endParaRPr lang="en-GB" sz="1400" dirty="0"/>
          </a:p>
          <a:p>
            <a:r>
              <a:rPr lang="en-GB" sz="1400" dirty="0" err="1"/>
              <a:t>jaccard_macro</a:t>
            </a:r>
            <a:endParaRPr lang="en-GB" sz="1400" dirty="0"/>
          </a:p>
          <a:p>
            <a:r>
              <a:rPr lang="en-GB" sz="1400" dirty="0" err="1"/>
              <a:t>jaccard_micro</a:t>
            </a:r>
            <a:endParaRPr lang="en-GB" sz="1400" dirty="0"/>
          </a:p>
          <a:p>
            <a:r>
              <a:rPr lang="en-GB" sz="1400" dirty="0" err="1" smtClean="0"/>
              <a:t>jaccard_samples</a:t>
            </a:r>
            <a:endParaRPr lang="en-GB" sz="1400" dirty="0" smtClean="0"/>
          </a:p>
          <a:p>
            <a:r>
              <a:rPr lang="en-GB" sz="1400" dirty="0" err="1" smtClean="0"/>
              <a:t>jaccard_weighted</a:t>
            </a:r>
            <a:endParaRPr lang="en-GB" sz="1400" dirty="0"/>
          </a:p>
          <a:p>
            <a:r>
              <a:rPr lang="en-GB" sz="1400" dirty="0" err="1"/>
              <a:t>max_error</a:t>
            </a:r>
            <a:endParaRPr lang="en-GB" sz="1400" dirty="0"/>
          </a:p>
          <a:p>
            <a:r>
              <a:rPr lang="en-GB" sz="1400" dirty="0" err="1"/>
              <a:t>mutual_info_score</a:t>
            </a:r>
            <a:endParaRPr lang="en-GB" sz="1400" dirty="0"/>
          </a:p>
          <a:p>
            <a:r>
              <a:rPr lang="en-GB" sz="1400" dirty="0" err="1"/>
              <a:t>neg_log_loss</a:t>
            </a:r>
            <a:endParaRPr lang="en-GB" sz="1400" dirty="0"/>
          </a:p>
          <a:p>
            <a:r>
              <a:rPr lang="en-GB" sz="1400" dirty="0" err="1"/>
              <a:t>neg_mean_absolute_error</a:t>
            </a:r>
            <a:endParaRPr lang="en-GB" sz="1400" dirty="0"/>
          </a:p>
          <a:p>
            <a:r>
              <a:rPr lang="en-GB" sz="1400" dirty="0" err="1"/>
              <a:t>neg_mean_squared_error</a:t>
            </a:r>
            <a:endParaRPr lang="en-GB" sz="1400" dirty="0"/>
          </a:p>
          <a:p>
            <a:r>
              <a:rPr lang="en-GB" sz="1400" dirty="0" err="1"/>
              <a:t>neg_mean_squared_log_error</a:t>
            </a:r>
            <a:endParaRPr lang="en-GB" sz="1400" dirty="0"/>
          </a:p>
          <a:p>
            <a:r>
              <a:rPr lang="en-GB" sz="1400" dirty="0" err="1"/>
              <a:t>neg_median_absolute_error</a:t>
            </a:r>
            <a:endParaRPr lang="en-GB" sz="1400" dirty="0"/>
          </a:p>
          <a:p>
            <a:r>
              <a:rPr lang="en-GB" sz="1400" dirty="0" err="1"/>
              <a:t>normalized_mutual_info_score</a:t>
            </a:r>
            <a:endParaRPr lang="en-GB" sz="1400" dirty="0"/>
          </a:p>
          <a:p>
            <a:r>
              <a:rPr lang="en-GB" sz="1400" dirty="0"/>
              <a:t>precision</a:t>
            </a:r>
          </a:p>
          <a:p>
            <a:r>
              <a:rPr lang="en-GB" sz="1400" dirty="0" err="1"/>
              <a:t>precision_macro</a:t>
            </a:r>
            <a:endParaRPr lang="en-GB" sz="1400" dirty="0"/>
          </a:p>
          <a:p>
            <a:r>
              <a:rPr lang="en-GB" sz="1400" dirty="0" err="1"/>
              <a:t>precision_micro</a:t>
            </a:r>
            <a:endParaRPr lang="en-GB" sz="1400" dirty="0"/>
          </a:p>
          <a:p>
            <a:r>
              <a:rPr lang="en-GB" sz="1400" dirty="0" err="1"/>
              <a:t>precision_samples</a:t>
            </a:r>
            <a:endParaRPr lang="en-GB" sz="1400" dirty="0"/>
          </a:p>
          <a:p>
            <a:r>
              <a:rPr lang="en-GB" sz="1400" dirty="0" err="1"/>
              <a:t>precision_weighted</a:t>
            </a:r>
            <a:endParaRPr lang="en-GB" sz="1400" dirty="0"/>
          </a:p>
          <a:p>
            <a:r>
              <a:rPr lang="en-GB" sz="1400" dirty="0"/>
              <a:t>r2</a:t>
            </a:r>
          </a:p>
          <a:p>
            <a:r>
              <a:rPr lang="en-GB" sz="1400" dirty="0"/>
              <a:t>recall</a:t>
            </a:r>
          </a:p>
          <a:p>
            <a:r>
              <a:rPr lang="en-GB" sz="1400" dirty="0" err="1"/>
              <a:t>recall_macro</a:t>
            </a:r>
            <a:endParaRPr lang="en-GB" sz="1400" dirty="0"/>
          </a:p>
          <a:p>
            <a:r>
              <a:rPr lang="en-GB" sz="1400" dirty="0" err="1"/>
              <a:t>recall_micro</a:t>
            </a:r>
            <a:endParaRPr lang="en-GB" sz="1400" dirty="0"/>
          </a:p>
          <a:p>
            <a:r>
              <a:rPr lang="en-GB" sz="1400" dirty="0" err="1"/>
              <a:t>recall_samples</a:t>
            </a:r>
            <a:endParaRPr lang="en-GB" sz="1400" dirty="0"/>
          </a:p>
          <a:p>
            <a:r>
              <a:rPr lang="en-GB" sz="1400" dirty="0" err="1"/>
              <a:t>recall_weighted</a:t>
            </a:r>
            <a:endParaRPr lang="en-GB" sz="1400" dirty="0"/>
          </a:p>
          <a:p>
            <a:r>
              <a:rPr lang="en-GB" sz="1400" dirty="0" err="1"/>
              <a:t>roc_auc</a:t>
            </a:r>
            <a:endParaRPr lang="en-GB" sz="1400" dirty="0"/>
          </a:p>
          <a:p>
            <a:r>
              <a:rPr lang="en-GB" sz="1400" dirty="0" err="1" smtClean="0"/>
              <a:t>v_measure_score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SCORERS</a:t>
            </a:r>
            <a:endParaRPr lang="en-GB" baseline="30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06" y="189521"/>
            <a:ext cx="31337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5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Validation:</a:t>
            </a:r>
            <a:br>
              <a:rPr lang="en-GB" dirty="0"/>
            </a:br>
            <a:r>
              <a:rPr lang="en-GB" dirty="0" smtClean="0"/>
              <a:t>Caution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 numCol="1"/>
          <a:lstStyle/>
          <a:p>
            <a:r>
              <a:rPr lang="en-GB" sz="1400" dirty="0" smtClean="0"/>
              <a:t>Imagine</a:t>
            </a:r>
          </a:p>
          <a:p>
            <a:pPr indent="355600"/>
            <a:r>
              <a:rPr lang="en-GB" sz="1400" dirty="0" smtClean="0"/>
              <a:t>positive class: </a:t>
            </a:r>
          </a:p>
          <a:p>
            <a:pPr indent="723900"/>
            <a:r>
              <a:rPr lang="en-GB" sz="1400" dirty="0" smtClean="0"/>
              <a:t>tiny portion of the observed data (1%)</a:t>
            </a:r>
          </a:p>
          <a:p>
            <a:pPr indent="1077913"/>
            <a:r>
              <a:rPr lang="en-GB" sz="1400" dirty="0"/>
              <a:t>e</a:t>
            </a:r>
            <a:r>
              <a:rPr lang="en-GB" sz="1400" dirty="0" smtClean="0"/>
              <a:t>.g. click-through rates for ads,</a:t>
            </a:r>
          </a:p>
          <a:p>
            <a:pPr indent="1077913"/>
            <a:r>
              <a:rPr lang="en-GB" sz="1400" dirty="0" smtClean="0"/>
              <a:t>user-item interaction data for recommenders, </a:t>
            </a:r>
          </a:p>
          <a:p>
            <a:pPr indent="1077913"/>
            <a:r>
              <a:rPr lang="en-GB" sz="1400" dirty="0" smtClean="0"/>
              <a:t>malware detection,</a:t>
            </a:r>
          </a:p>
          <a:p>
            <a:pPr indent="1077913"/>
            <a:r>
              <a:rPr lang="en-GB" sz="1400" dirty="0" smtClean="0"/>
              <a:t>etc. </a:t>
            </a:r>
          </a:p>
          <a:p>
            <a:pPr indent="355600"/>
            <a:r>
              <a:rPr lang="en-GB" sz="1400" dirty="0" smtClean="0"/>
              <a:t>a “simple” baseline classifier </a:t>
            </a:r>
          </a:p>
          <a:p>
            <a:pPr indent="723900"/>
            <a:r>
              <a:rPr lang="en-GB" sz="1400" dirty="0" smtClean="0"/>
              <a:t>always classifies incoming data as negative </a:t>
            </a:r>
          </a:p>
          <a:p>
            <a:pPr indent="723900"/>
            <a:r>
              <a:rPr lang="en-GB" sz="1400" dirty="0" smtClean="0"/>
              <a:t>would achieve 99% accuracy</a:t>
            </a:r>
          </a:p>
          <a:p>
            <a:pPr indent="723900"/>
            <a:endParaRPr lang="en-GB" sz="1400" dirty="0"/>
          </a:p>
          <a:p>
            <a:pPr indent="723900"/>
            <a:endParaRPr lang="en-GB" sz="1400" dirty="0" smtClean="0"/>
          </a:p>
          <a:p>
            <a:r>
              <a:rPr lang="en-GB" sz="1400" dirty="0" smtClean="0"/>
              <a:t>metrics </a:t>
            </a:r>
            <a:r>
              <a:rPr lang="en-GB" sz="1400" dirty="0"/>
              <a:t>that gives equal weight to each instance of a class </a:t>
            </a:r>
            <a:endParaRPr lang="en-GB" sz="1400" dirty="0" smtClean="0"/>
          </a:p>
          <a:p>
            <a:pPr indent="355600"/>
            <a:r>
              <a:rPr lang="en-GB" sz="1400" dirty="0" smtClean="0"/>
              <a:t>difficulty in handling </a:t>
            </a:r>
            <a:r>
              <a:rPr lang="en-GB" sz="1400" dirty="0"/>
              <a:t>imbalanced </a:t>
            </a:r>
            <a:r>
              <a:rPr lang="en-GB" sz="1400" dirty="0" smtClean="0"/>
              <a:t>classes</a:t>
            </a:r>
          </a:p>
          <a:p>
            <a:pPr indent="723900"/>
            <a:r>
              <a:rPr lang="en-GB" sz="1400" dirty="0" smtClean="0"/>
              <a:t>because dominated </a:t>
            </a:r>
            <a:r>
              <a:rPr lang="en-GB" sz="1400" dirty="0"/>
              <a:t>by the class(</a:t>
            </a:r>
            <a:r>
              <a:rPr lang="en-GB" sz="1400" dirty="0" err="1"/>
              <a:t>es</a:t>
            </a:r>
            <a:r>
              <a:rPr lang="en-GB" sz="1400" dirty="0"/>
              <a:t>) with the most </a:t>
            </a:r>
            <a:r>
              <a:rPr lang="en-GB" sz="1400" dirty="0" smtClean="0"/>
              <a:t>data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Imbalanced classes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5505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Real-world </a:t>
            </a:r>
            <a:r>
              <a:rPr lang="en-GB" dirty="0"/>
              <a:t>user-item interaction data often contains </a:t>
            </a:r>
            <a:endParaRPr lang="en-GB" dirty="0" smtClean="0"/>
          </a:p>
          <a:p>
            <a:pPr indent="355600"/>
            <a:r>
              <a:rPr lang="en-GB" dirty="0" smtClean="0"/>
              <a:t>many users who </a:t>
            </a:r>
            <a:r>
              <a:rPr lang="en-GB" dirty="0"/>
              <a:t>rate very few items, </a:t>
            </a:r>
            <a:endParaRPr lang="en-GB" dirty="0" smtClean="0"/>
          </a:p>
          <a:p>
            <a:pPr indent="355600"/>
            <a:r>
              <a:rPr lang="en-GB" dirty="0" smtClean="0"/>
              <a:t>items </a:t>
            </a:r>
            <a:r>
              <a:rPr lang="en-GB" dirty="0"/>
              <a:t>that are rated by very </a:t>
            </a:r>
            <a:r>
              <a:rPr lang="en-GB" dirty="0" smtClean="0"/>
              <a:t>few users</a:t>
            </a:r>
          </a:p>
          <a:p>
            <a:r>
              <a:rPr lang="en-GB" dirty="0" smtClean="0"/>
              <a:t>Rare </a:t>
            </a:r>
            <a:r>
              <a:rPr lang="en-GB" dirty="0"/>
              <a:t>users and rare items are problematic for </a:t>
            </a:r>
            <a:r>
              <a:rPr lang="en-GB" dirty="0" smtClean="0"/>
              <a:t>a “recommender”</a:t>
            </a:r>
          </a:p>
          <a:p>
            <a:pPr indent="355600"/>
            <a:r>
              <a:rPr lang="en-GB" dirty="0" smtClean="0"/>
              <a:t>during </a:t>
            </a:r>
            <a:r>
              <a:rPr lang="en-GB" dirty="0"/>
              <a:t>training and </a:t>
            </a:r>
            <a:r>
              <a:rPr lang="en-GB" dirty="0" smtClean="0"/>
              <a:t>evaluation</a:t>
            </a:r>
          </a:p>
          <a:p>
            <a:r>
              <a:rPr lang="en-GB" dirty="0" smtClean="0"/>
              <a:t>training data = rare </a:t>
            </a:r>
          </a:p>
          <a:p>
            <a:pPr indent="355600"/>
            <a:r>
              <a:rPr lang="en-GB" dirty="0" smtClean="0"/>
              <a:t>=&gt; recommender </a:t>
            </a:r>
            <a:r>
              <a:rPr lang="en-GB" dirty="0"/>
              <a:t>model would not </a:t>
            </a:r>
            <a:r>
              <a:rPr lang="en-GB" dirty="0" smtClean="0"/>
              <a:t>be able </a:t>
            </a:r>
            <a:r>
              <a:rPr lang="en-GB" dirty="0"/>
              <a:t>to </a:t>
            </a:r>
            <a:r>
              <a:rPr lang="en-GB" dirty="0" smtClean="0"/>
              <a:t>learn </a:t>
            </a:r>
          </a:p>
          <a:p>
            <a:pPr indent="723900"/>
            <a:r>
              <a:rPr lang="en-GB" dirty="0" smtClean="0"/>
              <a:t>the </a:t>
            </a:r>
            <a:r>
              <a:rPr lang="en-GB" dirty="0"/>
              <a:t>user’s preferences, </a:t>
            </a:r>
            <a:r>
              <a:rPr lang="en-GB" dirty="0" smtClean="0"/>
              <a:t>or </a:t>
            </a:r>
          </a:p>
          <a:p>
            <a:pPr indent="723900"/>
            <a:r>
              <a:rPr lang="en-GB" dirty="0" smtClean="0"/>
              <a:t>the </a:t>
            </a:r>
            <a:r>
              <a:rPr lang="en-GB" dirty="0"/>
              <a:t>items that are similar to </a:t>
            </a:r>
            <a:r>
              <a:rPr lang="en-GB" dirty="0" smtClean="0"/>
              <a:t>a rare item</a:t>
            </a:r>
            <a:r>
              <a:rPr lang="en-GB" dirty="0"/>
              <a:t> </a:t>
            </a:r>
            <a:endParaRPr lang="en-GB" dirty="0" smtClean="0"/>
          </a:p>
          <a:p>
            <a:pPr indent="1077913"/>
            <a:r>
              <a:rPr lang="en-GB" dirty="0" smtClean="0"/>
              <a:t>=&gt; reduces recommender’s performance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Rare data</a:t>
            </a:r>
          </a:p>
        </p:txBody>
      </p:sp>
    </p:spTree>
    <p:extLst>
      <p:ext uri="{BB962C8B-B14F-4D97-AF65-F5344CB8AC3E}">
        <p14:creationId xmlns:p14="http://schemas.microsoft.com/office/powerpoint/2010/main" val="34230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any error made by the </a:t>
            </a:r>
            <a:r>
              <a:rPr lang="en-GB" dirty="0" err="1"/>
              <a:t>regressor</a:t>
            </a:r>
            <a:r>
              <a:rPr lang="en-GB" dirty="0"/>
              <a:t> on </a:t>
            </a:r>
            <a:r>
              <a:rPr lang="en-GB" dirty="0" smtClean="0"/>
              <a:t>an outlier data </a:t>
            </a:r>
            <a:r>
              <a:rPr lang="en-GB" dirty="0"/>
              <a:t>point</a:t>
            </a:r>
          </a:p>
          <a:p>
            <a:r>
              <a:rPr lang="en-GB" dirty="0"/>
              <a:t>would dwarf all other </a:t>
            </a:r>
            <a:r>
              <a:rPr lang="en-GB" dirty="0" smtClean="0"/>
              <a:t>errors</a:t>
            </a:r>
          </a:p>
          <a:p>
            <a:endParaRPr lang="en-GB" dirty="0"/>
          </a:p>
          <a:p>
            <a:r>
              <a:rPr lang="en-GB" dirty="0" smtClean="0"/>
              <a:t>effects of large </a:t>
            </a:r>
            <a:r>
              <a:rPr lang="en-GB" dirty="0"/>
              <a:t>outliers during </a:t>
            </a:r>
            <a:r>
              <a:rPr lang="en-GB" dirty="0" smtClean="0"/>
              <a:t>evaluation </a:t>
            </a:r>
          </a:p>
          <a:p>
            <a:pPr indent="355600"/>
            <a:r>
              <a:rPr lang="en-GB" dirty="0" smtClean="0"/>
              <a:t>can </a:t>
            </a:r>
            <a:r>
              <a:rPr lang="en-GB" dirty="0"/>
              <a:t>be mitigated through robust metrics </a:t>
            </a:r>
            <a:endParaRPr lang="en-GB" dirty="0" smtClean="0"/>
          </a:p>
          <a:p>
            <a:pPr indent="723900"/>
            <a:r>
              <a:rPr lang="en-GB" dirty="0" smtClean="0"/>
              <a:t>e.g. quantiles of errors</a:t>
            </a:r>
          </a:p>
          <a:p>
            <a:pPr indent="723900"/>
            <a:r>
              <a:rPr lang="en-GB" dirty="0" smtClean="0"/>
              <a:t>BUT do not </a:t>
            </a:r>
            <a:r>
              <a:rPr lang="en-GB" dirty="0"/>
              <a:t>solve the problem for the training phase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indent="1077913"/>
            <a:r>
              <a:rPr lang="en-GB" dirty="0" smtClean="0"/>
              <a:t>solutions </a:t>
            </a:r>
            <a:r>
              <a:rPr lang="en-GB" dirty="0"/>
              <a:t>for large outliers </a:t>
            </a:r>
            <a:endParaRPr lang="en-GB" dirty="0" smtClean="0"/>
          </a:p>
          <a:p>
            <a:pPr indent="1433513"/>
            <a:r>
              <a:rPr lang="en-GB" dirty="0" smtClean="0"/>
              <a:t>careful data cleaning</a:t>
            </a:r>
          </a:p>
          <a:p>
            <a:pPr indent="1433513"/>
            <a:r>
              <a:rPr lang="en-GB" dirty="0" smtClean="0"/>
              <a:t>reformulating </a:t>
            </a:r>
            <a:r>
              <a:rPr lang="en-GB" dirty="0"/>
              <a:t>the task </a:t>
            </a:r>
            <a:endParaRPr lang="en-GB" dirty="0" smtClean="0"/>
          </a:p>
          <a:p>
            <a:pPr indent="1787525"/>
            <a:r>
              <a:rPr lang="en-GB" dirty="0" err="1" smtClean="0"/>
              <a:t>s.t.</a:t>
            </a:r>
            <a:r>
              <a:rPr lang="en-GB" dirty="0" smtClean="0"/>
              <a:t> it’s not sensitive </a:t>
            </a:r>
            <a:r>
              <a:rPr lang="en-GB" dirty="0"/>
              <a:t>to large </a:t>
            </a:r>
            <a:r>
              <a:rPr lang="en-GB" dirty="0" smtClean="0"/>
              <a:t>outliers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8025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ML Model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8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GB" dirty="0" smtClean="0"/>
              <a:t>Model selection (i.e. Training)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 smtClean="0"/>
              <a:t>validation results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/>
              <a:t>measure business metrics such as customer </a:t>
            </a:r>
            <a:r>
              <a:rPr lang="en-GB" dirty="0" smtClean="0"/>
              <a:t>lifetime value</a:t>
            </a:r>
            <a:r>
              <a:rPr lang="en-GB" dirty="0"/>
              <a:t>, which may not be available on historical data but are closer </a:t>
            </a:r>
            <a:r>
              <a:rPr lang="en-GB" dirty="0" smtClean="0"/>
              <a:t>to what </a:t>
            </a:r>
            <a:r>
              <a:rPr lang="en-GB" dirty="0"/>
              <a:t>your business really cares </a:t>
            </a:r>
            <a:r>
              <a:rPr lang="en-GB" dirty="0" smtClean="0"/>
              <a:t>about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/>
              <a:t>the distribution of data changes over </a:t>
            </a:r>
            <a:r>
              <a:rPr lang="en-GB" dirty="0" smtClean="0"/>
              <a:t>time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 smtClean="0"/>
              <a:t>k-fold cross-validation (e.g. hold-out validation</a:t>
            </a:r>
            <a:r>
              <a:rPr lang="en-GB" dirty="0"/>
              <a:t>, bootstrapping </a:t>
            </a:r>
            <a:r>
              <a:rPr lang="en-GB" dirty="0" smtClean="0"/>
              <a:t>or </a:t>
            </a:r>
            <a:r>
              <a:rPr lang="en-GB" dirty="0" err="1" smtClean="0"/>
              <a:t>jackknife</a:t>
            </a:r>
            <a:r>
              <a:rPr lang="en-GB" dirty="0" smtClean="0"/>
              <a:t> </a:t>
            </a:r>
            <a:r>
              <a:rPr lang="en-GB" dirty="0"/>
              <a:t>resampling</a:t>
            </a:r>
            <a:r>
              <a:rPr lang="en-GB" dirty="0" smtClean="0"/>
              <a:t>)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 smtClean="0"/>
              <a:t>AIC, BIC hyper parameter tuning</a:t>
            </a:r>
          </a:p>
          <a:p>
            <a:pPr marL="342900" indent="-342900">
              <a:buAutoNum type="arabicParenR"/>
            </a:pPr>
            <a:r>
              <a:rPr lang="en-GB" dirty="0" smtClean="0"/>
              <a:t>Prior to Production (i.e. Validation)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/>
              <a:t>measures live metrics of the deployed model </a:t>
            </a:r>
            <a:r>
              <a:rPr lang="en-GB" dirty="0" smtClean="0"/>
              <a:t>on live data</a:t>
            </a:r>
          </a:p>
          <a:p>
            <a:pPr marL="522900" lvl="1" indent="-342900">
              <a:buFont typeface="Wingdings" panose="05000000000000000000" pitchFamily="2" charset="2"/>
              <a:buChar char="q"/>
            </a:pPr>
            <a:r>
              <a:rPr lang="en-GB" dirty="0" smtClean="0"/>
              <a:t>Different </a:t>
            </a:r>
            <a:r>
              <a:rPr lang="en-GB" dirty="0"/>
              <a:t>machine </a:t>
            </a:r>
            <a:r>
              <a:rPr lang="en-GB" dirty="0" smtClean="0"/>
              <a:t>learning tasks </a:t>
            </a:r>
            <a:r>
              <a:rPr lang="en-GB" dirty="0"/>
              <a:t>have different performance </a:t>
            </a:r>
            <a:r>
              <a:rPr lang="en-GB" dirty="0" smtClean="0"/>
              <a:t>metrics</a:t>
            </a:r>
            <a:r>
              <a:rPr lang="en-GB" dirty="0"/>
              <a:t>:</a:t>
            </a:r>
          </a:p>
          <a:p>
            <a:pPr lvl="1" indent="0">
              <a:buNone/>
            </a:pPr>
            <a:r>
              <a:rPr lang="en-GB" i="1" dirty="0" smtClean="0"/>
              <a:t>classifier to detect </a:t>
            </a:r>
            <a:r>
              <a:rPr lang="en-GB" i="1" dirty="0"/>
              <a:t>spam emails versus normal </a:t>
            </a:r>
            <a:r>
              <a:rPr lang="en-GB" i="1" dirty="0" smtClean="0"/>
              <a:t>emails</a:t>
            </a:r>
            <a:endParaRPr lang="en-GB" i="1" dirty="0"/>
          </a:p>
          <a:p>
            <a:pPr lvl="1" indent="0">
              <a:buNone/>
            </a:pPr>
            <a:r>
              <a:rPr lang="en-GB" dirty="0" smtClean="0"/>
              <a:t>	classification performance </a:t>
            </a:r>
            <a:r>
              <a:rPr lang="en-GB" dirty="0"/>
              <a:t>metrics </a:t>
            </a:r>
            <a:endParaRPr lang="en-GB" dirty="0" smtClean="0"/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	average </a:t>
            </a:r>
            <a:r>
              <a:rPr lang="en-GB" dirty="0"/>
              <a:t>accuracy, </a:t>
            </a:r>
            <a:endParaRPr lang="en-GB" dirty="0" smtClean="0"/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	log-loss</a:t>
            </a:r>
            <a:r>
              <a:rPr lang="en-GB" dirty="0"/>
              <a:t>, </a:t>
            </a:r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		area </a:t>
            </a:r>
            <a:r>
              <a:rPr lang="en-GB" dirty="0"/>
              <a:t>under the curve (AUC</a:t>
            </a:r>
            <a:r>
              <a:rPr lang="en-GB" dirty="0" smtClean="0"/>
              <a:t>)</a:t>
            </a:r>
          </a:p>
          <a:p>
            <a:pPr lvl="1" indent="0">
              <a:buNone/>
            </a:pPr>
            <a:r>
              <a:rPr lang="en-GB" i="1" dirty="0" smtClean="0"/>
              <a:t>predict </a:t>
            </a:r>
            <a:r>
              <a:rPr lang="en-GB" i="1" dirty="0"/>
              <a:t>a </a:t>
            </a:r>
            <a:r>
              <a:rPr lang="en-GB" i="1" dirty="0" smtClean="0"/>
              <a:t>numeric score</a:t>
            </a:r>
            <a:r>
              <a:rPr lang="en-GB" i="1" dirty="0"/>
              <a:t>, such as Apple’s daily stock </a:t>
            </a:r>
            <a:r>
              <a:rPr lang="en-GB" i="1" dirty="0" smtClean="0"/>
              <a:t>price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root-mean-square </a:t>
            </a:r>
            <a:r>
              <a:rPr lang="en-GB" dirty="0"/>
              <a:t>error (RMSE</a:t>
            </a:r>
            <a:r>
              <a:rPr lang="en-GB" dirty="0" smtClean="0"/>
              <a:t>)</a:t>
            </a:r>
          </a:p>
          <a:p>
            <a:pPr lvl="1" indent="0">
              <a:buNone/>
            </a:pPr>
            <a:r>
              <a:rPr lang="en-GB" i="1" dirty="0" smtClean="0"/>
              <a:t>ranking </a:t>
            </a:r>
            <a:r>
              <a:rPr lang="en-GB" i="1" dirty="0"/>
              <a:t>items by </a:t>
            </a:r>
            <a:r>
              <a:rPr lang="en-GB" i="1" dirty="0" smtClean="0"/>
              <a:t>relevance to </a:t>
            </a:r>
            <a:r>
              <a:rPr lang="en-GB" i="1" dirty="0"/>
              <a:t>a query submitted to a search </a:t>
            </a:r>
            <a:r>
              <a:rPr lang="en-GB" i="1" dirty="0" smtClean="0"/>
              <a:t>engine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ranking losses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	precision-recall </a:t>
            </a:r>
            <a:r>
              <a:rPr lang="en-GB" dirty="0"/>
              <a:t>(also popular as a classification metric</a:t>
            </a:r>
            <a:r>
              <a:rPr lang="en-GB" dirty="0" smtClean="0"/>
              <a:t>)</a:t>
            </a:r>
          </a:p>
          <a:p>
            <a:pPr lvl="1" indent="0">
              <a:buNone/>
            </a:pPr>
            <a:r>
              <a:rPr lang="en-GB" dirty="0" smtClean="0"/>
              <a:t>		normalized </a:t>
            </a:r>
            <a:r>
              <a:rPr lang="en-GB" dirty="0"/>
              <a:t>discounted cumulative gain (NDCG</a:t>
            </a:r>
            <a:r>
              <a:rPr lang="en-GB" dirty="0" smtClean="0"/>
              <a:t>)</a:t>
            </a:r>
          </a:p>
          <a:p>
            <a:pPr marL="342900" lvl="1" indent="-342900">
              <a:lnSpc>
                <a:spcPct val="100000"/>
              </a:lnSpc>
              <a:buSzPct val="115000"/>
              <a:buFont typeface="+mj-lt"/>
              <a:buAutoNum type="arabicParenR" startAt="3"/>
            </a:pPr>
            <a:r>
              <a:rPr lang="en-GB" sz="1600" dirty="0" smtClean="0"/>
              <a:t>Production </a:t>
            </a:r>
            <a:r>
              <a:rPr lang="en-GB" sz="1600" dirty="0"/>
              <a:t>(i.e. </a:t>
            </a:r>
            <a:r>
              <a:rPr lang="en-GB" sz="1600" dirty="0" smtClean="0"/>
              <a:t>Testing)</a:t>
            </a:r>
            <a:endParaRPr lang="en-GB" sz="1600" dirty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evaluate the ML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9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Validation:</a:t>
            </a:r>
            <a:br>
              <a:rPr lang="en-GB" dirty="0" smtClean="0"/>
            </a:br>
            <a:r>
              <a:rPr lang="en-GB" sz="3200" dirty="0" smtClean="0"/>
              <a:t>Classification 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9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“log-loss” = logarithmic loss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When used? </a:t>
                </a:r>
              </a:p>
              <a:p>
                <a:r>
                  <a:rPr lang="en-GB" dirty="0" smtClean="0"/>
                  <a:t>If classifier is a numeric probability (not a class </a:t>
                </a:r>
                <a:r>
                  <a:rPr lang="en-GB" dirty="0"/>
                  <a:t>label of 0 or </a:t>
                </a:r>
                <a:r>
                  <a:rPr lang="en-GB" dirty="0" smtClean="0"/>
                  <a:t>1) </a:t>
                </a:r>
              </a:p>
              <a:p>
                <a:r>
                  <a:rPr lang="en-GB" dirty="0"/>
                  <a:t>	</a:t>
                </a:r>
                <a:r>
                  <a:rPr lang="en-GB" dirty="0" smtClean="0"/>
                  <a:t>(i.e. probability = “gauge </a:t>
                </a:r>
                <a:r>
                  <a:rPr lang="en-GB" dirty="0"/>
                  <a:t>of </a:t>
                </a:r>
                <a:r>
                  <a:rPr lang="en-GB" dirty="0" smtClean="0"/>
                  <a:t>confidence”)</a:t>
                </a:r>
              </a:p>
              <a:p>
                <a:endParaRPr lang="en-GB" dirty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rue label = 0 </a:t>
                </a:r>
              </a:p>
              <a:p>
                <a:r>
                  <a:rPr lang="en-GB" dirty="0" smtClean="0"/>
                  <a:t>classifier </a:t>
                </a:r>
                <a:r>
                  <a:rPr lang="en-GB" dirty="0"/>
                  <a:t>thinks it belongs to class 1 </a:t>
                </a:r>
                <a:r>
                  <a:rPr lang="en-GB" dirty="0" smtClean="0"/>
                  <a:t>(probability 0.51)</a:t>
                </a:r>
              </a:p>
              <a:p>
                <a:r>
                  <a:rPr lang="en-GB" dirty="0" smtClean="0"/>
                  <a:t>mistake </a:t>
                </a:r>
                <a:r>
                  <a:rPr lang="en-GB" dirty="0" smtClean="0">
                    <a:sym typeface="Wingdings" panose="05000000000000000000" pitchFamily="2" charset="2"/>
                  </a:rPr>
                  <a:t></a:t>
                </a:r>
                <a:endParaRPr lang="en-GB" dirty="0" smtClean="0"/>
              </a:p>
              <a:p>
                <a:r>
                  <a:rPr lang="en-GB" dirty="0" smtClean="0"/>
                  <a:t>near </a:t>
                </a:r>
                <a:r>
                  <a:rPr lang="en-GB" dirty="0"/>
                  <a:t>miss </a:t>
                </a:r>
                <a:r>
                  <a:rPr lang="en-GB" dirty="0" smtClean="0">
                    <a:sym typeface="Wingdings" panose="05000000000000000000" pitchFamily="2" charset="2"/>
                  </a:rPr>
                  <a:t> (</a:t>
                </a:r>
                <a:r>
                  <a:rPr lang="en-GB" dirty="0" smtClean="0"/>
                  <a:t>probability </a:t>
                </a:r>
                <a:r>
                  <a:rPr lang="en-GB" dirty="0"/>
                  <a:t>is very close to </a:t>
                </a:r>
                <a:r>
                  <a:rPr lang="en-GB" dirty="0" smtClean="0"/>
                  <a:t>decision boundary </a:t>
                </a:r>
                <a:r>
                  <a:rPr lang="en-GB" dirty="0"/>
                  <a:t>of </a:t>
                </a:r>
                <a:r>
                  <a:rPr lang="en-GB" dirty="0" smtClean="0"/>
                  <a:t>0.5)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for </a:t>
                </a:r>
                <a:r>
                  <a:rPr lang="en-GB" dirty="0"/>
                  <a:t>a binary </a:t>
                </a:r>
                <a:r>
                  <a:rPr lang="en-GB" dirty="0" smtClean="0"/>
                  <a:t>classifier, log-loss = 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−   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i="1" baseline="-25000"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GB" i="1" baseline="-25000">
                              <a:latin typeface="Cambria Math"/>
                            </a:rPr>
                            <m:t>𝑖</m:t>
                          </m:r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+(1−</m:t>
                      </m:r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 baseline="-25000">
                          <a:latin typeface="Cambria Math"/>
                        </a:rPr>
                        <m:t>𝑖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  <m:r>
                            <a:rPr lang="en-GB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indent="1074738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𝑝</m:t>
                    </m:r>
                    <m:r>
                      <a:rPr lang="en-GB" i="1" baseline="-25000">
                        <a:latin typeface="Cambria Math"/>
                      </a:rPr>
                      <m:t>𝑖</m:t>
                    </m:r>
                  </m:oMath>
                </a14:m>
                <a:r>
                  <a:rPr lang="en-GB" i="1" dirty="0" smtClean="0"/>
                  <a:t> </a:t>
                </a:r>
                <a:r>
                  <a:rPr lang="en-GB" dirty="0"/>
                  <a:t>= probability that </a:t>
                </a:r>
                <a:r>
                  <a:rPr lang="en-GB" dirty="0" err="1" smtClean="0"/>
                  <a:t>i</a:t>
                </a:r>
                <a:r>
                  <a:rPr lang="en-GB" baseline="30000" dirty="0" err="1" smtClean="0"/>
                  <a:t>th</a:t>
                </a:r>
                <a:r>
                  <a:rPr lang="en-GB" dirty="0" smtClean="0"/>
                  <a:t> </a:t>
                </a:r>
                <a:r>
                  <a:rPr lang="en-GB" dirty="0"/>
                  <a:t>data point belongs to class </a:t>
                </a:r>
                <a:r>
                  <a:rPr lang="en-GB" dirty="0" smtClean="0"/>
                  <a:t>1</a:t>
                </a:r>
                <a:endParaRPr lang="en-GB" dirty="0"/>
              </a:p>
              <a:p>
                <a:pPr indent="1074738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 baseline="-25000">
                        <a:latin typeface="Cambria Math"/>
                      </a:rPr>
                      <m:t>𝑖</m:t>
                    </m:r>
                    <m:r>
                      <a:rPr lang="en-GB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= </a:t>
                </a:r>
                <a:r>
                  <a:rPr lang="en-GB" dirty="0" smtClean="0"/>
                  <a:t>true </a:t>
                </a:r>
                <a:r>
                  <a:rPr lang="en-GB" dirty="0"/>
                  <a:t>label = 0 or 1</a:t>
                </a:r>
              </a:p>
              <a:p>
                <a:pPr indent="1074738"/>
                <a:r>
                  <a:rPr lang="en-GB" dirty="0"/>
                  <a:t>min log loss = 0 @ prediction matches true label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037" t="-1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Log-Loss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accuracy = how </a:t>
                </a:r>
                <a:r>
                  <a:rPr lang="en-GB" dirty="0"/>
                  <a:t>often the classifier makes the </a:t>
                </a:r>
                <a:r>
                  <a:rPr lang="en-GB" dirty="0" smtClean="0"/>
                  <a:t>correct prediction</a:t>
                </a:r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/>
                        <m:t>accuracy</m:t>
                      </m:r>
                      <m:r>
                        <m:rPr>
                          <m:nor/>
                        </m:rPr>
                        <a:rPr lang="en-GB"/>
                        <m:t> = 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/>
                            <m:t># </m:t>
                          </m:r>
                          <m:r>
                            <m:rPr>
                              <m:nor/>
                            </m:rPr>
                            <a:rPr lang="en-GB"/>
                            <m:t>correct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predictions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/>
                            <m:t># </m:t>
                          </m:r>
                          <m:r>
                            <m:rPr>
                              <m:nor/>
                            </m:rPr>
                            <a:rPr lang="en-GB"/>
                            <m:t>total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data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points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indent="1079500"/>
                <a:r>
                  <a:rPr lang="en-GB" dirty="0" smtClean="0"/>
                  <a:t>"# </a:t>
                </a:r>
                <a:r>
                  <a:rPr lang="en-GB" dirty="0"/>
                  <a:t>total data points </a:t>
                </a:r>
                <a:r>
                  <a:rPr lang="en-GB" dirty="0" smtClean="0"/>
                  <a:t>“ = total </a:t>
                </a:r>
                <a:r>
                  <a:rPr lang="en-GB" dirty="0"/>
                  <a:t>number of </a:t>
                </a:r>
                <a:r>
                  <a:rPr lang="en-GB" dirty="0" smtClean="0"/>
                  <a:t>predictions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no </a:t>
                </a:r>
                <a:r>
                  <a:rPr lang="en-GB" dirty="0"/>
                  <a:t>distinction between </a:t>
                </a:r>
                <a:r>
                  <a:rPr lang="en-GB" dirty="0" smtClean="0"/>
                  <a:t>classes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correct </a:t>
                </a:r>
                <a:r>
                  <a:rPr lang="en-GB" dirty="0"/>
                  <a:t>answers for class 0 and class 1 are treated </a:t>
                </a:r>
                <a:r>
                  <a:rPr lang="en-GB" dirty="0" smtClean="0"/>
                  <a:t>equally</a:t>
                </a:r>
              </a:p>
              <a:p>
                <a:pPr marL="1181100" indent="-285750">
                  <a:buFont typeface="Wingdings" panose="05000000000000000000" pitchFamily="2" charset="2"/>
                  <a:buChar char="q"/>
                </a:pPr>
                <a:r>
                  <a:rPr lang="en-GB" dirty="0"/>
                  <a:t>c</a:t>
                </a:r>
                <a:r>
                  <a:rPr lang="en-GB" dirty="0" smtClean="0"/>
                  <a:t>ost of </a:t>
                </a:r>
                <a:r>
                  <a:rPr lang="en-GB" dirty="0"/>
                  <a:t>misclassification might differ </a:t>
                </a:r>
                <a:r>
                  <a:rPr lang="en-GB" dirty="0" smtClean="0"/>
                  <a:t>between classes</a:t>
                </a:r>
              </a:p>
              <a:p>
                <a:pPr indent="1254125"/>
                <a:r>
                  <a:rPr lang="en-GB" sz="1400" dirty="0"/>
                  <a:t>e.g. doctor makes a medical diagnosis:</a:t>
                </a:r>
              </a:p>
              <a:p>
                <a:pPr indent="1254125"/>
                <a:r>
                  <a:rPr lang="en-GB" sz="1400" dirty="0" smtClean="0"/>
                  <a:t>patient </a:t>
                </a:r>
                <a:r>
                  <a:rPr lang="en-GB" sz="1400" dirty="0"/>
                  <a:t>has cancer when he doesn’t (</a:t>
                </a:r>
                <a:r>
                  <a:rPr lang="en-GB" sz="1400" i="1" dirty="0"/>
                  <a:t>false positive</a:t>
                </a:r>
                <a:r>
                  <a:rPr lang="en-GB" sz="1400" dirty="0"/>
                  <a:t>)</a:t>
                </a:r>
              </a:p>
              <a:p>
                <a:pPr indent="1254125"/>
                <a:r>
                  <a:rPr lang="en-GB" sz="1400" dirty="0" smtClean="0"/>
                  <a:t>patient </a:t>
                </a:r>
                <a:r>
                  <a:rPr lang="en-GB" sz="1400" dirty="0"/>
                  <a:t>doesn’t have cancer when he does (a </a:t>
                </a:r>
                <a:r>
                  <a:rPr lang="en-GB" sz="1400" i="1" dirty="0"/>
                  <a:t>false negative</a:t>
                </a:r>
                <a:r>
                  <a:rPr lang="en-GB" sz="1400" dirty="0"/>
                  <a:t>)</a:t>
                </a:r>
              </a:p>
              <a:p>
                <a:pPr marL="1181100" indent="-285750">
                  <a:buFont typeface="Wingdings" panose="05000000000000000000" pitchFamily="2" charset="2"/>
                  <a:buChar char="q"/>
                </a:pPr>
                <a:r>
                  <a:rPr lang="en-GB" dirty="0" smtClean="0"/>
                  <a:t>might have more </a:t>
                </a:r>
                <a:r>
                  <a:rPr lang="en-GB" dirty="0"/>
                  <a:t>test data of one class than the other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1">
                <a:blip r:embed="rId3"/>
                <a:stretch>
                  <a:fillRect l="-2138" t="-1201" r="-1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5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confusion matrix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= confusion table </a:t>
            </a:r>
          </a:p>
          <a:p>
            <a:r>
              <a:rPr lang="en-GB" dirty="0"/>
              <a:t>	</a:t>
            </a:r>
            <a:r>
              <a:rPr lang="en-GB" dirty="0" smtClean="0"/>
              <a:t>= detailed </a:t>
            </a:r>
            <a:r>
              <a:rPr lang="en-GB" dirty="0"/>
              <a:t>breakdown of </a:t>
            </a:r>
            <a:r>
              <a:rPr lang="en-GB" dirty="0" smtClean="0"/>
              <a:t> correct </a:t>
            </a:r>
          </a:p>
          <a:p>
            <a:r>
              <a:rPr lang="en-GB" dirty="0"/>
              <a:t>	</a:t>
            </a:r>
            <a:r>
              <a:rPr lang="en-GB" dirty="0" smtClean="0"/>
              <a:t>	and incorrect classifications </a:t>
            </a:r>
            <a:r>
              <a:rPr lang="en-GB" dirty="0"/>
              <a:t>for each class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tabLst>
                <a:tab pos="1527175" algn="l"/>
              </a:tabLst>
            </a:pPr>
            <a:r>
              <a:rPr lang="en-GB" dirty="0" smtClean="0"/>
              <a:t>	test dataset:	100 </a:t>
            </a:r>
            <a:r>
              <a:rPr lang="en-GB" dirty="0"/>
              <a:t>examples in the positive </a:t>
            </a:r>
            <a:r>
              <a:rPr lang="en-GB" dirty="0" smtClean="0"/>
              <a:t>class </a:t>
            </a:r>
          </a:p>
          <a:p>
            <a:pPr>
              <a:tabLst>
                <a:tab pos="1527175" algn="l"/>
              </a:tabLst>
            </a:pPr>
            <a:r>
              <a:rPr lang="en-GB" dirty="0" smtClean="0"/>
              <a:t>			200 </a:t>
            </a:r>
            <a:r>
              <a:rPr lang="en-GB" dirty="0"/>
              <a:t>examples in the negative </a:t>
            </a:r>
            <a:r>
              <a:rPr lang="en-GB" dirty="0" smtClean="0"/>
              <a:t>class</a:t>
            </a:r>
          </a:p>
          <a:p>
            <a:r>
              <a:rPr lang="en-GB" dirty="0" smtClean="0"/>
              <a:t>accuracy: positive class: 80</a:t>
            </a:r>
            <a:r>
              <a:rPr lang="en-GB" dirty="0"/>
              <a:t>/(20 + 80) = 80</a:t>
            </a:r>
            <a:r>
              <a:rPr lang="en-GB" dirty="0" smtClean="0"/>
              <a:t>%</a:t>
            </a:r>
          </a:p>
          <a:p>
            <a:r>
              <a:rPr lang="en-GB" dirty="0" smtClean="0"/>
              <a:t>accuracy</a:t>
            </a:r>
            <a:r>
              <a:rPr lang="en-GB" dirty="0"/>
              <a:t>: </a:t>
            </a:r>
            <a:r>
              <a:rPr lang="en-GB" dirty="0" smtClean="0"/>
              <a:t>negative class: 195/ (</a:t>
            </a:r>
            <a:r>
              <a:rPr lang="en-GB" dirty="0"/>
              <a:t>5 + 195) = 97.5</a:t>
            </a:r>
            <a:r>
              <a:rPr lang="en-GB" dirty="0" smtClean="0"/>
              <a:t>%</a:t>
            </a:r>
          </a:p>
          <a:p>
            <a:r>
              <a:rPr lang="en-GB" dirty="0" smtClean="0"/>
              <a:t>i.e. </a:t>
            </a:r>
            <a:r>
              <a:rPr lang="en-GB" dirty="0"/>
              <a:t>positive class </a:t>
            </a:r>
            <a:r>
              <a:rPr lang="en-GB" dirty="0" smtClean="0"/>
              <a:t>has lower accuracy, </a:t>
            </a:r>
          </a:p>
          <a:p>
            <a:r>
              <a:rPr lang="en-GB" dirty="0" smtClean="0"/>
              <a:t>this information is “hidden”:</a:t>
            </a:r>
          </a:p>
          <a:p>
            <a:r>
              <a:rPr lang="en-GB" dirty="0" smtClean="0"/>
              <a:t>overall accuracy</a:t>
            </a:r>
            <a:r>
              <a:rPr lang="en-GB" dirty="0"/>
              <a:t>:</a:t>
            </a:r>
            <a:r>
              <a:rPr lang="en-GB" dirty="0" smtClean="0"/>
              <a:t> (</a:t>
            </a:r>
            <a:r>
              <a:rPr lang="en-GB" dirty="0"/>
              <a:t>80 + 195)/(100 + 200</a:t>
            </a:r>
            <a:r>
              <a:rPr lang="en-GB" dirty="0" smtClean="0"/>
              <a:t>) = </a:t>
            </a:r>
            <a:r>
              <a:rPr lang="en-GB" dirty="0"/>
              <a:t>91.7%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Confusion Matrix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9145"/>
              </p:ext>
            </p:extLst>
          </p:nvPr>
        </p:nvGraphicFramePr>
        <p:xfrm>
          <a:off x="4950298" y="1964806"/>
          <a:ext cx="655573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7305"/>
                <a:gridCol w="1994217"/>
                <a:gridCol w="1994217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dirty="0" smtClean="0"/>
                        <a:t>“Ground Truth Label”</a:t>
                      </a:r>
                      <a:endParaRPr lang="en-GB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Prediction 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Prediction = “1”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Prediction = “0”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Label = “1”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4C"/>
                          </a:solidFill>
                        </a:rPr>
                        <a:t>20</a:t>
                      </a:r>
                      <a:endParaRPr lang="en-GB" b="1" dirty="0">
                        <a:solidFill>
                          <a:srgbClr val="FF004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Label = “0”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4C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FF004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195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-templat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lide-template.potx" id="{9FD00B6A-4A68-460F-9902-5102D1134B75}" vid="{AF7994AD-9AF7-4BB4-ABDC-64877EC9B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2721</TotalTime>
  <Words>2476</Words>
  <Application>Microsoft Office PowerPoint</Application>
  <PresentationFormat>Custom</PresentationFormat>
  <Paragraphs>556</Paragraphs>
  <Slides>35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slide-template</vt:lpstr>
      <vt:lpstr>Evaluation (Model Performance) </vt:lpstr>
      <vt:lpstr>Questions to ask?</vt:lpstr>
      <vt:lpstr>questions at the outset of any project</vt:lpstr>
      <vt:lpstr>ML Model Evaluation</vt:lpstr>
      <vt:lpstr>When to evaluate the ML model</vt:lpstr>
      <vt:lpstr>Validation: Classification Metrics</vt:lpstr>
      <vt:lpstr>Log-Loss</vt:lpstr>
      <vt:lpstr>Accuracy</vt:lpstr>
      <vt:lpstr>Confusion Matrix</vt:lpstr>
      <vt:lpstr>Confusion Matrix</vt:lpstr>
      <vt:lpstr>sklearn.metrics Confusion_Matrix accuracy_score</vt:lpstr>
      <vt:lpstr>Per-Class accuracy</vt:lpstr>
      <vt:lpstr>Problems with accuracy</vt:lpstr>
      <vt:lpstr>Precision VS Recall</vt:lpstr>
      <vt:lpstr>F1</vt:lpstr>
      <vt:lpstr>sklearn.metrics classification_report</vt:lpstr>
      <vt:lpstr>PowerPoint Presentation</vt:lpstr>
      <vt:lpstr>“Costs of confusion”</vt:lpstr>
      <vt:lpstr>Thresholds</vt:lpstr>
      <vt:lpstr>Thresholds</vt:lpstr>
      <vt:lpstr>variations</vt:lpstr>
      <vt:lpstr>ROC</vt:lpstr>
      <vt:lpstr>Validation: Regression Metrics</vt:lpstr>
      <vt:lpstr>RMSE</vt:lpstr>
      <vt:lpstr>MAPE</vt:lpstr>
      <vt:lpstr>“Almost Correct” Predictions</vt:lpstr>
      <vt:lpstr>Residuals</vt:lpstr>
      <vt:lpstr>Validation: Clustering Metrics</vt:lpstr>
      <vt:lpstr>Clustering performance evaluation</vt:lpstr>
      <vt:lpstr>Validation: sklearn.metrics</vt:lpstr>
      <vt:lpstr>SCORERS</vt:lpstr>
      <vt:lpstr>Validation: Caution</vt:lpstr>
      <vt:lpstr>Imbalanced classes</vt:lpstr>
      <vt:lpstr>Rare data</vt:lpstr>
      <vt:lpstr>outliers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</cp:lastModifiedBy>
  <cp:revision>62</cp:revision>
  <cp:lastPrinted>2019-07-03T09:46:41Z</cp:lastPrinted>
  <dcterms:created xsi:type="dcterms:W3CDTF">2019-10-04T20:20:07Z</dcterms:created>
  <dcterms:modified xsi:type="dcterms:W3CDTF">2019-10-13T12:46:26Z</dcterms:modified>
</cp:coreProperties>
</file>