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7" r:id="rId2"/>
    <p:sldId id="288" r:id="rId3"/>
    <p:sldId id="297" r:id="rId4"/>
    <p:sldId id="299" r:id="rId5"/>
    <p:sldId id="301" r:id="rId6"/>
    <p:sldId id="302" r:id="rId7"/>
    <p:sldId id="303" r:id="rId8"/>
    <p:sldId id="307" r:id="rId9"/>
    <p:sldId id="271" r:id="rId10"/>
    <p:sldId id="272" r:id="rId11"/>
    <p:sldId id="273" r:id="rId12"/>
    <p:sldId id="274" r:id="rId13"/>
    <p:sldId id="305" r:id="rId14"/>
    <p:sldId id="308" r:id="rId15"/>
    <p:sldId id="298" r:id="rId16"/>
    <p:sldId id="289" r:id="rId17"/>
    <p:sldId id="290" r:id="rId18"/>
    <p:sldId id="293" r:id="rId19"/>
    <p:sldId id="295" r:id="rId20"/>
    <p:sldId id="296" r:id="rId21"/>
  </p:sldIdLst>
  <p:sldSz cx="12192000" cy="6858000"/>
  <p:notesSz cx="9775825" cy="6645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 Slides" id="{DE8BF54A-1323-4403-83F8-D7B5510C9D53}">
          <p14:sldIdLst>
            <p14:sldId id="287"/>
          </p14:sldIdLst>
        </p14:section>
        <p14:section name="Content Slides" id="{1A095CF9-3572-4538-94D7-8ABEC199D1E2}">
          <p14:sldIdLst>
            <p14:sldId id="288"/>
            <p14:sldId id="297"/>
            <p14:sldId id="299"/>
            <p14:sldId id="301"/>
            <p14:sldId id="302"/>
            <p14:sldId id="303"/>
            <p14:sldId id="307"/>
            <p14:sldId id="271"/>
            <p14:sldId id="272"/>
            <p14:sldId id="273"/>
            <p14:sldId id="274"/>
            <p14:sldId id="305"/>
            <p14:sldId id="308"/>
            <p14:sldId id="298"/>
            <p14:sldId id="289"/>
            <p14:sldId id="290"/>
            <p14:sldId id="293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F3622C"/>
    <a:srgbClr val="7F007D"/>
    <a:srgbClr val="FF004C"/>
    <a:srgbClr val="20D3FF"/>
    <a:srgbClr val="00EDB5"/>
    <a:srgbClr val="000000"/>
    <a:srgbClr val="C4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7" autoAdjust="0"/>
    <p:restoredTop sz="80829" autoAdjust="0"/>
  </p:normalViewPr>
  <p:slideViewPr>
    <p:cSldViewPr snapToGrid="0" snapToObjects="1" showGuides="1">
      <p:cViewPr varScale="1">
        <p:scale>
          <a:sx n="85" d="100"/>
          <a:sy n="85" d="100"/>
        </p:scale>
        <p:origin x="84" y="1816"/>
      </p:cViewPr>
      <p:guideLst/>
    </p:cSldViewPr>
  </p:slideViewPr>
  <p:outlineViewPr>
    <p:cViewPr>
      <p:scale>
        <a:sx n="33" d="100"/>
        <a:sy n="33" d="100"/>
      </p:scale>
      <p:origin x="0" y="-52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803321-386E-4653-B014-DB50D5C5BADD}" type="doc">
      <dgm:prSet loTypeId="urn:microsoft.com/office/officeart/2005/8/layout/radial6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7DE46C9C-6A1C-4C7C-A32B-ABB3B23A2B78}">
      <dgm:prSet phldrT="[Text]"/>
      <dgm:spPr/>
      <dgm:t>
        <a:bodyPr/>
        <a:lstStyle/>
        <a:p>
          <a:r>
            <a:rPr lang="en-GB" b="1" dirty="0"/>
            <a:t>Big Data</a:t>
          </a:r>
        </a:p>
      </dgm:t>
    </dgm:pt>
    <dgm:pt modelId="{A9C5FF53-A6F9-41E8-AD72-6C9993F9C84C}" type="parTrans" cxnId="{E03A0A14-4D36-45DE-82A2-90067C320466}">
      <dgm:prSet/>
      <dgm:spPr/>
      <dgm:t>
        <a:bodyPr/>
        <a:lstStyle/>
        <a:p>
          <a:endParaRPr lang="en-GB"/>
        </a:p>
      </dgm:t>
    </dgm:pt>
    <dgm:pt modelId="{4E9477A5-65F1-4F37-A0AF-8326E3820859}" type="sibTrans" cxnId="{E03A0A14-4D36-45DE-82A2-90067C320466}">
      <dgm:prSet/>
      <dgm:spPr/>
      <dgm:t>
        <a:bodyPr/>
        <a:lstStyle/>
        <a:p>
          <a:endParaRPr lang="en-GB"/>
        </a:p>
      </dgm:t>
    </dgm:pt>
    <dgm:pt modelId="{A922552A-7CE5-48AA-B769-8F01D7D27CBD}">
      <dgm:prSet phldrT="[Text]"/>
      <dgm:spPr/>
      <dgm:t>
        <a:bodyPr/>
        <a:lstStyle/>
        <a:p>
          <a:r>
            <a:rPr lang="en-GB" dirty="0"/>
            <a:t>Velocity</a:t>
          </a:r>
        </a:p>
      </dgm:t>
    </dgm:pt>
    <dgm:pt modelId="{2B04B341-DD8E-4649-9D0B-B5637B620396}" type="parTrans" cxnId="{9B84F2EC-A870-4C4A-A35A-9C9FCFE397FD}">
      <dgm:prSet/>
      <dgm:spPr/>
      <dgm:t>
        <a:bodyPr/>
        <a:lstStyle/>
        <a:p>
          <a:endParaRPr lang="en-GB"/>
        </a:p>
      </dgm:t>
    </dgm:pt>
    <dgm:pt modelId="{ED5B1206-88C6-40E8-A27C-D53C97186F3B}" type="sibTrans" cxnId="{9B84F2EC-A870-4C4A-A35A-9C9FCFE397FD}">
      <dgm:prSet/>
      <dgm:spPr/>
      <dgm:t>
        <a:bodyPr/>
        <a:lstStyle/>
        <a:p>
          <a:endParaRPr lang="en-GB"/>
        </a:p>
      </dgm:t>
    </dgm:pt>
    <dgm:pt modelId="{B5B02E11-22F7-4D47-A851-51B8C702126E}">
      <dgm:prSet phldrT="[Text]"/>
      <dgm:spPr/>
      <dgm:t>
        <a:bodyPr/>
        <a:lstStyle/>
        <a:p>
          <a:r>
            <a:rPr lang="en-GB" dirty="0"/>
            <a:t>Variety</a:t>
          </a:r>
        </a:p>
      </dgm:t>
    </dgm:pt>
    <dgm:pt modelId="{D817F9A3-C657-434B-9558-FF668814B1BB}" type="parTrans" cxnId="{71B1CE0A-7406-48CE-B563-461CD236186C}">
      <dgm:prSet/>
      <dgm:spPr/>
      <dgm:t>
        <a:bodyPr/>
        <a:lstStyle/>
        <a:p>
          <a:endParaRPr lang="en-GB"/>
        </a:p>
      </dgm:t>
    </dgm:pt>
    <dgm:pt modelId="{DF5EB01D-BFBA-455E-98BF-14D4F00A29A6}" type="sibTrans" cxnId="{71B1CE0A-7406-48CE-B563-461CD236186C}">
      <dgm:prSet/>
      <dgm:spPr/>
      <dgm:t>
        <a:bodyPr/>
        <a:lstStyle/>
        <a:p>
          <a:endParaRPr lang="en-GB"/>
        </a:p>
      </dgm:t>
    </dgm:pt>
    <dgm:pt modelId="{C3220C74-80B4-4CF4-B75A-4B193FC09DB5}">
      <dgm:prSet phldrT="[Text]"/>
      <dgm:spPr/>
      <dgm:t>
        <a:bodyPr/>
        <a:lstStyle/>
        <a:p>
          <a:r>
            <a:rPr lang="en-GB" dirty="0"/>
            <a:t>Volume</a:t>
          </a:r>
        </a:p>
      </dgm:t>
    </dgm:pt>
    <dgm:pt modelId="{4F28980D-1546-4295-8159-28587BA2C4DE}" type="parTrans" cxnId="{6DAF0EA0-85E4-45D1-BE37-D0D8A06A83A0}">
      <dgm:prSet/>
      <dgm:spPr/>
      <dgm:t>
        <a:bodyPr/>
        <a:lstStyle/>
        <a:p>
          <a:endParaRPr lang="en-GB"/>
        </a:p>
      </dgm:t>
    </dgm:pt>
    <dgm:pt modelId="{8ED372E0-1E57-471D-BD6C-B869DCCA1CE7}" type="sibTrans" cxnId="{6DAF0EA0-85E4-45D1-BE37-D0D8A06A83A0}">
      <dgm:prSet/>
      <dgm:spPr/>
      <dgm:t>
        <a:bodyPr/>
        <a:lstStyle/>
        <a:p>
          <a:endParaRPr lang="en-GB"/>
        </a:p>
      </dgm:t>
    </dgm:pt>
    <dgm:pt modelId="{86A7121A-DFA6-4642-87CE-51E76CEA7106}">
      <dgm:prSet phldrT="[Text]"/>
      <dgm:spPr/>
      <dgm:t>
        <a:bodyPr/>
        <a:lstStyle/>
        <a:p>
          <a:r>
            <a:rPr lang="en-GB" dirty="0"/>
            <a:t>Veracity</a:t>
          </a:r>
        </a:p>
      </dgm:t>
    </dgm:pt>
    <dgm:pt modelId="{0ABE5E00-80BA-4831-B2F1-C6A072E701DF}" type="parTrans" cxnId="{8D59C274-606B-4054-A576-5AA90E512DC7}">
      <dgm:prSet/>
      <dgm:spPr/>
      <dgm:t>
        <a:bodyPr/>
        <a:lstStyle/>
        <a:p>
          <a:endParaRPr lang="en-GB"/>
        </a:p>
      </dgm:t>
    </dgm:pt>
    <dgm:pt modelId="{742EFD5D-C246-4205-B0DD-DB8071D4C680}" type="sibTrans" cxnId="{8D59C274-606B-4054-A576-5AA90E512DC7}">
      <dgm:prSet/>
      <dgm:spPr/>
      <dgm:t>
        <a:bodyPr/>
        <a:lstStyle/>
        <a:p>
          <a:endParaRPr lang="en-GB"/>
        </a:p>
      </dgm:t>
    </dgm:pt>
    <dgm:pt modelId="{FFC334AB-F551-43BF-B24E-674E7A5A5F36}">
      <dgm:prSet phldrT="[Text]"/>
      <dgm:spPr/>
      <dgm:t>
        <a:bodyPr/>
        <a:lstStyle/>
        <a:p>
          <a:r>
            <a:rPr lang="en-GB" dirty="0"/>
            <a:t>Validation</a:t>
          </a:r>
        </a:p>
      </dgm:t>
    </dgm:pt>
    <dgm:pt modelId="{70474D74-2D45-4776-A68E-0FB735AB1347}" type="parTrans" cxnId="{AA7FA27F-D2A6-4814-AF77-722016423135}">
      <dgm:prSet/>
      <dgm:spPr/>
      <dgm:t>
        <a:bodyPr/>
        <a:lstStyle/>
        <a:p>
          <a:endParaRPr lang="en-GB"/>
        </a:p>
      </dgm:t>
    </dgm:pt>
    <dgm:pt modelId="{19A6D4DB-4E68-4064-B636-95142924C08F}" type="sibTrans" cxnId="{AA7FA27F-D2A6-4814-AF77-722016423135}">
      <dgm:prSet/>
      <dgm:spPr/>
      <dgm:t>
        <a:bodyPr/>
        <a:lstStyle/>
        <a:p>
          <a:endParaRPr lang="en-GB"/>
        </a:p>
      </dgm:t>
    </dgm:pt>
    <dgm:pt modelId="{D86302EE-6FE6-4391-9203-A6A51226AF5D}">
      <dgm:prSet phldrT="[Text]"/>
      <dgm:spPr/>
      <dgm:t>
        <a:bodyPr/>
        <a:lstStyle/>
        <a:p>
          <a:r>
            <a:rPr lang="en-GB" dirty="0"/>
            <a:t>Value </a:t>
          </a:r>
        </a:p>
      </dgm:t>
    </dgm:pt>
    <dgm:pt modelId="{D0754E72-70A8-4C91-8136-DE7A8E3349A4}" type="parTrans" cxnId="{25360C67-E08F-4F05-90CC-B7A79AFC24FC}">
      <dgm:prSet/>
      <dgm:spPr/>
      <dgm:t>
        <a:bodyPr/>
        <a:lstStyle/>
        <a:p>
          <a:endParaRPr lang="en-GB"/>
        </a:p>
      </dgm:t>
    </dgm:pt>
    <dgm:pt modelId="{64DB26E0-C98B-4878-8752-9888577BA8D1}" type="sibTrans" cxnId="{25360C67-E08F-4F05-90CC-B7A79AFC24FC}">
      <dgm:prSet/>
      <dgm:spPr/>
      <dgm:t>
        <a:bodyPr/>
        <a:lstStyle/>
        <a:p>
          <a:endParaRPr lang="en-GB"/>
        </a:p>
      </dgm:t>
    </dgm:pt>
    <dgm:pt modelId="{8CF04EB4-36C4-4042-AD8E-6C58FC14204F}" type="pres">
      <dgm:prSet presAssocID="{8A803321-386E-4653-B014-DB50D5C5BAD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8194C32-2604-4229-AEC7-050510984C93}" type="pres">
      <dgm:prSet presAssocID="{7DE46C9C-6A1C-4C7C-A32B-ABB3B23A2B78}" presName="centerShape" presStyleLbl="node0" presStyleIdx="0" presStyleCnt="1" custScaleX="113245" custScaleY="113245"/>
      <dgm:spPr/>
    </dgm:pt>
    <dgm:pt modelId="{6969DB1B-EBDC-4C35-9AEA-A1AE8F9428B1}" type="pres">
      <dgm:prSet presAssocID="{A922552A-7CE5-48AA-B769-8F01D7D27CBD}" presName="node" presStyleLbl="node1" presStyleIdx="0" presStyleCnt="6">
        <dgm:presLayoutVars>
          <dgm:bulletEnabled val="1"/>
        </dgm:presLayoutVars>
      </dgm:prSet>
      <dgm:spPr/>
    </dgm:pt>
    <dgm:pt modelId="{DE6AB990-F04F-46D1-AA1C-47C1B098825C}" type="pres">
      <dgm:prSet presAssocID="{A922552A-7CE5-48AA-B769-8F01D7D27CBD}" presName="dummy" presStyleCnt="0"/>
      <dgm:spPr/>
    </dgm:pt>
    <dgm:pt modelId="{BF9D1F94-BDFA-4B90-B4E6-B3A5B9D09BC7}" type="pres">
      <dgm:prSet presAssocID="{ED5B1206-88C6-40E8-A27C-D53C97186F3B}" presName="sibTrans" presStyleLbl="sibTrans2D1" presStyleIdx="0" presStyleCnt="6"/>
      <dgm:spPr/>
    </dgm:pt>
    <dgm:pt modelId="{7375C08F-CE61-4B9D-876C-6776B359548C}" type="pres">
      <dgm:prSet presAssocID="{B5B02E11-22F7-4D47-A851-51B8C702126E}" presName="node" presStyleLbl="node1" presStyleIdx="1" presStyleCnt="6">
        <dgm:presLayoutVars>
          <dgm:bulletEnabled val="1"/>
        </dgm:presLayoutVars>
      </dgm:prSet>
      <dgm:spPr/>
    </dgm:pt>
    <dgm:pt modelId="{F17E643E-D84E-4BD7-AAA8-41013FA861B6}" type="pres">
      <dgm:prSet presAssocID="{B5B02E11-22F7-4D47-A851-51B8C702126E}" presName="dummy" presStyleCnt="0"/>
      <dgm:spPr/>
    </dgm:pt>
    <dgm:pt modelId="{04258B0D-01E0-4388-A167-592FAC7F347B}" type="pres">
      <dgm:prSet presAssocID="{DF5EB01D-BFBA-455E-98BF-14D4F00A29A6}" presName="sibTrans" presStyleLbl="sibTrans2D1" presStyleIdx="1" presStyleCnt="6"/>
      <dgm:spPr/>
    </dgm:pt>
    <dgm:pt modelId="{DB1C9C57-D0D7-4FBA-AB26-CF4BB8612C40}" type="pres">
      <dgm:prSet presAssocID="{C3220C74-80B4-4CF4-B75A-4B193FC09DB5}" presName="node" presStyleLbl="node1" presStyleIdx="2" presStyleCnt="6">
        <dgm:presLayoutVars>
          <dgm:bulletEnabled val="1"/>
        </dgm:presLayoutVars>
      </dgm:prSet>
      <dgm:spPr/>
    </dgm:pt>
    <dgm:pt modelId="{8A5FCFE2-A5E6-486A-B2BC-37C3A9B5473C}" type="pres">
      <dgm:prSet presAssocID="{C3220C74-80B4-4CF4-B75A-4B193FC09DB5}" presName="dummy" presStyleCnt="0"/>
      <dgm:spPr/>
    </dgm:pt>
    <dgm:pt modelId="{FD419788-565F-46FE-9B68-02E162A6D8EA}" type="pres">
      <dgm:prSet presAssocID="{8ED372E0-1E57-471D-BD6C-B869DCCA1CE7}" presName="sibTrans" presStyleLbl="sibTrans2D1" presStyleIdx="2" presStyleCnt="6"/>
      <dgm:spPr/>
    </dgm:pt>
    <dgm:pt modelId="{B2AD0772-1B66-4906-AAB0-268A0209C833}" type="pres">
      <dgm:prSet presAssocID="{86A7121A-DFA6-4642-87CE-51E76CEA7106}" presName="node" presStyleLbl="node1" presStyleIdx="3" presStyleCnt="6">
        <dgm:presLayoutVars>
          <dgm:bulletEnabled val="1"/>
        </dgm:presLayoutVars>
      </dgm:prSet>
      <dgm:spPr/>
    </dgm:pt>
    <dgm:pt modelId="{31CA7517-D4B2-49AE-904D-BF0BCADA5956}" type="pres">
      <dgm:prSet presAssocID="{86A7121A-DFA6-4642-87CE-51E76CEA7106}" presName="dummy" presStyleCnt="0"/>
      <dgm:spPr/>
    </dgm:pt>
    <dgm:pt modelId="{BD218B3B-DB1B-4664-8FE3-2B7157B7303C}" type="pres">
      <dgm:prSet presAssocID="{742EFD5D-C246-4205-B0DD-DB8071D4C680}" presName="sibTrans" presStyleLbl="sibTrans2D1" presStyleIdx="3" presStyleCnt="6"/>
      <dgm:spPr/>
    </dgm:pt>
    <dgm:pt modelId="{3A544EA5-DC43-4786-A23C-2063FE094265}" type="pres">
      <dgm:prSet presAssocID="{FFC334AB-F551-43BF-B24E-674E7A5A5F36}" presName="node" presStyleLbl="node1" presStyleIdx="4" presStyleCnt="6">
        <dgm:presLayoutVars>
          <dgm:bulletEnabled val="1"/>
        </dgm:presLayoutVars>
      </dgm:prSet>
      <dgm:spPr/>
    </dgm:pt>
    <dgm:pt modelId="{0E609A16-2082-4896-88B2-22C77D9EFE22}" type="pres">
      <dgm:prSet presAssocID="{FFC334AB-F551-43BF-B24E-674E7A5A5F36}" presName="dummy" presStyleCnt="0"/>
      <dgm:spPr/>
    </dgm:pt>
    <dgm:pt modelId="{1D01B90A-A1D8-452E-8B14-A2589FAEA6C7}" type="pres">
      <dgm:prSet presAssocID="{19A6D4DB-4E68-4064-B636-95142924C08F}" presName="sibTrans" presStyleLbl="sibTrans2D1" presStyleIdx="4" presStyleCnt="6"/>
      <dgm:spPr/>
    </dgm:pt>
    <dgm:pt modelId="{25CF8AFF-ACE9-47AE-9265-40A68DEE989C}" type="pres">
      <dgm:prSet presAssocID="{D86302EE-6FE6-4391-9203-A6A51226AF5D}" presName="node" presStyleLbl="node1" presStyleIdx="5" presStyleCnt="6">
        <dgm:presLayoutVars>
          <dgm:bulletEnabled val="1"/>
        </dgm:presLayoutVars>
      </dgm:prSet>
      <dgm:spPr/>
    </dgm:pt>
    <dgm:pt modelId="{83901F01-B559-4AD5-9F12-45997F9312D2}" type="pres">
      <dgm:prSet presAssocID="{D86302EE-6FE6-4391-9203-A6A51226AF5D}" presName="dummy" presStyleCnt="0"/>
      <dgm:spPr/>
    </dgm:pt>
    <dgm:pt modelId="{D2B94E8B-47D1-4179-9BCB-26C4BCC62A71}" type="pres">
      <dgm:prSet presAssocID="{64DB26E0-C98B-4878-8752-9888577BA8D1}" presName="sibTrans" presStyleLbl="sibTrans2D1" presStyleIdx="5" presStyleCnt="6"/>
      <dgm:spPr/>
    </dgm:pt>
  </dgm:ptLst>
  <dgm:cxnLst>
    <dgm:cxn modelId="{5BA76000-906D-4DD6-AC32-5A5822DDCD8E}" type="presOf" srcId="{D86302EE-6FE6-4391-9203-A6A51226AF5D}" destId="{25CF8AFF-ACE9-47AE-9265-40A68DEE989C}" srcOrd="0" destOrd="0" presId="urn:microsoft.com/office/officeart/2005/8/layout/radial6"/>
    <dgm:cxn modelId="{41659B06-622C-874D-8081-DC6D85D415D4}" type="presOf" srcId="{B5B02E11-22F7-4D47-A851-51B8C702126E}" destId="{7375C08F-CE61-4B9D-876C-6776B359548C}" srcOrd="0" destOrd="0" presId="urn:microsoft.com/office/officeart/2005/8/layout/radial6"/>
    <dgm:cxn modelId="{71B1CE0A-7406-48CE-B563-461CD236186C}" srcId="{7DE46C9C-6A1C-4C7C-A32B-ABB3B23A2B78}" destId="{B5B02E11-22F7-4D47-A851-51B8C702126E}" srcOrd="1" destOrd="0" parTransId="{D817F9A3-C657-434B-9558-FF668814B1BB}" sibTransId="{DF5EB01D-BFBA-455E-98BF-14D4F00A29A6}"/>
    <dgm:cxn modelId="{E4A5B610-3D8B-4777-9AD6-D47D72E74430}" type="presOf" srcId="{FFC334AB-F551-43BF-B24E-674E7A5A5F36}" destId="{3A544EA5-DC43-4786-A23C-2063FE094265}" srcOrd="0" destOrd="0" presId="urn:microsoft.com/office/officeart/2005/8/layout/radial6"/>
    <dgm:cxn modelId="{E03A0A14-4D36-45DE-82A2-90067C320466}" srcId="{8A803321-386E-4653-B014-DB50D5C5BADD}" destId="{7DE46C9C-6A1C-4C7C-A32B-ABB3B23A2B78}" srcOrd="0" destOrd="0" parTransId="{A9C5FF53-A6F9-41E8-AD72-6C9993F9C84C}" sibTransId="{4E9477A5-65F1-4F37-A0AF-8326E3820859}"/>
    <dgm:cxn modelId="{80B7CC19-011E-4EC2-8CCD-0793B317062A}" type="presOf" srcId="{19A6D4DB-4E68-4064-B636-95142924C08F}" destId="{1D01B90A-A1D8-452E-8B14-A2589FAEA6C7}" srcOrd="0" destOrd="0" presId="urn:microsoft.com/office/officeart/2005/8/layout/radial6"/>
    <dgm:cxn modelId="{99E2753E-1D98-374F-9870-7C48D2492F49}" type="presOf" srcId="{8ED372E0-1E57-471D-BD6C-B869DCCA1CE7}" destId="{FD419788-565F-46FE-9B68-02E162A6D8EA}" srcOrd="0" destOrd="0" presId="urn:microsoft.com/office/officeart/2005/8/layout/radial6"/>
    <dgm:cxn modelId="{25360C67-E08F-4F05-90CC-B7A79AFC24FC}" srcId="{7DE46C9C-6A1C-4C7C-A32B-ABB3B23A2B78}" destId="{D86302EE-6FE6-4391-9203-A6A51226AF5D}" srcOrd="5" destOrd="0" parTransId="{D0754E72-70A8-4C91-8136-DE7A8E3349A4}" sibTransId="{64DB26E0-C98B-4878-8752-9888577BA8D1}"/>
    <dgm:cxn modelId="{592E5F48-B39C-AA40-9201-94FCB29B4DCD}" type="presOf" srcId="{DF5EB01D-BFBA-455E-98BF-14D4F00A29A6}" destId="{04258B0D-01E0-4388-A167-592FAC7F347B}" srcOrd="0" destOrd="0" presId="urn:microsoft.com/office/officeart/2005/8/layout/radial6"/>
    <dgm:cxn modelId="{14FBB174-A5CA-C041-B68D-9CD006D14CCE}" type="presOf" srcId="{A922552A-7CE5-48AA-B769-8F01D7D27CBD}" destId="{6969DB1B-EBDC-4C35-9AEA-A1AE8F9428B1}" srcOrd="0" destOrd="0" presId="urn:microsoft.com/office/officeart/2005/8/layout/radial6"/>
    <dgm:cxn modelId="{8D59C274-606B-4054-A576-5AA90E512DC7}" srcId="{7DE46C9C-6A1C-4C7C-A32B-ABB3B23A2B78}" destId="{86A7121A-DFA6-4642-87CE-51E76CEA7106}" srcOrd="3" destOrd="0" parTransId="{0ABE5E00-80BA-4831-B2F1-C6A072E701DF}" sibTransId="{742EFD5D-C246-4205-B0DD-DB8071D4C680}"/>
    <dgm:cxn modelId="{8AB2437C-C9D2-BF44-AC11-90E6874E0D47}" type="presOf" srcId="{C3220C74-80B4-4CF4-B75A-4B193FC09DB5}" destId="{DB1C9C57-D0D7-4FBA-AB26-CF4BB8612C40}" srcOrd="0" destOrd="0" presId="urn:microsoft.com/office/officeart/2005/8/layout/radial6"/>
    <dgm:cxn modelId="{AA7FA27F-D2A6-4814-AF77-722016423135}" srcId="{7DE46C9C-6A1C-4C7C-A32B-ABB3B23A2B78}" destId="{FFC334AB-F551-43BF-B24E-674E7A5A5F36}" srcOrd="4" destOrd="0" parTransId="{70474D74-2D45-4776-A68E-0FB735AB1347}" sibTransId="{19A6D4DB-4E68-4064-B636-95142924C08F}"/>
    <dgm:cxn modelId="{535FC697-635D-144D-8876-B1C3D0BFC573}" type="presOf" srcId="{7DE46C9C-6A1C-4C7C-A32B-ABB3B23A2B78}" destId="{B8194C32-2604-4229-AEC7-050510984C93}" srcOrd="0" destOrd="0" presId="urn:microsoft.com/office/officeart/2005/8/layout/radial6"/>
    <dgm:cxn modelId="{6DAF0EA0-85E4-45D1-BE37-D0D8A06A83A0}" srcId="{7DE46C9C-6A1C-4C7C-A32B-ABB3B23A2B78}" destId="{C3220C74-80B4-4CF4-B75A-4B193FC09DB5}" srcOrd="2" destOrd="0" parTransId="{4F28980D-1546-4295-8159-28587BA2C4DE}" sibTransId="{8ED372E0-1E57-471D-BD6C-B869DCCA1CE7}"/>
    <dgm:cxn modelId="{1802E1A6-E9E0-4037-9A63-C52CF2803B91}" type="presOf" srcId="{742EFD5D-C246-4205-B0DD-DB8071D4C680}" destId="{BD218B3B-DB1B-4664-8FE3-2B7157B7303C}" srcOrd="0" destOrd="0" presId="urn:microsoft.com/office/officeart/2005/8/layout/radial6"/>
    <dgm:cxn modelId="{573147B6-5BFD-471B-ACA3-9A9BF2CFE174}" type="presOf" srcId="{64DB26E0-C98B-4878-8752-9888577BA8D1}" destId="{D2B94E8B-47D1-4179-9BCB-26C4BCC62A71}" srcOrd="0" destOrd="0" presId="urn:microsoft.com/office/officeart/2005/8/layout/radial6"/>
    <dgm:cxn modelId="{3811EDBF-53DD-1B4F-84C8-36B31285669F}" type="presOf" srcId="{ED5B1206-88C6-40E8-A27C-D53C97186F3B}" destId="{BF9D1F94-BDFA-4B90-B4E6-B3A5B9D09BC7}" srcOrd="0" destOrd="0" presId="urn:microsoft.com/office/officeart/2005/8/layout/radial6"/>
    <dgm:cxn modelId="{423F3FD5-A064-194B-A732-F58E61E9B113}" type="presOf" srcId="{8A803321-386E-4653-B014-DB50D5C5BADD}" destId="{8CF04EB4-36C4-4042-AD8E-6C58FC14204F}" srcOrd="0" destOrd="0" presId="urn:microsoft.com/office/officeart/2005/8/layout/radial6"/>
    <dgm:cxn modelId="{31B0A7E5-27CB-469A-9D61-B70EED50FAE4}" type="presOf" srcId="{86A7121A-DFA6-4642-87CE-51E76CEA7106}" destId="{B2AD0772-1B66-4906-AAB0-268A0209C833}" srcOrd="0" destOrd="0" presId="urn:microsoft.com/office/officeart/2005/8/layout/radial6"/>
    <dgm:cxn modelId="{9B84F2EC-A870-4C4A-A35A-9C9FCFE397FD}" srcId="{7DE46C9C-6A1C-4C7C-A32B-ABB3B23A2B78}" destId="{A922552A-7CE5-48AA-B769-8F01D7D27CBD}" srcOrd="0" destOrd="0" parTransId="{2B04B341-DD8E-4649-9D0B-B5637B620396}" sibTransId="{ED5B1206-88C6-40E8-A27C-D53C97186F3B}"/>
    <dgm:cxn modelId="{41C8D1A0-119D-FF46-8521-20AB6936CCED}" type="presParOf" srcId="{8CF04EB4-36C4-4042-AD8E-6C58FC14204F}" destId="{B8194C32-2604-4229-AEC7-050510984C93}" srcOrd="0" destOrd="0" presId="urn:microsoft.com/office/officeart/2005/8/layout/radial6"/>
    <dgm:cxn modelId="{0DB893C4-D732-CD40-8B54-43C09E31C8B7}" type="presParOf" srcId="{8CF04EB4-36C4-4042-AD8E-6C58FC14204F}" destId="{6969DB1B-EBDC-4C35-9AEA-A1AE8F9428B1}" srcOrd="1" destOrd="0" presId="urn:microsoft.com/office/officeart/2005/8/layout/radial6"/>
    <dgm:cxn modelId="{2C236A13-C729-9549-9AE4-65759D79F2E1}" type="presParOf" srcId="{8CF04EB4-36C4-4042-AD8E-6C58FC14204F}" destId="{DE6AB990-F04F-46D1-AA1C-47C1B098825C}" srcOrd="2" destOrd="0" presId="urn:microsoft.com/office/officeart/2005/8/layout/radial6"/>
    <dgm:cxn modelId="{B42CDBF8-911A-6E48-B57F-8F6845BAADB4}" type="presParOf" srcId="{8CF04EB4-36C4-4042-AD8E-6C58FC14204F}" destId="{BF9D1F94-BDFA-4B90-B4E6-B3A5B9D09BC7}" srcOrd="3" destOrd="0" presId="urn:microsoft.com/office/officeart/2005/8/layout/radial6"/>
    <dgm:cxn modelId="{6D76C139-0D6A-D84A-AFB4-E2BB7DFC1EB1}" type="presParOf" srcId="{8CF04EB4-36C4-4042-AD8E-6C58FC14204F}" destId="{7375C08F-CE61-4B9D-876C-6776B359548C}" srcOrd="4" destOrd="0" presId="urn:microsoft.com/office/officeart/2005/8/layout/radial6"/>
    <dgm:cxn modelId="{3A739B04-549F-0842-8A74-72478E95D76B}" type="presParOf" srcId="{8CF04EB4-36C4-4042-AD8E-6C58FC14204F}" destId="{F17E643E-D84E-4BD7-AAA8-41013FA861B6}" srcOrd="5" destOrd="0" presId="urn:microsoft.com/office/officeart/2005/8/layout/radial6"/>
    <dgm:cxn modelId="{5AC7F95E-DA9F-6747-8641-8CCB7AD89696}" type="presParOf" srcId="{8CF04EB4-36C4-4042-AD8E-6C58FC14204F}" destId="{04258B0D-01E0-4388-A167-592FAC7F347B}" srcOrd="6" destOrd="0" presId="urn:microsoft.com/office/officeart/2005/8/layout/radial6"/>
    <dgm:cxn modelId="{4EC38FE9-0EEA-3444-B381-4FEC5D818825}" type="presParOf" srcId="{8CF04EB4-36C4-4042-AD8E-6C58FC14204F}" destId="{DB1C9C57-D0D7-4FBA-AB26-CF4BB8612C40}" srcOrd="7" destOrd="0" presId="urn:microsoft.com/office/officeart/2005/8/layout/radial6"/>
    <dgm:cxn modelId="{A0B6E7E8-ABFF-F549-A988-0E017D387973}" type="presParOf" srcId="{8CF04EB4-36C4-4042-AD8E-6C58FC14204F}" destId="{8A5FCFE2-A5E6-486A-B2BC-37C3A9B5473C}" srcOrd="8" destOrd="0" presId="urn:microsoft.com/office/officeart/2005/8/layout/radial6"/>
    <dgm:cxn modelId="{5E318700-8685-924D-B7A6-EED3DDB911FC}" type="presParOf" srcId="{8CF04EB4-36C4-4042-AD8E-6C58FC14204F}" destId="{FD419788-565F-46FE-9B68-02E162A6D8EA}" srcOrd="9" destOrd="0" presId="urn:microsoft.com/office/officeart/2005/8/layout/radial6"/>
    <dgm:cxn modelId="{F194E8E2-0888-450E-B0B5-4C7D656174C4}" type="presParOf" srcId="{8CF04EB4-36C4-4042-AD8E-6C58FC14204F}" destId="{B2AD0772-1B66-4906-AAB0-268A0209C833}" srcOrd="10" destOrd="0" presId="urn:microsoft.com/office/officeart/2005/8/layout/radial6"/>
    <dgm:cxn modelId="{EFA8BE6E-A26A-496E-95C9-A3DEFEFF2A89}" type="presParOf" srcId="{8CF04EB4-36C4-4042-AD8E-6C58FC14204F}" destId="{31CA7517-D4B2-49AE-904D-BF0BCADA5956}" srcOrd="11" destOrd="0" presId="urn:microsoft.com/office/officeart/2005/8/layout/radial6"/>
    <dgm:cxn modelId="{7709AF5D-7C4C-462E-B0E9-605894857C2B}" type="presParOf" srcId="{8CF04EB4-36C4-4042-AD8E-6C58FC14204F}" destId="{BD218B3B-DB1B-4664-8FE3-2B7157B7303C}" srcOrd="12" destOrd="0" presId="urn:microsoft.com/office/officeart/2005/8/layout/radial6"/>
    <dgm:cxn modelId="{D4AD8604-1037-48D7-A9AB-CFE34C45E791}" type="presParOf" srcId="{8CF04EB4-36C4-4042-AD8E-6C58FC14204F}" destId="{3A544EA5-DC43-4786-A23C-2063FE094265}" srcOrd="13" destOrd="0" presId="urn:microsoft.com/office/officeart/2005/8/layout/radial6"/>
    <dgm:cxn modelId="{8D8B652D-3B08-4DB0-A4AD-C2D432581A82}" type="presParOf" srcId="{8CF04EB4-36C4-4042-AD8E-6C58FC14204F}" destId="{0E609A16-2082-4896-88B2-22C77D9EFE22}" srcOrd="14" destOrd="0" presId="urn:microsoft.com/office/officeart/2005/8/layout/radial6"/>
    <dgm:cxn modelId="{822A2609-8305-47BE-A6D8-9EF415A1BF91}" type="presParOf" srcId="{8CF04EB4-36C4-4042-AD8E-6C58FC14204F}" destId="{1D01B90A-A1D8-452E-8B14-A2589FAEA6C7}" srcOrd="15" destOrd="0" presId="urn:microsoft.com/office/officeart/2005/8/layout/radial6"/>
    <dgm:cxn modelId="{9F527CF9-058B-4A09-8E0A-2BCDB4F0D0A6}" type="presParOf" srcId="{8CF04EB4-36C4-4042-AD8E-6C58FC14204F}" destId="{25CF8AFF-ACE9-47AE-9265-40A68DEE989C}" srcOrd="16" destOrd="0" presId="urn:microsoft.com/office/officeart/2005/8/layout/radial6"/>
    <dgm:cxn modelId="{F0555C6F-BA03-4792-86F5-08FB82F7127F}" type="presParOf" srcId="{8CF04EB4-36C4-4042-AD8E-6C58FC14204F}" destId="{83901F01-B559-4AD5-9F12-45997F9312D2}" srcOrd="17" destOrd="0" presId="urn:microsoft.com/office/officeart/2005/8/layout/radial6"/>
    <dgm:cxn modelId="{BD9B38F2-8268-444D-A83E-733CB3B29EA6}" type="presParOf" srcId="{8CF04EB4-36C4-4042-AD8E-6C58FC14204F}" destId="{D2B94E8B-47D1-4179-9BCB-26C4BCC62A71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94E8B-47D1-4179-9BCB-26C4BCC62A71}">
      <dsp:nvSpPr>
        <dsp:cNvPr id="0" name=""/>
        <dsp:cNvSpPr/>
      </dsp:nvSpPr>
      <dsp:spPr>
        <a:xfrm>
          <a:off x="2285431" y="591316"/>
          <a:ext cx="4045845" cy="4045845"/>
        </a:xfrm>
        <a:prstGeom prst="blockArc">
          <a:avLst>
            <a:gd name="adj1" fmla="val 12600000"/>
            <a:gd name="adj2" fmla="val 16200000"/>
            <a:gd name="adj3" fmla="val 4528"/>
          </a:avLst>
        </a:prstGeom>
        <a:solidFill>
          <a:schemeClr val="accent4">
            <a:hueOff val="-17635876"/>
            <a:satOff val="-6763"/>
            <a:lumOff val="941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1B90A-A1D8-452E-8B14-A2589FAEA6C7}">
      <dsp:nvSpPr>
        <dsp:cNvPr id="0" name=""/>
        <dsp:cNvSpPr/>
      </dsp:nvSpPr>
      <dsp:spPr>
        <a:xfrm>
          <a:off x="2285431" y="591316"/>
          <a:ext cx="4045845" cy="4045845"/>
        </a:xfrm>
        <a:prstGeom prst="blockArc">
          <a:avLst>
            <a:gd name="adj1" fmla="val 9000000"/>
            <a:gd name="adj2" fmla="val 12600000"/>
            <a:gd name="adj3" fmla="val 4528"/>
          </a:avLst>
        </a:prstGeom>
        <a:solidFill>
          <a:schemeClr val="accent4">
            <a:hueOff val="-14108701"/>
            <a:satOff val="-5410"/>
            <a:lumOff val="75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18B3B-DB1B-4664-8FE3-2B7157B7303C}">
      <dsp:nvSpPr>
        <dsp:cNvPr id="0" name=""/>
        <dsp:cNvSpPr/>
      </dsp:nvSpPr>
      <dsp:spPr>
        <a:xfrm>
          <a:off x="2285431" y="591316"/>
          <a:ext cx="4045845" cy="4045845"/>
        </a:xfrm>
        <a:prstGeom prst="blockArc">
          <a:avLst>
            <a:gd name="adj1" fmla="val 5400000"/>
            <a:gd name="adj2" fmla="val 9000000"/>
            <a:gd name="adj3" fmla="val 4528"/>
          </a:avLst>
        </a:prstGeom>
        <a:solidFill>
          <a:schemeClr val="accent4">
            <a:hueOff val="-10581526"/>
            <a:satOff val="-4058"/>
            <a:lumOff val="56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19788-565F-46FE-9B68-02E162A6D8EA}">
      <dsp:nvSpPr>
        <dsp:cNvPr id="0" name=""/>
        <dsp:cNvSpPr/>
      </dsp:nvSpPr>
      <dsp:spPr>
        <a:xfrm>
          <a:off x="2285431" y="591316"/>
          <a:ext cx="4045845" cy="4045845"/>
        </a:xfrm>
        <a:prstGeom prst="blockArc">
          <a:avLst>
            <a:gd name="adj1" fmla="val 1800000"/>
            <a:gd name="adj2" fmla="val 5400000"/>
            <a:gd name="adj3" fmla="val 4528"/>
          </a:avLst>
        </a:prstGeom>
        <a:solidFill>
          <a:schemeClr val="accent4">
            <a:hueOff val="-7054351"/>
            <a:satOff val="-2705"/>
            <a:lumOff val="37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58B0D-01E0-4388-A167-592FAC7F347B}">
      <dsp:nvSpPr>
        <dsp:cNvPr id="0" name=""/>
        <dsp:cNvSpPr/>
      </dsp:nvSpPr>
      <dsp:spPr>
        <a:xfrm>
          <a:off x="2285431" y="591316"/>
          <a:ext cx="4045845" cy="4045845"/>
        </a:xfrm>
        <a:prstGeom prst="blockArc">
          <a:avLst>
            <a:gd name="adj1" fmla="val 19800000"/>
            <a:gd name="adj2" fmla="val 1800000"/>
            <a:gd name="adj3" fmla="val 4528"/>
          </a:avLst>
        </a:prstGeom>
        <a:solidFill>
          <a:schemeClr val="accent4">
            <a:hueOff val="-3527175"/>
            <a:satOff val="-1353"/>
            <a:lumOff val="18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D1F94-BDFA-4B90-B4E6-B3A5B9D09BC7}">
      <dsp:nvSpPr>
        <dsp:cNvPr id="0" name=""/>
        <dsp:cNvSpPr/>
      </dsp:nvSpPr>
      <dsp:spPr>
        <a:xfrm>
          <a:off x="2285431" y="591316"/>
          <a:ext cx="4045845" cy="4045845"/>
        </a:xfrm>
        <a:prstGeom prst="blockArc">
          <a:avLst>
            <a:gd name="adj1" fmla="val 16200000"/>
            <a:gd name="adj2" fmla="val 19800000"/>
            <a:gd name="adj3" fmla="val 452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94C32-2604-4229-AEC7-050510984C93}">
      <dsp:nvSpPr>
        <dsp:cNvPr id="0" name=""/>
        <dsp:cNvSpPr/>
      </dsp:nvSpPr>
      <dsp:spPr>
        <a:xfrm>
          <a:off x="3279191" y="1585075"/>
          <a:ext cx="2058326" cy="20583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b="1" kern="1200" dirty="0"/>
            <a:t>Big Data</a:t>
          </a:r>
        </a:p>
      </dsp:txBody>
      <dsp:txXfrm>
        <a:off x="3580626" y="1886510"/>
        <a:ext cx="1455456" cy="1455456"/>
      </dsp:txXfrm>
    </dsp:sp>
    <dsp:sp modelId="{6969DB1B-EBDC-4C35-9AEA-A1AE8F9428B1}">
      <dsp:nvSpPr>
        <dsp:cNvPr id="0" name=""/>
        <dsp:cNvSpPr/>
      </dsp:nvSpPr>
      <dsp:spPr>
        <a:xfrm>
          <a:off x="3672199" y="964"/>
          <a:ext cx="1272310" cy="12723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Velocity</a:t>
          </a:r>
        </a:p>
      </dsp:txBody>
      <dsp:txXfrm>
        <a:off x="3858524" y="187289"/>
        <a:ext cx="899660" cy="899660"/>
      </dsp:txXfrm>
    </dsp:sp>
    <dsp:sp modelId="{7375C08F-CE61-4B9D-876C-6776B359548C}">
      <dsp:nvSpPr>
        <dsp:cNvPr id="0" name=""/>
        <dsp:cNvSpPr/>
      </dsp:nvSpPr>
      <dsp:spPr>
        <a:xfrm>
          <a:off x="5384434" y="989523"/>
          <a:ext cx="1272310" cy="1272310"/>
        </a:xfrm>
        <a:prstGeom prst="ellipse">
          <a:avLst/>
        </a:prstGeom>
        <a:solidFill>
          <a:schemeClr val="accent4">
            <a:hueOff val="-3527175"/>
            <a:satOff val="-1353"/>
            <a:lumOff val="1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Variety</a:t>
          </a:r>
        </a:p>
      </dsp:txBody>
      <dsp:txXfrm>
        <a:off x="5570759" y="1175848"/>
        <a:ext cx="899660" cy="899660"/>
      </dsp:txXfrm>
    </dsp:sp>
    <dsp:sp modelId="{DB1C9C57-D0D7-4FBA-AB26-CF4BB8612C40}">
      <dsp:nvSpPr>
        <dsp:cNvPr id="0" name=""/>
        <dsp:cNvSpPr/>
      </dsp:nvSpPr>
      <dsp:spPr>
        <a:xfrm>
          <a:off x="5384434" y="2966643"/>
          <a:ext cx="1272310" cy="1272310"/>
        </a:xfrm>
        <a:prstGeom prst="ellipse">
          <a:avLst/>
        </a:prstGeom>
        <a:solidFill>
          <a:schemeClr val="accent4">
            <a:hueOff val="-7054351"/>
            <a:satOff val="-2705"/>
            <a:lumOff val="37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Volume</a:t>
          </a:r>
        </a:p>
      </dsp:txBody>
      <dsp:txXfrm>
        <a:off x="5570759" y="3152968"/>
        <a:ext cx="899660" cy="899660"/>
      </dsp:txXfrm>
    </dsp:sp>
    <dsp:sp modelId="{B2AD0772-1B66-4906-AAB0-268A0209C833}">
      <dsp:nvSpPr>
        <dsp:cNvPr id="0" name=""/>
        <dsp:cNvSpPr/>
      </dsp:nvSpPr>
      <dsp:spPr>
        <a:xfrm>
          <a:off x="3672199" y="3955203"/>
          <a:ext cx="1272310" cy="1272310"/>
        </a:xfrm>
        <a:prstGeom prst="ellipse">
          <a:avLst/>
        </a:prstGeom>
        <a:solidFill>
          <a:schemeClr val="accent4">
            <a:hueOff val="-10581526"/>
            <a:satOff val="-4058"/>
            <a:lumOff val="5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Veracity</a:t>
          </a:r>
        </a:p>
      </dsp:txBody>
      <dsp:txXfrm>
        <a:off x="3858524" y="4141528"/>
        <a:ext cx="899660" cy="899660"/>
      </dsp:txXfrm>
    </dsp:sp>
    <dsp:sp modelId="{3A544EA5-DC43-4786-A23C-2063FE094265}">
      <dsp:nvSpPr>
        <dsp:cNvPr id="0" name=""/>
        <dsp:cNvSpPr/>
      </dsp:nvSpPr>
      <dsp:spPr>
        <a:xfrm>
          <a:off x="1959963" y="2966643"/>
          <a:ext cx="1272310" cy="1272310"/>
        </a:xfrm>
        <a:prstGeom prst="ellipse">
          <a:avLst/>
        </a:prstGeom>
        <a:solidFill>
          <a:schemeClr val="accent4">
            <a:hueOff val="-14108701"/>
            <a:satOff val="-5410"/>
            <a:lumOff val="7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Validation</a:t>
          </a:r>
        </a:p>
      </dsp:txBody>
      <dsp:txXfrm>
        <a:off x="2146288" y="3152968"/>
        <a:ext cx="899660" cy="899660"/>
      </dsp:txXfrm>
    </dsp:sp>
    <dsp:sp modelId="{25CF8AFF-ACE9-47AE-9265-40A68DEE989C}">
      <dsp:nvSpPr>
        <dsp:cNvPr id="0" name=""/>
        <dsp:cNvSpPr/>
      </dsp:nvSpPr>
      <dsp:spPr>
        <a:xfrm>
          <a:off x="1959963" y="989523"/>
          <a:ext cx="1272310" cy="1272310"/>
        </a:xfrm>
        <a:prstGeom prst="ellipse">
          <a:avLst/>
        </a:prstGeom>
        <a:solidFill>
          <a:schemeClr val="accent4">
            <a:hueOff val="-17635876"/>
            <a:satOff val="-6763"/>
            <a:lumOff val="9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Value </a:t>
          </a:r>
        </a:p>
      </dsp:txBody>
      <dsp:txXfrm>
        <a:off x="2146288" y="1175848"/>
        <a:ext cx="899660" cy="899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37144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37144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7372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7800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583" y="3198039"/>
            <a:ext cx="7820660" cy="26165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7372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75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6846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1" y="3432381"/>
            <a:ext cx="6003924" cy="258470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95034" y="3432175"/>
            <a:ext cx="5621337" cy="3046413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D7970F8-12FA-D04B-83BB-C6DA41AAB9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5034" y="377825"/>
            <a:ext cx="5621337" cy="2826359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62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88188"/>
            <a:ext cx="5984875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/>
          <a:stretch/>
        </p:blipFill>
        <p:spPr>
          <a:xfrm>
            <a:off x="0" y="4435268"/>
            <a:ext cx="4455042" cy="162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4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850093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433A64-D0BF-9E4D-936D-FFBF36D656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20864" y="402011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EF55052-A6E3-474C-9427-35F919CD94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11744" y="3530009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42D070-5479-624B-90B9-6E89B8E00CC1}"/>
              </a:ext>
            </a:extLst>
          </p:cNvPr>
          <p:cNvCxnSpPr>
            <a:cxnSpLocks/>
            <a:stCxn id="7" idx="3"/>
          </p:cNvCxnSpPr>
          <p:nvPr userDrawn="1"/>
        </p:nvCxnSpPr>
        <p:spPr>
          <a:xfrm flipV="1">
            <a:off x="8120063" y="3428580"/>
            <a:ext cx="3850093" cy="99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272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669111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42D070-5479-624B-90B9-6E89B8E00CC1}"/>
              </a:ext>
            </a:extLst>
          </p:cNvPr>
          <p:cNvCxnSpPr>
            <a:cxnSpLocks/>
          </p:cNvCxnSpPr>
          <p:nvPr userDrawn="1"/>
        </p:nvCxnSpPr>
        <p:spPr>
          <a:xfrm flipV="1">
            <a:off x="7953362" y="0"/>
            <a:ext cx="0" cy="685800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6468456-4EED-5540-AE85-9A9245313B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4258" y="388188"/>
            <a:ext cx="3412508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03E6D5-C01C-BF4A-9098-6EB8D0B48B94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0064" y="0"/>
            <a:ext cx="0" cy="685800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538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4485899"/>
            <a:ext cx="4401082" cy="187486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54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" y="4614727"/>
            <a:ext cx="4070352" cy="1944001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8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219701" y="388189"/>
            <a:ext cx="5802312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07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16" y="930001"/>
            <a:ext cx="6306432" cy="1739432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4834916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86488" y="3429000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4784" y="3438258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4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832" y="1242034"/>
            <a:ext cx="2721143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FF004C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90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83110" cy="365470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7F007D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45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1" y="1240172"/>
            <a:ext cx="9483118" cy="520262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to sit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95079" y="2102264"/>
            <a:ext cx="4645959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4646004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0" y="1240172"/>
            <a:ext cx="9491663" cy="520262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294380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76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73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64302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2097835"/>
            <a:ext cx="12192000" cy="5219700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754" y="1124142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19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1756434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2691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5640" y="3666044"/>
            <a:ext cx="2923326" cy="2198740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925767"/>
            <a:ext cx="2521449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200" cap="all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ADD TITLE</a:t>
            </a:r>
          </a:p>
        </p:txBody>
      </p:sp>
      <p:pic>
        <p:nvPicPr>
          <p:cNvPr id="2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9" r:id="rId2"/>
    <p:sldLayoutId id="2147483710" r:id="rId3"/>
    <p:sldLayoutId id="2147483711" r:id="rId4"/>
    <p:sldLayoutId id="2147483713" r:id="rId5"/>
    <p:sldLayoutId id="2147483712" r:id="rId6"/>
    <p:sldLayoutId id="2147483714" r:id="rId7"/>
    <p:sldLayoutId id="2147483718" r:id="rId8"/>
    <p:sldLayoutId id="2147483686" r:id="rId9"/>
    <p:sldLayoutId id="2147483687" r:id="rId10"/>
    <p:sldLayoutId id="2147483696" r:id="rId11"/>
    <p:sldLayoutId id="2147483699" r:id="rId12"/>
    <p:sldLayoutId id="2147483719" r:id="rId13"/>
    <p:sldLayoutId id="2147483720" r:id="rId14"/>
    <p:sldLayoutId id="2147483691" r:id="rId15"/>
    <p:sldLayoutId id="2147483698" r:id="rId16"/>
    <p:sldLayoutId id="2147483689" r:id="rId17"/>
    <p:sldLayoutId id="2147483688" r:id="rId18"/>
    <p:sldLayoutId id="2147483692" r:id="rId19"/>
    <p:sldLayoutId id="2147483650" r:id="rId20"/>
    <p:sldLayoutId id="2147483693" r:id="rId21"/>
    <p:sldLayoutId id="2147483660" r:id="rId22"/>
  </p:sldLayoutIdLst>
  <p:hf hdr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26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26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26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26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26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78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hurst.com/visual-guide-to-nosql-system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/>
              <a:t>BIG DATA AND…</a:t>
            </a:r>
            <a:br>
              <a:rPr lang="en-GB" dirty="0"/>
            </a:br>
            <a:r>
              <a:rPr lang="en-GB" sz="7200" dirty="0"/>
              <a:t>DATA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573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4AE390-A8F0-4CA6-8A87-EAFCA007A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/>
              <a:t>Volume</a:t>
            </a:r>
            <a:endParaRPr lang="en-GB" b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31717B-0F7A-4F80-B5F0-5FFCBC99CE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19799" indent="-219799"/>
            <a:r>
              <a:rPr lang="en-US" dirty="0"/>
              <a:t>Google processes over 24 petabytes of data a day</a:t>
            </a:r>
          </a:p>
          <a:p>
            <a:pPr marL="219799" indent="-219799"/>
            <a:r>
              <a:rPr lang="en-US" dirty="0"/>
              <a:t>There are over 86 million WordPress websites</a:t>
            </a:r>
          </a:p>
          <a:p>
            <a:pPr marL="219799" indent="-219799"/>
            <a:r>
              <a:rPr lang="en-US" dirty="0"/>
              <a:t>More than 1.5 billion shares are traded on the New York Stock Exchange every day</a:t>
            </a:r>
          </a:p>
          <a:p>
            <a:pPr marL="219799" indent="-219799"/>
            <a:r>
              <a:rPr lang="en-US" dirty="0"/>
              <a:t>Facebook users create 2.7 billion comments and likes every day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24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211F8E-9B47-427B-B5E8-B055F7812B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Velocity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2F68D7-7CAD-45C6-B882-008D257C23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19799" indent="-219799"/>
            <a:r>
              <a:rPr lang="en-US" dirty="0"/>
              <a:t>Realtime</a:t>
            </a:r>
          </a:p>
          <a:p>
            <a:pPr marL="219799" indent="-219799"/>
            <a:r>
              <a:rPr lang="en-US" dirty="0"/>
              <a:t>Processes are increasingly autonomous</a:t>
            </a:r>
          </a:p>
          <a:p>
            <a:pPr marL="219799" indent="-219799"/>
            <a:r>
              <a:rPr lang="en-US" dirty="0"/>
              <a:t>Systems are increasingly interconnected</a:t>
            </a:r>
          </a:p>
          <a:p>
            <a:pPr marL="219799" indent="-219799"/>
            <a:r>
              <a:rPr lang="en-US" dirty="0"/>
              <a:t>People are increasingly interacting online</a:t>
            </a:r>
          </a:p>
          <a:p>
            <a:pPr marL="219799" indent="-219799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MB/s is 850 GB/day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71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0B91FB-840E-4AA5-99E5-87ADBC6B4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Variety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DB74A1-AD37-4A1B-8C16-07C1CFC8C8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Different kinds of (unstructured) data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Social network connections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Log files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Electronic records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Images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Audio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Video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Ratings and reviews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Email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Text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Structure = Tabular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442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CFBE78-F7D6-4EEA-AB16-A2EE2F83A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WHY NON-RELATIONAL?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BFC54-1456-4E8B-82A8-53DBDB53F7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Order-sensitive queries</a:t>
            </a:r>
          </a:p>
          <a:p>
            <a:pPr marL="465750" lvl="1" indent="-285750"/>
            <a:r>
              <a:rPr lang="en-GB" dirty="0" err="1"/>
              <a:t>eg.</a:t>
            </a:r>
            <a:r>
              <a:rPr lang="en-GB" dirty="0"/>
              <a:t> Where do order sales peak?</a:t>
            </a:r>
          </a:p>
          <a:p>
            <a:pPr lvl="1" indent="0">
              <a:buNone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Positional Queries</a:t>
            </a:r>
          </a:p>
          <a:p>
            <a:pPr marL="465750" lvl="1" indent="-285750"/>
            <a:r>
              <a:rPr lang="en-GB" dirty="0"/>
              <a:t>Who knows this customer?</a:t>
            </a:r>
          </a:p>
          <a:p>
            <a:pPr marL="465750" lvl="1" indent="-285750"/>
            <a:r>
              <a:rPr lang="en-GB" dirty="0"/>
              <a:t>(what rows associate with what rows which associate with what rows…)</a:t>
            </a:r>
          </a:p>
          <a:p>
            <a:pPr marL="351450" lvl="1" indent="-171450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Non-unitary queries</a:t>
            </a:r>
          </a:p>
          <a:p>
            <a:pPr marL="465750" lvl="1" indent="-285750"/>
            <a:r>
              <a:rPr lang="en-GB" dirty="0"/>
              <a:t>Sub-row level</a:t>
            </a:r>
          </a:p>
          <a:p>
            <a:pPr marL="465750" lvl="1" indent="-285750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Highly parameterized queries</a:t>
            </a:r>
          </a:p>
          <a:p>
            <a:pPr marL="465750" lvl="1" indent="-285750"/>
            <a:r>
              <a:rPr lang="en-GB" dirty="0"/>
              <a:t>Custom operations for each query</a:t>
            </a:r>
          </a:p>
          <a:p>
            <a:pPr marL="465750" lvl="1" indent="-285750"/>
            <a:r>
              <a:rPr lang="en-GB" dirty="0" err="1"/>
              <a:t>Eg.</a:t>
            </a:r>
            <a:r>
              <a:rPr lang="en-GB" dirty="0"/>
              <a:t>, prediction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84953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2B618C-BA2B-4930-909F-7CBEFF02A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WHY NON-RELATIONAL?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45DB7-B821-4ABF-912B-AF447594C4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8" y="377826"/>
            <a:ext cx="5984875" cy="61007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Non-Relational data can be tabularized </a:t>
            </a:r>
          </a:p>
          <a:p>
            <a:pPr marL="465750" lvl="1" indent="-285750"/>
            <a:r>
              <a:rPr lang="en-GB" dirty="0"/>
              <a:t>A black and white image is a table of pixel intensities</a:t>
            </a:r>
          </a:p>
          <a:p>
            <a:pPr marL="465750" lvl="1" indent="-285750"/>
            <a:r>
              <a:rPr lang="en-GB" dirty="0"/>
              <a:t>An audio file is rows of amplitude, time</a:t>
            </a:r>
          </a:p>
          <a:p>
            <a:pPr marL="285750" indent="-285750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However much big data should not be tabularized </a:t>
            </a:r>
          </a:p>
          <a:p>
            <a:pPr marL="285750" indent="-285750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E.g., </a:t>
            </a:r>
          </a:p>
          <a:p>
            <a:pPr marL="465750" lvl="1" indent="-285750"/>
            <a:r>
              <a:rPr lang="en-GB" sz="1300" dirty="0"/>
              <a:t>A </a:t>
            </a:r>
            <a:r>
              <a:rPr lang="en-GB" sz="1300" b="1" dirty="0"/>
              <a:t>single </a:t>
            </a:r>
            <a:r>
              <a:rPr lang="en-GB" sz="1300" dirty="0"/>
              <a:t>three minute audio file has 3 * 44, 000 readings / second</a:t>
            </a:r>
          </a:p>
          <a:p>
            <a:pPr marL="465750" lvl="1" indent="-285750"/>
            <a:r>
              <a:rPr lang="en-GB" sz="1300" dirty="0"/>
              <a:t>3.1 million rows!</a:t>
            </a:r>
          </a:p>
          <a:p>
            <a:pPr marL="465750" lvl="1" indent="-285750"/>
            <a:endParaRPr lang="en-GB" sz="1300" dirty="0"/>
          </a:p>
          <a:p>
            <a:pPr marL="465750" lvl="1" indent="-285750"/>
            <a:r>
              <a:rPr lang="en-GB" sz="1300" dirty="0"/>
              <a:t>A </a:t>
            </a:r>
            <a:r>
              <a:rPr lang="en-GB" sz="1300" i="1" dirty="0"/>
              <a:t>national </a:t>
            </a:r>
            <a:r>
              <a:rPr lang="en-GB" sz="1300" dirty="0"/>
              <a:t>UK supermarket has c. 3.1 million transactions / </a:t>
            </a:r>
            <a:r>
              <a:rPr lang="en-GB" sz="1300" b="1" dirty="0"/>
              <a:t>day</a:t>
            </a:r>
            <a:r>
              <a:rPr lang="en-GB" sz="1300" dirty="0"/>
              <a:t> </a:t>
            </a:r>
          </a:p>
          <a:p>
            <a:pPr marL="465750" lvl="2" indent="-285750"/>
            <a:r>
              <a:rPr lang="en-GB" sz="1100" b="0" dirty="0"/>
              <a:t>( cf. divide annual revenue by average transaction cost )</a:t>
            </a:r>
          </a:p>
          <a:p>
            <a:pPr marL="465750" lvl="1" indent="-285750"/>
            <a:endParaRPr lang="en-GB" sz="1300" dirty="0"/>
          </a:p>
          <a:p>
            <a:pPr marL="285750" indent="-285750" algn="ctr"/>
            <a:r>
              <a:rPr lang="en-GB" sz="1700" dirty="0"/>
              <a:t>What a national transactional database sees in one day, an audio recorder sees in three minutes</a:t>
            </a:r>
          </a:p>
        </p:txBody>
      </p:sp>
    </p:spTree>
    <p:extLst>
      <p:ext uri="{BB962C8B-B14F-4D97-AF65-F5344CB8AC3E}">
        <p14:creationId xmlns:p14="http://schemas.microsoft.com/office/powerpoint/2010/main" val="2244533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A146FB-8F16-417C-BEC3-F8B4F7399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MODELS</a:t>
            </a:r>
          </a:p>
        </p:txBody>
      </p:sp>
    </p:spTree>
    <p:extLst>
      <p:ext uri="{BB962C8B-B14F-4D97-AF65-F5344CB8AC3E}">
        <p14:creationId xmlns:p14="http://schemas.microsoft.com/office/powerpoint/2010/main" val="104416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C53D0-BA6D-4310-A420-E67685086C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Relational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87631-7813-4123-8461-B1AD37D701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Tabular Data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Joins across tables </a:t>
            </a:r>
          </a:p>
          <a:p>
            <a:pPr marL="465750" lvl="1" indent="-285750"/>
            <a:r>
              <a:rPr lang="en-GB" dirty="0"/>
              <a:t>Slow</a:t>
            </a:r>
          </a:p>
          <a:p>
            <a:pPr lvl="1" indent="0">
              <a:buNone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Structured Query Language</a:t>
            </a:r>
          </a:p>
          <a:p>
            <a:pPr marL="285750" indent="-285750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Schema	</a:t>
            </a:r>
          </a:p>
          <a:p>
            <a:pPr marL="465750" lvl="1" indent="-285750"/>
            <a:r>
              <a:rPr lang="en-GB" dirty="0"/>
              <a:t>Normalization</a:t>
            </a:r>
          </a:p>
          <a:p>
            <a:pPr marL="465750" lvl="1" indent="-285750"/>
            <a:r>
              <a:rPr lang="en-GB" dirty="0"/>
              <a:t>Query Independent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ACID</a:t>
            </a:r>
          </a:p>
          <a:p>
            <a:pPr marL="465750" lvl="1" indent="-285750"/>
            <a:r>
              <a:rPr lang="en-GB" dirty="0"/>
              <a:t>Atomic -- Transactions complete as wholes</a:t>
            </a:r>
          </a:p>
          <a:p>
            <a:pPr marL="465750" lvl="1" indent="-285750"/>
            <a:r>
              <a:rPr lang="en-GB" dirty="0"/>
              <a:t>Consistent -- Database is always in valid state</a:t>
            </a:r>
          </a:p>
          <a:p>
            <a:pPr marL="465750" lvl="1" indent="-285750"/>
            <a:r>
              <a:rPr lang="en-GB" dirty="0"/>
              <a:t>Isolated -- Agnostic to sequential or parallel ordering of transactions </a:t>
            </a:r>
          </a:p>
          <a:p>
            <a:pPr marL="465750" lvl="1" indent="-285750"/>
            <a:r>
              <a:rPr lang="en-GB" dirty="0"/>
              <a:t>Durable -- Completed transaction stored regardless of system failure</a:t>
            </a:r>
          </a:p>
        </p:txBody>
      </p:sp>
    </p:spTree>
    <p:extLst>
      <p:ext uri="{BB962C8B-B14F-4D97-AF65-F5344CB8AC3E}">
        <p14:creationId xmlns:p14="http://schemas.microsoft.com/office/powerpoint/2010/main" val="3505370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CAF129-4F6A-48DE-866E-D9BE551F2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NON-</a:t>
            </a:r>
          </a:p>
          <a:p>
            <a:r>
              <a:rPr lang="en-GB" dirty="0"/>
              <a:t>RELATIONAL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1E879-B723-42F3-A437-C0E33A1DEC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Key-Value Pairs</a:t>
            </a:r>
          </a:p>
          <a:p>
            <a:pPr marL="465750" lvl="1" indent="-285750"/>
            <a:r>
              <a:rPr lang="en-GB" dirty="0"/>
              <a:t>"Row Segments"</a:t>
            </a:r>
          </a:p>
          <a:p>
            <a:pPr marL="465750" lvl="1" indent="-285750"/>
            <a:r>
              <a:rPr lang="en-GB" dirty="0"/>
              <a:t>Smallest divisible unit of data: tag-value</a:t>
            </a:r>
          </a:p>
          <a:p>
            <a:pPr marL="465750" lvl="1" indent="-285750"/>
            <a:r>
              <a:rPr lang="en-GB" dirty="0"/>
              <a:t>Key-Value units (vs. rows) form basis of most non-relational databases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Column-Oriented</a:t>
            </a:r>
          </a:p>
          <a:p>
            <a:pPr marL="465750" lvl="1" indent="-285750"/>
            <a:r>
              <a:rPr lang="en-GB" dirty="0"/>
              <a:t>vs. Row-Oriented (ie., relational)</a:t>
            </a:r>
          </a:p>
          <a:p>
            <a:pPr marL="465750" lvl="1" indent="-285750"/>
            <a:r>
              <a:rPr lang="en-GB" dirty="0"/>
              <a:t>Unit of storage is column</a:t>
            </a:r>
          </a:p>
          <a:p>
            <a:pPr marL="465750" lvl="1" indent="-285750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Document-Oriented</a:t>
            </a:r>
          </a:p>
          <a:p>
            <a:pPr marL="465750" lvl="1" indent="-285750"/>
            <a:r>
              <a:rPr lang="en-GB" dirty="0"/>
              <a:t>Documents are collections of key-value pairs</a:t>
            </a:r>
          </a:p>
          <a:p>
            <a:pPr marL="465750" lvl="1" indent="-285750"/>
            <a:r>
              <a:rPr lang="en-GB" dirty="0"/>
              <a:t>The values may themselves be documents</a:t>
            </a:r>
          </a:p>
          <a:p>
            <a:pPr marL="465750" lvl="1" indent="-285750"/>
            <a:r>
              <a:rPr lang="en-GB" dirty="0"/>
              <a:t>(and arrays)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Graph (Network) </a:t>
            </a:r>
          </a:p>
          <a:p>
            <a:pPr marL="465750" lvl="1" indent="-285750"/>
            <a:r>
              <a:rPr lang="en-GB" dirty="0"/>
              <a:t>Dual units: nodes, edges</a:t>
            </a:r>
          </a:p>
          <a:p>
            <a:pPr marL="465750" lvl="1" indent="-285750"/>
            <a:r>
              <a:rPr lang="en-GB" dirty="0"/>
              <a:t>Edges carry information about connections</a:t>
            </a:r>
          </a:p>
          <a:p>
            <a:pPr marL="465750" lvl="1" indent="-285750"/>
            <a:r>
              <a:rPr lang="en-GB" dirty="0"/>
              <a:t>Node carry information about data</a:t>
            </a:r>
          </a:p>
          <a:p>
            <a:pPr marL="465750" lvl="1" indent="-285750"/>
            <a:r>
              <a:rPr lang="en-GB" dirty="0"/>
              <a:t>(usually Key-Value pairs in both cases)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FD9A6-E67C-4F74-9707-7962F002EA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1744" y="402011"/>
            <a:ext cx="3496081" cy="2958941"/>
          </a:xfrm>
        </p:spPr>
        <p:txBody>
          <a:bodyPr/>
          <a:lstStyle/>
          <a:p>
            <a:r>
              <a:rPr lang="en-GB" dirty="0"/>
              <a:t>{ "michael": { </a:t>
            </a:r>
            <a:br>
              <a:rPr lang="en-GB" dirty="0"/>
            </a:br>
            <a:r>
              <a:rPr lang="en-GB" dirty="0"/>
              <a:t>    "location": "UK",</a:t>
            </a:r>
            <a:br>
              <a:rPr lang="en-GB" dirty="0"/>
            </a:br>
            <a:r>
              <a:rPr lang="en-GB" dirty="0"/>
              <a:t>    "purchased": [1, 2, 3, 4]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, "john": { </a:t>
            </a:r>
            <a:br>
              <a:rPr lang="en-GB" dirty="0"/>
            </a:br>
            <a:r>
              <a:rPr lang="en-GB" dirty="0"/>
              <a:t>  "city": "London",</a:t>
            </a:r>
            <a:br>
              <a:rPr lang="en-GB" dirty="0"/>
            </a:br>
            <a:r>
              <a:rPr lang="en-GB" dirty="0"/>
              <a:t>  "purchased": [1] },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A4D20D-FAD1-4FA9-A174-02F0811F7064}"/>
              </a:ext>
            </a:extLst>
          </p:cNvPr>
          <p:cNvGrpSpPr/>
          <p:nvPr/>
        </p:nvGrpSpPr>
        <p:grpSpPr>
          <a:xfrm>
            <a:off x="8020017" y="3766045"/>
            <a:ext cx="3852814" cy="2802448"/>
            <a:chOff x="1762978" y="3256544"/>
            <a:chExt cx="4657420" cy="338770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F7118EE-6B65-4D48-A2A1-22C7E2EDE296}"/>
                </a:ext>
              </a:extLst>
            </p:cNvPr>
            <p:cNvSpPr/>
            <p:nvPr/>
          </p:nvSpPr>
          <p:spPr>
            <a:xfrm>
              <a:off x="2042556" y="3265714"/>
              <a:ext cx="1235033" cy="11637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Alice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47BAEA-43CA-438E-A5C2-CE905A96E10F}"/>
                </a:ext>
              </a:extLst>
            </p:cNvPr>
            <p:cNvSpPr/>
            <p:nvPr/>
          </p:nvSpPr>
          <p:spPr>
            <a:xfrm>
              <a:off x="4961906" y="3263736"/>
              <a:ext cx="1235033" cy="11637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Bob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A4ED4A-8457-491B-9BD6-854F863CAEF4}"/>
                </a:ext>
              </a:extLst>
            </p:cNvPr>
            <p:cNvSpPr/>
            <p:nvPr/>
          </p:nvSpPr>
          <p:spPr>
            <a:xfrm>
              <a:off x="2062347" y="5434940"/>
              <a:ext cx="1235033" cy="11637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Eve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A95C52-5665-42D8-95EC-A5CA085FA019}"/>
                </a:ext>
              </a:extLst>
            </p:cNvPr>
            <p:cNvSpPr/>
            <p:nvPr/>
          </p:nvSpPr>
          <p:spPr>
            <a:xfrm>
              <a:off x="4957947" y="5480463"/>
              <a:ext cx="1235033" cy="11637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Mallory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BCA9063-D38D-4F46-8F03-8E4745FE2797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 rot="5400000">
              <a:off x="4443890" y="4952011"/>
              <a:ext cx="1393809" cy="39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E89759E-5541-4694-8982-4B580C95A2C4}"/>
                </a:ext>
              </a:extLst>
            </p:cNvPr>
            <p:cNvCxnSpPr>
              <a:stCxn id="10" idx="7"/>
              <a:endCxn id="8" idx="5"/>
            </p:cNvCxnSpPr>
            <p:nvPr/>
          </p:nvCxnSpPr>
          <p:spPr>
            <a:xfrm rot="5400000" flipH="1" flipV="1">
              <a:off x="5317188" y="4952012"/>
              <a:ext cx="1393809" cy="39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00FC960-5104-4028-BB24-C1D973E558B4}"/>
                </a:ext>
              </a:extLst>
            </p:cNvPr>
            <p:cNvCxnSpPr>
              <a:stCxn id="7" idx="5"/>
              <a:endCxn id="10" idx="1"/>
            </p:cNvCxnSpPr>
            <p:nvPr/>
          </p:nvCxnSpPr>
          <p:spPr>
            <a:xfrm rot="16200000" flipH="1">
              <a:off x="3421853" y="3933933"/>
              <a:ext cx="1391831" cy="2042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5D00090-E9B3-4C08-B2D0-5E474B8FD581}"/>
                </a:ext>
              </a:extLst>
            </p:cNvPr>
            <p:cNvCxnSpPr>
              <a:cxnSpLocks/>
              <a:stCxn id="10" idx="2"/>
              <a:endCxn id="7" idx="4"/>
            </p:cNvCxnSpPr>
            <p:nvPr/>
          </p:nvCxnSpPr>
          <p:spPr>
            <a:xfrm rot="10800000">
              <a:off x="2660073" y="4429496"/>
              <a:ext cx="2297874" cy="16328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E1CFB1D-A2CD-4F07-A643-F69717935649}"/>
                </a:ext>
              </a:extLst>
            </p:cNvPr>
            <p:cNvCxnSpPr>
              <a:stCxn id="7" idx="7"/>
              <a:endCxn id="8" idx="1"/>
            </p:cNvCxnSpPr>
            <p:nvPr/>
          </p:nvCxnSpPr>
          <p:spPr>
            <a:xfrm rot="5400000" flipH="1" flipV="1">
              <a:off x="4118758" y="2412132"/>
              <a:ext cx="1978" cy="20460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33830DF-935F-4DF6-B1E2-9BC2A6ED6607}"/>
                </a:ext>
              </a:extLst>
            </p:cNvPr>
            <p:cNvCxnSpPr>
              <a:stCxn id="8" idx="2"/>
              <a:endCxn id="7" idx="6"/>
            </p:cNvCxnSpPr>
            <p:nvPr/>
          </p:nvCxnSpPr>
          <p:spPr>
            <a:xfrm rot="10800000" flipV="1">
              <a:off x="3277590" y="3845627"/>
              <a:ext cx="1684317" cy="1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DEEA838-2DED-4AB0-A221-6746D9157AEE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 rot="16200000" flipH="1">
              <a:off x="1560164" y="4922322"/>
              <a:ext cx="1346308" cy="197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3F8C3C5-6F6E-4275-B2BC-C91321A3FF4A}"/>
                </a:ext>
              </a:extLst>
            </p:cNvPr>
            <p:cNvCxnSpPr>
              <a:stCxn id="9" idx="0"/>
              <a:endCxn id="7" idx="4"/>
            </p:cNvCxnSpPr>
            <p:nvPr/>
          </p:nvCxnSpPr>
          <p:spPr>
            <a:xfrm rot="16200000" flipV="1">
              <a:off x="2167247" y="4922322"/>
              <a:ext cx="1005444" cy="197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C570C-F0C5-44C0-9C7F-520AE14F72A5}"/>
                </a:ext>
              </a:extLst>
            </p:cNvPr>
            <p:cNvSpPr txBox="1"/>
            <p:nvPr/>
          </p:nvSpPr>
          <p:spPr>
            <a:xfrm>
              <a:off x="3376786" y="3256544"/>
              <a:ext cx="1520006" cy="3720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Calibri" pitchFamily="34" charset="0"/>
                  <a:cs typeface="Courier New" pitchFamily="49" charset="0"/>
                </a:rPr>
                <a:t>School Friends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98A163-DCAA-4472-B0E0-AD961DF2BAF4}"/>
                </a:ext>
              </a:extLst>
            </p:cNvPr>
            <p:cNvSpPr txBox="1"/>
            <p:nvPr/>
          </p:nvSpPr>
          <p:spPr>
            <a:xfrm>
              <a:off x="4775853" y="4735390"/>
              <a:ext cx="1644545" cy="37205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Calibri" pitchFamily="34" charset="0"/>
                  <a:cs typeface="Courier New" pitchFamily="49" charset="0"/>
                </a:rPr>
                <a:t>In a relationship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63B19D-CA69-4524-88D0-6AD9724BC82A}"/>
                </a:ext>
              </a:extLst>
            </p:cNvPr>
            <p:cNvSpPr txBox="1"/>
            <p:nvPr/>
          </p:nvSpPr>
          <p:spPr>
            <a:xfrm>
              <a:off x="3134130" y="4838816"/>
              <a:ext cx="1384574" cy="37205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Calibri" pitchFamily="34" charset="0"/>
                  <a:cs typeface="Courier New" pitchFamily="49" charset="0"/>
                </a:rPr>
                <a:t>Live together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81F917-E9D8-4922-8FAC-3B73E8A62633}"/>
                </a:ext>
              </a:extLst>
            </p:cNvPr>
            <p:cNvSpPr txBox="1"/>
            <p:nvPr/>
          </p:nvSpPr>
          <p:spPr>
            <a:xfrm>
              <a:off x="1762978" y="4804839"/>
              <a:ext cx="1112667" cy="37205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Calibri" pitchFamily="34" charset="0"/>
                  <a:cs typeface="Courier New" pitchFamily="49" charset="0"/>
                </a:rPr>
                <a:t>University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1088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F676FE-BDD5-46BE-9E40-8F464BB44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56395-681C-4DC8-89CE-7D1B6C48A0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Schema vs. </a:t>
            </a:r>
            <a:r>
              <a:rPr lang="en-GB" dirty="0" err="1"/>
              <a:t>Schemaless</a:t>
            </a:r>
            <a:endParaRPr lang="en-GB" dirty="0"/>
          </a:p>
          <a:p>
            <a:pPr marL="465750" lvl="1" indent="-285750"/>
            <a:r>
              <a:rPr lang="en-GB" dirty="0"/>
              <a:t>Predefined vs. On-Read</a:t>
            </a:r>
          </a:p>
          <a:p>
            <a:pPr marL="465750" lvl="1" indent="-285750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Containers vs. Schemas</a:t>
            </a:r>
          </a:p>
          <a:p>
            <a:pPr marL="465750" lvl="1" indent="-285750"/>
            <a:r>
              <a:rPr lang="en-GB" dirty="0"/>
              <a:t>File systems vs. Databases</a:t>
            </a:r>
          </a:p>
          <a:p>
            <a:pPr lvl="1" indent="0">
              <a:buNone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Schemaless</a:t>
            </a:r>
            <a:r>
              <a:rPr lang="en-GB" dirty="0"/>
              <a:t> </a:t>
            </a:r>
          </a:p>
          <a:p>
            <a:pPr marL="465750" lvl="1" indent="-285750"/>
            <a:r>
              <a:rPr lang="en-GB" dirty="0"/>
              <a:t>No standardized query language</a:t>
            </a:r>
          </a:p>
          <a:p>
            <a:pPr marL="465750" lvl="1" indent="-285750"/>
            <a:r>
              <a:rPr lang="en-GB" dirty="0"/>
              <a:t>Structure is not query-independent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C70AF3-A918-410F-BC08-0F347297C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29319"/>
              </p:ext>
            </p:extLst>
          </p:nvPr>
        </p:nvGraphicFramePr>
        <p:xfrm>
          <a:off x="5037137" y="4272223"/>
          <a:ext cx="5984876" cy="2194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92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659">
                <a:tc>
                  <a:txBody>
                    <a:bodyPr/>
                    <a:lstStyle/>
                    <a:p>
                      <a:r>
                        <a:rPr lang="en-GB" dirty="0"/>
                        <a:t>Relational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NoSQL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lvl="0" algn="l" defTabSz="6223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Tabular Structured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itchFamily="34" charset="0"/>
                          <a:cs typeface="Arial" pitchFamily="34" charset="0"/>
                        </a:rPr>
                        <a:t>Unstructured (Big Data)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r>
                        <a:rPr lang="en-GB" dirty="0"/>
                        <a:t>Predefined Schema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itchFamily="34" charset="0"/>
                          <a:cs typeface="Arial" pitchFamily="34" charset="0"/>
                        </a:rPr>
                        <a:t>Schema-on-Read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itchFamily="34" charset="0"/>
                          <a:cs typeface="Arial" pitchFamily="34" charset="0"/>
                        </a:rPr>
                        <a:t>Transactional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itchFamily="34" charset="0"/>
                          <a:cs typeface="Arial" pitchFamily="34" charset="0"/>
                        </a:rPr>
                        <a:t>Non-Transactional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itchFamily="34" charset="0"/>
                          <a:cs typeface="Arial" pitchFamily="34" charset="0"/>
                        </a:rPr>
                        <a:t>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itchFamily="34" charset="0"/>
                          <a:cs typeface="Arial" pitchFamily="34" charset="0"/>
                        </a:rPr>
                        <a:t>Non-Acidic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itchFamily="34" charset="0"/>
                          <a:cs typeface="Arial" pitchFamily="34" charset="0"/>
                        </a:rPr>
                        <a:t>Rigid 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itchFamily="34" charset="0"/>
                          <a:cs typeface="Arial" pitchFamily="34" charset="0"/>
                        </a:rPr>
                        <a:t>Eventual</a:t>
                      </a:r>
                      <a:r>
                        <a:rPr lang="en-GB" baseline="0" dirty="0">
                          <a:latin typeface="Arial" pitchFamily="34" charset="0"/>
                          <a:cs typeface="Arial" pitchFamily="34" charset="0"/>
                        </a:rPr>
                        <a:t> consistency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19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3EC43F-37CF-4836-B5AD-7F286E364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BA9DF-B741-485A-AF3A-0B11C36B28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C - Consistency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clients read the same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A - Availability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requests receive a successful response</a:t>
            </a:r>
          </a:p>
          <a:p>
            <a:endParaRPr lang="en-GB" dirty="0"/>
          </a:p>
          <a:p>
            <a:r>
              <a:rPr lang="en-GB" dirty="0"/>
              <a:t>P - Partition tolerance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requests receive responses regardless of network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30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1E19C-64CD-4A3D-BED3-A322024833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006295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8BFEFFC-9307-4C31-9AC3-DF96E9736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744" y="-31944"/>
            <a:ext cx="9516256" cy="688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D6CFED-895A-48E4-B60C-ACF269622732}"/>
              </a:ext>
            </a:extLst>
          </p:cNvPr>
          <p:cNvSpPr/>
          <p:nvPr/>
        </p:nvSpPr>
        <p:spPr>
          <a:xfrm>
            <a:off x="0" y="6495496"/>
            <a:ext cx="27843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http://blog.nahurst.com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4641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A146FB-8F16-417C-BEC3-F8B4F7399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70031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C067-3599-46EA-B75E-76A856E22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DATA as </a:t>
            </a:r>
          </a:p>
          <a:p>
            <a:endParaRPr lang="en-GB" dirty="0"/>
          </a:p>
          <a:p>
            <a:r>
              <a:rPr lang="en-GB" dirty="0"/>
              <a:t>TRANS</a:t>
            </a:r>
          </a:p>
          <a:p>
            <a:r>
              <a:rPr lang="en-GB" dirty="0"/>
              <a:t>ACTIONS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E1BD9-FA19-41CD-81C1-CD5275A2B2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was originally collected primarily for transactions</a:t>
            </a:r>
          </a:p>
          <a:p>
            <a:pPr marL="465750" lvl="1" indent="-285750"/>
            <a:r>
              <a:rPr lang="en-GB" dirty="0"/>
              <a:t>What was purchased?</a:t>
            </a:r>
          </a:p>
          <a:p>
            <a:pPr marL="465750" lvl="1" indent="-285750"/>
            <a:r>
              <a:rPr lang="en-GB" dirty="0"/>
              <a:t>What was the order status?</a:t>
            </a:r>
          </a:p>
          <a:p>
            <a:pPr marL="285750" indent="-285750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c. 60s data and querying was separated</a:t>
            </a:r>
          </a:p>
          <a:p>
            <a:pPr marL="465750" lvl="1" indent="-285750"/>
            <a:r>
              <a:rPr lang="en-GB" dirty="0"/>
              <a:t>Leading to the development of relational database systems</a:t>
            </a:r>
          </a:p>
          <a:p>
            <a:pPr marL="465750" lvl="1" indent="-285750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Initially transactional data was discarded after use</a:t>
            </a:r>
          </a:p>
          <a:p>
            <a:pPr marL="465750" lvl="1" indent="-285750"/>
            <a:r>
              <a:rPr lang="en-GB" dirty="0"/>
              <a:t>Physical memory was expensive</a:t>
            </a:r>
          </a:p>
          <a:p>
            <a:pPr marL="465750" lvl="1" indent="-285750"/>
            <a:r>
              <a:rPr lang="en-GB" dirty="0"/>
              <a:t>Historical data-driven analysis wasn’t used (and often today still isn’t!)</a:t>
            </a:r>
          </a:p>
          <a:p>
            <a:pPr marL="285750" indent="-285750"/>
            <a:endParaRPr lang="en-GB" dirty="0"/>
          </a:p>
          <a:p>
            <a:pPr marL="285750" indent="-2857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455389-5665-46AC-9F56-725FF1414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C6D26-E856-4F84-8A7F-8F910CAE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Analytics grew out of recording historical transactions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Answering questions such as</a:t>
            </a:r>
          </a:p>
          <a:p>
            <a:pPr marL="465750" lvl="1" indent="-285750"/>
            <a:r>
              <a:rPr lang="en-GB" dirty="0"/>
              <a:t>How much do people who buy product-A also buy product-B?</a:t>
            </a:r>
          </a:p>
          <a:p>
            <a:pPr marL="465750" lvl="1" indent="-285750"/>
            <a:r>
              <a:rPr lang="en-GB" dirty="0"/>
              <a:t>What demographic does product-C most appeal to?</a:t>
            </a:r>
          </a:p>
          <a:p>
            <a:pPr marL="285750" indent="-2857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92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678FB3-28FF-48B5-A7E8-070794199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TRANS</a:t>
            </a:r>
            <a:br>
              <a:rPr lang="en-GB" dirty="0"/>
            </a:br>
            <a:r>
              <a:rPr lang="en-GB" dirty="0"/>
              <a:t>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68E3D-BC37-404C-B7A4-82920AA368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Transactions are “atomic”</a:t>
            </a:r>
          </a:p>
          <a:p>
            <a:pPr marL="465750" lvl="1" indent="-285750"/>
            <a:r>
              <a:rPr lang="en-GB" dirty="0"/>
              <a:t>A transaction only takes place if all the stages of the transaction succeed</a:t>
            </a:r>
          </a:p>
          <a:p>
            <a:pPr marL="285750" indent="-285750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Transactions are unitary </a:t>
            </a:r>
          </a:p>
          <a:p>
            <a:pPr marL="465750" lvl="1" indent="-285750"/>
            <a:r>
              <a:rPr lang="en-GB" dirty="0"/>
              <a:t>They concern and operate on whole units of data</a:t>
            </a:r>
          </a:p>
          <a:p>
            <a:pPr marL="465750" lvl="1" indent="-285750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naturally fit tabular data</a:t>
            </a:r>
          </a:p>
          <a:p>
            <a:pPr marL="465750" lvl="1" indent="-285750"/>
            <a:r>
              <a:rPr lang="en-GB" dirty="0"/>
              <a:t>Rows are units</a:t>
            </a:r>
          </a:p>
          <a:p>
            <a:pPr marL="465750" lvl="1" indent="-285750"/>
            <a:r>
              <a:rPr lang="en-GB" dirty="0"/>
              <a:t>A transaction is actions upon rows</a:t>
            </a:r>
          </a:p>
        </p:txBody>
      </p:sp>
    </p:spTree>
    <p:extLst>
      <p:ext uri="{BB962C8B-B14F-4D97-AF65-F5344CB8AC3E}">
        <p14:creationId xmlns:p14="http://schemas.microsoft.com/office/powerpoint/2010/main" val="226089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AE02EA-5389-4E11-8C2D-107BDF890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52A72-6EA6-45DD-9FF0-39A306E612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Tables, or “relations”, are composed of rows and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Rows comprise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Columns comprise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By convention, a row is a unit of data (“examples”)</a:t>
            </a:r>
          </a:p>
          <a:p>
            <a:pPr marL="465750" lvl="1" indent="-285750"/>
            <a:r>
              <a:rPr lang="en-GB" dirty="0"/>
              <a:t>Columns are its constituent parts (“features”)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17E0F4-D593-4200-969A-D77535713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488093"/>
              </p:ext>
            </p:extLst>
          </p:nvPr>
        </p:nvGraphicFramePr>
        <p:xfrm>
          <a:off x="5037138" y="4995228"/>
          <a:ext cx="528070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0176">
                  <a:extLst>
                    <a:ext uri="{9D8B030D-6E8A-4147-A177-3AD203B41FA5}">
                      <a16:colId xmlns:a16="http://schemas.microsoft.com/office/drawing/2014/main" val="4276149595"/>
                    </a:ext>
                  </a:extLst>
                </a:gridCol>
                <a:gridCol w="1320176">
                  <a:extLst>
                    <a:ext uri="{9D8B030D-6E8A-4147-A177-3AD203B41FA5}">
                      <a16:colId xmlns:a16="http://schemas.microsoft.com/office/drawing/2014/main" val="2356106186"/>
                    </a:ext>
                  </a:extLst>
                </a:gridCol>
                <a:gridCol w="1320176">
                  <a:extLst>
                    <a:ext uri="{9D8B030D-6E8A-4147-A177-3AD203B41FA5}">
                      <a16:colId xmlns:a16="http://schemas.microsoft.com/office/drawing/2014/main" val="282527393"/>
                    </a:ext>
                  </a:extLst>
                </a:gridCol>
                <a:gridCol w="1320176">
                  <a:extLst>
                    <a:ext uri="{9D8B030D-6E8A-4147-A177-3AD203B41FA5}">
                      <a16:colId xmlns:a16="http://schemas.microsoft.com/office/drawing/2014/main" val="169163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2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1/1/1970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93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1/1/1970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1/1/1970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20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65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A146FB-8F16-417C-BEC3-F8B4F7399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224598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61333226"/>
              </p:ext>
            </p:extLst>
          </p:nvPr>
        </p:nvGraphicFramePr>
        <p:xfrm>
          <a:off x="1582702" y="1040000"/>
          <a:ext cx="8616709" cy="5228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322174" y="2443485"/>
            <a:ext cx="2392100" cy="441536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r>
              <a:rPr lang="en-GB" sz="2100" dirty="0"/>
              <a:t>Complex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91348" y="1157057"/>
            <a:ext cx="5105880" cy="441536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r>
              <a:rPr lang="en-GB" sz="2100" dirty="0"/>
              <a:t>Fast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36898" y="4523568"/>
            <a:ext cx="2683239" cy="441536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r>
              <a:rPr lang="en-GB" sz="2100" dirty="0"/>
              <a:t>Sizeable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720CD-60D4-4BA8-94CA-5E1B8379E08C}"/>
              </a:ext>
            </a:extLst>
          </p:cNvPr>
          <p:cNvSpPr txBox="1"/>
          <p:nvPr/>
        </p:nvSpPr>
        <p:spPr>
          <a:xfrm>
            <a:off x="6473387" y="5826942"/>
            <a:ext cx="2392100" cy="764702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r>
              <a:rPr lang="en-GB" sz="2100" dirty="0"/>
              <a:t>Meaningful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11311E-A1BB-4EAE-8E32-CA797D23B96A}"/>
              </a:ext>
            </a:extLst>
          </p:cNvPr>
          <p:cNvSpPr txBox="1"/>
          <p:nvPr/>
        </p:nvSpPr>
        <p:spPr>
          <a:xfrm>
            <a:off x="1401715" y="4523568"/>
            <a:ext cx="2392100" cy="764702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r>
              <a:rPr lang="en-GB" sz="2100" dirty="0"/>
              <a:t>Performant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76E6F-41CF-40CF-8DD2-746969A879A9}"/>
              </a:ext>
            </a:extLst>
          </p:cNvPr>
          <p:cNvSpPr txBox="1"/>
          <p:nvPr/>
        </p:nvSpPr>
        <p:spPr>
          <a:xfrm>
            <a:off x="1868908" y="2334432"/>
            <a:ext cx="2392100" cy="441536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r>
              <a:rPr lang="en-GB" sz="2100" dirty="0"/>
              <a:t>Useful data</a:t>
            </a:r>
          </a:p>
        </p:txBody>
      </p:sp>
    </p:spTree>
    <p:extLst>
      <p:ext uri="{BB962C8B-B14F-4D97-AF65-F5344CB8AC3E}">
        <p14:creationId xmlns:p14="http://schemas.microsoft.com/office/powerpoint/2010/main" val="330829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-tempalte" id="{7DFE4F53-6A44-FD4D-9607-47C581E3A957}" vid="{EF4214AA-DFC6-D646-98EC-145FB889E9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665</Words>
  <Application>Microsoft Office PowerPoint</Application>
  <PresentationFormat>Widescreen</PresentationFormat>
  <Paragraphs>210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Krana Fat B</vt:lpstr>
      <vt:lpstr>Montserrat</vt:lpstr>
      <vt:lpstr>Office Theme</vt:lpstr>
      <vt:lpstr>BIG DATA AND… DATA MODELS</vt:lpstr>
      <vt:lpstr>PowerPoint Presentation</vt:lpstr>
      <vt:lpstr>DATA</vt:lpstr>
      <vt:lpstr>PowerPoint Presentation</vt:lpstr>
      <vt:lpstr>PowerPoint Presentation</vt:lpstr>
      <vt:lpstr>PowerPoint Presentation</vt:lpstr>
      <vt:lpstr>PowerPoint Presentation</vt:lpstr>
      <vt:lpstr>BIG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MODELS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That’s why there  are white header layouts too</dc:title>
  <dc:subject/>
  <dc:creator>Michael Burgess</dc:creator>
  <cp:keywords/>
  <dc:description/>
  <cp:lastModifiedBy>Michael Burgess</cp:lastModifiedBy>
  <cp:revision>60</cp:revision>
  <cp:lastPrinted>2019-07-03T09:46:41Z</cp:lastPrinted>
  <dcterms:created xsi:type="dcterms:W3CDTF">2019-07-17T14:23:11Z</dcterms:created>
  <dcterms:modified xsi:type="dcterms:W3CDTF">2019-07-24T12:09:43Z</dcterms:modified>
  <cp:category/>
</cp:coreProperties>
</file>