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Lst>
  <p:notesMasterIdLst>
    <p:notesMasterId r:id="rId16"/>
  </p:notesMasterIdLst>
  <p:handoutMasterIdLst>
    <p:handoutMasterId r:id="rId17"/>
  </p:handoutMasterIdLst>
  <p:sldIdLst>
    <p:sldId id="256" r:id="rId5"/>
    <p:sldId id="257" r:id="rId6"/>
    <p:sldId id="258" r:id="rId7"/>
    <p:sldId id="259" r:id="rId8"/>
    <p:sldId id="260" r:id="rId9"/>
    <p:sldId id="266" r:id="rId10"/>
    <p:sldId id="262" r:id="rId11"/>
    <p:sldId id="263" r:id="rId12"/>
    <p:sldId id="265" r:id="rId13"/>
    <p:sldId id="261" r:id="rId14"/>
    <p:sldId id="264" r:id="rId15"/>
  </p:sldIdLst>
  <p:sldSz cx="9144000" cy="6858000" type="screen4x3"/>
  <p:notesSz cx="6794500" cy="9921875"/>
  <p:defaultTextStyle>
    <a:defPPr>
      <a:defRPr lang="en-GB"/>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00"/>
    <a:srgbClr val="0070C0"/>
    <a:srgbClr val="0070AB"/>
    <a:srgbClr val="FF70C0"/>
    <a:srgbClr val="005AAB"/>
    <a:srgbClr val="DFFFCD"/>
    <a:srgbClr val="0000C8"/>
    <a:srgbClr val="134183"/>
    <a:srgbClr val="005AA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84" autoAdjust="0"/>
    <p:restoredTop sz="69945" autoAdjust="0"/>
  </p:normalViewPr>
  <p:slideViewPr>
    <p:cSldViewPr snapToGrid="0">
      <p:cViewPr varScale="1">
        <p:scale>
          <a:sx n="81" d="100"/>
          <a:sy n="81" d="100"/>
        </p:scale>
        <p:origin x="2124" y="90"/>
      </p:cViewPr>
      <p:guideLst>
        <p:guide orient="horz" pos="2160"/>
        <p:guide pos="2880"/>
      </p:guideLst>
    </p:cSldViewPr>
  </p:slideViewPr>
  <p:outlineViewPr>
    <p:cViewPr>
      <p:scale>
        <a:sx n="33" d="100"/>
        <a:sy n="33" d="100"/>
      </p:scale>
      <p:origin x="0" y="76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3972" y="114"/>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a:solidFill>
                  <a:schemeClr val="accent1"/>
                </a:solidFill>
                <a:latin typeface="Arial" pitchFamily="34" charset="0"/>
                <a:cs typeface="Arial" pitchFamily="34" charset="0"/>
              </a:rPr>
              <a:t>Edit course title here	</a:t>
            </a:r>
          </a:p>
        </p:txBody>
      </p:sp>
      <p:sp>
        <p:nvSpPr>
          <p:cNvPr id="9" name="TextBox 8"/>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1"/>
                </a:solidFill>
                <a:latin typeface="Arial" pitchFamily="34" charset="0"/>
                <a:cs typeface="Arial" pitchFamily="34" charset="0"/>
              </a:rPr>
              <a:t>Page </a:t>
            </a:r>
            <a:fld id="{D8970E65-33FC-4939-995C-97864F22F032}" type="slidenum">
              <a:rPr lang="en-GB" sz="1200">
                <a:solidFill>
                  <a:schemeClr val="accent1"/>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3184435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728663" y="428625"/>
            <a:ext cx="5400675" cy="4049713"/>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12" name="Notes Placeholder 4"/>
          <p:cNvSpPr>
            <a:spLocks noGrp="1"/>
          </p:cNvSpPr>
          <p:nvPr>
            <p:ph type="body" sz="quarter" idx="3"/>
          </p:nvPr>
        </p:nvSpPr>
        <p:spPr>
          <a:xfrm>
            <a:off x="728663" y="4679950"/>
            <a:ext cx="5400675" cy="4865688"/>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13" name="TextBox 12"/>
          <p:cNvSpPr txBox="1"/>
          <p:nvPr/>
        </p:nvSpPr>
        <p:spPr>
          <a:xfrm>
            <a:off x="728663" y="90488"/>
            <a:ext cx="5400675" cy="276225"/>
          </a:xfrm>
          <a:prstGeom prst="rect">
            <a:avLst/>
          </a:prstGeom>
          <a:noFill/>
        </p:spPr>
        <p:txBody>
          <a:bodyPr lIns="0" rIns="0">
            <a:spAutoFit/>
          </a:bodyPr>
          <a:lstStyle/>
          <a:p>
            <a:pPr eaLnBrk="0" hangingPunct="0">
              <a:spcBef>
                <a:spcPct val="50000"/>
              </a:spcBef>
              <a:tabLst>
                <a:tab pos="8793163" algn="r"/>
              </a:tabLst>
              <a:defRPr/>
            </a:pPr>
            <a:r>
              <a:rPr lang="en-GB" sz="1200" dirty="0" smtClean="0">
                <a:solidFill>
                  <a:schemeClr val="accent4"/>
                </a:solidFill>
                <a:latin typeface="Arial" pitchFamily="34" charset="0"/>
                <a:cs typeface="Arial" pitchFamily="34" charset="0"/>
              </a:rPr>
              <a:t>Data Science in a Big Data World</a:t>
            </a:r>
            <a:endParaRPr lang="en-GB" sz="1200" dirty="0">
              <a:solidFill>
                <a:schemeClr val="accent4"/>
              </a:solidFill>
              <a:latin typeface="Arial" pitchFamily="34" charset="0"/>
              <a:cs typeface="Arial" pitchFamily="34" charset="0"/>
            </a:endParaRPr>
          </a:p>
        </p:txBody>
      </p:sp>
      <p:sp>
        <p:nvSpPr>
          <p:cNvPr id="14" name="TextBox 13"/>
          <p:cNvSpPr txBox="1"/>
          <p:nvPr/>
        </p:nvSpPr>
        <p:spPr>
          <a:xfrm>
            <a:off x="728663" y="9590088"/>
            <a:ext cx="5400675" cy="276225"/>
          </a:xfrm>
          <a:prstGeom prst="rect">
            <a:avLst/>
          </a:prstGeom>
          <a:noFill/>
        </p:spPr>
        <p:txBody>
          <a:bodyPr lIns="0" rIns="0">
            <a:spAutoFit/>
          </a:bodyPr>
          <a:lstStyle/>
          <a:p>
            <a:pPr algn="r" eaLnBrk="0" hangingPunct="0">
              <a:spcBef>
                <a:spcPct val="50000"/>
              </a:spcBef>
              <a:tabLst>
                <a:tab pos="8793163" algn="r"/>
              </a:tabLst>
              <a:defRPr/>
            </a:pPr>
            <a:r>
              <a:rPr lang="en-GB" sz="1200" dirty="0">
                <a:solidFill>
                  <a:schemeClr val="accent4"/>
                </a:solidFill>
                <a:latin typeface="Arial" pitchFamily="34" charset="0"/>
                <a:cs typeface="Arial" pitchFamily="34" charset="0"/>
              </a:rPr>
              <a:t>Page </a:t>
            </a:r>
            <a:fld id="{5A994FC6-4CA0-47B1-908E-E307E7797130}" type="slidenum">
              <a:rPr lang="en-GB" sz="1200">
                <a:solidFill>
                  <a:schemeClr val="accent4"/>
                </a:solidFill>
                <a:latin typeface="Arial" pitchFamily="34" charset="0"/>
                <a:cs typeface="Arial" pitchFamily="34" charset="0"/>
              </a:rPr>
              <a:pPr algn="r" eaLnBrk="0" hangingPunct="0">
                <a:spcBef>
                  <a:spcPct val="50000"/>
                </a:spcBef>
                <a:tabLst>
                  <a:tab pos="8793163" algn="r"/>
                </a:tabLst>
                <a:defRPr/>
              </a:pPr>
              <a:t>‹#›</a:t>
            </a:fld>
            <a:endParaRPr lang="en-GB" sz="1200" dirty="0">
              <a:solidFill>
                <a:schemeClr val="accent4"/>
              </a:solidFill>
              <a:latin typeface="Arial" pitchFamily="34" charset="0"/>
              <a:cs typeface="Arial" pitchFamily="34" charset="0"/>
            </a:endParaRPr>
          </a:p>
        </p:txBody>
      </p:sp>
    </p:spTree>
    <p:extLst>
      <p:ext uri="{BB962C8B-B14F-4D97-AF65-F5344CB8AC3E}">
        <p14:creationId xmlns:p14="http://schemas.microsoft.com/office/powerpoint/2010/main" val="2568861227"/>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728663" y="428625"/>
            <a:ext cx="5400675"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Arial" charset="0"/>
              <a:cs typeface="Arial" charset="0"/>
            </a:endParaRPr>
          </a:p>
        </p:txBody>
      </p:sp>
    </p:spTree>
    <p:extLst>
      <p:ext uri="{BB962C8B-B14F-4D97-AF65-F5344CB8AC3E}">
        <p14:creationId xmlns:p14="http://schemas.microsoft.com/office/powerpoint/2010/main" val="23813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tabLst/>
            </a:pPr>
            <a:endParaRPr lang="en-GB" dirty="0">
              <a:latin typeface="Book Antiqua" charset="0"/>
            </a:endParaRPr>
          </a:p>
        </p:txBody>
      </p:sp>
    </p:spTree>
    <p:extLst>
      <p:ext uri="{BB962C8B-B14F-4D97-AF65-F5344CB8AC3E}">
        <p14:creationId xmlns:p14="http://schemas.microsoft.com/office/powerpoint/2010/main" val="85478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Nodes don’t have to be people, they can be places, concepts, devices, accounts. Any ‘thing’ can be a node. Any relationship can be an arrow,</a:t>
            </a:r>
            <a:r>
              <a:rPr lang="en-GB" baseline="0" dirty="0" smtClean="0"/>
              <a:t> such as ‘member of’ or ‘owns’ or ‘knows’</a:t>
            </a:r>
            <a:endParaRPr lang="en-GB" dirty="0"/>
          </a:p>
        </p:txBody>
      </p:sp>
    </p:spTree>
    <p:extLst>
      <p:ext uri="{BB962C8B-B14F-4D97-AF65-F5344CB8AC3E}">
        <p14:creationId xmlns:p14="http://schemas.microsoft.com/office/powerpoint/2010/main" val="207944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One example is when visualising telephone</a:t>
            </a:r>
            <a:r>
              <a:rPr lang="en-GB" baseline="0" dirty="0" smtClean="0"/>
              <a:t> call data (in the days before mobile phones) it became apparent that there was a small subset of numbers calling another subset of numbers at 11.30pm in the evenings. Calls spiked in this pattern at weekends. These links were between pubs and taxi firms as everyone used to call from the payphone for a ride home! This discovery led to taxi firms offering to put in free phones which connected the people in the pub directly to them for more work!</a:t>
            </a:r>
          </a:p>
          <a:p>
            <a:endParaRPr lang="en-GB" baseline="0" dirty="0" smtClean="0"/>
          </a:p>
          <a:p>
            <a:r>
              <a:rPr lang="en-GB" baseline="0" dirty="0" smtClean="0"/>
              <a:t>Mapping relationships: http://www.martingrandjean.ch/social-network-analysis-visualization-morenos-sociograms-revisited/</a:t>
            </a:r>
            <a:endParaRPr lang="en-GB" dirty="0"/>
          </a:p>
        </p:txBody>
      </p:sp>
    </p:spTree>
    <p:extLst>
      <p:ext uri="{BB962C8B-B14F-4D97-AF65-F5344CB8AC3E}">
        <p14:creationId xmlns:p14="http://schemas.microsoft.com/office/powerpoint/2010/main" val="105415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References: https://infocus.emc.com/william_schmarzo/how-can-graph-analytics-uncover-valuable-insights-about-data/</a:t>
            </a:r>
          </a:p>
          <a:p>
            <a:endParaRPr lang="en-GB" dirty="0" smtClean="0"/>
          </a:p>
          <a:p>
            <a:r>
              <a:rPr lang="en-GB" dirty="0" smtClean="0"/>
              <a:t>An example</a:t>
            </a:r>
            <a:r>
              <a:rPr lang="en-GB" baseline="0" dirty="0" smtClean="0"/>
              <a:t> of an abnormal situation</a:t>
            </a:r>
          </a:p>
          <a:p>
            <a:pPr>
              <a:buFont typeface="Arial" pitchFamily="34" charset="0"/>
              <a:buChar char="•"/>
            </a:pPr>
            <a:r>
              <a:rPr lang="en-GB" baseline="0" dirty="0" smtClean="0"/>
              <a:t> A website normally gets 1 hit an hour to a particular page</a:t>
            </a:r>
          </a:p>
          <a:p>
            <a:pPr>
              <a:buFont typeface="Arial" pitchFamily="34" charset="0"/>
              <a:buChar char="•"/>
            </a:pPr>
            <a:r>
              <a:rPr lang="en-GB" baseline="0" dirty="0" smtClean="0"/>
              <a:t> It suddenly gets 100 hits in an hour, then 1000, then 10,000</a:t>
            </a:r>
          </a:p>
          <a:p>
            <a:pPr>
              <a:buFont typeface="Arial" pitchFamily="34" charset="0"/>
              <a:buChar char="•"/>
            </a:pPr>
            <a:r>
              <a:rPr lang="en-GB" baseline="0" dirty="0" smtClean="0"/>
              <a:t> What has changed on the website? Is it new content? If not then why are people there?</a:t>
            </a:r>
          </a:p>
          <a:p>
            <a:pPr>
              <a:buFont typeface="Arial" pitchFamily="34" charset="0"/>
              <a:buChar char="•"/>
            </a:pPr>
            <a:r>
              <a:rPr lang="en-GB" baseline="0" dirty="0" smtClean="0"/>
              <a:t> Identify and manage risk – is there a security hole that was just discovered?</a:t>
            </a:r>
          </a:p>
        </p:txBody>
      </p:sp>
    </p:spTree>
    <p:extLst>
      <p:ext uri="{BB962C8B-B14F-4D97-AF65-F5344CB8AC3E}">
        <p14:creationId xmlns:p14="http://schemas.microsoft.com/office/powerpoint/2010/main" val="89558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http://allthingsgraphed.com/2014/08/28/facebook-friends-network/</a:t>
            </a:r>
          </a:p>
          <a:p>
            <a:endParaRPr lang="en-GB" dirty="0" smtClean="0"/>
          </a:p>
          <a:p>
            <a:r>
              <a:rPr lang="en-GB" dirty="0" smtClean="0"/>
              <a:t>http://allthingsgraphed.com/2014/11/02/twitter-friends-network/</a:t>
            </a:r>
            <a:endParaRPr lang="en-GB" dirty="0"/>
          </a:p>
        </p:txBody>
      </p:sp>
    </p:spTree>
    <p:extLst>
      <p:ext uri="{BB962C8B-B14F-4D97-AF65-F5344CB8AC3E}">
        <p14:creationId xmlns:p14="http://schemas.microsoft.com/office/powerpoint/2010/main" val="35416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7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Install </a:t>
            </a:r>
            <a:r>
              <a:rPr lang="en-US" dirty="0" err="1" smtClean="0"/>
              <a:t>Gephi</a:t>
            </a:r>
            <a:r>
              <a:rPr lang="en-US" dirty="0" smtClean="0"/>
              <a:t> – load up the graph, have a play</a:t>
            </a:r>
            <a:endParaRPr lang="en-GB" dirty="0"/>
          </a:p>
        </p:txBody>
      </p:sp>
    </p:spTree>
    <p:extLst>
      <p:ext uri="{BB962C8B-B14F-4D97-AF65-F5344CB8AC3E}">
        <p14:creationId xmlns:p14="http://schemas.microsoft.com/office/powerpoint/2010/main" val="864546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6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Key message and content">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311150" y="1267327"/>
            <a:ext cx="8409104" cy="5208087"/>
          </a:xfrm>
          <a:prstGeom prst="rect">
            <a:avLst/>
          </a:prstGeom>
        </p:spPr>
        <p:txBody>
          <a:bodyPr/>
          <a:lstStyle>
            <a:lvl1pPr marL="0" indent="0">
              <a:lnSpc>
                <a:spcPct val="100000"/>
              </a:lnSpc>
              <a:spcAft>
                <a:spcPts val="1200"/>
              </a:spcAft>
              <a:buNone/>
              <a:defRPr sz="2400">
                <a:solidFill>
                  <a:schemeClr val="bg2">
                    <a:lumMod val="50000"/>
                  </a:schemeClr>
                </a:solidFill>
              </a:defRPr>
            </a:lvl1pPr>
            <a:lvl2pPr marL="457200" indent="0">
              <a:lnSpc>
                <a:spcPct val="100000"/>
              </a:lnSpc>
              <a:spcAft>
                <a:spcPts val="1200"/>
              </a:spcAft>
              <a:buNone/>
              <a:defRPr>
                <a:solidFill>
                  <a:schemeClr val="tx1">
                    <a:lumMod val="50000"/>
                    <a:lumOff val="50000"/>
                  </a:schemeClr>
                </a:solidFill>
              </a:defRPr>
            </a:lvl2pPr>
            <a:lvl3pPr marL="914400" indent="0">
              <a:lnSpc>
                <a:spcPct val="100000"/>
              </a:lnSpc>
              <a:spcAft>
                <a:spcPts val="1200"/>
              </a:spcAft>
              <a:buNone/>
              <a:defRPr>
                <a:solidFill>
                  <a:schemeClr val="tx1">
                    <a:lumMod val="50000"/>
                    <a:lumOff val="50000"/>
                  </a:schemeClr>
                </a:solidFill>
              </a:defRPr>
            </a:lvl3pPr>
            <a:lvl4pPr marL="1371600" indent="0">
              <a:lnSpc>
                <a:spcPct val="100000"/>
              </a:lnSpc>
              <a:spcAft>
                <a:spcPts val="1200"/>
              </a:spcAft>
              <a:buNone/>
              <a:defRPr>
                <a:solidFill>
                  <a:schemeClr val="tx1">
                    <a:lumMod val="50000"/>
                    <a:lumOff val="50000"/>
                  </a:schemeClr>
                </a:solidFill>
              </a:defRPr>
            </a:lvl4pPr>
            <a:lvl5pPr marL="1828800" indent="0">
              <a:lnSpc>
                <a:spcPct val="100000"/>
              </a:lnSpc>
              <a:spcAft>
                <a:spcPts val="1200"/>
              </a:spcAft>
              <a:buNone/>
              <a:defRPr>
                <a:solidFill>
                  <a:schemeClr val="tx1">
                    <a:lumMod val="50000"/>
                    <a:lumOff val="50000"/>
                  </a:schemeClr>
                </a:solidFill>
              </a:defRPr>
            </a:lvl5pPr>
          </a:lstStyle>
          <a:p>
            <a:pPr lvl="0"/>
            <a:r>
              <a:rPr lang="en-US" dirty="0" smtClean="0"/>
              <a:t>Click to edit Master text style</a:t>
            </a:r>
          </a:p>
        </p:txBody>
      </p:sp>
      <p:sp>
        <p:nvSpPr>
          <p:cNvPr id="6" name="Title 1"/>
          <p:cNvSpPr>
            <a:spLocks noGrp="1"/>
          </p:cNvSpPr>
          <p:nvPr>
            <p:ph type="ctrTitle" hasCustomPrompt="1"/>
          </p:nvPr>
        </p:nvSpPr>
        <p:spPr>
          <a:xfrm>
            <a:off x="351460" y="304799"/>
            <a:ext cx="8352752" cy="625643"/>
          </a:xfrm>
          <a:prstGeom prst="rect">
            <a:avLst/>
          </a:prstGeom>
          <a:noFill/>
        </p:spPr>
        <p:txBody>
          <a:bodyPr anchor="t" anchorCtr="0">
            <a:normAutofit/>
          </a:bodyPr>
          <a:lstStyle>
            <a:lvl1pPr algn="l">
              <a:defRPr sz="4000" baseline="0">
                <a:solidFill>
                  <a:srgbClr val="004F9F"/>
                </a:solidFill>
              </a:defRPr>
            </a:lvl1pPr>
          </a:lstStyle>
          <a:p>
            <a:r>
              <a:rPr lang="en-US" dirty="0" smtClean="0"/>
              <a:t>Insert title</a:t>
            </a:r>
            <a:endParaRPr lang="en-US" dirty="0"/>
          </a:p>
        </p:txBody>
      </p:sp>
    </p:spTree>
    <p:extLst>
      <p:ext uri="{BB962C8B-B14F-4D97-AF65-F5344CB8AC3E}">
        <p14:creationId xmlns:p14="http://schemas.microsoft.com/office/powerpoint/2010/main" val="12069250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smtClean="0">
                <a:solidFill>
                  <a:srgbClr val="0070C0"/>
                </a:solidFill>
                <a:latin typeface="Arial" pitchFamily="34" charset="0"/>
                <a:cs typeface="Arial" pitchFamily="34" charset="0"/>
              </a:rPr>
              <a:t>	ZACOADPODSC</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smtClean="0">
                <a:latin typeface="Arial" charset="0"/>
                <a:cs typeface="Arial" charset="0"/>
              </a:rPr>
              <a:t>Graph Analytics</a:t>
            </a:r>
          </a:p>
        </p:txBody>
      </p:sp>
      <p:sp>
        <p:nvSpPr>
          <p:cNvPr id="4099" name="Subtitle 2"/>
          <p:cNvSpPr>
            <a:spLocks noGrp="1"/>
          </p:cNvSpPr>
          <p:nvPr>
            <p:ph type="subTitle" idx="1"/>
          </p:nvPr>
        </p:nvSpPr>
        <p:spPr/>
        <p:txBody>
          <a:bodyPr/>
          <a:lstStyle/>
          <a:p>
            <a:r>
              <a:rPr lang="en-US" dirty="0">
                <a:latin typeface="Arial" charset="0"/>
                <a:cs typeface="Arial" charset="0"/>
              </a:rPr>
              <a:t>Data Science in a Big Data World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Types of Graphs</a:t>
            </a:r>
            <a:endParaRPr lang="en-GB" dirty="0"/>
          </a:p>
        </p:txBody>
      </p:sp>
      <p:sp>
        <p:nvSpPr>
          <p:cNvPr id="3" name="Content Placeholder 2"/>
          <p:cNvSpPr>
            <a:spLocks noGrp="1"/>
          </p:cNvSpPr>
          <p:nvPr>
            <p:ph idx="1"/>
          </p:nvPr>
        </p:nvSpPr>
        <p:spPr/>
        <p:txBody>
          <a:bodyPr/>
          <a:lstStyle/>
          <a:p>
            <a:r>
              <a:rPr lang="en-GB" dirty="0" smtClean="0"/>
              <a:t>Cliques</a:t>
            </a:r>
          </a:p>
          <a:p>
            <a:pPr lvl="1"/>
            <a:r>
              <a:rPr lang="en-GB" dirty="0" smtClean="0"/>
              <a:t>Every two distinct edges are adjacent (even if its via more than one step)</a:t>
            </a:r>
          </a:p>
          <a:p>
            <a:pPr lvl="1"/>
            <a:endParaRPr lang="en-GB" dirty="0" smtClean="0"/>
          </a:p>
          <a:p>
            <a:r>
              <a:rPr lang="en-GB" dirty="0" err="1" smtClean="0"/>
              <a:t>BiCliques</a:t>
            </a:r>
            <a:r>
              <a:rPr lang="en-GB" dirty="0" smtClean="0"/>
              <a:t> (</a:t>
            </a:r>
            <a:r>
              <a:rPr lang="en-GB" dirty="0" err="1" smtClean="0"/>
              <a:t>Bipartate</a:t>
            </a:r>
            <a:r>
              <a:rPr lang="en-GB" dirty="0" smtClean="0"/>
              <a:t>)</a:t>
            </a:r>
          </a:p>
          <a:p>
            <a:pPr lvl="1"/>
            <a:r>
              <a:rPr lang="en-US" dirty="0" smtClean="0"/>
              <a:t>Every node in group one is connected to every node in group two</a:t>
            </a:r>
            <a:endParaRPr lang="en-GB" dirty="0" smtClean="0"/>
          </a:p>
          <a:p>
            <a:pPr lvl="1"/>
            <a:endParaRPr lang="en-GB" dirty="0" smtClean="0"/>
          </a:p>
          <a:p>
            <a:r>
              <a:rPr lang="en-GB" dirty="0" smtClean="0"/>
              <a:t>Star Networks</a:t>
            </a:r>
          </a:p>
          <a:p>
            <a:pPr lvl="1"/>
            <a:r>
              <a:rPr lang="en-US" dirty="0" smtClean="0"/>
              <a:t>There is a central point that everyone connects to</a:t>
            </a:r>
          </a:p>
          <a:p>
            <a:pPr lvl="1"/>
            <a:r>
              <a:rPr lang="en-US" dirty="0" smtClean="0"/>
              <a:t>Think “Cult Leader” or “Most popular kid in school”</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Example </a:t>
            </a:r>
            <a:r>
              <a:rPr lang="en-GB" dirty="0" smtClean="0"/>
              <a:t>–</a:t>
            </a:r>
            <a:r>
              <a:rPr smtClean="0"/>
              <a:t> Twitter Followers</a:t>
            </a:r>
            <a:endParaRPr lang="en-GB" dirty="0"/>
          </a:p>
        </p:txBody>
      </p:sp>
      <p:sp>
        <p:nvSpPr>
          <p:cNvPr id="3" name="Content Placeholder 2"/>
          <p:cNvSpPr>
            <a:spLocks noGrp="1"/>
          </p:cNvSpPr>
          <p:nvPr>
            <p:ph idx="1"/>
          </p:nvPr>
        </p:nvSpPr>
        <p:spPr>
          <a:xfrm>
            <a:off x="142844" y="928800"/>
            <a:ext cx="2992242" cy="5216400"/>
          </a:xfrm>
        </p:spPr>
        <p:txBody>
          <a:bodyPr/>
          <a:lstStyle/>
          <a:p>
            <a:r>
              <a:rPr lang="en-US" dirty="0" smtClean="0"/>
              <a:t>Based on the account @</a:t>
            </a:r>
            <a:r>
              <a:rPr lang="en-US" dirty="0" err="1" smtClean="0"/>
              <a:t>kaiylie</a:t>
            </a:r>
            <a:endParaRPr lang="en-US" dirty="0" smtClean="0"/>
          </a:p>
          <a:p>
            <a:endParaRPr lang="en-US" dirty="0" smtClean="0"/>
          </a:p>
          <a:p>
            <a:r>
              <a:rPr lang="en-US" dirty="0" smtClean="0"/>
              <a:t>Light blue – hobby friends</a:t>
            </a:r>
          </a:p>
          <a:p>
            <a:endParaRPr lang="en-US" dirty="0" smtClean="0"/>
          </a:p>
          <a:p>
            <a:r>
              <a:rPr lang="en-US" dirty="0" smtClean="0"/>
              <a:t>Orange – university</a:t>
            </a:r>
          </a:p>
          <a:p>
            <a:endParaRPr lang="en-US" dirty="0" smtClean="0"/>
          </a:p>
          <a:p>
            <a:r>
              <a:rPr lang="en-US" dirty="0" smtClean="0"/>
              <a:t>Pink – gaming</a:t>
            </a:r>
          </a:p>
          <a:p>
            <a:endParaRPr lang="en-US" dirty="0" smtClean="0"/>
          </a:p>
          <a:p>
            <a:r>
              <a:rPr lang="en-US" dirty="0" smtClean="0"/>
              <a:t>Green – Tech and conferences</a:t>
            </a:r>
            <a:endParaRPr lang="en-GB" dirty="0"/>
          </a:p>
        </p:txBody>
      </p:sp>
      <p:pic>
        <p:nvPicPr>
          <p:cNvPr id="22531" name="Picture 3"/>
          <p:cNvPicPr>
            <a:picLocks noChangeAspect="1" noChangeArrowheads="1"/>
          </p:cNvPicPr>
          <p:nvPr/>
        </p:nvPicPr>
        <p:blipFill>
          <a:blip r:embed="rId3"/>
          <a:srcRect/>
          <a:stretch>
            <a:fillRect/>
          </a:stretch>
        </p:blipFill>
        <p:spPr bwMode="auto">
          <a:xfrm>
            <a:off x="3055257" y="769257"/>
            <a:ext cx="6088742" cy="608874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1"/>
          </p:nvPr>
        </p:nvSpPr>
        <p:spPr/>
        <p:txBody>
          <a:bodyPr>
            <a:normAutofit/>
          </a:bodyPr>
          <a:lstStyle/>
          <a:p>
            <a:pPr lvl="0"/>
            <a:r>
              <a:rPr lang="en-US" dirty="0" smtClean="0"/>
              <a:t>What is Graph Analytics</a:t>
            </a:r>
          </a:p>
          <a:p>
            <a:pPr lvl="1"/>
            <a:r>
              <a:rPr lang="en-US" dirty="0" smtClean="0"/>
              <a:t>Type of problems looked at</a:t>
            </a:r>
          </a:p>
          <a:p>
            <a:pPr lvl="1"/>
            <a:r>
              <a:rPr lang="en-US" dirty="0" smtClean="0"/>
              <a:t>Different types of graphs</a:t>
            </a:r>
          </a:p>
          <a:p>
            <a:pPr lvl="1"/>
            <a:endParaRPr lang="en-GB" dirty="0" smtClean="0"/>
          </a:p>
          <a:p>
            <a:pPr lvl="0"/>
            <a:r>
              <a:rPr lang="en-US" dirty="0" smtClean="0"/>
              <a:t>Social network models</a:t>
            </a:r>
          </a:p>
          <a:p>
            <a:pPr lvl="1"/>
            <a:endParaRPr lang="en-GB" dirty="0" smtClean="0"/>
          </a:p>
          <a:p>
            <a:pPr lvl="1"/>
            <a:endParaRPr lang="en-GB" dirty="0"/>
          </a:p>
        </p:txBody>
      </p:sp>
      <p:sp>
        <p:nvSpPr>
          <p:cNvPr id="7170" name="Rectangle 3"/>
          <p:cNvSpPr>
            <a:spLocks noGrp="1" noChangeArrowheads="1"/>
          </p:cNvSpPr>
          <p:nvPr>
            <p:ph type="title"/>
          </p:nvPr>
        </p:nvSpPr>
        <p:spPr/>
        <p:txBody>
          <a:bodyPr/>
          <a:lstStyle/>
          <a:p>
            <a:pPr eaLnBrk="1" hangingPunct="1"/>
            <a:r>
              <a:rPr lang="en-GB" dirty="0" smtClean="0">
                <a:latin typeface="Arial" charset="0"/>
              </a:rPr>
              <a:t>Outline</a:t>
            </a:r>
            <a:endParaRPr lang="en-GB" dirty="0">
              <a:latin typeface="Arial" charset="0"/>
            </a:endParaRPr>
          </a:p>
        </p:txBody>
      </p:sp>
    </p:spTree>
    <p:extLst>
      <p:ext uri="{BB962C8B-B14F-4D97-AF65-F5344CB8AC3E}">
        <p14:creationId xmlns:p14="http://schemas.microsoft.com/office/powerpoint/2010/main" val="1532945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this module you should</a:t>
            </a:r>
            <a:endParaRPr lang="en-US" dirty="0"/>
          </a:p>
          <a:p>
            <a:pPr lvl="1"/>
            <a:r>
              <a:rPr lang="en-US" dirty="0" smtClean="0"/>
              <a:t>Understand the principles of graphs</a:t>
            </a:r>
            <a:endParaRPr lang="en-GB" dirty="0" smtClean="0"/>
          </a:p>
          <a:p>
            <a:pPr lvl="1"/>
            <a:r>
              <a:rPr lang="en-US" dirty="0" smtClean="0"/>
              <a:t>Be able to interpret some simple social network models</a:t>
            </a:r>
            <a:endParaRPr lang="en-GB" dirty="0"/>
          </a:p>
        </p:txBody>
      </p:sp>
    </p:spTree>
    <p:extLst>
      <p:ext uri="{BB962C8B-B14F-4D97-AF65-F5344CB8AC3E}">
        <p14:creationId xmlns:p14="http://schemas.microsoft.com/office/powerpoint/2010/main" val="1472772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Graph Analytics</a:t>
            </a:r>
            <a:endParaRPr lang="en-GB" dirty="0"/>
          </a:p>
        </p:txBody>
      </p:sp>
      <p:sp>
        <p:nvSpPr>
          <p:cNvPr id="3" name="Content Placeholder 2"/>
          <p:cNvSpPr>
            <a:spLocks noGrp="1"/>
          </p:cNvSpPr>
          <p:nvPr>
            <p:ph idx="1"/>
          </p:nvPr>
        </p:nvSpPr>
        <p:spPr/>
        <p:txBody>
          <a:bodyPr/>
          <a:lstStyle/>
          <a:p>
            <a:r>
              <a:rPr lang="en-GB" dirty="0" smtClean="0"/>
              <a:t>Graph Analytics try and visualise data as a set of interconnected nodes and edges</a:t>
            </a:r>
          </a:p>
          <a:p>
            <a:pPr lvl="1"/>
            <a:r>
              <a:rPr lang="en-GB" dirty="0" smtClean="0"/>
              <a:t>Looking in particular at relationships between nodes</a:t>
            </a:r>
          </a:p>
          <a:p>
            <a:pPr lvl="1"/>
            <a:r>
              <a:rPr lang="en-GB" dirty="0" smtClean="0"/>
              <a:t>Edges can be single or bi-directional </a:t>
            </a:r>
          </a:p>
          <a:p>
            <a:pPr lvl="1"/>
            <a:r>
              <a:rPr lang="en-GB" dirty="0" smtClean="0"/>
              <a:t>Most of the important metadata is stored in the edges</a:t>
            </a:r>
          </a:p>
        </p:txBody>
      </p:sp>
      <p:sp>
        <p:nvSpPr>
          <p:cNvPr id="4" name="Oval 3"/>
          <p:cNvSpPr/>
          <p:nvPr/>
        </p:nvSpPr>
        <p:spPr>
          <a:xfrm>
            <a:off x="2042556" y="3265714"/>
            <a:ext cx="1235033" cy="11637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Alice</a:t>
            </a:r>
          </a:p>
        </p:txBody>
      </p:sp>
      <p:sp>
        <p:nvSpPr>
          <p:cNvPr id="5" name="Oval 4"/>
          <p:cNvSpPr/>
          <p:nvPr/>
        </p:nvSpPr>
        <p:spPr>
          <a:xfrm>
            <a:off x="4961906" y="3263736"/>
            <a:ext cx="1235033" cy="11637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Bob</a:t>
            </a:r>
          </a:p>
        </p:txBody>
      </p:sp>
      <p:sp>
        <p:nvSpPr>
          <p:cNvPr id="6" name="Oval 5"/>
          <p:cNvSpPr/>
          <p:nvPr/>
        </p:nvSpPr>
        <p:spPr>
          <a:xfrm>
            <a:off x="2062347" y="5434940"/>
            <a:ext cx="1235033" cy="11637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Eve</a:t>
            </a:r>
          </a:p>
        </p:txBody>
      </p:sp>
      <p:sp>
        <p:nvSpPr>
          <p:cNvPr id="7" name="Oval 6"/>
          <p:cNvSpPr/>
          <p:nvPr/>
        </p:nvSpPr>
        <p:spPr>
          <a:xfrm>
            <a:off x="4957947" y="5480463"/>
            <a:ext cx="1235033" cy="11637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Mallory</a:t>
            </a:r>
          </a:p>
        </p:txBody>
      </p:sp>
      <p:cxnSp>
        <p:nvCxnSpPr>
          <p:cNvPr id="9" name="Straight Arrow Connector 8"/>
          <p:cNvCxnSpPr>
            <a:stCxn id="5" idx="3"/>
            <a:endCxn id="7" idx="1"/>
          </p:cNvCxnSpPr>
          <p:nvPr/>
        </p:nvCxnSpPr>
        <p:spPr>
          <a:xfrm rot="5400000">
            <a:off x="4443890" y="4952011"/>
            <a:ext cx="1393809" cy="3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7"/>
            <a:endCxn id="5" idx="5"/>
          </p:cNvCxnSpPr>
          <p:nvPr/>
        </p:nvCxnSpPr>
        <p:spPr>
          <a:xfrm rot="5400000" flipH="1" flipV="1">
            <a:off x="5317188" y="4952012"/>
            <a:ext cx="1393809" cy="39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5"/>
            <a:endCxn id="7" idx="1"/>
          </p:cNvCxnSpPr>
          <p:nvPr/>
        </p:nvCxnSpPr>
        <p:spPr>
          <a:xfrm rot="16200000" flipH="1">
            <a:off x="3421853" y="3933933"/>
            <a:ext cx="1391831" cy="2042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7" idx="2"/>
            <a:endCxn id="4" idx="4"/>
          </p:cNvCxnSpPr>
          <p:nvPr/>
        </p:nvCxnSpPr>
        <p:spPr>
          <a:xfrm rot="10800000">
            <a:off x="2660073" y="4429496"/>
            <a:ext cx="2297874" cy="16328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4" idx="7"/>
            <a:endCxn id="5" idx="1"/>
          </p:cNvCxnSpPr>
          <p:nvPr/>
        </p:nvCxnSpPr>
        <p:spPr>
          <a:xfrm rot="5400000" flipH="1" flipV="1">
            <a:off x="4118758" y="2412132"/>
            <a:ext cx="1978" cy="2046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2"/>
            <a:endCxn id="4" idx="6"/>
          </p:cNvCxnSpPr>
          <p:nvPr/>
        </p:nvCxnSpPr>
        <p:spPr>
          <a:xfrm rot="10800000" flipV="1">
            <a:off x="3277590" y="3845627"/>
            <a:ext cx="1684317" cy="19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3"/>
            <a:endCxn id="6" idx="1"/>
          </p:cNvCxnSpPr>
          <p:nvPr/>
        </p:nvCxnSpPr>
        <p:spPr>
          <a:xfrm rot="16200000" flipH="1">
            <a:off x="1560164" y="4922322"/>
            <a:ext cx="1346308" cy="197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6" idx="0"/>
            <a:endCxn id="4" idx="4"/>
          </p:cNvCxnSpPr>
          <p:nvPr/>
        </p:nvCxnSpPr>
        <p:spPr>
          <a:xfrm rot="16200000" flipV="1">
            <a:off x="2167247" y="4922322"/>
            <a:ext cx="1005444" cy="197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099459" y="2909455"/>
            <a:ext cx="2037224" cy="369332"/>
          </a:xfrm>
          <a:prstGeom prst="rect">
            <a:avLst/>
          </a:prstGeom>
          <a:solidFill>
            <a:schemeClr val="bg1"/>
          </a:solidFill>
        </p:spPr>
        <p:txBody>
          <a:bodyPr wrap="none" rtlCol="0">
            <a:spAutoFit/>
          </a:bodyPr>
          <a:lstStyle/>
          <a:p>
            <a:r>
              <a:rPr lang="en-GB" sz="1800" dirty="0" smtClean="0">
                <a:latin typeface="Calibri" pitchFamily="34" charset="0"/>
                <a:cs typeface="Courier New" pitchFamily="49" charset="0"/>
              </a:rPr>
              <a:t>Friends from school</a:t>
            </a:r>
          </a:p>
        </p:txBody>
      </p:sp>
      <p:sp>
        <p:nvSpPr>
          <p:cNvPr id="27" name="TextBox 26"/>
          <p:cNvSpPr txBox="1"/>
          <p:nvPr/>
        </p:nvSpPr>
        <p:spPr>
          <a:xfrm>
            <a:off x="6196939" y="4819403"/>
            <a:ext cx="1694375" cy="369332"/>
          </a:xfrm>
          <a:prstGeom prst="rect">
            <a:avLst/>
          </a:prstGeom>
          <a:solidFill>
            <a:schemeClr val="bg1"/>
          </a:solidFill>
        </p:spPr>
        <p:txBody>
          <a:bodyPr wrap="none" rtlCol="0">
            <a:spAutoFit/>
          </a:bodyPr>
          <a:lstStyle/>
          <a:p>
            <a:r>
              <a:rPr lang="en-GB" sz="1800" dirty="0" smtClean="0">
                <a:latin typeface="Calibri" pitchFamily="34" charset="0"/>
                <a:cs typeface="Courier New" pitchFamily="49" charset="0"/>
              </a:rPr>
              <a:t>In a relationship</a:t>
            </a:r>
          </a:p>
        </p:txBody>
      </p:sp>
      <p:sp>
        <p:nvSpPr>
          <p:cNvPr id="28" name="TextBox 27"/>
          <p:cNvSpPr txBox="1"/>
          <p:nvPr/>
        </p:nvSpPr>
        <p:spPr>
          <a:xfrm>
            <a:off x="3107376" y="4758047"/>
            <a:ext cx="1417760" cy="369332"/>
          </a:xfrm>
          <a:prstGeom prst="rect">
            <a:avLst/>
          </a:prstGeom>
          <a:solidFill>
            <a:schemeClr val="bg1"/>
          </a:solidFill>
        </p:spPr>
        <p:txBody>
          <a:bodyPr wrap="none" rtlCol="0">
            <a:spAutoFit/>
          </a:bodyPr>
          <a:lstStyle/>
          <a:p>
            <a:r>
              <a:rPr lang="en-GB" sz="1800" dirty="0" smtClean="0">
                <a:latin typeface="Calibri" pitchFamily="34" charset="0"/>
                <a:cs typeface="Courier New" pitchFamily="49" charset="0"/>
              </a:rPr>
              <a:t>Live together</a:t>
            </a:r>
          </a:p>
        </p:txBody>
      </p:sp>
      <p:sp>
        <p:nvSpPr>
          <p:cNvPr id="29" name="TextBox 28"/>
          <p:cNvSpPr txBox="1"/>
          <p:nvPr/>
        </p:nvSpPr>
        <p:spPr>
          <a:xfrm>
            <a:off x="1050965" y="4756068"/>
            <a:ext cx="1124219" cy="369332"/>
          </a:xfrm>
          <a:prstGeom prst="rect">
            <a:avLst/>
          </a:prstGeom>
          <a:solidFill>
            <a:schemeClr val="bg1"/>
          </a:solidFill>
        </p:spPr>
        <p:txBody>
          <a:bodyPr wrap="none" rtlCol="0">
            <a:spAutoFit/>
          </a:bodyPr>
          <a:lstStyle/>
          <a:p>
            <a:r>
              <a:rPr lang="en-GB" sz="1800" dirty="0" smtClean="0">
                <a:latin typeface="Calibri" pitchFamily="34" charset="0"/>
                <a:cs typeface="Courier New" pitchFamily="49" charset="0"/>
              </a:rPr>
              <a:t>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What is Graph Analytics used for?</a:t>
            </a:r>
            <a:endParaRPr lang="en-GB" dirty="0"/>
          </a:p>
        </p:txBody>
      </p:sp>
      <p:sp>
        <p:nvSpPr>
          <p:cNvPr id="3" name="Content Placeholder 2"/>
          <p:cNvSpPr>
            <a:spLocks noGrp="1"/>
          </p:cNvSpPr>
          <p:nvPr>
            <p:ph idx="1"/>
          </p:nvPr>
        </p:nvSpPr>
        <p:spPr/>
        <p:txBody>
          <a:bodyPr>
            <a:normAutofit lnSpcReduction="10000"/>
          </a:bodyPr>
          <a:lstStyle/>
          <a:p>
            <a:r>
              <a:rPr lang="en-GB" dirty="0" smtClean="0"/>
              <a:t>Understanding how information relates to one another</a:t>
            </a:r>
          </a:p>
          <a:p>
            <a:endParaRPr lang="en-GB" dirty="0" smtClean="0"/>
          </a:p>
          <a:p>
            <a:r>
              <a:rPr lang="en-GB" dirty="0" smtClean="0"/>
              <a:t>Social Networks</a:t>
            </a:r>
          </a:p>
          <a:p>
            <a:pPr lvl="1"/>
            <a:r>
              <a:rPr lang="en-GB" dirty="0" smtClean="0"/>
              <a:t>Groups of people</a:t>
            </a:r>
          </a:p>
          <a:p>
            <a:pPr lvl="1"/>
            <a:r>
              <a:rPr lang="en-GB" dirty="0" smtClean="0"/>
              <a:t>Who knows who?</a:t>
            </a:r>
          </a:p>
          <a:p>
            <a:pPr lvl="1"/>
            <a:r>
              <a:rPr lang="en-GB" dirty="0" smtClean="0"/>
              <a:t>How care two people related?</a:t>
            </a:r>
          </a:p>
          <a:p>
            <a:pPr lvl="1"/>
            <a:r>
              <a:rPr lang="en-GB" dirty="0" smtClean="0"/>
              <a:t>Is it possibly that Alice knows Bob?</a:t>
            </a:r>
          </a:p>
          <a:p>
            <a:pPr lvl="1"/>
            <a:r>
              <a:rPr lang="en-GB" dirty="0" smtClean="0"/>
              <a:t>Who are all the people that Eve knows?</a:t>
            </a:r>
          </a:p>
          <a:p>
            <a:pPr lvl="1"/>
            <a:r>
              <a:rPr lang="en-GB" dirty="0" smtClean="0"/>
              <a:t>Who are the most influential people in a group?</a:t>
            </a:r>
          </a:p>
          <a:p>
            <a:pPr lvl="1"/>
            <a:endParaRPr lang="en-GB" dirty="0" smtClean="0"/>
          </a:p>
          <a:p>
            <a:r>
              <a:rPr lang="en-GB" dirty="0" smtClean="0"/>
              <a:t>Others</a:t>
            </a:r>
          </a:p>
          <a:p>
            <a:pPr lvl="1"/>
            <a:r>
              <a:rPr lang="en-US" dirty="0" smtClean="0"/>
              <a:t>Path planning</a:t>
            </a:r>
            <a:endParaRPr lang="en-GB" dirty="0" smtClean="0"/>
          </a:p>
          <a:p>
            <a:pPr lvl="1"/>
            <a:r>
              <a:rPr lang="en-GB" dirty="0" smtClean="0"/>
              <a:t>Patterns of behaviour around a website looking for intrusion attempts</a:t>
            </a:r>
          </a:p>
          <a:p>
            <a:pPr lvl="1"/>
            <a:r>
              <a:rPr lang="en-GB" dirty="0" smtClean="0"/>
              <a:t>People trying to defraud companies</a:t>
            </a:r>
          </a:p>
          <a:p>
            <a:pPr lvl="1"/>
            <a:r>
              <a:rPr lang="en-GB" dirty="0" smtClean="0"/>
              <a:t>Any relationship based problem</a:t>
            </a:r>
          </a:p>
          <a:p>
            <a:pPr lvl="2">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Planning </a:t>
            </a:r>
            <a:endParaRPr lang="en-GB" dirty="0"/>
          </a:p>
        </p:txBody>
      </p:sp>
      <p:sp>
        <p:nvSpPr>
          <p:cNvPr id="3" name="Content Placeholder 2"/>
          <p:cNvSpPr>
            <a:spLocks noGrp="1"/>
          </p:cNvSpPr>
          <p:nvPr>
            <p:ph idx="1"/>
          </p:nvPr>
        </p:nvSpPr>
        <p:spPr/>
        <p:txBody>
          <a:bodyPr/>
          <a:lstStyle/>
          <a:p>
            <a:r>
              <a:rPr lang="en-US" dirty="0" smtClean="0"/>
              <a:t>Path planning is when you want to find a route from A to B</a:t>
            </a:r>
          </a:p>
          <a:p>
            <a:pPr lvl="1"/>
            <a:r>
              <a:rPr lang="en-US" dirty="0" smtClean="0"/>
              <a:t>Ideally you will have a list of nodes and edges already</a:t>
            </a:r>
          </a:p>
          <a:p>
            <a:pPr lvl="1"/>
            <a:r>
              <a:rPr lang="en-US" dirty="0" smtClean="0"/>
              <a:t>Otherwise this becomes an exploration problem instead!</a:t>
            </a:r>
          </a:p>
          <a:p>
            <a:pPr lvl="1"/>
            <a:endParaRPr lang="en-US" dirty="0" smtClean="0"/>
          </a:p>
          <a:p>
            <a:r>
              <a:rPr lang="en-US" dirty="0" smtClean="0"/>
              <a:t>Once you have a graph you can plan the route by visiting each node and selecting where to go next</a:t>
            </a:r>
          </a:p>
          <a:p>
            <a:pPr lvl="1"/>
            <a:r>
              <a:rPr lang="en-US" dirty="0" smtClean="0"/>
              <a:t>Different methods for this </a:t>
            </a:r>
            <a:r>
              <a:rPr lang="en-US" dirty="0" err="1" smtClean="0"/>
              <a:t>Dijkstra</a:t>
            </a:r>
            <a:r>
              <a:rPr lang="en-US" dirty="0" smtClean="0"/>
              <a:t>, A* planning algorithms</a:t>
            </a:r>
          </a:p>
          <a:p>
            <a:pPr lvl="1"/>
            <a:endParaRPr lang="en-US" dirty="0" smtClean="0"/>
          </a:p>
          <a:p>
            <a:r>
              <a:rPr lang="en-US" dirty="0" smtClean="0"/>
              <a:t>Path planning has become more social</a:t>
            </a:r>
          </a:p>
          <a:p>
            <a:pPr lvl="1"/>
            <a:r>
              <a:rPr lang="en-US" dirty="0" smtClean="0"/>
              <a:t>Edge weight used to be based on distance</a:t>
            </a:r>
          </a:p>
          <a:p>
            <a:pPr lvl="1"/>
            <a:r>
              <a:rPr lang="en-US" dirty="0" smtClean="0"/>
              <a:t>Now we have traffic analysis as well – so how busy somewhere is</a:t>
            </a:r>
          </a:p>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Advantages</a:t>
            </a:r>
            <a:endParaRPr lang="en-GB" dirty="0"/>
          </a:p>
        </p:txBody>
      </p:sp>
      <p:sp>
        <p:nvSpPr>
          <p:cNvPr id="3" name="Content Placeholder 2"/>
          <p:cNvSpPr>
            <a:spLocks noGrp="1"/>
          </p:cNvSpPr>
          <p:nvPr>
            <p:ph idx="1"/>
          </p:nvPr>
        </p:nvSpPr>
        <p:spPr/>
        <p:txBody>
          <a:bodyPr>
            <a:normAutofit/>
          </a:bodyPr>
          <a:lstStyle/>
          <a:p>
            <a:r>
              <a:rPr lang="en-GB" dirty="0" smtClean="0"/>
              <a:t>Centrality analysis</a:t>
            </a:r>
            <a:endParaRPr lang="en-GB" b="0" dirty="0" smtClean="0"/>
          </a:p>
          <a:p>
            <a:pPr lvl="1"/>
            <a:r>
              <a:rPr lang="en-GB" dirty="0" smtClean="0"/>
              <a:t>Find the person in the middle of a group – the most influential person</a:t>
            </a:r>
            <a:endParaRPr lang="en-GB" b="0" dirty="0" smtClean="0"/>
          </a:p>
          <a:p>
            <a:endParaRPr lang="en-GB" dirty="0" smtClean="0"/>
          </a:p>
          <a:p>
            <a:r>
              <a:rPr lang="en-GB" dirty="0" smtClean="0"/>
              <a:t>Path analysis</a:t>
            </a:r>
            <a:endParaRPr lang="en-GB" b="0" dirty="0" smtClean="0"/>
          </a:p>
          <a:p>
            <a:pPr lvl="1"/>
            <a:r>
              <a:rPr lang="en-GB" b="0" dirty="0" smtClean="0"/>
              <a:t>Connections between people, even via a third party</a:t>
            </a:r>
          </a:p>
          <a:p>
            <a:pPr lvl="1"/>
            <a:endParaRPr lang="en-GB" b="0" dirty="0" smtClean="0"/>
          </a:p>
          <a:p>
            <a:r>
              <a:rPr lang="en-GB" dirty="0" smtClean="0"/>
              <a:t>Community detection</a:t>
            </a:r>
          </a:p>
          <a:p>
            <a:pPr lvl="1"/>
            <a:r>
              <a:rPr lang="en-GB" b="0" dirty="0" smtClean="0"/>
              <a:t>Find unknown connections between people and communities which may not be as obvious</a:t>
            </a:r>
          </a:p>
          <a:p>
            <a:pPr lvl="1"/>
            <a:endParaRPr lang="en-GB" b="0" dirty="0" smtClean="0"/>
          </a:p>
          <a:p>
            <a:r>
              <a:rPr lang="en-GB" dirty="0" smtClean="0"/>
              <a:t>Sub-graph isomorphism</a:t>
            </a:r>
          </a:p>
          <a:p>
            <a:pPr lvl="1"/>
            <a:r>
              <a:rPr lang="en-GB" b="0" dirty="0" smtClean="0"/>
              <a:t>Patterns of relationships to try and answer questions. Looking for abnormal situations.</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Mapping Social Networks</a:t>
            </a:r>
            <a:endParaRPr lang="en-GB" dirty="0"/>
          </a:p>
        </p:txBody>
      </p:sp>
      <p:sp>
        <p:nvSpPr>
          <p:cNvPr id="3" name="Content Placeholder 2"/>
          <p:cNvSpPr>
            <a:spLocks noGrp="1"/>
          </p:cNvSpPr>
          <p:nvPr>
            <p:ph idx="1"/>
          </p:nvPr>
        </p:nvSpPr>
        <p:spPr>
          <a:xfrm>
            <a:off x="142844" y="928800"/>
            <a:ext cx="3311556" cy="5216400"/>
          </a:xfrm>
        </p:spPr>
        <p:txBody>
          <a:bodyPr anchor="ctr"/>
          <a:lstStyle/>
          <a:p>
            <a:r>
              <a:rPr lang="en-GB" dirty="0" smtClean="0"/>
              <a:t>There are numerous privacy issues with this</a:t>
            </a:r>
          </a:p>
          <a:p>
            <a:endParaRPr lang="en-GB" dirty="0" smtClean="0"/>
          </a:p>
          <a:p>
            <a:r>
              <a:rPr lang="en-GB" dirty="0" smtClean="0"/>
              <a:t>No longer possible on </a:t>
            </a:r>
            <a:r>
              <a:rPr lang="en-GB" dirty="0" err="1" smtClean="0"/>
              <a:t>Facebook</a:t>
            </a:r>
            <a:endParaRPr lang="en-GB" dirty="0" smtClean="0"/>
          </a:p>
          <a:p>
            <a:endParaRPr lang="en-GB" dirty="0" smtClean="0"/>
          </a:p>
          <a:p>
            <a:r>
              <a:rPr lang="en-GB" dirty="0" smtClean="0"/>
              <a:t>But we can do it with twitter... Just very </a:t>
            </a:r>
            <a:r>
              <a:rPr lang="en-GB" dirty="0" err="1" smtClean="0"/>
              <a:t>very</a:t>
            </a:r>
            <a:r>
              <a:rPr lang="en-GB" dirty="0" smtClean="0"/>
              <a:t> slowly</a:t>
            </a:r>
            <a:endParaRPr lang="en-GB" dirty="0"/>
          </a:p>
        </p:txBody>
      </p:sp>
      <p:pic>
        <p:nvPicPr>
          <p:cNvPr id="2050" name="Picture 2" descr="facebook friend graph"/>
          <p:cNvPicPr>
            <a:picLocks noChangeAspect="1" noChangeArrowheads="1"/>
          </p:cNvPicPr>
          <p:nvPr/>
        </p:nvPicPr>
        <p:blipFill>
          <a:blip r:embed="rId3"/>
          <a:srcRect/>
          <a:stretch>
            <a:fillRect/>
          </a:stretch>
        </p:blipFill>
        <p:spPr bwMode="auto">
          <a:xfrm>
            <a:off x="3403600" y="870856"/>
            <a:ext cx="5740400" cy="5740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GB" dirty="0"/>
          </a:p>
        </p:txBody>
      </p:sp>
      <p:sp>
        <p:nvSpPr>
          <p:cNvPr id="3" name="Content Placeholder 2"/>
          <p:cNvSpPr>
            <a:spLocks noGrp="1"/>
          </p:cNvSpPr>
          <p:nvPr>
            <p:ph idx="1"/>
          </p:nvPr>
        </p:nvSpPr>
        <p:spPr/>
        <p:txBody>
          <a:bodyPr/>
          <a:lstStyle/>
          <a:p>
            <a:r>
              <a:rPr lang="en-US" dirty="0" smtClean="0"/>
              <a:t>Connections</a:t>
            </a:r>
          </a:p>
          <a:p>
            <a:pPr lvl="1"/>
            <a:r>
              <a:rPr lang="en-US" dirty="0" err="1" smtClean="0"/>
              <a:t>Associativity</a:t>
            </a:r>
            <a:r>
              <a:rPr lang="en-US" dirty="0" smtClean="0"/>
              <a:t> – how are people connected? Similarity to people they have connected with – some of the echo chamber effect</a:t>
            </a:r>
          </a:p>
          <a:p>
            <a:pPr lvl="1"/>
            <a:r>
              <a:rPr lang="en-US" dirty="0" smtClean="0"/>
              <a:t>Geographical location</a:t>
            </a:r>
          </a:p>
          <a:p>
            <a:pPr lvl="1"/>
            <a:r>
              <a:rPr lang="en-US" dirty="0" smtClean="0"/>
              <a:t>Mutual connections – think twitter followers</a:t>
            </a:r>
          </a:p>
          <a:p>
            <a:pPr lvl="1"/>
            <a:endParaRPr lang="en-US" dirty="0" smtClean="0"/>
          </a:p>
          <a:p>
            <a:r>
              <a:rPr lang="en-US" dirty="0" smtClean="0"/>
              <a:t>Distributions</a:t>
            </a:r>
          </a:p>
          <a:p>
            <a:pPr lvl="1"/>
            <a:r>
              <a:rPr lang="en-US" dirty="0" smtClean="0"/>
              <a:t>Bridge – two clusters with a person creating the link between them</a:t>
            </a:r>
          </a:p>
          <a:p>
            <a:pPr lvl="1"/>
            <a:r>
              <a:rPr lang="en-US" dirty="0" smtClean="0"/>
              <a:t>Centrality – how close is a node to the middle, how much influence could they have on their network</a:t>
            </a:r>
          </a:p>
          <a:p>
            <a:pPr lvl="1"/>
            <a:r>
              <a:rPr lang="en-US" dirty="0" smtClean="0"/>
              <a:t>Density and Distance</a:t>
            </a:r>
          </a:p>
          <a:p>
            <a:endParaRPr lang="en-US" dirty="0" smtClean="0"/>
          </a:p>
          <a:p>
            <a:r>
              <a:rPr lang="en-US" dirty="0" smtClean="0"/>
              <a:t>Segmentation</a:t>
            </a:r>
          </a:p>
          <a:p>
            <a:pPr lvl="1"/>
            <a:r>
              <a:rPr lang="en-US" dirty="0" smtClean="0"/>
              <a:t>Cliques and bi-cliques</a:t>
            </a:r>
            <a:endParaRPr lang="en-GB" dirty="0"/>
          </a:p>
        </p:txBody>
      </p:sp>
    </p:spTree>
  </p:cSld>
  <p:clrMapOvr>
    <a:masterClrMapping/>
  </p:clrMapOvr>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T_Slides_2013_v1.0" id="{EDFA2ECE-6929-4059-9504-0218FE6A5B33}" vid="{9BE96615-04D1-439D-AD35-1C5A7B7D53EB}"/>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quenceNumber xmlns="BC86997E-5A72-4DFA-BBD7-AA8B59A0A7B4">6</SequenceNumber>
    <IsBuildFile xmlns="BC86997E-5A72-4DFA-BBD7-AA8B59A0A7B4" xsi:nil="true"/>
    <BookTypeField0 xmlns="BC86997E-5A72-4DFA-BBD7-AA8B59A0A7B4">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F79844E5524B2042905BECBC0FFF0FE2" ma:contentTypeVersion="0" ma:contentTypeDescription="Base content type which represents courseware documents" ma:contentTypeScope="" ma:versionID="368a595fbc34bcbfdca8a74bd9ea8ac2">
  <xsd:schema xmlns:xsd="http://www.w3.org/2001/XMLSchema" xmlns:xs="http://www.w3.org/2001/XMLSchema" xmlns:p="http://schemas.microsoft.com/office/2006/metadata/properties" xmlns:ns2="BC86997E-5A72-4DFA-BBD7-AA8B59A0A7B4" targetNamespace="http://schemas.microsoft.com/office/2006/metadata/properties" ma:root="true" ma:fieldsID="59717369b19cf7c08224e724feb090c4" ns2:_="">
    <xsd:import namespace="BC86997E-5A72-4DFA-BBD7-AA8B59A0A7B4"/>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6997E-5A72-4DFA-BBD7-AA8B59A0A7B4"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5622FA-D731-43E3-ABBD-6914203F18B1}">
  <ds:schemaRefs>
    <ds:schemaRef ds:uri="http://schemas.microsoft.com/sharepoint/v3/contenttype/forms"/>
  </ds:schemaRefs>
</ds:datastoreItem>
</file>

<file path=customXml/itemProps2.xml><?xml version="1.0" encoding="utf-8"?>
<ds:datastoreItem xmlns:ds="http://schemas.openxmlformats.org/officeDocument/2006/customXml" ds:itemID="{257952DA-2F68-41E9-9D68-6D78518EF8DB}">
  <ds:schemaRefs>
    <ds:schemaRef ds:uri="http://schemas.microsoft.com/office/2006/metadata/properties"/>
    <ds:schemaRef ds:uri="http://schemas.microsoft.com/office/infopath/2007/PartnerControls"/>
    <ds:schemaRef ds:uri="BC86997E-5A72-4DFA-BBD7-AA8B59A0A7B4"/>
  </ds:schemaRefs>
</ds:datastoreItem>
</file>

<file path=customXml/itemProps3.xml><?xml version="1.0" encoding="utf-8"?>
<ds:datastoreItem xmlns:ds="http://schemas.openxmlformats.org/officeDocument/2006/customXml" ds:itemID="{5737F5AC-04B0-4FD0-961C-323ABAAF0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6997E-5A72-4DFA-BBD7-AA8B59A0A7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IT_Slides_2015_v1.0</Template>
  <TotalTime>3472</TotalTime>
  <Words>761</Words>
  <Application>Microsoft Office PowerPoint</Application>
  <PresentationFormat>On-screen Show (4:3)</PresentationFormat>
  <Paragraphs>118</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 Antiqua</vt:lpstr>
      <vt:lpstr>Calibri</vt:lpstr>
      <vt:lpstr>Courier New</vt:lpstr>
      <vt:lpstr>Wingdings</vt:lpstr>
      <vt:lpstr>QA PowerPoint Template_DRAFTMay2012</vt:lpstr>
      <vt:lpstr>Graph Analytics</vt:lpstr>
      <vt:lpstr>Outline</vt:lpstr>
      <vt:lpstr>Objectives</vt:lpstr>
      <vt:lpstr>What is Graph Analytics</vt:lpstr>
      <vt:lpstr>What is Graph Analytics used for?</vt:lpstr>
      <vt:lpstr>Path Planning </vt:lpstr>
      <vt:lpstr>Advantages</vt:lpstr>
      <vt:lpstr>Mapping Social Networks</vt:lpstr>
      <vt:lpstr>Metrics</vt:lpstr>
      <vt:lpstr>Types of Graphs</vt:lpstr>
      <vt:lpstr>Example – Twitter Followers</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 Samperi</dc:creator>
  <cp:lastModifiedBy>Priestley, Wendy</cp:lastModifiedBy>
  <cp:revision>114</cp:revision>
  <dcterms:created xsi:type="dcterms:W3CDTF">2017-01-03T11:14:32Z</dcterms:created>
  <dcterms:modified xsi:type="dcterms:W3CDTF">2017-01-11T11:11:12Z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0x010100F0967B7CEE8D417F966757887D9466FB00F79844E5524B2042905BECBC0FFF0FE2</vt:lpwstr>
  </property>
  <property fmtid="{D5CDD505-2E9C-101B-9397-08002B2CF9AE}" pid="4" name="BookType">
    <vt:lpwstr>4</vt:lpwstr>
  </property>
</Properties>
</file>