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316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8" r:id="rId16"/>
    <p:sldId id="319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C"/>
    <a:srgbClr val="DFFFCD"/>
    <a:srgbClr val="555454"/>
    <a:srgbClr val="000000"/>
    <a:srgbClr val="B9CDE5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79" autoAdjust="0"/>
  </p:normalViewPr>
  <p:slideViewPr>
    <p:cSldViewPr snapToGrid="0">
      <p:cViewPr varScale="1">
        <p:scale>
          <a:sx n="82" d="100"/>
          <a:sy n="82" d="100"/>
        </p:scale>
        <p:origin x="192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heng Tong" userId="9118c2c6-aaac-4c4a-8a68-2498fdb71a26" providerId="ADAL" clId="{0A01FCF1-CFA1-4740-ACAE-736214CAE83F}"/>
    <pc:docChg chg="modSld">
      <pc:chgData name="Lianheng Tong" userId="9118c2c6-aaac-4c4a-8a68-2498fdb71a26" providerId="ADAL" clId="{0A01FCF1-CFA1-4740-ACAE-736214CAE83F}" dt="2019-01-28T11:00:21.691" v="1" actId="20577"/>
      <pc:docMkLst>
        <pc:docMk/>
      </pc:docMkLst>
      <pc:sldChg chg="modSp">
        <pc:chgData name="Lianheng Tong" userId="9118c2c6-aaac-4c4a-8a68-2498fdb71a26" providerId="ADAL" clId="{0A01FCF1-CFA1-4740-ACAE-736214CAE83F}" dt="2019-01-28T11:00:21.691" v="1" actId="20577"/>
        <pc:sldMkLst>
          <pc:docMk/>
          <pc:sldMk cId="0" sldId="256"/>
        </pc:sldMkLst>
        <pc:spChg chg="mod">
          <ac:chgData name="Lianheng Tong" userId="9118c2c6-aaac-4c4a-8a68-2498fdb71a26" providerId="ADAL" clId="{0A01FCF1-CFA1-4740-ACAE-736214CAE83F}" dt="2019-01-28T11:00:21.691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46106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050795" y="0"/>
            <a:ext cx="5141205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050795" y="0"/>
            <a:ext cx="4885919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14000" y="1929600"/>
            <a:ext cx="6636795" cy="4546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Placeholder 3"/>
          <p:cNvSpPr>
            <a:spLocks noGrp="1"/>
          </p:cNvSpPr>
          <p:nvPr userDrawn="1">
            <p:ph type="title"/>
          </p:nvPr>
        </p:nvSpPr>
        <p:spPr>
          <a:xfrm>
            <a:off x="414000" y="1036800"/>
            <a:ext cx="6636795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Text Placeholder 10"/>
          <p:cNvSpPr>
            <a:spLocks noGrp="1"/>
          </p:cNvSpPr>
          <p:nvPr userDrawn="1">
            <p:ph type="body" sz="quarter" idx="16"/>
          </p:nvPr>
        </p:nvSpPr>
        <p:spPr>
          <a:xfrm>
            <a:off x="7311949" y="0"/>
            <a:ext cx="4624765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569201" y="0"/>
            <a:ext cx="46228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9" r:id="rId3"/>
    <p:sldLayoutId id="2147483715" r:id="rId4"/>
    <p:sldLayoutId id="2147483698" r:id="rId5"/>
    <p:sldLayoutId id="2147483718" r:id="rId6"/>
    <p:sldLayoutId id="2147483716" r:id="rId7"/>
    <p:sldLayoutId id="2147483717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r>
              <a:rPr lang="en-GB" dirty="0"/>
              <a:t> </a:t>
            </a:r>
            <a:r>
              <a:rPr lang="en-GB" dirty="0" smtClean="0"/>
              <a:t>Databases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Module 7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0" y="4194595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A DATA </a:t>
            </a:r>
            <a:r>
              <a:rPr lang="en-GB" sz="1100"/>
              <a:t>SCIENCE AND </a:t>
            </a:r>
            <a:r>
              <a:rPr lang="en-GB" sz="1100" dirty="0"/>
              <a:t>MACHINE LEARNING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 vs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flexible schema</a:t>
            </a:r>
            <a:r>
              <a:rPr lang="en-US" baseline="0" dirty="0" smtClean="0"/>
              <a:t> relies more on</a:t>
            </a:r>
            <a:r>
              <a:rPr lang="en-US" dirty="0" smtClean="0"/>
              <a:t> the </a:t>
            </a:r>
            <a:r>
              <a:rPr lang="en-US" baseline="0" dirty="0" smtClean="0"/>
              <a:t>discipline and</a:t>
            </a:r>
            <a:r>
              <a:rPr lang="en-US" dirty="0" smtClean="0"/>
              <a:t> culture</a:t>
            </a:r>
            <a:r>
              <a:rPr lang="en-US" baseline="0" dirty="0" smtClean="0"/>
              <a:t> of</a:t>
            </a:r>
            <a:r>
              <a:rPr lang="en-US" dirty="0" smtClean="0"/>
              <a:t> the database operators</a:t>
            </a:r>
          </a:p>
          <a:p>
            <a:r>
              <a:rPr lang="en-US" dirty="0" smtClean="0"/>
              <a:t>Inefficient for transactions</a:t>
            </a:r>
          </a:p>
          <a:p>
            <a:r>
              <a:rPr lang="en-US" dirty="0" smtClean="0"/>
              <a:t>Good at </a:t>
            </a:r>
            <a:r>
              <a:rPr lang="en-US" dirty="0" err="1" smtClean="0"/>
              <a:t>analysing</a:t>
            </a:r>
            <a:r>
              <a:rPr lang="en-US" dirty="0" smtClean="0"/>
              <a:t> relationships, rubbish at everything else</a:t>
            </a:r>
          </a:p>
          <a:p>
            <a:r>
              <a:rPr lang="en-US" dirty="0" smtClean="0"/>
              <a:t>Very different data structure to tables, makes data ingression from existing SQL databases more challenging</a:t>
            </a:r>
            <a:r>
              <a:rPr lang="en-US" dirty="0"/>
              <a:t> </a:t>
            </a:r>
            <a:r>
              <a:rPr lang="en-US" dirty="0" smtClean="0"/>
              <a:t>--- usually requires custom scripts</a:t>
            </a:r>
            <a:r>
              <a:rPr lang="en-US" dirty="0"/>
              <a:t> </a:t>
            </a:r>
            <a:r>
              <a:rPr lang="en-US" dirty="0" smtClean="0"/>
              <a:t>tailored to your need</a:t>
            </a:r>
          </a:p>
          <a:p>
            <a:r>
              <a:rPr lang="en-US" dirty="0" smtClean="0"/>
              <a:t>No accepted standard querying language, every vender uses their own language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not a SQL replacement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Social</a:t>
            </a:r>
            <a:r>
              <a:rPr lang="en-US" baseline="0" dirty="0" smtClean="0"/>
              <a:t> network analysis</a:t>
            </a:r>
          </a:p>
          <a:p>
            <a:pPr lvl="1"/>
            <a:r>
              <a:rPr lang="en-US" baseline="0" dirty="0" smtClean="0"/>
              <a:t>Centroid Analysis (finding ring-leaders)</a:t>
            </a:r>
          </a:p>
          <a:p>
            <a:pPr lvl="1"/>
            <a:r>
              <a:rPr lang="en-US" baseline="0" dirty="0" smtClean="0"/>
              <a:t>Clustering (finding different social groups)</a:t>
            </a:r>
          </a:p>
          <a:p>
            <a:r>
              <a:rPr lang="en-US" baseline="0" dirty="0" smtClean="0"/>
              <a:t>Fraud detection</a:t>
            </a:r>
          </a:p>
          <a:p>
            <a:pPr lvl="1"/>
            <a:r>
              <a:rPr lang="en-US" baseline="0" dirty="0" smtClean="0"/>
              <a:t>Outlier detection</a:t>
            </a:r>
          </a:p>
          <a:p>
            <a:r>
              <a:rPr lang="en-US" baseline="0" dirty="0" smtClean="0"/>
              <a:t>Path analysis (Sat-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, </a:t>
            </a:r>
            <a:r>
              <a:rPr lang="en-US" sz="2000" b="0" kern="1200" baseline="0" dirty="0" smtClean="0">
                <a:solidFill>
                  <a:srgbClr val="2E2D2C"/>
                </a:solidFill>
                <a:effectLst/>
                <a:latin typeface="+mn-lt"/>
                <a:ea typeface="+mn-ea"/>
                <a:cs typeface="Arial" pitchFamily="34" charset="0"/>
              </a:rPr>
              <a:t>Mobile networks </a:t>
            </a:r>
            <a:r>
              <a:rPr lang="en-US" sz="2000" b="0" kern="1200" baseline="0" dirty="0" err="1" smtClean="0">
                <a:solidFill>
                  <a:srgbClr val="2E2D2C"/>
                </a:solidFill>
                <a:effectLst/>
                <a:latin typeface="+mn-lt"/>
                <a:ea typeface="+mn-ea"/>
                <a:cs typeface="Arial" pitchFamily="34" charset="0"/>
              </a:rPr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Recommendation engines</a:t>
            </a:r>
          </a:p>
          <a:p>
            <a:pPr lvl="1"/>
            <a:r>
              <a:rPr lang="en-US" baseline="0" dirty="0" smtClean="0"/>
              <a:t>People who bought A have also purchased B, C, D</a:t>
            </a:r>
          </a:p>
          <a:p>
            <a:pPr lvl="1"/>
            <a:r>
              <a:rPr lang="en-US" baseline="0" dirty="0" smtClean="0"/>
              <a:t>Based on what you have bought, you might also be interested in product E</a:t>
            </a:r>
          </a:p>
          <a:p>
            <a:r>
              <a:rPr lang="en-US" baseline="0" dirty="0" smtClean="0"/>
              <a:t>Risk mitigation</a:t>
            </a:r>
          </a:p>
          <a:p>
            <a:pPr lvl="1"/>
            <a:r>
              <a:rPr lang="en-US" baseline="0" dirty="0" smtClean="0"/>
              <a:t>Supply chain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Designed to work on single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lvl="0"/>
            <a:r>
              <a:rPr lang="en-US" dirty="0" smtClean="0"/>
              <a:t>ACID</a:t>
            </a:r>
            <a:r>
              <a:rPr lang="en-US" baseline="0" dirty="0" smtClean="0"/>
              <a:t> transactions</a:t>
            </a:r>
          </a:p>
          <a:p>
            <a:pPr lvl="0"/>
            <a:r>
              <a:rPr lang="en-US" baseline="0" dirty="0" smtClean="0"/>
              <a:t>Integrated GUI browser based on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Opensource</a:t>
            </a:r>
            <a:r>
              <a:rPr lang="en-US" baseline="0" dirty="0" smtClean="0"/>
              <a:t> and Enterprise versions</a:t>
            </a:r>
          </a:p>
          <a:p>
            <a:pPr lvl="0"/>
            <a:r>
              <a:rPr lang="en-US" baseline="0" dirty="0" smtClean="0"/>
              <a:t>Cypher querying language</a:t>
            </a:r>
          </a:p>
          <a:p>
            <a:pPr lvl="0"/>
            <a:r>
              <a:rPr lang="en-US" baseline="0" dirty="0" smtClean="0"/>
              <a:t>API to all major programming languages:  Python, R, Java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reflect the structure of a graph</a:t>
            </a:r>
          </a:p>
          <a:p>
            <a:r>
              <a:rPr lang="en-US" dirty="0" smtClean="0"/>
              <a:t>Query by specify the graphical pattern you are looking for</a:t>
            </a:r>
          </a:p>
          <a:p>
            <a:r>
              <a:rPr lang="en-US" dirty="0" smtClean="0"/>
              <a:t>E.g. to find all people Bob sends text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64988" y="3350591"/>
            <a:ext cx="1286360" cy="1286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Alice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28" y="3350591"/>
            <a:ext cx="1286360" cy="1286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Bob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61995" y="3350591"/>
            <a:ext cx="1286360" cy="1286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Charlie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6"/>
          </p:cNvCxnSpPr>
          <p:nvPr/>
        </p:nvCxnSpPr>
        <p:spPr>
          <a:xfrm flipH="1">
            <a:off x="3251348" y="3993771"/>
            <a:ext cx="1620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7888" y="3645253"/>
            <a:ext cx="1841398" cy="34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{N:5}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57888" y="3993771"/>
            <a:ext cx="18041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348" y="3645253"/>
            <a:ext cx="1841398" cy="34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{N:7}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 flipH="1">
            <a:off x="715240" y="4812831"/>
            <a:ext cx="10802320" cy="1323439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match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a:Person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)&lt;-[: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]-(:Person{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Name:”Bob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”})-[: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]-&gt;(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b:Person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eturn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a, b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Cypher:</a:t>
            </a:r>
            <a:r>
              <a:rPr lang="en-US" baseline="0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represented by ( )</a:t>
            </a:r>
          </a:p>
          <a:p>
            <a:r>
              <a:rPr lang="en-US" dirty="0" smtClean="0"/>
              <a:t>Inside:</a:t>
            </a:r>
          </a:p>
          <a:p>
            <a:pPr lvl="1"/>
            <a:r>
              <a:rPr lang="en-US" baseline="0" dirty="0" smtClean="0"/>
              <a:t>You can specify a particular</a:t>
            </a:r>
            <a:r>
              <a:rPr lang="en-US" dirty="0" smtClean="0"/>
              <a:t> type using :</a:t>
            </a:r>
          </a:p>
          <a:p>
            <a:pPr lvl="2"/>
            <a:r>
              <a:rPr lang="en-US" dirty="0" smtClean="0"/>
              <a:t>(:Person)</a:t>
            </a:r>
          </a:p>
          <a:p>
            <a:pPr lvl="1"/>
            <a:r>
              <a:rPr lang="en-US" dirty="0" smtClean="0"/>
              <a:t>You can give it a temporary name, so that you can refer to a matching node later one in your query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atch (</a:t>
            </a:r>
            <a:r>
              <a:rPr lang="en-US" dirty="0" err="1" smtClean="0"/>
              <a:t>a:Person</a:t>
            </a:r>
            <a:r>
              <a:rPr lang="en-US" dirty="0" smtClean="0"/>
              <a:t>) return a</a:t>
            </a:r>
          </a:p>
          <a:p>
            <a:pPr lvl="1"/>
            <a:r>
              <a:rPr lang="en-US" dirty="0" smtClean="0"/>
              <a:t>You can give more specific values for attributes by including key-value pairs in { } </a:t>
            </a:r>
          </a:p>
          <a:p>
            <a:pPr lvl="2"/>
            <a:r>
              <a:rPr lang="en-US" dirty="0" smtClean="0"/>
              <a:t>(:Person {Name: “Bob”, Age: 23})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Cypher:</a:t>
            </a:r>
            <a:r>
              <a:rPr lang="en-US" baseline="0" dirty="0" smtClean="0"/>
              <a:t>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Edges</a:t>
            </a:r>
            <a:r>
              <a:rPr lang="en-US" baseline="0" dirty="0" smtClean="0"/>
              <a:t> are represented by  -[]-&gt; or --&gt;</a:t>
            </a:r>
          </a:p>
          <a:p>
            <a:r>
              <a:rPr lang="en-US" baseline="0" dirty="0" smtClean="0"/>
              <a:t>They are directional</a:t>
            </a:r>
          </a:p>
          <a:p>
            <a:r>
              <a:rPr lang="en-US" baseline="0" dirty="0" smtClean="0"/>
              <a:t>If you do not want to specify a direction, then just use -[]- or -- without the arrows</a:t>
            </a:r>
          </a:p>
          <a:p>
            <a:r>
              <a:rPr lang="en-US" baseline="0" dirty="0" smtClean="0"/>
              <a:t>You can put more detailed search criteria inside the [ ]</a:t>
            </a:r>
          </a:p>
          <a:p>
            <a:pPr lvl="1"/>
            <a:r>
              <a:rPr lang="en-US" baseline="0" dirty="0" smtClean="0"/>
              <a:t>match (a) --&gt; (b) return a, b</a:t>
            </a:r>
          </a:p>
          <a:p>
            <a:pPr lvl="2"/>
            <a:r>
              <a:rPr lang="en-US" baseline="0" dirty="0" smtClean="0"/>
              <a:t>Finds all nodes that are connected by at least one directional edge</a:t>
            </a:r>
          </a:p>
          <a:p>
            <a:pPr lvl="1"/>
            <a:r>
              <a:rPr lang="en-US" baseline="0" dirty="0" smtClean="0"/>
              <a:t>match (a) -[e]-&gt; (b)  return a, e, b</a:t>
            </a:r>
          </a:p>
          <a:p>
            <a:pPr lvl="2"/>
            <a:r>
              <a:rPr lang="en-US" baseline="0" dirty="0" smtClean="0"/>
              <a:t>find all connected nodes and the edges connecting them</a:t>
            </a:r>
          </a:p>
          <a:p>
            <a:pPr lvl="1"/>
            <a:r>
              <a:rPr lang="en-US" baseline="0" dirty="0" smtClean="0"/>
              <a:t>match (a) -[:</a:t>
            </a:r>
            <a:r>
              <a:rPr lang="en-US" baseline="0" dirty="0" err="1" smtClean="0"/>
              <a:t>SendTo</a:t>
            </a:r>
            <a:r>
              <a:rPr lang="en-US" baseline="0" dirty="0" smtClean="0"/>
              <a:t>]-&gt;(b) return a, b</a:t>
            </a:r>
          </a:p>
          <a:p>
            <a:pPr lvl="2"/>
            <a:r>
              <a:rPr lang="en-US" baseline="0" dirty="0" smtClean="0"/>
              <a:t>find all nodes which are connected only by edges of the </a:t>
            </a:r>
            <a:r>
              <a:rPr lang="en-US" baseline="0" dirty="0" err="1" smtClean="0"/>
              <a:t>SendTo</a:t>
            </a:r>
            <a:r>
              <a:rPr lang="en-US" baseline="0" dirty="0" smtClean="0"/>
              <a:t> type</a:t>
            </a:r>
          </a:p>
          <a:p>
            <a:pPr lvl="1"/>
            <a:r>
              <a:rPr lang="en-US" baseline="0" dirty="0" smtClean="0"/>
              <a:t>match (a) -[:</a:t>
            </a:r>
            <a:r>
              <a:rPr lang="en-US" baseline="0" dirty="0" err="1" smtClean="0"/>
              <a:t>SendTo</a:t>
            </a:r>
            <a:r>
              <a:rPr lang="en-US" baseline="0" dirty="0" smtClean="0"/>
              <a:t> {N:10}]-&gt; (b)  return a, b</a:t>
            </a:r>
          </a:p>
          <a:p>
            <a:pPr lvl="2"/>
            <a:r>
              <a:rPr lang="en-US" baseline="0" dirty="0" smtClean="0"/>
              <a:t>Find all nodes which are connected by edges of the </a:t>
            </a:r>
            <a:r>
              <a:rPr lang="en-US" baseline="0" dirty="0" err="1" smtClean="0"/>
              <a:t>SendTo</a:t>
            </a:r>
            <a:r>
              <a:rPr lang="en-US" baseline="0" dirty="0" smtClean="0"/>
              <a:t> type and have attribute N equal to exactly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Cypher:</a:t>
            </a:r>
            <a:r>
              <a:rPr lang="en-US" baseline="0" dirty="0" smtClean="0"/>
              <a:t> More Complex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we want to find two connected nodes, but they do not have to be directly connected?</a:t>
            </a:r>
          </a:p>
          <a:p>
            <a:r>
              <a:rPr lang="en-US" baseline="0" dirty="0" smtClean="0"/>
              <a:t>This can be done using wildcard *</a:t>
            </a:r>
          </a:p>
          <a:p>
            <a:r>
              <a:rPr lang="en-US" baseline="0" dirty="0" smtClean="0"/>
              <a:t>match (a) </a:t>
            </a:r>
            <a:r>
              <a:rPr lang="en-US" dirty="0" smtClean="0"/>
              <a:t>-</a:t>
            </a:r>
            <a:r>
              <a:rPr lang="en-US" baseline="0" dirty="0" smtClean="0"/>
              <a:t>[*1..3]-&gt; (b) return a, b</a:t>
            </a:r>
          </a:p>
          <a:p>
            <a:pPr lvl="1"/>
            <a:r>
              <a:rPr lang="en-US" dirty="0" smtClean="0"/>
              <a:t>Find all nodes connected either</a:t>
            </a:r>
            <a:r>
              <a:rPr lang="en-US" baseline="0" dirty="0" smtClean="0"/>
              <a:t> directly (1), via one node (2) and via two nodes (3)</a:t>
            </a:r>
          </a:p>
          <a:p>
            <a:pPr lvl="0"/>
            <a:r>
              <a:rPr lang="en-US" dirty="0" smtClean="0"/>
              <a:t>match (a) -[*1..]-&gt;</a:t>
            </a:r>
            <a:r>
              <a:rPr lang="en-US" baseline="0" dirty="0" smtClean="0"/>
              <a:t> (b) return a, b</a:t>
            </a:r>
          </a:p>
          <a:p>
            <a:pPr lvl="1"/>
            <a:r>
              <a:rPr lang="en-US" dirty="0" smtClean="0"/>
              <a:t>Find all nodes who</a:t>
            </a:r>
            <a:r>
              <a:rPr lang="en-US" baseline="0" dirty="0" smtClean="0"/>
              <a:t> are connected in via any number of nodes in between</a:t>
            </a:r>
          </a:p>
          <a:p>
            <a:pPr lvl="0"/>
            <a:r>
              <a:rPr lang="en-US" dirty="0" smtClean="0"/>
              <a:t>match (a) -[*..3]-&gt;</a:t>
            </a:r>
            <a:r>
              <a:rPr lang="en-US" baseline="0" dirty="0" smtClean="0"/>
              <a:t> (b) return a, b</a:t>
            </a:r>
          </a:p>
          <a:p>
            <a:pPr lvl="1"/>
            <a:r>
              <a:rPr lang="en-US" dirty="0" smtClean="0"/>
              <a:t>Find all nodes who are connected</a:t>
            </a:r>
            <a:r>
              <a:rPr lang="en-US" baseline="0" dirty="0" smtClean="0"/>
              <a:t> with no more than two nodes in between</a:t>
            </a:r>
          </a:p>
          <a:p>
            <a:pPr lvl="0"/>
            <a:r>
              <a:rPr lang="en-US" dirty="0" smtClean="0"/>
              <a:t>match (a) -[*]- (b) return a, b</a:t>
            </a:r>
          </a:p>
          <a:p>
            <a:pPr lvl="1"/>
            <a:r>
              <a:rPr lang="en-US" dirty="0" smtClean="0"/>
              <a:t>Find all nodes who may or may not be connected, in any direction, or via any number of nodes in between.</a:t>
            </a:r>
          </a:p>
          <a:p>
            <a:pPr lvl="1"/>
            <a:r>
              <a:rPr lang="en-US" dirty="0" smtClean="0"/>
              <a:t>This</a:t>
            </a:r>
            <a:r>
              <a:rPr lang="en-US" baseline="0" dirty="0" smtClean="0"/>
              <a:t> query is not recommended!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 is a graph database</a:t>
            </a:r>
            <a:endParaRPr lang="en-US" dirty="0"/>
          </a:p>
          <a:p>
            <a:r>
              <a:rPr lang="en-US" baseline="0" dirty="0" smtClean="0"/>
              <a:t>Nodes</a:t>
            </a:r>
            <a:endParaRPr lang="en-US" baseline="0" dirty="0"/>
          </a:p>
          <a:p>
            <a:r>
              <a:rPr lang="en-US" baseline="0" dirty="0" smtClean="0"/>
              <a:t>Edges</a:t>
            </a:r>
          </a:p>
          <a:p>
            <a:r>
              <a:rPr lang="en-US" baseline="0" dirty="0" smtClean="0"/>
              <a:t>Pros and Cons vs SQL</a:t>
            </a:r>
          </a:p>
          <a:p>
            <a:r>
              <a:rPr lang="en-US" baseline="0" dirty="0" smtClean="0"/>
              <a:t>Uses</a:t>
            </a:r>
          </a:p>
          <a:p>
            <a:r>
              <a:rPr lang="en-US" baseline="0" dirty="0" smtClean="0"/>
              <a:t>Neo4j</a:t>
            </a:r>
          </a:p>
          <a:p>
            <a:r>
              <a:rPr lang="en-US" baseline="0" dirty="0" smtClean="0"/>
              <a:t>Cypher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3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Course notes are contained in</a:t>
            </a:r>
          </a:p>
          <a:p>
            <a:pPr lvl="1"/>
            <a:r>
              <a:rPr lang="en-US" dirty="0" smtClean="0"/>
              <a:t>“neo4j_cypher_summary.html”  give a summary of the Cypher querying language</a:t>
            </a:r>
          </a:p>
          <a:p>
            <a:pPr lvl="1"/>
            <a:r>
              <a:rPr lang="en-US" dirty="0"/>
              <a:t>“Neo4j Python API </a:t>
            </a:r>
            <a:r>
              <a:rPr lang="en-US" dirty="0" err="1"/>
              <a:t>example.ipynb</a:t>
            </a:r>
            <a:r>
              <a:rPr lang="en-US" dirty="0" smtClean="0"/>
              <a:t>”  gives a demo of using the Python API for Neo4J</a:t>
            </a:r>
          </a:p>
          <a:p>
            <a:r>
              <a:rPr lang="en-US" dirty="0" smtClean="0"/>
              <a:t>They are used for:</a:t>
            </a:r>
          </a:p>
          <a:p>
            <a:pPr lvl="1"/>
            <a:r>
              <a:rPr lang="en-US" dirty="0" smtClean="0"/>
              <a:t>Revision after the class</a:t>
            </a:r>
          </a:p>
          <a:p>
            <a:pPr lvl="1"/>
            <a:r>
              <a:rPr lang="en-US" dirty="0" smtClean="0"/>
              <a:t>Reference during exercises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</a:t>
            </a:r>
            <a:r>
              <a:rPr lang="en-US" dirty="0"/>
              <a:t>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 graph database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3B5B0-118A-684E-9088-BF4EB7B6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We can describe tabular data in alternative ways</a:t>
            </a:r>
          </a:p>
          <a:p>
            <a:r>
              <a:rPr lang="en-US" dirty="0" smtClean="0"/>
              <a:t>Below is a a simple SQL database recording the average number of texts being sent between a group of friends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77665"/>
              </p:ext>
            </p:extLst>
          </p:nvPr>
        </p:nvGraphicFramePr>
        <p:xfrm>
          <a:off x="1840588" y="3677952"/>
          <a:ext cx="2979387" cy="156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29"/>
                <a:gridCol w="993129"/>
                <a:gridCol w="993129"/>
              </a:tblGrid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95557"/>
              </p:ext>
            </p:extLst>
          </p:nvPr>
        </p:nvGraphicFramePr>
        <p:xfrm>
          <a:off x="5254671" y="3677952"/>
          <a:ext cx="3377885" cy="154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86"/>
                <a:gridCol w="554016"/>
                <a:gridCol w="2150883"/>
              </a:tblGrid>
              <a:tr h="44697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Texts per day</a:t>
                      </a:r>
                      <a:endParaRPr lang="en-US" dirty="0"/>
                    </a:p>
                  </a:txBody>
                  <a:tcPr/>
                </a:tc>
              </a:tr>
              <a:tr h="3448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4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4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0588" y="3144642"/>
            <a:ext cx="110799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Person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671" y="3144642"/>
            <a:ext cx="1569660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TextsSent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5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same information can be represented in a different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64988" y="4203000"/>
            <a:ext cx="1286360" cy="1286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Alice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63023" y="2634280"/>
            <a:ext cx="1286360" cy="1286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Bob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2537" y="4203000"/>
            <a:ext cx="1286360" cy="1286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Charlie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5" idx="7"/>
            <a:endCxn id="7" idx="2"/>
          </p:cNvCxnSpPr>
          <p:nvPr/>
        </p:nvCxnSpPr>
        <p:spPr>
          <a:xfrm flipV="1">
            <a:off x="3062965" y="3277460"/>
            <a:ext cx="1400058" cy="1113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306333">
            <a:off x="2805619" y="3451906"/>
            <a:ext cx="1841398" cy="34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{N:10}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5" idx="6"/>
          </p:cNvCxnSpPr>
          <p:nvPr/>
        </p:nvCxnSpPr>
        <p:spPr>
          <a:xfrm flipH="1">
            <a:off x="3251348" y="3732257"/>
            <a:ext cx="1400058" cy="1113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306333">
            <a:off x="3287203" y="4116162"/>
            <a:ext cx="1841398" cy="34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{N:5}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7" idx="6"/>
            <a:endCxn id="8" idx="1"/>
          </p:cNvCxnSpPr>
          <p:nvPr/>
        </p:nvCxnSpPr>
        <p:spPr>
          <a:xfrm>
            <a:off x="5749383" y="3277460"/>
            <a:ext cx="1581537" cy="1113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3334">
            <a:off x="5740254" y="3487046"/>
            <a:ext cx="1841398" cy="34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{N:7}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 database:</a:t>
            </a:r>
          </a:p>
          <a:p>
            <a:pPr lvl="1"/>
            <a:r>
              <a:rPr lang="en-US" dirty="0" smtClean="0"/>
              <a:t>Holds information using </a:t>
            </a:r>
            <a:r>
              <a:rPr lang="en-US" b="1" dirty="0" smtClean="0"/>
              <a:t>nodes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edges</a:t>
            </a:r>
          </a:p>
          <a:p>
            <a:pPr lvl="1"/>
            <a:r>
              <a:rPr lang="en-US" b="0" baseline="0" dirty="0" smtClean="0"/>
              <a:t>Nodes represent physical</a:t>
            </a:r>
            <a:r>
              <a:rPr lang="en-US" b="0" dirty="0" smtClean="0"/>
              <a:t> entities:  e.g. a person, a sport, an event </a:t>
            </a:r>
            <a:r>
              <a:rPr lang="en-US" b="0" dirty="0" err="1" smtClean="0"/>
              <a:t>etc</a:t>
            </a:r>
            <a:endParaRPr lang="en-US" b="0" dirty="0" smtClean="0"/>
          </a:p>
          <a:p>
            <a:pPr lvl="1"/>
            <a:r>
              <a:rPr lang="en-US" baseline="0" dirty="0" smtClean="0"/>
              <a:t>Edges</a:t>
            </a:r>
            <a:r>
              <a:rPr lang="en-US" dirty="0" smtClean="0"/>
              <a:t> represent relationship between two nodes</a:t>
            </a:r>
          </a:p>
          <a:p>
            <a:pPr lvl="1"/>
            <a:r>
              <a:rPr lang="en-US" b="0" baseline="0" dirty="0" smtClean="0"/>
              <a:t>Name “graph” comes from “Graph Theory” which is a branch of mathematics studying</a:t>
            </a:r>
            <a:r>
              <a:rPr lang="en-US" b="0" dirty="0" smtClean="0"/>
              <a:t> the different ways nodes and edges can combine</a:t>
            </a:r>
          </a:p>
          <a:p>
            <a:pPr lvl="2"/>
            <a:r>
              <a:rPr lang="en-US" baseline="0" dirty="0" smtClean="0"/>
              <a:t>It</a:t>
            </a:r>
            <a:r>
              <a:rPr lang="en-US" dirty="0" smtClean="0"/>
              <a:t> has nothing to do with plots such as pie charts or bar charts!</a:t>
            </a:r>
          </a:p>
          <a:p>
            <a:pPr lvl="1"/>
            <a:r>
              <a:rPr lang="en-US" dirty="0" smtClean="0"/>
              <a:t>Querying is about:</a:t>
            </a:r>
          </a:p>
          <a:p>
            <a:pPr lvl="2"/>
            <a:r>
              <a:rPr lang="en-US" dirty="0" smtClean="0"/>
              <a:t>Finding specific nodes</a:t>
            </a:r>
          </a:p>
          <a:p>
            <a:pPr lvl="2"/>
            <a:r>
              <a:rPr lang="en-US" dirty="0" smtClean="0"/>
              <a:t>Finding paths---edges and intermediate nodes---connecting two nodes</a:t>
            </a:r>
          </a:p>
          <a:p>
            <a:pPr lvl="3"/>
            <a:r>
              <a:rPr lang="en-US" dirty="0" smtClean="0"/>
              <a:t>E.g. finding out if there is way for Alice to reach Charlie.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" y="1929600"/>
            <a:ext cx="6296766" cy="4546800"/>
          </a:xfrm>
        </p:spPr>
        <p:txBody>
          <a:bodyPr/>
          <a:lstStyle/>
          <a:p>
            <a:pPr lvl="0"/>
            <a:r>
              <a:rPr lang="en-US" b="0" baseline="0" dirty="0" smtClean="0"/>
              <a:t>Holds information about physical entities</a:t>
            </a:r>
          </a:p>
          <a:p>
            <a:pPr lvl="0"/>
            <a:r>
              <a:rPr lang="en-US" b="0" baseline="0" dirty="0" smtClean="0"/>
              <a:t>One entity have one node</a:t>
            </a:r>
          </a:p>
          <a:p>
            <a:pPr lvl="0"/>
            <a:r>
              <a:rPr lang="en-US" b="0" baseline="0" dirty="0" smtClean="0"/>
              <a:t>Each node has a type describing the kind of entity: e.g. </a:t>
            </a:r>
            <a:r>
              <a:rPr lang="en-US" dirty="0" smtClean="0"/>
              <a:t>person, hobby etc.</a:t>
            </a:r>
            <a:endParaRPr lang="en-US" b="0" baseline="0" dirty="0" smtClean="0"/>
          </a:p>
          <a:p>
            <a:pPr lvl="0"/>
            <a:r>
              <a:rPr lang="en-US" b="0" baseline="0" dirty="0" smtClean="0"/>
              <a:t>Each node can have</a:t>
            </a:r>
            <a:r>
              <a:rPr lang="en-US" b="0" dirty="0" smtClean="0"/>
              <a:t> any number of attribute</a:t>
            </a:r>
          </a:p>
          <a:p>
            <a:pPr lvl="0"/>
            <a:r>
              <a:rPr lang="en-US" baseline="0" dirty="0" smtClean="0"/>
              <a:t>Underneath</a:t>
            </a:r>
            <a:r>
              <a:rPr lang="en-US" dirty="0" smtClean="0"/>
              <a:t> the bonnet, nodes are represented by key-value pairs</a:t>
            </a:r>
          </a:p>
          <a:p>
            <a:pPr lvl="0"/>
            <a:r>
              <a:rPr lang="en-US" b="0" baseline="0" dirty="0" smtClean="0"/>
              <a:t>Missing data</a:t>
            </a:r>
            <a:r>
              <a:rPr lang="en-US" b="0" dirty="0" smtClean="0"/>
              <a:t> is typically not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00760"/>
              </p:ext>
            </p:extLst>
          </p:nvPr>
        </p:nvGraphicFramePr>
        <p:xfrm>
          <a:off x="6865669" y="1147300"/>
          <a:ext cx="3475335" cy="156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88"/>
                <a:gridCol w="870224"/>
                <a:gridCol w="565646"/>
                <a:gridCol w="1600877"/>
              </a:tblGrid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</a:t>
                      </a:r>
                      <a:endParaRPr lang="en-US" dirty="0"/>
                    </a:p>
                  </a:txBody>
                  <a:tcPr/>
                </a:tc>
              </a:tr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07938273647</a:t>
                      </a:r>
                      <a:endParaRPr lang="en-US" dirty="0"/>
                    </a:p>
                  </a:txBody>
                  <a:tcPr/>
                </a:tc>
              </a:tr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3911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07789456432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8514618" y="4418298"/>
            <a:ext cx="2347201" cy="2347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ID: 3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Charlie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Age: 26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Tel: </a:t>
            </a:r>
            <a:r>
              <a:rPr lang="en-US" sz="1600" dirty="0"/>
              <a:t>07789456432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710766" y="2978300"/>
            <a:ext cx="2347201" cy="2347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ID: 1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Alice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Age: 24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Tel: 07938273647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292028" y="2978299"/>
            <a:ext cx="2347201" cy="2347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ID: 2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Name: Bob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Age: 23</a:t>
            </a:r>
          </a:p>
        </p:txBody>
      </p:sp>
    </p:spTree>
    <p:extLst>
      <p:ext uri="{BB962C8B-B14F-4D97-AF65-F5344CB8AC3E}">
        <p14:creationId xmlns:p14="http://schemas.microsoft.com/office/powerpoint/2010/main" val="56285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relationship between two nodes</a:t>
            </a:r>
          </a:p>
          <a:p>
            <a:r>
              <a:rPr lang="en-US" dirty="0" smtClean="0"/>
              <a:t>Cannot</a:t>
            </a:r>
            <a:r>
              <a:rPr lang="en-US" baseline="0" dirty="0" smtClean="0"/>
              <a:t> be left dangling --- must be defined between two nodes</a:t>
            </a:r>
          </a:p>
          <a:p>
            <a:r>
              <a:rPr lang="en-US" baseline="0" dirty="0" smtClean="0"/>
              <a:t>Can be directional</a:t>
            </a:r>
          </a:p>
          <a:p>
            <a:r>
              <a:rPr lang="en-US" baseline="0" dirty="0" smtClean="0"/>
              <a:t>Each pair of nodes can have any number of edges</a:t>
            </a:r>
          </a:p>
          <a:p>
            <a:r>
              <a:rPr lang="en-US" baseline="0" dirty="0" smtClean="0"/>
              <a:t>Each edge has a type describing the kind of relationship:  e.g. ‘</a:t>
            </a:r>
            <a:r>
              <a:rPr lang="en-US" baseline="0" dirty="0" err="1" smtClean="0"/>
              <a:t>SendTo</a:t>
            </a:r>
            <a:r>
              <a:rPr lang="en-US" baseline="0" dirty="0" smtClean="0"/>
              <a:t>’, ‘</a:t>
            </a:r>
            <a:r>
              <a:rPr lang="en-US" baseline="0" dirty="0" err="1" smtClean="0"/>
              <a:t>FriendsWith</a:t>
            </a:r>
            <a:r>
              <a:rPr lang="en-US" baseline="0" dirty="0" smtClean="0"/>
              <a:t>’ etc.</a:t>
            </a:r>
          </a:p>
          <a:p>
            <a:r>
              <a:rPr lang="en-US" baseline="0" dirty="0" smtClean="0"/>
              <a:t>Each edge can have any number of attributes:  e.g. Number of text messages sent, the first time the two people met etc.</a:t>
            </a:r>
          </a:p>
          <a:p>
            <a:r>
              <a:rPr lang="en-US" baseline="0" dirty="0" err="1" smtClean="0"/>
              <a:t>Underbeath</a:t>
            </a:r>
            <a:r>
              <a:rPr lang="en-US" baseline="0" dirty="0" smtClean="0"/>
              <a:t> the bonnet, edges are represented by key-value pairs</a:t>
            </a:r>
          </a:p>
          <a:p>
            <a:r>
              <a:rPr lang="en-US" baseline="0" dirty="0" smtClean="0"/>
              <a:t>Missing data is typically not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</a:t>
            </a:r>
            <a:r>
              <a:rPr lang="en-US" baseline="0" dirty="0" smtClean="0"/>
              <a:t> vs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data structure for describing relationships</a:t>
            </a:r>
          </a:p>
          <a:p>
            <a:r>
              <a:rPr lang="en-US" dirty="0" smtClean="0"/>
              <a:t>Very flexible schema</a:t>
            </a:r>
          </a:p>
          <a:p>
            <a:pPr lvl="1"/>
            <a:r>
              <a:rPr lang="en-US" dirty="0" smtClean="0"/>
              <a:t>Can add or remove attributes easily from nodes and edges without affecting the rest of the database</a:t>
            </a:r>
          </a:p>
          <a:p>
            <a:pPr lvl="1"/>
            <a:r>
              <a:rPr lang="en-US" dirty="0" smtClean="0"/>
              <a:t>Add more nodes and edges to the database can change its schema</a:t>
            </a:r>
          </a:p>
          <a:p>
            <a:r>
              <a:rPr lang="en-US" dirty="0" smtClean="0"/>
              <a:t>Allows querying complex relationships</a:t>
            </a:r>
          </a:p>
          <a:p>
            <a:pPr lvl="1"/>
            <a:r>
              <a:rPr lang="en-US" dirty="0" smtClean="0"/>
              <a:t>Find all the things friends of Alice have bought who shared the same interest as hers in sport</a:t>
            </a:r>
          </a:p>
          <a:p>
            <a:pPr lvl="1"/>
            <a:r>
              <a:rPr lang="en-US" dirty="0" smtClean="0"/>
              <a:t>Find the shortest/fastest route between two cities</a:t>
            </a:r>
          </a:p>
          <a:p>
            <a:r>
              <a:rPr lang="en-US" dirty="0" smtClean="0"/>
              <a:t>Can be combined with Machine Learning to find patterns in relationships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3431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D686C9-38C4-4C4C-8D17-1AE3BB151959}" vid="{C3950712-AE7D-6445-B0D1-8D099E9D47F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1019</TotalTime>
  <Words>1209</Words>
  <Application>Microsoft Macintosh PowerPoint</Application>
  <PresentationFormat>Widescreen</PresentationFormat>
  <Paragraphs>205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Consolas</vt:lpstr>
      <vt:lpstr>Courier New</vt:lpstr>
      <vt:lpstr>Segoe UI</vt:lpstr>
      <vt:lpstr>Segoe UI Light</vt:lpstr>
      <vt:lpstr>Arial</vt:lpstr>
      <vt:lpstr>PPM Courseware Slides</vt:lpstr>
      <vt:lpstr>Graph Databases</vt:lpstr>
      <vt:lpstr>Overview</vt:lpstr>
      <vt:lpstr>Course Notes</vt:lpstr>
      <vt:lpstr>What is a graph database</vt:lpstr>
      <vt:lpstr>What is a graph database</vt:lpstr>
      <vt:lpstr>What is a graph database</vt:lpstr>
      <vt:lpstr>Nodes</vt:lpstr>
      <vt:lpstr>Edges</vt:lpstr>
      <vt:lpstr>Pros vs SQL</vt:lpstr>
      <vt:lpstr>Cons vs SQL</vt:lpstr>
      <vt:lpstr>Uses</vt:lpstr>
      <vt:lpstr>Neo4J</vt:lpstr>
      <vt:lpstr>Cypher</vt:lpstr>
      <vt:lpstr>Cypher: Nodes</vt:lpstr>
      <vt:lpstr>Cypher: Edges</vt:lpstr>
      <vt:lpstr>Cypher: More Complex Paths</vt:lpstr>
    </vt:vector>
  </TitlesOfParts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Overview…</dc:title>
  <dc:creator>Lianheng Tong</dc:creator>
  <cp:lastModifiedBy>Lianheng Tong</cp:lastModifiedBy>
  <cp:revision>25</cp:revision>
  <dcterms:created xsi:type="dcterms:W3CDTF">2019-01-17T17:04:18Z</dcterms:created>
  <dcterms:modified xsi:type="dcterms:W3CDTF">2019-02-27T17:08:23Z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