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316" r:id="rId4"/>
    <p:sldId id="306" r:id="rId5"/>
    <p:sldId id="320" r:id="rId6"/>
    <p:sldId id="321" r:id="rId7"/>
    <p:sldId id="322" r:id="rId8"/>
    <p:sldId id="323" r:id="rId9"/>
    <p:sldId id="307" r:id="rId10"/>
    <p:sldId id="324" r:id="rId11"/>
    <p:sldId id="325" r:id="rId12"/>
    <p:sldId id="309" r:id="rId13"/>
    <p:sldId id="310" r:id="rId14"/>
    <p:sldId id="326" r:id="rId15"/>
    <p:sldId id="311" r:id="rId16"/>
    <p:sldId id="312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FF"/>
    <a:srgbClr val="00519C"/>
    <a:srgbClr val="DFFFCD"/>
    <a:srgbClr val="555454"/>
    <a:srgbClr val="000000"/>
    <a:srgbClr val="B9CDE5"/>
    <a:srgbClr val="004F9F"/>
    <a:srgbClr val="0070C0"/>
    <a:srgbClr val="0070AB"/>
    <a:srgbClr val="FF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79" autoAdjust="0"/>
  </p:normalViewPr>
  <p:slideViewPr>
    <p:cSldViewPr snapToGrid="0">
      <p:cViewPr>
        <p:scale>
          <a:sx n="83" d="100"/>
          <a:sy n="83" d="100"/>
        </p:scale>
        <p:origin x="192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heng Tong" userId="9118c2c6-aaac-4c4a-8a68-2498fdb71a26" providerId="ADAL" clId="{0A01FCF1-CFA1-4740-ACAE-736214CAE83F}"/>
    <pc:docChg chg="modSld">
      <pc:chgData name="Lianheng Tong" userId="9118c2c6-aaac-4c4a-8a68-2498fdb71a26" providerId="ADAL" clId="{0A01FCF1-CFA1-4740-ACAE-736214CAE83F}" dt="2019-01-28T11:00:21.691" v="1" actId="20577"/>
      <pc:docMkLst>
        <pc:docMk/>
      </pc:docMkLst>
      <pc:sldChg chg="modSp">
        <pc:chgData name="Lianheng Tong" userId="9118c2c6-aaac-4c4a-8a68-2498fdb71a26" providerId="ADAL" clId="{0A01FCF1-CFA1-4740-ACAE-736214CAE83F}" dt="2019-01-28T11:00:21.691" v="1" actId="20577"/>
        <pc:sldMkLst>
          <pc:docMk/>
          <pc:sldMk cId="0" sldId="256"/>
        </pc:sldMkLst>
        <pc:spChg chg="mod">
          <ac:chgData name="Lianheng Tong" userId="9118c2c6-aaac-4c4a-8a68-2498fdb71a26" providerId="ADAL" clId="{0A01FCF1-CFA1-4740-ACAE-736214CAE83F}" dt="2019-01-28T11:00:21.691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46106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050795" y="0"/>
            <a:ext cx="5141205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050795" y="0"/>
            <a:ext cx="4885919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636795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636795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7311949" y="0"/>
            <a:ext cx="4624765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569201" y="0"/>
            <a:ext cx="46228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9" r:id="rId3"/>
    <p:sldLayoutId id="2147483715" r:id="rId4"/>
    <p:sldLayoutId id="2147483698" r:id="rId5"/>
    <p:sldLayoutId id="2147483718" r:id="rId6"/>
    <p:sldLayoutId id="2147483716" r:id="rId7"/>
    <p:sldLayoutId id="2147483717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Hadoop</a:t>
            </a:r>
            <a:r>
              <a:rPr lang="en-GB" baseline="0" dirty="0" smtClean="0"/>
              <a:t> and Eco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Module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" y="4194595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A DATA </a:t>
            </a:r>
            <a:r>
              <a:rPr lang="en-GB" sz="1100"/>
              <a:t>SCIENCE AND </a:t>
            </a:r>
            <a:r>
              <a:rPr lang="en-GB" sz="1100" dirty="0"/>
              <a:t>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929" y="2634712"/>
            <a:ext cx="2185261" cy="163121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one two three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four one two three four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one two three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four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3596" y="2123267"/>
            <a:ext cx="2185214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one two three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3596" y="2913681"/>
            <a:ext cx="2031325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four one two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596" y="3704095"/>
            <a:ext cx="2339102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three four one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3596" y="4579771"/>
            <a:ext cx="2339102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two three four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5725" y="2123267"/>
            <a:ext cx="2185214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one two three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5725" y="2913681"/>
            <a:ext cx="2031325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four one two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5725" y="3704095"/>
            <a:ext cx="2339102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three four one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5725" y="4579771"/>
            <a:ext cx="2339102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two three four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57854" y="2123267"/>
            <a:ext cx="2185214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one two three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7854" y="2913681"/>
            <a:ext cx="2031325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four one two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854" y="3704095"/>
            <a:ext cx="2339102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three four one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7854" y="4579771"/>
            <a:ext cx="2339102" cy="400110"/>
          </a:xfrm>
          <a:prstGeom prst="rect">
            <a:avLst/>
          </a:prstGeom>
          <a:solidFill>
            <a:srgbClr val="CEE5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two three four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3885" y="148537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backups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6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makes sure each worker node receives similar number of chunks</a:t>
            </a:r>
          </a:p>
          <a:p>
            <a:r>
              <a:rPr lang="en-US" dirty="0" smtClean="0"/>
              <a:t>Load balancer makes sure no copies of the same chunk are on the same worker node</a:t>
            </a:r>
          </a:p>
          <a:p>
            <a:r>
              <a:rPr lang="en-US" dirty="0" smtClean="0"/>
              <a:t>If a node dies, new copies of the lost chunks are ma</a:t>
            </a:r>
          </a:p>
          <a:p>
            <a:r>
              <a:rPr lang="en-US" dirty="0" smtClean="0"/>
              <a:t>Copying files into HDFS breaks up the files and distributes them</a:t>
            </a:r>
          </a:p>
          <a:p>
            <a:r>
              <a:rPr lang="en-US" dirty="0" smtClean="0"/>
              <a:t>Copying files out of HDFS automatically gathers and stitches them back into one piece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Map:  One-to-one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81393" y="2185260"/>
            <a:ext cx="2492990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"one two three"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1393" y="2975674"/>
            <a:ext cx="2339102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"four one two"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393" y="3766088"/>
            <a:ext cx="2646878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"three four one"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1393" y="4641764"/>
            <a:ext cx="2646878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"two three four"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7237" y="2185260"/>
            <a:ext cx="372409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["one", "two", "three"]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7237" y="2975674"/>
            <a:ext cx="3570208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["four", "one", "two"]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7237" y="3766088"/>
            <a:ext cx="3877985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["three", "four", "one"]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7237" y="4641764"/>
            <a:ext cx="3877985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["two", "three", "four"]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3874383" y="2385315"/>
            <a:ext cx="27428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20495" y="262309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lambda x: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x.split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5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Reduction:  Many-to-one</a:t>
            </a:r>
            <a:r>
              <a:rPr lang="en-US" baseline="0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983" y="2650210"/>
            <a:ext cx="52629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,1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("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two",1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("three",1)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83" y="3373749"/>
            <a:ext cx="5109091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("four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,1), ("one",1), ("two",1)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83" y="4097288"/>
            <a:ext cx="5416868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("three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), ("four",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), ("one",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983" y="4820827"/>
            <a:ext cx="5416868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("two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,1), ("three",1), ("four",1)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4270" y="1610797"/>
            <a:ext cx="2030279" cy="163121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("one",1),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("one",1),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("one",1)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4269" y="3389666"/>
            <a:ext cx="2030279" cy="163121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("two",1),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("two",1),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("tw0",1)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4268" y="5168535"/>
            <a:ext cx="2541725" cy="163121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("three",1),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("three",1),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("three",1)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stCxn id="6" idx="3"/>
            <a:endCxn id="10" idx="1"/>
          </p:cNvCxnSpPr>
          <p:nvPr/>
        </p:nvCxnSpPr>
        <p:spPr>
          <a:xfrm flipV="1">
            <a:off x="5417962" y="2426405"/>
            <a:ext cx="1246308" cy="42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1" idx="1"/>
          </p:cNvCxnSpPr>
          <p:nvPr/>
        </p:nvCxnSpPr>
        <p:spPr>
          <a:xfrm>
            <a:off x="5417962" y="2850265"/>
            <a:ext cx="1246307" cy="135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>
            <a:off x="5417962" y="2850265"/>
            <a:ext cx="1246306" cy="3133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33989" y="201442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Shaffling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>
          <a:xfrm flipV="1">
            <a:off x="5264074" y="2426405"/>
            <a:ext cx="1400196" cy="1147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5264074" y="3573804"/>
            <a:ext cx="1400195" cy="631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 flipV="1">
            <a:off x="5571851" y="2426405"/>
            <a:ext cx="1092419" cy="187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2" idx="1"/>
          </p:cNvCxnSpPr>
          <p:nvPr/>
        </p:nvCxnSpPr>
        <p:spPr>
          <a:xfrm>
            <a:off x="5571851" y="4297343"/>
            <a:ext cx="1092417" cy="168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1"/>
          </p:cNvCxnSpPr>
          <p:nvPr/>
        </p:nvCxnSpPr>
        <p:spPr>
          <a:xfrm flipV="1">
            <a:off x="5571851" y="4205274"/>
            <a:ext cx="1092418" cy="815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2" idx="1"/>
          </p:cNvCxnSpPr>
          <p:nvPr/>
        </p:nvCxnSpPr>
        <p:spPr>
          <a:xfrm>
            <a:off x="5571851" y="5020882"/>
            <a:ext cx="1092417" cy="96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8488" y="2214475"/>
            <a:ext cx="1569660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("one",3)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48488" y="3933965"/>
            <a:ext cx="1569660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("two",3)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90982" y="5784088"/>
            <a:ext cx="1569660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"three",3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63658" y="158113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Reduction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8934194" y="2128896"/>
            <a:ext cx="543813" cy="63579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8908154" y="3781414"/>
            <a:ext cx="543813" cy="63579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9376581" y="5653455"/>
            <a:ext cx="543813" cy="63579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paper, can you use map and reduction to perform word counting?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and Hadoop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MapReduce framework while solves </a:t>
            </a:r>
            <a:r>
              <a:rPr lang="en-US" dirty="0" err="1" smtClean="0"/>
              <a:t>parallelisation</a:t>
            </a:r>
            <a:r>
              <a:rPr lang="en-US" dirty="0" smtClean="0"/>
              <a:t> problem, still require the user to write a </a:t>
            </a:r>
            <a:r>
              <a:rPr lang="en-US" dirty="0" err="1" smtClean="0"/>
              <a:t>programne</a:t>
            </a:r>
            <a:endParaRPr lang="en-US" dirty="0" smtClean="0"/>
          </a:p>
          <a:p>
            <a:r>
              <a:rPr lang="en-US" dirty="0" smtClean="0"/>
              <a:t>Most of the queries related to data are SQL like</a:t>
            </a:r>
          </a:p>
          <a:p>
            <a:r>
              <a:rPr lang="en-US" dirty="0" smtClean="0"/>
              <a:t>Develop apps that can read SQL, while convert the operation to a MapReduce program and run on the Hadoop cluster</a:t>
            </a:r>
          </a:p>
          <a:p>
            <a:r>
              <a:rPr lang="en-US" dirty="0" smtClean="0"/>
              <a:t>Yarn is Hadoop's new job scheduler that can work and embed with apps to send MapReduce jobs to the Hadoop cluster at run-time</a:t>
            </a:r>
          </a:p>
          <a:p>
            <a:r>
              <a:rPr lang="en-US" dirty="0" smtClean="0"/>
              <a:t>For standard ETL, SQL queries, users no longer need to know Java programming</a:t>
            </a:r>
          </a:p>
          <a:p>
            <a:r>
              <a:rPr lang="en-US" dirty="0" smtClean="0"/>
              <a:t>Such apps are referred to as part of the "eco-system"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</a:t>
            </a:r>
            <a:r>
              <a:rPr lang="en-US" baseline="0" dirty="0" smtClean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Pig --- ETL tool, using Pig Latin</a:t>
            </a:r>
          </a:p>
          <a:p>
            <a:r>
              <a:rPr lang="en-US" baseline="0" dirty="0" smtClean="0"/>
              <a:t>Hive --- SQL querying structured data stored on HDFS</a:t>
            </a:r>
          </a:p>
          <a:p>
            <a:r>
              <a:rPr lang="en-US" baseline="0" dirty="0" smtClean="0"/>
              <a:t>Impala --- SQL analytical querying structured data stored on HDFS (faster than Hive, but only supports non-complex data types)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--- Data ingression tool for reading data from databases and CSVs into HDFS</a:t>
            </a:r>
          </a:p>
          <a:p>
            <a:r>
              <a:rPr lang="en-US" baseline="0" dirty="0" smtClean="0"/>
              <a:t>H-Catalog</a:t>
            </a:r>
            <a:r>
              <a:rPr lang="en-US" dirty="0" smtClean="0"/>
              <a:t> --- Central location for storing meta data about a structured data file on HDFS, allows it to be viewed as tables by Pig, Hive, Impala etc.</a:t>
            </a:r>
          </a:p>
          <a:p>
            <a:r>
              <a:rPr lang="en-US" dirty="0" smtClean="0"/>
              <a:t>H-Base --- NoSQL database written in MapReduce, data stored on HDFS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--- Workflow manager allows to run queries having dependency relations</a:t>
            </a:r>
          </a:p>
          <a:p>
            <a:r>
              <a:rPr lang="en-US" dirty="0" smtClean="0"/>
              <a:t>Mahout --- Fast linear algebra library written using MapReduce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Hadoop</a:t>
            </a:r>
            <a:endParaRPr lang="en-US" dirty="0"/>
          </a:p>
          <a:p>
            <a:r>
              <a:rPr lang="en-US" baseline="0" dirty="0" smtClean="0"/>
              <a:t>What is Hadoop for</a:t>
            </a:r>
            <a:endParaRPr lang="en-US" baseline="0" dirty="0"/>
          </a:p>
          <a:p>
            <a:r>
              <a:rPr lang="en-US" baseline="0" dirty="0" smtClean="0"/>
              <a:t>HDFS</a:t>
            </a:r>
            <a:endParaRPr lang="en-US" baseline="0" dirty="0" smtClean="0"/>
          </a:p>
          <a:p>
            <a:r>
              <a:rPr lang="en-US" baseline="0" dirty="0" smtClean="0"/>
              <a:t>MapReduce</a:t>
            </a:r>
            <a:endParaRPr lang="en-US" baseline="0" dirty="0" smtClean="0"/>
          </a:p>
          <a:p>
            <a:r>
              <a:rPr lang="en-US" baseline="0" dirty="0" smtClean="0"/>
              <a:t>Yarn and Hadoop Version 2</a:t>
            </a:r>
            <a:endParaRPr lang="en-US" baseline="0" dirty="0" smtClean="0"/>
          </a:p>
          <a:p>
            <a:r>
              <a:rPr lang="en-US" baseline="0" dirty="0" smtClean="0"/>
              <a:t>Hadoop Ecosystem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Course notes are contained in</a:t>
            </a:r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Hadoop_summary.html</a:t>
            </a:r>
            <a:r>
              <a:rPr lang="en-US" dirty="0" smtClean="0"/>
              <a:t>”  </a:t>
            </a:r>
            <a:r>
              <a:rPr lang="en-US" dirty="0" smtClean="0"/>
              <a:t>give a summary of </a:t>
            </a:r>
            <a:r>
              <a:rPr lang="en-US" dirty="0" smtClean="0"/>
              <a:t>the Hadoop eco system</a:t>
            </a:r>
          </a:p>
          <a:p>
            <a:r>
              <a:rPr lang="en-US" dirty="0" smtClean="0"/>
              <a:t>They </a:t>
            </a:r>
            <a:r>
              <a:rPr lang="en-US" dirty="0" smtClean="0"/>
              <a:t>are used for:</a:t>
            </a:r>
          </a:p>
          <a:p>
            <a:pPr lvl="1"/>
            <a:r>
              <a:rPr lang="en-US" dirty="0" smtClean="0"/>
              <a:t>Revision after the class</a:t>
            </a:r>
          </a:p>
          <a:p>
            <a:pPr lvl="1"/>
            <a:r>
              <a:rPr lang="en-US" dirty="0" smtClean="0"/>
              <a:t>Reference during exercises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</a:t>
            </a:r>
            <a:r>
              <a:rPr lang="en-US" dirty="0"/>
              <a:t>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3B5B0-118A-684E-9088-BF4EB7B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analytics usually requires a lot of computing power</a:t>
            </a:r>
          </a:p>
          <a:p>
            <a:pPr lvl="1"/>
            <a:r>
              <a:rPr lang="en-US" dirty="0" smtClean="0"/>
              <a:t>Images can have millions of pixels, each may be represented as a column, every image will require significant computing resources to process</a:t>
            </a:r>
          </a:p>
          <a:p>
            <a:pPr lvl="1"/>
            <a:r>
              <a:rPr lang="en-US" dirty="0" smtClean="0"/>
              <a:t>To discover complex patterns in data we would rely on Machine Learning algorithms which requires a lot of data beforehand to train --- typically several million images</a:t>
            </a:r>
          </a:p>
          <a:p>
            <a:pPr lvl="1"/>
            <a:r>
              <a:rPr lang="en-US" dirty="0" smtClean="0"/>
              <a:t>Proteomics---study and </a:t>
            </a:r>
            <a:r>
              <a:rPr lang="en-US" dirty="0" err="1" smtClean="0"/>
              <a:t>categorisation</a:t>
            </a:r>
            <a:r>
              <a:rPr lang="en-US" dirty="0" smtClean="0"/>
              <a:t> of chemical makeup of proteins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mass-spectrometer typically </a:t>
            </a:r>
            <a:r>
              <a:rPr lang="en-US" dirty="0" smtClean="0"/>
              <a:t>produces 600 million rows of data per experiment every 4 hours</a:t>
            </a:r>
          </a:p>
          <a:p>
            <a:pPr lvl="2"/>
            <a:r>
              <a:rPr lang="en-US" dirty="0" smtClean="0"/>
              <a:t>University of Cambridge, 14 machines running daily, producing roughly 40 billion rows per day</a:t>
            </a:r>
          </a:p>
          <a:p>
            <a:pPr lvl="2"/>
            <a:r>
              <a:rPr lang="en-US" dirty="0" smtClean="0"/>
              <a:t>Compare with Sainsbury's, who produces about 20 billion rows checkout data per year</a:t>
            </a:r>
          </a:p>
          <a:p>
            <a:r>
              <a:rPr lang="en-US" dirty="0" smtClean="0"/>
              <a:t>How to obtain computing power</a:t>
            </a:r>
          </a:p>
          <a:p>
            <a:pPr lvl="1"/>
            <a:r>
              <a:rPr lang="en-US" dirty="0" smtClean="0"/>
              <a:t>Vertical upgrade --- more powerful machines (hit technological ceiling)</a:t>
            </a:r>
          </a:p>
          <a:p>
            <a:pPr lvl="1"/>
            <a:r>
              <a:rPr lang="en-US" dirty="0" smtClean="0"/>
              <a:t>Horizontal upgrade --- have more machines working together in parallel</a:t>
            </a:r>
          </a:p>
        </p:txBody>
      </p:sp>
    </p:spTree>
    <p:extLst>
      <p:ext uri="{BB962C8B-B14F-4D97-AF65-F5344CB8AC3E}">
        <p14:creationId xmlns:p14="http://schemas.microsoft.com/office/powerpoint/2010/main" val="16192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programming is hard...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Google's 2004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Jeffrey Dean and Sanjay </a:t>
            </a:r>
            <a:r>
              <a:rPr lang="en-US" dirty="0" err="1"/>
              <a:t>Ghemawat</a:t>
            </a:r>
            <a:r>
              <a:rPr lang="en-US" dirty="0"/>
              <a:t>, MapReduce: Simpliﬁed Data Processing on Large Clusters</a:t>
            </a:r>
          </a:p>
          <a:p>
            <a:r>
              <a:rPr lang="en-US" dirty="0"/>
              <a:t>http://</a:t>
            </a:r>
            <a:r>
              <a:rPr lang="en-US" dirty="0" err="1"/>
              <a:t>static.googleusercontent.com</a:t>
            </a:r>
            <a:r>
              <a:rPr lang="en-US" dirty="0"/>
              <a:t>/</a:t>
            </a:r>
            <a:r>
              <a:rPr lang="en-US" dirty="0" err="1"/>
              <a:t>external_content</a:t>
            </a:r>
            <a:r>
              <a:rPr lang="en-US" dirty="0"/>
              <a:t>/</a:t>
            </a:r>
            <a:r>
              <a:rPr lang="en-US" dirty="0" err="1"/>
              <a:t>untrusted_dlcp</a:t>
            </a:r>
            <a:r>
              <a:rPr lang="en-US" dirty="0"/>
              <a:t>/</a:t>
            </a:r>
            <a:r>
              <a:rPr lang="en-US" dirty="0" err="1"/>
              <a:t>research.google.com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/us/archive/mapreduce-osdi04.pdf</a:t>
            </a:r>
          </a:p>
          <a:p>
            <a:endParaRPr lang="en-US" dirty="0" smtClean="0"/>
          </a:p>
          <a:p>
            <a:r>
              <a:rPr lang="en-US" dirty="0" smtClean="0"/>
              <a:t>All data transformation operations can be regarded as a combination of map and reduce functions</a:t>
            </a:r>
          </a:p>
          <a:p>
            <a:r>
              <a:rPr lang="en-US" dirty="0" smtClean="0"/>
              <a:t>Most data analytical problems are data transformation:</a:t>
            </a:r>
          </a:p>
          <a:p>
            <a:pPr lvl="1"/>
            <a:r>
              <a:rPr lang="en-US" dirty="0" smtClean="0"/>
              <a:t>E.g. photo = millions of pixels/numbers </a:t>
            </a:r>
            <a:r>
              <a:rPr lang="en-US" dirty="0" smtClean="0">
                <a:sym typeface="Wingdings"/>
              </a:rPr>
              <a:t> does the photo contain a face: 0 or 1</a:t>
            </a:r>
          </a:p>
          <a:p>
            <a:r>
              <a:rPr lang="en-US" dirty="0" smtClean="0">
                <a:sym typeface="Wingdings"/>
              </a:rPr>
              <a:t>Both map and reduction process can be </a:t>
            </a:r>
            <a:r>
              <a:rPr lang="en-US" dirty="0" err="1" smtClean="0">
                <a:sym typeface="Wingdings"/>
              </a:rPr>
              <a:t>parallelised</a:t>
            </a:r>
            <a:r>
              <a:rPr lang="en-US" dirty="0" smtClean="0">
                <a:sym typeface="Wingdings"/>
              </a:rPr>
              <a:t> in a general way</a:t>
            </a:r>
          </a:p>
          <a:p>
            <a:r>
              <a:rPr lang="en-US" dirty="0" smtClean="0">
                <a:sym typeface="Wingdings"/>
              </a:rPr>
              <a:t>Google engineers developed the general way of </a:t>
            </a:r>
            <a:r>
              <a:rPr lang="en-US" dirty="0" err="1" smtClean="0">
                <a:sym typeface="Wingdings"/>
              </a:rPr>
              <a:t>parallelising</a:t>
            </a:r>
            <a:r>
              <a:rPr lang="en-US" dirty="0" smtClean="0">
                <a:sym typeface="Wingdings"/>
              </a:rPr>
              <a:t> map and reduction, other developers only have to tell how the mapping and reduction is to be carried out, which can be written in serial, hence (relatively)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</a:t>
            </a:r>
            <a:r>
              <a:rPr lang="en-US" baseline="0" dirty="0" smtClean="0"/>
              <a:t> file system:  HDFS</a:t>
            </a:r>
          </a:p>
          <a:p>
            <a:r>
              <a:rPr lang="en-US" baseline="0" dirty="0" smtClean="0"/>
              <a:t>Distributed MapReduce Framework (code library)</a:t>
            </a:r>
          </a:p>
          <a:p>
            <a:r>
              <a:rPr lang="en-US" baseline="0" dirty="0" smtClean="0"/>
              <a:t>A job scheduler that can run jobs across multiple machines</a:t>
            </a:r>
          </a:p>
          <a:p>
            <a:r>
              <a:rPr lang="en-US" baseline="0" dirty="0" smtClean="0"/>
              <a:t>A resource manager and load balancer</a:t>
            </a:r>
          </a:p>
          <a:p>
            <a:endParaRPr lang="en-US" dirty="0"/>
          </a:p>
          <a:p>
            <a:r>
              <a:rPr lang="en-US" dirty="0"/>
              <a:t>Trivia:  Named after the toy </a:t>
            </a:r>
            <a:r>
              <a:rPr lang="en-US" dirty="0" smtClean="0"/>
              <a:t>elephant </a:t>
            </a:r>
            <a:r>
              <a:rPr lang="en-US" dirty="0"/>
              <a:t>of a Google engineer's </a:t>
            </a:r>
            <a:r>
              <a:rPr lang="en-US" dirty="0" smtClean="0"/>
              <a:t>child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under Apache</a:t>
            </a:r>
          </a:p>
          <a:p>
            <a:r>
              <a:rPr lang="en-US" dirty="0" smtClean="0"/>
              <a:t>Based on Java</a:t>
            </a:r>
          </a:p>
          <a:p>
            <a:r>
              <a:rPr lang="en-US" dirty="0"/>
              <a:t>Designed to work with commodity PCs</a:t>
            </a:r>
          </a:p>
          <a:p>
            <a:r>
              <a:rPr lang="en-US" dirty="0" smtClean="0"/>
              <a:t>Linear Scaling:  double the number of servers double the performance in terms of ability to handle data and speed of queries</a:t>
            </a:r>
          </a:p>
          <a:p>
            <a:r>
              <a:rPr lang="en-US" dirty="0" smtClean="0"/>
              <a:t>All queries are MapReduce </a:t>
            </a:r>
            <a:r>
              <a:rPr lang="en-US" dirty="0" err="1" smtClean="0"/>
              <a:t>programmes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Input is a file living on HDFS,  output to another file on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8200" y="7061200"/>
            <a:ext cx="184731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across the entire </a:t>
            </a:r>
            <a:r>
              <a:rPr lang="en-US" dirty="0" smtClean="0"/>
              <a:t>H</a:t>
            </a:r>
            <a:r>
              <a:rPr lang="en-US" dirty="0" smtClean="0"/>
              <a:t>adoop cluster</a:t>
            </a:r>
          </a:p>
          <a:p>
            <a:r>
              <a:rPr lang="en-US" baseline="0" dirty="0" smtClean="0"/>
              <a:t>name-node and work-nodes</a:t>
            </a:r>
          </a:p>
          <a:p>
            <a:pPr lvl="1"/>
            <a:r>
              <a:rPr lang="en-US" dirty="0" smtClean="0"/>
              <a:t>name-node acts as main interface to user, where user can browse and change the files as normal</a:t>
            </a:r>
          </a:p>
          <a:p>
            <a:pPr lvl="1"/>
            <a:r>
              <a:rPr lang="en-US" baseline="0" dirty="0" smtClean="0"/>
              <a:t>work-node</a:t>
            </a:r>
            <a:r>
              <a:rPr lang="en-US" dirty="0" smtClean="0"/>
              <a:t> do the actual computation and storage of data</a:t>
            </a:r>
          </a:p>
          <a:p>
            <a:pPr lvl="1"/>
            <a:r>
              <a:rPr lang="en-US" baseline="0" dirty="0" smtClean="0"/>
              <a:t>a name-node can also be a work-nod</a:t>
            </a:r>
          </a:p>
          <a:p>
            <a:pPr lvl="1"/>
            <a:r>
              <a:rPr lang="en-US" dirty="0" smtClean="0"/>
              <a:t>a secondary name-node is often assigned as a backup to the main name-node</a:t>
            </a:r>
          </a:p>
          <a:p>
            <a:r>
              <a:rPr lang="en-US" baseline="0" dirty="0" smtClean="0"/>
              <a:t>Can</a:t>
            </a:r>
            <a:r>
              <a:rPr lang="en-US" dirty="0" smtClean="0"/>
              <a:t> add or remove work nodes live</a:t>
            </a:r>
          </a:p>
          <a:p>
            <a:r>
              <a:rPr lang="en-US" baseline="0" dirty="0" smtClean="0"/>
              <a:t>Files</a:t>
            </a:r>
            <a:r>
              <a:rPr lang="en-US" dirty="0" smtClean="0"/>
              <a:t> broken up into chunks (default 64 MB) which are then distributed to the network</a:t>
            </a:r>
          </a:p>
          <a:p>
            <a:r>
              <a:rPr lang="en-US" dirty="0" smtClean="0"/>
              <a:t>Resilience is achieved by automatically creating 3(by default) copies of each chunks, and distributed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1968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1295</TotalTime>
  <Words>1050</Words>
  <Application>Microsoft Macintosh PowerPoint</Application>
  <PresentationFormat>Widescreen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Consolas</vt:lpstr>
      <vt:lpstr>Courier New</vt:lpstr>
      <vt:lpstr>Segoe UI</vt:lpstr>
      <vt:lpstr>Segoe UI Light</vt:lpstr>
      <vt:lpstr>Wingdings</vt:lpstr>
      <vt:lpstr>Arial</vt:lpstr>
      <vt:lpstr>PPM Courseware Slides</vt:lpstr>
      <vt:lpstr>Hadoop and Eco System</vt:lpstr>
      <vt:lpstr>Overview</vt:lpstr>
      <vt:lpstr>Course Notes</vt:lpstr>
      <vt:lpstr>The Problem</vt:lpstr>
      <vt:lpstr>The Problem</vt:lpstr>
      <vt:lpstr>Google's 2004 Paper</vt:lpstr>
      <vt:lpstr>Hadoop</vt:lpstr>
      <vt:lpstr>Hadoop</vt:lpstr>
      <vt:lpstr>HDFS</vt:lpstr>
      <vt:lpstr>HDFS</vt:lpstr>
      <vt:lpstr>HDFS</vt:lpstr>
      <vt:lpstr>Map:  One-to-one operations</vt:lpstr>
      <vt:lpstr>Reduction:  Many-to-one operations</vt:lpstr>
      <vt:lpstr>Exercise:</vt:lpstr>
      <vt:lpstr>Yarn and Hadoop Version 2</vt:lpstr>
      <vt:lpstr>Hadoop Ecosystem</vt:lpstr>
    </vt:vector>
  </TitlesOfParts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Lianheng Tong</dc:creator>
  <cp:lastModifiedBy>Lianheng Tong</cp:lastModifiedBy>
  <cp:revision>46</cp:revision>
  <dcterms:created xsi:type="dcterms:W3CDTF">2019-01-17T17:04:18Z</dcterms:created>
  <dcterms:modified xsi:type="dcterms:W3CDTF">2019-02-27T23:49:32Z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