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466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87"/>
          </p14:sldIdLst>
        </p14:section>
        <p14:section name="Content Slides" id="{1A095CF9-3572-4538-94D7-8ABEC199D1E2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466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80829" autoAdjust="0"/>
  </p:normalViewPr>
  <p:slideViewPr>
    <p:cSldViewPr snapToGrid="0" snapToObjects="1" showGuides="1">
      <p:cViewPr>
        <p:scale>
          <a:sx n="100" d="100"/>
          <a:sy n="100" d="100"/>
        </p:scale>
        <p:origin x="2472" y="1488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03321-386E-4653-B014-DB50D5C5BADD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7DE46C9C-6A1C-4C7C-A32B-ABB3B23A2B78}">
      <dgm:prSet phldrT="[Text]"/>
      <dgm:spPr/>
      <dgm:t>
        <a:bodyPr/>
        <a:lstStyle/>
        <a:p>
          <a:r>
            <a:rPr lang="en-GB" b="1" dirty="0"/>
            <a:t>Big Data</a:t>
          </a:r>
        </a:p>
      </dgm:t>
    </dgm:pt>
    <dgm:pt modelId="{A9C5FF53-A6F9-41E8-AD72-6C9993F9C84C}" type="parTrans" cxnId="{E03A0A14-4D36-45DE-82A2-90067C320466}">
      <dgm:prSet/>
      <dgm:spPr/>
      <dgm:t>
        <a:bodyPr/>
        <a:lstStyle/>
        <a:p>
          <a:endParaRPr lang="en-GB"/>
        </a:p>
      </dgm:t>
    </dgm:pt>
    <dgm:pt modelId="{4E9477A5-65F1-4F37-A0AF-8326E3820859}" type="sibTrans" cxnId="{E03A0A14-4D36-45DE-82A2-90067C320466}">
      <dgm:prSet/>
      <dgm:spPr/>
      <dgm:t>
        <a:bodyPr/>
        <a:lstStyle/>
        <a:p>
          <a:endParaRPr lang="en-GB"/>
        </a:p>
      </dgm:t>
    </dgm:pt>
    <dgm:pt modelId="{A922552A-7CE5-48AA-B769-8F01D7D27CBD}">
      <dgm:prSet phldrT="[Text]"/>
      <dgm:spPr/>
      <dgm:t>
        <a:bodyPr/>
        <a:lstStyle/>
        <a:p>
          <a:r>
            <a:rPr lang="en-GB" dirty="0"/>
            <a:t>Velocity</a:t>
          </a:r>
        </a:p>
      </dgm:t>
    </dgm:pt>
    <dgm:pt modelId="{2B04B341-DD8E-4649-9D0B-B5637B620396}" type="parTrans" cxnId="{9B84F2EC-A870-4C4A-A35A-9C9FCFE397FD}">
      <dgm:prSet/>
      <dgm:spPr/>
      <dgm:t>
        <a:bodyPr/>
        <a:lstStyle/>
        <a:p>
          <a:endParaRPr lang="en-GB"/>
        </a:p>
      </dgm:t>
    </dgm:pt>
    <dgm:pt modelId="{ED5B1206-88C6-40E8-A27C-D53C97186F3B}" type="sibTrans" cxnId="{9B84F2EC-A870-4C4A-A35A-9C9FCFE397FD}">
      <dgm:prSet/>
      <dgm:spPr/>
      <dgm:t>
        <a:bodyPr/>
        <a:lstStyle/>
        <a:p>
          <a:endParaRPr lang="en-GB"/>
        </a:p>
      </dgm:t>
    </dgm:pt>
    <dgm:pt modelId="{B5B02E11-22F7-4D47-A851-51B8C702126E}">
      <dgm:prSet phldrT="[Text]"/>
      <dgm:spPr/>
      <dgm:t>
        <a:bodyPr/>
        <a:lstStyle/>
        <a:p>
          <a:r>
            <a:rPr lang="en-GB" dirty="0"/>
            <a:t>Variety</a:t>
          </a:r>
        </a:p>
      </dgm:t>
    </dgm:pt>
    <dgm:pt modelId="{D817F9A3-C657-434B-9558-FF668814B1BB}" type="parTrans" cxnId="{71B1CE0A-7406-48CE-B563-461CD236186C}">
      <dgm:prSet/>
      <dgm:spPr/>
      <dgm:t>
        <a:bodyPr/>
        <a:lstStyle/>
        <a:p>
          <a:endParaRPr lang="en-GB"/>
        </a:p>
      </dgm:t>
    </dgm:pt>
    <dgm:pt modelId="{DF5EB01D-BFBA-455E-98BF-14D4F00A29A6}" type="sibTrans" cxnId="{71B1CE0A-7406-48CE-B563-461CD236186C}">
      <dgm:prSet/>
      <dgm:spPr/>
      <dgm:t>
        <a:bodyPr/>
        <a:lstStyle/>
        <a:p>
          <a:endParaRPr lang="en-GB"/>
        </a:p>
      </dgm:t>
    </dgm:pt>
    <dgm:pt modelId="{C3220C74-80B4-4CF4-B75A-4B193FC09DB5}">
      <dgm:prSet phldrT="[Text]"/>
      <dgm:spPr/>
      <dgm:t>
        <a:bodyPr/>
        <a:lstStyle/>
        <a:p>
          <a:r>
            <a:rPr lang="en-GB" dirty="0"/>
            <a:t>Volume</a:t>
          </a:r>
        </a:p>
      </dgm:t>
    </dgm:pt>
    <dgm:pt modelId="{4F28980D-1546-4295-8159-28587BA2C4DE}" type="parTrans" cxnId="{6DAF0EA0-85E4-45D1-BE37-D0D8A06A83A0}">
      <dgm:prSet/>
      <dgm:spPr/>
      <dgm:t>
        <a:bodyPr/>
        <a:lstStyle/>
        <a:p>
          <a:endParaRPr lang="en-GB"/>
        </a:p>
      </dgm:t>
    </dgm:pt>
    <dgm:pt modelId="{8ED372E0-1E57-471D-BD6C-B869DCCA1CE7}" type="sibTrans" cxnId="{6DAF0EA0-85E4-45D1-BE37-D0D8A06A83A0}">
      <dgm:prSet/>
      <dgm:spPr/>
      <dgm:t>
        <a:bodyPr/>
        <a:lstStyle/>
        <a:p>
          <a:endParaRPr lang="en-GB"/>
        </a:p>
      </dgm:t>
    </dgm:pt>
    <dgm:pt modelId="{8CF04EB4-36C4-4042-AD8E-6C58FC14204F}" type="pres">
      <dgm:prSet presAssocID="{8A803321-386E-4653-B014-DB50D5C5BA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194C32-2604-4229-AEC7-050510984C93}" type="pres">
      <dgm:prSet presAssocID="{7DE46C9C-6A1C-4C7C-A32B-ABB3B23A2B78}" presName="centerShape" presStyleLbl="node0" presStyleIdx="0" presStyleCnt="1" custScaleX="113245" custScaleY="113245"/>
      <dgm:spPr/>
    </dgm:pt>
    <dgm:pt modelId="{6969DB1B-EBDC-4C35-9AEA-A1AE8F9428B1}" type="pres">
      <dgm:prSet presAssocID="{A922552A-7CE5-48AA-B769-8F01D7D27CBD}" presName="node" presStyleLbl="node1" presStyleIdx="0" presStyleCnt="3">
        <dgm:presLayoutVars>
          <dgm:bulletEnabled val="1"/>
        </dgm:presLayoutVars>
      </dgm:prSet>
      <dgm:spPr/>
    </dgm:pt>
    <dgm:pt modelId="{DE6AB990-F04F-46D1-AA1C-47C1B098825C}" type="pres">
      <dgm:prSet presAssocID="{A922552A-7CE5-48AA-B769-8F01D7D27CBD}" presName="dummy" presStyleCnt="0"/>
      <dgm:spPr/>
    </dgm:pt>
    <dgm:pt modelId="{BF9D1F94-BDFA-4B90-B4E6-B3A5B9D09BC7}" type="pres">
      <dgm:prSet presAssocID="{ED5B1206-88C6-40E8-A27C-D53C97186F3B}" presName="sibTrans" presStyleLbl="sibTrans2D1" presStyleIdx="0" presStyleCnt="3"/>
      <dgm:spPr/>
    </dgm:pt>
    <dgm:pt modelId="{7375C08F-CE61-4B9D-876C-6776B359548C}" type="pres">
      <dgm:prSet presAssocID="{B5B02E11-22F7-4D47-A851-51B8C702126E}" presName="node" presStyleLbl="node1" presStyleIdx="1" presStyleCnt="3">
        <dgm:presLayoutVars>
          <dgm:bulletEnabled val="1"/>
        </dgm:presLayoutVars>
      </dgm:prSet>
      <dgm:spPr/>
    </dgm:pt>
    <dgm:pt modelId="{F17E643E-D84E-4BD7-AAA8-41013FA861B6}" type="pres">
      <dgm:prSet presAssocID="{B5B02E11-22F7-4D47-A851-51B8C702126E}" presName="dummy" presStyleCnt="0"/>
      <dgm:spPr/>
    </dgm:pt>
    <dgm:pt modelId="{04258B0D-01E0-4388-A167-592FAC7F347B}" type="pres">
      <dgm:prSet presAssocID="{DF5EB01D-BFBA-455E-98BF-14D4F00A29A6}" presName="sibTrans" presStyleLbl="sibTrans2D1" presStyleIdx="1" presStyleCnt="3"/>
      <dgm:spPr/>
    </dgm:pt>
    <dgm:pt modelId="{DB1C9C57-D0D7-4FBA-AB26-CF4BB8612C40}" type="pres">
      <dgm:prSet presAssocID="{C3220C74-80B4-4CF4-B75A-4B193FC09DB5}" presName="node" presStyleLbl="node1" presStyleIdx="2" presStyleCnt="3">
        <dgm:presLayoutVars>
          <dgm:bulletEnabled val="1"/>
        </dgm:presLayoutVars>
      </dgm:prSet>
      <dgm:spPr/>
    </dgm:pt>
    <dgm:pt modelId="{8A5FCFE2-A5E6-486A-B2BC-37C3A9B5473C}" type="pres">
      <dgm:prSet presAssocID="{C3220C74-80B4-4CF4-B75A-4B193FC09DB5}" presName="dummy" presStyleCnt="0"/>
      <dgm:spPr/>
    </dgm:pt>
    <dgm:pt modelId="{FD419788-565F-46FE-9B68-02E162A6D8EA}" type="pres">
      <dgm:prSet presAssocID="{8ED372E0-1E57-471D-BD6C-B869DCCA1CE7}" presName="sibTrans" presStyleLbl="sibTrans2D1" presStyleIdx="2" presStyleCnt="3"/>
      <dgm:spPr/>
    </dgm:pt>
  </dgm:ptLst>
  <dgm:cxnLst>
    <dgm:cxn modelId="{41659B06-622C-874D-8081-DC6D85D415D4}" type="presOf" srcId="{B5B02E11-22F7-4D47-A851-51B8C702126E}" destId="{7375C08F-CE61-4B9D-876C-6776B359548C}" srcOrd="0" destOrd="0" presId="urn:microsoft.com/office/officeart/2005/8/layout/radial6"/>
    <dgm:cxn modelId="{71B1CE0A-7406-48CE-B563-461CD236186C}" srcId="{7DE46C9C-6A1C-4C7C-A32B-ABB3B23A2B78}" destId="{B5B02E11-22F7-4D47-A851-51B8C702126E}" srcOrd="1" destOrd="0" parTransId="{D817F9A3-C657-434B-9558-FF668814B1BB}" sibTransId="{DF5EB01D-BFBA-455E-98BF-14D4F00A29A6}"/>
    <dgm:cxn modelId="{E03A0A14-4D36-45DE-82A2-90067C320466}" srcId="{8A803321-386E-4653-B014-DB50D5C5BADD}" destId="{7DE46C9C-6A1C-4C7C-A32B-ABB3B23A2B78}" srcOrd="0" destOrd="0" parTransId="{A9C5FF53-A6F9-41E8-AD72-6C9993F9C84C}" sibTransId="{4E9477A5-65F1-4F37-A0AF-8326E3820859}"/>
    <dgm:cxn modelId="{99E2753E-1D98-374F-9870-7C48D2492F49}" type="presOf" srcId="{8ED372E0-1E57-471D-BD6C-B869DCCA1CE7}" destId="{FD419788-565F-46FE-9B68-02E162A6D8EA}" srcOrd="0" destOrd="0" presId="urn:microsoft.com/office/officeart/2005/8/layout/radial6"/>
    <dgm:cxn modelId="{592E5F48-B39C-AA40-9201-94FCB29B4DCD}" type="presOf" srcId="{DF5EB01D-BFBA-455E-98BF-14D4F00A29A6}" destId="{04258B0D-01E0-4388-A167-592FAC7F347B}" srcOrd="0" destOrd="0" presId="urn:microsoft.com/office/officeart/2005/8/layout/radial6"/>
    <dgm:cxn modelId="{14FBB174-A5CA-C041-B68D-9CD006D14CCE}" type="presOf" srcId="{A922552A-7CE5-48AA-B769-8F01D7D27CBD}" destId="{6969DB1B-EBDC-4C35-9AEA-A1AE8F9428B1}" srcOrd="0" destOrd="0" presId="urn:microsoft.com/office/officeart/2005/8/layout/radial6"/>
    <dgm:cxn modelId="{8AB2437C-C9D2-BF44-AC11-90E6874E0D47}" type="presOf" srcId="{C3220C74-80B4-4CF4-B75A-4B193FC09DB5}" destId="{DB1C9C57-D0D7-4FBA-AB26-CF4BB8612C40}" srcOrd="0" destOrd="0" presId="urn:microsoft.com/office/officeart/2005/8/layout/radial6"/>
    <dgm:cxn modelId="{535FC697-635D-144D-8876-B1C3D0BFC573}" type="presOf" srcId="{7DE46C9C-6A1C-4C7C-A32B-ABB3B23A2B78}" destId="{B8194C32-2604-4229-AEC7-050510984C93}" srcOrd="0" destOrd="0" presId="urn:microsoft.com/office/officeart/2005/8/layout/radial6"/>
    <dgm:cxn modelId="{6DAF0EA0-85E4-45D1-BE37-D0D8A06A83A0}" srcId="{7DE46C9C-6A1C-4C7C-A32B-ABB3B23A2B78}" destId="{C3220C74-80B4-4CF4-B75A-4B193FC09DB5}" srcOrd="2" destOrd="0" parTransId="{4F28980D-1546-4295-8159-28587BA2C4DE}" sibTransId="{8ED372E0-1E57-471D-BD6C-B869DCCA1CE7}"/>
    <dgm:cxn modelId="{3811EDBF-53DD-1B4F-84C8-36B31285669F}" type="presOf" srcId="{ED5B1206-88C6-40E8-A27C-D53C97186F3B}" destId="{BF9D1F94-BDFA-4B90-B4E6-B3A5B9D09BC7}" srcOrd="0" destOrd="0" presId="urn:microsoft.com/office/officeart/2005/8/layout/radial6"/>
    <dgm:cxn modelId="{423F3FD5-A064-194B-A732-F58E61E9B113}" type="presOf" srcId="{8A803321-386E-4653-B014-DB50D5C5BADD}" destId="{8CF04EB4-36C4-4042-AD8E-6C58FC14204F}" srcOrd="0" destOrd="0" presId="urn:microsoft.com/office/officeart/2005/8/layout/radial6"/>
    <dgm:cxn modelId="{9B84F2EC-A870-4C4A-A35A-9C9FCFE397FD}" srcId="{7DE46C9C-6A1C-4C7C-A32B-ABB3B23A2B78}" destId="{A922552A-7CE5-48AA-B769-8F01D7D27CBD}" srcOrd="0" destOrd="0" parTransId="{2B04B341-DD8E-4649-9D0B-B5637B620396}" sibTransId="{ED5B1206-88C6-40E8-A27C-D53C97186F3B}"/>
    <dgm:cxn modelId="{41C8D1A0-119D-FF46-8521-20AB6936CCED}" type="presParOf" srcId="{8CF04EB4-36C4-4042-AD8E-6C58FC14204F}" destId="{B8194C32-2604-4229-AEC7-050510984C93}" srcOrd="0" destOrd="0" presId="urn:microsoft.com/office/officeart/2005/8/layout/radial6"/>
    <dgm:cxn modelId="{0DB893C4-D732-CD40-8B54-43C09E31C8B7}" type="presParOf" srcId="{8CF04EB4-36C4-4042-AD8E-6C58FC14204F}" destId="{6969DB1B-EBDC-4C35-9AEA-A1AE8F9428B1}" srcOrd="1" destOrd="0" presId="urn:microsoft.com/office/officeart/2005/8/layout/radial6"/>
    <dgm:cxn modelId="{2C236A13-C729-9549-9AE4-65759D79F2E1}" type="presParOf" srcId="{8CF04EB4-36C4-4042-AD8E-6C58FC14204F}" destId="{DE6AB990-F04F-46D1-AA1C-47C1B098825C}" srcOrd="2" destOrd="0" presId="urn:microsoft.com/office/officeart/2005/8/layout/radial6"/>
    <dgm:cxn modelId="{B42CDBF8-911A-6E48-B57F-8F6845BAADB4}" type="presParOf" srcId="{8CF04EB4-36C4-4042-AD8E-6C58FC14204F}" destId="{BF9D1F94-BDFA-4B90-B4E6-B3A5B9D09BC7}" srcOrd="3" destOrd="0" presId="urn:microsoft.com/office/officeart/2005/8/layout/radial6"/>
    <dgm:cxn modelId="{6D76C139-0D6A-D84A-AFB4-E2BB7DFC1EB1}" type="presParOf" srcId="{8CF04EB4-36C4-4042-AD8E-6C58FC14204F}" destId="{7375C08F-CE61-4B9D-876C-6776B359548C}" srcOrd="4" destOrd="0" presId="urn:microsoft.com/office/officeart/2005/8/layout/radial6"/>
    <dgm:cxn modelId="{3A739B04-549F-0842-8A74-72478E95D76B}" type="presParOf" srcId="{8CF04EB4-36C4-4042-AD8E-6C58FC14204F}" destId="{F17E643E-D84E-4BD7-AAA8-41013FA861B6}" srcOrd="5" destOrd="0" presId="urn:microsoft.com/office/officeart/2005/8/layout/radial6"/>
    <dgm:cxn modelId="{5AC7F95E-DA9F-6747-8641-8CCB7AD89696}" type="presParOf" srcId="{8CF04EB4-36C4-4042-AD8E-6C58FC14204F}" destId="{04258B0D-01E0-4388-A167-592FAC7F347B}" srcOrd="6" destOrd="0" presId="urn:microsoft.com/office/officeart/2005/8/layout/radial6"/>
    <dgm:cxn modelId="{4EC38FE9-0EEA-3444-B381-4FEC5D818825}" type="presParOf" srcId="{8CF04EB4-36C4-4042-AD8E-6C58FC14204F}" destId="{DB1C9C57-D0D7-4FBA-AB26-CF4BB8612C40}" srcOrd="7" destOrd="0" presId="urn:microsoft.com/office/officeart/2005/8/layout/radial6"/>
    <dgm:cxn modelId="{A0B6E7E8-ABFF-F549-A988-0E017D387973}" type="presParOf" srcId="{8CF04EB4-36C4-4042-AD8E-6C58FC14204F}" destId="{8A5FCFE2-A5E6-486A-B2BC-37C3A9B5473C}" srcOrd="8" destOrd="0" presId="urn:microsoft.com/office/officeart/2005/8/layout/radial6"/>
    <dgm:cxn modelId="{5E318700-8685-924D-B7A6-EED3DDB911FC}" type="presParOf" srcId="{8CF04EB4-36C4-4042-AD8E-6C58FC14204F}" destId="{FD419788-565F-46FE-9B68-02E162A6D8E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19788-565F-46FE-9B68-02E162A6D8EA}">
      <dsp:nvSpPr>
        <dsp:cNvPr id="0" name=""/>
        <dsp:cNvSpPr/>
      </dsp:nvSpPr>
      <dsp:spPr>
        <a:xfrm>
          <a:off x="2157239" y="645526"/>
          <a:ext cx="4302229" cy="430222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4">
            <a:hueOff val="-17635876"/>
            <a:satOff val="-6763"/>
            <a:lumOff val="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58B0D-01E0-4388-A167-592FAC7F347B}">
      <dsp:nvSpPr>
        <dsp:cNvPr id="0" name=""/>
        <dsp:cNvSpPr/>
      </dsp:nvSpPr>
      <dsp:spPr>
        <a:xfrm>
          <a:off x="2157239" y="645526"/>
          <a:ext cx="4302229" cy="430222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4">
            <a:hueOff val="-8817938"/>
            <a:satOff val="-3381"/>
            <a:lumOff val="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D1F94-BDFA-4B90-B4E6-B3A5B9D09BC7}">
      <dsp:nvSpPr>
        <dsp:cNvPr id="0" name=""/>
        <dsp:cNvSpPr/>
      </dsp:nvSpPr>
      <dsp:spPr>
        <a:xfrm>
          <a:off x="2157239" y="645526"/>
          <a:ext cx="4302229" cy="430222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94C32-2604-4229-AEC7-050510984C93}">
      <dsp:nvSpPr>
        <dsp:cNvPr id="0" name=""/>
        <dsp:cNvSpPr/>
      </dsp:nvSpPr>
      <dsp:spPr>
        <a:xfrm>
          <a:off x="3186280" y="1674567"/>
          <a:ext cx="2244147" cy="22441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1" kern="1200" dirty="0"/>
            <a:t>Big Data</a:t>
          </a:r>
        </a:p>
      </dsp:txBody>
      <dsp:txXfrm>
        <a:off x="3514928" y="2003215"/>
        <a:ext cx="1586851" cy="1586851"/>
      </dsp:txXfrm>
    </dsp:sp>
    <dsp:sp modelId="{6969DB1B-EBDC-4C35-9AEA-A1AE8F9428B1}">
      <dsp:nvSpPr>
        <dsp:cNvPr id="0" name=""/>
        <dsp:cNvSpPr/>
      </dsp:nvSpPr>
      <dsp:spPr>
        <a:xfrm>
          <a:off x="3614768" y="1878"/>
          <a:ext cx="1387172" cy="13871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Velocity</a:t>
          </a:r>
        </a:p>
      </dsp:txBody>
      <dsp:txXfrm>
        <a:off x="3817915" y="205025"/>
        <a:ext cx="980878" cy="980878"/>
      </dsp:txXfrm>
    </dsp:sp>
    <dsp:sp modelId="{7375C08F-CE61-4B9D-876C-6776B359548C}">
      <dsp:nvSpPr>
        <dsp:cNvPr id="0" name=""/>
        <dsp:cNvSpPr/>
      </dsp:nvSpPr>
      <dsp:spPr>
        <a:xfrm>
          <a:off x="5434440" y="3153643"/>
          <a:ext cx="1387172" cy="1387172"/>
        </a:xfrm>
        <a:prstGeom prst="ellipse">
          <a:avLst/>
        </a:prstGeom>
        <a:solidFill>
          <a:schemeClr val="accent4">
            <a:hueOff val="-8817938"/>
            <a:satOff val="-3381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Variety</a:t>
          </a:r>
        </a:p>
      </dsp:txBody>
      <dsp:txXfrm>
        <a:off x="5637587" y="3356790"/>
        <a:ext cx="980878" cy="980878"/>
      </dsp:txXfrm>
    </dsp:sp>
    <dsp:sp modelId="{DB1C9C57-D0D7-4FBA-AB26-CF4BB8612C40}">
      <dsp:nvSpPr>
        <dsp:cNvPr id="0" name=""/>
        <dsp:cNvSpPr/>
      </dsp:nvSpPr>
      <dsp:spPr>
        <a:xfrm>
          <a:off x="1795096" y="3153643"/>
          <a:ext cx="1387172" cy="1387172"/>
        </a:xfrm>
        <a:prstGeom prst="ellipse">
          <a:avLst/>
        </a:prstGeom>
        <a:solidFill>
          <a:schemeClr val="accent4">
            <a:hueOff val="-17635876"/>
            <a:satOff val="-6763"/>
            <a:lumOff val="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Volume</a:t>
          </a:r>
        </a:p>
      </dsp:txBody>
      <dsp:txXfrm>
        <a:off x="1998243" y="3356790"/>
        <a:ext cx="980878" cy="98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3362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4834916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83110" cy="365470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7F007D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0" y="1240172"/>
            <a:ext cx="9491663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3" y="5003340"/>
            <a:ext cx="2115994" cy="12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1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756434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92" r:id="rId19"/>
    <p:sldLayoutId id="2147483650" r:id="rId20"/>
    <p:sldLayoutId id="2147483693" r:id="rId21"/>
    <p:sldLayoutId id="2147483660" r:id="rId22"/>
    <p:sldLayoutId id="2147483722" r:id="rId23"/>
    <p:sldLayoutId id="2147483723" r:id="rId24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8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BIG DATA…</a:t>
            </a:r>
            <a:br>
              <a:rPr lang="en-GB" dirty="0"/>
            </a:br>
            <a:r>
              <a:rPr lang="en-GB" sz="7200" dirty="0"/>
              <a:t>AND HADOOP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those presentations you know you will </a:t>
            </a:r>
            <a:br>
              <a:rPr lang="en-GB" dirty="0"/>
            </a:br>
            <a:r>
              <a:rPr lang="en-GB" dirty="0"/>
              <a:t>need to print</a:t>
            </a:r>
          </a:p>
        </p:txBody>
      </p:sp>
    </p:spTree>
    <p:extLst>
      <p:ext uri="{BB962C8B-B14F-4D97-AF65-F5344CB8AC3E}">
        <p14:creationId xmlns:p14="http://schemas.microsoft.com/office/powerpoint/2010/main" val="169357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684537-8DB3-4D2A-A52C-9E5FD24A1E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Hadoop solution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Inspired by Google’s </a:t>
            </a:r>
            <a:r>
              <a:rPr lang="en-US" b="0" dirty="0" err="1"/>
              <a:t>MapReduce</a:t>
            </a:r>
            <a:r>
              <a:rPr lang="en-US" b="0" dirty="0"/>
              <a:t> and GFS architecture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Hadoop aims to solve the previous problems 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Nodes talk to each other as little as possible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Bring the computation to the data!</a:t>
            </a:r>
          </a:p>
          <a:p>
            <a:pPr marL="537782" lvl="1" indent="-366332"/>
            <a:r>
              <a:rPr lang="en-US" b="0" dirty="0"/>
              <a:t>Data replication</a:t>
            </a:r>
          </a:p>
          <a:p>
            <a:pPr marL="537782" lvl="1" indent="-366332"/>
            <a:r>
              <a:rPr lang="en-US" b="0" dirty="0"/>
              <a:t>Inexpensive hardware</a:t>
            </a:r>
          </a:p>
          <a:p>
            <a:pPr marL="537782" lvl="1" indent="-366332"/>
            <a:r>
              <a:rPr lang="en-US" b="0" dirty="0"/>
              <a:t>Intelligent job scheduling</a:t>
            </a:r>
          </a:p>
        </p:txBody>
      </p:sp>
      <p:pic>
        <p:nvPicPr>
          <p:cNvPr id="1026" name="Picture 2" descr="http://twimgs.com/informationweek/galleries/automated/723/01_Hadoop_fu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89" y="4559300"/>
            <a:ext cx="3513611" cy="23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8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E9C95B-C596-47C1-B63E-0A4DFFE01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access bottleneck - solved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 and process data on the same machine</a:t>
            </a:r>
          </a:p>
          <a:p>
            <a:r>
              <a:rPr lang="en-US" dirty="0"/>
              <a:t>Data locality</a:t>
            </a:r>
          </a:p>
          <a:p>
            <a:pPr lvl="1"/>
            <a:r>
              <a:rPr lang="en-US" dirty="0"/>
              <a:t>Bring the computation to the data</a:t>
            </a:r>
          </a:p>
          <a:p>
            <a:pPr lvl="1"/>
            <a:r>
              <a:rPr lang="en-US" dirty="0"/>
              <a:t>Conserves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405E44-FE2A-4A0E-AEBB-E420C079E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Disk performance - solved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 multiple disks in parallel</a:t>
            </a:r>
          </a:p>
          <a:p>
            <a:pPr lvl="1"/>
            <a:r>
              <a:rPr lang="en-US" dirty="0"/>
              <a:t>One disk might have a transfer rate of 210 MB/s</a:t>
            </a:r>
          </a:p>
          <a:p>
            <a:pPr lvl="2"/>
            <a:r>
              <a:rPr lang="en-US" dirty="0"/>
              <a:t>4 hours to read 3TB of data</a:t>
            </a:r>
          </a:p>
          <a:p>
            <a:pPr lvl="1"/>
            <a:r>
              <a:rPr lang="en-US" dirty="0"/>
              <a:t>1000 of those disks can transfer 210 GB/s</a:t>
            </a:r>
          </a:p>
          <a:p>
            <a:pPr lvl="2"/>
            <a:r>
              <a:rPr lang="en-US" dirty="0"/>
              <a:t>15 seconds to read 3TB of data</a:t>
            </a:r>
          </a:p>
          <a:p>
            <a:endParaRPr lang="en-US" dirty="0"/>
          </a:p>
          <a:p>
            <a:r>
              <a:rPr lang="en-US" dirty="0"/>
              <a:t>Collate the storage and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9CD070-1E24-4810-8656-B7E43462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Scalability - solved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Simple add more nodes to the cluster to increase scale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Inexpensive hardware makes this less 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Increasing the workload only results in a graceful decline in performance, not immediate failure</a:t>
            </a:r>
          </a:p>
        </p:txBody>
      </p:sp>
    </p:spTree>
    <p:extLst>
      <p:ext uri="{BB962C8B-B14F-4D97-AF65-F5344CB8AC3E}">
        <p14:creationId xmlns:p14="http://schemas.microsoft.com/office/powerpoint/2010/main" val="280248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62BBC9-4F19-4E26-9A6C-03624703B9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Fault tolerance - solved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With </a:t>
            </a:r>
            <a:r>
              <a:rPr lang="en-US" b="0" dirty="0" err="1"/>
              <a:t>Hadoop</a:t>
            </a:r>
            <a:r>
              <a:rPr lang="en-US" b="0" dirty="0"/>
              <a:t> we accept that failure is inevitable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Instead of minimizing the possibility of failure</a:t>
            </a:r>
          </a:p>
          <a:p>
            <a:pPr marL="457200" lvl="1" indent="-285750"/>
            <a:r>
              <a:rPr lang="en-US" b="0" dirty="0"/>
              <a:t>aim to minimize the effect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 replication across nodes </a:t>
            </a:r>
          </a:p>
          <a:p>
            <a:pPr marL="457200" lvl="1" indent="-285750"/>
            <a:r>
              <a:rPr lang="en-US" b="0" dirty="0"/>
              <a:t>if one node fails, the data can be re-replicated from one of the other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 processing is broken into small tasks </a:t>
            </a:r>
          </a:p>
          <a:p>
            <a:pPr marL="457200" lvl="1" indent="-285750"/>
            <a:r>
              <a:rPr lang="en-US" b="0" dirty="0"/>
              <a:t>many tasks run in parallel</a:t>
            </a:r>
          </a:p>
          <a:p>
            <a:pPr marL="457200" lvl="1" indent="-285750"/>
            <a:r>
              <a:rPr lang="en-US" dirty="0"/>
              <a:t>If one node fails during processing, the small task can be rescheduled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Nodes that recover can rejoin the system automatically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648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19ABB-F1E5-4629-A85B-703FAB7FC4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Hadoop core components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err="1"/>
              <a:t>Hadoop</a:t>
            </a:r>
            <a:r>
              <a:rPr lang="en-US" b="0" dirty="0"/>
              <a:t> Distributed File System (HDFS)</a:t>
            </a:r>
          </a:p>
          <a:p>
            <a:r>
              <a:rPr lang="en-US" b="0" dirty="0"/>
              <a:t>Yet Another Resource Negotiator (YARN)</a:t>
            </a:r>
          </a:p>
          <a:p>
            <a:r>
              <a:rPr lang="en-US" b="0" dirty="0" err="1"/>
              <a:t>MapReduce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8818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515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9D690-A8C9-4116-BCA9-FE1FDE52E9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Ecosystem components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Database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Workflow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Built on HDFS and/or </a:t>
            </a:r>
            <a:r>
              <a:rPr lang="en-US" b="0" dirty="0" err="1"/>
              <a:t>MapReduce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Designed to integrate with or support </a:t>
            </a:r>
            <a:r>
              <a:rPr lang="en-US" b="0" dirty="0" err="1"/>
              <a:t>Hadoop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6662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13AA-4349-477F-9D35-A1FDF14F46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Apache Pig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High-level data processing as opposed to low-level </a:t>
            </a:r>
            <a:r>
              <a:rPr lang="en-US" b="0" dirty="0" err="1"/>
              <a:t>MapReduce</a:t>
            </a:r>
            <a:r>
              <a:rPr lang="en-US" b="0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Especially good at joining and transforming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Pig interpreter runs on the client machine, turns Pig Latin scripts into </a:t>
            </a:r>
            <a:r>
              <a:rPr lang="en-US" b="0" dirty="0" err="1"/>
              <a:t>MapReduce</a:t>
            </a:r>
            <a:r>
              <a:rPr lang="en-US" b="0" dirty="0"/>
              <a:t> jobs and submits them to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2421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B161C-813F-428D-8106-22CB6F99A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Apache Hive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Like Pig, it is an abstraction on top of </a:t>
            </a:r>
            <a:r>
              <a:rPr lang="en-US" b="0" dirty="0" err="1"/>
              <a:t>MapReduce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Uses an SQL-like language called </a:t>
            </a:r>
            <a:r>
              <a:rPr lang="en-US" b="0" dirty="0" err="1"/>
              <a:t>HiveQL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Hive interpreter runs on the client machine and turns </a:t>
            </a:r>
            <a:r>
              <a:rPr lang="en-US" b="0" dirty="0" err="1"/>
              <a:t>HiveQL</a:t>
            </a:r>
            <a:r>
              <a:rPr lang="en-US" b="0" dirty="0"/>
              <a:t> queries into </a:t>
            </a:r>
            <a:r>
              <a:rPr lang="en-US" b="0" dirty="0" err="1"/>
              <a:t>MapReduce</a:t>
            </a:r>
            <a:r>
              <a:rPr lang="en-US" b="0" dirty="0"/>
              <a:t> jobs, then submits those to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4844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/>
        </p:nvGraphicFramePr>
        <p:xfrm>
          <a:off x="1582702" y="1040000"/>
          <a:ext cx="8616709" cy="5228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84502" y="4699504"/>
            <a:ext cx="2392100" cy="4415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Types of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1348" y="1157057"/>
            <a:ext cx="5105880" cy="4415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Speed of new data arriving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8230" y="4883332"/>
            <a:ext cx="2150342" cy="1087867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lang="en-GB" sz="2100" dirty="0"/>
              <a:t>Amount of data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endParaRPr lang="en-GB" sz="2100" dirty="0"/>
          </a:p>
          <a:p>
            <a:endParaRPr lang="en-GB" sz="21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2D7B1D-0510-4746-90A8-9939E88D8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9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7091B-04B1-41A6-9365-B3AD09821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Impala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High-performance SQL engine for large amounts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Similar query language to </a:t>
            </a:r>
            <a:r>
              <a:rPr lang="en-US" b="0" dirty="0" err="1"/>
              <a:t>HiveQL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10 to 50+ times faster than Hive, Pig or </a:t>
            </a:r>
            <a:r>
              <a:rPr lang="en-US" b="0" dirty="0" err="1"/>
              <a:t>MapReduce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Runs on </a:t>
            </a:r>
            <a:r>
              <a:rPr lang="en-US" b="0" dirty="0" err="1"/>
              <a:t>Hadoop</a:t>
            </a:r>
            <a:r>
              <a:rPr lang="en-US" b="0" dirty="0"/>
              <a:t> clusters using data stored in HDFS but not </a:t>
            </a:r>
            <a:r>
              <a:rPr lang="en-US" b="0" dirty="0" err="1"/>
              <a:t>MapReduce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9085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888D4-D380-4D50-85DF-EF408BF89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Apache Sqoop – SQL to Hadoop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Transfers data between RDBMSs and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Does this via a Map-only </a:t>
            </a:r>
            <a:r>
              <a:rPr lang="en-US" b="0" dirty="0" err="1"/>
              <a:t>MapReduce</a:t>
            </a:r>
            <a:r>
              <a:rPr lang="en-US" b="0" dirty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Supports JDBC, ODBC and other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Can import all tables, a single table, or table portions into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Results in a directory in HDFS containing comma-delimited text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Can also export data from HDFS back 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Can incrementally append new records and update current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3162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A2DAD-98D8-4325-B836-2B502339B3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Apache Flume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Imports data into HDFS as it is being generated contrasted against batch-processing it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E.g. 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6735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362B-B858-4EC3-8624-7FE3A40D31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Apache Oozie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Workflow engine for </a:t>
            </a:r>
            <a:r>
              <a:rPr lang="en-US" b="0" dirty="0" err="1"/>
              <a:t>MapReduce</a:t>
            </a:r>
            <a:r>
              <a:rPr lang="en-US" b="0" dirty="0"/>
              <a:t> jobs</a:t>
            </a:r>
          </a:p>
          <a:p>
            <a:r>
              <a:rPr lang="en-US" b="0" dirty="0" err="1"/>
              <a:t>Oozie</a:t>
            </a:r>
            <a:r>
              <a:rPr lang="en-US" b="0" dirty="0"/>
              <a:t> server submits jobs to the server in a set sequence</a:t>
            </a:r>
          </a:p>
          <a:p>
            <a:r>
              <a:rPr lang="en-US" b="0" dirty="0"/>
              <a:t>Supports actions such as: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jobs</a:t>
            </a:r>
          </a:p>
          <a:p>
            <a:pPr lvl="1"/>
            <a:r>
              <a:rPr lang="en-US" dirty="0"/>
              <a:t>Pig or Hive scripts</a:t>
            </a:r>
          </a:p>
          <a:p>
            <a:pPr lvl="1"/>
            <a:r>
              <a:rPr lang="en-US" dirty="0"/>
              <a:t>Java or shell programs</a:t>
            </a:r>
          </a:p>
          <a:p>
            <a:pPr lvl="1"/>
            <a:r>
              <a:rPr lang="en-US" dirty="0"/>
              <a:t>Manipulating data via HDFS commands</a:t>
            </a:r>
          </a:p>
          <a:p>
            <a:pPr lvl="1"/>
            <a:r>
              <a:rPr lang="en-US" dirty="0"/>
              <a:t>Running remote commands with SSH</a:t>
            </a:r>
          </a:p>
          <a:p>
            <a:pPr lvl="1"/>
            <a:r>
              <a:rPr lang="en-US" dirty="0"/>
              <a:t>Sending emails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1928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atafloq.com/cms/os_big_data_open_source_tools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6" y="928221"/>
            <a:ext cx="10590188" cy="5573058"/>
          </a:xfrm>
          <a:prstGeom prst="rect">
            <a:avLst/>
          </a:prstGeom>
          <a:ln>
            <a:solidFill>
              <a:srgbClr val="C4C4C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AE390-A8F0-4CA6-8A87-EAFCA007A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dirty="0"/>
              <a:t>Volume</a:t>
            </a:r>
            <a:endParaRPr lang="en-GB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19799" indent="-219799"/>
            <a:r>
              <a:rPr lang="en-US" b="0" dirty="0"/>
              <a:t>Google processes over 24 petabytes of data a day</a:t>
            </a:r>
          </a:p>
          <a:p>
            <a:pPr marL="219799" indent="-219799"/>
            <a:r>
              <a:rPr lang="en-US" b="0" dirty="0"/>
              <a:t>There are over 86 million </a:t>
            </a:r>
            <a:r>
              <a:rPr lang="en-US" b="0" dirty="0" err="1"/>
              <a:t>WordPress</a:t>
            </a:r>
            <a:r>
              <a:rPr lang="en-US" b="0" dirty="0"/>
              <a:t> websites</a:t>
            </a:r>
          </a:p>
          <a:p>
            <a:pPr marL="219799" indent="-219799"/>
            <a:r>
              <a:rPr lang="en-US" b="0" dirty="0"/>
              <a:t>More than 1.5 billion shares are traded on the New York Stock Exchange every day</a:t>
            </a:r>
          </a:p>
          <a:p>
            <a:pPr marL="219799" indent="-219799"/>
            <a:r>
              <a:rPr lang="en-US" b="0" dirty="0"/>
              <a:t>Facebook users create 2.7 billion comments and likes every day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582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11F8E-9B47-427B-B5E8-B055F7812B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Velocity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19799" indent="-219799"/>
            <a:r>
              <a:rPr lang="en-US" dirty="0"/>
              <a:t>Realtime</a:t>
            </a:r>
          </a:p>
          <a:p>
            <a:pPr marL="219799" indent="-219799"/>
            <a:r>
              <a:rPr lang="en-US" dirty="0"/>
              <a:t>Processes are increasingly autonomous</a:t>
            </a:r>
          </a:p>
          <a:p>
            <a:pPr marL="219799" indent="-219799"/>
            <a:r>
              <a:rPr lang="en-US" dirty="0"/>
              <a:t>Systems are increasingly interconnected</a:t>
            </a:r>
          </a:p>
          <a:p>
            <a:pPr marL="219799" indent="-219799"/>
            <a:r>
              <a:rPr lang="en-US" dirty="0"/>
              <a:t>People are increasingly interacting online</a:t>
            </a:r>
          </a:p>
          <a:p>
            <a:pPr marL="219799" indent="-219799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MB/s is 850 GB/day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0B91FB-840E-4AA5-99E5-87ADBC6B4E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Variety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Different kinds of (unstructured) data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Social network connections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Log files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Electronic records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Audio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Video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Ratings and reviews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Email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Text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 = Tabular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2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4BC54B-AD38-4B1E-8336-CD0BE78CC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Traditional large-scale computation 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Bigger computers</a:t>
            </a:r>
          </a:p>
          <a:p>
            <a:pPr lvl="1"/>
            <a:r>
              <a:rPr lang="en-US" dirty="0"/>
              <a:t>More memory</a:t>
            </a:r>
          </a:p>
          <a:p>
            <a:pPr lvl="1"/>
            <a:r>
              <a:rPr lang="en-US" dirty="0"/>
              <a:t>Faster processor</a:t>
            </a:r>
          </a:p>
          <a:p>
            <a:pPr lvl="1"/>
            <a:r>
              <a:rPr lang="en-US" dirty="0"/>
              <a:t>High cost</a:t>
            </a:r>
          </a:p>
          <a:p>
            <a:pPr lvl="1"/>
            <a:r>
              <a:rPr lang="en-US" dirty="0"/>
              <a:t>Limited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87898"/>
              </p:ext>
            </p:extLst>
          </p:nvPr>
        </p:nvGraphicFramePr>
        <p:xfrm>
          <a:off x="7187738" y="2081782"/>
          <a:ext cx="4445678" cy="16885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Year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Capacity (GB)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Cost per GB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1997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2.1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$157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2004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$1.05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2014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3000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$0.036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90584"/>
              </p:ext>
            </p:extLst>
          </p:nvPr>
        </p:nvGraphicFramePr>
        <p:xfrm>
          <a:off x="4040716" y="4921656"/>
          <a:ext cx="7997889" cy="172943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3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4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Year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Capacity</a:t>
                      </a:r>
                      <a:r>
                        <a:rPr lang="en-GB" sz="1600" baseline="0" dirty="0"/>
                        <a:t> (GB)</a:t>
                      </a:r>
                      <a:endParaRPr lang="en-GB" sz="1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Transfer Rate (MB/s)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Whole Disk Read (min)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1997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2.1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16.6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2004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56.5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59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2014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3000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210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238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BE845C-067C-4D5F-A1C8-3A93CFCE89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Scalability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Consider both storing the data and analyzing it</a:t>
            </a:r>
          </a:p>
          <a:p>
            <a:pPr lvl="1"/>
            <a:r>
              <a:rPr lang="en-US" dirty="0"/>
              <a:t>Marketing analysis</a:t>
            </a:r>
          </a:p>
          <a:p>
            <a:pPr lvl="1"/>
            <a:r>
              <a:rPr lang="en-US" dirty="0"/>
              <a:t>Product recommendations</a:t>
            </a:r>
          </a:p>
          <a:p>
            <a:pPr lvl="1"/>
            <a:r>
              <a:rPr lang="en-US" dirty="0"/>
              <a:t>Demand forecasting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endParaRPr lang="en-US" dirty="0"/>
          </a:p>
          <a:p>
            <a:r>
              <a:rPr lang="en-US" b="0" dirty="0"/>
              <a:t>If we don’t analyze all of it we risk missing some key information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189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C5074-7258-47DE-96F0-CC887247FE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Typical processing pattern:</a:t>
            </a:r>
          </a:p>
          <a:p>
            <a:pPr lvl="1"/>
            <a:r>
              <a:rPr lang="en-US" dirty="0"/>
              <a:t>Copy input data from storage to compute node</a:t>
            </a:r>
          </a:p>
          <a:p>
            <a:pPr lvl="1"/>
            <a:r>
              <a:rPr lang="en-US" dirty="0"/>
              <a:t>Perform necessary processing</a:t>
            </a:r>
          </a:p>
          <a:p>
            <a:pPr lvl="1"/>
            <a:r>
              <a:rPr lang="en-US" dirty="0"/>
              <a:t>Copy output data back to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However this only really works for small amounts of data </a:t>
            </a:r>
          </a:p>
          <a:p>
            <a:pPr marL="457200" lvl="1" indent="-285750"/>
            <a:r>
              <a:rPr lang="en-US" b="0" dirty="0"/>
              <a:t>where the second step dominates the overall time taken</a:t>
            </a:r>
          </a:p>
          <a:p>
            <a:pPr marL="457200" lvl="1" indent="-285750"/>
            <a:r>
              <a:rPr lang="en-US" b="0" dirty="0"/>
              <a:t>with larger amounts of data we risk spending more time copying it than processing it!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64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65C847-F157-45DD-AF88-A3C55AAC7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Distributed systems complexity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Availability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Data consistency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Event synchronization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Bandwidth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Failures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Scalability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Independent running jobs</a:t>
            </a:r>
          </a:p>
          <a:p>
            <a:pPr marL="366332" indent="-366332">
              <a:buFont typeface="Arial" panose="020B0604020202020204" pitchFamily="34" charset="0"/>
              <a:buChar char="•"/>
            </a:pPr>
            <a:r>
              <a:rPr lang="en-US" b="0" dirty="0"/>
              <a:t>Complex code</a:t>
            </a:r>
          </a:p>
        </p:txBody>
      </p:sp>
    </p:spTree>
    <p:extLst>
      <p:ext uri="{BB962C8B-B14F-4D97-AF65-F5344CB8AC3E}">
        <p14:creationId xmlns:p14="http://schemas.microsoft.com/office/powerpoint/2010/main" val="291951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alte" id="{7DFE4F53-6A44-FD4D-9607-47C581E3A957}" vid="{EF4214AA-DFC6-D646-98EC-145FB889E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70</TotalTime>
  <Words>809</Words>
  <Application>Microsoft Office PowerPoint</Application>
  <PresentationFormat>Widescreen</PresentationFormat>
  <Paragraphs>175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Krana Fat B</vt:lpstr>
      <vt:lpstr>Montserrat</vt:lpstr>
      <vt:lpstr>Office Theme</vt:lpstr>
      <vt:lpstr>BIG DATA… AND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why there  are white header layouts too</dc:title>
  <dc:subject/>
  <dc:creator>Michael Burgess</dc:creator>
  <cp:keywords/>
  <dc:description/>
  <cp:lastModifiedBy>Michael Burgess</cp:lastModifiedBy>
  <cp:revision>24</cp:revision>
  <cp:lastPrinted>2019-07-03T09:46:41Z</cp:lastPrinted>
  <dcterms:created xsi:type="dcterms:W3CDTF">2019-07-24T07:24:16Z</dcterms:created>
  <dcterms:modified xsi:type="dcterms:W3CDTF">2019-07-24T08:37:30Z</dcterms:modified>
  <cp:category/>
</cp:coreProperties>
</file>