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67" r:id="rId13"/>
    <p:sldId id="268" r:id="rId14"/>
    <p:sldId id="269" r:id="rId15"/>
    <p:sldId id="274" r:id="rId16"/>
    <p:sldId id="271" r:id="rId17"/>
    <p:sldId id="272" r:id="rId18"/>
    <p:sldId id="270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Sunday, February 16,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2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Sunday, February 16, 2025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8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20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Sunday, February 16, 2025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840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10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5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Sunday, February 16, 2025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Sunday, February 16, 2025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97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3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Sunday, February 16, 2025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Sunday, February 16, 2025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67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ogozhnikov.github.io/2016/06/24/gradient_boosting_explaine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ode/arthurtok/introduction-to-ensembling-stacking-in-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0A07-2F31-C13F-3587-CAB18255F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800" y="324000"/>
            <a:ext cx="6327439" cy="2658894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Ансамбли </a:t>
            </a:r>
            <a:br>
              <a:rPr lang="ru-RU" dirty="0">
                <a:solidFill>
                  <a:schemeClr val="bg2"/>
                </a:solidFill>
              </a:rPr>
            </a:br>
            <a:r>
              <a:rPr lang="ru-RU" dirty="0">
                <a:solidFill>
                  <a:schemeClr val="bg2"/>
                </a:solidFill>
              </a:rPr>
              <a:t>в машинном обучении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7D588-AF01-F85C-7818-1EBFF92A4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3026" y="3875108"/>
            <a:ext cx="6327195" cy="2541566"/>
          </a:xfrm>
        </p:spPr>
        <p:txBody>
          <a:bodyPr>
            <a:normAutofit/>
          </a:bodyPr>
          <a:lstStyle/>
          <a:p>
            <a:r>
              <a:rPr lang="ru-RU" sz="3600" i="1" dirty="0">
                <a:solidFill>
                  <a:schemeClr val="bg2">
                    <a:alpha val="56000"/>
                  </a:schemeClr>
                </a:solidFill>
              </a:rPr>
              <a:t>В. М. Гуровиц, </a:t>
            </a:r>
            <a:br>
              <a:rPr lang="ru-RU" sz="3600" i="1" dirty="0">
                <a:solidFill>
                  <a:schemeClr val="bg2">
                    <a:alpha val="56000"/>
                  </a:schemeClr>
                </a:solidFill>
              </a:rPr>
            </a:br>
            <a:r>
              <a:rPr lang="ru-RU" sz="3600" i="1" dirty="0">
                <a:solidFill>
                  <a:schemeClr val="bg2">
                    <a:alpha val="56000"/>
                  </a:schemeClr>
                </a:solidFill>
              </a:rPr>
              <a:t>школа </a:t>
            </a:r>
            <a:r>
              <a:rPr lang="en-US" sz="3600" i="1" dirty="0">
                <a:solidFill>
                  <a:schemeClr val="bg2">
                    <a:alpha val="56000"/>
                  </a:schemeClr>
                </a:solidFill>
              </a:rPr>
              <a:t>“</a:t>
            </a:r>
            <a:r>
              <a:rPr lang="ru-RU" sz="3600" i="1" dirty="0">
                <a:solidFill>
                  <a:schemeClr val="bg2">
                    <a:alpha val="56000"/>
                  </a:schemeClr>
                </a:solidFill>
              </a:rPr>
              <a:t>Летово</a:t>
            </a:r>
            <a:r>
              <a:rPr lang="en-US" sz="3600" i="1" dirty="0">
                <a:solidFill>
                  <a:schemeClr val="bg2">
                    <a:alpha val="56000"/>
                  </a:schemeClr>
                </a:solidFill>
              </a:rPr>
              <a:t>”</a:t>
            </a:r>
            <a:endParaRPr lang="ru-RU" sz="3600" i="1" dirty="0">
              <a:solidFill>
                <a:schemeClr val="bg2">
                  <a:alpha val="56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F062F58-A433-AF41-F977-0716B443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51" r="21904" b="2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9AD04C-26DF-4BA8-82F3-52AA0C961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3429000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4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8E53-ED33-380E-3907-3E272A5A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бустинг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B878-32C4-3D07-C7F2-71BC7C850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Jerome Friedman, 1999</a:t>
            </a:r>
          </a:p>
          <a:p>
            <a:r>
              <a:rPr lang="ru-RU" dirty="0"/>
              <a:t>Результатом работы алгоритма будет сумма с весами результатов используемых моделей. Каждая очередная модель и коэффициент перед ней подбирается исходя из результатов предыдущих моделей с помощью минимизации функции потерь</a:t>
            </a:r>
          </a:p>
        </p:txBody>
      </p:sp>
    </p:spTree>
    <p:extLst>
      <p:ext uri="{BB962C8B-B14F-4D97-AF65-F5344CB8AC3E}">
        <p14:creationId xmlns:p14="http://schemas.microsoft.com/office/powerpoint/2010/main" val="248800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6015-515C-2AE5-A3F7-4135850F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Интуиция градиентного бустинга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54B-DB94-8813-0762-8C64332F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108" y="1866022"/>
            <a:ext cx="8192643" cy="435609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1F517-33FE-1721-3BA9-64095FEA3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2589" y="1866022"/>
            <a:ext cx="4971274" cy="4356100"/>
          </a:xfrm>
        </p:spPr>
      </p:pic>
    </p:spTree>
    <p:extLst>
      <p:ext uri="{BB962C8B-B14F-4D97-AF65-F5344CB8AC3E}">
        <p14:creationId xmlns:p14="http://schemas.microsoft.com/office/powerpoint/2010/main" val="317432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A82C-2D2F-F50A-D701-266A7B3D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Математика градиентного бустинга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A5B171-1F39-B411-850F-CD7D71226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678" y="2060575"/>
            <a:ext cx="7866756" cy="4356100"/>
          </a:xfrm>
        </p:spPr>
      </p:pic>
    </p:spTree>
    <p:extLst>
      <p:ext uri="{BB962C8B-B14F-4D97-AF65-F5344CB8AC3E}">
        <p14:creationId xmlns:p14="http://schemas.microsoft.com/office/powerpoint/2010/main" val="138524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F31C-EECA-BACA-2128-FDE11A06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Псевдокод градиентного бустинга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67480-2A51-3FE3-A466-0F8D20BC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43" y="1468877"/>
            <a:ext cx="8130157" cy="4947798"/>
          </a:xfrm>
        </p:spPr>
      </p:pic>
    </p:spTree>
    <p:extLst>
      <p:ext uri="{BB962C8B-B14F-4D97-AF65-F5344CB8AC3E}">
        <p14:creationId xmlns:p14="http://schemas.microsoft.com/office/powerpoint/2010/main" val="135978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1574-70D9-D6B8-D2A2-6DD259AC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Градиентный бустинг на практике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DDEC-6DB4-2812-134D-0663FE686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399094"/>
            <a:ext cx="10406063" cy="5283808"/>
          </a:xfrm>
        </p:spPr>
        <p:txBody>
          <a:bodyPr/>
          <a:lstStyle/>
          <a:p>
            <a:r>
              <a:rPr lang="ru-RU" sz="1800" dirty="0"/>
              <a:t>Один из самых популярных и результативных классических алгоритмов.</a:t>
            </a:r>
          </a:p>
          <a:p>
            <a:r>
              <a:rPr lang="ru-RU" sz="1800" dirty="0"/>
              <a:t>Практически всегда используется с неглубокими решающими деревьями.</a:t>
            </a:r>
          </a:p>
          <a:p>
            <a:r>
              <a:rPr lang="ru-RU" sz="1800" dirty="0"/>
              <a:t>На практике лучше сравнивать результаты нескольких разных реализаций, таких как:</a:t>
            </a:r>
          </a:p>
          <a:p>
            <a:pPr lvl="1"/>
            <a:r>
              <a:rPr lang="ru-RU" sz="1400" dirty="0"/>
              <a:t>XGBoost: Точность и стабильность. Хорош как универсальный вариант.</a:t>
            </a:r>
          </a:p>
          <a:p>
            <a:pPr lvl="1"/>
            <a:r>
              <a:rPr lang="ru-RU" sz="1400" dirty="0"/>
              <a:t>LightGBM: Скорость и эффективность для больших данных.</a:t>
            </a:r>
          </a:p>
          <a:p>
            <a:pPr lvl="1"/>
            <a:r>
              <a:rPr lang="ru-RU" sz="1400" dirty="0"/>
              <a:t>CatBoost: Автоматическая обработка категориальных признаков и устойчивость к переобучению.</a:t>
            </a:r>
          </a:p>
          <a:p>
            <a:pPr marL="360000" lvl="1" indent="0">
              <a:buNone/>
            </a:pPr>
            <a:r>
              <a:rPr lang="ru-RU" sz="1400" b="1" i="1" dirty="0"/>
              <a:t>Исторически отличались довольно сильно, но сейчас переняли лучшие свойства друг </a:t>
            </a:r>
            <a:r>
              <a:rPr lang="ru-RU" sz="1400" b="1" i="1"/>
              <a:t>у друга.</a:t>
            </a:r>
            <a:endParaRPr lang="ru-RU" sz="1400" b="1" i="1" dirty="0"/>
          </a:p>
          <a:p>
            <a:pPr marL="0" indent="0">
              <a:buNone/>
            </a:pPr>
            <a:r>
              <a:rPr lang="ru-RU" sz="1800" dirty="0"/>
              <a:t>Результаты можно просто усреднить (</a:t>
            </a:r>
            <a:r>
              <a:rPr lang="en-US" sz="1800" dirty="0"/>
              <a:t>blending).</a:t>
            </a:r>
            <a:endParaRPr lang="ru-RU" sz="1800" dirty="0"/>
          </a:p>
          <a:p>
            <a:r>
              <a:rPr lang="ru-RU" sz="1800" dirty="0"/>
              <a:t>Может превосходить нейронный сети, особенно в задачах, работающих в реальном времени (рамка вокруг лица при фотографировании)</a:t>
            </a:r>
          </a:p>
          <a:p>
            <a:r>
              <a:rPr lang="ru-RU" sz="1800" dirty="0"/>
              <a:t>Не переобучайте модели: это потом уже нельзя будет исправить! (поэтому используют неглубокие деревья)</a:t>
            </a:r>
          </a:p>
          <a:p>
            <a:r>
              <a:rPr lang="ru-RU" sz="1800" dirty="0"/>
              <a:t>Подходит почти для всего (кроме картинок и тестов), но нужно тюнить!</a:t>
            </a:r>
          </a:p>
          <a:p>
            <a:r>
              <a:rPr lang="ru-RU" sz="1800" dirty="0"/>
              <a:t>Работает обычно лучше случайного леса, но нужно тюнить!</a:t>
            </a:r>
          </a:p>
        </p:txBody>
      </p:sp>
    </p:spTree>
    <p:extLst>
      <p:ext uri="{BB962C8B-B14F-4D97-AF65-F5344CB8AC3E}">
        <p14:creationId xmlns:p14="http://schemas.microsoft.com/office/powerpoint/2010/main" val="2090714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DA4-0830-7C8E-9B0D-EF5E3165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GBM </a:t>
            </a:r>
            <a:r>
              <a:rPr lang="ru-RU" dirty="0"/>
              <a:t>и </a:t>
            </a:r>
            <a:r>
              <a:rPr lang="en-US" dirty="0"/>
              <a:t>Random Forest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CC4E3-A188-AC62-3418-E3376E76D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69290"/>
            <a:ext cx="7033098" cy="5324611"/>
          </a:xfrm>
        </p:spPr>
      </p:pic>
    </p:spTree>
    <p:extLst>
      <p:ext uri="{BB962C8B-B14F-4D97-AF65-F5344CB8AC3E}">
        <p14:creationId xmlns:p14="http://schemas.microsoft.com/office/powerpoint/2010/main" val="269867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A362A-6859-A008-70DD-6ADA9DFD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1261-2475-96AE-EB7B-D6A23521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676096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(Extreme Gradient Boosting)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CE65-6318-079C-44EB-8C19FA5A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4" y="1164282"/>
            <a:ext cx="10406063" cy="569371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Tianqi Chen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Регуляризация (L1 и L2) для предотвращения переобучения.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Обработка пропущенных значений.</a:t>
            </a: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Поддержка параллелизации.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Высокая точность.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  <a:endParaRPr lang="en-US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Относительно медленнее, чем LightGBM и CatBoost, особенно на больших данных.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Требует предварительной обработки категориальных признаков (one-hot encoding, label encoding и т.д.).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Когда использовать</a:t>
            </a: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Когда нужна высокая точность и производительность, особенно на данных среднего размера</a:t>
            </a:r>
          </a:p>
        </p:txBody>
      </p:sp>
    </p:spTree>
    <p:extLst>
      <p:ext uri="{BB962C8B-B14F-4D97-AF65-F5344CB8AC3E}">
        <p14:creationId xmlns:p14="http://schemas.microsoft.com/office/powerpoint/2010/main" val="88468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D5AC-31B4-8AB2-85CF-056D6159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CC0E-A972-1579-17DF-8CC5C3B2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676096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(Light Gradient Boosting Machine)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1A34-1A84-D0A1-7632-2AE0A8F7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4" y="1164281"/>
            <a:ext cx="10406063" cy="6006063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Microsoft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Гистограммный подход для более быстрой обработки данных.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Leaf-wise рост дерева для повышения точности (но требует тщательной регуляризации).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Поддержка параллелизации.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Самый быстрый из трех алгоритмов, особенно на больших данных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  <a:endParaRPr lang="en-US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Может быть немного менее точным, чем XGBoost на небольших данных.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 тщательной настройки параметров регуляризации для предотвращения переобучения.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Требует предварительной обработки категориальных признаков.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использовать: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нужна высокая скорость и эффективность, особенно на больших данных.</a:t>
            </a:r>
            <a:endParaRPr lang="ru-RU" sz="1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5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7A05-DF0D-40D5-AA63-6C0FE23D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676096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(Category Boosting)</a:t>
            </a: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D7265-A746-8ED3-BB6B-BBCBE450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544" y="1164282"/>
            <a:ext cx="10406063" cy="5693718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Встроенная обработка категориальных признаков (Ordered Target Statistics) для автоматической обработки категориальных признаков.</a:t>
            </a: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Уменьшение смещения (различные техники).</a:t>
            </a: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Поддержка параллелизации.</a:t>
            </a: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Устойчив к переобучению.</a:t>
            </a: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1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Минусы:</a:t>
            </a:r>
            <a:endParaRPr lang="en-US" sz="18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быть медленнее, чем LightGBM, но часто быстрее, чем XGBoost.</a:t>
            </a:r>
          </a:p>
          <a:p>
            <a:pPr marL="720000" lvl="2">
              <a:lnSpc>
                <a:spcPct val="107000"/>
              </a:lnSpc>
              <a:spcAft>
                <a:spcPts val="800"/>
              </a:spcAft>
            </a:pPr>
            <a:r>
              <a:rPr lang="ru-RU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потребовать больше памяти, чем LightGBM, особенно при работе с большим количеством категориальных признаков.</a:t>
            </a:r>
          </a:p>
          <a:p>
            <a:pPr marL="360000" lvl="1">
              <a:lnSpc>
                <a:spcPct val="107000"/>
              </a:lnSpc>
              <a:spcAft>
                <a:spcPts val="800"/>
              </a:spcAf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использовать: </a:t>
            </a:r>
            <a:r>
              <a:rPr lang="ru-RU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огда данные содержат большое количество категориальных признаков. Также, если важна устойчивость к переобучению.</a:t>
            </a:r>
          </a:p>
        </p:txBody>
      </p:sp>
    </p:spTree>
    <p:extLst>
      <p:ext uri="{BB962C8B-B14F-4D97-AF65-F5344CB8AC3E}">
        <p14:creationId xmlns:p14="http://schemas.microsoft.com/office/powerpoint/2010/main" val="362434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EB49-5773-748C-5350-477ACA81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с собеседования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A11A-5531-0662-19E4-D85CC34E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Почему странно делать бустинг над линейными моделями (линейная регрессия, например</a:t>
            </a:r>
            <a:r>
              <a:rPr lang="en-US" b="1" dirty="0"/>
              <a:t>)?</a:t>
            </a:r>
          </a:p>
          <a:p>
            <a:r>
              <a:rPr lang="ru-RU" dirty="0"/>
              <a:t>Потому что линейная комбинация линейных моделей даст нам просто линейную модель.</a:t>
            </a:r>
          </a:p>
          <a:p>
            <a:r>
              <a:rPr lang="ru-RU" b="1" dirty="0"/>
              <a:t>Когда, тем не менее, это бустинг над линейными моделями может иметь смысл</a:t>
            </a:r>
            <a:r>
              <a:rPr lang="en-US" b="1" dirty="0"/>
              <a:t>?</a:t>
            </a:r>
          </a:p>
          <a:p>
            <a:r>
              <a:rPr lang="ru-RU" dirty="0"/>
              <a:t>Например, в задачах классификации: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752D8-1AD4-0152-3BB9-05204921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324" y="4308821"/>
            <a:ext cx="273405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2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7886-8BFF-62D5-DAFA-A03AA69F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1893F-7424-7C9C-2937-A9068C996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Ансамбль (</a:t>
            </a:r>
            <a:r>
              <a:rPr lang="en-US" b="1" dirty="0"/>
              <a:t>Ensemble</a:t>
            </a:r>
            <a:r>
              <a:rPr lang="ru-RU" b="1" dirty="0"/>
              <a:t>)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>
                <a:solidFill>
                  <a:srgbClr val="333333"/>
                </a:solidFill>
                <a:latin typeface="-apple-system"/>
              </a:rPr>
              <a:t>м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етод машинного обучения, где несколько моделей обучаются для решения одной и той же проблемы и объединяются для получения лучших результатов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r>
              <a:rPr lang="ru-RU" dirty="0"/>
              <a:t> </a:t>
            </a:r>
          </a:p>
          <a:p>
            <a:r>
              <a:rPr lang="ru-RU" dirty="0"/>
              <a:t>В простейшем случае результаты нескольких моделей усредняются, либо победитель определяется голосованием (простым большинством).</a:t>
            </a:r>
          </a:p>
          <a:p>
            <a:endParaRPr lang="ru-RU" dirty="0"/>
          </a:p>
          <a:p>
            <a:r>
              <a:rPr lang="ru-RU" b="1" dirty="0"/>
              <a:t>Почему ансамбль работает лучше, чем отдельная модель</a:t>
            </a:r>
            <a:r>
              <a:rPr lang="en-US" b="1" dirty="0"/>
              <a:t>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900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5A65-6C6A-FAC0-2A4F-3FD7527E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с собеседования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E463-0D28-CF4D-E009-A0CC29636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Что лучше параллелится – </a:t>
            </a:r>
            <a:r>
              <a:rPr lang="en-US" b="1" dirty="0"/>
              <a:t>Random Forest </a:t>
            </a:r>
            <a:r>
              <a:rPr lang="ru-RU" b="1" dirty="0"/>
              <a:t>или градиентный бустинг</a:t>
            </a:r>
            <a:r>
              <a:rPr lang="en-US" b="1" dirty="0"/>
              <a:t>?</a:t>
            </a:r>
          </a:p>
          <a:p>
            <a:r>
              <a:rPr lang="en-US" dirty="0"/>
              <a:t>Random Forest – </a:t>
            </a:r>
            <a:r>
              <a:rPr lang="ru-RU" dirty="0"/>
              <a:t>принципиально параллельный алгоритм, он считает все модели независимо. А градиентный бустинг – последовательный, он считает каждую следующую модель только по результатам предыдущей.</a:t>
            </a:r>
          </a:p>
          <a:p>
            <a:r>
              <a:rPr lang="ru-RU" b="1" dirty="0"/>
              <a:t>Имеет ли тогда смысл считать градиентный бустинг на </a:t>
            </a:r>
            <a:r>
              <a:rPr lang="en-US" b="1" dirty="0"/>
              <a:t>GPU? </a:t>
            </a:r>
            <a:r>
              <a:rPr lang="ru-RU" b="1" dirty="0"/>
              <a:t>Зачем там есть параметр </a:t>
            </a:r>
            <a:r>
              <a:rPr lang="en-US" b="1" dirty="0" err="1"/>
              <a:t>n_jobs</a:t>
            </a:r>
            <a:r>
              <a:rPr lang="en-US" b="1" dirty="0"/>
              <a:t>?</a:t>
            </a:r>
          </a:p>
          <a:p>
            <a:r>
              <a:rPr lang="ru-RU" dirty="0"/>
              <a:t>Имеет, потому что можно параллелить построение одного дерева на большом наборе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859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0D4B-CD14-2363-5232-B404B58B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Играемся с интерактивной визуализацией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1CBD-B4B7-AABC-515D-8CCCD9D8E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https://arogozhnikov.github.io/2016/06/24/gradient_boosting_explained.html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080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218-BA1E-199D-E02F-F2F62E8F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Google Sans"/>
              </a:rPr>
              <a:t>Теорема Кондорсе о присяжных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BF5-E6FB-BF77-8993-93B99C31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41120"/>
            <a:ext cx="10406063" cy="4356100"/>
          </a:xfrm>
        </p:spPr>
        <p:txBody>
          <a:bodyPr/>
          <a:lstStyle/>
          <a:p>
            <a:r>
              <a:rPr lang="ru-RU" i="1" dirty="0">
                <a:solidFill>
                  <a:schemeClr val="tx1"/>
                </a:solidFill>
                <a:latin typeface="Google Sans"/>
              </a:rPr>
              <a:t>Почему жюри присяжных принимает более правильные решения, чем один судья</a:t>
            </a:r>
            <a:r>
              <a:rPr lang="en-US" i="1" dirty="0">
                <a:solidFill>
                  <a:schemeClr val="tx1"/>
                </a:solidFill>
                <a:latin typeface="Google Sans"/>
              </a:rPr>
              <a:t>?</a:t>
            </a:r>
          </a:p>
          <a:p>
            <a:endParaRPr lang="ru-RU" b="0" i="1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ru-RU" i="1" dirty="0">
              <a:solidFill>
                <a:schemeClr val="tx1"/>
              </a:solidFill>
              <a:latin typeface="Google Sans"/>
            </a:endParaRPr>
          </a:p>
          <a:p>
            <a:endParaRPr lang="ru-RU" b="0" i="1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ru-RU" i="1" dirty="0">
              <a:solidFill>
                <a:schemeClr val="tx1"/>
              </a:solidFill>
              <a:latin typeface="Google Sans"/>
            </a:endParaRPr>
          </a:p>
          <a:p>
            <a:pPr marL="0" indent="0">
              <a:buNone/>
            </a:pPr>
            <a:endParaRPr lang="en-US" b="0" i="1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ru-RU" b="1" dirty="0">
                <a:solidFill>
                  <a:schemeClr val="tx1"/>
                </a:solidFill>
                <a:latin typeface="Google Sans"/>
              </a:rPr>
              <a:t>Теорема. </a:t>
            </a:r>
            <a:r>
              <a:rPr lang="ru-RU" b="0" i="0" dirty="0">
                <a:solidFill>
                  <a:schemeClr val="tx1"/>
                </a:solidFill>
                <a:effectLst/>
                <a:latin typeface="Google Sans"/>
              </a:rPr>
              <a:t>Если каждый член жюри присяжных имеет независимое мнение, и если вероятность правильного решения члена жюри больше 0.5, то тогда вероятность правильного решения присяжных в целом возрастает с увеличением количества членов жюри, и стремится к единице.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E4586-FCD9-C96D-FAF1-0E91F745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554" y="2560329"/>
            <a:ext cx="2393003" cy="23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0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6F1EFB-E19E-4237-BAD7-05E619DA4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E31EF-5632-47DF-BEBD-B23E451C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8"/>
            <a:ext cx="631069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CF7E3-F222-B31E-FE6C-CBD5FEC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5426074" cy="1073517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chemeClr val="bg2"/>
                </a:solidFill>
              </a:rPr>
              <a:t>Виды ансамблей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0798-2B1A-D047-36EB-940E5AB8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4" y="2246049"/>
            <a:ext cx="5437185" cy="3694435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Стекинг</a:t>
            </a:r>
            <a:endParaRPr lang="en-US" b="1" dirty="0">
              <a:solidFill>
                <a:schemeClr val="tx2"/>
              </a:solidFill>
            </a:endParaRP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sklearn.ensemble.StackingClassifier</a:t>
            </a:r>
            <a:endParaRPr lang="ru-RU" b="1" dirty="0">
              <a:solidFill>
                <a:schemeClr val="tx2"/>
              </a:solidFill>
            </a:endParaRPr>
          </a:p>
          <a:p>
            <a:pPr lvl="1"/>
            <a:r>
              <a:rPr lang="ru-RU" dirty="0">
                <a:solidFill>
                  <a:schemeClr val="tx2"/>
                </a:solidFill>
              </a:rPr>
              <a:t>Используем несколько моделей на одних и тех же данных, после этого результаты работы моделей используем как фичи для новой модели (на других данных!), принимающей решение.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ru-RU" dirty="0">
                <a:solidFill>
                  <a:schemeClr val="tx2"/>
                </a:solidFill>
              </a:rPr>
              <a:t>С техникой стекинга можно познакомиться здесь: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https://www.kaggle.com/code/arthurtok/introduction-to-ensembling-stacking-in-python</a:t>
            </a:r>
            <a:endParaRPr lang="en-US" dirty="0">
              <a:solidFill>
                <a:schemeClr val="tx2"/>
              </a:solidFill>
            </a:endParaRPr>
          </a:p>
          <a:p>
            <a:pPr lvl="1"/>
            <a:r>
              <a:rPr lang="ru-RU" dirty="0">
                <a:solidFill>
                  <a:schemeClr val="tx2"/>
                </a:solidFill>
              </a:rPr>
              <a:t>На практике </a:t>
            </a:r>
            <a:r>
              <a:rPr lang="ru-RU" b="1" dirty="0">
                <a:solidFill>
                  <a:schemeClr val="tx2"/>
                </a:solidFill>
              </a:rPr>
              <a:t>количество моделей </a:t>
            </a:r>
            <a:r>
              <a:rPr lang="ru-RU" dirty="0">
                <a:solidFill>
                  <a:schemeClr val="tx2"/>
                </a:solidFill>
              </a:rPr>
              <a:t>можно брать на порядок меньше, чем исходное количество признаков: увеличивать размерность пространства признаков смысла нет, так как новую информацию мы ниоткуда не получим – модели просто начнут повторять друг друга.</a:t>
            </a:r>
          </a:p>
          <a:p>
            <a:pPr lvl="1"/>
            <a:r>
              <a:rPr lang="ru-RU" dirty="0">
                <a:solidFill>
                  <a:schemeClr val="tx2"/>
                </a:solidFill>
              </a:rPr>
              <a:t>Как выиграть соревнование на </a:t>
            </a:r>
            <a:r>
              <a:rPr lang="en-US" dirty="0">
                <a:solidFill>
                  <a:schemeClr val="tx2"/>
                </a:solidFill>
              </a:rPr>
              <a:t>Kaggle?</a:t>
            </a:r>
            <a:r>
              <a:rPr lang="ru-RU" dirty="0">
                <a:solidFill>
                  <a:schemeClr val="tx2"/>
                </a:solidFill>
              </a:rPr>
              <a:t> Стакай </a:t>
            </a:r>
            <a:r>
              <a:rPr lang="en-US" dirty="0" err="1">
                <a:solidFill>
                  <a:schemeClr val="tx2"/>
                </a:solidFill>
              </a:rPr>
              <a:t>XGBoost</a:t>
            </a:r>
            <a:r>
              <a:rPr lang="en-US" dirty="0">
                <a:solidFill>
                  <a:schemeClr val="tx2"/>
                </a:solidFill>
              </a:rPr>
              <a:t>’</a:t>
            </a:r>
            <a:r>
              <a:rPr lang="ru-RU" dirty="0">
                <a:solidFill>
                  <a:schemeClr val="tx2"/>
                </a:solidFill>
              </a:rPr>
              <a:t>ы!</a:t>
            </a:r>
          </a:p>
          <a:p>
            <a:pPr lvl="1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F7DC03-6312-4C38-B866-8A8FC2FD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E1B176-45A8-43D4-BC6C-0F26FEC02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78A13C-F067-410A-A91D-CEBF4263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0699" y="0"/>
            <a:ext cx="0" cy="597551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143F40D-21D3-C8E3-4305-436A0D29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102" y="1529249"/>
            <a:ext cx="4977696" cy="2899508"/>
          </a:xfrm>
          <a:custGeom>
            <a:avLst/>
            <a:gdLst/>
            <a:ahLst/>
            <a:cxnLst/>
            <a:rect l="l" t="t" r="r" b="b"/>
            <a:pathLst>
              <a:path w="5880100" h="5957994">
                <a:moveTo>
                  <a:pt x="0" y="0"/>
                </a:moveTo>
                <a:lnTo>
                  <a:pt x="5880100" y="0"/>
                </a:lnTo>
                <a:lnTo>
                  <a:pt x="5880100" y="5957994"/>
                </a:lnTo>
                <a:lnTo>
                  <a:pt x="0" y="595799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088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1C5290-C9A1-8444-5584-6A1E66470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4A319-38CC-53F2-3FFD-0BD626AE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r>
              <a:rPr lang="ru-RU" sz="2400">
                <a:solidFill>
                  <a:schemeClr val="bg2"/>
                </a:solidFill>
              </a:rPr>
              <a:t>Виды ансамблей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05AF0-27D3-032E-1512-DE072B609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600" b="1" dirty="0">
                <a:solidFill>
                  <a:schemeClr val="tx2"/>
                </a:solidFill>
              </a:rPr>
              <a:t>Беггинг</a:t>
            </a:r>
            <a:r>
              <a:rPr lang="ru-RU" sz="1300" b="1" dirty="0">
                <a:solidFill>
                  <a:schemeClr val="tx2"/>
                </a:solidFill>
              </a:rPr>
              <a:t> (</a:t>
            </a:r>
            <a:r>
              <a:rPr lang="en-US" sz="1300" b="1" dirty="0">
                <a:solidFill>
                  <a:schemeClr val="tx2"/>
                </a:solidFill>
              </a:rPr>
              <a:t>Bagging – b</a:t>
            </a:r>
            <a:r>
              <a:rPr lang="en-US" sz="1300" dirty="0">
                <a:solidFill>
                  <a:schemeClr val="tx2"/>
                </a:solidFill>
              </a:rPr>
              <a:t>ootstrap </a:t>
            </a:r>
            <a:r>
              <a:rPr lang="en-US" sz="1300" b="1" dirty="0">
                <a:solidFill>
                  <a:schemeClr val="tx2"/>
                </a:solidFill>
              </a:rPr>
              <a:t>agg</a:t>
            </a:r>
            <a:r>
              <a:rPr lang="en-US" sz="1300" dirty="0">
                <a:solidFill>
                  <a:schemeClr val="tx2"/>
                </a:solidFill>
              </a:rPr>
              <a:t>regat</a:t>
            </a:r>
            <a:r>
              <a:rPr lang="en-US" sz="1300" b="1" dirty="0">
                <a:solidFill>
                  <a:schemeClr val="tx2"/>
                </a:solidFill>
              </a:rPr>
              <a:t>ing</a:t>
            </a:r>
            <a:r>
              <a:rPr lang="en-US" sz="1300" dirty="0">
                <a:solidFill>
                  <a:schemeClr val="tx2"/>
                </a:solidFill>
              </a:rPr>
              <a:t>)</a:t>
            </a:r>
            <a:endParaRPr lang="ru-RU" sz="13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300" dirty="0" err="1">
                <a:solidFill>
                  <a:schemeClr val="tx2"/>
                </a:solidFill>
              </a:rPr>
              <a:t>sklearn.ensemble.BaggingClassifier</a:t>
            </a:r>
            <a:endParaRPr lang="ru-RU" sz="1300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sz="1300" dirty="0">
                <a:solidFill>
                  <a:schemeClr val="tx2"/>
                </a:solidFill>
              </a:rPr>
              <a:t>Делаем разные выборки </a:t>
            </a:r>
            <a:r>
              <a:rPr lang="en-US" sz="1300" dirty="0">
                <a:solidFill>
                  <a:schemeClr val="tx2"/>
                </a:solidFill>
              </a:rPr>
              <a:t>(bootstrap’</a:t>
            </a:r>
            <a:r>
              <a:rPr lang="ru-RU" sz="1300" dirty="0">
                <a:solidFill>
                  <a:schemeClr val="tx2"/>
                </a:solidFill>
              </a:rPr>
              <a:t>ы</a:t>
            </a:r>
            <a:r>
              <a:rPr lang="en-US" sz="1300" dirty="0">
                <a:solidFill>
                  <a:schemeClr val="tx2"/>
                </a:solidFill>
              </a:rPr>
              <a:t>)</a:t>
            </a:r>
            <a:r>
              <a:rPr lang="ru-RU" sz="1300" dirty="0">
                <a:solidFill>
                  <a:schemeClr val="tx2"/>
                </a:solidFill>
              </a:rPr>
              <a:t> из одного набора данных, обучаем одинаковую модель на каждой из этих выборок, а затем объединяем результаты (</a:t>
            </a:r>
            <a:r>
              <a:rPr lang="en-US" sz="1300" dirty="0">
                <a:solidFill>
                  <a:schemeClr val="tx2"/>
                </a:solidFill>
              </a:rPr>
              <a:t>aggregating)</a:t>
            </a:r>
            <a:r>
              <a:rPr lang="ru-RU" sz="1300" dirty="0">
                <a:solidFill>
                  <a:schemeClr val="tx2"/>
                </a:solidFill>
              </a:rPr>
              <a:t>: берем средний результат либо наиболее популярный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ru-RU" sz="1300" dirty="0">
                <a:solidFill>
                  <a:schemeClr val="tx2"/>
                </a:solidFill>
              </a:rPr>
              <a:t>Пример: случайный лес (</a:t>
            </a:r>
            <a:r>
              <a:rPr lang="en-US" sz="1300" dirty="0">
                <a:solidFill>
                  <a:schemeClr val="tx2"/>
                </a:solidFill>
              </a:rPr>
              <a:t>random forest)</a:t>
            </a:r>
            <a:r>
              <a:rPr lang="ru-RU" sz="1300" dirty="0">
                <a:solidFill>
                  <a:schemeClr val="tx2"/>
                </a:solidFill>
              </a:rPr>
              <a:t> – беггинг на </a:t>
            </a:r>
            <a:r>
              <a:rPr lang="ru-RU" sz="1300" b="1" dirty="0">
                <a:solidFill>
                  <a:schemeClr val="tx2"/>
                </a:solidFill>
              </a:rPr>
              <a:t>глубоких переобученных</a:t>
            </a:r>
            <a:r>
              <a:rPr lang="ru-RU" sz="1300" dirty="0">
                <a:solidFill>
                  <a:schemeClr val="tx2"/>
                </a:solidFill>
              </a:rPr>
              <a:t> деревьях!</a:t>
            </a:r>
          </a:p>
          <a:p>
            <a:pPr lvl="1">
              <a:lnSpc>
                <a:spcPct val="110000"/>
              </a:lnSpc>
            </a:pPr>
            <a:endParaRPr lang="ru-RU" sz="13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iagram of a structure&#10;&#10;AI-generated content may be incorrect.">
            <a:extLst>
              <a:ext uri="{FF2B5EF4-FFF2-40B4-BE49-F238E27FC236}">
                <a16:creationId xmlns:a16="http://schemas.microsoft.com/office/drawing/2014/main" id="{149C65E4-A5CC-8940-B593-CA2DF305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15" y="1022413"/>
            <a:ext cx="6925984" cy="3913179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773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02F3-5607-76E6-25CC-35605E2B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про </a:t>
            </a:r>
            <a:r>
              <a:rPr lang="en-US" dirty="0"/>
              <a:t>bootstrap </a:t>
            </a:r>
            <a:r>
              <a:rPr lang="ru-RU" dirty="0"/>
              <a:t>в </a:t>
            </a:r>
            <a:r>
              <a:rPr lang="en-US" dirty="0"/>
              <a:t>Bagging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D93B-A200-8309-2B0B-F721A9B61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Выбираем </a:t>
            </a:r>
            <a:r>
              <a:rPr lang="en-US" dirty="0"/>
              <a:t>M </a:t>
            </a:r>
            <a:r>
              <a:rPr lang="ru-RU" dirty="0"/>
              <a:t>объектов из выборки размера </a:t>
            </a:r>
            <a:r>
              <a:rPr lang="en-US" dirty="0"/>
              <a:t>N </a:t>
            </a:r>
            <a:r>
              <a:rPr lang="en-US" b="1" dirty="0"/>
              <a:t>c </a:t>
            </a:r>
            <a:r>
              <a:rPr lang="ru-RU" b="1" dirty="0"/>
              <a:t>повторениями </a:t>
            </a:r>
            <a:r>
              <a:rPr lang="ru-RU" dirty="0"/>
              <a:t>(то есть каждый сампл выбираем случайно, при этом один и тот же сампл может оказаться в выборке несколько раз).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Аргументы за выбор с повторениями: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ru-RU" b="1" dirty="0"/>
              <a:t>Увеличивается весь отдельных признаков, </a:t>
            </a:r>
            <a:r>
              <a:rPr lang="ru-RU" dirty="0"/>
              <a:t>чем достигается неравномерность данных и отличие моделей.</a:t>
            </a:r>
          </a:p>
          <a:p>
            <a:pPr marL="0" indent="0">
              <a:buNone/>
            </a:pPr>
            <a:r>
              <a:rPr lang="ru-RU" b="1" dirty="0"/>
              <a:t>2. </a:t>
            </a:r>
            <a:r>
              <a:rPr lang="ru-RU" dirty="0"/>
              <a:t>Даже при </a:t>
            </a:r>
            <a:r>
              <a:rPr lang="en-US" dirty="0"/>
              <a:t>M </a:t>
            </a:r>
            <a:r>
              <a:rPr lang="ru-RU" dirty="0"/>
              <a:t>близких к </a:t>
            </a:r>
            <a:r>
              <a:rPr lang="en-US" dirty="0"/>
              <a:t>N </a:t>
            </a:r>
            <a:r>
              <a:rPr lang="ru-RU" b="1" dirty="0"/>
              <a:t>остаются неиспользованные (</a:t>
            </a:r>
            <a:r>
              <a:rPr lang="en-US" b="1" dirty="0"/>
              <a:t>out-of-bag)</a:t>
            </a:r>
            <a:r>
              <a:rPr lang="ru-RU" b="1" dirty="0"/>
              <a:t> объекты </a:t>
            </a:r>
            <a:r>
              <a:rPr lang="ru-RU" dirty="0"/>
              <a:t>для валидации.</a:t>
            </a:r>
          </a:p>
          <a:p>
            <a:pPr lvl="1"/>
            <a:r>
              <a:rPr lang="ru-RU" i="1" dirty="0"/>
              <a:t>Подсчитайте, сколько объектов останется при </a:t>
            </a:r>
            <a:r>
              <a:rPr lang="en-US" i="1" dirty="0"/>
              <a:t>M = N</a:t>
            </a:r>
            <a:r>
              <a:rPr lang="ru-RU" i="1" dirty="0"/>
              <a:t>.</a:t>
            </a:r>
            <a:endParaRPr lang="en-US" i="1" dirty="0"/>
          </a:p>
          <a:p>
            <a:pPr lvl="1"/>
            <a:r>
              <a:rPr lang="en-US" i="1" dirty="0"/>
              <a:t>(1 – 1/M)</a:t>
            </a:r>
            <a:r>
              <a:rPr lang="en-US" i="1" baseline="30000" dirty="0"/>
              <a:t>M</a:t>
            </a:r>
            <a:r>
              <a:rPr lang="en-US" i="1" dirty="0"/>
              <a:t>  -&gt; 1/e</a:t>
            </a:r>
          </a:p>
          <a:p>
            <a:pPr lvl="1"/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30542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A21DB-F178-4A32-A806-A0F058CA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4092-1559-3D12-5020-9FE495A2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r>
              <a:rPr lang="ru-RU" sz="2400">
                <a:solidFill>
                  <a:schemeClr val="bg2"/>
                </a:solidFill>
              </a:rPr>
              <a:t>Виды ансамблей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6239-DF59-B807-4B27-83E23599C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300" b="1" dirty="0">
                <a:solidFill>
                  <a:schemeClr val="tx2"/>
                </a:solidFill>
              </a:rPr>
              <a:t>Бустинг</a:t>
            </a:r>
          </a:p>
          <a:p>
            <a:pPr>
              <a:lnSpc>
                <a:spcPct val="110000"/>
              </a:lnSpc>
            </a:pPr>
            <a:r>
              <a:rPr lang="ru-RU" sz="1300" dirty="0">
                <a:solidFill>
                  <a:schemeClr val="tx2"/>
                </a:solidFill>
              </a:rPr>
              <a:t>Несколько однородных моделей обучаются </a:t>
            </a:r>
            <a:r>
              <a:rPr lang="ru-RU" sz="1300" b="1" dirty="0">
                <a:solidFill>
                  <a:schemeClr val="tx2"/>
                </a:solidFill>
              </a:rPr>
              <a:t>последовательно,</a:t>
            </a:r>
            <a:r>
              <a:rPr lang="ru-RU" sz="1300" dirty="0">
                <a:solidFill>
                  <a:schemeClr val="tx2"/>
                </a:solidFill>
              </a:rPr>
              <a:t> исправляя ошибки предыдущих моделей</a:t>
            </a:r>
          </a:p>
          <a:p>
            <a:pPr lvl="1">
              <a:lnSpc>
                <a:spcPct val="110000"/>
              </a:lnSpc>
            </a:pPr>
            <a:endParaRPr lang="ru-RU" sz="1300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355D55-3EAE-F726-9BC1-30E24618AC4A}"/>
              </a:ext>
            </a:extLst>
          </p:cNvPr>
          <p:cNvSpPr txBox="1"/>
          <p:nvPr/>
        </p:nvSpPr>
        <p:spPr>
          <a:xfrm>
            <a:off x="4810125" y="514350"/>
            <a:ext cx="69389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Адаптивный бустинг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один из первых алгоритмов бустинга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простой в реализации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чувствителен к выбросам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Может переобучаться, если составляющие его модели слишком сложные или данные зашумлены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Градиентный бустинг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обучает каждую следующую модель на остатках или градиентах ошибок предыдущей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более гибкий, чем </a:t>
            </a:r>
            <a:r>
              <a:rPr lang="en-US" dirty="0"/>
              <a:t>AdaBoost </a:t>
            </a:r>
            <a:r>
              <a:rPr lang="ru-RU" dirty="0"/>
              <a:t>за счет использования различных функций потерь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менее чувствителен к выбросам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может переобучаться, если не использовать регуляризацию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требует тщательной настройки гиперпараметров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382D9-F066-AAAB-4DAD-FFBAD1109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3" y="3393643"/>
            <a:ext cx="2013180" cy="24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7E81F9-985E-40E1-8E20-6F66263B2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46B315-2181-4D2A-A8B6-896689BC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959"/>
            <a:ext cx="4366008" cy="180911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BEF9D-11F6-7FC6-8A75-1A81DF4D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441324"/>
            <a:ext cx="3457573" cy="1005009"/>
          </a:xfrm>
        </p:spPr>
        <p:txBody>
          <a:bodyPr anchor="b">
            <a:normAutofit/>
          </a:bodyPr>
          <a:lstStyle/>
          <a:p>
            <a:r>
              <a:rPr lang="ru-RU" sz="2400" b="1">
                <a:solidFill>
                  <a:schemeClr val="bg2"/>
                </a:solidFill>
              </a:rPr>
              <a:t>Адаптивный бустинг (</a:t>
            </a:r>
            <a:r>
              <a:rPr lang="en-US" sz="2400" b="1">
                <a:solidFill>
                  <a:schemeClr val="bg2"/>
                </a:solidFill>
              </a:rPr>
              <a:t>AdaBoost)</a:t>
            </a:r>
            <a:endParaRPr lang="ru-RU" sz="240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3837-73A1-4B87-B7D8-5E603517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5" y="2246049"/>
            <a:ext cx="3457572" cy="3266357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sklearn.ensemble.AdaBoostClassifier</a:t>
            </a:r>
            <a:endParaRPr lang="ru-RU" sz="14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 dirty="0" err="1">
                <a:solidFill>
                  <a:schemeClr val="tx2"/>
                </a:solidFill>
              </a:rPr>
              <a:t>sklearn.ensemble.AdaBoostRegressor</a:t>
            </a:r>
            <a:endParaRPr lang="en-US" sz="17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700" dirty="0">
                <a:solidFill>
                  <a:schemeClr val="tx2"/>
                </a:solidFill>
              </a:rPr>
              <a:t>обучаем первую модель, увеличиваем относительный вес некорректно предсказанных значений и подаем эти данные на вход второй модели и т. д.</a:t>
            </a:r>
          </a:p>
          <a:p>
            <a:pPr>
              <a:lnSpc>
                <a:spcPct val="110000"/>
              </a:lnSpc>
            </a:pPr>
            <a:r>
              <a:rPr lang="ru-RU" sz="1700" dirty="0">
                <a:solidFill>
                  <a:schemeClr val="tx2"/>
                </a:solidFill>
              </a:rPr>
              <a:t>Результат – среднее с весами результатов работы всех моделей. Модели, которые работают лучше, имеют больший вес.</a:t>
            </a:r>
          </a:p>
          <a:p>
            <a:pPr>
              <a:lnSpc>
                <a:spcPct val="110000"/>
              </a:lnSpc>
            </a:pPr>
            <a:endParaRPr lang="ru-RU" sz="17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55F26C-4C97-4BA4-8A08-25193CC75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957997"/>
            <a:ext cx="12191999" cy="90000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DDC18-E028-47F7-8F3E-7DDC52D89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7B2856-431D-490E-AA67-410E169D6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7212" y="0"/>
            <a:ext cx="0" cy="5957995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09A3E88-92DF-18B5-B3A0-578D5F90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015" y="883893"/>
            <a:ext cx="6925984" cy="4190220"/>
          </a:xfrm>
          <a:custGeom>
            <a:avLst/>
            <a:gdLst/>
            <a:ahLst/>
            <a:cxnLst/>
            <a:rect l="l" t="t" r="r" b="b"/>
            <a:pathLst>
              <a:path w="7824788" h="5957994">
                <a:moveTo>
                  <a:pt x="0" y="0"/>
                </a:moveTo>
                <a:lnTo>
                  <a:pt x="7824788" y="0"/>
                </a:lnTo>
                <a:lnTo>
                  <a:pt x="7824788" y="5957994"/>
                </a:lnTo>
                <a:lnTo>
                  <a:pt x="0" y="595799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60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8880-C7F7-56EE-969D-04EA1732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потерь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1EB7-7A77-189C-32D6-2ABB2A57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AdaBoost </a:t>
            </a:r>
            <a:r>
              <a:rPr lang="ru-RU" dirty="0"/>
              <a:t>использует экспоненциальную функцию потерь.</a:t>
            </a:r>
          </a:p>
          <a:p>
            <a:r>
              <a:rPr lang="ru-RU" dirty="0"/>
              <a:t>Если заменить ее на другие, можно получить новые алгоритмы бустинга: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А можно ли придумать алгоритм, который сможет работать с произвольной функцией потерь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Оказывается, можно. И этот алгоритм получил название…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DF420-0DE0-2206-7101-584DE605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627" y="3081218"/>
            <a:ext cx="6420746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nes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1165</Words>
  <Application>Microsoft Office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Google Sans</vt:lpstr>
      <vt:lpstr>Neue Haas Grotesk Text Pro</vt:lpstr>
      <vt:lpstr>Wingdings 2</vt:lpstr>
      <vt:lpstr>LinesVTI</vt:lpstr>
      <vt:lpstr>Ансамбли  в машинном обучении</vt:lpstr>
      <vt:lpstr>Определение</vt:lpstr>
      <vt:lpstr>Теорема Кондорсе о присяжных</vt:lpstr>
      <vt:lpstr>Виды ансамблей</vt:lpstr>
      <vt:lpstr>Виды ансамблей</vt:lpstr>
      <vt:lpstr>Подробнее про bootstrap в Bagging</vt:lpstr>
      <vt:lpstr>Виды ансамблей</vt:lpstr>
      <vt:lpstr>Адаптивный бустинг (AdaBoost)</vt:lpstr>
      <vt:lpstr>Функция потерь</vt:lpstr>
      <vt:lpstr>Градиентный бустинг</vt:lpstr>
      <vt:lpstr>Интуиция градиентного бустинга</vt:lpstr>
      <vt:lpstr>Математика градиентного бустинга</vt:lpstr>
      <vt:lpstr>Псевдокод градиентного бустинга</vt:lpstr>
      <vt:lpstr>Градиентный бустинг на практике</vt:lpstr>
      <vt:lpstr>Сравнение GBM и Random Forest</vt:lpstr>
      <vt:lpstr>XGBoost (Extreme Gradient Boosting)</vt:lpstr>
      <vt:lpstr>LightGBM (Light Gradient Boosting Machine)</vt:lpstr>
      <vt:lpstr>CatBoost (Category Boosting)</vt:lpstr>
      <vt:lpstr>Вопросы с собеседования</vt:lpstr>
      <vt:lpstr>Вопросы с собеседования</vt:lpstr>
      <vt:lpstr>Играемся с интерактивной визуализацией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Joe</dc:creator>
  <cp:lastModifiedBy>Martina Joe</cp:lastModifiedBy>
  <cp:revision>5</cp:revision>
  <dcterms:created xsi:type="dcterms:W3CDTF">2025-02-16T08:40:03Z</dcterms:created>
  <dcterms:modified xsi:type="dcterms:W3CDTF">2025-02-16T13:30:59Z</dcterms:modified>
</cp:coreProperties>
</file>