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475" y="635754"/>
            <a:ext cx="86550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30885"/>
          </a:xfrm>
          <a:custGeom>
            <a:avLst/>
            <a:gdLst/>
            <a:ahLst/>
            <a:cxnLst/>
            <a:rect l="l" t="t" r="r" b="b"/>
            <a:pathLst>
              <a:path w="9144000" h="730885">
                <a:moveTo>
                  <a:pt x="0" y="730324"/>
                </a:moveTo>
                <a:lnTo>
                  <a:pt x="9143999" y="730324"/>
                </a:lnTo>
                <a:lnTo>
                  <a:pt x="9143999" y="0"/>
                </a:lnTo>
                <a:lnTo>
                  <a:pt x="0" y="0"/>
                </a:lnTo>
                <a:lnTo>
                  <a:pt x="0" y="7303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58524"/>
            <a:ext cx="9144000" cy="3485515"/>
          </a:xfrm>
          <a:custGeom>
            <a:avLst/>
            <a:gdLst/>
            <a:ahLst/>
            <a:cxnLst/>
            <a:rect l="l" t="t" r="r" b="b"/>
            <a:pathLst>
              <a:path w="9144000" h="3485515">
                <a:moveTo>
                  <a:pt x="0" y="3484974"/>
                </a:moveTo>
                <a:lnTo>
                  <a:pt x="9143999" y="3484974"/>
                </a:lnTo>
                <a:lnTo>
                  <a:pt x="9143999" y="0"/>
                </a:lnTo>
                <a:lnTo>
                  <a:pt x="0" y="0"/>
                </a:lnTo>
                <a:lnTo>
                  <a:pt x="0" y="34849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30324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9475"/>
            <a:ext cx="9144000" cy="928369"/>
          </a:xfrm>
          <a:custGeom>
            <a:avLst/>
            <a:gdLst/>
            <a:ahLst/>
            <a:cxnLst/>
            <a:rect l="l" t="t" r="r" b="b"/>
            <a:pathLst>
              <a:path w="9144000" h="928369">
                <a:moveTo>
                  <a:pt x="9143999" y="928199"/>
                </a:moveTo>
                <a:lnTo>
                  <a:pt x="0" y="928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2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60833"/>
            <a:ext cx="29514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ADADA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325" y="1591125"/>
            <a:ext cx="8769349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759069"/>
            <a:ext cx="5969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u="none" spc="-5" dirty="0">
                <a:solidFill>
                  <a:srgbClr val="000000"/>
                </a:solidFill>
              </a:rPr>
              <a:t>CPS</a:t>
            </a:r>
            <a:r>
              <a:rPr sz="5200" u="none" spc="-30" dirty="0">
                <a:solidFill>
                  <a:srgbClr val="000000"/>
                </a:solidFill>
              </a:rPr>
              <a:t> </a:t>
            </a:r>
            <a:r>
              <a:rPr sz="5200" u="none" spc="-5" dirty="0">
                <a:solidFill>
                  <a:srgbClr val="000000"/>
                </a:solidFill>
              </a:rPr>
              <a:t>109</a:t>
            </a:r>
            <a:r>
              <a:rPr sz="5200" u="none" spc="-25" dirty="0">
                <a:solidFill>
                  <a:srgbClr val="000000"/>
                </a:solidFill>
              </a:rPr>
              <a:t> </a:t>
            </a:r>
            <a:r>
              <a:rPr sz="5200" u="none" dirty="0">
                <a:solidFill>
                  <a:srgbClr val="000000"/>
                </a:solidFill>
              </a:rPr>
              <a:t>-</a:t>
            </a:r>
            <a:r>
              <a:rPr sz="5200" u="none" spc="-25" dirty="0">
                <a:solidFill>
                  <a:srgbClr val="000000"/>
                </a:solidFill>
              </a:rPr>
              <a:t> </a:t>
            </a:r>
            <a:r>
              <a:rPr sz="5200" u="none" spc="-5" dirty="0">
                <a:solidFill>
                  <a:srgbClr val="000000"/>
                </a:solidFill>
              </a:rPr>
              <a:t>Lab</a:t>
            </a:r>
            <a:r>
              <a:rPr sz="5200" u="none" spc="-25" dirty="0">
                <a:solidFill>
                  <a:srgbClr val="000000"/>
                </a:solidFill>
              </a:rPr>
              <a:t> </a:t>
            </a:r>
            <a:r>
              <a:rPr sz="5200" u="none" dirty="0">
                <a:solidFill>
                  <a:srgbClr val="000000"/>
                </a:solidFill>
              </a:rPr>
              <a:t>4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441190"/>
            <a:ext cx="75685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000000"/>
                </a:solidFill>
              </a:rPr>
              <a:t>“Bin” there done that (A quick </a:t>
            </a:r>
            <a:r>
              <a:rPr sz="3300" u="none" spc="-1970" dirty="0">
                <a:solidFill>
                  <a:srgbClr val="000000"/>
                </a:solidFill>
              </a:rPr>
              <a:t> </a:t>
            </a:r>
            <a:r>
              <a:rPr sz="3300" u="none" spc="-5" dirty="0">
                <a:solidFill>
                  <a:srgbClr val="000000"/>
                </a:solidFill>
              </a:rPr>
              <a:t>review</a:t>
            </a:r>
            <a:r>
              <a:rPr sz="3300" u="none" spc="-15" dirty="0">
                <a:solidFill>
                  <a:srgbClr val="000000"/>
                </a:solidFill>
              </a:rPr>
              <a:t> </a:t>
            </a:r>
            <a:r>
              <a:rPr sz="3300" u="none" spc="-5" dirty="0">
                <a:solidFill>
                  <a:srgbClr val="000000"/>
                </a:solidFill>
              </a:rPr>
              <a:t>of</a:t>
            </a:r>
            <a:r>
              <a:rPr sz="3300" u="none" spc="-15" dirty="0">
                <a:solidFill>
                  <a:srgbClr val="000000"/>
                </a:solidFill>
              </a:rPr>
              <a:t> </a:t>
            </a:r>
            <a:r>
              <a:rPr sz="3300" u="none" spc="-5" dirty="0">
                <a:solidFill>
                  <a:srgbClr val="000000"/>
                </a:solidFill>
              </a:rPr>
              <a:t>Binary</a:t>
            </a:r>
            <a:r>
              <a:rPr sz="3300" u="none" spc="-15" dirty="0">
                <a:solidFill>
                  <a:srgbClr val="000000"/>
                </a:solidFill>
              </a:rPr>
              <a:t> </a:t>
            </a:r>
            <a:r>
              <a:rPr sz="3300" u="none" spc="-5" dirty="0">
                <a:solidFill>
                  <a:srgbClr val="000000"/>
                </a:solidFill>
              </a:rPr>
              <a:t>Search)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87325" y="1591125"/>
            <a:ext cx="877252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788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Before we set you off to work on your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lab, we’ll give you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quick review of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Binary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Search.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Different kinds of searches and sorts are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very important in computer science, as is </a:t>
            </a:r>
            <a:r>
              <a:rPr sz="2800" spc="-16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2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analysis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their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DADAD"/>
                </a:solidFill>
                <a:latin typeface="Courier New"/>
                <a:cs typeface="Courier New"/>
              </a:rPr>
              <a:t>runtimes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High</a:t>
            </a:r>
            <a:r>
              <a:rPr spc="-50" dirty="0"/>
              <a:t> </a:t>
            </a:r>
            <a:r>
              <a:rPr spc="-5" dirty="0"/>
              <a:t>Level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260" y="429640"/>
            <a:ext cx="8300084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4984" algn="l"/>
                <a:tab pos="516255" algn="l"/>
              </a:tabLst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Set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mid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middle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b="1" u="heavy" spc="-5" dirty="0">
                <a:solidFill>
                  <a:srgbClr val="ADADAD"/>
                </a:solidFill>
                <a:uFill>
                  <a:solidFill>
                    <a:srgbClr val="ADADAD"/>
                  </a:solidFill>
                </a:uFill>
                <a:latin typeface="Courier New"/>
                <a:cs typeface="Courier New"/>
              </a:rPr>
              <a:t>sorted</a:t>
            </a:r>
            <a:r>
              <a:rPr sz="1800" b="1" spc="-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  <a:p>
            <a:pPr marL="972819" marR="3204210" lvl="1" indent="-503555">
              <a:lnSpc>
                <a:spcPct val="100000"/>
              </a:lnSpc>
              <a:buAutoNum type="alphaLcPeriod"/>
              <a:tabLst>
                <a:tab pos="972185" algn="l"/>
                <a:tab pos="973455" algn="l"/>
              </a:tabLst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If the number at the middle is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greater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than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number</a:t>
            </a:r>
            <a:endParaRPr sz="1800">
              <a:latin typeface="Courier New"/>
              <a:cs typeface="Courier New"/>
            </a:endParaRPr>
          </a:p>
          <a:p>
            <a:pPr marL="972819" marR="306705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we’re looking for then restrict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our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search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lower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half</a:t>
            </a:r>
            <a:endParaRPr sz="1800">
              <a:latin typeface="Courier New"/>
              <a:cs typeface="Courier New"/>
            </a:endParaRPr>
          </a:p>
          <a:p>
            <a:pPr marL="972819" marR="3204210" lvl="1" indent="-503555">
              <a:lnSpc>
                <a:spcPct val="100000"/>
              </a:lnSpc>
              <a:buAutoNum type="alphaLcPeriod" startAt="2"/>
              <a:tabLst>
                <a:tab pos="972185" algn="l"/>
                <a:tab pos="973455" algn="l"/>
              </a:tabLst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If the number at the middle is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less than the number we’re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looking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then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restrict</a:t>
            </a:r>
            <a:endParaRPr sz="18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our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search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to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upper</a:t>
            </a:r>
            <a:r>
              <a:rPr sz="1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half</a:t>
            </a:r>
            <a:endParaRPr sz="1800">
              <a:latin typeface="Courier New"/>
              <a:cs typeface="Courier New"/>
            </a:endParaRPr>
          </a:p>
          <a:p>
            <a:pPr marL="972819" marR="873125" lvl="1" indent="-503555">
              <a:lnSpc>
                <a:spcPct val="100000"/>
              </a:lnSpc>
              <a:buAutoNum type="alphaLcPeriod" startAt="3"/>
              <a:tabLst>
                <a:tab pos="972185" algn="l"/>
                <a:tab pos="973455" algn="l"/>
              </a:tabLst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If the number at the middle is the number we’re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looking</a:t>
            </a:r>
            <a:r>
              <a:rPr sz="18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then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return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its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index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(done)</a:t>
            </a:r>
            <a:endParaRPr sz="1800">
              <a:latin typeface="Courier New"/>
              <a:cs typeface="Courier New"/>
            </a:endParaRPr>
          </a:p>
          <a:p>
            <a:pPr marL="515620" marR="507365" indent="-503555">
              <a:lnSpc>
                <a:spcPct val="100000"/>
              </a:lnSpc>
              <a:tabLst>
                <a:tab pos="514984" algn="l"/>
              </a:tabLst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1.	Continue 1. until we encounter c. or we have no range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left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(in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which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case,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number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is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not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the list).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8419" marR="5080">
              <a:lnSpc>
                <a:spcPct val="100000"/>
              </a:lnSpc>
            </a:pP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To note: By halving our search space at each step, we are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much more efficient than in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“naive” sequential search (but </a:t>
            </a:r>
            <a:r>
              <a:rPr sz="1800" spc="-10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requires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DADAD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 sorted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array as</a:t>
            </a:r>
            <a:r>
              <a:rPr sz="18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DADAD"/>
                </a:solidFill>
                <a:latin typeface="Courier New"/>
                <a:cs typeface="Courier New"/>
              </a:rPr>
              <a:t>input!)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446" y="0"/>
            <a:ext cx="3669549" cy="2446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5" y="692651"/>
            <a:ext cx="6311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5" dirty="0">
                <a:solidFill>
                  <a:srgbClr val="000000"/>
                </a:solidFill>
              </a:rPr>
              <a:t>Pseudocode</a:t>
            </a:r>
            <a:r>
              <a:rPr sz="3300" u="none" spc="-95" dirty="0">
                <a:solidFill>
                  <a:srgbClr val="000000"/>
                </a:solidFill>
              </a:rPr>
              <a:t> </a:t>
            </a:r>
            <a:r>
              <a:rPr sz="3300" u="none" spc="-5" dirty="0">
                <a:solidFill>
                  <a:srgbClr val="000000"/>
                </a:solidFill>
              </a:rPr>
              <a:t>Implementation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87325" y="1597729"/>
            <a:ext cx="88265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#Input:</a:t>
            </a:r>
            <a:r>
              <a:rPr sz="1500" spc="-15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The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list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to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search,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the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element</a:t>
            </a:r>
            <a:r>
              <a:rPr sz="1500" spc="-15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to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look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for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#Output: The </a:t>
            </a:r>
            <a:r>
              <a:rPr sz="1500" u="heavy" spc="-5" dirty="0">
                <a:solidFill>
                  <a:srgbClr val="6AA84F"/>
                </a:solidFill>
                <a:uFill>
                  <a:solidFill>
                    <a:srgbClr val="6AA84F"/>
                  </a:solidFill>
                </a:uFill>
                <a:latin typeface="Courier New"/>
                <a:cs typeface="Courier New"/>
              </a:rPr>
              <a:t>index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 of the element in the list, OR -1 if it is not in the list </a:t>
            </a:r>
            <a:r>
              <a:rPr sz="1500" spc="-89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C9EEB"/>
                </a:solidFill>
                <a:latin typeface="Courier New"/>
                <a:cs typeface="Courier New"/>
              </a:rPr>
              <a:t>def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binary_pseudocode(input_list,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element_to_look_for):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low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0,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mid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0,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high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len(input_list)-1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spc="-5" dirty="0">
                <a:solidFill>
                  <a:srgbClr val="C17AA0"/>
                </a:solidFill>
                <a:latin typeface="Courier New"/>
                <a:cs typeface="Courier New"/>
              </a:rPr>
              <a:t>while</a:t>
            </a:r>
            <a:r>
              <a:rPr sz="1500" spc="-10" dirty="0">
                <a:solidFill>
                  <a:srgbClr val="C17AA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an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unsearched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range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still</a:t>
            </a:r>
            <a:r>
              <a:rPr sz="1500" spc="-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ADADAD"/>
                </a:solidFill>
                <a:latin typeface="Courier New"/>
                <a:cs typeface="Courier New"/>
              </a:rPr>
              <a:t>exists:</a:t>
            </a:r>
            <a:r>
              <a:rPr sz="150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6AA84F"/>
                </a:solidFill>
                <a:latin typeface="Courier New"/>
                <a:cs typeface="Courier New"/>
              </a:rPr>
              <a:t>#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What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does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this</a:t>
            </a:r>
            <a:r>
              <a:rPr sz="1500" spc="-10" dirty="0">
                <a:solidFill>
                  <a:srgbClr val="6AA84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6AA84F"/>
                </a:solidFill>
                <a:latin typeface="Courier New"/>
                <a:cs typeface="Courier New"/>
              </a:rPr>
              <a:t>mean?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1175" y="2785335"/>
          <a:ext cx="8178165" cy="22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0"/>
                <a:gridCol w="1485265"/>
                <a:gridCol w="660400"/>
              </a:tblGrid>
              <a:tr h="222200">
                <a:tc>
                  <a:txBody>
                    <a:bodyPr/>
                    <a:lstStyle/>
                    <a:p>
                      <a:pPr marR="4826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mid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floor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average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high</a:t>
                      </a:r>
                      <a:r>
                        <a:rPr sz="1500" spc="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Recall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syntax:</a:t>
                      </a:r>
                      <a:r>
                        <a:rPr sz="1500" spc="-7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//2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889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mid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look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for: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132080" algn="ctr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500" spc="-10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mid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889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500" spc="-10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mid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look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for: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lower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half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1500" spc="-7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(update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high)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889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500" spc="-10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mid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look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for: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49530" algn="r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range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upper</a:t>
                      </a:r>
                      <a:r>
                        <a:rPr sz="1500" spc="-1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half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500" spc="-1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1500" spc="-7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(update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low)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500" spc="-10" dirty="0">
                          <a:solidFill>
                            <a:srgbClr val="C17A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-1 </a:t>
                      </a:r>
                      <a:r>
                        <a:rPr sz="150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I.e.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list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50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Super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cool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hint: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What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low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and high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equal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500" spc="-1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500" spc="-4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end?</a:t>
                      </a:r>
                      <a:r>
                        <a:rPr sz="1500" spc="-40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they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  <a:tr h="22220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500" spc="-5" dirty="0">
                          <a:solidFill>
                            <a:srgbClr val="6AA84F"/>
                          </a:solidFill>
                          <a:latin typeface="Courier New"/>
                          <a:cs typeface="Courier New"/>
                        </a:rPr>
                        <a:t>useful?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91125"/>
            <a:ext cx="834644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Author’s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Note: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No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one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works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with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binary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Python.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432434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Binary</a:t>
            </a:r>
            <a:r>
              <a:rPr sz="2800" spc="-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are</a:t>
            </a:r>
            <a:r>
              <a:rPr sz="2800" spc="-4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representations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of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real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base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2.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107188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Side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note: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“Decimal”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now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refers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to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in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base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10.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75" y="1591125"/>
            <a:ext cx="87731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You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know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those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fancy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numbers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when</a:t>
            </a:r>
            <a:r>
              <a:rPr sz="2800" spc="-20" dirty="0">
                <a:solidFill>
                  <a:srgbClr val="ADADAD"/>
                </a:solidFill>
                <a:latin typeface="Courier New"/>
                <a:cs typeface="Courier New"/>
              </a:rPr>
              <a:t> they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show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computers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on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TV?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10101010…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Those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 are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binary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numbers.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ourier New"/>
              <a:cs typeface="Courier New"/>
            </a:endParaRPr>
          </a:p>
          <a:p>
            <a:pPr marL="12700" marR="218440">
              <a:lnSpc>
                <a:spcPct val="100000"/>
              </a:lnSpc>
            </a:pP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Converting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between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decimal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and</a:t>
            </a:r>
            <a:r>
              <a:rPr sz="28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binary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ADADAD"/>
                </a:solidFill>
                <a:latin typeface="Courier New"/>
                <a:cs typeface="Courier New"/>
              </a:rPr>
              <a:t>is </a:t>
            </a:r>
            <a:r>
              <a:rPr sz="2800" dirty="0">
                <a:solidFill>
                  <a:srgbClr val="ADADAD"/>
                </a:solidFill>
                <a:latin typeface="Courier New"/>
                <a:cs typeface="Courier New"/>
              </a:rPr>
              <a:t>pretty</a:t>
            </a:r>
            <a:r>
              <a:rPr sz="28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DADAD"/>
                </a:solidFill>
                <a:latin typeface="Courier New"/>
                <a:cs typeface="Courier New"/>
              </a:rPr>
              <a:t>easy!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0" dirty="0"/>
              <a:t> </a:t>
            </a:r>
            <a:r>
              <a:rPr spc="-10"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00" y="1753350"/>
            <a:ext cx="5591174" cy="2771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7325" y="1591125"/>
            <a:ext cx="876934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That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last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slide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shows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us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how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1s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and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0s </a:t>
            </a:r>
            <a:r>
              <a:rPr dirty="0">
                <a:solidFill>
                  <a:schemeClr val="bg1"/>
                </a:solidFill>
              </a:rPr>
              <a:t>correspond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with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powers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2.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So,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here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is, </a:t>
            </a:r>
            <a:r>
              <a:rPr dirty="0">
                <a:solidFill>
                  <a:schemeClr val="bg1"/>
                </a:solidFill>
              </a:rPr>
              <a:t>essentially,</a:t>
            </a:r>
            <a:r>
              <a:rPr spc="-1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how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count:</a:t>
            </a:r>
          </a:p>
          <a:p>
            <a:pPr marL="3917950"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</a:rPr>
              <a:t>1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=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32650" y="3074254"/>
          <a:ext cx="1450339" cy="1958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396240"/>
                <a:gridCol w="378459"/>
              </a:tblGrid>
              <a:tr h="384810">
                <a:tc>
                  <a:txBody>
                    <a:bodyPr/>
                    <a:lstStyle/>
                    <a:p>
                      <a:pPr marR="10160" algn="ctr">
                        <a:lnSpc>
                          <a:spcPts val="2685"/>
                        </a:lnSpc>
                      </a:pPr>
                      <a:r>
                        <a:rPr sz="26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685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685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R="10160" algn="ctr">
                        <a:lnSpc>
                          <a:spcPts val="2770"/>
                        </a:lnSpc>
                      </a:pPr>
                      <a:r>
                        <a:rPr sz="26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R="9525" algn="ctr">
                        <a:lnSpc>
                          <a:spcPts val="2770"/>
                        </a:lnSpc>
                      </a:pPr>
                      <a:r>
                        <a:rPr sz="26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6240">
                <a:tc>
                  <a:txBody>
                    <a:bodyPr/>
                    <a:lstStyle/>
                    <a:p>
                      <a:pPr marR="9525" algn="ctr">
                        <a:lnSpc>
                          <a:spcPts val="2770"/>
                        </a:lnSpc>
                      </a:pPr>
                      <a:r>
                        <a:rPr sz="26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101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4810">
                <a:tc>
                  <a:txBody>
                    <a:bodyPr/>
                    <a:lstStyle/>
                    <a:p>
                      <a:pPr marR="9525" algn="ctr">
                        <a:lnSpc>
                          <a:spcPts val="2770"/>
                        </a:lnSpc>
                      </a:pPr>
                      <a:r>
                        <a:rPr sz="2600" spc="-25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600" spc="-50" dirty="0">
                          <a:solidFill>
                            <a:srgbClr val="ADADAD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35" dirty="0"/>
              <a:t> </a:t>
            </a:r>
            <a:r>
              <a:rPr dirty="0"/>
              <a:t>Numbers</a:t>
            </a:r>
            <a:r>
              <a:rPr spc="-30" dirty="0"/>
              <a:t> </a:t>
            </a: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72" y="1421291"/>
            <a:ext cx="7950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Why</a:t>
            </a:r>
            <a:r>
              <a:rPr sz="2600" spc="-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don’t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we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try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some</a:t>
            </a:r>
            <a:r>
              <a:rPr sz="2600" spc="-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ADADAD"/>
                </a:solidFill>
                <a:latin typeface="Courier New"/>
                <a:cs typeface="Courier New"/>
              </a:rPr>
              <a:t>examples</a:t>
            </a:r>
            <a:r>
              <a:rPr sz="2600" spc="-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ADADAD"/>
                </a:solidFill>
                <a:latin typeface="Courier New"/>
                <a:cs typeface="Courier New"/>
              </a:rPr>
              <a:t>together?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75" y="2104157"/>
            <a:ext cx="2297430" cy="115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Binary:</a:t>
            </a:r>
            <a:r>
              <a:rPr sz="2100" spc="-1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101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150" spc="-37" baseline="1322" dirty="0">
                <a:solidFill>
                  <a:srgbClr val="ADADAD"/>
                </a:solidFill>
                <a:latin typeface="Courier New"/>
                <a:cs typeface="Courier New"/>
              </a:rPr>
              <a:t>Decimal:</a:t>
            </a:r>
            <a:r>
              <a:rPr sz="3150" spc="-1095" baseline="1322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50" dirty="0">
                <a:solidFill>
                  <a:srgbClr val="ADADAD"/>
                </a:solidFill>
                <a:latin typeface="Courier New"/>
                <a:cs typeface="Courier New"/>
              </a:rPr>
              <a:t>5</a:t>
            </a:r>
            <a:endParaRPr sz="21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Binary:</a:t>
            </a:r>
            <a:r>
              <a:rPr sz="2100" spc="-1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ADADAD"/>
                </a:solidFill>
                <a:latin typeface="Courier New"/>
                <a:cs typeface="Courier New"/>
              </a:rPr>
              <a:t>111001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650" y="3619197"/>
            <a:ext cx="3848735" cy="11664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2**0</a:t>
            </a:r>
            <a:r>
              <a:rPr sz="2100" spc="-509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2**3</a:t>
            </a:r>
            <a:r>
              <a:rPr sz="2100" spc="-49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2**4</a:t>
            </a:r>
            <a:r>
              <a:rPr sz="2100" spc="-38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1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20" dirty="0">
                <a:solidFill>
                  <a:srgbClr val="ADADAD"/>
                </a:solidFill>
                <a:latin typeface="Courier New"/>
                <a:cs typeface="Courier New"/>
              </a:rPr>
              <a:t>2**5</a:t>
            </a:r>
            <a:endParaRPr sz="2100">
              <a:latin typeface="Courier New"/>
              <a:cs typeface="Courier New"/>
            </a:endParaRPr>
          </a:p>
          <a:p>
            <a:pPr marR="58419" algn="ctr">
              <a:lnSpc>
                <a:spcPct val="100000"/>
              </a:lnSpc>
              <a:spcBef>
                <a:spcPts val="710"/>
              </a:spcBef>
            </a:pPr>
            <a:r>
              <a:rPr sz="2100" spc="-5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1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8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16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21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32</a:t>
            </a:r>
            <a:r>
              <a:rPr sz="2100" spc="-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 57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650" y="3232882"/>
            <a:ext cx="16967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37" baseline="1322" dirty="0">
                <a:solidFill>
                  <a:srgbClr val="ADADAD"/>
                </a:solidFill>
                <a:latin typeface="Courier New"/>
                <a:cs typeface="Courier New"/>
              </a:rPr>
              <a:t>Decimal:</a:t>
            </a:r>
            <a:r>
              <a:rPr sz="3150" spc="-967" baseline="1322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solidFill>
                  <a:srgbClr val="ADADAD"/>
                </a:solidFill>
                <a:latin typeface="Courier New"/>
                <a:cs typeface="Courier New"/>
              </a:rPr>
              <a:t>57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5174" y="2997724"/>
            <a:ext cx="2039620" cy="670560"/>
          </a:xfrm>
          <a:custGeom>
            <a:avLst/>
            <a:gdLst/>
            <a:ahLst/>
            <a:cxnLst/>
            <a:rect l="l" t="t" r="r" b="b"/>
            <a:pathLst>
              <a:path w="2039620" h="670560">
                <a:moveTo>
                  <a:pt x="1922399" y="233699"/>
                </a:moveTo>
                <a:lnTo>
                  <a:pt x="0" y="233699"/>
                </a:lnTo>
                <a:lnTo>
                  <a:pt x="0" y="649499"/>
                </a:lnTo>
              </a:path>
              <a:path w="2039620" h="670560">
                <a:moveTo>
                  <a:pt x="1444299" y="233849"/>
                </a:moveTo>
                <a:lnTo>
                  <a:pt x="1444299" y="452099"/>
                </a:lnTo>
                <a:lnTo>
                  <a:pt x="1096299" y="452099"/>
                </a:lnTo>
                <a:lnTo>
                  <a:pt x="1096299" y="670349"/>
                </a:lnTo>
              </a:path>
              <a:path w="2039620" h="670560">
                <a:moveTo>
                  <a:pt x="1278049" y="0"/>
                </a:moveTo>
                <a:lnTo>
                  <a:pt x="2039149" y="0"/>
                </a:lnTo>
                <a:lnTo>
                  <a:pt x="2039149" y="6494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3775" y="2619222"/>
            <a:ext cx="3927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What’s</a:t>
            </a:r>
            <a:r>
              <a:rPr sz="1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largest</a:t>
            </a:r>
            <a:r>
              <a:rPr sz="1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exponent</a:t>
            </a:r>
            <a:r>
              <a:rPr sz="1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of</a:t>
            </a:r>
            <a:r>
              <a:rPr sz="1600" spc="-8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3775" y="2863062"/>
            <a:ext cx="23418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1600" spc="-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goes</a:t>
            </a:r>
            <a:r>
              <a:rPr sz="1600" spc="-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1600" spc="-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69?: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6375" y="2919713"/>
            <a:ext cx="571500" cy="250825"/>
          </a:xfrm>
          <a:prstGeom prst="rect">
            <a:avLst/>
          </a:prstGeom>
          <a:ln w="1904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714"/>
              </a:lnSpc>
            </a:pP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2**6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3775" y="3048616"/>
            <a:ext cx="4048760" cy="666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64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(Total: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64,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Rem:</a:t>
            </a:r>
            <a:r>
              <a:rPr sz="1600" spc="-5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5)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What’s</a:t>
            </a:r>
            <a:r>
              <a:rPr sz="1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next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largest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goes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775" y="3689287"/>
            <a:ext cx="1685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1600" spc="-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5?: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	</a:t>
            </a:r>
            <a:r>
              <a:rPr sz="2400" spc="-30" baseline="1736" dirty="0">
                <a:solidFill>
                  <a:srgbClr val="ADADAD"/>
                </a:solidFill>
                <a:latin typeface="Courier New"/>
                <a:cs typeface="Courier New"/>
              </a:rPr>
              <a:t>2**2</a:t>
            </a:r>
            <a:endParaRPr sz="2400" baseline="173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865" y="3924787"/>
            <a:ext cx="3926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4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(Total: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64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4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68,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Rem: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1)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3775" y="4293997"/>
            <a:ext cx="4048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What’s</a:t>
            </a:r>
            <a:r>
              <a:rPr sz="1600" spc="-7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the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next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largest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that</a:t>
            </a:r>
            <a:r>
              <a:rPr sz="1600" spc="-7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goes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3775" y="4537836"/>
            <a:ext cx="1000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into</a:t>
            </a:r>
            <a:r>
              <a:rPr sz="1600" spc="-6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1?: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9312" y="4587575"/>
            <a:ext cx="571500" cy="250825"/>
          </a:xfrm>
          <a:prstGeom prst="rect">
            <a:avLst/>
          </a:prstGeom>
          <a:ln w="1904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739"/>
              </a:lnSpc>
            </a:pP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2**0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055" y="4795937"/>
            <a:ext cx="295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1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(Total: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68</a:t>
            </a:r>
            <a:r>
              <a:rPr sz="1600" spc="-35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+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1)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69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6475" y="1857322"/>
            <a:ext cx="1680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DADAD"/>
                </a:solidFill>
                <a:latin typeface="Courier New"/>
                <a:cs typeface="Courier New"/>
              </a:rPr>
              <a:t>Decimal:</a:t>
            </a:r>
            <a:r>
              <a:rPr sz="1600" spc="-12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ADADAD"/>
                </a:solidFill>
                <a:latin typeface="Courier New"/>
                <a:cs typeface="Courier New"/>
              </a:rPr>
              <a:t>69 </a:t>
            </a:r>
            <a:r>
              <a:rPr sz="1600" spc="-20" dirty="0">
                <a:solidFill>
                  <a:srgbClr val="ADADAD"/>
                </a:solidFill>
                <a:latin typeface="Courier New"/>
                <a:cs typeface="Courier New"/>
              </a:rPr>
              <a:t>Binary:</a:t>
            </a:r>
            <a:r>
              <a:rPr sz="1600" spc="-690" dirty="0">
                <a:solidFill>
                  <a:srgbClr val="ADADAD"/>
                </a:solidFill>
                <a:latin typeface="Courier New"/>
                <a:cs typeface="Courier New"/>
              </a:rPr>
              <a:t> </a:t>
            </a:r>
            <a:r>
              <a:rPr sz="2400" spc="-142" baseline="-5208" dirty="0">
                <a:solidFill>
                  <a:srgbClr val="ADADAD"/>
                </a:solidFill>
                <a:latin typeface="Courier New"/>
                <a:cs typeface="Courier New"/>
              </a:rPr>
              <a:t>1000101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7825" y="2269475"/>
            <a:ext cx="1734820" cy="2318385"/>
          </a:xfrm>
          <a:custGeom>
            <a:avLst/>
            <a:gdLst/>
            <a:ahLst/>
            <a:cxnLst/>
            <a:rect l="l" t="t" r="r" b="b"/>
            <a:pathLst>
              <a:path w="1734820" h="2318385">
                <a:moveTo>
                  <a:pt x="405174" y="2318099"/>
                </a:moveTo>
                <a:lnTo>
                  <a:pt x="405174" y="1266864"/>
                </a:lnTo>
                <a:lnTo>
                  <a:pt x="892775" y="1266864"/>
                </a:lnTo>
                <a:lnTo>
                  <a:pt x="892775" y="0"/>
                </a:lnTo>
                <a:lnTo>
                  <a:pt x="654774" y="0"/>
                </a:lnTo>
              </a:path>
              <a:path w="1734820" h="2318385">
                <a:moveTo>
                  <a:pt x="163549" y="1439687"/>
                </a:moveTo>
                <a:lnTo>
                  <a:pt x="735049" y="1439687"/>
                </a:lnTo>
                <a:lnTo>
                  <a:pt x="735049" y="1690487"/>
                </a:lnTo>
                <a:lnTo>
                  <a:pt x="163549" y="1690487"/>
                </a:lnTo>
                <a:lnTo>
                  <a:pt x="163549" y="1439687"/>
                </a:lnTo>
                <a:close/>
              </a:path>
              <a:path w="1734820" h="2318385">
                <a:moveTo>
                  <a:pt x="425899" y="135887"/>
                </a:moveTo>
                <a:lnTo>
                  <a:pt x="425899" y="787787"/>
                </a:lnTo>
                <a:lnTo>
                  <a:pt x="449299" y="787787"/>
                </a:lnTo>
                <a:lnTo>
                  <a:pt x="449299" y="1439687"/>
                </a:lnTo>
              </a:path>
              <a:path w="1734820" h="2318385">
                <a:moveTo>
                  <a:pt x="0" y="94337"/>
                </a:moveTo>
                <a:lnTo>
                  <a:pt x="1734299" y="94337"/>
                </a:lnTo>
                <a:lnTo>
                  <a:pt x="1734299" y="650237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570</Words>
  <Application>Microsoft Office PowerPoint</Application>
  <PresentationFormat>On-screen Show (16:9)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CPS 109 - Lab 4</vt:lpstr>
      <vt:lpstr>“Bin” there done that (A quick  review of Binary Search)</vt:lpstr>
      <vt:lpstr>High Level Steps</vt:lpstr>
      <vt:lpstr>Pseudocode Implementation</vt:lpstr>
      <vt:lpstr>Binary Numbers</vt:lpstr>
      <vt:lpstr>Binary Numbers</vt:lpstr>
      <vt:lpstr>Binary Numbers</vt:lpstr>
      <vt:lpstr>Binary Numbers</vt:lpstr>
      <vt:lpstr>Binary Numbers Practice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CPS109 - Lab 4 Fall 2022.pptx</dc:title>
  <dc:creator>Gurpreet Kaur</dc:creator>
  <cp:lastModifiedBy>Gurpreet Kaur</cp:lastModifiedBy>
  <cp:revision>1</cp:revision>
  <dcterms:created xsi:type="dcterms:W3CDTF">2024-02-22T21:30:38Z</dcterms:created>
  <dcterms:modified xsi:type="dcterms:W3CDTF">2024-02-22T21:37:45Z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