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475" y="635754"/>
            <a:ext cx="86550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ADADA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730885"/>
          </a:xfrm>
          <a:custGeom>
            <a:avLst/>
            <a:gdLst/>
            <a:ahLst/>
            <a:cxnLst/>
            <a:rect l="l" t="t" r="r" b="b"/>
            <a:pathLst>
              <a:path w="9144000" h="730885">
                <a:moveTo>
                  <a:pt x="0" y="730324"/>
                </a:moveTo>
                <a:lnTo>
                  <a:pt x="9143999" y="730324"/>
                </a:lnTo>
                <a:lnTo>
                  <a:pt x="9143999" y="0"/>
                </a:lnTo>
                <a:lnTo>
                  <a:pt x="0" y="0"/>
                </a:lnTo>
                <a:lnTo>
                  <a:pt x="0" y="7303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658524"/>
            <a:ext cx="9144000" cy="3485515"/>
          </a:xfrm>
          <a:custGeom>
            <a:avLst/>
            <a:gdLst/>
            <a:ahLst/>
            <a:cxnLst/>
            <a:rect l="l" t="t" r="r" b="b"/>
            <a:pathLst>
              <a:path w="9144000" h="3485515">
                <a:moveTo>
                  <a:pt x="0" y="3484974"/>
                </a:moveTo>
                <a:lnTo>
                  <a:pt x="9143999" y="3484974"/>
                </a:lnTo>
                <a:lnTo>
                  <a:pt x="9143999" y="0"/>
                </a:lnTo>
                <a:lnTo>
                  <a:pt x="0" y="0"/>
                </a:lnTo>
                <a:lnTo>
                  <a:pt x="0" y="348497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30324"/>
            <a:ext cx="9144000" cy="928369"/>
          </a:xfrm>
          <a:custGeom>
            <a:avLst/>
            <a:gdLst/>
            <a:ahLst/>
            <a:cxnLst/>
            <a:rect l="l" t="t" r="r" b="b"/>
            <a:pathLst>
              <a:path w="9144000" h="928369">
                <a:moveTo>
                  <a:pt x="9143999" y="928199"/>
                </a:moveTo>
                <a:lnTo>
                  <a:pt x="0" y="928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2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9475"/>
            <a:ext cx="9144000" cy="928369"/>
          </a:xfrm>
          <a:custGeom>
            <a:avLst/>
            <a:gdLst/>
            <a:ahLst/>
            <a:cxnLst/>
            <a:rect l="l" t="t" r="r" b="b"/>
            <a:pathLst>
              <a:path w="9144000" h="928369">
                <a:moveTo>
                  <a:pt x="9143999" y="928199"/>
                </a:moveTo>
                <a:lnTo>
                  <a:pt x="0" y="928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2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475" y="635754"/>
            <a:ext cx="86550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059" y="1496476"/>
            <a:ext cx="855988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ADADA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nooshin@torontomu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ryerson.ca" TargetMode="External"/><Relationship Id="rId2" Type="http://schemas.openxmlformats.org/officeDocument/2006/relationships/hyperlink" Target="mailto:username@moon.scs.ryerson.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759069"/>
            <a:ext cx="59690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/>
              <a:t>CPS</a:t>
            </a:r>
            <a:r>
              <a:rPr sz="5200" spc="-30" dirty="0"/>
              <a:t> </a:t>
            </a:r>
            <a:r>
              <a:rPr sz="5200" spc="-5" dirty="0"/>
              <a:t>109</a:t>
            </a:r>
            <a:r>
              <a:rPr sz="5200" spc="-25" dirty="0"/>
              <a:t> </a:t>
            </a:r>
            <a:r>
              <a:rPr sz="5200" dirty="0"/>
              <a:t>-</a:t>
            </a:r>
            <a:r>
              <a:rPr sz="5200" spc="-25" dirty="0"/>
              <a:t> </a:t>
            </a:r>
            <a:r>
              <a:rPr sz="5200" spc="-5" dirty="0"/>
              <a:t>Lab</a:t>
            </a:r>
            <a:r>
              <a:rPr sz="5200" spc="-25" dirty="0"/>
              <a:t> </a:t>
            </a:r>
            <a:r>
              <a:rPr sz="5200" dirty="0"/>
              <a:t>2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399"/>
            <a:ext cx="9144000" cy="928369"/>
          </a:xfrm>
          <a:custGeom>
            <a:avLst/>
            <a:gdLst/>
            <a:ahLst/>
            <a:cxnLst/>
            <a:rect l="l" t="t" r="r" b="b"/>
            <a:pathLst>
              <a:path w="9144000" h="928369">
                <a:moveTo>
                  <a:pt x="9143999" y="928199"/>
                </a:moveTo>
                <a:lnTo>
                  <a:pt x="0" y="928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2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475" y="261680"/>
            <a:ext cx="7339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</a:t>
            </a:r>
            <a:r>
              <a:rPr spc="-50" dirty="0"/>
              <a:t> </a:t>
            </a:r>
            <a:r>
              <a:rPr spc="-5" dirty="0"/>
              <a:t>Operator</a:t>
            </a:r>
            <a:r>
              <a:rPr spc="-5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325" y="1199551"/>
            <a:ext cx="67043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Boolean</a:t>
            </a:r>
            <a:r>
              <a:rPr sz="28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Comparisons:</a:t>
            </a:r>
            <a:endParaRPr sz="2800">
              <a:latin typeface="Courier New"/>
              <a:cs typeface="Courier New"/>
            </a:endParaRPr>
          </a:p>
          <a:p>
            <a:pPr marL="12700" marR="965200" indent="3157220">
              <a:lnSpc>
                <a:spcPct val="100000"/>
              </a:lnSpc>
            </a:pPr>
            <a:r>
              <a:rPr sz="2800" spc="-5" dirty="0">
                <a:solidFill>
                  <a:srgbClr val="3D85C6"/>
                </a:solidFill>
                <a:latin typeface="Courier New"/>
                <a:cs typeface="Courier New"/>
              </a:rPr>
              <a:t>and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,</a:t>
            </a:r>
            <a:r>
              <a:rPr sz="28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D85C6"/>
                </a:solidFill>
                <a:latin typeface="Courier New"/>
                <a:cs typeface="Courier New"/>
              </a:rPr>
              <a:t>or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,</a:t>
            </a:r>
            <a:r>
              <a:rPr sz="28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D85C6"/>
                </a:solidFill>
                <a:latin typeface="Courier New"/>
                <a:cs typeface="Courier New"/>
              </a:rPr>
              <a:t>not </a:t>
            </a:r>
            <a:r>
              <a:rPr sz="2800" spc="-1664" dirty="0">
                <a:solidFill>
                  <a:srgbClr val="3D85C6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Mathematical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Operations:</a:t>
            </a:r>
            <a:endParaRPr sz="2800">
              <a:latin typeface="Courier New"/>
              <a:cs typeface="Courier New"/>
            </a:endParaRPr>
          </a:p>
          <a:p>
            <a:pPr marL="12700" marR="5080" indent="2197100">
              <a:lnSpc>
                <a:spcPct val="100000"/>
              </a:lnSpc>
            </a:pPr>
            <a:r>
              <a:rPr sz="2800" spc="-5" dirty="0">
                <a:solidFill>
                  <a:srgbClr val="3D85C6"/>
                </a:solidFill>
                <a:latin typeface="Courier New"/>
                <a:cs typeface="Courier New"/>
              </a:rPr>
              <a:t>+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, </a:t>
            </a:r>
            <a:r>
              <a:rPr sz="2800" spc="-5" dirty="0">
                <a:solidFill>
                  <a:srgbClr val="3D85C6"/>
                </a:solidFill>
                <a:latin typeface="Courier New"/>
                <a:cs typeface="Courier New"/>
              </a:rPr>
              <a:t>-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, </a:t>
            </a:r>
            <a:r>
              <a:rPr sz="2800" spc="-5" dirty="0">
                <a:solidFill>
                  <a:srgbClr val="3D85C6"/>
                </a:solidFill>
                <a:latin typeface="Courier New"/>
                <a:cs typeface="Courier New"/>
              </a:rPr>
              <a:t>*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, </a:t>
            </a:r>
            <a:r>
              <a:rPr sz="2800" spc="-5" dirty="0">
                <a:solidFill>
                  <a:srgbClr val="3D85C6"/>
                </a:solidFill>
                <a:latin typeface="Courier New"/>
                <a:cs typeface="Courier New"/>
              </a:rPr>
              <a:t>/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, </a:t>
            </a:r>
            <a:r>
              <a:rPr sz="2800" spc="-5" dirty="0">
                <a:solidFill>
                  <a:srgbClr val="3D85C6"/>
                </a:solidFill>
                <a:latin typeface="Courier New"/>
                <a:cs typeface="Courier New"/>
              </a:rPr>
              <a:t>//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, </a:t>
            </a:r>
            <a:r>
              <a:rPr sz="2800" spc="-5" dirty="0">
                <a:solidFill>
                  <a:srgbClr val="3D85C6"/>
                </a:solidFill>
                <a:latin typeface="Courier New"/>
                <a:cs typeface="Courier New"/>
              </a:rPr>
              <a:t>**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, </a:t>
            </a:r>
            <a:r>
              <a:rPr sz="2800" dirty="0">
                <a:solidFill>
                  <a:srgbClr val="3D85C6"/>
                </a:solidFill>
                <a:latin typeface="Courier New"/>
                <a:cs typeface="Courier New"/>
              </a:rPr>
              <a:t>% </a:t>
            </a:r>
            <a:r>
              <a:rPr sz="2800" spc="-1675" dirty="0">
                <a:solidFill>
                  <a:srgbClr val="3D85C6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Comparators: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500" y="3526887"/>
          <a:ext cx="7623809" cy="146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7990"/>
                <a:gridCol w="3385819"/>
              </a:tblGrid>
              <a:tr h="4876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Greater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than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equal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solidFill>
                            <a:srgbClr val="3D85C6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000" spc="-45" dirty="0">
                          <a:solidFill>
                            <a:srgbClr val="3D85C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4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3D85C6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4876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Less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than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equal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solidFill>
                            <a:srgbClr val="3D85C6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3D85C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4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3D85C6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  <a:tr h="4876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Equal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equal</a:t>
                      </a:r>
                      <a:r>
                        <a:rPr sz="20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solidFill>
                            <a:srgbClr val="3D85C6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2000" spc="-45" dirty="0">
                          <a:solidFill>
                            <a:srgbClr val="3D85C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4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3D85C6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154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496476"/>
            <a:ext cx="834580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list is simply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collection of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data/variables/objects denoted with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set of [] and separated by commas, like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so: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138" y="3510150"/>
            <a:ext cx="7591725" cy="7253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3378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Lists</a:t>
            </a:r>
            <a:r>
              <a:rPr spc="-95" dirty="0"/>
              <a:t> </a:t>
            </a:r>
            <a:r>
              <a:rPr spc="-5" dirty="0"/>
              <a:t>Cont.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Let’s run through </a:t>
            </a:r>
            <a:r>
              <a:rPr dirty="0"/>
              <a:t>a </a:t>
            </a:r>
            <a:r>
              <a:rPr spc="-5" dirty="0"/>
              <a:t>quick example (which </a:t>
            </a:r>
            <a:r>
              <a:rPr spc="-1670" dirty="0"/>
              <a:t> </a:t>
            </a:r>
            <a:r>
              <a:rPr spc="-5" dirty="0"/>
              <a:t>is posted on the Github as: </a:t>
            </a:r>
            <a:r>
              <a:rPr dirty="0"/>
              <a:t> </a:t>
            </a:r>
            <a:r>
              <a:rPr spc="-5" dirty="0"/>
              <a:t>ListCrashCourse.py) to hopefully answer </a:t>
            </a:r>
            <a:r>
              <a:rPr dirty="0"/>
              <a:t> </a:t>
            </a:r>
            <a:r>
              <a:rPr spc="-5" dirty="0"/>
              <a:t>some questions you may have regarding </a:t>
            </a:r>
            <a:r>
              <a:rPr dirty="0"/>
              <a:t> </a:t>
            </a:r>
            <a:r>
              <a:rPr spc="-5" dirty="0"/>
              <a:t>lists.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6425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spc="-50" dirty="0"/>
              <a:t> </a:t>
            </a:r>
            <a:r>
              <a:rPr spc="-5" dirty="0"/>
              <a:t>to</a:t>
            </a:r>
            <a:r>
              <a:rPr spc="-50" dirty="0"/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496476"/>
            <a:ext cx="813244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Do you want to repeat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bunch of code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until you achieve something specific?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Maybe until you reach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certain number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of iterations or you find what you’re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looking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list?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need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that.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6425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spc="-50" dirty="0"/>
              <a:t> </a:t>
            </a:r>
            <a:r>
              <a:rPr spc="-5" dirty="0"/>
              <a:t>to</a:t>
            </a:r>
            <a:r>
              <a:rPr spc="-50" dirty="0"/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496476"/>
            <a:ext cx="834580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What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loop?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 is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certain set of instructions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(syntax) that the computer knows to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repeat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until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condition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met.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Kinds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loops: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while,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for,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nested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Loops:</a:t>
            </a:r>
            <a:r>
              <a:rPr spc="-95" dirty="0"/>
              <a:t> </a:t>
            </a:r>
            <a:r>
              <a:rPr spc="-5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225" y="1496476"/>
            <a:ext cx="834580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2800" spc="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</a:t>
            </a:r>
            <a:r>
              <a:rPr sz="2800" spc="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will</a:t>
            </a:r>
            <a:r>
              <a:rPr sz="2800" spc="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repeat</a:t>
            </a:r>
            <a:r>
              <a:rPr sz="2800" spc="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specific</a:t>
            </a:r>
            <a:r>
              <a:rPr sz="2800" spc="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set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800" spc="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instructions</a:t>
            </a:r>
            <a:r>
              <a:rPr sz="2800" spc="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(written</a:t>
            </a:r>
            <a:r>
              <a:rPr sz="2800" spc="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by</a:t>
            </a:r>
            <a:r>
              <a:rPr sz="2800" spc="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you)</a:t>
            </a:r>
            <a:r>
              <a:rPr sz="2800" spc="4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i="1" spc="-5" dirty="0">
                <a:solidFill>
                  <a:srgbClr val="ADADAD"/>
                </a:solidFill>
                <a:latin typeface="Courier New"/>
                <a:cs typeface="Courier New"/>
              </a:rPr>
              <a:t>for </a:t>
            </a:r>
            <a:r>
              <a:rPr sz="2800" i="1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the amount of time/number of iterations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specified.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1497965">
              <a:lnSpc>
                <a:spcPct val="100000"/>
              </a:lnSpc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Simply put: the computer will do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something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x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amount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times.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Loops:</a:t>
            </a:r>
            <a:r>
              <a:rPr spc="-95" dirty="0"/>
              <a:t> </a:t>
            </a:r>
            <a:r>
              <a:rPr spc="-5" dirty="0"/>
              <a:t>For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96" y="1831067"/>
            <a:ext cx="5925767" cy="1614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0600" y="2861583"/>
            <a:ext cx="1663699" cy="1765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0699" y="2185109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Output: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625" y="3771739"/>
            <a:ext cx="5998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ADADAD"/>
                </a:solidFill>
                <a:latin typeface="Courier New"/>
                <a:cs typeface="Courier New"/>
              </a:rPr>
              <a:t>Notice the range function starts iteration at </a:t>
            </a:r>
            <a:r>
              <a:rPr sz="1400" dirty="0">
                <a:solidFill>
                  <a:srgbClr val="ADADAD"/>
                </a:solidFill>
                <a:latin typeface="Courier New"/>
                <a:cs typeface="Courier New"/>
              </a:rPr>
              <a:t>0 </a:t>
            </a:r>
            <a:r>
              <a:rPr sz="1400" spc="-5" dirty="0">
                <a:solidFill>
                  <a:srgbClr val="ADADAD"/>
                </a:solidFill>
                <a:latin typeface="Courier New"/>
                <a:cs typeface="Courier New"/>
              </a:rPr>
              <a:t>and ends </a:t>
            </a:r>
            <a:r>
              <a:rPr sz="1400" spc="-8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Courier New"/>
                <a:cs typeface="Courier New"/>
              </a:rPr>
              <a:t>at</a:t>
            </a:r>
            <a:r>
              <a:rPr sz="14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DADAD"/>
                </a:solidFill>
                <a:latin typeface="Courier New"/>
                <a:cs typeface="Courier New"/>
              </a:rPr>
              <a:t>9</a:t>
            </a:r>
            <a:r>
              <a:rPr sz="14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Courier New"/>
                <a:cs typeface="Courier New"/>
              </a:rPr>
              <a:t>(not inclusive</a:t>
            </a:r>
            <a:r>
              <a:rPr sz="14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Courier New"/>
                <a:cs typeface="Courier New"/>
              </a:rPr>
              <a:t>on</a:t>
            </a:r>
            <a:r>
              <a:rPr sz="14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Courier New"/>
                <a:cs typeface="Courier New"/>
              </a:rPr>
              <a:t>stopping point)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Loops:</a:t>
            </a:r>
            <a:r>
              <a:rPr spc="-95" dirty="0"/>
              <a:t> </a:t>
            </a:r>
            <a:r>
              <a:rPr spc="-5" dirty="0"/>
              <a:t>For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25" y="1512125"/>
            <a:ext cx="5419724" cy="990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425" y="3985200"/>
            <a:ext cx="2552699" cy="990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1350" y="2553362"/>
            <a:ext cx="6212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You can also use for loops to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iterate over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list, or the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characters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string.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6425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4326" y="3328003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Output: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29" y="1631008"/>
            <a:ext cx="6654799" cy="990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44396"/>
            <a:ext cx="3427010" cy="3323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5464" y="3935525"/>
            <a:ext cx="6347279" cy="86625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30147" y="2822556"/>
            <a:ext cx="3782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&lt;- the function is called and </a:t>
            </a:r>
            <a:r>
              <a:rPr sz="1700" spc="-10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1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list</a:t>
            </a:r>
            <a:r>
              <a:rPr sz="1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1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passed</a:t>
            </a:r>
            <a:r>
              <a:rPr sz="1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through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475" y="635754"/>
            <a:ext cx="6425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Examples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of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for</a:t>
            </a:r>
            <a:r>
              <a:rPr sz="4000" spc="-30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loops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369" y="3194180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Output: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15" y="1601254"/>
            <a:ext cx="5968999" cy="952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14067"/>
            <a:ext cx="3534352" cy="4006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7347" y="3705826"/>
            <a:ext cx="4394199" cy="1104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1854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591125"/>
            <a:ext cx="7919084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 indent="-42672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43942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Housekeeping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(will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likely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bypass)</a:t>
            </a:r>
            <a:endParaRPr sz="28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/>
              <a:tabLst>
                <a:tab pos="43942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Recap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Last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Week</a:t>
            </a:r>
            <a:endParaRPr sz="28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/>
              <a:tabLst>
                <a:tab pos="43942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Operators</a:t>
            </a:r>
            <a:endParaRPr sz="28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/>
              <a:tabLst>
                <a:tab pos="43942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10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Lists</a:t>
            </a:r>
            <a:endParaRPr sz="28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/>
              <a:tabLst>
                <a:tab pos="43942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10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Loops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475" y="635754"/>
            <a:ext cx="6425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Examples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of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for</a:t>
            </a:r>
            <a:r>
              <a:rPr sz="4000" spc="-30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loops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369" y="3194180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Output: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647" y="1724230"/>
            <a:ext cx="5626100" cy="1459865"/>
            <a:chOff x="510647" y="1724230"/>
            <a:chExt cx="5626100" cy="1459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647" y="2701500"/>
              <a:ext cx="3733799" cy="228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444" y="2967570"/>
              <a:ext cx="1612899" cy="215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647" y="1724230"/>
              <a:ext cx="5626099" cy="93979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4746" y="3750902"/>
            <a:ext cx="4664602" cy="9712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475" y="635754"/>
            <a:ext cx="6425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Examples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of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for</a:t>
            </a:r>
            <a:r>
              <a:rPr sz="4000" spc="-30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loops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369" y="3194180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Output: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647" y="1692165"/>
            <a:ext cx="6934200" cy="1238250"/>
            <a:chOff x="510647" y="1692165"/>
            <a:chExt cx="6934200" cy="1238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647" y="2701500"/>
              <a:ext cx="3733799" cy="228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647" y="1692165"/>
              <a:ext cx="6934199" cy="9905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444" y="2978866"/>
            <a:ext cx="1892299" cy="2285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9278" y="3750902"/>
            <a:ext cx="4036785" cy="11845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368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Loops:</a:t>
            </a:r>
            <a:r>
              <a:rPr spc="-95" dirty="0"/>
              <a:t> </a:t>
            </a:r>
            <a:r>
              <a:rPr spc="-5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562459"/>
            <a:ext cx="825500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while loop will follow </a:t>
            </a:r>
            <a:r>
              <a:rPr sz="27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set of </a:t>
            </a:r>
            <a:r>
              <a:rPr sz="27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instructions </a:t>
            </a:r>
            <a:r>
              <a:rPr sz="2700" i="1" spc="-5" dirty="0">
                <a:solidFill>
                  <a:srgbClr val="ADADAD"/>
                </a:solidFill>
                <a:latin typeface="Courier New"/>
                <a:cs typeface="Courier New"/>
              </a:rPr>
              <a:t>while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its boolean condition </a:t>
            </a:r>
            <a:r>
              <a:rPr sz="2700" spc="-16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holds</a:t>
            </a:r>
            <a:r>
              <a:rPr sz="2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true.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/>
              <a:cs typeface="Courier New"/>
            </a:endParaRPr>
          </a:p>
          <a:p>
            <a:pPr marL="12700" marR="1240155">
              <a:lnSpc>
                <a:spcPct val="100000"/>
              </a:lnSpc>
            </a:pP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Simply put: the computer will do </a:t>
            </a:r>
            <a:r>
              <a:rPr sz="2700" dirty="0">
                <a:solidFill>
                  <a:srgbClr val="ADADAD"/>
                </a:solidFill>
                <a:latin typeface="Courier New"/>
                <a:cs typeface="Courier New"/>
              </a:rPr>
              <a:t>x </a:t>
            </a:r>
            <a:r>
              <a:rPr sz="2700" spc="-16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instructions</a:t>
            </a:r>
            <a:r>
              <a:rPr sz="27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until</a:t>
            </a:r>
            <a:r>
              <a:rPr sz="2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ADADAD"/>
                </a:solidFill>
                <a:latin typeface="Courier New"/>
                <a:cs typeface="Courier New"/>
              </a:rPr>
              <a:t>y</a:t>
            </a:r>
            <a:r>
              <a:rPr sz="2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2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ADADAD"/>
                </a:solidFill>
                <a:latin typeface="Courier New"/>
                <a:cs typeface="Courier New"/>
              </a:rPr>
              <a:t>false.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475" y="635754"/>
            <a:ext cx="368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Loops:</a:t>
            </a:r>
            <a:r>
              <a:rPr sz="4000" spc="-9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While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838" y="1632800"/>
            <a:ext cx="5224468" cy="28412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0806" y="1947223"/>
            <a:ext cx="521840" cy="29431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78976" y="1496476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Output: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475" y="635754"/>
            <a:ext cx="7035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Examples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of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while</a:t>
            </a:r>
            <a:r>
              <a:rPr sz="4000" spc="-30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loops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369" y="3257237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Output: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4" y="1532083"/>
            <a:ext cx="3136900" cy="142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392" y="3073384"/>
            <a:ext cx="1320799" cy="177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2455" y="3750902"/>
            <a:ext cx="1142999" cy="11175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475" y="635754"/>
            <a:ext cx="7035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Examples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of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while</a:t>
            </a:r>
            <a:r>
              <a:rPr sz="4000" spc="-30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loops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4105" y="2240429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Output: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457" y="1666850"/>
            <a:ext cx="4622799" cy="1130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444" y="2966505"/>
            <a:ext cx="1498599" cy="215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2650" y="2797151"/>
            <a:ext cx="2476499" cy="21589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3987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Loops:</a:t>
            </a:r>
            <a:r>
              <a:rPr spc="-95" dirty="0"/>
              <a:t> </a:t>
            </a:r>
            <a:r>
              <a:rPr spc="-5" dirty="0"/>
              <a:t>Nested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496476"/>
            <a:ext cx="834580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Nesting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 is just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fancy way of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saying putting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 inside of another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644525" algn="just">
              <a:lnSpc>
                <a:spcPct val="100000"/>
              </a:lnSpc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You can do this as many times as you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like as long as you don’t care about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computer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catching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fire.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3987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Loops:</a:t>
            </a:r>
            <a:r>
              <a:rPr spc="-95" dirty="0"/>
              <a:t> </a:t>
            </a:r>
            <a:r>
              <a:rPr spc="-5" dirty="0"/>
              <a:t>Nested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496476"/>
            <a:ext cx="834580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You can put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for loop within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for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loop,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while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within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while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You can also get really spicy and put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for loop in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while loop, or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while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loop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for loop.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475" y="635754"/>
            <a:ext cx="7035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Example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nested</a:t>
            </a:r>
            <a:r>
              <a:rPr sz="4000" spc="-3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for</a:t>
            </a:r>
            <a:r>
              <a:rPr sz="4000" spc="-30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loop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925" y="1590205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Output: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736" y="1531405"/>
            <a:ext cx="3860800" cy="1892300"/>
            <a:chOff x="461736" y="1531405"/>
            <a:chExt cx="3860800" cy="189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36" y="1531405"/>
              <a:ext cx="3860799" cy="1435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121" y="2966505"/>
              <a:ext cx="3619499" cy="4571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6631" y="1531404"/>
            <a:ext cx="1218425" cy="34827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Reminders: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425" y="1656906"/>
          <a:ext cx="8661398" cy="7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/>
                <a:gridCol w="1463040"/>
                <a:gridCol w="1828800"/>
                <a:gridCol w="2926079"/>
                <a:gridCol w="1189990"/>
                <a:gridCol w="398779"/>
              </a:tblGrid>
              <a:tr h="35552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username: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sz="2400" spc="-7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my.ryerson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35552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password: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MMDDXXXX</a:t>
                      </a:r>
                      <a:r>
                        <a:rPr sz="2400" spc="-7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(birth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month,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4475" y="2324678"/>
            <a:ext cx="8723630" cy="2059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birth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day,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last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4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digits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student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#)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/>
              <a:cs typeface="Courier New"/>
            </a:endParaRPr>
          </a:p>
          <a:p>
            <a:pPr marL="298450" marR="3844925" indent="-285750">
              <a:lnSpc>
                <a:spcPct val="100000"/>
              </a:lnSpc>
            </a:pP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Our Contact Information</a:t>
            </a:r>
            <a:r>
              <a:rPr sz="2400" spc="-5">
                <a:solidFill>
                  <a:srgbClr val="ADADAD"/>
                </a:solidFill>
                <a:latin typeface="Courier New"/>
                <a:cs typeface="Courier New"/>
              </a:rPr>
              <a:t>: </a:t>
            </a:r>
            <a:r>
              <a:rPr sz="240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lang="en-US" spc="-5" dirty="0" err="1" smtClean="0">
                <a:solidFill>
                  <a:srgbClr val="ADADAD"/>
                </a:solidFill>
                <a:latin typeface="Courier New"/>
                <a:cs typeface="Courier New"/>
              </a:rPr>
              <a:t>Gurpreet</a:t>
            </a:r>
            <a:r>
              <a:rPr lang="en-US" sz="1400" spc="-5" dirty="0" smtClean="0">
                <a:solidFill>
                  <a:srgbClr val="ADADAD"/>
                </a:solidFill>
                <a:latin typeface="Courier New"/>
                <a:cs typeface="Courier New"/>
              </a:rPr>
              <a:t>:  </a:t>
            </a:r>
            <a:r>
              <a:rPr lang="en-US" u="heavy" spc="-5" dirty="0" smtClean="0">
                <a:solidFill>
                  <a:srgbClr val="4DD0E1"/>
                </a:solidFill>
                <a:uFill>
                  <a:solidFill>
                    <a:srgbClr val="4DD0E1"/>
                  </a:solidFill>
                </a:uFill>
                <a:latin typeface="Courier New"/>
                <a:cs typeface="Courier New"/>
              </a:rPr>
              <a:t>gurpreetkaur.kaur@torontomu.ca</a:t>
            </a:r>
            <a:endParaRPr sz="2400">
              <a:latin typeface="Courier New"/>
              <a:cs typeface="Courier New"/>
            </a:endParaRPr>
          </a:p>
          <a:p>
            <a:pPr marL="12700" marR="1833245" indent="285750">
              <a:lnSpc>
                <a:spcPct val="100000"/>
              </a:lnSpc>
            </a:pPr>
            <a:r>
              <a:rPr lang="en-US" sz="2400" spc="-5" dirty="0" err="1" smtClean="0">
                <a:solidFill>
                  <a:srgbClr val="ADADAD"/>
                </a:solidFill>
                <a:latin typeface="Courier New"/>
                <a:cs typeface="Courier New"/>
              </a:rPr>
              <a:t>Mojan</a:t>
            </a:r>
            <a:r>
              <a:rPr sz="2400" spc="-5" smtClean="0">
                <a:solidFill>
                  <a:srgbClr val="ADADAD"/>
                </a:solidFill>
                <a:latin typeface="Courier New"/>
                <a:cs typeface="Courier New"/>
              </a:rPr>
              <a:t>: </a:t>
            </a:r>
            <a:r>
              <a:rPr lang="en-US" sz="2400" u="heavy" spc="-5" dirty="0" smtClean="0">
                <a:solidFill>
                  <a:srgbClr val="4DD0E1"/>
                </a:solidFill>
                <a:uFill>
                  <a:solidFill>
                    <a:srgbClr val="4DD0E1"/>
                  </a:solidFill>
                </a:uFill>
                <a:latin typeface="Courier New"/>
                <a:cs typeface="Courier New"/>
                <a:hlinkClick r:id="rId2"/>
              </a:rPr>
              <a:t>mnooshin@torontomu.ca</a:t>
            </a:r>
            <a:r>
              <a:rPr lang="en-US" sz="2400" u="heavy" spc="-5" dirty="0" smtClean="0">
                <a:solidFill>
                  <a:srgbClr val="4DD0E1"/>
                </a:solidFill>
                <a:uFill>
                  <a:solidFill>
                    <a:srgbClr val="4DD0E1"/>
                  </a:solidFill>
                </a:uFill>
                <a:latin typeface="Courier New"/>
                <a:cs typeface="Courier New"/>
              </a:rPr>
              <a:t> 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Reminder</a:t>
            </a:r>
            <a:r>
              <a:rPr spc="-9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593157"/>
            <a:ext cx="880300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Every week, in addition to in-person labs (where </a:t>
            </a:r>
            <a:r>
              <a:rPr sz="2400" spc="-14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you do your quizzes), there is also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lab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assignment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submit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/>
              <a:cs typeface="Courier New"/>
            </a:endParaRPr>
          </a:p>
          <a:p>
            <a:pPr marL="12700" marR="553085">
              <a:lnSpc>
                <a:spcPct val="100000"/>
              </a:lnSpc>
            </a:pP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This week you’ll have to submit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pdf of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400" spc="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screenshot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Codingbat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Logic-1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DADAD"/>
                </a:solidFill>
                <a:latin typeface="Courier New"/>
                <a:cs typeface="Courier New"/>
              </a:rPr>
              <a:t>Logic-2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7035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Housekeeping</a:t>
            </a:r>
            <a:r>
              <a:rPr spc="-95" dirty="0"/>
              <a:t> </a:t>
            </a:r>
            <a:r>
              <a:rPr spc="-5" dirty="0"/>
              <a:t>(optional)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596714"/>
            <a:ext cx="83153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We’re going to briefly walk you through forwarding .cs emails to </a:t>
            </a:r>
            <a:r>
              <a:rPr sz="1700" spc="-10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regular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Ryerson email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(please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follow along).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425" y="2422812"/>
          <a:ext cx="8352154" cy="503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/>
                <a:gridCol w="388620"/>
                <a:gridCol w="6345555"/>
                <a:gridCol w="388620"/>
                <a:gridCol w="614679"/>
              </a:tblGrid>
              <a:tr h="251827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Step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1: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55"/>
                        </a:lnSpc>
                      </a:pP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Open</a:t>
                      </a:r>
                      <a:r>
                        <a:rPr sz="17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cmd.exe</a:t>
                      </a:r>
                      <a:r>
                        <a:rPr sz="17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(Windows)</a:t>
                      </a:r>
                      <a:r>
                        <a:rPr sz="17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7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Terminal</a:t>
                      </a:r>
                      <a:r>
                        <a:rPr sz="17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(Mac/Linux)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827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Step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0"/>
                        </a:lnSpc>
                      </a:pP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2: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810"/>
                        </a:lnSpc>
                      </a:pP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Type:</a:t>
                      </a:r>
                      <a:r>
                        <a:rPr sz="1700" spc="-3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ssh</a:t>
                      </a:r>
                      <a:r>
                        <a:rPr sz="1700" spc="-3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u="heavy" spc="-5" dirty="0">
                          <a:solidFill>
                            <a:srgbClr val="4DD0E1"/>
                          </a:solidFill>
                          <a:uFill>
                            <a:solidFill>
                              <a:srgbClr val="4DD0E1"/>
                            </a:solidFill>
                          </a:uFill>
                          <a:latin typeface="Courier New"/>
                          <a:cs typeface="Courier New"/>
                          <a:hlinkClick r:id="rId2"/>
                        </a:rPr>
                        <a:t>username@moon.scs.ryerson.ca</a:t>
                      </a:r>
                      <a:r>
                        <a:rPr sz="1700" spc="-35" dirty="0">
                          <a:solidFill>
                            <a:srgbClr val="4DD0E1"/>
                          </a:solidFill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(username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810"/>
                        </a:lnSpc>
                      </a:pP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810"/>
                        </a:lnSpc>
                      </a:pPr>
                      <a:r>
                        <a:rPr sz="17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4475" y="2892113"/>
            <a:ext cx="7538084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Ryerson</a:t>
            </a:r>
            <a:r>
              <a:rPr sz="1700" spc="-4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CS</a:t>
            </a:r>
            <a:r>
              <a:rPr sz="1700" spc="-4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username)</a:t>
            </a:r>
            <a:endParaRPr sz="1700">
              <a:latin typeface="Courier New"/>
              <a:cs typeface="Courier New"/>
            </a:endParaRPr>
          </a:p>
          <a:p>
            <a:pPr marL="12700" marR="782320">
              <a:lnSpc>
                <a:spcPct val="100000"/>
              </a:lnSpc>
            </a:pP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Step 3: Enter your password (remember it won’t show) </a:t>
            </a:r>
            <a:r>
              <a:rPr sz="1700" spc="-10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Step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4: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Type: nano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.forward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Step</a:t>
            </a:r>
            <a:r>
              <a:rPr sz="17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5:</a:t>
            </a:r>
            <a:r>
              <a:rPr sz="17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Type:</a:t>
            </a:r>
            <a:r>
              <a:rPr sz="17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u="heavy" spc="-5" dirty="0">
                <a:solidFill>
                  <a:srgbClr val="4DD0E1"/>
                </a:solidFill>
                <a:uFill>
                  <a:solidFill>
                    <a:srgbClr val="4DD0E1"/>
                  </a:solidFill>
                </a:uFill>
                <a:latin typeface="Courier New"/>
                <a:cs typeface="Courier New"/>
                <a:hlinkClick r:id="rId3"/>
              </a:rPr>
              <a:t>username@ryerson.ca</a:t>
            </a:r>
            <a:endParaRPr sz="17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Step 6: Input: Ctrl </a:t>
            </a:r>
            <a:r>
              <a:rPr sz="1700" dirty="0">
                <a:solidFill>
                  <a:srgbClr val="ADADAD"/>
                </a:solidFill>
                <a:latin typeface="Courier New"/>
                <a:cs typeface="Courier New"/>
              </a:rPr>
              <a:t>+ o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(to save), then Enter (to confirm) </a:t>
            </a:r>
            <a:r>
              <a:rPr sz="1700" spc="-10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Step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7: Input: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Ctrl </a:t>
            </a:r>
            <a:r>
              <a:rPr sz="17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ADADAD"/>
                </a:solidFill>
                <a:latin typeface="Courier New"/>
                <a:cs typeface="Courier New"/>
              </a:rPr>
              <a:t>x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 to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exit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Step</a:t>
            </a:r>
            <a:r>
              <a:rPr sz="17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8:</a:t>
            </a:r>
            <a:r>
              <a:rPr sz="17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Type:</a:t>
            </a:r>
            <a:r>
              <a:rPr sz="17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chmod</a:t>
            </a:r>
            <a:r>
              <a:rPr sz="1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600</a:t>
            </a:r>
            <a:r>
              <a:rPr sz="17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.forward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Step</a:t>
            </a:r>
            <a:r>
              <a:rPr sz="1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9: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Exit</a:t>
            </a:r>
            <a:r>
              <a:rPr sz="1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via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Ctrl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1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ADADAD"/>
                </a:solidFill>
                <a:latin typeface="Courier New"/>
                <a:cs typeface="Courier New"/>
              </a:rPr>
              <a:t>d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17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Type:</a:t>
            </a:r>
            <a:r>
              <a:rPr sz="17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ADADAD"/>
                </a:solidFill>
                <a:latin typeface="Courier New"/>
                <a:cs typeface="Courier New"/>
              </a:rPr>
              <a:t>exit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5511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Recap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Last</a:t>
            </a:r>
            <a:r>
              <a:rPr spc="-30" dirty="0"/>
              <a:t> </a:t>
            </a:r>
            <a:r>
              <a:rPr spc="-5" dirty="0"/>
              <a:t>Week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846926"/>
            <a:ext cx="855916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Remember last week we went over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lot of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new stuff! Not remembering all of it is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completely fine. As you gain more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experience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/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code more these things will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sink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in.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I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would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recommend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rereading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if/elif/else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459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50" dirty="0"/>
              <a:t> </a:t>
            </a:r>
            <a:r>
              <a:rPr spc="-5" dirty="0"/>
              <a:t>New</a:t>
            </a:r>
            <a:r>
              <a:rPr spc="-50" dirty="0"/>
              <a:t> </a:t>
            </a:r>
            <a:r>
              <a:rPr spc="-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846926"/>
            <a:ext cx="834580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Let’s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talk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about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this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statement: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What is this line, exactly? In short,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this tells the computer what code to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execute when the main file in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program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run.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Note: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two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underscores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425" y="2509912"/>
            <a:ext cx="5377149" cy="408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7644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  <a:r>
              <a:rPr spc="-50" dirty="0"/>
              <a:t> </a:t>
            </a:r>
            <a:r>
              <a:rPr spc="-5" dirty="0"/>
              <a:t>Program</a:t>
            </a:r>
            <a:r>
              <a:rPr spc="-5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603054"/>
            <a:ext cx="871156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Whenever you are writing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Python program in the future, you’ll want to have </a:t>
            </a:r>
            <a:r>
              <a:rPr sz="1500" spc="-89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5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following structure:</a:t>
            </a:r>
            <a:endParaRPr sz="1500">
              <a:latin typeface="Courier New"/>
              <a:cs typeface="Courier New"/>
            </a:endParaRPr>
          </a:p>
          <a:p>
            <a:pPr marL="12700" marR="4804410">
              <a:lnSpc>
                <a:spcPct val="200000"/>
              </a:lnSpc>
            </a:pP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Function definitions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/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their logic </a:t>
            </a:r>
            <a:r>
              <a:rPr sz="1500" spc="-89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def</a:t>
            </a:r>
            <a:r>
              <a:rPr sz="15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f1():</a:t>
            </a:r>
            <a:endParaRPr sz="1500">
              <a:latin typeface="Courier New"/>
              <a:cs typeface="Courier New"/>
            </a:endParaRPr>
          </a:p>
          <a:p>
            <a:pPr marL="12700" marR="5890260" indent="285750">
              <a:lnSpc>
                <a:spcPct val="100000"/>
              </a:lnSpc>
            </a:pP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return</a:t>
            </a:r>
            <a:r>
              <a:rPr sz="15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0</a:t>
            </a:r>
            <a:r>
              <a:rPr sz="1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#</a:t>
            </a:r>
            <a:r>
              <a:rPr sz="15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1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whatever </a:t>
            </a:r>
            <a:r>
              <a:rPr sz="1500" spc="-8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def</a:t>
            </a:r>
            <a:r>
              <a:rPr sz="1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f2(y):</a:t>
            </a:r>
            <a:endParaRPr sz="15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83565" algn="l"/>
                <a:tab pos="1314450" algn="l"/>
                <a:tab pos="2069464" algn="l"/>
                <a:tab pos="2755265" algn="l"/>
              </a:tabLst>
            </a:pP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if</a:t>
            </a:r>
            <a:r>
              <a:rPr sz="1500" u="sng" spc="-5" dirty="0">
                <a:solidFill>
                  <a:srgbClr val="ADADAD"/>
                </a:solidFill>
                <a:uFill>
                  <a:solidFill>
                    <a:srgbClr val="ACACA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name</a:t>
            </a:r>
            <a:r>
              <a:rPr sz="1500" u="sng" spc="-5" dirty="0">
                <a:solidFill>
                  <a:srgbClr val="ADADAD"/>
                </a:solidFill>
                <a:uFill>
                  <a:solidFill>
                    <a:srgbClr val="ACACA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== “</a:t>
            </a:r>
            <a:r>
              <a:rPr sz="1500" u="sng" spc="-5" dirty="0">
                <a:solidFill>
                  <a:srgbClr val="ADADAD"/>
                </a:solidFill>
                <a:uFill>
                  <a:solidFill>
                    <a:srgbClr val="ACACA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main</a:t>
            </a:r>
            <a:r>
              <a:rPr sz="1500" u="sng" spc="-5" dirty="0">
                <a:solidFill>
                  <a:srgbClr val="ADADAD"/>
                </a:solidFill>
                <a:uFill>
                  <a:solidFill>
                    <a:srgbClr val="ACACA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”:</a:t>
            </a:r>
            <a:endParaRPr sz="1500">
              <a:latin typeface="Courier New"/>
              <a:cs typeface="Courier New"/>
            </a:endParaRPr>
          </a:p>
          <a:p>
            <a:pPr marL="298450" marR="175895">
              <a:lnSpc>
                <a:spcPct val="100000"/>
              </a:lnSpc>
            </a:pP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Any variable declarations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/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non-function logic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/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calls to functions etc. </a:t>
            </a:r>
            <a:r>
              <a:rPr sz="1500" spc="-89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x</a:t>
            </a:r>
            <a:r>
              <a:rPr sz="15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5</a:t>
            </a:r>
            <a:endParaRPr sz="15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print(f2(x))</a:t>
            </a:r>
            <a:endParaRPr sz="15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35754"/>
            <a:ext cx="2768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775" y="1496476"/>
            <a:ext cx="855916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Operators are, in essence, the backbone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800" spc="5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programming.</a:t>
            </a:r>
            <a:r>
              <a:rPr sz="2800" spc="6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They’re</a:t>
            </a:r>
            <a:r>
              <a:rPr sz="2800" spc="6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instructions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that the computer recognizes and uses to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manipulate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check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data.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Anything from boolean comparisons, to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mathematical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operations,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comparisons.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851</Words>
  <Application>Microsoft Office PowerPoint</Application>
  <PresentationFormat>On-screen Show (16:9)</PresentationFormat>
  <Paragraphs>128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CPS 109 - Lab 2</vt:lpstr>
      <vt:lpstr>Agenda</vt:lpstr>
      <vt:lpstr>Reminders:</vt:lpstr>
      <vt:lpstr>Reminder 2</vt:lpstr>
      <vt:lpstr>Housekeeping (optional)</vt:lpstr>
      <vt:lpstr>Recap of Last Week</vt:lpstr>
      <vt:lpstr>Some New Syntax</vt:lpstr>
      <vt:lpstr>General Program Structure</vt:lpstr>
      <vt:lpstr>Operators</vt:lpstr>
      <vt:lpstr>Common Operator Examples</vt:lpstr>
      <vt:lpstr>Lists</vt:lpstr>
      <vt:lpstr>Lists Cont.</vt:lpstr>
      <vt:lpstr>Introduction to Loops</vt:lpstr>
      <vt:lpstr>Introduction to Loops</vt:lpstr>
      <vt:lpstr>Loops: For</vt:lpstr>
      <vt:lpstr>Loops: For</vt:lpstr>
      <vt:lpstr>Loops: For</vt:lpstr>
      <vt:lpstr>Examples of for loops</vt:lpstr>
      <vt:lpstr>Slide 19</vt:lpstr>
      <vt:lpstr>Slide 20</vt:lpstr>
      <vt:lpstr>Slide 21</vt:lpstr>
      <vt:lpstr>Loops: While</vt:lpstr>
      <vt:lpstr>Slide 23</vt:lpstr>
      <vt:lpstr>Slide 24</vt:lpstr>
      <vt:lpstr>Slide 25</vt:lpstr>
      <vt:lpstr>Loops: Nested</vt:lpstr>
      <vt:lpstr>Loops: Nested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CPS109 - Lab 2 Fall 2022 - Dan and Chris.pptx</dc:title>
  <dc:creator>Gurpreet Kaur</dc:creator>
  <cp:lastModifiedBy>Gurpreet Kaur</cp:lastModifiedBy>
  <cp:revision>1</cp:revision>
  <dcterms:created xsi:type="dcterms:W3CDTF">2024-01-31T22:55:33Z</dcterms:created>
  <dcterms:modified xsi:type="dcterms:W3CDTF">2024-01-31T23:00:15Z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