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3"/>
  </p:notesMasterIdLst>
  <p:sldIdLst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5" r:id="rId21"/>
    <p:sldId id="29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19" autoAdjust="0"/>
  </p:normalViewPr>
  <p:slideViewPr>
    <p:cSldViewPr snapToGrid="0">
      <p:cViewPr varScale="1">
        <p:scale>
          <a:sx n="76" d="100"/>
          <a:sy n="76" d="100"/>
        </p:scale>
        <p:origin x="22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2BF793-E4C8-4D7A-865F-665FA312B31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A5CE5876-27F5-43C6-8E45-F94454469105}">
      <dgm:prSet/>
      <dgm:spPr/>
      <dgm:t>
        <a:bodyPr/>
        <a:lstStyle/>
        <a:p>
          <a:r>
            <a:rPr lang="en-US"/>
            <a:t>The read() method reads the entire contents of the file and return as a string</a:t>
          </a:r>
        </a:p>
      </dgm:t>
    </dgm:pt>
    <dgm:pt modelId="{23F3125D-2A65-4BD6-B596-347C27E37F49}" type="parTrans" cxnId="{2103C545-6325-46B5-9148-FCAE0D0870FF}">
      <dgm:prSet/>
      <dgm:spPr/>
      <dgm:t>
        <a:bodyPr/>
        <a:lstStyle/>
        <a:p>
          <a:endParaRPr lang="en-US"/>
        </a:p>
      </dgm:t>
    </dgm:pt>
    <dgm:pt modelId="{23D859E0-DA9C-4808-B373-581DD70F66E0}" type="sibTrans" cxnId="{2103C545-6325-46B5-9148-FCAE0D0870FF}">
      <dgm:prSet/>
      <dgm:spPr/>
      <dgm:t>
        <a:bodyPr/>
        <a:lstStyle/>
        <a:p>
          <a:endParaRPr lang="en-US"/>
        </a:p>
      </dgm:t>
    </dgm:pt>
    <dgm:pt modelId="{5C9A5DC0-B81D-45C8-83B5-8B89892AD972}">
      <dgm:prSet/>
      <dgm:spPr/>
      <dgm:t>
        <a:bodyPr/>
        <a:lstStyle/>
        <a:p>
          <a:r>
            <a:rPr lang="en-US"/>
            <a:t>(Example2.py)</a:t>
          </a:r>
        </a:p>
      </dgm:t>
    </dgm:pt>
    <dgm:pt modelId="{8FC56261-8B6C-45DC-8297-1075A40F38E6}" type="parTrans" cxnId="{F899E7B1-A7DE-4D24-BB68-6FC3ED38A176}">
      <dgm:prSet/>
      <dgm:spPr/>
      <dgm:t>
        <a:bodyPr/>
        <a:lstStyle/>
        <a:p>
          <a:endParaRPr lang="en-US"/>
        </a:p>
      </dgm:t>
    </dgm:pt>
    <dgm:pt modelId="{C866BC44-6033-433F-81A3-12F397D3A19E}" type="sibTrans" cxnId="{F899E7B1-A7DE-4D24-BB68-6FC3ED38A176}">
      <dgm:prSet/>
      <dgm:spPr/>
      <dgm:t>
        <a:bodyPr/>
        <a:lstStyle/>
        <a:p>
          <a:endParaRPr lang="en-US"/>
        </a:p>
      </dgm:t>
    </dgm:pt>
    <dgm:pt modelId="{53C1F194-ED71-44B6-ADF1-BE2EBCB4DA89}" type="pres">
      <dgm:prSet presAssocID="{E22BF793-E4C8-4D7A-865F-665FA312B31D}" presName="root" presStyleCnt="0">
        <dgm:presLayoutVars>
          <dgm:dir/>
          <dgm:resizeHandles val="exact"/>
        </dgm:presLayoutVars>
      </dgm:prSet>
      <dgm:spPr/>
    </dgm:pt>
    <dgm:pt modelId="{79C43B09-ED7F-4699-873D-C05A81B72922}" type="pres">
      <dgm:prSet presAssocID="{A5CE5876-27F5-43C6-8E45-F94454469105}" presName="compNode" presStyleCnt="0"/>
      <dgm:spPr/>
    </dgm:pt>
    <dgm:pt modelId="{413476C0-06A1-439F-BD79-548DC5150C78}" type="pres">
      <dgm:prSet presAssocID="{A5CE5876-27F5-43C6-8E45-F94454469105}" presName="bgRect" presStyleLbl="bgShp" presStyleIdx="0" presStyleCnt="2"/>
      <dgm:spPr/>
    </dgm:pt>
    <dgm:pt modelId="{F42EE20F-391B-413B-96EC-90A7E2F79BBE}" type="pres">
      <dgm:prSet presAssocID="{A5CE5876-27F5-43C6-8E45-F9445446910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89DD2962-73F0-4D01-A61D-E66ECFBA7950}" type="pres">
      <dgm:prSet presAssocID="{A5CE5876-27F5-43C6-8E45-F94454469105}" presName="spaceRect" presStyleCnt="0"/>
      <dgm:spPr/>
    </dgm:pt>
    <dgm:pt modelId="{AB550725-F346-440B-A71F-3B22D37970EA}" type="pres">
      <dgm:prSet presAssocID="{A5CE5876-27F5-43C6-8E45-F94454469105}" presName="parTx" presStyleLbl="revTx" presStyleIdx="0" presStyleCnt="2">
        <dgm:presLayoutVars>
          <dgm:chMax val="0"/>
          <dgm:chPref val="0"/>
        </dgm:presLayoutVars>
      </dgm:prSet>
      <dgm:spPr/>
    </dgm:pt>
    <dgm:pt modelId="{20B58A8A-37FF-4AE1-B7C8-6DA5593A48FB}" type="pres">
      <dgm:prSet presAssocID="{23D859E0-DA9C-4808-B373-581DD70F66E0}" presName="sibTrans" presStyleCnt="0"/>
      <dgm:spPr/>
    </dgm:pt>
    <dgm:pt modelId="{1C87711E-2962-4D7A-A74A-FAA7DE703397}" type="pres">
      <dgm:prSet presAssocID="{5C9A5DC0-B81D-45C8-83B5-8B89892AD972}" presName="compNode" presStyleCnt="0"/>
      <dgm:spPr/>
    </dgm:pt>
    <dgm:pt modelId="{F591E147-52A4-4C75-98A6-081E911E1A68}" type="pres">
      <dgm:prSet presAssocID="{5C9A5DC0-B81D-45C8-83B5-8B89892AD972}" presName="bgRect" presStyleLbl="bgShp" presStyleIdx="1" presStyleCnt="2"/>
      <dgm:spPr/>
    </dgm:pt>
    <dgm:pt modelId="{943825C9-DB42-4286-8B4A-178684DE1614}" type="pres">
      <dgm:prSet presAssocID="{5C9A5DC0-B81D-45C8-83B5-8B89892AD97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AB0205D3-A9F1-49C6-AD8D-A8B7A7C4E973}" type="pres">
      <dgm:prSet presAssocID="{5C9A5DC0-B81D-45C8-83B5-8B89892AD972}" presName="spaceRect" presStyleCnt="0"/>
      <dgm:spPr/>
    </dgm:pt>
    <dgm:pt modelId="{DC6989B4-5998-4E65-B609-FA69D146C609}" type="pres">
      <dgm:prSet presAssocID="{5C9A5DC0-B81D-45C8-83B5-8B89892AD972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072C6B16-8541-4275-8480-6E15E3A4F5AA}" type="presOf" srcId="{5C9A5DC0-B81D-45C8-83B5-8B89892AD972}" destId="{DC6989B4-5998-4E65-B609-FA69D146C609}" srcOrd="0" destOrd="0" presId="urn:microsoft.com/office/officeart/2018/2/layout/IconVerticalSolidList"/>
    <dgm:cxn modelId="{8ED9CE1A-95A1-46DD-804B-E1CD948AD4FB}" type="presOf" srcId="{E22BF793-E4C8-4D7A-865F-665FA312B31D}" destId="{53C1F194-ED71-44B6-ADF1-BE2EBCB4DA89}" srcOrd="0" destOrd="0" presId="urn:microsoft.com/office/officeart/2018/2/layout/IconVerticalSolidList"/>
    <dgm:cxn modelId="{DBC5BD2D-7570-4891-BC03-3ADB3B05A7A6}" type="presOf" srcId="{A5CE5876-27F5-43C6-8E45-F94454469105}" destId="{AB550725-F346-440B-A71F-3B22D37970EA}" srcOrd="0" destOrd="0" presId="urn:microsoft.com/office/officeart/2018/2/layout/IconVerticalSolidList"/>
    <dgm:cxn modelId="{2103C545-6325-46B5-9148-FCAE0D0870FF}" srcId="{E22BF793-E4C8-4D7A-865F-665FA312B31D}" destId="{A5CE5876-27F5-43C6-8E45-F94454469105}" srcOrd="0" destOrd="0" parTransId="{23F3125D-2A65-4BD6-B596-347C27E37F49}" sibTransId="{23D859E0-DA9C-4808-B373-581DD70F66E0}"/>
    <dgm:cxn modelId="{F899E7B1-A7DE-4D24-BB68-6FC3ED38A176}" srcId="{E22BF793-E4C8-4D7A-865F-665FA312B31D}" destId="{5C9A5DC0-B81D-45C8-83B5-8B89892AD972}" srcOrd="1" destOrd="0" parTransId="{8FC56261-8B6C-45DC-8297-1075A40F38E6}" sibTransId="{C866BC44-6033-433F-81A3-12F397D3A19E}"/>
    <dgm:cxn modelId="{7BF7C8D6-5BC8-4250-8CC0-383367F5743F}" type="presParOf" srcId="{53C1F194-ED71-44B6-ADF1-BE2EBCB4DA89}" destId="{79C43B09-ED7F-4699-873D-C05A81B72922}" srcOrd="0" destOrd="0" presId="urn:microsoft.com/office/officeart/2018/2/layout/IconVerticalSolidList"/>
    <dgm:cxn modelId="{E7E1CAB0-EE05-4824-949D-A569AA2811CA}" type="presParOf" srcId="{79C43B09-ED7F-4699-873D-C05A81B72922}" destId="{413476C0-06A1-439F-BD79-548DC5150C78}" srcOrd="0" destOrd="0" presId="urn:microsoft.com/office/officeart/2018/2/layout/IconVerticalSolidList"/>
    <dgm:cxn modelId="{80A631D9-D230-43B6-A428-7B6981025FDE}" type="presParOf" srcId="{79C43B09-ED7F-4699-873D-C05A81B72922}" destId="{F42EE20F-391B-413B-96EC-90A7E2F79BBE}" srcOrd="1" destOrd="0" presId="urn:microsoft.com/office/officeart/2018/2/layout/IconVerticalSolidList"/>
    <dgm:cxn modelId="{5911ACEC-9B81-4119-B017-B6DB58949FA8}" type="presParOf" srcId="{79C43B09-ED7F-4699-873D-C05A81B72922}" destId="{89DD2962-73F0-4D01-A61D-E66ECFBA7950}" srcOrd="2" destOrd="0" presId="urn:microsoft.com/office/officeart/2018/2/layout/IconVerticalSolidList"/>
    <dgm:cxn modelId="{36675C46-055D-454A-B404-5B037AF5B933}" type="presParOf" srcId="{79C43B09-ED7F-4699-873D-C05A81B72922}" destId="{AB550725-F346-440B-A71F-3B22D37970EA}" srcOrd="3" destOrd="0" presId="urn:microsoft.com/office/officeart/2018/2/layout/IconVerticalSolidList"/>
    <dgm:cxn modelId="{2271B313-E5E3-45C0-A34C-78A94D649C39}" type="presParOf" srcId="{53C1F194-ED71-44B6-ADF1-BE2EBCB4DA89}" destId="{20B58A8A-37FF-4AE1-B7C8-6DA5593A48FB}" srcOrd="1" destOrd="0" presId="urn:microsoft.com/office/officeart/2018/2/layout/IconVerticalSolidList"/>
    <dgm:cxn modelId="{34C16960-4A9A-4A6A-BC05-6DB21E7735B8}" type="presParOf" srcId="{53C1F194-ED71-44B6-ADF1-BE2EBCB4DA89}" destId="{1C87711E-2962-4D7A-A74A-FAA7DE703397}" srcOrd="2" destOrd="0" presId="urn:microsoft.com/office/officeart/2018/2/layout/IconVerticalSolidList"/>
    <dgm:cxn modelId="{BC192D85-692E-4B33-AB9F-95EB978B7E12}" type="presParOf" srcId="{1C87711E-2962-4D7A-A74A-FAA7DE703397}" destId="{F591E147-52A4-4C75-98A6-081E911E1A68}" srcOrd="0" destOrd="0" presId="urn:microsoft.com/office/officeart/2018/2/layout/IconVerticalSolidList"/>
    <dgm:cxn modelId="{E0C4888B-979E-4E63-987C-259430A5E13C}" type="presParOf" srcId="{1C87711E-2962-4D7A-A74A-FAA7DE703397}" destId="{943825C9-DB42-4286-8B4A-178684DE1614}" srcOrd="1" destOrd="0" presId="urn:microsoft.com/office/officeart/2018/2/layout/IconVerticalSolidList"/>
    <dgm:cxn modelId="{1DFF45E3-BEA3-4AD7-A03B-7C4B0B556844}" type="presParOf" srcId="{1C87711E-2962-4D7A-A74A-FAA7DE703397}" destId="{AB0205D3-A9F1-49C6-AD8D-A8B7A7C4E973}" srcOrd="2" destOrd="0" presId="urn:microsoft.com/office/officeart/2018/2/layout/IconVerticalSolidList"/>
    <dgm:cxn modelId="{B03F47EE-31C3-4974-85DE-48AD8275519D}" type="presParOf" srcId="{1C87711E-2962-4D7A-A74A-FAA7DE703397}" destId="{DC6989B4-5998-4E65-B609-FA69D146C60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3476C0-06A1-439F-BD79-548DC5150C78}">
      <dsp:nvSpPr>
        <dsp:cNvPr id="0" name=""/>
        <dsp:cNvSpPr/>
      </dsp:nvSpPr>
      <dsp:spPr>
        <a:xfrm>
          <a:off x="0" y="796176"/>
          <a:ext cx="6266011" cy="146986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2EE20F-391B-413B-96EC-90A7E2F79BBE}">
      <dsp:nvSpPr>
        <dsp:cNvPr id="0" name=""/>
        <dsp:cNvSpPr/>
      </dsp:nvSpPr>
      <dsp:spPr>
        <a:xfrm>
          <a:off x="444633" y="1126895"/>
          <a:ext cx="808425" cy="8084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550725-F346-440B-A71F-3B22D37970EA}">
      <dsp:nvSpPr>
        <dsp:cNvPr id="0" name=""/>
        <dsp:cNvSpPr/>
      </dsp:nvSpPr>
      <dsp:spPr>
        <a:xfrm>
          <a:off x="1697693" y="796176"/>
          <a:ext cx="4568317" cy="14698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561" tIns="155561" rIns="155561" bIns="15556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The read() method reads the entire contents of the file and return as a string</a:t>
          </a:r>
        </a:p>
      </dsp:txBody>
      <dsp:txXfrm>
        <a:off x="1697693" y="796176"/>
        <a:ext cx="4568317" cy="1469864"/>
      </dsp:txXfrm>
    </dsp:sp>
    <dsp:sp modelId="{F591E147-52A4-4C75-98A6-081E911E1A68}">
      <dsp:nvSpPr>
        <dsp:cNvPr id="0" name=""/>
        <dsp:cNvSpPr/>
      </dsp:nvSpPr>
      <dsp:spPr>
        <a:xfrm>
          <a:off x="0" y="2633506"/>
          <a:ext cx="6266011" cy="146986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3825C9-DB42-4286-8B4A-178684DE1614}">
      <dsp:nvSpPr>
        <dsp:cNvPr id="0" name=""/>
        <dsp:cNvSpPr/>
      </dsp:nvSpPr>
      <dsp:spPr>
        <a:xfrm>
          <a:off x="444633" y="2964225"/>
          <a:ext cx="808425" cy="8084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6989B4-5998-4E65-B609-FA69D146C609}">
      <dsp:nvSpPr>
        <dsp:cNvPr id="0" name=""/>
        <dsp:cNvSpPr/>
      </dsp:nvSpPr>
      <dsp:spPr>
        <a:xfrm>
          <a:off x="1697693" y="2633506"/>
          <a:ext cx="4568317" cy="14698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561" tIns="155561" rIns="155561" bIns="15556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(Example2.py)</a:t>
          </a:r>
        </a:p>
      </dsp:txBody>
      <dsp:txXfrm>
        <a:off x="1697693" y="2633506"/>
        <a:ext cx="4568317" cy="14698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4/2/2024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4/2/2024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4/2/2024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4/2/2024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4/2/2024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4/2/2024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4/2/2024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4/2/2024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4/2/2024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4/2/2024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4/2/2024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4/2/2024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4/2/2024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4/2/2024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4/2/2024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4/2/2024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4/2/2024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CPS 109 Lab 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sz="2300" dirty="0"/>
              <a:t>Gurpreet Kaur</a:t>
            </a:r>
          </a:p>
          <a:p>
            <a:pPr algn="l"/>
            <a:r>
              <a:rPr lang="en-US" dirty="0" err="1"/>
              <a:t>Mojan</a:t>
            </a:r>
            <a:r>
              <a:rPr lang="en-US" dirty="0"/>
              <a:t> </a:t>
            </a:r>
            <a:r>
              <a:rPr lang="en-US" dirty="0" err="1"/>
              <a:t>Nooshin</a:t>
            </a:r>
            <a:r>
              <a:rPr lang="en-US" dirty="0"/>
              <a:t> Habibi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23F7B-F6ED-432E-4B55-B6BFE3346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to a file </a:t>
            </a: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2ED8AE-5A7C-BA11-12E0-0146043427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2877" y="1618704"/>
            <a:ext cx="6706181" cy="34445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1B99C9-9BCC-52C0-B091-A16012234D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0674" y="5274955"/>
            <a:ext cx="6637595" cy="1211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840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4E414-2287-90A5-9E98-1A9A7AE8B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Appending a file</a:t>
            </a: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DF5E9C-61E1-6FC4-34C9-E9B1AEB20F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2093" y="1584956"/>
            <a:ext cx="6035563" cy="250719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188A3B-453B-BB1C-47CF-082B18FC2B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9558" y="4366408"/>
            <a:ext cx="7041490" cy="140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2078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60C8C-BAB2-35B0-45F3-E97C9955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‘with’ statement 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63036-8802-B5D1-6491-2CBBA2231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2311726" cy="3714749"/>
          </a:xfrm>
        </p:spPr>
        <p:txBody>
          <a:bodyPr/>
          <a:lstStyle/>
          <a:p>
            <a:r>
              <a:rPr lang="en-US" dirty="0"/>
              <a:t>Alternatively , we can use ‘with’ statement to automatically close the file once we are using the file.</a:t>
            </a:r>
          </a:p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05431D-E7DE-DF84-06BA-9EC4631F6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4816" y="1615148"/>
            <a:ext cx="6850974" cy="33759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12FCAD-F048-F1C1-CEF4-7BC231EE5D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8195" y="5169649"/>
            <a:ext cx="6637595" cy="140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858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5617C-E8BB-E0E0-C619-93EC04D70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Readlines</a:t>
            </a:r>
            <a:r>
              <a:rPr lang="en-US" dirty="0"/>
              <a:t>() method </a:t>
            </a: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0ADED1-6672-416C-6D72-643E5AFE72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079" y="1524762"/>
            <a:ext cx="4991533" cy="3170195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851AFBA-521B-BA4F-F5DB-50089F2492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3442" y="1714351"/>
            <a:ext cx="4884843" cy="171464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25629D7-D098-7868-CCBA-B987521ADC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3442" y="4320373"/>
            <a:ext cx="3696020" cy="192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148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16778-40F9-0D34-5FAF-CBE53A48E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Reading : Example7ReadData.py</a:t>
            </a: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22FD09-71FE-B719-DDBD-CF52281565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2112" y="1674516"/>
            <a:ext cx="5598564" cy="371475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DAD485-3436-C9D6-218A-EF4FA5EBD6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5557" y="1804426"/>
            <a:ext cx="5598564" cy="20956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EFFD9D4-03A2-996C-B789-7A1ADA78CF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5556" y="4213684"/>
            <a:ext cx="4668065" cy="203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7469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98318E6-69F4-42F4-AB85-F01AA0DAF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8DF792-2B87-5BBD-F727-AA2F78244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6160" y="609599"/>
            <a:ext cx="5978072" cy="1505804"/>
          </a:xfrm>
        </p:spPr>
        <p:txBody>
          <a:bodyPr>
            <a:normAutofit/>
          </a:bodyPr>
          <a:lstStyle/>
          <a:p>
            <a:r>
              <a:rPr lang="en-US" dirty="0" err="1"/>
              <a:t>Writelines</a:t>
            </a:r>
            <a:r>
              <a:rPr lang="en-US" dirty="0"/>
              <a:t>() method </a:t>
            </a:r>
            <a:endParaRPr lang="en-CA" dirty="0"/>
          </a:p>
        </p:txBody>
      </p:sp>
      <p:pic>
        <p:nvPicPr>
          <p:cNvPr id="5" name="Picture 4" descr="Image with a composition on a music sheet">
            <a:extLst>
              <a:ext uri="{FF2B5EF4-FFF2-40B4-BE49-F238E27FC236}">
                <a16:creationId xmlns:a16="http://schemas.microsoft.com/office/drawing/2014/main" id="{5BADBD26-75C6-D6A0-1719-8948A4AD83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633" r="42870" b="-2"/>
          <a:stretch/>
        </p:blipFill>
        <p:spPr>
          <a:xfrm>
            <a:off x="-10649" y="1"/>
            <a:ext cx="4571649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59DF61F-9058-49C9-8F75-DC501F983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49" y="1"/>
            <a:ext cx="4690532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323D5-F123-8A3A-6573-8AF322E73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160" y="2286000"/>
            <a:ext cx="5978072" cy="3477088"/>
          </a:xfrm>
        </p:spPr>
        <p:txBody>
          <a:bodyPr anchor="ctr">
            <a:normAutofit/>
          </a:bodyPr>
          <a:lstStyle/>
          <a:p>
            <a:r>
              <a:rPr lang="en-US" dirty="0" err="1"/>
              <a:t>Writelines</a:t>
            </a:r>
            <a:r>
              <a:rPr lang="en-US" dirty="0"/>
              <a:t>() method writes a sequence of strings to a file . The sequence can be any </a:t>
            </a:r>
            <a:r>
              <a:rPr lang="en-US" dirty="0" err="1"/>
              <a:t>interable</a:t>
            </a:r>
            <a:r>
              <a:rPr lang="en-US" dirty="0"/>
              <a:t> object such as list or a tuple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648758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FA63F-BBEB-71A7-4909-56C6F55FA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Example8</a:t>
            </a: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5E1FF5-DDE8-F5AE-20FE-5A9F5D2818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579" y="1515727"/>
            <a:ext cx="6035563" cy="298729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F027F9-B9B5-8D8B-7130-70CE5B986C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3132" y="2858593"/>
            <a:ext cx="5639289" cy="184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2125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8CCEB25-E2E3-481F-A03A-19767D3E7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258815-0F3E-AD1C-8CA9-ECCB46F99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3078749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2800"/>
              <a:t>Thanks !!!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316E4-B685-F3E8-B287-A04FA4580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3078749" cy="405875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3200" dirty="0"/>
              <a:t>Any Questions?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552950" y="1"/>
            <a:ext cx="7639050" cy="6858000"/>
          </a:xfrm>
          <a:prstGeom prst="rect">
            <a:avLst/>
          </a:prstGeom>
        </p:spPr>
      </p:pic>
      <p:pic>
        <p:nvPicPr>
          <p:cNvPr id="5" name="Picture 4" descr="Wood human figure">
            <a:extLst>
              <a:ext uri="{FF2B5EF4-FFF2-40B4-BE49-F238E27FC236}">
                <a16:creationId xmlns:a16="http://schemas.microsoft.com/office/drawing/2014/main" id="{C24D1195-1B25-51C0-81E0-2CDC477D49C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6633" b="-1"/>
          <a:stretch/>
        </p:blipFill>
        <p:spPr>
          <a:xfrm>
            <a:off x="4654295" y="10"/>
            <a:ext cx="753770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6659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6A83A-11E8-4ED8-225E-C31318C7B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Quiz Time </a:t>
            </a: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91B049-685E-F059-D7CF-6FB726DA84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5221" y="1587640"/>
            <a:ext cx="10182335" cy="4240404"/>
          </a:xfrm>
        </p:spPr>
      </p:pic>
    </p:spTree>
    <p:extLst>
      <p:ext uri="{BB962C8B-B14F-4D97-AF65-F5344CB8AC3E}">
        <p14:creationId xmlns:p14="http://schemas.microsoft.com/office/powerpoint/2010/main" val="2898994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Agenda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pPr marL="36900" lvl="0" indent="0">
              <a:buNone/>
            </a:pPr>
            <a:r>
              <a:rPr lang="en-US" sz="2400" dirty="0"/>
              <a:t>Quiz 6 Discussion</a:t>
            </a:r>
          </a:p>
          <a:p>
            <a:pPr marL="36900" lvl="0" indent="0">
              <a:buNone/>
            </a:pPr>
            <a:r>
              <a:rPr lang="en-US" sz="2400" dirty="0"/>
              <a:t>Quiz 7 Discussion</a:t>
            </a:r>
          </a:p>
          <a:p>
            <a:pPr marL="36900" lvl="0" indent="0">
              <a:buNone/>
            </a:pPr>
            <a:r>
              <a:rPr lang="en-US" sz="2400" dirty="0"/>
              <a:t>File Handling in Python</a:t>
            </a:r>
          </a:p>
          <a:p>
            <a:pPr marL="36900" lvl="0" indent="0">
              <a:buNone/>
            </a:pPr>
            <a:r>
              <a:rPr lang="en-US" sz="2400" dirty="0"/>
              <a:t>Quiz 8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C50F8-768A-E46E-D134-12ACFE499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: File Handling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6C346-34F9-7D66-0CB3-EEF2BA192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Python provides several ways to manipulate files.</a:t>
            </a:r>
            <a:endParaRPr lang="en-CA" sz="3600" dirty="0"/>
          </a:p>
        </p:txBody>
      </p:sp>
    </p:spTree>
    <p:extLst>
      <p:ext uri="{BB962C8B-B14F-4D97-AF65-F5344CB8AC3E}">
        <p14:creationId xmlns:p14="http://schemas.microsoft.com/office/powerpoint/2010/main" val="3866017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111E4-C237-30DA-ED26-47F7C0A8C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Opening a file 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77876-CCE8-09F2-EC47-A155E7624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Python Provides the open() function to open a file.</a:t>
            </a:r>
          </a:p>
          <a:p>
            <a:endParaRPr lang="en-US" dirty="0"/>
          </a:p>
          <a:p>
            <a:r>
              <a:rPr lang="en-US" dirty="0"/>
              <a:t>It takes 2 arguments : name of file , Mode in which file should be opened .</a:t>
            </a:r>
          </a:p>
          <a:p>
            <a:r>
              <a:rPr lang="en-US" dirty="0"/>
              <a:t>‘r’ – Reading</a:t>
            </a:r>
          </a:p>
          <a:p>
            <a:r>
              <a:rPr lang="en-US" dirty="0"/>
              <a:t>‘w’ – Writing</a:t>
            </a:r>
          </a:p>
          <a:p>
            <a:r>
              <a:rPr lang="en-US" dirty="0"/>
              <a:t>‘a’ – appending </a:t>
            </a:r>
          </a:p>
          <a:p>
            <a:pPr marL="36900" indent="0">
              <a:buNone/>
            </a:pPr>
            <a:r>
              <a:rPr lang="en-US" dirty="0"/>
              <a:t>Note : By default , open() returns a file object that cane be used to read from or write into file (depending on mode)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57912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991FD-2786-0337-8577-C626B95E0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 </a:t>
            </a: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711DE9-759E-B7B2-EFC5-71CD63B72F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515" y="1513267"/>
            <a:ext cx="7552074" cy="275105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903AE9-9FCC-3E73-E06A-FFEEC5589B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5101" y="4357196"/>
            <a:ext cx="4640982" cy="2385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97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F8681-C86D-719E-0C8A-467585A9F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Explore .. </a:t>
            </a: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3EEE53-F139-CA7A-F075-A61F20B902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435" y="1494955"/>
            <a:ext cx="6790008" cy="310922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A05491-4B4C-9B77-8B01-14D289EEEE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9827" y="4828744"/>
            <a:ext cx="6950042" cy="172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572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99FCB-8687-2170-1A45-DE37B4D00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see .. Another example </a:t>
            </a: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BE4A2C-CD3D-A2F8-F513-ABA6567370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2797" y="1655885"/>
            <a:ext cx="6553768" cy="320067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2314F1-54B6-1274-BCAF-3F563BF851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0405" y="1747332"/>
            <a:ext cx="4884843" cy="15088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1577ABA-4E7B-DE57-6328-6FDAE5AA53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9483" y="5202115"/>
            <a:ext cx="7193903" cy="1013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478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4AB646F-3BE3-47A3-B14F-9CB84F6BF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FDAE18-6E5D-717E-D6FC-BA3E621DE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599"/>
            <a:ext cx="5978072" cy="148115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Modes In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576A6-0627-20C0-B1F4-705C51120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899138"/>
            <a:ext cx="5978072" cy="4622242"/>
          </a:xfrm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 marL="285750" indent="-285750"/>
            <a:r>
              <a:rPr lang="en-US" dirty="0"/>
              <a:t>Read ( r) : This mode opens for reading only and generates error if file does not exist. This is the default mode if no mode is passed as parameter</a:t>
            </a:r>
          </a:p>
          <a:p>
            <a:pPr indent="-342900"/>
            <a:r>
              <a:rPr lang="en-US" dirty="0"/>
              <a:t>Write (w) : open for writing only and creates a new file if file does not exist</a:t>
            </a:r>
          </a:p>
          <a:p>
            <a:pPr indent="-342900"/>
            <a:r>
              <a:rPr lang="en-US" dirty="0"/>
              <a:t>Append(a) : opens the file for appending only and creates a file if file does not exist</a:t>
            </a:r>
          </a:p>
          <a:p>
            <a:pPr indent="-342900"/>
            <a:r>
              <a:rPr lang="en-US" dirty="0"/>
              <a:t>Create(x) : creates a file and gives an error if the file already exists </a:t>
            </a:r>
          </a:p>
          <a:p>
            <a:pPr indent="-342900"/>
            <a:r>
              <a:rPr lang="en-US" dirty="0"/>
              <a:t>Text(t) : it is used to handle text files . T refers to the text mode . The default mode is ‘r’ (similar to text)</a:t>
            </a:r>
          </a:p>
          <a:p>
            <a:pPr indent="-342900"/>
            <a:r>
              <a:rPr lang="en-US" dirty="0"/>
              <a:t>Binary(b) : used to handle binary files ( images , pdfs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</p:txBody>
      </p:sp>
      <p:pic>
        <p:nvPicPr>
          <p:cNvPr id="5" name="Picture 4" descr="Close up of a stack of white paper">
            <a:extLst>
              <a:ext uri="{FF2B5EF4-FFF2-40B4-BE49-F238E27FC236}">
                <a16:creationId xmlns:a16="http://schemas.microsoft.com/office/drawing/2014/main" id="{42CB1163-02DE-0F63-70F0-C92622D57D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66" r="47737" b="-1"/>
          <a:stretch/>
        </p:blipFill>
        <p:spPr>
          <a:xfrm>
            <a:off x="7620351" y="10"/>
            <a:ext cx="4571649" cy="685799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0BE7827-5B1A-4F37-BF70-19F7C5C6B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501468" y="1"/>
            <a:ext cx="46905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988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702B083-54F7-41CA-9C6D-B87D35683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8EDEF8-2126-94F5-275B-414039711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609599"/>
            <a:ext cx="2799465" cy="5273675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Reading from a file </a:t>
            </a:r>
            <a:endParaRPr lang="en-CA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92AA17E1-8D32-49FA-8C33-D57631B4E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83806" y="-2"/>
            <a:ext cx="8108194" cy="6858002"/>
          </a:xfrm>
          <a:custGeom>
            <a:avLst/>
            <a:gdLst>
              <a:gd name="connsiteX0" fmla="*/ 4629960 w 8108194"/>
              <a:gd name="connsiteY0" fmla="*/ 0 h 6858002"/>
              <a:gd name="connsiteX1" fmla="*/ 0 w 8108194"/>
              <a:gd name="connsiteY1" fmla="*/ 0 h 6858002"/>
              <a:gd name="connsiteX2" fmla="*/ 0 w 8108194"/>
              <a:gd name="connsiteY2" fmla="*/ 6858002 h 6858002"/>
              <a:gd name="connsiteX3" fmla="*/ 1406984 w 8108194"/>
              <a:gd name="connsiteY3" fmla="*/ 6858002 h 6858002"/>
              <a:gd name="connsiteX4" fmla="*/ 4629960 w 8108194"/>
              <a:gd name="connsiteY4" fmla="*/ 6858002 h 6858002"/>
              <a:gd name="connsiteX5" fmla="*/ 7761129 w 8108194"/>
              <a:gd name="connsiteY5" fmla="*/ 6858002 h 6858002"/>
              <a:gd name="connsiteX6" fmla="*/ 7795626 w 8108194"/>
              <a:gd name="connsiteY6" fmla="*/ 6702327 h 6858002"/>
              <a:gd name="connsiteX7" fmla="*/ 7828504 w 8108194"/>
              <a:gd name="connsiteY7" fmla="*/ 6547336 h 6858002"/>
              <a:gd name="connsiteX8" fmla="*/ 7860686 w 8108194"/>
              <a:gd name="connsiteY8" fmla="*/ 6391660 h 6858002"/>
              <a:gd name="connsiteX9" fmla="*/ 7888239 w 8108194"/>
              <a:gd name="connsiteY9" fmla="*/ 6235297 h 6858002"/>
              <a:gd name="connsiteX10" fmla="*/ 7916023 w 8108194"/>
              <a:gd name="connsiteY10" fmla="*/ 6079621 h 6858002"/>
              <a:gd name="connsiteX11" fmla="*/ 7941955 w 8108194"/>
              <a:gd name="connsiteY11" fmla="*/ 5923258 h 6858002"/>
              <a:gd name="connsiteX12" fmla="*/ 7964181 w 8108194"/>
              <a:gd name="connsiteY12" fmla="*/ 5768953 h 6858002"/>
              <a:gd name="connsiteX13" fmla="*/ 7985250 w 8108194"/>
              <a:gd name="connsiteY13" fmla="*/ 5612591 h 6858002"/>
              <a:gd name="connsiteX14" fmla="*/ 8004468 w 8108194"/>
              <a:gd name="connsiteY14" fmla="*/ 5456914 h 6858002"/>
              <a:gd name="connsiteX15" fmla="*/ 8021137 w 8108194"/>
              <a:gd name="connsiteY15" fmla="*/ 5303981 h 6858002"/>
              <a:gd name="connsiteX16" fmla="*/ 8037808 w 8108194"/>
              <a:gd name="connsiteY16" fmla="*/ 5148990 h 6858002"/>
              <a:gd name="connsiteX17" fmla="*/ 8051700 w 8108194"/>
              <a:gd name="connsiteY17" fmla="*/ 4996057 h 6858002"/>
              <a:gd name="connsiteX18" fmla="*/ 8062581 w 8108194"/>
              <a:gd name="connsiteY18" fmla="*/ 4843123 h 6858002"/>
              <a:gd name="connsiteX19" fmla="*/ 8073927 w 8108194"/>
              <a:gd name="connsiteY19" fmla="*/ 4690876 h 6858002"/>
              <a:gd name="connsiteX20" fmla="*/ 8083419 w 8108194"/>
              <a:gd name="connsiteY20" fmla="*/ 4540000 h 6858002"/>
              <a:gd name="connsiteX21" fmla="*/ 8090134 w 8108194"/>
              <a:gd name="connsiteY21" fmla="*/ 4390495 h 6858002"/>
              <a:gd name="connsiteX22" fmla="*/ 8095922 w 8108194"/>
              <a:gd name="connsiteY22" fmla="*/ 4240991 h 6858002"/>
              <a:gd name="connsiteX23" fmla="*/ 8101479 w 8108194"/>
              <a:gd name="connsiteY23" fmla="*/ 4092858 h 6858002"/>
              <a:gd name="connsiteX24" fmla="*/ 8104026 w 8108194"/>
              <a:gd name="connsiteY24" fmla="*/ 3946783 h 6858002"/>
              <a:gd name="connsiteX25" fmla="*/ 8106804 w 8108194"/>
              <a:gd name="connsiteY25" fmla="*/ 3800707 h 6858002"/>
              <a:gd name="connsiteX26" fmla="*/ 8108194 w 8108194"/>
              <a:gd name="connsiteY26" fmla="*/ 3656689 h 6858002"/>
              <a:gd name="connsiteX27" fmla="*/ 8106804 w 8108194"/>
              <a:gd name="connsiteY27" fmla="*/ 3514043 h 6858002"/>
              <a:gd name="connsiteX28" fmla="*/ 8106804 w 8108194"/>
              <a:gd name="connsiteY28" fmla="*/ 3372768 h 6858002"/>
              <a:gd name="connsiteX29" fmla="*/ 8104026 w 8108194"/>
              <a:gd name="connsiteY29" fmla="*/ 3232865 h 6858002"/>
              <a:gd name="connsiteX30" fmla="*/ 8099859 w 8108194"/>
              <a:gd name="connsiteY30" fmla="*/ 3095705 h 6858002"/>
              <a:gd name="connsiteX31" fmla="*/ 8095922 w 8108194"/>
              <a:gd name="connsiteY31" fmla="*/ 2959917 h 6858002"/>
              <a:gd name="connsiteX32" fmla="*/ 8091523 w 8108194"/>
              <a:gd name="connsiteY32" fmla="*/ 2826871 h 6858002"/>
              <a:gd name="connsiteX33" fmla="*/ 8084809 w 8108194"/>
              <a:gd name="connsiteY33" fmla="*/ 2694512 h 6858002"/>
              <a:gd name="connsiteX34" fmla="*/ 8077631 w 8108194"/>
              <a:gd name="connsiteY34" fmla="*/ 2564211 h 6858002"/>
              <a:gd name="connsiteX35" fmla="*/ 8071149 w 8108194"/>
              <a:gd name="connsiteY35" fmla="*/ 2436652 h 6858002"/>
              <a:gd name="connsiteX36" fmla="*/ 8052857 w 8108194"/>
              <a:gd name="connsiteY36" fmla="*/ 2187706 h 6858002"/>
              <a:gd name="connsiteX37" fmla="*/ 8033409 w 8108194"/>
              <a:gd name="connsiteY37" fmla="*/ 1949048 h 6858002"/>
              <a:gd name="connsiteX38" fmla="*/ 8013034 w 8108194"/>
              <a:gd name="connsiteY38" fmla="*/ 1719991 h 6858002"/>
              <a:gd name="connsiteX39" fmla="*/ 7990575 w 8108194"/>
              <a:gd name="connsiteY39" fmla="*/ 1503278 h 6858002"/>
              <a:gd name="connsiteX40" fmla="*/ 7967191 w 8108194"/>
              <a:gd name="connsiteY40" fmla="*/ 1296166 h 6858002"/>
              <a:gd name="connsiteX41" fmla="*/ 7941955 w 8108194"/>
              <a:gd name="connsiteY41" fmla="*/ 1104142 h 6858002"/>
              <a:gd name="connsiteX42" fmla="*/ 7917180 w 8108194"/>
              <a:gd name="connsiteY42" fmla="*/ 923777 h 6858002"/>
              <a:gd name="connsiteX43" fmla="*/ 7892407 w 8108194"/>
              <a:gd name="connsiteY43" fmla="*/ 757813 h 6858002"/>
              <a:gd name="connsiteX44" fmla="*/ 7869022 w 8108194"/>
              <a:gd name="connsiteY44" fmla="*/ 605566 h 6858002"/>
              <a:gd name="connsiteX45" fmla="*/ 7846795 w 8108194"/>
              <a:gd name="connsiteY45" fmla="*/ 470463 h 6858002"/>
              <a:gd name="connsiteX46" fmla="*/ 7825725 w 8108194"/>
              <a:gd name="connsiteY46" fmla="*/ 348391 h 6858002"/>
              <a:gd name="connsiteX47" fmla="*/ 7808129 w 8108194"/>
              <a:gd name="connsiteY47" fmla="*/ 245521 h 6858002"/>
              <a:gd name="connsiteX48" fmla="*/ 7791459 w 8108194"/>
              <a:gd name="connsiteY48" fmla="*/ 159110 h 6858002"/>
              <a:gd name="connsiteX49" fmla="*/ 7767610 w 8108194"/>
              <a:gd name="connsiteY49" fmla="*/ 40466 h 6858002"/>
              <a:gd name="connsiteX50" fmla="*/ 7759507 w 8108194"/>
              <a:gd name="connsiteY50" fmla="*/ 4 h 6858002"/>
              <a:gd name="connsiteX51" fmla="*/ 7768809 w 8108194"/>
              <a:gd name="connsiteY51" fmla="*/ 4 h 6858002"/>
              <a:gd name="connsiteX52" fmla="*/ 7768809 w 8108194"/>
              <a:gd name="connsiteY52" fmla="*/ 3 h 6858002"/>
              <a:gd name="connsiteX53" fmla="*/ 4629960 w 8108194"/>
              <a:gd name="connsiteY53" fmla="*/ 3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8108194" h="6858002">
                <a:moveTo>
                  <a:pt x="4629960" y="0"/>
                </a:moveTo>
                <a:lnTo>
                  <a:pt x="0" y="0"/>
                </a:lnTo>
                <a:lnTo>
                  <a:pt x="0" y="6858002"/>
                </a:lnTo>
                <a:lnTo>
                  <a:pt x="1406984" y="6858002"/>
                </a:lnTo>
                <a:lnTo>
                  <a:pt x="4629960" y="6858002"/>
                </a:lnTo>
                <a:lnTo>
                  <a:pt x="7761129" y="6858002"/>
                </a:lnTo>
                <a:lnTo>
                  <a:pt x="7795626" y="6702327"/>
                </a:lnTo>
                <a:lnTo>
                  <a:pt x="7828504" y="6547336"/>
                </a:lnTo>
                <a:lnTo>
                  <a:pt x="7860686" y="6391660"/>
                </a:lnTo>
                <a:lnTo>
                  <a:pt x="7888239" y="6235297"/>
                </a:lnTo>
                <a:lnTo>
                  <a:pt x="7916023" y="6079621"/>
                </a:lnTo>
                <a:lnTo>
                  <a:pt x="7941955" y="5923258"/>
                </a:lnTo>
                <a:lnTo>
                  <a:pt x="7964181" y="5768953"/>
                </a:lnTo>
                <a:lnTo>
                  <a:pt x="7985250" y="5612591"/>
                </a:lnTo>
                <a:lnTo>
                  <a:pt x="8004468" y="5456914"/>
                </a:lnTo>
                <a:lnTo>
                  <a:pt x="8021137" y="5303981"/>
                </a:lnTo>
                <a:lnTo>
                  <a:pt x="8037808" y="5148990"/>
                </a:lnTo>
                <a:lnTo>
                  <a:pt x="8051700" y="4996057"/>
                </a:lnTo>
                <a:lnTo>
                  <a:pt x="8062581" y="4843123"/>
                </a:lnTo>
                <a:lnTo>
                  <a:pt x="8073927" y="4690876"/>
                </a:lnTo>
                <a:lnTo>
                  <a:pt x="8083419" y="4540000"/>
                </a:lnTo>
                <a:lnTo>
                  <a:pt x="8090134" y="4390495"/>
                </a:lnTo>
                <a:lnTo>
                  <a:pt x="8095922" y="4240991"/>
                </a:lnTo>
                <a:lnTo>
                  <a:pt x="8101479" y="4092858"/>
                </a:lnTo>
                <a:lnTo>
                  <a:pt x="8104026" y="3946783"/>
                </a:lnTo>
                <a:lnTo>
                  <a:pt x="8106804" y="3800707"/>
                </a:lnTo>
                <a:lnTo>
                  <a:pt x="8108194" y="3656689"/>
                </a:lnTo>
                <a:lnTo>
                  <a:pt x="8106804" y="3514043"/>
                </a:lnTo>
                <a:lnTo>
                  <a:pt x="8106804" y="3372768"/>
                </a:lnTo>
                <a:lnTo>
                  <a:pt x="8104026" y="3232865"/>
                </a:lnTo>
                <a:lnTo>
                  <a:pt x="8099859" y="3095705"/>
                </a:lnTo>
                <a:lnTo>
                  <a:pt x="8095922" y="2959917"/>
                </a:lnTo>
                <a:lnTo>
                  <a:pt x="8091523" y="2826871"/>
                </a:lnTo>
                <a:lnTo>
                  <a:pt x="8084809" y="2694512"/>
                </a:lnTo>
                <a:lnTo>
                  <a:pt x="8077631" y="2564211"/>
                </a:lnTo>
                <a:lnTo>
                  <a:pt x="8071149" y="2436652"/>
                </a:lnTo>
                <a:lnTo>
                  <a:pt x="8052857" y="2187706"/>
                </a:lnTo>
                <a:lnTo>
                  <a:pt x="8033409" y="1949048"/>
                </a:lnTo>
                <a:lnTo>
                  <a:pt x="8013034" y="1719991"/>
                </a:lnTo>
                <a:lnTo>
                  <a:pt x="7990575" y="1503278"/>
                </a:lnTo>
                <a:lnTo>
                  <a:pt x="7967191" y="1296166"/>
                </a:lnTo>
                <a:lnTo>
                  <a:pt x="7941955" y="1104142"/>
                </a:lnTo>
                <a:lnTo>
                  <a:pt x="7917180" y="923777"/>
                </a:lnTo>
                <a:lnTo>
                  <a:pt x="7892407" y="757813"/>
                </a:lnTo>
                <a:lnTo>
                  <a:pt x="7869022" y="605566"/>
                </a:lnTo>
                <a:lnTo>
                  <a:pt x="7846795" y="470463"/>
                </a:lnTo>
                <a:lnTo>
                  <a:pt x="7825725" y="348391"/>
                </a:lnTo>
                <a:lnTo>
                  <a:pt x="7808129" y="245521"/>
                </a:lnTo>
                <a:lnTo>
                  <a:pt x="7791459" y="159110"/>
                </a:lnTo>
                <a:lnTo>
                  <a:pt x="7767610" y="40466"/>
                </a:lnTo>
                <a:lnTo>
                  <a:pt x="7759507" y="4"/>
                </a:lnTo>
                <a:lnTo>
                  <a:pt x="7768809" y="4"/>
                </a:lnTo>
                <a:lnTo>
                  <a:pt x="7768809" y="3"/>
                </a:lnTo>
                <a:lnTo>
                  <a:pt x="4629960" y="3"/>
                </a:lnTo>
                <a:close/>
              </a:path>
            </a:pathLst>
          </a:custGeom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B48E003E-6608-318E-55F6-ADD40E5444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2317644"/>
              </p:ext>
            </p:extLst>
          </p:nvPr>
        </p:nvGraphicFramePr>
        <p:xfrm>
          <a:off x="5282521" y="709683"/>
          <a:ext cx="6266011" cy="48995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161461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{85C7E6FF-7243-442C-95C3-68A1CE235EE5}tf55705232_win32</Template>
  <TotalTime>163</TotalTime>
  <Words>359</Words>
  <Application>Microsoft Office PowerPoint</Application>
  <PresentationFormat>Widescreen</PresentationFormat>
  <Paragraphs>44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Calibri</vt:lpstr>
      <vt:lpstr>Goudy Old Style</vt:lpstr>
      <vt:lpstr>Wingdings 2</vt:lpstr>
      <vt:lpstr>SlateVTI</vt:lpstr>
      <vt:lpstr>CPS 109 Lab 8</vt:lpstr>
      <vt:lpstr>Agenda</vt:lpstr>
      <vt:lpstr>Python : File Handling</vt:lpstr>
      <vt:lpstr>Opening a file </vt:lpstr>
      <vt:lpstr>Example 1 </vt:lpstr>
      <vt:lpstr>Explore .. </vt:lpstr>
      <vt:lpstr>Lets see .. Another example </vt:lpstr>
      <vt:lpstr>Modes In file</vt:lpstr>
      <vt:lpstr>Reading from a file </vt:lpstr>
      <vt:lpstr>Writing to a file </vt:lpstr>
      <vt:lpstr>Appending a file</vt:lpstr>
      <vt:lpstr>The ‘with’ statement </vt:lpstr>
      <vt:lpstr>Readlines() method </vt:lpstr>
      <vt:lpstr>Data Reading : Example7ReadData.py</vt:lpstr>
      <vt:lpstr>Writelines() method </vt:lpstr>
      <vt:lpstr>Example8</vt:lpstr>
      <vt:lpstr>Thanks !!!</vt:lpstr>
      <vt:lpstr>Quiz Time 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CPS 109 Lab 8</dc:title>
  <dc:creator>Gurpreet Kaur</dc:creator>
  <cp:lastModifiedBy>Gurpreet Kaur</cp:lastModifiedBy>
  <cp:revision>1</cp:revision>
  <dcterms:created xsi:type="dcterms:W3CDTF">2024-04-02T19:10:25Z</dcterms:created>
  <dcterms:modified xsi:type="dcterms:W3CDTF">2024-04-02T21:53:34Z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