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Source Code Pro"/>
      <p:regular r:id="rId28"/>
      <p:bold r:id="rId29"/>
      <p:italic r:id="rId30"/>
      <p:boldItalic r:id="rId31"/>
    </p:embeddedFont>
    <p:embeddedFont>
      <p:font typeface="Source Code Pro SemiBold"/>
      <p:regular r:id="rId32"/>
      <p:bold r:id="rId33"/>
      <p:italic r:id="rId34"/>
      <p:boldItalic r:id="rId35"/>
    </p:embeddedFont>
    <p:embeddedFont>
      <p:font typeface="Source Code Pro Medium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SourceCodePr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33" Type="http://schemas.openxmlformats.org/officeDocument/2006/relationships/font" Target="fonts/SourceCodeProSemiBold-bold.fntdata"/><Relationship Id="rId10" Type="http://schemas.openxmlformats.org/officeDocument/2006/relationships/slide" Target="slides/slide5.xml"/><Relationship Id="rId32" Type="http://schemas.openxmlformats.org/officeDocument/2006/relationships/font" Target="fonts/SourceCodePro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SourceCodeProSemiBold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SemiBold-italic.fntdata"/><Relationship Id="rId15" Type="http://schemas.openxmlformats.org/officeDocument/2006/relationships/slide" Target="slides/slide10.xml"/><Relationship Id="rId37" Type="http://schemas.openxmlformats.org/officeDocument/2006/relationships/font" Target="fonts/SourceCodeProMedium-bold.fntdata"/><Relationship Id="rId14" Type="http://schemas.openxmlformats.org/officeDocument/2006/relationships/slide" Target="slides/slide9.xml"/><Relationship Id="rId36" Type="http://schemas.openxmlformats.org/officeDocument/2006/relationships/font" Target="fonts/SourceCodeProMedium-regular.fntdata"/><Relationship Id="rId17" Type="http://schemas.openxmlformats.org/officeDocument/2006/relationships/slide" Target="slides/slide12.xml"/><Relationship Id="rId39" Type="http://schemas.openxmlformats.org/officeDocument/2006/relationships/font" Target="fonts/SourceCodePro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SourceCodePro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88e9a64c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88e9a64c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88e9a64c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88e9a64c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88e9a64c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88e9a64c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88e9a64c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88e9a64c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88e9a64c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88e9a64c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88e9a64c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88e9a64c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88e9a64c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88e9a64c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88e9a64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88e9a64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88922ed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88922ed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88e9a64c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88e9a64c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88e9a64c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88e9a64c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88e9a64c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88e9a64c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88e9a64c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88e9a64c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88e9a64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88e9a64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88e9a64c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88e9a64c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8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Files - April 3,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Use </a:t>
            </a:r>
            <a:r>
              <a:rPr lang="en">
                <a:solidFill>
                  <a:srgbClr val="00FF00"/>
                </a:solidFill>
              </a:rPr>
              <a:t>close()</a:t>
            </a:r>
            <a:r>
              <a:rPr lang="en"/>
              <a:t> when finished using a file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100" y="2093675"/>
            <a:ext cx="4796350" cy="12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87900" y="555600"/>
            <a:ext cx="3011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Access Modes</a:t>
            </a:r>
            <a:endParaRPr sz="3100"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87900" y="1594025"/>
            <a:ext cx="3011100" cy="30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FF00FF"/>
                </a:solidFill>
              </a:rPr>
              <a:t>Read only </a:t>
            </a:r>
            <a:r>
              <a:rPr lang="en" sz="2000"/>
              <a:t>(“</a:t>
            </a:r>
            <a:r>
              <a:rPr lang="en" sz="2000">
                <a:solidFill>
                  <a:srgbClr val="FF00F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</a:t>
            </a:r>
            <a:r>
              <a:rPr lang="en" sz="2000"/>
              <a:t>”) access mode allows us to access file reading functions: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Ex. </a:t>
            </a:r>
            <a:r>
              <a:rPr lang="en" sz="2000">
                <a:solidFill>
                  <a:srgbClr val="00FF00"/>
                </a:solidFill>
              </a:rPr>
              <a:t>r</a:t>
            </a:r>
            <a:r>
              <a:rPr lang="en" sz="2000">
                <a:solidFill>
                  <a:srgbClr val="00FF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ead()</a:t>
            </a:r>
            <a:r>
              <a:rPr lang="en" sz="2000"/>
              <a:t>, </a:t>
            </a:r>
            <a:r>
              <a:rPr lang="en" sz="2000">
                <a:solidFill>
                  <a:srgbClr val="00FF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readline()</a:t>
            </a:r>
            <a:r>
              <a:rPr lang="en" sz="2000"/>
              <a:t>, etc.</a:t>
            </a:r>
            <a:endParaRPr sz="2000"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401" y="466675"/>
            <a:ext cx="4958151" cy="4210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Files - Approaches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2310250" y="1853525"/>
            <a:ext cx="4322700" cy="19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The </a:t>
            </a:r>
            <a:r>
              <a:rPr b="1" lang="en" sz="2300"/>
              <a:t>readline</a:t>
            </a:r>
            <a:r>
              <a:rPr lang="en" sz="2300"/>
              <a:t> approach</a:t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The </a:t>
            </a:r>
            <a:r>
              <a:rPr i="1" lang="en" sz="2300"/>
              <a:t>for line in file</a:t>
            </a:r>
            <a:r>
              <a:rPr lang="en" sz="2300"/>
              <a:t> approach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The </a:t>
            </a:r>
            <a:r>
              <a:rPr b="1" lang="en" sz="2300"/>
              <a:t>read</a:t>
            </a:r>
            <a:r>
              <a:rPr lang="en" sz="2300"/>
              <a:t> approach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1200"/>
              </a:spcAft>
              <a:buSzPts val="2300"/>
              <a:buAutoNum type="arabicPeriod"/>
            </a:pPr>
            <a:r>
              <a:rPr lang="en" sz="2300"/>
              <a:t>The </a:t>
            </a:r>
            <a:r>
              <a:rPr b="1" lang="en" sz="2300"/>
              <a:t>readlines</a:t>
            </a:r>
            <a:r>
              <a:rPr lang="en" sz="2300"/>
              <a:t> approach</a:t>
            </a:r>
            <a:endParaRPr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/>
          <p:nvPr/>
        </p:nvSpPr>
        <p:spPr>
          <a:xfrm>
            <a:off x="466900" y="1027200"/>
            <a:ext cx="1195200" cy="5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5"/>
          <p:cNvSpPr txBox="1"/>
          <p:nvPr>
            <p:ph type="title"/>
          </p:nvPr>
        </p:nvSpPr>
        <p:spPr>
          <a:xfrm>
            <a:off x="466900" y="1531500"/>
            <a:ext cx="39999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00FF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readline()</a:t>
            </a:r>
            <a:r>
              <a:rPr lang="en"/>
              <a:t> approach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66900" y="2413450"/>
            <a:ext cx="3999900" cy="1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91" u="sng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rPr>
              <a:t>When to use:</a:t>
            </a:r>
            <a:r>
              <a:rPr b="1" lang="en" sz="2091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" sz="2091">
                <a:latin typeface="Roboto Slab"/>
                <a:ea typeface="Roboto Slab"/>
                <a:cs typeface="Roboto Slab"/>
                <a:sym typeface="Roboto Slab"/>
              </a:rPr>
              <a:t>When you only want to process parts of a file.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 b="0" l="0" r="57096" t="10297"/>
          <a:stretch/>
        </p:blipFill>
        <p:spPr>
          <a:xfrm>
            <a:off x="4876838" y="383738"/>
            <a:ext cx="3879274" cy="43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/>
          <p:nvPr/>
        </p:nvSpPr>
        <p:spPr>
          <a:xfrm>
            <a:off x="373525" y="1027200"/>
            <a:ext cx="1195200" cy="5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6"/>
          <p:cNvSpPr txBox="1"/>
          <p:nvPr>
            <p:ph type="title"/>
          </p:nvPr>
        </p:nvSpPr>
        <p:spPr>
          <a:xfrm>
            <a:off x="989850" y="618800"/>
            <a:ext cx="64248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FFFF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for </a:t>
            </a:r>
            <a:r>
              <a:rPr i="1" lang="en">
                <a:solidFill>
                  <a:srgbClr val="FFFF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line</a:t>
            </a:r>
            <a:r>
              <a:rPr lang="en">
                <a:solidFill>
                  <a:srgbClr val="FFFF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in </a:t>
            </a:r>
            <a:r>
              <a:rPr i="1" lang="en">
                <a:solidFill>
                  <a:srgbClr val="FFFF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file</a:t>
            </a:r>
            <a:r>
              <a:rPr lang="en">
                <a:solidFill>
                  <a:srgbClr val="00FF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/>
              <a:t> </a:t>
            </a:r>
            <a:r>
              <a:rPr lang="en"/>
              <a:t>approach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989850" y="3436475"/>
            <a:ext cx="5920500" cy="1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91" u="sng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rPr>
              <a:t>When to use:</a:t>
            </a:r>
            <a:r>
              <a:rPr b="1" lang="en" sz="2091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" sz="2091">
                <a:latin typeface="Roboto Slab"/>
                <a:ea typeface="Roboto Slab"/>
                <a:cs typeface="Roboto Slab"/>
                <a:sym typeface="Roboto Slab"/>
              </a:rPr>
              <a:t>When you want to process every line in a file one at a time.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b="0" l="0" r="59517" t="0"/>
          <a:stretch/>
        </p:blipFill>
        <p:spPr>
          <a:xfrm>
            <a:off x="989850" y="1443288"/>
            <a:ext cx="4957799" cy="18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/>
          <p:nvPr/>
        </p:nvSpPr>
        <p:spPr>
          <a:xfrm>
            <a:off x="466900" y="1027200"/>
            <a:ext cx="1195200" cy="5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7"/>
          <p:cNvSpPr txBox="1"/>
          <p:nvPr>
            <p:ph type="title"/>
          </p:nvPr>
        </p:nvSpPr>
        <p:spPr>
          <a:xfrm>
            <a:off x="971175" y="1027200"/>
            <a:ext cx="3903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00FF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read</a:t>
            </a:r>
            <a:r>
              <a:rPr lang="en">
                <a:solidFill>
                  <a:srgbClr val="00FF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()</a:t>
            </a:r>
            <a:r>
              <a:rPr lang="en"/>
              <a:t> approach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971175" y="2741400"/>
            <a:ext cx="6126000" cy="1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91" u="sng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rPr>
              <a:t>When to use:</a:t>
            </a:r>
            <a:r>
              <a:rPr b="1" lang="en" sz="2091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" sz="2091">
                <a:latin typeface="Roboto Slab"/>
                <a:ea typeface="Roboto Slab"/>
                <a:cs typeface="Roboto Slab"/>
                <a:sym typeface="Roboto Slab"/>
              </a:rPr>
              <a:t>When you want to read the whole file at once and use it as a single string.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83231" l="0" r="60935" t="0"/>
          <a:stretch/>
        </p:blipFill>
        <p:spPr>
          <a:xfrm>
            <a:off x="971175" y="1884300"/>
            <a:ext cx="4781176" cy="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/>
          <p:nvPr/>
        </p:nvSpPr>
        <p:spPr>
          <a:xfrm>
            <a:off x="466900" y="1027200"/>
            <a:ext cx="1195200" cy="5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8"/>
          <p:cNvSpPr txBox="1"/>
          <p:nvPr>
            <p:ph type="title"/>
          </p:nvPr>
        </p:nvSpPr>
        <p:spPr>
          <a:xfrm>
            <a:off x="813750" y="658625"/>
            <a:ext cx="51066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00FF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readlines()</a:t>
            </a:r>
            <a:r>
              <a:rPr lang="en"/>
              <a:t> approach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5000425" y="1459200"/>
            <a:ext cx="3404100" cy="29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91">
                <a:latin typeface="Roboto Slab"/>
                <a:ea typeface="Roboto Slab"/>
                <a:cs typeface="Roboto Slab"/>
                <a:sym typeface="Roboto Slab"/>
              </a:rPr>
              <a:t>Returns the whole file formatted as a </a:t>
            </a:r>
            <a:r>
              <a:rPr b="1" i="1" lang="en" sz="2091">
                <a:latin typeface="Roboto Slab"/>
                <a:ea typeface="Roboto Slab"/>
                <a:cs typeface="Roboto Slab"/>
                <a:sym typeface="Roboto Slab"/>
              </a:rPr>
              <a:t>list of strings</a:t>
            </a:r>
            <a:r>
              <a:rPr lang="en" sz="2091">
                <a:latin typeface="Roboto Slab"/>
                <a:ea typeface="Roboto Slab"/>
                <a:cs typeface="Roboto Slab"/>
                <a:sym typeface="Roboto Slab"/>
              </a:rPr>
              <a:t>, where each item in list is a string-formatted line in the file.</a:t>
            </a:r>
            <a:endParaRPr sz="2091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91" u="sng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rPr>
              <a:t>When to use:</a:t>
            </a:r>
            <a:r>
              <a:rPr b="1" lang="en" sz="2091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" sz="2091">
                <a:latin typeface="Roboto Slab"/>
                <a:ea typeface="Roboto Slab"/>
                <a:cs typeface="Roboto Slab"/>
                <a:sym typeface="Roboto Slab"/>
              </a:rPr>
              <a:t>When you want to examine each line of a file by index.</a:t>
            </a:r>
            <a:endParaRPr sz="2091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b="0" l="0" r="56987" t="0"/>
          <a:stretch/>
        </p:blipFill>
        <p:spPr>
          <a:xfrm>
            <a:off x="922050" y="1459188"/>
            <a:ext cx="3915700" cy="27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72475" y="1489825"/>
            <a:ext cx="5093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Take up</a:t>
            </a:r>
            <a:r>
              <a:rPr lang="en" sz="2400"/>
              <a:t> Lab Quizzes 6 &amp; 7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Reading files</a:t>
            </a:r>
            <a:endParaRPr b="1" sz="24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Overview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Examples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200"/>
              </a:spcAft>
              <a:buSzPts val="2400"/>
              <a:buAutoNum type="arabicPeriod"/>
            </a:pPr>
            <a:r>
              <a:rPr lang="en" sz="2400"/>
              <a:t>Complete </a:t>
            </a:r>
            <a:r>
              <a:rPr b="1" lang="en" sz="2400"/>
              <a:t>Lab Quiz 8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first!!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80115" l="0" r="74681" t="-9340"/>
          <a:stretch/>
        </p:blipFill>
        <p:spPr>
          <a:xfrm>
            <a:off x="285763" y="938826"/>
            <a:ext cx="2823076" cy="88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16708"/>
          <a:stretch/>
        </p:blipFill>
        <p:spPr>
          <a:xfrm>
            <a:off x="360188" y="1644728"/>
            <a:ext cx="8274826" cy="1854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6232E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50" y="163700"/>
            <a:ext cx="5786449" cy="482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0900" y="1576600"/>
            <a:ext cx="2667001" cy="199625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5238750" y="1488275"/>
            <a:ext cx="3140100" cy="22845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312550" y="1145975"/>
            <a:ext cx="922800" cy="3126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14875" y="1354325"/>
            <a:ext cx="9144000" cy="3789000"/>
          </a:xfrm>
          <a:prstGeom prst="rect">
            <a:avLst/>
          </a:prstGeom>
          <a:solidFill>
            <a:srgbClr val="16232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71637" l="0" r="79948" t="0"/>
          <a:stretch/>
        </p:blipFill>
        <p:spPr>
          <a:xfrm>
            <a:off x="198950" y="165225"/>
            <a:ext cx="2708675" cy="46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1176" t="37659"/>
          <a:stretch/>
        </p:blipFill>
        <p:spPr>
          <a:xfrm>
            <a:off x="273375" y="631338"/>
            <a:ext cx="8448401" cy="6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75" y="1458500"/>
            <a:ext cx="4650425" cy="35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4763" y="2217775"/>
            <a:ext cx="3279875" cy="20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5118775" y="1968875"/>
            <a:ext cx="3603000" cy="25599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Files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a file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provides built-in functions for creating, writing, and reading files.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be able to interact with or create a file, when need to </a:t>
            </a:r>
            <a:r>
              <a:rPr b="1" lang="en"/>
              <a:t>open</a:t>
            </a:r>
            <a:r>
              <a:rPr lang="en"/>
              <a:t>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Opening</a:t>
            </a:r>
            <a:r>
              <a:rPr b="1" lang="en"/>
              <a:t> </a:t>
            </a:r>
            <a:r>
              <a:rPr lang="en"/>
              <a:t>a file → Getting a file ready for reading/writing.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open()</a:t>
            </a:r>
            <a:r>
              <a:rPr lang="en"/>
              <a:t>function returns a </a:t>
            </a:r>
            <a:r>
              <a:rPr b="1" lang="en"/>
              <a:t>file object</a:t>
            </a:r>
            <a:r>
              <a:rPr lang="en"/>
              <a:t> and takes in two arguments: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file </a:t>
            </a:r>
            <a:r>
              <a:rPr b="1" lang="en">
                <a:solidFill>
                  <a:srgbClr val="FF00FF"/>
                </a:solidFill>
              </a:rPr>
              <a:t>name</a:t>
            </a:r>
            <a:r>
              <a:rPr lang="en"/>
              <a:t>: str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access </a:t>
            </a:r>
            <a:r>
              <a:rPr b="1" lang="en">
                <a:solidFill>
                  <a:srgbClr val="FF00FF"/>
                </a:solidFill>
              </a:rPr>
              <a:t>mode</a:t>
            </a:r>
            <a:r>
              <a:rPr lang="en"/>
              <a:t>: str</a:t>
            </a:r>
            <a:endParaRPr/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600"/>
              <a:t>Governs the type of operations we can do  with the opened file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Syntax: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rgbClr val="434343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f</a:t>
            </a:r>
            <a:r>
              <a:rPr lang="en">
                <a:highlight>
                  <a:srgbClr val="434343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ile = </a:t>
            </a:r>
            <a:r>
              <a:rPr lang="en">
                <a:solidFill>
                  <a:srgbClr val="00FF00"/>
                </a:solidFill>
                <a:highlight>
                  <a:srgbClr val="434343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open(</a:t>
            </a:r>
            <a:r>
              <a:rPr lang="en">
                <a:highlight>
                  <a:srgbClr val="434343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“</a:t>
            </a:r>
            <a:r>
              <a:rPr lang="en">
                <a:solidFill>
                  <a:srgbClr val="FF00FF"/>
                </a:solidFill>
                <a:highlight>
                  <a:srgbClr val="434343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file_name</a:t>
            </a:r>
            <a:r>
              <a:rPr lang="en">
                <a:highlight>
                  <a:srgbClr val="434343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”, “</a:t>
            </a:r>
            <a:r>
              <a:rPr lang="en">
                <a:solidFill>
                  <a:srgbClr val="FF00FF"/>
                </a:solidFill>
                <a:highlight>
                  <a:srgbClr val="434343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access_mode</a:t>
            </a:r>
            <a:r>
              <a:rPr lang="en">
                <a:highlight>
                  <a:srgbClr val="434343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”</a:t>
            </a:r>
            <a:r>
              <a:rPr lang="en">
                <a:solidFill>
                  <a:srgbClr val="00FF00"/>
                </a:solidFill>
                <a:highlight>
                  <a:srgbClr val="434343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)</a:t>
            </a:r>
            <a:r>
              <a:rPr lang="en">
                <a:solidFill>
                  <a:srgbClr val="00FF00"/>
                </a:solidFill>
                <a:highlight>
                  <a:srgbClr val="434343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r>
              <a:rPr lang="en">
                <a:solidFill>
                  <a:srgbClr val="434343"/>
                </a:solidFill>
                <a:highlight>
                  <a:srgbClr val="434343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</a:t>
            </a:r>
            <a:endParaRPr>
              <a:solidFill>
                <a:srgbClr val="434343"/>
              </a:solidFill>
              <a:highlight>
                <a:srgbClr val="434343"/>
              </a:highlight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489000" y="1163650"/>
            <a:ext cx="325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 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folder: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488988" y="2707325"/>
            <a:ext cx="325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examples.txt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50" y="1579012"/>
            <a:ext cx="2644750" cy="85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3775350" y="1107850"/>
            <a:ext cx="325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file_example.py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3775400" y="3072850"/>
            <a:ext cx="477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 [from running file_example.py]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4">
            <a:alphaModFix/>
          </a:blip>
          <a:srcRect b="0" l="0" r="69825" t="35245"/>
          <a:stretch/>
        </p:blipFill>
        <p:spPr>
          <a:xfrm>
            <a:off x="581350" y="3128650"/>
            <a:ext cx="2644751" cy="936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6407" y="1502275"/>
            <a:ext cx="4828293" cy="13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 rotWithShape="1">
          <a:blip r:embed="rId6">
            <a:alphaModFix/>
          </a:blip>
          <a:srcRect b="0" l="0" r="0" t="4498"/>
          <a:stretch/>
        </p:blipFill>
        <p:spPr>
          <a:xfrm>
            <a:off x="3775338" y="3527575"/>
            <a:ext cx="4770424" cy="128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290600" y="381650"/>
            <a:ext cx="6358200" cy="6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Example: Opening</a:t>
            </a:r>
            <a:r>
              <a:rPr lang="en" sz="2800"/>
              <a:t> a file </a:t>
            </a:r>
            <a:r>
              <a:rPr lang="en" sz="2900"/>
              <a:t>for </a:t>
            </a:r>
            <a:r>
              <a:rPr lang="en" sz="2900">
                <a:solidFill>
                  <a:srgbClr val="FF00FF"/>
                </a:solidFill>
              </a:rPr>
              <a:t>reading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