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4475" y="635754"/>
            <a:ext cx="58166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ADADA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ADADA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9475"/>
            <a:ext cx="9144000" cy="928369"/>
          </a:xfrm>
          <a:custGeom>
            <a:avLst/>
            <a:gdLst/>
            <a:ahLst/>
            <a:cxnLst/>
            <a:rect l="l" t="t" r="r" b="b"/>
            <a:pathLst>
              <a:path w="9144000" h="928369">
                <a:moveTo>
                  <a:pt x="9143999" y="928199"/>
                </a:moveTo>
                <a:lnTo>
                  <a:pt x="0" y="9281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28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475" y="635754"/>
            <a:ext cx="86550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7804" y="1579372"/>
            <a:ext cx="8708390" cy="322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ADADA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Kolios/CPS109_Fall2022" TargetMode="External"/><Relationship Id="rId2" Type="http://schemas.openxmlformats.org/officeDocument/2006/relationships/hyperlink" Target="mailto:mnooshin@torontomu.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Kolios/CPS109_Fall20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58524"/>
            <a:ext cx="9144000" cy="3485515"/>
          </a:xfrm>
          <a:custGeom>
            <a:avLst/>
            <a:gdLst/>
            <a:ahLst/>
            <a:cxnLst/>
            <a:rect l="l" t="t" r="r" b="b"/>
            <a:pathLst>
              <a:path w="9144000" h="3485515">
                <a:moveTo>
                  <a:pt x="0" y="3484974"/>
                </a:moveTo>
                <a:lnTo>
                  <a:pt x="9143999" y="3484974"/>
                </a:lnTo>
                <a:lnTo>
                  <a:pt x="9143999" y="0"/>
                </a:lnTo>
                <a:lnTo>
                  <a:pt x="0" y="0"/>
                </a:lnTo>
                <a:lnTo>
                  <a:pt x="0" y="348497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658620"/>
            <a:chOff x="0" y="0"/>
            <a:chExt cx="9144000" cy="165862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730885"/>
            </a:xfrm>
            <a:custGeom>
              <a:avLst/>
              <a:gdLst/>
              <a:ahLst/>
              <a:cxnLst/>
              <a:rect l="l" t="t" r="r" b="b"/>
              <a:pathLst>
                <a:path w="9144000" h="730885">
                  <a:moveTo>
                    <a:pt x="0" y="730324"/>
                  </a:moveTo>
                  <a:lnTo>
                    <a:pt x="9143999" y="730324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73032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30324"/>
              <a:ext cx="9144000" cy="928369"/>
            </a:xfrm>
            <a:custGeom>
              <a:avLst/>
              <a:gdLst/>
              <a:ahLst/>
              <a:cxnLst/>
              <a:rect l="l" t="t" r="r" b="b"/>
              <a:pathLst>
                <a:path w="9144000" h="928369">
                  <a:moveTo>
                    <a:pt x="9143999" y="928199"/>
                  </a:moveTo>
                  <a:lnTo>
                    <a:pt x="0" y="928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928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4475" y="759069"/>
            <a:ext cx="59696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dirty="0"/>
              <a:t>CPS</a:t>
            </a:r>
            <a:r>
              <a:rPr sz="5200" spc="-95" dirty="0"/>
              <a:t> </a:t>
            </a:r>
            <a:r>
              <a:rPr sz="5200" dirty="0"/>
              <a:t>109</a:t>
            </a:r>
            <a:r>
              <a:rPr sz="5200" spc="-90" dirty="0"/>
              <a:t> </a:t>
            </a:r>
            <a:r>
              <a:rPr sz="5200" dirty="0"/>
              <a:t>-</a:t>
            </a:r>
            <a:r>
              <a:rPr sz="5200" spc="-90" dirty="0"/>
              <a:t> </a:t>
            </a:r>
            <a:r>
              <a:rPr sz="5200" dirty="0"/>
              <a:t>Lab</a:t>
            </a:r>
            <a:r>
              <a:rPr sz="5200" spc="-90" dirty="0"/>
              <a:t> </a:t>
            </a:r>
            <a:r>
              <a:rPr sz="5200" spc="-50" dirty="0"/>
              <a:t>1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IDEs?</a:t>
            </a:r>
            <a:r>
              <a:rPr spc="-25" dirty="0"/>
              <a:t> </a:t>
            </a:r>
            <a:r>
              <a:rPr dirty="0"/>
              <a:t>Text</a:t>
            </a:r>
            <a:r>
              <a:rPr spc="-20" dirty="0"/>
              <a:t> </a:t>
            </a:r>
            <a:r>
              <a:rPr spc="-10" dirty="0"/>
              <a:t>Editors?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2226167"/>
            <a:ext cx="85445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Now</a:t>
            </a:r>
            <a:r>
              <a:rPr sz="2600" spc="-8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you’ll</a:t>
            </a:r>
            <a:r>
              <a:rPr sz="2600" spc="-8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need</a:t>
            </a:r>
            <a:r>
              <a:rPr sz="2600" spc="-8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some</a:t>
            </a:r>
            <a:r>
              <a:rPr sz="2600" spc="-8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way</a:t>
            </a:r>
            <a:r>
              <a:rPr sz="2600" spc="-8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2600" spc="-8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write</a:t>
            </a:r>
            <a:r>
              <a:rPr sz="2600" spc="-8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ADADAD"/>
                </a:solidFill>
                <a:latin typeface="Courier New"/>
                <a:cs typeface="Courier New"/>
              </a:rPr>
              <a:t>Python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code</a:t>
            </a:r>
            <a:r>
              <a:rPr sz="2600" spc="-9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now</a:t>
            </a:r>
            <a:r>
              <a:rPr sz="2600" spc="-9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that</a:t>
            </a:r>
            <a:r>
              <a:rPr sz="2600" spc="-9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you’ve</a:t>
            </a:r>
            <a:r>
              <a:rPr sz="2600" spc="-9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installed</a:t>
            </a:r>
            <a:r>
              <a:rPr sz="2600" spc="-9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it.</a:t>
            </a:r>
            <a:r>
              <a:rPr sz="2600" spc="-9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2600" spc="-9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spc="-20" dirty="0">
                <a:solidFill>
                  <a:srgbClr val="ADADAD"/>
                </a:solidFill>
                <a:latin typeface="Courier New"/>
                <a:cs typeface="Courier New"/>
              </a:rPr>
              <a:t>have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two</a:t>
            </a:r>
            <a:r>
              <a:rPr sz="26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choices:</a:t>
            </a:r>
            <a:r>
              <a:rPr sz="26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an</a:t>
            </a:r>
            <a:r>
              <a:rPr sz="2600" spc="-6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IDE</a:t>
            </a:r>
            <a:r>
              <a:rPr sz="26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or</a:t>
            </a:r>
            <a:r>
              <a:rPr sz="2600" spc="-6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6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text</a:t>
            </a:r>
            <a:r>
              <a:rPr sz="2600" spc="-6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ADADAD"/>
                </a:solidFill>
                <a:latin typeface="Courier New"/>
                <a:cs typeface="Courier New"/>
              </a:rPr>
              <a:t>editor.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06325"/>
            <a:ext cx="9144000" cy="1289685"/>
          </a:xfrm>
          <a:custGeom>
            <a:avLst/>
            <a:gdLst/>
            <a:ahLst/>
            <a:cxnLst/>
            <a:rect l="l" t="t" r="r" b="b"/>
            <a:pathLst>
              <a:path w="9144000" h="1289685">
                <a:moveTo>
                  <a:pt x="9143999" y="1289399"/>
                </a:moveTo>
                <a:lnTo>
                  <a:pt x="0" y="12893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289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475" y="308405"/>
            <a:ext cx="67310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Integrated</a:t>
            </a:r>
            <a:r>
              <a:rPr spc="-50" dirty="0"/>
              <a:t> </a:t>
            </a:r>
            <a:r>
              <a:rPr spc="-10" dirty="0"/>
              <a:t>Development </a:t>
            </a:r>
            <a:r>
              <a:rPr dirty="0"/>
              <a:t>Environments</a:t>
            </a:r>
            <a:r>
              <a:rPr spc="-70" dirty="0"/>
              <a:t> </a:t>
            </a:r>
            <a:r>
              <a:rPr spc="-10" dirty="0"/>
              <a:t>(IDEs)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4475" y="1771257"/>
            <a:ext cx="880364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This</a:t>
            </a:r>
            <a:r>
              <a:rPr sz="24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is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where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can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type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code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DADAD"/>
                </a:solidFill>
                <a:latin typeface="Courier New"/>
                <a:cs typeface="Courier New"/>
              </a:rPr>
              <a:t>computer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will</a:t>
            </a:r>
            <a:r>
              <a:rPr sz="24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tell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if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have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typos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or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errors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and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even</a:t>
            </a:r>
            <a:r>
              <a:rPr sz="24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run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program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for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you.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400">
              <a:latin typeface="Courier New"/>
              <a:cs typeface="Courier New"/>
            </a:endParaRPr>
          </a:p>
          <a:p>
            <a:pPr marL="12700" marR="553720">
              <a:lnSpc>
                <a:spcPct val="100000"/>
              </a:lnSpc>
            </a:pP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IDLE</a:t>
            </a:r>
            <a:r>
              <a:rPr sz="24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is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default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for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most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Python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DADAD"/>
                </a:solidFill>
                <a:latin typeface="Courier New"/>
                <a:cs typeface="Courier New"/>
              </a:rPr>
              <a:t>beginners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and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can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found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at</a:t>
            </a:r>
            <a:r>
              <a:rPr sz="24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DADAD"/>
                </a:solidFill>
                <a:latin typeface="Courier New"/>
                <a:cs typeface="Courier New"/>
              </a:rPr>
              <a:t>Python.org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Text</a:t>
            </a:r>
            <a:r>
              <a:rPr spc="-20" dirty="0"/>
              <a:t> </a:t>
            </a:r>
            <a:r>
              <a:rPr spc="-10" dirty="0"/>
              <a:t>Editors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499016"/>
            <a:ext cx="878840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type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code</a:t>
            </a:r>
            <a:r>
              <a:rPr sz="23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into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text</a:t>
            </a:r>
            <a:r>
              <a:rPr sz="23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editor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and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then</a:t>
            </a:r>
            <a:r>
              <a:rPr sz="23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run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it</a:t>
            </a:r>
            <a:r>
              <a:rPr sz="23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elsewhere</a:t>
            </a:r>
            <a:r>
              <a:rPr sz="23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(typically</a:t>
            </a:r>
            <a:r>
              <a:rPr sz="23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23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ADADAD"/>
                </a:solidFill>
                <a:latin typeface="Courier New"/>
                <a:cs typeface="Courier New"/>
              </a:rPr>
              <a:t>terminal/CMD)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23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This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option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is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more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for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students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who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want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ADADAD"/>
                </a:solidFill>
                <a:latin typeface="Courier New"/>
                <a:cs typeface="Courier New"/>
              </a:rPr>
              <a:t>learn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programming</a:t>
            </a:r>
            <a:r>
              <a:rPr sz="2300" spc="-5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while</a:t>
            </a:r>
            <a:r>
              <a:rPr sz="2300" spc="-5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familiarizing</a:t>
            </a:r>
            <a:r>
              <a:rPr sz="2300" spc="-5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themselves</a:t>
            </a:r>
            <a:r>
              <a:rPr sz="2300" spc="-4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with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navigating</a:t>
            </a:r>
            <a:r>
              <a:rPr sz="23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23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ADADAD"/>
                </a:solidFill>
                <a:latin typeface="Courier New"/>
                <a:cs typeface="Courier New"/>
              </a:rPr>
              <a:t>terminal/CMD.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23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I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suggest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VSCode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or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Atom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(both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free),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because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they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still</a:t>
            </a:r>
            <a:r>
              <a:rPr sz="23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underline</a:t>
            </a:r>
            <a:r>
              <a:rPr sz="23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typos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or</a:t>
            </a:r>
            <a:r>
              <a:rPr sz="23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errors</a:t>
            </a:r>
            <a:r>
              <a:rPr sz="23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without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ADADAD"/>
                </a:solidFill>
                <a:latin typeface="Courier New"/>
                <a:cs typeface="Courier New"/>
              </a:rPr>
              <a:t>being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intrusive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like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an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IDE.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0" dirty="0"/>
              <a:t> 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883201"/>
            <a:ext cx="855980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Integer: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whole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number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(e.x.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2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or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5)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800">
              <a:latin typeface="Courier New"/>
              <a:cs typeface="Courier New"/>
            </a:endParaRPr>
          </a:p>
          <a:p>
            <a:pPr marL="12700" marR="432434">
              <a:lnSpc>
                <a:spcPct val="100000"/>
              </a:lnSpc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Float: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“decimal”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number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(e.x.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4.3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or 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2.22222…)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Boolean: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value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of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either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True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or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False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0" dirty="0"/>
              <a:t> 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565070"/>
            <a:ext cx="834644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844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String: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“string”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of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any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numbers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or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characters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as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denoted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by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quotes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(‘’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or “”)</a:t>
            </a:r>
            <a:endParaRPr sz="2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E.x.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“Hello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World”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or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‘3.14’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or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“:)”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or ‘F’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800">
              <a:latin typeface="Courier New"/>
              <a:cs typeface="Courier New"/>
            </a:endParaRPr>
          </a:p>
          <a:p>
            <a:pPr marL="12700" marR="431800">
              <a:lnSpc>
                <a:spcPct val="100000"/>
              </a:lnSpc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Note: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can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turn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integers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or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floats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into</a:t>
            </a:r>
            <a:r>
              <a:rPr sz="28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strings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via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syntax: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str(x)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Keywords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741742"/>
            <a:ext cx="8544560" cy="279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56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These</a:t>
            </a:r>
            <a:r>
              <a:rPr sz="2600" spc="-8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are</a:t>
            </a:r>
            <a:r>
              <a:rPr sz="2600" spc="-8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reserved</a:t>
            </a:r>
            <a:r>
              <a:rPr sz="2600" spc="-8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by</a:t>
            </a:r>
            <a:r>
              <a:rPr sz="2600" spc="-8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Python</a:t>
            </a:r>
            <a:r>
              <a:rPr sz="2600" spc="-8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so</a:t>
            </a:r>
            <a:r>
              <a:rPr sz="2600" spc="-8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it</a:t>
            </a:r>
            <a:r>
              <a:rPr sz="2600" spc="-8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spc="-25" dirty="0">
                <a:solidFill>
                  <a:srgbClr val="ADADAD"/>
                </a:solidFill>
                <a:latin typeface="Courier New"/>
                <a:cs typeface="Courier New"/>
              </a:rPr>
              <a:t>can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follow</a:t>
            </a:r>
            <a:r>
              <a:rPr sz="2600" spc="-1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2600" spc="-1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instructions.</a:t>
            </a:r>
            <a:r>
              <a:rPr sz="2600" spc="-1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For</a:t>
            </a:r>
            <a:r>
              <a:rPr sz="2600" spc="-1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ADADAD"/>
                </a:solidFill>
                <a:latin typeface="Courier New"/>
                <a:cs typeface="Courier New"/>
              </a:rPr>
              <a:t>example: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“and”,</a:t>
            </a:r>
            <a:r>
              <a:rPr sz="2600" spc="-1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“or”,</a:t>
            </a:r>
            <a:r>
              <a:rPr sz="2600" spc="-1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“not”</a:t>
            </a:r>
            <a:r>
              <a:rPr sz="2600" spc="-9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and</a:t>
            </a:r>
            <a:r>
              <a:rPr sz="2600" spc="-1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ADADAD"/>
                </a:solidFill>
                <a:latin typeface="Courier New"/>
                <a:cs typeface="Courier New"/>
              </a:rPr>
              <a:t>“return”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2600" spc="-7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see</a:t>
            </a:r>
            <a:r>
              <a:rPr sz="26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600" spc="-7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list</a:t>
            </a:r>
            <a:r>
              <a:rPr sz="26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of</a:t>
            </a:r>
            <a:r>
              <a:rPr sz="2600" spc="-7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all</a:t>
            </a:r>
            <a:r>
              <a:rPr sz="26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keywords,</a:t>
            </a:r>
            <a:r>
              <a:rPr sz="2600" spc="-7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type</a:t>
            </a:r>
            <a:r>
              <a:rPr sz="26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ADADAD"/>
                </a:solidFill>
                <a:latin typeface="Courier New"/>
                <a:cs typeface="Courier New"/>
              </a:rPr>
              <a:t>help()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into</a:t>
            </a:r>
            <a:r>
              <a:rPr sz="2600" spc="-9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2600" spc="-9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python</a:t>
            </a:r>
            <a:r>
              <a:rPr sz="2600" spc="-9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prompt</a:t>
            </a:r>
            <a:r>
              <a:rPr sz="2600" spc="-9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and</a:t>
            </a:r>
            <a:r>
              <a:rPr sz="2600" spc="-9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then</a:t>
            </a:r>
            <a:r>
              <a:rPr sz="2600" spc="-9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ADADAD"/>
                </a:solidFill>
                <a:latin typeface="Courier New"/>
                <a:cs typeface="Courier New"/>
              </a:rPr>
              <a:t>“keywords”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-40" dirty="0"/>
              <a:t> </a:t>
            </a:r>
            <a:r>
              <a:rPr spc="-1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884725"/>
            <a:ext cx="87884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6215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We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have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several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instances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of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syntax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ADADAD"/>
                </a:solidFill>
                <a:latin typeface="Courier New"/>
                <a:cs typeface="Courier New"/>
              </a:rPr>
              <a:t>examples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posted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on</a:t>
            </a:r>
            <a:r>
              <a:rPr sz="25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25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GitHub.</a:t>
            </a:r>
            <a:r>
              <a:rPr sz="25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We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encourage</a:t>
            </a:r>
            <a:r>
              <a:rPr sz="25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25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25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use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them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as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references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when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doing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25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ADADAD"/>
                </a:solidFill>
                <a:latin typeface="Courier New"/>
                <a:cs typeface="Courier New"/>
              </a:rPr>
              <a:t>labs!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25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If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we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went</a:t>
            </a:r>
            <a:r>
              <a:rPr sz="25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over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each</a:t>
            </a:r>
            <a:r>
              <a:rPr sz="25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individual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syntax</a:t>
            </a:r>
            <a:r>
              <a:rPr sz="25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ADADAD"/>
                </a:solidFill>
                <a:latin typeface="Courier New"/>
                <a:cs typeface="Courier New"/>
              </a:rPr>
              <a:t>example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one</a:t>
            </a:r>
            <a:r>
              <a:rPr sz="25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at</a:t>
            </a:r>
            <a:r>
              <a:rPr sz="25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time,</a:t>
            </a:r>
            <a:r>
              <a:rPr sz="25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2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wouldn’t</a:t>
            </a:r>
            <a:r>
              <a:rPr sz="25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have</a:t>
            </a:r>
            <a:r>
              <a:rPr sz="2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time</a:t>
            </a:r>
            <a:r>
              <a:rPr sz="25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2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spc="-25" dirty="0">
                <a:solidFill>
                  <a:srgbClr val="ADADAD"/>
                </a:solidFill>
                <a:latin typeface="Courier New"/>
                <a:cs typeface="Courier New"/>
              </a:rPr>
              <a:t>do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25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labs!</a:t>
            </a:r>
            <a:r>
              <a:rPr sz="2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So</a:t>
            </a:r>
            <a:r>
              <a:rPr sz="2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here</a:t>
            </a:r>
            <a:r>
              <a:rPr sz="2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are</a:t>
            </a:r>
            <a:r>
              <a:rPr sz="2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ADADAD"/>
                </a:solidFill>
                <a:latin typeface="Courier New"/>
                <a:cs typeface="Courier New"/>
              </a:rPr>
              <a:t>few</a:t>
            </a:r>
            <a:r>
              <a:rPr sz="2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ADADAD"/>
                </a:solidFill>
                <a:latin typeface="Courier New"/>
                <a:cs typeface="Courier New"/>
              </a:rPr>
              <a:t>examples.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“Hello</a:t>
            </a:r>
            <a:r>
              <a:rPr spc="-30" dirty="0"/>
              <a:t> </a:t>
            </a:r>
            <a:r>
              <a:rPr dirty="0"/>
              <a:t>World”</a:t>
            </a:r>
            <a:r>
              <a:rPr spc="-30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79100"/>
            <a:ext cx="9143999" cy="20445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“Hello</a:t>
            </a:r>
            <a:r>
              <a:rPr spc="-30" dirty="0"/>
              <a:t> </a:t>
            </a:r>
            <a:r>
              <a:rPr dirty="0"/>
              <a:t>World”</a:t>
            </a:r>
            <a:r>
              <a:rPr spc="-30" dirty="0"/>
              <a:t> </a:t>
            </a:r>
            <a:r>
              <a:rPr spc="-10" dirty="0"/>
              <a:t>Output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95625"/>
            <a:ext cx="9143999" cy="130838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</a:t>
            </a:r>
            <a:r>
              <a:rPr spc="-30" dirty="0"/>
              <a:t> </a:t>
            </a:r>
            <a:r>
              <a:rPr dirty="0"/>
              <a:t>Function</a:t>
            </a:r>
            <a:r>
              <a:rPr spc="-25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90075"/>
            <a:ext cx="8839199" cy="33105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Thanks</a:t>
            </a:r>
            <a:r>
              <a:rPr spc="-30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spc="-10" dirty="0"/>
              <a:t>Attribution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marR="508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These</a:t>
            </a:r>
            <a:r>
              <a:rPr sz="2800" spc="-30" dirty="0"/>
              <a:t> </a:t>
            </a:r>
            <a:r>
              <a:rPr sz="2800" dirty="0"/>
              <a:t>slides</a:t>
            </a:r>
            <a:r>
              <a:rPr sz="2800" spc="-20" dirty="0"/>
              <a:t> </a:t>
            </a:r>
            <a:r>
              <a:rPr sz="2800" dirty="0"/>
              <a:t>and</a:t>
            </a:r>
            <a:r>
              <a:rPr sz="2800" spc="-20" dirty="0"/>
              <a:t> </a:t>
            </a:r>
            <a:r>
              <a:rPr sz="2800" dirty="0"/>
              <a:t>many</a:t>
            </a:r>
            <a:r>
              <a:rPr sz="2800" spc="-20" dirty="0"/>
              <a:t> </a:t>
            </a:r>
            <a:r>
              <a:rPr sz="2800" dirty="0"/>
              <a:t>of</a:t>
            </a:r>
            <a:r>
              <a:rPr sz="2800" spc="-20" dirty="0"/>
              <a:t> </a:t>
            </a:r>
            <a:r>
              <a:rPr sz="2800" dirty="0"/>
              <a:t>the</a:t>
            </a:r>
            <a:r>
              <a:rPr sz="2800" spc="-15" dirty="0"/>
              <a:t> </a:t>
            </a:r>
            <a:r>
              <a:rPr sz="2800" spc="-10" dirty="0"/>
              <a:t>Github </a:t>
            </a:r>
            <a:r>
              <a:rPr sz="2800" dirty="0"/>
              <a:t>examples</a:t>
            </a:r>
            <a:r>
              <a:rPr sz="2800" spc="-20" dirty="0"/>
              <a:t> </a:t>
            </a:r>
            <a:r>
              <a:rPr sz="2800" dirty="0"/>
              <a:t>were</a:t>
            </a:r>
            <a:r>
              <a:rPr sz="2800" spc="-20" dirty="0"/>
              <a:t> </a:t>
            </a:r>
            <a:r>
              <a:rPr sz="2800" dirty="0"/>
              <a:t>made</a:t>
            </a:r>
            <a:r>
              <a:rPr sz="2800" spc="-20" dirty="0"/>
              <a:t> </a:t>
            </a:r>
            <a:r>
              <a:rPr sz="2800" dirty="0"/>
              <a:t>by</a:t>
            </a:r>
            <a:r>
              <a:rPr sz="2800" spc="-20" dirty="0"/>
              <a:t> </a:t>
            </a:r>
            <a:r>
              <a:rPr sz="2800" dirty="0"/>
              <a:t>the</a:t>
            </a:r>
            <a:r>
              <a:rPr sz="2800" spc="-20" dirty="0"/>
              <a:t> </a:t>
            </a:r>
            <a:r>
              <a:rPr sz="2800" dirty="0"/>
              <a:t>head</a:t>
            </a:r>
            <a:r>
              <a:rPr sz="2800" spc="-20" dirty="0"/>
              <a:t> </a:t>
            </a:r>
            <a:r>
              <a:rPr sz="2800" dirty="0"/>
              <a:t>TA</a:t>
            </a:r>
            <a:r>
              <a:rPr sz="2800" spc="-15" dirty="0"/>
              <a:t> </a:t>
            </a:r>
            <a:r>
              <a:rPr sz="2800" spc="-25" dirty="0"/>
              <a:t>of </a:t>
            </a:r>
            <a:r>
              <a:rPr sz="2800" dirty="0"/>
              <a:t>CPS109</a:t>
            </a:r>
            <a:r>
              <a:rPr sz="2800" spc="-35" dirty="0"/>
              <a:t> </a:t>
            </a:r>
            <a:r>
              <a:rPr sz="2800" dirty="0"/>
              <a:t>Cassandra</a:t>
            </a:r>
            <a:r>
              <a:rPr sz="2800" spc="-30" dirty="0"/>
              <a:t> </a:t>
            </a:r>
            <a:r>
              <a:rPr sz="2800" dirty="0"/>
              <a:t>Laffan,</a:t>
            </a:r>
            <a:r>
              <a:rPr sz="2800" spc="-30" dirty="0"/>
              <a:t> </a:t>
            </a:r>
            <a:r>
              <a:rPr sz="2800" dirty="0"/>
              <a:t>with</a:t>
            </a:r>
            <a:r>
              <a:rPr sz="2800" spc="-30" dirty="0"/>
              <a:t> </a:t>
            </a:r>
            <a:r>
              <a:rPr sz="2800" dirty="0"/>
              <a:t>edits</a:t>
            </a:r>
            <a:r>
              <a:rPr sz="2800" spc="-30" dirty="0"/>
              <a:t> </a:t>
            </a:r>
            <a:r>
              <a:rPr sz="2800" spc="-20" dirty="0"/>
              <a:t>from </a:t>
            </a:r>
            <a:r>
              <a:rPr sz="2800" dirty="0"/>
              <a:t>your</a:t>
            </a:r>
            <a:r>
              <a:rPr sz="2800" spc="-15" dirty="0"/>
              <a:t> </a:t>
            </a:r>
            <a:r>
              <a:rPr sz="2800" dirty="0"/>
              <a:t>TA</a:t>
            </a:r>
            <a:r>
              <a:rPr sz="2800" spc="-15" dirty="0"/>
              <a:t> </a:t>
            </a:r>
            <a:r>
              <a:rPr sz="2800" spc="-10" dirty="0"/>
              <a:t>team.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Anatomy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850" y="1666113"/>
            <a:ext cx="33737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Recall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previous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slide: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4790" y="2943224"/>
            <a:ext cx="2396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5134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D85C6"/>
                </a:solidFill>
                <a:latin typeface="Arial MT"/>
                <a:cs typeface="Arial MT"/>
              </a:rPr>
              <a:t>def</a:t>
            </a:r>
            <a:r>
              <a:rPr sz="2000" spc="-10" dirty="0">
                <a:solidFill>
                  <a:srgbClr val="3D85C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1CC"/>
                </a:solidFill>
                <a:latin typeface="Arial MT"/>
                <a:cs typeface="Arial MT"/>
              </a:rPr>
              <a:t>get_value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2000" spc="-10" dirty="0">
                <a:solidFill>
                  <a:srgbClr val="9FC5E7"/>
                </a:solidFill>
                <a:latin typeface="Arial MT"/>
                <a:cs typeface="Arial MT"/>
              </a:rPr>
              <a:t>value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): </a:t>
            </a:r>
            <a:r>
              <a:rPr sz="2000" dirty="0">
                <a:solidFill>
                  <a:srgbClr val="C17AA0"/>
                </a:solidFill>
                <a:latin typeface="Arial MT"/>
                <a:cs typeface="Arial MT"/>
              </a:rPr>
              <a:t>return</a:t>
            </a:r>
            <a:r>
              <a:rPr sz="2000" spc="-25" dirty="0">
                <a:solidFill>
                  <a:srgbClr val="C17AA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85C6"/>
                </a:solidFill>
                <a:latin typeface="Arial MT"/>
                <a:cs typeface="Arial MT"/>
              </a:rPr>
              <a:t>not</a:t>
            </a:r>
            <a:r>
              <a:rPr sz="2000" spc="-15" dirty="0">
                <a:solidFill>
                  <a:srgbClr val="3D85C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50338" y="2618055"/>
            <a:ext cx="1736725" cy="463550"/>
            <a:chOff x="1650338" y="2618055"/>
            <a:chExt cx="1736725" cy="463550"/>
          </a:xfrm>
        </p:grpSpPr>
        <p:sp>
          <p:nvSpPr>
            <p:cNvPr id="6" name="object 6"/>
            <p:cNvSpPr/>
            <p:nvPr/>
          </p:nvSpPr>
          <p:spPr>
            <a:xfrm>
              <a:off x="1696932" y="2638044"/>
              <a:ext cx="1685289" cy="438784"/>
            </a:xfrm>
            <a:custGeom>
              <a:avLst/>
              <a:gdLst/>
              <a:ahLst/>
              <a:cxnLst/>
              <a:rect l="l" t="t" r="r" b="b"/>
              <a:pathLst>
                <a:path w="1685289" h="438785">
                  <a:moveTo>
                    <a:pt x="1685292" y="43860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5100" y="2622818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37869" y="30451"/>
                  </a:moveTo>
                  <a:lnTo>
                    <a:pt x="0" y="4338"/>
                  </a:lnTo>
                  <a:lnTo>
                    <a:pt x="45794" y="0"/>
                  </a:lnTo>
                  <a:lnTo>
                    <a:pt x="37869" y="304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5100" y="2622818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45794" y="0"/>
                  </a:moveTo>
                  <a:lnTo>
                    <a:pt x="0" y="4338"/>
                  </a:lnTo>
                  <a:lnTo>
                    <a:pt x="37869" y="30451"/>
                  </a:lnTo>
                  <a:lnTo>
                    <a:pt x="45794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7825" y="1963900"/>
            <a:ext cx="1382395" cy="1262380"/>
          </a:xfrm>
          <a:prstGeom prst="rect">
            <a:avLst/>
          </a:prstGeom>
          <a:ln w="9524">
            <a:solidFill>
              <a:srgbClr val="FFFFF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 marR="17208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3D85C6"/>
                </a:solidFill>
                <a:latin typeface="Arial MT"/>
                <a:cs typeface="Arial MT"/>
              </a:rPr>
              <a:t>def</a:t>
            </a:r>
            <a:r>
              <a:rPr sz="1400" spc="-15" dirty="0">
                <a:solidFill>
                  <a:srgbClr val="3D85C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keyword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indicates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beginning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17773" y="2404031"/>
            <a:ext cx="95885" cy="562610"/>
            <a:chOff x="4117773" y="2404031"/>
            <a:chExt cx="95885" cy="562610"/>
          </a:xfrm>
        </p:grpSpPr>
        <p:sp>
          <p:nvSpPr>
            <p:cNvPr id="11" name="object 11"/>
            <p:cNvSpPr/>
            <p:nvPr/>
          </p:nvSpPr>
          <p:spPr>
            <a:xfrm>
              <a:off x="4138121" y="2451615"/>
              <a:ext cx="70485" cy="509905"/>
            </a:xfrm>
            <a:custGeom>
              <a:avLst/>
              <a:gdLst/>
              <a:ahLst/>
              <a:cxnLst/>
              <a:rect l="l" t="t" r="r" b="b"/>
              <a:pathLst>
                <a:path w="70485" h="509905">
                  <a:moveTo>
                    <a:pt x="70203" y="50978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22535" y="2408794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5">
                  <a:moveTo>
                    <a:pt x="0" y="44967"/>
                  </a:moveTo>
                  <a:lnTo>
                    <a:pt x="9688" y="0"/>
                  </a:lnTo>
                  <a:lnTo>
                    <a:pt x="31171" y="40674"/>
                  </a:lnTo>
                  <a:lnTo>
                    <a:pt x="0" y="449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22535" y="2408794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5">
                  <a:moveTo>
                    <a:pt x="31171" y="40674"/>
                  </a:moveTo>
                  <a:lnTo>
                    <a:pt x="9688" y="0"/>
                  </a:lnTo>
                  <a:lnTo>
                    <a:pt x="0" y="44967"/>
                  </a:lnTo>
                  <a:lnTo>
                    <a:pt x="31171" y="4067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57400" y="1963900"/>
            <a:ext cx="3164205" cy="400685"/>
          </a:xfrm>
          <a:prstGeom prst="rect">
            <a:avLst/>
          </a:prstGeom>
          <a:ln w="9524">
            <a:solidFill>
              <a:srgbClr val="FFFFF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FF1CC"/>
                </a:solidFill>
                <a:latin typeface="Arial MT"/>
                <a:cs typeface="Arial MT"/>
              </a:rPr>
              <a:t>get_value</a:t>
            </a:r>
            <a:r>
              <a:rPr sz="1400" spc="-20" dirty="0">
                <a:solidFill>
                  <a:srgbClr val="FFF1C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29687" y="2493578"/>
            <a:ext cx="498475" cy="488315"/>
            <a:chOff x="5429687" y="2493578"/>
            <a:chExt cx="498475" cy="488315"/>
          </a:xfrm>
        </p:grpSpPr>
        <p:sp>
          <p:nvSpPr>
            <p:cNvPr id="16" name="object 16"/>
            <p:cNvSpPr/>
            <p:nvPr/>
          </p:nvSpPr>
          <p:spPr>
            <a:xfrm>
              <a:off x="5434450" y="2528579"/>
              <a:ext cx="458470" cy="448945"/>
            </a:xfrm>
            <a:custGeom>
              <a:avLst/>
              <a:gdLst/>
              <a:ahLst/>
              <a:cxnLst/>
              <a:rect l="l" t="t" r="r" b="b"/>
              <a:pathLst>
                <a:path w="458470" h="448944">
                  <a:moveTo>
                    <a:pt x="0" y="448420"/>
                  </a:moveTo>
                  <a:lnTo>
                    <a:pt x="458061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81505" y="2498340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2011" y="41480"/>
                  </a:moveTo>
                  <a:lnTo>
                    <a:pt x="0" y="18995"/>
                  </a:lnTo>
                  <a:lnTo>
                    <a:pt x="41893" y="0"/>
                  </a:lnTo>
                  <a:lnTo>
                    <a:pt x="22011" y="41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1505" y="2498340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2011" y="41480"/>
                  </a:moveTo>
                  <a:lnTo>
                    <a:pt x="41893" y="0"/>
                  </a:lnTo>
                  <a:lnTo>
                    <a:pt x="0" y="18995"/>
                  </a:lnTo>
                  <a:lnTo>
                    <a:pt x="22011" y="4148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208762" y="3574912"/>
            <a:ext cx="168910" cy="516255"/>
            <a:chOff x="4208762" y="3574912"/>
            <a:chExt cx="168910" cy="516255"/>
          </a:xfrm>
        </p:grpSpPr>
        <p:sp>
          <p:nvSpPr>
            <p:cNvPr id="20" name="object 20"/>
            <p:cNvSpPr/>
            <p:nvPr/>
          </p:nvSpPr>
          <p:spPr>
            <a:xfrm>
              <a:off x="4213524" y="3579674"/>
              <a:ext cx="144780" cy="465455"/>
            </a:xfrm>
            <a:custGeom>
              <a:avLst/>
              <a:gdLst/>
              <a:ahLst/>
              <a:cxnLst/>
              <a:rect l="l" t="t" r="r" b="b"/>
              <a:pathLst>
                <a:path w="144779" h="465454">
                  <a:moveTo>
                    <a:pt x="0" y="0"/>
                  </a:moveTo>
                  <a:lnTo>
                    <a:pt x="144175" y="465013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42673" y="4040029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4">
                  <a:moveTo>
                    <a:pt x="27827" y="45945"/>
                  </a:moveTo>
                  <a:lnTo>
                    <a:pt x="0" y="9318"/>
                  </a:lnTo>
                  <a:lnTo>
                    <a:pt x="30054" y="0"/>
                  </a:lnTo>
                  <a:lnTo>
                    <a:pt x="27827" y="459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42673" y="4040029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4">
                  <a:moveTo>
                    <a:pt x="0" y="9318"/>
                  </a:moveTo>
                  <a:lnTo>
                    <a:pt x="27827" y="45945"/>
                  </a:lnTo>
                  <a:lnTo>
                    <a:pt x="30054" y="0"/>
                  </a:lnTo>
                  <a:lnTo>
                    <a:pt x="0" y="9318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95499" y="1963900"/>
            <a:ext cx="2889250" cy="1477645"/>
          </a:xfrm>
          <a:prstGeom prst="rect">
            <a:avLst/>
          </a:prstGeom>
          <a:ln w="9524">
            <a:solidFill>
              <a:srgbClr val="FFFFF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 marR="9906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9FC5E7"/>
                </a:solidFill>
                <a:latin typeface="Arial MT"/>
                <a:cs typeface="Arial MT"/>
              </a:rPr>
              <a:t>value</a:t>
            </a:r>
            <a:r>
              <a:rPr sz="1400" spc="-20" dirty="0">
                <a:solidFill>
                  <a:srgbClr val="9FC5E7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input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function.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variables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want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use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within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here. 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multiple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variables,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separated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commas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e.x.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400" dirty="0">
                <a:solidFill>
                  <a:srgbClr val="9FC5E7"/>
                </a:solidFill>
                <a:latin typeface="Arial MT"/>
                <a:cs typeface="Arial MT"/>
              </a:rPr>
              <a:t>value_1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FC5E7"/>
                </a:solidFill>
                <a:latin typeface="Arial MT"/>
                <a:cs typeface="Arial MT"/>
              </a:rPr>
              <a:t>value_2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9FC5E7"/>
                </a:solidFill>
                <a:latin typeface="Arial MT"/>
                <a:cs typeface="Arial MT"/>
              </a:rPr>
              <a:t>value_3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8562" y="3252787"/>
            <a:ext cx="148797" cy="28807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2700030" y="3404069"/>
            <a:ext cx="1150620" cy="318135"/>
            <a:chOff x="2700030" y="3404069"/>
            <a:chExt cx="1150620" cy="318135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8280" y="3404069"/>
              <a:ext cx="422339" cy="8636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746912" y="3496549"/>
              <a:ext cx="890269" cy="205740"/>
            </a:xfrm>
            <a:custGeom>
              <a:avLst/>
              <a:gdLst/>
              <a:ahLst/>
              <a:cxnLst/>
              <a:rect l="l" t="t" r="r" b="b"/>
              <a:pathLst>
                <a:path w="890270" h="205739">
                  <a:moveTo>
                    <a:pt x="889912" y="0"/>
                  </a:moveTo>
                  <a:lnTo>
                    <a:pt x="0" y="205255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04793" y="368647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4">
                  <a:moveTo>
                    <a:pt x="45655" y="30660"/>
                  </a:moveTo>
                  <a:lnTo>
                    <a:pt x="0" y="25044"/>
                  </a:lnTo>
                  <a:lnTo>
                    <a:pt x="38583" y="0"/>
                  </a:lnTo>
                  <a:lnTo>
                    <a:pt x="45655" y="30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4793" y="368647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4">
                  <a:moveTo>
                    <a:pt x="38583" y="0"/>
                  </a:moveTo>
                  <a:lnTo>
                    <a:pt x="0" y="25044"/>
                  </a:lnTo>
                  <a:lnTo>
                    <a:pt x="45655" y="30660"/>
                  </a:lnTo>
                  <a:lnTo>
                    <a:pt x="38583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85124" y="3579674"/>
            <a:ext cx="1948814" cy="400685"/>
          </a:xfrm>
          <a:prstGeom prst="rect">
            <a:avLst/>
          </a:prstGeom>
          <a:ln w="9524">
            <a:solidFill>
              <a:srgbClr val="FFFFF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don’t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forget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colon!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7825" y="3336199"/>
            <a:ext cx="2395220" cy="1693545"/>
          </a:xfrm>
          <a:prstGeom prst="rect">
            <a:avLst/>
          </a:prstGeom>
          <a:ln w="9524">
            <a:solidFill>
              <a:srgbClr val="FFFFF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 marR="8001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notice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indentation.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Much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statements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everything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within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match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its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indentation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level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(or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be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further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right,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are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internal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colons)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23899" y="4198099"/>
            <a:ext cx="5460365" cy="831850"/>
          </a:xfrm>
          <a:prstGeom prst="rect">
            <a:avLst/>
          </a:prstGeom>
          <a:ln w="9524">
            <a:solidFill>
              <a:srgbClr val="FFFFF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 marR="94615" algn="just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C17AA0"/>
                </a:solidFill>
                <a:latin typeface="Arial MT"/>
                <a:cs typeface="Arial MT"/>
              </a:rPr>
              <a:t>return</a:t>
            </a:r>
            <a:r>
              <a:rPr sz="1400" spc="-25" dirty="0">
                <a:solidFill>
                  <a:srgbClr val="C17AA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exit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function,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whatever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variable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follows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keyword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17AA0"/>
                </a:solidFill>
                <a:latin typeface="Arial MT"/>
                <a:cs typeface="Arial MT"/>
              </a:rPr>
              <a:t>return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case,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call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get_value(</a:t>
            </a:r>
            <a:r>
              <a:rPr sz="1400" dirty="0">
                <a:solidFill>
                  <a:srgbClr val="3D85C6"/>
                </a:solidFill>
                <a:latin typeface="Arial MT"/>
                <a:cs typeface="Arial MT"/>
              </a:rPr>
              <a:t>False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be: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3D85C6"/>
                </a:solidFill>
                <a:latin typeface="Arial MT"/>
                <a:cs typeface="Arial MT"/>
              </a:rPr>
              <a:t>True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4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The</a:t>
            </a:r>
            <a:r>
              <a:rPr sz="3400" spc="-20" dirty="0"/>
              <a:t> </a:t>
            </a:r>
            <a:r>
              <a:rPr sz="3400" dirty="0"/>
              <a:t>Anatomy</a:t>
            </a:r>
            <a:r>
              <a:rPr sz="3400" spc="-20" dirty="0"/>
              <a:t> </a:t>
            </a:r>
            <a:r>
              <a:rPr sz="3400" dirty="0"/>
              <a:t>of</a:t>
            </a:r>
            <a:r>
              <a:rPr sz="3400" spc="-15" dirty="0"/>
              <a:t> </a:t>
            </a:r>
            <a:r>
              <a:rPr sz="3400" dirty="0"/>
              <a:t>an</a:t>
            </a:r>
            <a:r>
              <a:rPr sz="3400" spc="-20" dirty="0"/>
              <a:t> </a:t>
            </a:r>
            <a:r>
              <a:rPr sz="3400" dirty="0"/>
              <a:t>“if”</a:t>
            </a:r>
            <a:r>
              <a:rPr sz="3400" spc="-15" dirty="0"/>
              <a:t> </a:t>
            </a:r>
            <a:r>
              <a:rPr sz="3400" spc="-10" dirty="0"/>
              <a:t>Statement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296425" y="1577221"/>
            <a:ext cx="794765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“if”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statements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extremely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useful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part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programming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languages,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vital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programs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Consider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following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example: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425" y="2171581"/>
            <a:ext cx="34791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B6D7A8"/>
                </a:solidFill>
                <a:latin typeface="Arial MT"/>
                <a:cs typeface="Arial MT"/>
              </a:rPr>
              <a:t>3</a:t>
            </a:r>
            <a:r>
              <a:rPr sz="1300" spc="-20" dirty="0">
                <a:solidFill>
                  <a:srgbClr val="B6D7A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6AA84F"/>
                </a:solidFill>
                <a:latin typeface="Arial MT"/>
                <a:cs typeface="Arial MT"/>
              </a:rPr>
              <a:t>#</a:t>
            </a:r>
            <a:r>
              <a:rPr sz="1300" spc="-2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6AA84F"/>
                </a:solidFill>
                <a:latin typeface="Arial MT"/>
                <a:cs typeface="Arial MT"/>
              </a:rPr>
              <a:t>Declaring</a:t>
            </a:r>
            <a:r>
              <a:rPr sz="1300" spc="-2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6AA84F"/>
                </a:solidFill>
                <a:latin typeface="Arial MT"/>
                <a:cs typeface="Arial MT"/>
              </a:rPr>
              <a:t>the</a:t>
            </a:r>
            <a:r>
              <a:rPr sz="1300" spc="-2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6AA84F"/>
                </a:solidFill>
                <a:latin typeface="Arial MT"/>
                <a:cs typeface="Arial MT"/>
              </a:rPr>
              <a:t>variable</a:t>
            </a:r>
            <a:r>
              <a:rPr sz="1300" spc="-2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6AA84F"/>
                </a:solidFill>
                <a:latin typeface="Arial MT"/>
                <a:cs typeface="Arial MT"/>
              </a:rPr>
              <a:t>x</a:t>
            </a:r>
            <a:r>
              <a:rPr sz="1300" spc="-2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6AA84F"/>
                </a:solidFill>
                <a:latin typeface="Arial MT"/>
                <a:cs typeface="Arial MT"/>
              </a:rPr>
              <a:t>to</a:t>
            </a:r>
            <a:r>
              <a:rPr sz="1300" spc="-2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6AA84F"/>
                </a:solidFill>
                <a:latin typeface="Arial MT"/>
                <a:cs typeface="Arial MT"/>
              </a:rPr>
              <a:t>be</a:t>
            </a:r>
            <a:r>
              <a:rPr sz="1300" spc="-2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6AA84F"/>
                </a:solidFill>
                <a:latin typeface="Arial MT"/>
                <a:cs typeface="Arial MT"/>
              </a:rPr>
              <a:t>equal</a:t>
            </a:r>
            <a:r>
              <a:rPr sz="1300" spc="-2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6AA84F"/>
                </a:solidFill>
                <a:latin typeface="Arial MT"/>
                <a:cs typeface="Arial MT"/>
              </a:rPr>
              <a:t>to</a:t>
            </a:r>
            <a:r>
              <a:rPr sz="1300" spc="-2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300" spc="-50" dirty="0">
                <a:solidFill>
                  <a:srgbClr val="6AA84F"/>
                </a:solidFill>
                <a:latin typeface="Arial MT"/>
                <a:cs typeface="Arial MT"/>
              </a:rPr>
              <a:t>3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425" y="2567820"/>
            <a:ext cx="17684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C17AA0"/>
                </a:solidFill>
                <a:latin typeface="Arial MT"/>
                <a:cs typeface="Arial MT"/>
              </a:rPr>
              <a:t>if</a:t>
            </a:r>
            <a:r>
              <a:rPr sz="1300" spc="-15" dirty="0">
                <a:solidFill>
                  <a:srgbClr val="C17AA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(x</a:t>
            </a:r>
            <a:r>
              <a:rPr sz="1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==</a:t>
            </a:r>
            <a:r>
              <a:rPr sz="1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B6D7A8"/>
                </a:solidFill>
                <a:latin typeface="Arial MT"/>
                <a:cs typeface="Arial MT"/>
              </a:rPr>
              <a:t>3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):</a:t>
            </a:r>
            <a:endParaRPr sz="13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</a:pPr>
            <a:r>
              <a:rPr sz="1300" dirty="0">
                <a:solidFill>
                  <a:srgbClr val="FFF1CC"/>
                </a:solidFill>
                <a:latin typeface="Arial MT"/>
                <a:cs typeface="Arial MT"/>
              </a:rPr>
              <a:t>print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“x</a:t>
            </a:r>
            <a:r>
              <a:rPr sz="1300" spc="-40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is</a:t>
            </a:r>
            <a:r>
              <a:rPr sz="1300" spc="-40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equal</a:t>
            </a:r>
            <a:r>
              <a:rPr sz="1300" spc="-40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to</a:t>
            </a:r>
            <a:r>
              <a:rPr sz="1300" spc="-40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DD7E6B"/>
                </a:solidFill>
                <a:latin typeface="Arial MT"/>
                <a:cs typeface="Arial MT"/>
              </a:rPr>
              <a:t>3”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425" y="3162181"/>
            <a:ext cx="3392804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C17AA0"/>
                </a:solidFill>
                <a:latin typeface="Arial MT"/>
                <a:cs typeface="Arial MT"/>
              </a:rPr>
              <a:t>if</a:t>
            </a:r>
            <a:r>
              <a:rPr sz="1300" spc="-15" dirty="0">
                <a:solidFill>
                  <a:srgbClr val="C17AA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(x</a:t>
            </a:r>
            <a:r>
              <a:rPr sz="1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&lt;=</a:t>
            </a:r>
            <a:r>
              <a:rPr sz="1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B6D7A8"/>
                </a:solidFill>
                <a:latin typeface="Arial MT"/>
                <a:cs typeface="Arial MT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):</a:t>
            </a:r>
            <a:endParaRPr sz="1300">
              <a:latin typeface="Arial MT"/>
              <a:cs typeface="Arial MT"/>
            </a:endParaRPr>
          </a:p>
          <a:p>
            <a:pPr marL="12700" marR="729615" indent="182880">
              <a:lnSpc>
                <a:spcPct val="100000"/>
              </a:lnSpc>
            </a:pPr>
            <a:r>
              <a:rPr sz="1300" dirty="0">
                <a:solidFill>
                  <a:srgbClr val="FFF1CC"/>
                </a:solidFill>
                <a:latin typeface="Arial MT"/>
                <a:cs typeface="Arial MT"/>
              </a:rPr>
              <a:t>print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“x</a:t>
            </a:r>
            <a:r>
              <a:rPr sz="1300" spc="-40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is</a:t>
            </a:r>
            <a:r>
              <a:rPr sz="1300" spc="-35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less</a:t>
            </a:r>
            <a:r>
              <a:rPr sz="1300" spc="-35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than</a:t>
            </a:r>
            <a:r>
              <a:rPr sz="1300" spc="-35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or</a:t>
            </a:r>
            <a:r>
              <a:rPr sz="1300" spc="-35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equal</a:t>
            </a:r>
            <a:r>
              <a:rPr sz="1300" spc="-35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to</a:t>
            </a:r>
            <a:r>
              <a:rPr sz="1300" spc="-35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DD7E6B"/>
                </a:solidFill>
                <a:latin typeface="Arial MT"/>
                <a:cs typeface="Arial MT"/>
              </a:rPr>
              <a:t>2”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) </a:t>
            </a:r>
            <a:r>
              <a:rPr sz="1300" dirty="0">
                <a:solidFill>
                  <a:srgbClr val="C17AA0"/>
                </a:solidFill>
                <a:latin typeface="Arial MT"/>
                <a:cs typeface="Arial MT"/>
              </a:rPr>
              <a:t>elif</a:t>
            </a:r>
            <a:r>
              <a:rPr sz="1300" spc="-25" dirty="0">
                <a:solidFill>
                  <a:srgbClr val="C17AA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(x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==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B6D7A8"/>
                </a:solidFill>
                <a:latin typeface="Arial MT"/>
                <a:cs typeface="Arial MT"/>
              </a:rPr>
              <a:t>4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):</a:t>
            </a:r>
            <a:endParaRPr sz="1300">
              <a:latin typeface="Arial MT"/>
              <a:cs typeface="Arial MT"/>
            </a:endParaRPr>
          </a:p>
          <a:p>
            <a:pPr marL="12700" marR="1628775" indent="182880">
              <a:lnSpc>
                <a:spcPct val="100000"/>
              </a:lnSpc>
            </a:pPr>
            <a:r>
              <a:rPr sz="1300" dirty="0">
                <a:solidFill>
                  <a:srgbClr val="FFF1CC"/>
                </a:solidFill>
                <a:latin typeface="Arial MT"/>
                <a:cs typeface="Arial MT"/>
              </a:rPr>
              <a:t>print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“x</a:t>
            </a:r>
            <a:r>
              <a:rPr sz="1300" spc="-40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is</a:t>
            </a:r>
            <a:r>
              <a:rPr sz="1300" spc="-40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equal</a:t>
            </a:r>
            <a:r>
              <a:rPr sz="1300" spc="-40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to</a:t>
            </a:r>
            <a:r>
              <a:rPr sz="1300" spc="-40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DD7E6B"/>
                </a:solidFill>
                <a:latin typeface="Arial MT"/>
                <a:cs typeface="Arial MT"/>
              </a:rPr>
              <a:t>4”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) </a:t>
            </a:r>
            <a:r>
              <a:rPr sz="1300" spc="-10" dirty="0">
                <a:solidFill>
                  <a:srgbClr val="C17AA0"/>
                </a:solidFill>
                <a:latin typeface="Arial MT"/>
                <a:cs typeface="Arial MT"/>
              </a:rPr>
              <a:t>else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195580" marR="5080">
              <a:lnSpc>
                <a:spcPct val="100000"/>
              </a:lnSpc>
            </a:pPr>
            <a:r>
              <a:rPr sz="1300" dirty="0">
                <a:solidFill>
                  <a:srgbClr val="FFF1CC"/>
                </a:solidFill>
                <a:latin typeface="Arial MT"/>
                <a:cs typeface="Arial MT"/>
              </a:rPr>
              <a:t>print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“x</a:t>
            </a:r>
            <a:r>
              <a:rPr sz="1300" spc="-40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is</a:t>
            </a:r>
            <a:r>
              <a:rPr sz="1300" spc="-35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greater</a:t>
            </a:r>
            <a:r>
              <a:rPr sz="1300" spc="-35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than</a:t>
            </a:r>
            <a:r>
              <a:rPr sz="1300" spc="-40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2</a:t>
            </a:r>
            <a:r>
              <a:rPr sz="1300" spc="-35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but</a:t>
            </a:r>
            <a:r>
              <a:rPr sz="1300" spc="-35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not</a:t>
            </a:r>
            <a:r>
              <a:rPr sz="1300" spc="-40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equal</a:t>
            </a:r>
            <a:r>
              <a:rPr sz="1300" spc="-35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to</a:t>
            </a:r>
            <a:r>
              <a:rPr sz="1300" spc="-35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DD7E6B"/>
                </a:solidFill>
                <a:latin typeface="Arial MT"/>
                <a:cs typeface="Arial MT"/>
              </a:rPr>
              <a:t>4”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) </a:t>
            </a:r>
            <a:r>
              <a:rPr sz="1300" dirty="0">
                <a:solidFill>
                  <a:srgbClr val="C17AA0"/>
                </a:solidFill>
                <a:latin typeface="Arial MT"/>
                <a:cs typeface="Arial MT"/>
              </a:rPr>
              <a:t>if</a:t>
            </a:r>
            <a:r>
              <a:rPr sz="1300" spc="-15" dirty="0">
                <a:solidFill>
                  <a:srgbClr val="C17AA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(x</a:t>
            </a:r>
            <a:r>
              <a:rPr sz="1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==</a:t>
            </a:r>
            <a:r>
              <a:rPr sz="1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B6D7A8"/>
                </a:solidFill>
                <a:latin typeface="Arial MT"/>
                <a:cs typeface="Arial MT"/>
              </a:rPr>
              <a:t>3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):</a:t>
            </a:r>
            <a:endParaRPr sz="1300">
              <a:latin typeface="Arial MT"/>
              <a:cs typeface="Arial MT"/>
            </a:endParaRPr>
          </a:p>
          <a:p>
            <a:pPr marL="12700" marR="1078230" indent="366395">
              <a:lnSpc>
                <a:spcPct val="100000"/>
              </a:lnSpc>
            </a:pPr>
            <a:r>
              <a:rPr sz="1300" spc="-10" dirty="0">
                <a:solidFill>
                  <a:srgbClr val="FFF1CC"/>
                </a:solidFill>
                <a:latin typeface="Arial MT"/>
                <a:cs typeface="Arial MT"/>
              </a:rPr>
              <a:t>print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300" spc="-10" dirty="0">
                <a:solidFill>
                  <a:srgbClr val="DD7E6B"/>
                </a:solidFill>
                <a:latin typeface="Arial MT"/>
                <a:cs typeface="Arial MT"/>
              </a:rPr>
              <a:t>“and</a:t>
            </a:r>
            <a:r>
              <a:rPr sz="1300" spc="-20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x</a:t>
            </a:r>
            <a:r>
              <a:rPr sz="1300" spc="-20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is</a:t>
            </a:r>
            <a:r>
              <a:rPr sz="1300" spc="-20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equal</a:t>
            </a:r>
            <a:r>
              <a:rPr sz="1300" spc="-15" dirty="0">
                <a:solidFill>
                  <a:srgbClr val="DD7E6B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DD7E6B"/>
                </a:solidFill>
                <a:latin typeface="Arial MT"/>
                <a:cs typeface="Arial MT"/>
              </a:rPr>
              <a:t>to</a:t>
            </a:r>
            <a:r>
              <a:rPr sz="1300" spc="-20" dirty="0">
                <a:solidFill>
                  <a:srgbClr val="DD7E6B"/>
                </a:solidFill>
                <a:latin typeface="Arial MT"/>
                <a:cs typeface="Arial MT"/>
              </a:rPr>
              <a:t> 3!”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) </a:t>
            </a:r>
            <a:r>
              <a:rPr sz="1300" spc="-10" dirty="0">
                <a:solidFill>
                  <a:srgbClr val="FFF1CC"/>
                </a:solidFill>
                <a:latin typeface="Arial MT"/>
                <a:cs typeface="Arial MT"/>
              </a:rPr>
              <a:t>print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300" spc="-10" dirty="0">
                <a:solidFill>
                  <a:srgbClr val="DD7E6B"/>
                </a:solidFill>
                <a:latin typeface="Arial MT"/>
                <a:cs typeface="Arial MT"/>
              </a:rPr>
              <a:t>“FIN”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2574" y="2122313"/>
            <a:ext cx="1950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The</a:t>
            </a:r>
            <a:r>
              <a:rPr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syntax</a:t>
            </a:r>
            <a:r>
              <a:rPr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is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as</a:t>
            </a:r>
            <a:r>
              <a:rPr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follows: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2574" y="2549032"/>
            <a:ext cx="30810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17AA0"/>
                </a:solidFill>
                <a:latin typeface="Arial MT"/>
                <a:cs typeface="Arial MT"/>
              </a:rPr>
              <a:t>if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400" dirty="0">
                <a:solidFill>
                  <a:srgbClr val="C17AA0"/>
                </a:solidFill>
                <a:latin typeface="Arial MT"/>
                <a:cs typeface="Arial MT"/>
              </a:rPr>
              <a:t>elif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400" dirty="0">
                <a:solidFill>
                  <a:srgbClr val="C17AA0"/>
                </a:solidFill>
                <a:latin typeface="Arial MT"/>
                <a:cs typeface="Arial MT"/>
              </a:rPr>
              <a:t>else</a:t>
            </a:r>
            <a:r>
              <a:rPr sz="1400" spc="-50" dirty="0">
                <a:solidFill>
                  <a:srgbClr val="C17AA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(condition):</a:t>
            </a:r>
            <a:endParaRPr sz="1400">
              <a:latin typeface="Arial MT"/>
              <a:cs typeface="Arial MT"/>
            </a:endParaRPr>
          </a:p>
          <a:p>
            <a:pPr marL="209550" marR="508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things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condition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3D85C6"/>
                </a:solidFill>
                <a:latin typeface="Arial MT"/>
                <a:cs typeface="Arial MT"/>
              </a:rPr>
              <a:t>True</a:t>
            </a:r>
            <a:r>
              <a:rPr sz="1400" spc="500" dirty="0">
                <a:solidFill>
                  <a:srgbClr val="3D85C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things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condition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3D85C6"/>
                </a:solidFill>
                <a:latin typeface="Arial MT"/>
                <a:cs typeface="Arial MT"/>
              </a:rPr>
              <a:t>True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things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happen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regardless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2574" y="3543912"/>
            <a:ext cx="4363720" cy="14497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Notice: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indentation,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colon</a:t>
            </a:r>
            <a:endParaRPr sz="1400">
              <a:latin typeface="Arial MT"/>
              <a:cs typeface="Arial MT"/>
            </a:endParaRPr>
          </a:p>
          <a:p>
            <a:pPr marL="1506220">
              <a:lnSpc>
                <a:spcPct val="100000"/>
              </a:lnSpc>
              <a:spcBef>
                <a:spcPts val="565"/>
              </a:spcBef>
            </a:pP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Example</a:t>
            </a:r>
            <a:r>
              <a:rPr sz="1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output:</a:t>
            </a:r>
            <a:endParaRPr sz="1400">
              <a:latin typeface="Arial MT"/>
              <a:cs typeface="Arial MT"/>
            </a:endParaRPr>
          </a:p>
          <a:p>
            <a:pPr marL="150622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equal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 marL="1506220" marR="508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greater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equal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4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equal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3!</a:t>
            </a:r>
            <a:endParaRPr sz="1400">
              <a:latin typeface="Arial MT"/>
              <a:cs typeface="Arial MT"/>
            </a:endParaRPr>
          </a:p>
          <a:p>
            <a:pPr marL="150622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FIN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28640" y="2878450"/>
            <a:ext cx="165100" cy="41275"/>
            <a:chOff x="4528640" y="2878450"/>
            <a:chExt cx="165100" cy="41275"/>
          </a:xfrm>
        </p:grpSpPr>
        <p:sp>
          <p:nvSpPr>
            <p:cNvPr id="11" name="object 11"/>
            <p:cNvSpPr/>
            <p:nvPr/>
          </p:nvSpPr>
          <p:spPr>
            <a:xfrm>
              <a:off x="4578709" y="2899074"/>
              <a:ext cx="64769" cy="0"/>
            </a:xfrm>
            <a:custGeom>
              <a:avLst/>
              <a:gdLst/>
              <a:ahLst/>
              <a:cxnLst/>
              <a:rect l="l" t="t" r="r" b="b"/>
              <a:pathLst>
                <a:path w="64770">
                  <a:moveTo>
                    <a:pt x="0" y="0"/>
                  </a:moveTo>
                  <a:lnTo>
                    <a:pt x="6438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3403" y="2883212"/>
              <a:ext cx="45720" cy="31750"/>
            </a:xfrm>
            <a:custGeom>
              <a:avLst/>
              <a:gdLst/>
              <a:ahLst/>
              <a:cxnLst/>
              <a:rect l="l" t="t" r="r" b="b"/>
              <a:pathLst>
                <a:path w="45720" h="31750">
                  <a:moveTo>
                    <a:pt x="22653" y="31723"/>
                  </a:moveTo>
                  <a:lnTo>
                    <a:pt x="0" y="15861"/>
                  </a:lnTo>
                  <a:lnTo>
                    <a:pt x="22653" y="0"/>
                  </a:lnTo>
                  <a:lnTo>
                    <a:pt x="45306" y="15861"/>
                  </a:lnTo>
                  <a:lnTo>
                    <a:pt x="22653" y="317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3403" y="2883212"/>
              <a:ext cx="45720" cy="31750"/>
            </a:xfrm>
            <a:custGeom>
              <a:avLst/>
              <a:gdLst/>
              <a:ahLst/>
              <a:cxnLst/>
              <a:rect l="l" t="t" r="r" b="b"/>
              <a:pathLst>
                <a:path w="45720" h="31750">
                  <a:moveTo>
                    <a:pt x="45306" y="15861"/>
                  </a:moveTo>
                  <a:lnTo>
                    <a:pt x="22653" y="0"/>
                  </a:lnTo>
                  <a:lnTo>
                    <a:pt x="0" y="15861"/>
                  </a:lnTo>
                  <a:lnTo>
                    <a:pt x="22653" y="31723"/>
                  </a:lnTo>
                  <a:lnTo>
                    <a:pt x="45306" y="15861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3090" y="2883212"/>
              <a:ext cx="45720" cy="31750"/>
            </a:xfrm>
            <a:custGeom>
              <a:avLst/>
              <a:gdLst/>
              <a:ahLst/>
              <a:cxnLst/>
              <a:rect l="l" t="t" r="r" b="b"/>
              <a:pathLst>
                <a:path w="45720" h="31750">
                  <a:moveTo>
                    <a:pt x="22653" y="31723"/>
                  </a:moveTo>
                  <a:lnTo>
                    <a:pt x="0" y="15861"/>
                  </a:lnTo>
                  <a:lnTo>
                    <a:pt x="22653" y="0"/>
                  </a:lnTo>
                  <a:lnTo>
                    <a:pt x="45306" y="15861"/>
                  </a:lnTo>
                  <a:lnTo>
                    <a:pt x="22653" y="317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3090" y="2883212"/>
              <a:ext cx="45720" cy="31750"/>
            </a:xfrm>
            <a:custGeom>
              <a:avLst/>
              <a:gdLst/>
              <a:ahLst/>
              <a:cxnLst/>
              <a:rect l="l" t="t" r="r" b="b"/>
              <a:pathLst>
                <a:path w="45720" h="31750">
                  <a:moveTo>
                    <a:pt x="0" y="15861"/>
                  </a:moveTo>
                  <a:lnTo>
                    <a:pt x="22653" y="31723"/>
                  </a:lnTo>
                  <a:lnTo>
                    <a:pt x="45306" y="15861"/>
                  </a:lnTo>
                  <a:lnTo>
                    <a:pt x="22653" y="0"/>
                  </a:lnTo>
                  <a:lnTo>
                    <a:pt x="0" y="15861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528640" y="3104375"/>
            <a:ext cx="165100" cy="41275"/>
            <a:chOff x="4528640" y="3104375"/>
            <a:chExt cx="165100" cy="41275"/>
          </a:xfrm>
        </p:grpSpPr>
        <p:sp>
          <p:nvSpPr>
            <p:cNvPr id="17" name="object 17"/>
            <p:cNvSpPr/>
            <p:nvPr/>
          </p:nvSpPr>
          <p:spPr>
            <a:xfrm>
              <a:off x="4578709" y="3124999"/>
              <a:ext cx="64769" cy="0"/>
            </a:xfrm>
            <a:custGeom>
              <a:avLst/>
              <a:gdLst/>
              <a:ahLst/>
              <a:cxnLst/>
              <a:rect l="l" t="t" r="r" b="b"/>
              <a:pathLst>
                <a:path w="64770">
                  <a:moveTo>
                    <a:pt x="0" y="0"/>
                  </a:moveTo>
                  <a:lnTo>
                    <a:pt x="6438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3403" y="3109137"/>
              <a:ext cx="45720" cy="31750"/>
            </a:xfrm>
            <a:custGeom>
              <a:avLst/>
              <a:gdLst/>
              <a:ahLst/>
              <a:cxnLst/>
              <a:rect l="l" t="t" r="r" b="b"/>
              <a:pathLst>
                <a:path w="45720" h="31750">
                  <a:moveTo>
                    <a:pt x="22653" y="31723"/>
                  </a:moveTo>
                  <a:lnTo>
                    <a:pt x="0" y="15861"/>
                  </a:lnTo>
                  <a:lnTo>
                    <a:pt x="22653" y="0"/>
                  </a:lnTo>
                  <a:lnTo>
                    <a:pt x="45306" y="15861"/>
                  </a:lnTo>
                  <a:lnTo>
                    <a:pt x="22653" y="317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3403" y="3109137"/>
              <a:ext cx="45720" cy="31750"/>
            </a:xfrm>
            <a:custGeom>
              <a:avLst/>
              <a:gdLst/>
              <a:ahLst/>
              <a:cxnLst/>
              <a:rect l="l" t="t" r="r" b="b"/>
              <a:pathLst>
                <a:path w="45720" h="31750">
                  <a:moveTo>
                    <a:pt x="45306" y="15861"/>
                  </a:moveTo>
                  <a:lnTo>
                    <a:pt x="22653" y="0"/>
                  </a:lnTo>
                  <a:lnTo>
                    <a:pt x="0" y="15861"/>
                  </a:lnTo>
                  <a:lnTo>
                    <a:pt x="22653" y="31723"/>
                  </a:lnTo>
                  <a:lnTo>
                    <a:pt x="45306" y="15861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43090" y="3109137"/>
              <a:ext cx="45720" cy="31750"/>
            </a:xfrm>
            <a:custGeom>
              <a:avLst/>
              <a:gdLst/>
              <a:ahLst/>
              <a:cxnLst/>
              <a:rect l="l" t="t" r="r" b="b"/>
              <a:pathLst>
                <a:path w="45720" h="31750">
                  <a:moveTo>
                    <a:pt x="22653" y="31723"/>
                  </a:moveTo>
                  <a:lnTo>
                    <a:pt x="0" y="15861"/>
                  </a:lnTo>
                  <a:lnTo>
                    <a:pt x="22653" y="0"/>
                  </a:lnTo>
                  <a:lnTo>
                    <a:pt x="45306" y="15861"/>
                  </a:lnTo>
                  <a:lnTo>
                    <a:pt x="22653" y="317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43090" y="3109137"/>
              <a:ext cx="45720" cy="31750"/>
            </a:xfrm>
            <a:custGeom>
              <a:avLst/>
              <a:gdLst/>
              <a:ahLst/>
              <a:cxnLst/>
              <a:rect l="l" t="t" r="r" b="b"/>
              <a:pathLst>
                <a:path w="45720" h="31750">
                  <a:moveTo>
                    <a:pt x="0" y="15861"/>
                  </a:moveTo>
                  <a:lnTo>
                    <a:pt x="22653" y="31723"/>
                  </a:lnTo>
                  <a:lnTo>
                    <a:pt x="45306" y="15861"/>
                  </a:lnTo>
                  <a:lnTo>
                    <a:pt x="22653" y="0"/>
                  </a:lnTo>
                  <a:lnTo>
                    <a:pt x="0" y="15861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</a:t>
            </a:r>
            <a:r>
              <a:rPr spc="-25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63" y="1960525"/>
            <a:ext cx="8797675" cy="20075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Writing</a:t>
            </a:r>
            <a:r>
              <a:rPr spc="-3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Shell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shell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funky</a:t>
            </a:r>
            <a:r>
              <a:rPr spc="-20" dirty="0"/>
              <a:t> </a:t>
            </a:r>
            <a:r>
              <a:rPr dirty="0"/>
              <a:t>text</a:t>
            </a:r>
            <a:r>
              <a:rPr spc="-20" dirty="0"/>
              <a:t> </a:t>
            </a:r>
            <a:r>
              <a:rPr dirty="0"/>
              <a:t>area</a:t>
            </a:r>
            <a:r>
              <a:rPr spc="-20" dirty="0"/>
              <a:t> </a:t>
            </a:r>
            <a:r>
              <a:rPr dirty="0"/>
              <a:t>where</a:t>
            </a:r>
            <a:r>
              <a:rPr spc="-20" dirty="0"/>
              <a:t> </a:t>
            </a:r>
            <a:r>
              <a:rPr dirty="0"/>
              <a:t>you</a:t>
            </a:r>
            <a:r>
              <a:rPr spc="-15" dirty="0"/>
              <a:t> </a:t>
            </a:r>
            <a:r>
              <a:rPr spc="-25" dirty="0"/>
              <a:t>can </a:t>
            </a:r>
            <a:r>
              <a:rPr dirty="0"/>
              <a:t>type</a:t>
            </a:r>
            <a:r>
              <a:rPr spc="-25" dirty="0"/>
              <a:t> </a:t>
            </a:r>
            <a:r>
              <a:rPr dirty="0"/>
              <a:t>things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dirty="0"/>
              <a:t>IDE(or</a:t>
            </a:r>
            <a:r>
              <a:rPr spc="-20" dirty="0"/>
              <a:t> </a:t>
            </a:r>
            <a:r>
              <a:rPr dirty="0"/>
              <a:t>if</a:t>
            </a:r>
            <a:r>
              <a:rPr spc="-25" dirty="0"/>
              <a:t> </a:t>
            </a:r>
            <a:r>
              <a:rPr dirty="0"/>
              <a:t>you’re</a:t>
            </a:r>
            <a:r>
              <a:rPr spc="-20" dirty="0"/>
              <a:t> </a:t>
            </a:r>
            <a:r>
              <a:rPr dirty="0"/>
              <a:t>using</a:t>
            </a:r>
            <a:r>
              <a:rPr spc="-20" dirty="0"/>
              <a:t> </a:t>
            </a:r>
            <a:r>
              <a:rPr spc="-50" dirty="0"/>
              <a:t>a </a:t>
            </a:r>
            <a:r>
              <a:rPr dirty="0"/>
              <a:t>terminal,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weird</a:t>
            </a:r>
            <a:r>
              <a:rPr spc="-25" dirty="0"/>
              <a:t> </a:t>
            </a:r>
            <a:r>
              <a:rPr dirty="0"/>
              <a:t>prompt</a:t>
            </a:r>
            <a:r>
              <a:rPr spc="-25" dirty="0"/>
              <a:t> </a:t>
            </a:r>
            <a:r>
              <a:rPr dirty="0"/>
              <a:t>that</a:t>
            </a:r>
            <a:r>
              <a:rPr spc="-25" dirty="0"/>
              <a:t> </a:t>
            </a:r>
            <a:r>
              <a:rPr dirty="0"/>
              <a:t>comes</a:t>
            </a:r>
            <a:r>
              <a:rPr spc="-25" dirty="0"/>
              <a:t> </a:t>
            </a:r>
            <a:r>
              <a:rPr dirty="0"/>
              <a:t>up</a:t>
            </a:r>
            <a:r>
              <a:rPr spc="-20" dirty="0"/>
              <a:t> when </a:t>
            </a:r>
            <a:r>
              <a:rPr dirty="0"/>
              <a:t>you</a:t>
            </a:r>
            <a:r>
              <a:rPr spc="-35" dirty="0"/>
              <a:t> </a:t>
            </a:r>
            <a:r>
              <a:rPr dirty="0"/>
              <a:t>type</a:t>
            </a:r>
            <a:r>
              <a:rPr spc="-25" dirty="0"/>
              <a:t> </a:t>
            </a:r>
            <a:r>
              <a:rPr dirty="0"/>
              <a:t>“python”).</a:t>
            </a:r>
            <a:r>
              <a:rPr spc="-20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looks</a:t>
            </a:r>
            <a:r>
              <a:rPr spc="-25" dirty="0"/>
              <a:t> </a:t>
            </a:r>
            <a:r>
              <a:rPr dirty="0"/>
              <a:t>like</a:t>
            </a:r>
            <a:r>
              <a:rPr spc="-20" dirty="0"/>
              <a:t> </a:t>
            </a:r>
            <a:r>
              <a:rPr spc="-10" dirty="0"/>
              <a:t>this: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4862" y="3177275"/>
            <a:ext cx="4134275" cy="19662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Writing</a:t>
            </a:r>
            <a:r>
              <a:rPr spc="-3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Shell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1550" y="1518825"/>
            <a:ext cx="6560902" cy="34010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Contact</a:t>
            </a:r>
            <a:r>
              <a:rPr spc="-35" dirty="0"/>
              <a:t> 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556782"/>
            <a:ext cx="880364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If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have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any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questions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regarding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DADAD"/>
                </a:solidFill>
                <a:latin typeface="Courier New"/>
                <a:cs typeface="Courier New"/>
              </a:rPr>
              <a:t>course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content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/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structure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/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etc.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(and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question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not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answered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by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CMF)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please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reach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out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us at:</a:t>
            </a:r>
            <a:endParaRPr sz="2400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</a:pPr>
            <a:r>
              <a:rPr lang="en-US" sz="2400" dirty="0" err="1" smtClean="0">
                <a:solidFill>
                  <a:srgbClr val="ADADAD"/>
                </a:solidFill>
                <a:latin typeface="Courier New"/>
                <a:cs typeface="Courier New"/>
              </a:rPr>
              <a:t>Gurpreet</a:t>
            </a:r>
            <a:r>
              <a:rPr lang="en-US" sz="2400" dirty="0" smtClean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rgbClr val="ADADAD"/>
                </a:solidFill>
                <a:latin typeface="Courier New"/>
                <a:cs typeface="Courier New"/>
              </a:rPr>
              <a:t>Kaur</a:t>
            </a:r>
            <a:r>
              <a:rPr lang="en-US" sz="2400" dirty="0" smtClean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mtClean="0">
                <a:solidFill>
                  <a:srgbClr val="ADADAD"/>
                </a:solidFill>
                <a:latin typeface="Courier New"/>
                <a:cs typeface="Courier New"/>
              </a:rPr>
              <a:t>:</a:t>
            </a:r>
            <a:r>
              <a:rPr sz="2400" spc="-25" smtClean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lang="en-US" sz="2400" u="heavy" spc="-10" dirty="0" smtClean="0">
                <a:solidFill>
                  <a:srgbClr val="4DD0E1"/>
                </a:solidFill>
                <a:uFill>
                  <a:solidFill>
                    <a:srgbClr val="4DD0E1"/>
                  </a:solidFill>
                </a:uFill>
                <a:latin typeface="Courier New"/>
                <a:cs typeface="Courier New"/>
              </a:rPr>
              <a:t>gurpreetkaur.kaur@torontomu.ca</a:t>
            </a:r>
            <a:endParaRPr sz="2400">
              <a:latin typeface="Courier New"/>
              <a:cs typeface="Courier New"/>
            </a:endParaRPr>
          </a:p>
          <a:p>
            <a:pPr marL="12700" marR="1913255" indent="285750">
              <a:lnSpc>
                <a:spcPct val="100000"/>
              </a:lnSpc>
            </a:pPr>
            <a:r>
              <a:rPr lang="en-US" sz="2400" dirty="0" err="1" smtClean="0">
                <a:solidFill>
                  <a:srgbClr val="ADADAD"/>
                </a:solidFill>
                <a:latin typeface="Courier New"/>
                <a:cs typeface="Courier New"/>
              </a:rPr>
              <a:t>Mojan</a:t>
            </a:r>
            <a:r>
              <a:rPr lang="en-US" sz="24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rgbClr val="ADADAD"/>
                </a:solidFill>
                <a:latin typeface="Courier New"/>
                <a:cs typeface="Courier New"/>
              </a:rPr>
              <a:t>Nooshin</a:t>
            </a:r>
            <a:r>
              <a:rPr lang="en-US" sz="2400" dirty="0" smtClean="0">
                <a:solidFill>
                  <a:srgbClr val="ADADAD"/>
                </a:solidFill>
                <a:latin typeface="Courier New"/>
                <a:cs typeface="Courier New"/>
              </a:rPr>
              <a:t> :</a:t>
            </a:r>
            <a:r>
              <a:rPr lang="en-US" sz="2400" dirty="0" smtClean="0">
                <a:solidFill>
                  <a:srgbClr val="ADADAD"/>
                </a:solidFill>
                <a:latin typeface="Courier New"/>
                <a:cs typeface="Courier New"/>
                <a:hlinkClick r:id="rId2"/>
              </a:rPr>
              <a:t>mnooshin@torontomu.ca</a:t>
            </a:r>
            <a:r>
              <a:rPr lang="en-US" sz="2400" dirty="0" smtClean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endParaRPr lang="en-US" sz="2400" u="heavy" spc="-10" dirty="0">
              <a:solidFill>
                <a:srgbClr val="4DD0E1"/>
              </a:solidFill>
              <a:uFill>
                <a:solidFill>
                  <a:srgbClr val="4DD0E1"/>
                </a:solidFill>
              </a:uFill>
              <a:latin typeface="Courier New"/>
              <a:cs typeface="Courier New"/>
            </a:endParaRPr>
          </a:p>
          <a:p>
            <a:pPr marL="12700" marR="1913255" indent="285750">
              <a:lnSpc>
                <a:spcPct val="100000"/>
              </a:lnSpc>
            </a:pPr>
            <a:r>
              <a:rPr sz="2400" smtClean="0">
                <a:solidFill>
                  <a:srgbClr val="ADADAD"/>
                </a:solidFill>
                <a:latin typeface="Courier New"/>
                <a:cs typeface="Courier New"/>
              </a:rPr>
              <a:t>Course</a:t>
            </a:r>
            <a:r>
              <a:rPr sz="2400" spc="-30" smtClean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GitHub</a:t>
            </a:r>
            <a:r>
              <a:rPr sz="24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(this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DADAD"/>
                </a:solidFill>
                <a:latin typeface="Courier New"/>
                <a:cs typeface="Courier New"/>
              </a:rPr>
              <a:t>section):</a:t>
            </a:r>
            <a:endParaRPr sz="2400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</a:pPr>
            <a:r>
              <a:rPr sz="2400" u="heavy" spc="-10" dirty="0">
                <a:solidFill>
                  <a:srgbClr val="4DD0E1"/>
                </a:solidFill>
                <a:uFill>
                  <a:solidFill>
                    <a:srgbClr val="4DD0E1"/>
                  </a:solidFill>
                </a:uFill>
                <a:latin typeface="Courier New"/>
                <a:cs typeface="Courier New"/>
                <a:hlinkClick r:id="rId3"/>
              </a:rPr>
              <a:t>https://github.com/ChrisKolios/CPS109_Fall2022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542376"/>
            <a:ext cx="599948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 indent="-42545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438150" algn="l"/>
              </a:tabLst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Logging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In/SSH</a:t>
            </a:r>
            <a:endParaRPr sz="2800">
              <a:latin typeface="Courier New"/>
              <a:cs typeface="Courier New"/>
            </a:endParaRPr>
          </a:p>
          <a:p>
            <a:pPr marL="438150" indent="-425450">
              <a:lnSpc>
                <a:spcPct val="100000"/>
              </a:lnSpc>
              <a:buAutoNum type="arabicPlain"/>
              <a:tabLst>
                <a:tab pos="438150" algn="l"/>
              </a:tabLst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Terminology</a:t>
            </a:r>
            <a:endParaRPr sz="2800">
              <a:latin typeface="Courier New"/>
              <a:cs typeface="Courier New"/>
            </a:endParaRPr>
          </a:p>
          <a:p>
            <a:pPr marL="438150" indent="-425450">
              <a:lnSpc>
                <a:spcPct val="100000"/>
              </a:lnSpc>
              <a:buAutoNum type="arabicPlain"/>
              <a:tabLst>
                <a:tab pos="438150" algn="l"/>
              </a:tabLst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Setting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Up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Python</a:t>
            </a:r>
            <a:endParaRPr sz="2800">
              <a:latin typeface="Courier New"/>
              <a:cs typeface="Courier New"/>
            </a:endParaRPr>
          </a:p>
          <a:p>
            <a:pPr marL="438150" indent="-425450">
              <a:lnSpc>
                <a:spcPct val="100000"/>
              </a:lnSpc>
              <a:buAutoNum type="arabicPlain"/>
              <a:tabLst>
                <a:tab pos="438150" algn="l"/>
              </a:tabLst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28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IDEs/Text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Editors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Use</a:t>
            </a:r>
            <a:endParaRPr sz="2800">
              <a:latin typeface="Courier New"/>
              <a:cs typeface="Courier New"/>
            </a:endParaRPr>
          </a:p>
          <a:p>
            <a:pPr marL="438150" indent="-425450">
              <a:lnSpc>
                <a:spcPct val="100000"/>
              </a:lnSpc>
              <a:buAutoNum type="arabicPlain"/>
              <a:tabLst>
                <a:tab pos="438150" algn="l"/>
              </a:tabLst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Data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Types</a:t>
            </a:r>
            <a:endParaRPr sz="2800">
              <a:latin typeface="Courier New"/>
              <a:cs typeface="Courier New"/>
            </a:endParaRPr>
          </a:p>
          <a:p>
            <a:pPr marL="438150" indent="-425450">
              <a:lnSpc>
                <a:spcPct val="100000"/>
              </a:lnSpc>
              <a:buAutoNum type="arabicPlain"/>
              <a:tabLst>
                <a:tab pos="438150" algn="l"/>
              </a:tabLst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Keywords</a:t>
            </a:r>
            <a:endParaRPr sz="2800">
              <a:latin typeface="Courier New"/>
              <a:cs typeface="Courier New"/>
            </a:endParaRPr>
          </a:p>
          <a:p>
            <a:pPr marL="438150" indent="-425450">
              <a:lnSpc>
                <a:spcPct val="100000"/>
              </a:lnSpc>
              <a:buAutoNum type="arabicPlain"/>
              <a:tabLst>
                <a:tab pos="438150" algn="l"/>
              </a:tabLst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Syntax</a:t>
            </a:r>
            <a:endParaRPr sz="2800">
              <a:latin typeface="Courier New"/>
              <a:cs typeface="Courier New"/>
            </a:endParaRPr>
          </a:p>
          <a:p>
            <a:pPr marL="438150" indent="-425450">
              <a:lnSpc>
                <a:spcPct val="100000"/>
              </a:lnSpc>
              <a:buAutoNum type="arabicPlain"/>
              <a:tabLst>
                <a:tab pos="438150" algn="l"/>
              </a:tabLst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Examples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Housekeeping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666781"/>
            <a:ext cx="852932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There</a:t>
            </a:r>
            <a:r>
              <a:rPr sz="1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are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few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things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that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should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know:</a:t>
            </a:r>
            <a:endParaRPr sz="1800">
              <a:latin typeface="Courier New"/>
              <a:cs typeface="Courier New"/>
            </a:endParaRPr>
          </a:p>
          <a:p>
            <a:pPr marL="285750" indent="-273050">
              <a:lnSpc>
                <a:spcPct val="100000"/>
              </a:lnSpc>
              <a:buAutoNum type="arabicPlain"/>
              <a:tabLst>
                <a:tab pos="285750" algn="l"/>
              </a:tabLst>
            </a:pP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1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These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slides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won’t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be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posted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D2L.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ADADAD"/>
              </a:buClr>
              <a:buFont typeface="Courier New"/>
              <a:buAutoNum type="arabicPlain"/>
            </a:pPr>
            <a:endParaRPr sz="1800">
              <a:latin typeface="Courier New"/>
              <a:cs typeface="Courier New"/>
            </a:endParaRPr>
          </a:p>
          <a:p>
            <a:pPr marL="12700" marR="5080" indent="273050">
              <a:lnSpc>
                <a:spcPct val="100000"/>
              </a:lnSpc>
              <a:buAutoNum type="arabicPlain"/>
              <a:tabLst>
                <a:tab pos="285750" algn="l"/>
              </a:tabLst>
            </a:pP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1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We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have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set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up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GitHub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Repo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with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some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examples!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don’t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need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know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how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use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GitHub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look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at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them.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You’ll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also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find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weekly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quizzes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on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here.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Just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click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this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link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and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go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into</a:t>
            </a:r>
            <a:r>
              <a:rPr sz="1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folders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want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see:</a:t>
            </a:r>
            <a:endParaRPr sz="1800">
              <a:latin typeface="Courier New"/>
              <a:cs typeface="Courier New"/>
            </a:endParaRPr>
          </a:p>
          <a:p>
            <a:pPr marL="1209675">
              <a:lnSpc>
                <a:spcPct val="100000"/>
              </a:lnSpc>
            </a:pPr>
            <a:r>
              <a:rPr sz="1800" u="heavy" spc="-10" dirty="0">
                <a:solidFill>
                  <a:srgbClr val="4DD0E1"/>
                </a:solidFill>
                <a:uFill>
                  <a:solidFill>
                    <a:srgbClr val="4DD0E1"/>
                  </a:solidFill>
                </a:uFill>
                <a:latin typeface="Courier New"/>
                <a:cs typeface="Courier New"/>
                <a:hlinkClick r:id="rId2"/>
              </a:rPr>
              <a:t>https://github.com/ChrisKolios/CPS109_Fall2022</a:t>
            </a:r>
            <a:endParaRPr sz="1800">
              <a:latin typeface="Courier New"/>
              <a:cs typeface="Courier New"/>
            </a:endParaRPr>
          </a:p>
          <a:p>
            <a:pPr marL="12700" marR="279400" indent="273050">
              <a:lnSpc>
                <a:spcPct val="100000"/>
              </a:lnSpc>
              <a:buAutoNum type="arabicPlain" startAt="3"/>
              <a:tabLst>
                <a:tab pos="285750" algn="l"/>
              </a:tabLst>
            </a:pP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18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In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this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course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there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are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students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with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various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levels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of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Python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experience.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Please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be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kind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peers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in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group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work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and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if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know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answer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immediately,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let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your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groupmates</a:t>
            </a:r>
            <a:r>
              <a:rPr sz="18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give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it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go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10" dirty="0"/>
              <a:t>Computers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600" dirty="0"/>
              <a:t>First</a:t>
            </a:r>
            <a:r>
              <a:rPr sz="1600" spc="-60" dirty="0"/>
              <a:t> </a:t>
            </a:r>
            <a:r>
              <a:rPr sz="1600" dirty="0"/>
              <a:t>things</a:t>
            </a:r>
            <a:r>
              <a:rPr sz="1600" spc="-60" dirty="0"/>
              <a:t> </a:t>
            </a:r>
            <a:r>
              <a:rPr sz="1600" dirty="0"/>
              <a:t>first,</a:t>
            </a:r>
            <a:r>
              <a:rPr sz="1600" spc="-60" dirty="0"/>
              <a:t> </a:t>
            </a:r>
            <a:r>
              <a:rPr sz="1600" dirty="0"/>
              <a:t>let’s</a:t>
            </a:r>
            <a:r>
              <a:rPr sz="1600" spc="-55" dirty="0"/>
              <a:t> </a:t>
            </a:r>
            <a:r>
              <a:rPr sz="1600" dirty="0"/>
              <a:t>get</a:t>
            </a:r>
            <a:r>
              <a:rPr sz="1600" spc="-60" dirty="0"/>
              <a:t> </a:t>
            </a:r>
            <a:r>
              <a:rPr sz="1600" dirty="0"/>
              <a:t>set</a:t>
            </a:r>
            <a:r>
              <a:rPr sz="1600" spc="-60" dirty="0"/>
              <a:t> </a:t>
            </a:r>
            <a:r>
              <a:rPr sz="1600" dirty="0"/>
              <a:t>up</a:t>
            </a:r>
            <a:r>
              <a:rPr sz="1600" spc="-55" dirty="0"/>
              <a:t> </a:t>
            </a:r>
            <a:r>
              <a:rPr sz="1600" dirty="0"/>
              <a:t>with</a:t>
            </a:r>
            <a:r>
              <a:rPr sz="1600" spc="-60" dirty="0"/>
              <a:t> </a:t>
            </a:r>
            <a:r>
              <a:rPr sz="1600" dirty="0"/>
              <a:t>the</a:t>
            </a:r>
            <a:r>
              <a:rPr sz="1600" spc="-60" dirty="0"/>
              <a:t> </a:t>
            </a:r>
            <a:r>
              <a:rPr sz="1600" dirty="0"/>
              <a:t>lab</a:t>
            </a:r>
            <a:r>
              <a:rPr sz="1600" spc="-55" dirty="0"/>
              <a:t> </a:t>
            </a:r>
            <a:r>
              <a:rPr sz="1600" spc="-10" dirty="0"/>
              <a:t>computers.</a:t>
            </a:r>
            <a:endParaRPr sz="1600"/>
          </a:p>
          <a:p>
            <a:pPr marL="26670">
              <a:lnSpc>
                <a:spcPct val="100000"/>
              </a:lnSpc>
              <a:spcBef>
                <a:spcPts val="105"/>
              </a:spcBef>
            </a:pPr>
            <a:endParaRPr sz="1600"/>
          </a:p>
          <a:p>
            <a:pPr marL="39370" marR="5080">
              <a:lnSpc>
                <a:spcPct val="100000"/>
              </a:lnSpc>
            </a:pPr>
            <a:r>
              <a:rPr sz="1600" dirty="0"/>
              <a:t>Username:</a:t>
            </a:r>
            <a:r>
              <a:rPr sz="1600" spc="-85" dirty="0"/>
              <a:t> </a:t>
            </a:r>
            <a:r>
              <a:rPr sz="1600" dirty="0"/>
              <a:t>You</a:t>
            </a:r>
            <a:r>
              <a:rPr sz="1600" spc="-65" dirty="0"/>
              <a:t> </a:t>
            </a:r>
            <a:r>
              <a:rPr sz="1600" dirty="0"/>
              <a:t>can</a:t>
            </a:r>
            <a:r>
              <a:rPr sz="1600" spc="-70" dirty="0"/>
              <a:t> </a:t>
            </a:r>
            <a:r>
              <a:rPr sz="1600" dirty="0"/>
              <a:t>find</a:t>
            </a:r>
            <a:r>
              <a:rPr sz="1600" spc="-70" dirty="0"/>
              <a:t> </a:t>
            </a:r>
            <a:r>
              <a:rPr sz="1600" dirty="0"/>
              <a:t>your</a:t>
            </a:r>
            <a:r>
              <a:rPr sz="1600" spc="-70" dirty="0"/>
              <a:t> </a:t>
            </a:r>
            <a:r>
              <a:rPr sz="1600" dirty="0"/>
              <a:t>username</a:t>
            </a:r>
            <a:r>
              <a:rPr sz="1600" spc="-65" dirty="0"/>
              <a:t> </a:t>
            </a:r>
            <a:r>
              <a:rPr sz="1600" dirty="0"/>
              <a:t>for</a:t>
            </a:r>
            <a:r>
              <a:rPr sz="1600" spc="-70" dirty="0"/>
              <a:t> </a:t>
            </a:r>
            <a:r>
              <a:rPr sz="1600" dirty="0"/>
              <a:t>the</a:t>
            </a:r>
            <a:r>
              <a:rPr sz="1600" spc="-70" dirty="0"/>
              <a:t> </a:t>
            </a:r>
            <a:r>
              <a:rPr sz="1600" dirty="0"/>
              <a:t>labs</a:t>
            </a:r>
            <a:r>
              <a:rPr sz="1600" spc="-65" dirty="0"/>
              <a:t> </a:t>
            </a:r>
            <a:r>
              <a:rPr sz="1600" spc="-20" dirty="0"/>
              <a:t>at</a:t>
            </a:r>
            <a:r>
              <a:rPr sz="1600" spc="-790" dirty="0"/>
              <a:t> </a:t>
            </a:r>
            <a:r>
              <a:rPr sz="1600" spc="-20" dirty="0">
                <a:solidFill>
                  <a:srgbClr val="4DD0E1"/>
                </a:solidFill>
              </a:rPr>
              <a:t>my.ryerson.ca</a:t>
            </a:r>
            <a:r>
              <a:rPr sz="1600" spc="-20" dirty="0"/>
              <a:t>.</a:t>
            </a:r>
            <a:r>
              <a:rPr sz="1600" spc="-70" dirty="0"/>
              <a:t> </a:t>
            </a:r>
            <a:r>
              <a:rPr sz="1600" spc="-20" dirty="0"/>
              <a:t>Once </a:t>
            </a:r>
            <a:r>
              <a:rPr sz="1600" dirty="0"/>
              <a:t>you’re</a:t>
            </a:r>
            <a:r>
              <a:rPr sz="1600" spc="-60" dirty="0"/>
              <a:t> </a:t>
            </a:r>
            <a:r>
              <a:rPr sz="1600" dirty="0"/>
              <a:t>logged</a:t>
            </a:r>
            <a:r>
              <a:rPr sz="1600" spc="-55" dirty="0"/>
              <a:t> </a:t>
            </a:r>
            <a:r>
              <a:rPr sz="1600" dirty="0"/>
              <a:t>in,</a:t>
            </a:r>
            <a:r>
              <a:rPr sz="1600" spc="-55" dirty="0"/>
              <a:t> </a:t>
            </a:r>
            <a:r>
              <a:rPr sz="1600" dirty="0"/>
              <a:t>click</a:t>
            </a:r>
            <a:r>
              <a:rPr sz="1600" spc="-55" dirty="0"/>
              <a:t> </a:t>
            </a:r>
            <a:r>
              <a:rPr sz="1600" dirty="0"/>
              <a:t>the</a:t>
            </a:r>
            <a:r>
              <a:rPr sz="1600" spc="-55" dirty="0"/>
              <a:t> </a:t>
            </a:r>
            <a:r>
              <a:rPr sz="1600" dirty="0"/>
              <a:t>drop</a:t>
            </a:r>
            <a:r>
              <a:rPr sz="1600" spc="-55" dirty="0"/>
              <a:t> </a:t>
            </a:r>
            <a:r>
              <a:rPr sz="1600" dirty="0"/>
              <a:t>down</a:t>
            </a:r>
            <a:r>
              <a:rPr sz="1600" spc="-55" dirty="0"/>
              <a:t> </a:t>
            </a:r>
            <a:r>
              <a:rPr sz="1600" dirty="0"/>
              <a:t>list</a:t>
            </a:r>
            <a:r>
              <a:rPr sz="1600" spc="-55" dirty="0"/>
              <a:t> </a:t>
            </a:r>
            <a:r>
              <a:rPr sz="1600" dirty="0"/>
              <a:t>at</a:t>
            </a:r>
            <a:r>
              <a:rPr sz="1600" spc="-55" dirty="0"/>
              <a:t> </a:t>
            </a:r>
            <a:r>
              <a:rPr sz="1600" dirty="0"/>
              <a:t>the</a:t>
            </a:r>
            <a:r>
              <a:rPr sz="1600" spc="-55" dirty="0"/>
              <a:t> </a:t>
            </a:r>
            <a:r>
              <a:rPr sz="1600" dirty="0"/>
              <a:t>top</a:t>
            </a:r>
            <a:r>
              <a:rPr sz="1600" spc="-55" dirty="0"/>
              <a:t> </a:t>
            </a:r>
            <a:r>
              <a:rPr sz="1600" dirty="0"/>
              <a:t>right</a:t>
            </a:r>
            <a:r>
              <a:rPr sz="1600" spc="-55" dirty="0"/>
              <a:t> </a:t>
            </a:r>
            <a:r>
              <a:rPr sz="1600" dirty="0"/>
              <a:t>of</a:t>
            </a:r>
            <a:r>
              <a:rPr sz="1600" spc="-55" dirty="0"/>
              <a:t> </a:t>
            </a:r>
            <a:r>
              <a:rPr sz="1600" dirty="0"/>
              <a:t>the</a:t>
            </a:r>
            <a:r>
              <a:rPr sz="1600" spc="-60" dirty="0"/>
              <a:t> </a:t>
            </a:r>
            <a:r>
              <a:rPr sz="1600" spc="-20" dirty="0"/>
              <a:t>page </a:t>
            </a:r>
            <a:r>
              <a:rPr sz="1600" dirty="0"/>
              <a:t>(the</a:t>
            </a:r>
            <a:r>
              <a:rPr sz="1600" spc="-80" dirty="0"/>
              <a:t> </a:t>
            </a:r>
            <a:r>
              <a:rPr sz="1600" dirty="0"/>
              <a:t>blue</a:t>
            </a:r>
            <a:r>
              <a:rPr sz="1600" spc="-75" dirty="0"/>
              <a:t> </a:t>
            </a:r>
            <a:r>
              <a:rPr sz="1600" dirty="0"/>
              <a:t>icon</a:t>
            </a:r>
            <a:r>
              <a:rPr sz="1600" spc="-75" dirty="0"/>
              <a:t> </a:t>
            </a:r>
            <a:r>
              <a:rPr sz="1600" dirty="0"/>
              <a:t>of</a:t>
            </a:r>
            <a:r>
              <a:rPr sz="1600" spc="-75" dirty="0"/>
              <a:t> </a:t>
            </a:r>
            <a:r>
              <a:rPr sz="1600" dirty="0"/>
              <a:t>the</a:t>
            </a:r>
            <a:r>
              <a:rPr sz="1600" spc="-80" dirty="0"/>
              <a:t> </a:t>
            </a:r>
            <a:r>
              <a:rPr sz="1600" dirty="0"/>
              <a:t>person),</a:t>
            </a:r>
            <a:r>
              <a:rPr sz="1600" spc="-75" dirty="0"/>
              <a:t> </a:t>
            </a:r>
            <a:r>
              <a:rPr sz="1600" dirty="0"/>
              <a:t>click</a:t>
            </a:r>
            <a:r>
              <a:rPr sz="1600" spc="-75" dirty="0"/>
              <a:t> </a:t>
            </a:r>
            <a:r>
              <a:rPr sz="1600" dirty="0"/>
              <a:t>“Personal</a:t>
            </a:r>
            <a:r>
              <a:rPr sz="1600" spc="-75" dirty="0"/>
              <a:t> </a:t>
            </a:r>
            <a:r>
              <a:rPr sz="1600" dirty="0"/>
              <a:t>Account”,</a:t>
            </a:r>
            <a:r>
              <a:rPr sz="1600" spc="-75" dirty="0"/>
              <a:t> </a:t>
            </a:r>
            <a:r>
              <a:rPr sz="1600" dirty="0"/>
              <a:t>then</a:t>
            </a:r>
            <a:r>
              <a:rPr sz="1600" spc="-80" dirty="0"/>
              <a:t> </a:t>
            </a:r>
            <a:r>
              <a:rPr sz="1600" spc="-10" dirty="0"/>
              <a:t>click </a:t>
            </a:r>
            <a:r>
              <a:rPr sz="1600" dirty="0"/>
              <a:t>“Personal</a:t>
            </a:r>
            <a:r>
              <a:rPr sz="1600" spc="-95" dirty="0"/>
              <a:t> </a:t>
            </a:r>
            <a:r>
              <a:rPr sz="1600" dirty="0"/>
              <a:t>Information”.</a:t>
            </a:r>
            <a:r>
              <a:rPr sz="1600" spc="-70" dirty="0"/>
              <a:t> </a:t>
            </a:r>
            <a:r>
              <a:rPr sz="1600" dirty="0"/>
              <a:t>Your</a:t>
            </a:r>
            <a:r>
              <a:rPr sz="1600" spc="-70" dirty="0"/>
              <a:t> </a:t>
            </a:r>
            <a:r>
              <a:rPr sz="1600" spc="-20" dirty="0"/>
              <a:t>my.ryerson</a:t>
            </a:r>
            <a:r>
              <a:rPr sz="1600" spc="-595" dirty="0"/>
              <a:t> </a:t>
            </a:r>
            <a:r>
              <a:rPr sz="1600" b="1" dirty="0">
                <a:latin typeface="Courier New"/>
                <a:cs typeface="Courier New"/>
              </a:rPr>
              <a:t>Short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ID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dirty="0"/>
              <a:t>is</a:t>
            </a:r>
            <a:r>
              <a:rPr sz="1600" spc="-70" dirty="0"/>
              <a:t> </a:t>
            </a:r>
            <a:r>
              <a:rPr sz="1600" dirty="0"/>
              <a:t>your</a:t>
            </a:r>
            <a:r>
              <a:rPr sz="1600" spc="-70" dirty="0"/>
              <a:t> </a:t>
            </a:r>
            <a:r>
              <a:rPr sz="1600" spc="-10" dirty="0"/>
              <a:t>username.</a:t>
            </a:r>
            <a:endParaRPr sz="16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10"/>
              </a:spcBef>
            </a:pPr>
            <a:endParaRPr sz="1600"/>
          </a:p>
          <a:p>
            <a:pPr marL="39370" marR="459105">
              <a:lnSpc>
                <a:spcPct val="100000"/>
              </a:lnSpc>
            </a:pPr>
            <a:r>
              <a:rPr sz="1600" dirty="0"/>
              <a:t>Password:</a:t>
            </a:r>
            <a:r>
              <a:rPr sz="1600" spc="-75" dirty="0"/>
              <a:t> </a:t>
            </a:r>
            <a:r>
              <a:rPr sz="1600" dirty="0"/>
              <a:t>The</a:t>
            </a:r>
            <a:r>
              <a:rPr sz="1600" spc="-75" dirty="0"/>
              <a:t> </a:t>
            </a:r>
            <a:r>
              <a:rPr sz="1600" dirty="0"/>
              <a:t>default</a:t>
            </a:r>
            <a:r>
              <a:rPr sz="1600" spc="-75" dirty="0"/>
              <a:t> </a:t>
            </a:r>
            <a:r>
              <a:rPr sz="1600" dirty="0"/>
              <a:t>password</a:t>
            </a:r>
            <a:r>
              <a:rPr sz="1600" spc="-75" dirty="0"/>
              <a:t> </a:t>
            </a:r>
            <a:r>
              <a:rPr sz="1600" dirty="0"/>
              <a:t>is</a:t>
            </a:r>
            <a:r>
              <a:rPr sz="1600" spc="-75" dirty="0"/>
              <a:t> </a:t>
            </a:r>
            <a:r>
              <a:rPr sz="1600" dirty="0"/>
              <a:t>MMDDXXXX,</a:t>
            </a:r>
            <a:r>
              <a:rPr sz="1600" spc="-75" dirty="0"/>
              <a:t> </a:t>
            </a:r>
            <a:r>
              <a:rPr sz="1600" dirty="0"/>
              <a:t>where</a:t>
            </a:r>
            <a:r>
              <a:rPr sz="1600" spc="-75" dirty="0"/>
              <a:t> </a:t>
            </a:r>
            <a:r>
              <a:rPr sz="1600" dirty="0"/>
              <a:t>MM</a:t>
            </a:r>
            <a:r>
              <a:rPr sz="1600" spc="-75" dirty="0"/>
              <a:t> </a:t>
            </a:r>
            <a:r>
              <a:rPr sz="1600" dirty="0"/>
              <a:t>is</a:t>
            </a:r>
            <a:r>
              <a:rPr sz="1600" spc="-75" dirty="0"/>
              <a:t> </a:t>
            </a:r>
            <a:r>
              <a:rPr sz="1600" dirty="0"/>
              <a:t>your</a:t>
            </a:r>
            <a:r>
              <a:rPr sz="1600" spc="-75" dirty="0"/>
              <a:t> </a:t>
            </a:r>
            <a:r>
              <a:rPr sz="1600" spc="-10" dirty="0"/>
              <a:t>birth </a:t>
            </a:r>
            <a:r>
              <a:rPr sz="1600" dirty="0"/>
              <a:t>month,</a:t>
            </a:r>
            <a:r>
              <a:rPr sz="1600" spc="-65" dirty="0"/>
              <a:t> </a:t>
            </a:r>
            <a:r>
              <a:rPr sz="1600" dirty="0"/>
              <a:t>DD</a:t>
            </a:r>
            <a:r>
              <a:rPr sz="1600" spc="-50" dirty="0"/>
              <a:t> </a:t>
            </a:r>
            <a:r>
              <a:rPr sz="1600" dirty="0"/>
              <a:t>is</a:t>
            </a:r>
            <a:r>
              <a:rPr sz="1600" spc="-50" dirty="0"/>
              <a:t> </a:t>
            </a:r>
            <a:r>
              <a:rPr sz="1600" dirty="0"/>
              <a:t>your</a:t>
            </a:r>
            <a:r>
              <a:rPr sz="1600" spc="-50" dirty="0"/>
              <a:t> </a:t>
            </a:r>
            <a:r>
              <a:rPr sz="1600" dirty="0"/>
              <a:t>birth</a:t>
            </a:r>
            <a:r>
              <a:rPr sz="1600" spc="-50" dirty="0"/>
              <a:t> </a:t>
            </a:r>
            <a:r>
              <a:rPr sz="1600" dirty="0"/>
              <a:t>date,</a:t>
            </a:r>
            <a:r>
              <a:rPr sz="1600" spc="-50" dirty="0"/>
              <a:t> </a:t>
            </a:r>
            <a:r>
              <a:rPr sz="1600" dirty="0"/>
              <a:t>and</a:t>
            </a:r>
            <a:r>
              <a:rPr sz="1600" spc="-50" dirty="0"/>
              <a:t> </a:t>
            </a:r>
            <a:r>
              <a:rPr sz="1600" dirty="0"/>
              <a:t>XXXX</a:t>
            </a:r>
            <a:r>
              <a:rPr sz="1600" spc="-50" dirty="0"/>
              <a:t> </a:t>
            </a:r>
            <a:r>
              <a:rPr sz="1600" dirty="0"/>
              <a:t>are</a:t>
            </a:r>
            <a:r>
              <a:rPr sz="1600" spc="-55" dirty="0"/>
              <a:t> </a:t>
            </a:r>
            <a:r>
              <a:rPr sz="1600" spc="-20" dirty="0"/>
              <a:t>the</a:t>
            </a:r>
            <a:r>
              <a:rPr sz="1600" spc="-700" dirty="0"/>
              <a:t> </a:t>
            </a:r>
            <a:r>
              <a:rPr sz="1600" b="1" dirty="0">
                <a:latin typeface="Courier New"/>
                <a:cs typeface="Courier New"/>
              </a:rPr>
              <a:t>last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4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digits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of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your </a:t>
            </a:r>
            <a:r>
              <a:rPr sz="1600" b="1" dirty="0">
                <a:latin typeface="Courier New"/>
                <a:cs typeface="Courier New"/>
              </a:rPr>
              <a:t>student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number</a:t>
            </a:r>
            <a:r>
              <a:rPr sz="1600" spc="-10" dirty="0"/>
              <a:t>.</a:t>
            </a:r>
            <a:endParaRPr sz="16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345"/>
              </a:spcBef>
            </a:pPr>
            <a:endParaRPr sz="1600"/>
          </a:p>
          <a:p>
            <a:pPr marL="39370" marR="248920">
              <a:lnSpc>
                <a:spcPct val="100000"/>
              </a:lnSpc>
            </a:pPr>
            <a:r>
              <a:rPr sz="1600" dirty="0"/>
              <a:t>Once</a:t>
            </a:r>
            <a:r>
              <a:rPr sz="1600" spc="-65" dirty="0"/>
              <a:t> </a:t>
            </a:r>
            <a:r>
              <a:rPr sz="1600" dirty="0"/>
              <a:t>you’re</a:t>
            </a:r>
            <a:r>
              <a:rPr sz="1600" spc="-60" dirty="0"/>
              <a:t> </a:t>
            </a:r>
            <a:r>
              <a:rPr sz="1600" dirty="0"/>
              <a:t>signed</a:t>
            </a:r>
            <a:r>
              <a:rPr sz="1600" spc="-60" dirty="0"/>
              <a:t> </a:t>
            </a:r>
            <a:r>
              <a:rPr sz="1600" dirty="0"/>
              <a:t>in</a:t>
            </a:r>
            <a:r>
              <a:rPr sz="1600" spc="-60" dirty="0"/>
              <a:t> </a:t>
            </a:r>
            <a:r>
              <a:rPr sz="1600" dirty="0"/>
              <a:t>it</a:t>
            </a:r>
            <a:r>
              <a:rPr sz="1600" spc="-60" dirty="0"/>
              <a:t> </a:t>
            </a:r>
            <a:r>
              <a:rPr sz="1600" dirty="0"/>
              <a:t>will</a:t>
            </a:r>
            <a:r>
              <a:rPr sz="1600" spc="-60" dirty="0"/>
              <a:t> </a:t>
            </a:r>
            <a:r>
              <a:rPr sz="1600" dirty="0"/>
              <a:t>prompt</a:t>
            </a:r>
            <a:r>
              <a:rPr sz="1600" spc="-65" dirty="0"/>
              <a:t> </a:t>
            </a:r>
            <a:r>
              <a:rPr sz="1600" dirty="0"/>
              <a:t>you</a:t>
            </a:r>
            <a:r>
              <a:rPr sz="1600" spc="-60" dirty="0"/>
              <a:t> </a:t>
            </a:r>
            <a:r>
              <a:rPr sz="1600" dirty="0"/>
              <a:t>to</a:t>
            </a:r>
            <a:r>
              <a:rPr sz="1600" spc="-60" dirty="0"/>
              <a:t> </a:t>
            </a:r>
            <a:r>
              <a:rPr sz="1600" dirty="0"/>
              <a:t>create</a:t>
            </a:r>
            <a:r>
              <a:rPr sz="1600" spc="-60" dirty="0"/>
              <a:t> </a:t>
            </a:r>
            <a:r>
              <a:rPr sz="1600" dirty="0"/>
              <a:t>a</a:t>
            </a:r>
            <a:r>
              <a:rPr sz="1600" spc="-60" dirty="0"/>
              <a:t> </a:t>
            </a:r>
            <a:r>
              <a:rPr sz="1600" dirty="0"/>
              <a:t>new</a:t>
            </a:r>
            <a:r>
              <a:rPr sz="1600" spc="-60" dirty="0"/>
              <a:t> </a:t>
            </a:r>
            <a:r>
              <a:rPr sz="1600" dirty="0"/>
              <a:t>password.</a:t>
            </a:r>
            <a:r>
              <a:rPr sz="1600" spc="-60" dirty="0"/>
              <a:t> </a:t>
            </a:r>
            <a:r>
              <a:rPr sz="1600" spc="-25" dirty="0"/>
              <a:t>Do </a:t>
            </a:r>
            <a:r>
              <a:rPr sz="1600" dirty="0"/>
              <a:t>so,</a:t>
            </a:r>
            <a:r>
              <a:rPr sz="1600" spc="-45" dirty="0"/>
              <a:t> </a:t>
            </a:r>
            <a:r>
              <a:rPr sz="1600" dirty="0"/>
              <a:t>and</a:t>
            </a:r>
            <a:r>
              <a:rPr sz="1600" spc="-45" dirty="0"/>
              <a:t> </a:t>
            </a:r>
            <a:r>
              <a:rPr sz="1600" dirty="0"/>
              <a:t>you</a:t>
            </a:r>
            <a:r>
              <a:rPr sz="1600" spc="-45" dirty="0"/>
              <a:t> </a:t>
            </a:r>
            <a:r>
              <a:rPr sz="1600" dirty="0"/>
              <a:t>will</a:t>
            </a:r>
            <a:r>
              <a:rPr sz="1600" spc="-45" dirty="0"/>
              <a:t> </a:t>
            </a:r>
            <a:r>
              <a:rPr sz="1600" dirty="0"/>
              <a:t>be</a:t>
            </a:r>
            <a:r>
              <a:rPr sz="1600" spc="-40" dirty="0"/>
              <a:t> </a:t>
            </a:r>
            <a:r>
              <a:rPr sz="1600" dirty="0"/>
              <a:t>able</a:t>
            </a:r>
            <a:r>
              <a:rPr sz="1600" spc="-45" dirty="0"/>
              <a:t> </a:t>
            </a:r>
            <a:r>
              <a:rPr sz="1600" dirty="0"/>
              <a:t>to</a:t>
            </a:r>
            <a:r>
              <a:rPr sz="1600" spc="-45" dirty="0"/>
              <a:t> </a:t>
            </a:r>
            <a:r>
              <a:rPr sz="1600" dirty="0"/>
              <a:t>log</a:t>
            </a:r>
            <a:r>
              <a:rPr sz="1600" spc="-45" dirty="0"/>
              <a:t> </a:t>
            </a:r>
            <a:r>
              <a:rPr sz="1600" spc="-25" dirty="0"/>
              <a:t>in.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Secure</a:t>
            </a:r>
            <a:r>
              <a:rPr spc="-30" dirty="0"/>
              <a:t> </a:t>
            </a:r>
            <a:r>
              <a:rPr dirty="0"/>
              <a:t>Shell</a:t>
            </a:r>
            <a:r>
              <a:rPr spc="-25" dirty="0"/>
              <a:t> </a:t>
            </a:r>
            <a:r>
              <a:rPr spc="-10" dirty="0"/>
              <a:t>(SSH)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664241"/>
            <a:ext cx="8437880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lab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suggests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SSHing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into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Ryerson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ADADAD"/>
                </a:solidFill>
                <a:latin typeface="Courier New"/>
                <a:cs typeface="Courier New"/>
              </a:rPr>
              <a:t>machine.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2300">
              <a:latin typeface="Courier New"/>
              <a:cs typeface="Courier New"/>
            </a:endParaRPr>
          </a:p>
          <a:p>
            <a:pPr marL="12700" marR="356235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We</a:t>
            </a:r>
            <a:r>
              <a:rPr sz="23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recommend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it,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too,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if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want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pursue</a:t>
            </a:r>
            <a:r>
              <a:rPr sz="23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CS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further</a:t>
            </a:r>
            <a:r>
              <a:rPr sz="23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(SSHing</a:t>
            </a:r>
            <a:r>
              <a:rPr sz="23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is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everywhere</a:t>
            </a:r>
            <a:r>
              <a:rPr sz="23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in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ADADAD"/>
                </a:solidFill>
                <a:latin typeface="Courier New"/>
                <a:cs typeface="Courier New"/>
              </a:rPr>
              <a:t>industry).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23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It’s</a:t>
            </a:r>
            <a:r>
              <a:rPr sz="23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very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easy!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Open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terminal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ADADAD"/>
                </a:solidFill>
                <a:latin typeface="Courier New"/>
                <a:cs typeface="Courier New"/>
              </a:rPr>
              <a:t>(Powershell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for</a:t>
            </a:r>
            <a:r>
              <a:rPr sz="23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Windows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users),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type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in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“ssh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l</a:t>
            </a:r>
            <a:r>
              <a:rPr sz="23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ADADAD"/>
                </a:solidFill>
                <a:latin typeface="Courier New"/>
                <a:cs typeface="Courier New"/>
              </a:rPr>
              <a:t>YourUserName ServerAddress”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Secure</a:t>
            </a:r>
            <a:r>
              <a:rPr spc="-30" dirty="0"/>
              <a:t> </a:t>
            </a:r>
            <a:r>
              <a:rPr dirty="0"/>
              <a:t>Shell</a:t>
            </a:r>
            <a:r>
              <a:rPr spc="-25" dirty="0"/>
              <a:t> </a:t>
            </a:r>
            <a:r>
              <a:rPr spc="-10" dirty="0"/>
              <a:t>(SSH)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664241"/>
            <a:ext cx="79121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In</a:t>
            </a:r>
            <a:r>
              <a:rPr sz="23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this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case,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23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SSH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into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Ryerson</a:t>
            </a:r>
            <a:r>
              <a:rPr sz="23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ADADAD"/>
                </a:solidFill>
                <a:latin typeface="Courier New"/>
                <a:cs typeface="Courier New"/>
              </a:rPr>
              <a:t>server: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475" y="3066320"/>
            <a:ext cx="8613140" cy="190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It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will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prompt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for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23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password,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then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ADADAD"/>
                </a:solidFill>
                <a:latin typeface="Courier New"/>
                <a:cs typeface="Courier New"/>
              </a:rPr>
              <a:t>voila!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You’re</a:t>
            </a:r>
            <a:r>
              <a:rPr sz="23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in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ADADAD"/>
                </a:solidFill>
                <a:latin typeface="Courier New"/>
                <a:cs typeface="Courier New"/>
              </a:rPr>
              <a:t>like</a:t>
            </a:r>
            <a:r>
              <a:rPr sz="23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ADADAD"/>
                </a:solidFill>
                <a:latin typeface="Courier New"/>
                <a:cs typeface="Courier New"/>
              </a:rPr>
              <a:t>hackerman.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300">
              <a:latin typeface="Courier New"/>
              <a:cs typeface="Courier New"/>
            </a:endParaRPr>
          </a:p>
          <a:p>
            <a:pPr marL="12700" marR="882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Note</a:t>
            </a:r>
            <a:r>
              <a:rPr sz="18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that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default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password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will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be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of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form: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MMDDXXXX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(where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MM/DD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are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birth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month/day,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and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XXXX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are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last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ADADAD"/>
                </a:solidFill>
                <a:latin typeface="Courier New"/>
                <a:cs typeface="Courier New"/>
              </a:rPr>
              <a:t>4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digits</a:t>
            </a:r>
            <a:r>
              <a:rPr sz="18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of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your</a:t>
            </a:r>
            <a:r>
              <a:rPr sz="1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student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number)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30117"/>
            <a:ext cx="9143999" cy="6400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Some</a:t>
            </a:r>
            <a:r>
              <a:rPr spc="-25" dirty="0"/>
              <a:t> </a:t>
            </a:r>
            <a:r>
              <a:rPr dirty="0"/>
              <a:t>Quick</a:t>
            </a:r>
            <a:r>
              <a:rPr spc="-20" dirty="0"/>
              <a:t> </a:t>
            </a:r>
            <a:r>
              <a:rPr spc="-10" dirty="0"/>
              <a:t>Terminology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5425" y="1727480"/>
          <a:ext cx="8658858" cy="70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3590"/>
                <a:gridCol w="2468880"/>
                <a:gridCol w="914400"/>
                <a:gridCol w="365759"/>
                <a:gridCol w="1586229"/>
              </a:tblGrid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Program</a:t>
                      </a:r>
                      <a:r>
                        <a:rPr sz="24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4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4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set</a:t>
                      </a:r>
                      <a:r>
                        <a:rPr sz="24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2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2480"/>
                        </a:lnSpc>
                      </a:pPr>
                      <a:r>
                        <a:rPr sz="24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instructions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that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spc="-5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computer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can</a:t>
                      </a:r>
                      <a:r>
                        <a:rPr sz="2400" spc="-3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interpret</a:t>
                      </a:r>
                      <a:r>
                        <a:rPr sz="2400" spc="-3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2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560"/>
                        </a:lnSpc>
                      </a:pPr>
                      <a:r>
                        <a:rPr sz="24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execute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4475" y="2761013"/>
            <a:ext cx="7524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Programming/Coding</a:t>
            </a:r>
            <a:r>
              <a:rPr sz="2400" spc="-4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-</a:t>
            </a:r>
            <a:r>
              <a:rPr sz="24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act</a:t>
            </a:r>
            <a:r>
              <a:rPr sz="24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of</a:t>
            </a:r>
            <a:r>
              <a:rPr sz="24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writing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400" spc="-10" dirty="0">
                <a:solidFill>
                  <a:srgbClr val="ADADAD"/>
                </a:solidFill>
                <a:latin typeface="Courier New"/>
                <a:cs typeface="Courier New"/>
              </a:rPr>
              <a:t>program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5425" y="3922040"/>
          <a:ext cx="8110219" cy="70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030"/>
                <a:gridCol w="3383279"/>
                <a:gridCol w="1645920"/>
                <a:gridCol w="548640"/>
                <a:gridCol w="914400"/>
                <a:gridCol w="488950"/>
              </a:tblGrid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Python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2480"/>
                        </a:lnSpc>
                      </a:pPr>
                      <a:r>
                        <a:rPr sz="24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4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4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programming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language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spc="-2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we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spc="-2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will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spc="-2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be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using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560"/>
                        </a:lnSpc>
                      </a:pPr>
                      <a:r>
                        <a:rPr sz="24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2400" spc="-3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this</a:t>
                      </a:r>
                      <a:r>
                        <a:rPr sz="24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course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Setting</a:t>
            </a:r>
            <a:r>
              <a:rPr spc="-35" dirty="0"/>
              <a:t> </a:t>
            </a:r>
            <a:r>
              <a:rPr dirty="0"/>
              <a:t>Up</a:t>
            </a:r>
            <a:r>
              <a:rPr spc="-20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885233"/>
            <a:ext cx="880364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19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Go</a:t>
            </a:r>
            <a:r>
              <a:rPr sz="24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Python.Org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and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click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big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DADAD"/>
                </a:solidFill>
                <a:latin typeface="Courier New"/>
                <a:cs typeface="Courier New"/>
              </a:rPr>
              <a:t>download button.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If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run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Linux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(and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somehow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don’t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have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DADAD"/>
                </a:solidFill>
                <a:latin typeface="Courier New"/>
                <a:cs typeface="Courier New"/>
              </a:rPr>
              <a:t>Python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installed),</a:t>
            </a:r>
            <a:r>
              <a:rPr sz="24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can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also</a:t>
            </a:r>
            <a:r>
              <a:rPr sz="24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install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it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DADAD"/>
                </a:solidFill>
                <a:latin typeface="Courier New"/>
                <a:cs typeface="Courier New"/>
              </a:rPr>
              <a:t>through</a:t>
            </a:r>
            <a:r>
              <a:rPr sz="24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ADADAD"/>
                </a:solidFill>
                <a:latin typeface="Courier New"/>
                <a:cs typeface="Courier New"/>
              </a:rPr>
              <a:t>your </a:t>
            </a:r>
            <a:r>
              <a:rPr sz="2400" spc="-10" dirty="0">
                <a:solidFill>
                  <a:srgbClr val="ADADAD"/>
                </a:solidFill>
                <a:latin typeface="Courier New"/>
                <a:cs typeface="Courier New"/>
              </a:rPr>
              <a:t>terminal.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56625"/>
            <a:ext cx="9143999" cy="2782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D0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1273</Words>
  <Application>Microsoft Office PowerPoint</Application>
  <PresentationFormat>On-screen Show (16:9)</PresentationFormat>
  <Paragraphs>134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CPS 109 - Lab 1</vt:lpstr>
      <vt:lpstr>Thanks / Attribution</vt:lpstr>
      <vt:lpstr>Agenda</vt:lpstr>
      <vt:lpstr>Housekeeping</vt:lpstr>
      <vt:lpstr>Lab Computers</vt:lpstr>
      <vt:lpstr>Secure Shell (SSH)</vt:lpstr>
      <vt:lpstr>Secure Shell (SSH)</vt:lpstr>
      <vt:lpstr>Some Quick Terminology</vt:lpstr>
      <vt:lpstr>Setting Up Python</vt:lpstr>
      <vt:lpstr>IDEs? Text Editors?</vt:lpstr>
      <vt:lpstr>Integrated Development Environments (IDEs)</vt:lpstr>
      <vt:lpstr>Text Editors</vt:lpstr>
      <vt:lpstr>Data Types</vt:lpstr>
      <vt:lpstr>Data Types</vt:lpstr>
      <vt:lpstr>Keywords</vt:lpstr>
      <vt:lpstr>Python Syntax</vt:lpstr>
      <vt:lpstr>“Hello World” Example</vt:lpstr>
      <vt:lpstr>“Hello World” Output</vt:lpstr>
      <vt:lpstr>Def Function Example</vt:lpstr>
      <vt:lpstr>The Anatomy of a Function</vt:lpstr>
      <vt:lpstr>The Anatomy of an “if” Statement</vt:lpstr>
      <vt:lpstr>Logic Example</vt:lpstr>
      <vt:lpstr>Writing in the Shell</vt:lpstr>
      <vt:lpstr>Writing in the Shell</vt:lpstr>
      <vt:lpstr>Contact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CPS109 - Lab 1 Fall 2022.pptx</dc:title>
  <dc:creator>Gurpreet Kaur</dc:creator>
  <cp:lastModifiedBy>Gurpreet Kaur</cp:lastModifiedBy>
  <cp:revision>1</cp:revision>
  <dcterms:created xsi:type="dcterms:W3CDTF">2024-01-30T20:14:11Z</dcterms:created>
  <dcterms:modified xsi:type="dcterms:W3CDTF">2024-01-30T20:18:17Z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