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b792d943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b792d943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b792d943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b792d943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b7d9628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b7d9628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b792d943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b792d943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b792d943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b792d943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b792d943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b792d943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7d96285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b7d96285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b7d96285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b7d96285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b7d96285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b7d96285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b792d94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b792d94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b792d94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b792d94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792d943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792d943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b792d943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b792d943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b792d943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b792d943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5 - March 12,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</a:t>
            </a:r>
            <a:r>
              <a:rPr lang="en"/>
              <a:t>definition</a:t>
            </a:r>
            <a:r>
              <a:rPr lang="en"/>
              <a:t> of factorial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44100"/>
            <a:ext cx="83682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Rule:</a:t>
            </a:r>
            <a:r>
              <a:rPr lang="en" sz="1900"/>
              <a:t> “The </a:t>
            </a:r>
            <a:r>
              <a:rPr b="1" lang="en" sz="1900"/>
              <a:t>factorial</a:t>
            </a:r>
            <a:r>
              <a:rPr lang="en" sz="1900"/>
              <a:t> of a number will always be that number times the</a:t>
            </a:r>
            <a:r>
              <a:rPr lang="en" sz="1900"/>
              <a:t> </a:t>
            </a:r>
            <a:r>
              <a:rPr b="1" lang="en" sz="1900"/>
              <a:t>factorial</a:t>
            </a:r>
            <a:r>
              <a:rPr lang="en" sz="1900"/>
              <a:t> </a:t>
            </a:r>
            <a:r>
              <a:rPr b="1" lang="en" sz="1900"/>
              <a:t>of that number minus one</a:t>
            </a:r>
            <a:r>
              <a:rPr lang="en" sz="1900"/>
              <a:t>”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Iterative definition:</a:t>
            </a:r>
            <a:r>
              <a:rPr lang="en" sz="1900"/>
              <a:t> </a:t>
            </a:r>
            <a:r>
              <a:rPr b="1" lang="en" sz="1700">
                <a:solidFill>
                  <a:schemeClr val="dk2"/>
                </a:solidFill>
                <a:highlight>
                  <a:srgbClr val="FFD966"/>
                </a:highlight>
              </a:rPr>
              <a:t>n! = n</a:t>
            </a:r>
            <a:r>
              <a:rPr b="1" lang="en" sz="1600">
                <a:solidFill>
                  <a:schemeClr val="dk2"/>
                </a:solidFill>
                <a:highlight>
                  <a:srgbClr val="FFD966"/>
                </a:highlight>
              </a:rPr>
              <a:t> x</a:t>
            </a:r>
            <a:r>
              <a:rPr b="1" lang="en" sz="1700">
                <a:solidFill>
                  <a:schemeClr val="dk2"/>
                </a:solidFill>
                <a:highlight>
                  <a:srgbClr val="FFD966"/>
                </a:highlight>
              </a:rPr>
              <a:t> (n-1) </a:t>
            </a:r>
            <a:r>
              <a:rPr b="1" lang="en" sz="1600">
                <a:solidFill>
                  <a:schemeClr val="dk2"/>
                </a:solidFill>
                <a:highlight>
                  <a:srgbClr val="FFD966"/>
                </a:highlight>
              </a:rPr>
              <a:t>x </a:t>
            </a:r>
            <a:r>
              <a:rPr b="1" lang="en" sz="1700">
                <a:solidFill>
                  <a:schemeClr val="dk2"/>
                </a:solidFill>
                <a:highlight>
                  <a:srgbClr val="FFD966"/>
                </a:highlight>
              </a:rPr>
              <a:t>(n-2)</a:t>
            </a:r>
            <a:r>
              <a:rPr b="1" lang="en" sz="1600">
                <a:solidFill>
                  <a:schemeClr val="dk2"/>
                </a:solidFill>
                <a:highlight>
                  <a:srgbClr val="FFD966"/>
                </a:highlight>
              </a:rPr>
              <a:t> x </a:t>
            </a:r>
            <a:r>
              <a:rPr b="1" lang="en" sz="1700">
                <a:solidFill>
                  <a:schemeClr val="dk2"/>
                </a:solidFill>
                <a:highlight>
                  <a:srgbClr val="FFD966"/>
                </a:highlight>
              </a:rPr>
              <a:t>… </a:t>
            </a:r>
            <a:r>
              <a:rPr b="1" lang="en" sz="1600">
                <a:solidFill>
                  <a:schemeClr val="dk2"/>
                </a:solidFill>
                <a:highlight>
                  <a:srgbClr val="FFD966"/>
                </a:highlight>
              </a:rPr>
              <a:t>x</a:t>
            </a:r>
            <a:r>
              <a:rPr b="1" lang="en" sz="1700">
                <a:solidFill>
                  <a:schemeClr val="dk2"/>
                </a:solidFill>
                <a:highlight>
                  <a:srgbClr val="FFD966"/>
                </a:highlight>
              </a:rPr>
              <a:t> 1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recursive terms:</a:t>
            </a:r>
            <a:r>
              <a:rPr lang="en" sz="1900"/>
              <a:t>: </a:t>
            </a:r>
            <a:r>
              <a:rPr b="1" lang="en" sz="1700">
                <a:solidFill>
                  <a:schemeClr val="dk2"/>
                </a:solidFill>
                <a:highlight>
                  <a:srgbClr val="FFD966"/>
                </a:highlight>
              </a:rPr>
              <a:t>n! = n</a:t>
            </a:r>
            <a:r>
              <a:rPr b="1" lang="en" sz="1600">
                <a:solidFill>
                  <a:schemeClr val="dk2"/>
                </a:solidFill>
                <a:highlight>
                  <a:srgbClr val="FFD966"/>
                </a:highlight>
              </a:rPr>
              <a:t> x</a:t>
            </a:r>
            <a:r>
              <a:rPr b="1" lang="en" sz="1700">
                <a:solidFill>
                  <a:schemeClr val="dk2"/>
                </a:solidFill>
                <a:highlight>
                  <a:srgbClr val="FFD966"/>
                </a:highlight>
              </a:rPr>
              <a:t> (n-1)!</a:t>
            </a:r>
            <a:endParaRPr sz="1900"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8146" r="22873" t="39903"/>
          <a:stretch/>
        </p:blipFill>
        <p:spPr>
          <a:xfrm>
            <a:off x="387912" y="2238263"/>
            <a:ext cx="3180124" cy="14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258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Implementation of factorials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75100"/>
            <a:ext cx="4778675" cy="24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21303" l="0" r="0" t="0"/>
          <a:stretch/>
        </p:blipFill>
        <p:spPr>
          <a:xfrm>
            <a:off x="1152950" y="3800178"/>
            <a:ext cx="4013617" cy="9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5">
            <a:alphaModFix/>
          </a:blip>
          <a:srcRect b="77215" l="0" r="75529" t="0"/>
          <a:stretch/>
        </p:blipFill>
        <p:spPr>
          <a:xfrm>
            <a:off x="6414675" y="3373475"/>
            <a:ext cx="1127925" cy="426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5">
            <a:alphaModFix/>
          </a:blip>
          <a:srcRect b="0" l="0" r="75529" t="48054"/>
          <a:stretch/>
        </p:blipFill>
        <p:spPr>
          <a:xfrm>
            <a:off x="6414675" y="3800178"/>
            <a:ext cx="1127925" cy="97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9575" y="1822759"/>
            <a:ext cx="3216525" cy="98891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5423425" y="3878738"/>
            <a:ext cx="734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→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02025" y="395475"/>
            <a:ext cx="5536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Implementation 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5738225" y="1569450"/>
            <a:ext cx="3182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a 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recursive function because it </a:t>
            </a:r>
            <a:r>
              <a:rPr lang="en" sz="1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calls itself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(i.e., in its function body)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we call this function on a positive 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integer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it will </a:t>
            </a:r>
            <a:r>
              <a:rPr i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recursively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call itself by decreasing the number until the number reaches 1.</a:t>
            </a:r>
            <a:endParaRPr sz="15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5" y="1538100"/>
            <a:ext cx="5257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50" y="2914914"/>
            <a:ext cx="7252251" cy="19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275250" y="1559825"/>
            <a:ext cx="85935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function multiples the number with the factorial of the number below it until it is equal to one (i.e., BASE CASE).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recursive call can be explained in the following steps: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50" y="1133675"/>
            <a:ext cx="30670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50" y="288425"/>
            <a:ext cx="68199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process: factorial(3)</a:t>
            </a:r>
            <a:endParaRPr/>
          </a:p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Out recursion ends when the number reduces to 1. This is called the </a:t>
            </a:r>
            <a:r>
              <a:rPr b="1" lang="en" sz="1900"/>
              <a:t>base condition</a:t>
            </a:r>
            <a:r>
              <a:rPr lang="en" sz="1900"/>
              <a:t>.</a:t>
            </a:r>
            <a:endParaRPr sz="190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7187"/>
            <a:ext cx="4571999" cy="5157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265500" y="28226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Out recursion ends when the number reduces to 1. This is called the </a:t>
            </a:r>
            <a:r>
              <a:rPr b="1" lang="en" sz="1900">
                <a:solidFill>
                  <a:srgbClr val="FFFF00"/>
                </a:solidFill>
              </a:rPr>
              <a:t>base condition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/>
          </a:p>
        </p:txBody>
      </p:sp>
      <p:cxnSp>
        <p:nvCxnSpPr>
          <p:cNvPr id="169" name="Google Shape;169;p26"/>
          <p:cNvCxnSpPr/>
          <p:nvPr/>
        </p:nvCxnSpPr>
        <p:spPr>
          <a:xfrm>
            <a:off x="257700" y="2769000"/>
            <a:ext cx="4060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16700" y="-16700"/>
            <a:ext cx="9144000" cy="51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0" y="-16700"/>
            <a:ext cx="4572000" cy="51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 condition 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87900" y="1395350"/>
            <a:ext cx="34128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Every</a:t>
            </a:r>
            <a:r>
              <a:rPr lang="en"/>
              <a:t> recursive function must have a </a:t>
            </a:r>
            <a:r>
              <a:rPr b="1" lang="en"/>
              <a:t>base condition</a:t>
            </a:r>
            <a:r>
              <a:rPr lang="en"/>
              <a:t> that stops the recursion </a:t>
            </a:r>
            <a:r>
              <a:rPr lang="en" u="sng"/>
              <a:t>OR ELSE</a:t>
            </a:r>
            <a:r>
              <a:rPr lang="en"/>
              <a:t> the function will call itself </a:t>
            </a:r>
            <a:r>
              <a:rPr i="1" lang="en"/>
              <a:t>infinitely</a:t>
            </a:r>
            <a:r>
              <a:rPr lang="en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default, the maximum depth of recursion is 1000 (calling the function 1000 times). If this limit is crossed, it results in </a:t>
            </a:r>
            <a:r>
              <a:rPr b="1" lang="en"/>
              <a:t>RecursionError</a:t>
            </a:r>
            <a:r>
              <a:rPr lang="en"/>
              <a:t>.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70537" l="3206" r="3579" t="5048"/>
          <a:stretch/>
        </p:blipFill>
        <p:spPr>
          <a:xfrm>
            <a:off x="3974475" y="1395350"/>
            <a:ext cx="4771800" cy="8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5374" l="2184" r="6790" t="50424"/>
          <a:stretch/>
        </p:blipFill>
        <p:spPr>
          <a:xfrm>
            <a:off x="3974475" y="2777325"/>
            <a:ext cx="4771800" cy="15950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3974475" y="2285650"/>
            <a:ext cx="47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 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72819" l="0" r="0" t="0"/>
          <a:stretch/>
        </p:blipFill>
        <p:spPr>
          <a:xfrm>
            <a:off x="368700" y="427500"/>
            <a:ext cx="6298774" cy="165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88112"/>
          <a:stretch/>
        </p:blipFill>
        <p:spPr>
          <a:xfrm>
            <a:off x="368700" y="2004390"/>
            <a:ext cx="6298774" cy="725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66624" t="7381"/>
          <a:stretch/>
        </p:blipFill>
        <p:spPr>
          <a:xfrm>
            <a:off x="6944025" y="889200"/>
            <a:ext cx="1659200" cy="39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828775" y="427500"/>
            <a:ext cx="18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N = 15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700" y="2894820"/>
            <a:ext cx="4203300" cy="207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66624" t="7381"/>
          <a:stretch/>
        </p:blipFill>
        <p:spPr>
          <a:xfrm>
            <a:off x="4531187" y="972650"/>
            <a:ext cx="1608684" cy="37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390663" y="541538"/>
            <a:ext cx="18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N = 15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75" y="556850"/>
            <a:ext cx="4026001" cy="443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3676" y="972651"/>
            <a:ext cx="2581500" cy="379912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343663" y="526238"/>
            <a:ext cx="18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28100" y="95150"/>
            <a:ext cx="29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print_nums() body: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75" y="871825"/>
            <a:ext cx="3437900" cy="40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425" y="649939"/>
            <a:ext cx="4314974" cy="42506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775800" y="185725"/>
            <a:ext cx="7780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23300" y="221325"/>
            <a:ext cx="8233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88"/>
              <a:t>In Python, we know that a function can call </a:t>
            </a:r>
            <a:r>
              <a:rPr i="1" lang="en" sz="2788"/>
              <a:t>other </a:t>
            </a:r>
            <a:r>
              <a:rPr lang="en" sz="2788"/>
              <a:t>functions…</a:t>
            </a:r>
            <a:endParaRPr sz="2388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00" y="820124"/>
            <a:ext cx="3546450" cy="33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825" y="820125"/>
            <a:ext cx="3954603" cy="33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00" y="4353650"/>
            <a:ext cx="5222978" cy="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Recursion: A function can also call </a:t>
            </a:r>
            <a:r>
              <a:rPr i="1" lang="en"/>
              <a:t>itself</a:t>
            </a:r>
            <a:endParaRPr i="1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397625"/>
            <a:ext cx="83682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function that </a:t>
            </a:r>
            <a:r>
              <a:rPr lang="en" sz="1800" u="sng"/>
              <a:t>calls itself</a:t>
            </a:r>
            <a:r>
              <a:rPr lang="en" sz="1800"/>
              <a:t> is a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b="1" lang="en" sz="1800">
                <a:solidFill>
                  <a:schemeClr val="dk2"/>
                </a:solidFill>
                <a:highlight>
                  <a:srgbClr val="FFFF00"/>
                </a:highlight>
              </a:rPr>
              <a:t>recursive function.</a:t>
            </a:r>
            <a:endParaRPr b="1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Recursion is a common mathematical concept!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use recursion as a </a:t>
            </a:r>
            <a:r>
              <a:rPr b="1" lang="en"/>
              <a:t>programming technique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Allows us to </a:t>
            </a:r>
            <a:r>
              <a:rPr b="1" i="1" lang="en" sz="1600"/>
              <a:t>loop</a:t>
            </a:r>
            <a:r>
              <a:rPr lang="en" sz="1600"/>
              <a:t> </a:t>
            </a:r>
            <a:r>
              <a:rPr b="1" lang="en" sz="1600"/>
              <a:t>through our function</a:t>
            </a:r>
            <a:r>
              <a:rPr lang="en" sz="1600"/>
              <a:t> to reach a result.</a:t>
            </a:r>
            <a:endParaRPr sz="16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13" y="2249925"/>
            <a:ext cx="3144775" cy="16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560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A Common Example of Mathematical Recursion: The Factorial (!) Function</a:t>
            </a:r>
            <a:endParaRPr sz="26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87900" y="1540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factorial function</a:t>
            </a:r>
            <a:r>
              <a:rPr lang="en"/>
              <a:t> (symbol: </a:t>
            </a:r>
            <a:r>
              <a:rPr b="1" lang="en"/>
              <a:t>!</a:t>
            </a:r>
            <a:r>
              <a:rPr lang="en"/>
              <a:t>) says to </a:t>
            </a:r>
            <a:r>
              <a:rPr b="1" lang="en"/>
              <a:t>multiply all whole numbers </a:t>
            </a:r>
            <a:r>
              <a:rPr lang="en"/>
              <a:t>from a specified number down to 1:</a:t>
            </a:r>
            <a:endParaRPr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! = “The factorial of” 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FFD966"/>
                </a:highlight>
              </a:rPr>
              <a:t>4! = 4 * 3 * 2 * 1 = 24</a:t>
            </a:r>
            <a:endParaRPr b="1" sz="1600">
              <a:solidFill>
                <a:schemeClr val="lt1"/>
              </a:solidFill>
              <a:highlight>
                <a:srgbClr val="FFD966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FFD966"/>
                </a:highlight>
              </a:rPr>
              <a:t>6! =  6 * 5 * 4 * 3 * 2 * 1 =720</a:t>
            </a:r>
            <a:endParaRPr b="1" sz="1600">
              <a:solidFill>
                <a:schemeClr val="lt1"/>
              </a:solidFill>
              <a:highlight>
                <a:srgbClr val="FFD966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rgbClr val="FFD966"/>
                </a:highlight>
              </a:rPr>
              <a:t>1! = 1</a:t>
            </a:r>
            <a:endParaRPr b="1" sz="1600">
              <a:solidFill>
                <a:schemeClr val="lt1"/>
              </a:solidFill>
              <a:highlight>
                <a:srgbClr val="FFD966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Recursive Definition: </a:t>
            </a:r>
            <a:r>
              <a:rPr b="1" lang="en" sz="1600">
                <a:solidFill>
                  <a:schemeClr val="dk2"/>
                </a:solidFill>
                <a:highlight>
                  <a:srgbClr val="FFD966"/>
                </a:highlight>
              </a:rPr>
              <a:t>n</a:t>
            </a:r>
            <a:r>
              <a:rPr b="1" lang="en" sz="1600">
                <a:solidFill>
                  <a:schemeClr val="dk2"/>
                </a:solidFill>
                <a:highlight>
                  <a:srgbClr val="FFD966"/>
                </a:highlight>
              </a:rPr>
              <a:t>! = n * (n-1)!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Factorials (!)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551650"/>
            <a:ext cx="4184100" cy="30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Notice how we can calculate a factorial of any given number based the factorial of the previous number: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400" y="923825"/>
            <a:ext cx="3459226" cy="10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75" y="2571672"/>
            <a:ext cx="4103699" cy="220097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652400" y="2079550"/>
            <a:ext cx="41037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45"/>
              <a:t>To get:</a:t>
            </a:r>
            <a:endParaRPr sz="1745"/>
          </a:p>
          <a:p>
            <a:pPr indent="-32035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45"/>
              <a:buChar char="●"/>
            </a:pPr>
            <a:r>
              <a:rPr lang="en" sz="1745"/>
              <a:t>2!,</a:t>
            </a:r>
            <a:r>
              <a:rPr lang="en" sz="1745"/>
              <a:t> we multiply 2 by 1 to get 2.</a:t>
            </a:r>
            <a:endParaRPr sz="1745"/>
          </a:p>
          <a:p>
            <a:pPr indent="-32035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5"/>
              <a:buChar char="●"/>
            </a:pPr>
            <a:r>
              <a:rPr lang="en" sz="1745"/>
              <a:t>3!,</a:t>
            </a:r>
            <a:r>
              <a:rPr lang="en" sz="1745"/>
              <a:t> we multiply 3 by 2 to get 6</a:t>
            </a:r>
            <a:endParaRPr sz="1745"/>
          </a:p>
          <a:p>
            <a:pPr indent="-32035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5"/>
              <a:buChar char="●"/>
            </a:pPr>
            <a:r>
              <a:rPr lang="en" sz="1745"/>
              <a:t>4!, we multiply 4 by 6 to get 24</a:t>
            </a:r>
            <a:endParaRPr sz="1745"/>
          </a:p>
          <a:p>
            <a:pPr indent="-32035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5"/>
              <a:buChar char="●"/>
            </a:pPr>
            <a:r>
              <a:rPr lang="en" sz="1745"/>
              <a:t>5!, we multiply 5 by 24 to get 120</a:t>
            </a:r>
            <a:endParaRPr sz="1745"/>
          </a:p>
          <a:p>
            <a:pPr indent="-32035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5"/>
              <a:buChar char="●"/>
            </a:pPr>
            <a:r>
              <a:rPr lang="en" sz="1745"/>
              <a:t>6!, we multiply 6 by 120 to get 720</a:t>
            </a:r>
            <a:endParaRPr sz="1745"/>
          </a:p>
          <a:p>
            <a:pPr indent="-32035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5"/>
              <a:buChar char="●"/>
            </a:pPr>
            <a:r>
              <a:rPr lang="en" sz="1745"/>
              <a:t>etc.</a:t>
            </a:r>
            <a:endParaRPr sz="1829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0! 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378500" y="1489825"/>
            <a:ext cx="5377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convention: 0! =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it make sense: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follow the recursive pattern </a:t>
            </a:r>
            <a:r>
              <a:rPr lang="en" u="sng"/>
              <a:t>backwards</a:t>
            </a:r>
            <a:r>
              <a:rPr lang="en"/>
              <a:t>, it makes sense that we define 0! as 1.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5" y="1410025"/>
            <a:ext cx="29527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