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razilian_jiu-jitsu"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a5617b3f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a5617b3f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950">
                <a:solidFill>
                  <a:srgbClr val="212121"/>
                </a:solidFill>
                <a:highlight>
                  <a:srgbClr val="FFFFFF"/>
                </a:highlight>
                <a:latin typeface="Roboto"/>
                <a:ea typeface="Roboto"/>
                <a:cs typeface="Roboto"/>
                <a:sym typeface="Roboto"/>
              </a:rPr>
              <a:t>Conclusion</a:t>
            </a:r>
            <a:endParaRPr sz="1950">
              <a:solidFill>
                <a:srgbClr val="212121"/>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Found that my original hypothesis that the proportion of fights ending in takedowns has gone down was supported by a z-test. I was able to reject the null.</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Failed to reject the null hypothesis that there was a change in proportion of successful takedowns over time.</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I'm not surprised by my findings on submissions. My guess as to why this is the case is that as time has gone on, more fighters are proficient at brazilian jiu jitsu, so the skills gaps between those who come from a BJJ background and those who don't has narrowed significantly. Also, as it develops as a sport, mixed martial arts will continue to evolve and refine as fighters introduce new techniques.</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Brazilian Jiu Jitsu has become ingrained into the sport-- where other types of martial arts sank when put to the test, brazilian jiu jitsu rose to the top. But now and going forward, in order for a fighter to stay on top they'll need to have elite level ground AND striking abilities.</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I think anyone who's interested in mixed martials arts would find valuable insightsd here. The intended audience can glean insights that help them think about where the future of the sport is going. It could be used by aspiring and current fighters to understand what fighting styles are important.</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As I continue to improve my data science and analytics abilities, I'm excited to continue researching this topic to uncover more insights about UFC and mixed martial arts.</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bc8ce8ad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bc8ce8ad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1050">
                <a:highlight>
                  <a:srgbClr val="FFFFFF"/>
                </a:highlight>
              </a:rPr>
              <a:t>When the UFC began, the idea was to have a tournament that would feature martial artists from different disciplines facing each other in a no-holds-barred combat to determine the best martial art.</a:t>
            </a:r>
            <a:endParaRPr sz="1050">
              <a:highlight>
                <a:srgbClr val="FFFFFF"/>
              </a:highlight>
            </a:endParaRPr>
          </a:p>
          <a:p>
            <a:pPr indent="0" lvl="0" marL="0" rtl="0" algn="just">
              <a:lnSpc>
                <a:spcPct val="115000"/>
              </a:lnSpc>
              <a:spcBef>
                <a:spcPts val="1100"/>
              </a:spcBef>
              <a:spcAft>
                <a:spcPts val="0"/>
              </a:spcAft>
              <a:buNone/>
            </a:pPr>
            <a:r>
              <a:rPr lang="en" sz="1050">
                <a:highlight>
                  <a:srgbClr val="FFFFFF"/>
                </a:highlight>
              </a:rPr>
              <a:t>Immediately, the Gracie family-- who developed </a:t>
            </a:r>
            <a:r>
              <a:rPr lang="en" sz="1050" u="sng">
                <a:solidFill>
                  <a:srgbClr val="0088CC"/>
                </a:solidFill>
                <a:highlight>
                  <a:srgbClr val="FFFFFF"/>
                </a:highlight>
                <a:hlinkClick r:id="rId2"/>
              </a:rPr>
              <a:t>Brazilian jiu jitsu</a:t>
            </a:r>
            <a:r>
              <a:rPr lang="en" sz="1050">
                <a:highlight>
                  <a:srgbClr val="FFFFFF"/>
                </a:highlight>
              </a:rPr>
              <a:t>-- started to dominate. Before there were weight classes, you could see BJJ practitioners winning fights against martial artists from other disciplines that were much bigger in size.</a:t>
            </a:r>
            <a:endParaRPr sz="1050">
              <a:highlight>
                <a:srgbClr val="FFFFFF"/>
              </a:highlight>
            </a:endParaRPr>
          </a:p>
          <a:p>
            <a:pPr indent="0" lvl="0" marL="0" rtl="0" algn="just">
              <a:lnSpc>
                <a:spcPct val="115000"/>
              </a:lnSpc>
              <a:spcBef>
                <a:spcPts val="1100"/>
              </a:spcBef>
              <a:spcAft>
                <a:spcPts val="0"/>
              </a:spcAft>
              <a:buNone/>
            </a:pPr>
            <a:r>
              <a:rPr lang="en" sz="1050">
                <a:highlight>
                  <a:srgbClr val="FFFFFF"/>
                </a:highlight>
              </a:rPr>
              <a:t>As time went on, mixed martial arts began to distill into a discipline of its own as martial arts that proved more effective became apparent. There was a time when a black belt in jiu jitsu had an advantage against someone who did not. Now any fighter worth their salt is an elite jiu jitsu practitioner.</a:t>
            </a:r>
            <a:endParaRPr sz="1050">
              <a:highlight>
                <a:srgbClr val="FFFFFF"/>
              </a:highlight>
            </a:endParaRPr>
          </a:p>
          <a:p>
            <a:pPr indent="0" lvl="0" marL="0" rtl="0" algn="just">
              <a:lnSpc>
                <a:spcPct val="115000"/>
              </a:lnSpc>
              <a:spcBef>
                <a:spcPts val="1100"/>
              </a:spcBef>
              <a:spcAft>
                <a:spcPts val="0"/>
              </a:spcAft>
              <a:buNone/>
            </a:pPr>
            <a:r>
              <a:rPr lang="en" sz="1050">
                <a:highlight>
                  <a:srgbClr val="FFFFFF"/>
                </a:highlight>
              </a:rPr>
              <a:t>I want to look at the evolution of number of fights that end in K.O’s or T.K.O’s (knock out or technical knockout) vs. submission over the years.</a:t>
            </a:r>
            <a:endParaRPr sz="1050">
              <a:highlight>
                <a:srgbClr val="FFFFFF"/>
              </a:highlight>
            </a:endParaRPr>
          </a:p>
          <a:p>
            <a:pPr indent="0" lvl="0" marL="0" rtl="0" algn="just">
              <a:lnSpc>
                <a:spcPct val="115000"/>
              </a:lnSpc>
              <a:spcBef>
                <a:spcPts val="1100"/>
              </a:spcBef>
              <a:spcAft>
                <a:spcPts val="0"/>
              </a:spcAft>
              <a:buNone/>
            </a:pPr>
            <a:r>
              <a:rPr lang="en" sz="1050">
                <a:highlight>
                  <a:srgbClr val="FFFFFF"/>
                </a:highlight>
              </a:rPr>
              <a:t>Based on the above observations, I postulate that striking has become more important again, and now the fighter with the best kickboxing/muay thai has the </a:t>
            </a:r>
            <a:r>
              <a:rPr i="1" lang="en" sz="1050">
                <a:highlight>
                  <a:srgbClr val="FFFFFF"/>
                </a:highlight>
              </a:rPr>
              <a:t>upper hand.</a:t>
            </a:r>
            <a:r>
              <a:rPr lang="en" sz="1050">
                <a:highlight>
                  <a:srgbClr val="FFFFFF"/>
                </a:highlight>
              </a:rPr>
              <a:t> So, to state my hypotheses:</a:t>
            </a:r>
            <a:endParaRPr sz="1050">
              <a:highlight>
                <a:srgbClr val="FFFFFF"/>
              </a:highlight>
            </a:endParaRPr>
          </a:p>
          <a:p>
            <a:pPr indent="-295275" lvl="0" marL="736600" marR="279400" rtl="0" algn="l">
              <a:lnSpc>
                <a:spcPct val="142857"/>
              </a:lnSpc>
              <a:spcBef>
                <a:spcPts val="2200"/>
              </a:spcBef>
              <a:spcAft>
                <a:spcPts val="0"/>
              </a:spcAft>
              <a:buSzPts val="1050"/>
              <a:buChar char="●"/>
            </a:pPr>
            <a:r>
              <a:rPr lang="en" sz="1050">
                <a:highlight>
                  <a:srgbClr val="FFFFFF"/>
                </a:highlight>
              </a:rPr>
              <a:t>Wins by submission over time. Hypothesis is that it's gone down over time.</a:t>
            </a:r>
            <a:endParaRPr sz="1050">
              <a:highlight>
                <a:srgbClr val="FFFFFF"/>
              </a:highlight>
            </a:endParaRPr>
          </a:p>
          <a:p>
            <a:pPr indent="-295275" lvl="0" marL="736600" marR="279400" rtl="0" algn="l">
              <a:lnSpc>
                <a:spcPct val="142857"/>
              </a:lnSpc>
              <a:spcBef>
                <a:spcPts val="0"/>
              </a:spcBef>
              <a:spcAft>
                <a:spcPts val="0"/>
              </a:spcAft>
              <a:buSzPts val="1050"/>
              <a:buChar char="●"/>
            </a:pPr>
            <a:r>
              <a:rPr lang="en" sz="1050">
                <a:highlight>
                  <a:srgbClr val="FFFFFF"/>
                </a:highlight>
              </a:rPr>
              <a:t>Number of takedowns over time. Hypothesis is that it’s gone down over time.</a:t>
            </a:r>
            <a:endParaRPr sz="1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a5617b3f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5617b3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my statistical uses data starting after the year 2000, due to that being the year the UFC became a sanctioned, regulated sport. Standardized weight classes and rules were imposed at that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bc4c61e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bc4c61e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1050">
                <a:highlight>
                  <a:srgbClr val="FFFFFF"/>
                </a:highlight>
              </a:rPr>
              <a:t>As time went on, mixed martial arts began to distill into a discipline of its own as martial arts that proved more effective became apparent. There was a time when a black belt in jiu jitsu had an advantage against someone who did not. Now any fighter worth their salt is an elite jiu jitsu practitioner.</a:t>
            </a:r>
            <a:endParaRPr sz="1050">
              <a:highlight>
                <a:srgbClr val="FFFFFF"/>
              </a:highlight>
            </a:endParaRPr>
          </a:p>
          <a:p>
            <a:pPr indent="0" lvl="0" marL="0" rtl="0" algn="just">
              <a:lnSpc>
                <a:spcPct val="115000"/>
              </a:lnSpc>
              <a:spcBef>
                <a:spcPts val="1100"/>
              </a:spcBef>
              <a:spcAft>
                <a:spcPts val="0"/>
              </a:spcAft>
              <a:buNone/>
            </a:pPr>
            <a:r>
              <a:rPr lang="en" sz="1050">
                <a:highlight>
                  <a:srgbClr val="FFFFFF"/>
                </a:highlight>
              </a:rPr>
              <a:t>I want to look at the evolution of number of fights that end in K.O’s or T.K.O’s (knock out or technical knockout) vs. submission over the years.</a:t>
            </a:r>
            <a:endParaRPr sz="1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bc4c61e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bc4c61e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bc4c61e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bc4c61e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 of Historical UFC Fight Data</a:t>
            </a:r>
            <a:endParaRPr/>
          </a:p>
        </p:txBody>
      </p:sp>
      <p:sp>
        <p:nvSpPr>
          <p:cNvPr id="86" name="Google Shape;86;p13"/>
          <p:cNvSpPr txBox="1"/>
          <p:nvPr>
            <p:ph idx="1" type="subTitle"/>
          </p:nvPr>
        </p:nvSpPr>
        <p:spPr>
          <a:xfrm>
            <a:off x="598100" y="2715932"/>
            <a:ext cx="8222100" cy="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Capstone | Thinkful | Data Analytics</a:t>
            </a:r>
            <a:endParaRPr/>
          </a:p>
          <a:p>
            <a:pPr indent="0" lvl="0" marL="0" rtl="0" algn="l">
              <a:spcBef>
                <a:spcPts val="0"/>
              </a:spcBef>
              <a:spcAft>
                <a:spcPts val="0"/>
              </a:spcAft>
              <a:buNone/>
            </a:pPr>
            <a:r>
              <a:rPr lang="en"/>
              <a:t>By Maxine Cox</a:t>
            </a:r>
            <a:endParaRPr/>
          </a:p>
        </p:txBody>
      </p:sp>
      <p:pic>
        <p:nvPicPr>
          <p:cNvPr id="87" name="Google Shape;87;p13"/>
          <p:cNvPicPr preferRelativeResize="0"/>
          <p:nvPr/>
        </p:nvPicPr>
        <p:blipFill>
          <a:blip r:embed="rId3">
            <a:alphaModFix/>
          </a:blip>
          <a:stretch>
            <a:fillRect/>
          </a:stretch>
        </p:blipFill>
        <p:spPr>
          <a:xfrm>
            <a:off x="5168100" y="3492525"/>
            <a:ext cx="3143250" cy="1085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4" name="Shape 194"/>
        <p:cNvGrpSpPr/>
        <p:nvPr/>
      </p:nvGrpSpPr>
      <p:grpSpPr>
        <a:xfrm>
          <a:off x="0" y="0"/>
          <a:ext cx="0" cy="0"/>
          <a:chOff x="0" y="0"/>
          <a:chExt cx="0" cy="0"/>
        </a:xfrm>
      </p:grpSpPr>
      <p:sp>
        <p:nvSpPr>
          <p:cNvPr id="195" name="Google Shape;195;p22"/>
          <p:cNvSpPr txBox="1"/>
          <p:nvPr>
            <p:ph idx="4294967295" type="title"/>
          </p:nvPr>
        </p:nvSpPr>
        <p:spPr>
          <a:xfrm>
            <a:off x="237175" y="138450"/>
            <a:ext cx="51834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Submissions - </a:t>
            </a:r>
            <a:r>
              <a:rPr lang="en">
                <a:solidFill>
                  <a:srgbClr val="FFFFFF"/>
                </a:solidFill>
              </a:rPr>
              <a:t>Hypothesis test results</a:t>
            </a:r>
            <a:endParaRPr>
              <a:solidFill>
                <a:srgbClr val="FFFFFF"/>
              </a:solidFill>
            </a:endParaRPr>
          </a:p>
        </p:txBody>
      </p:sp>
      <p:sp>
        <p:nvSpPr>
          <p:cNvPr id="196" name="Google Shape;196;p22"/>
          <p:cNvSpPr txBox="1"/>
          <p:nvPr>
            <p:ph idx="4294967295" type="title"/>
          </p:nvPr>
        </p:nvSpPr>
        <p:spPr>
          <a:xfrm>
            <a:off x="6389600" y="1130975"/>
            <a:ext cx="2768700" cy="744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AFAFA"/>
              </a:buClr>
              <a:buSzPts val="1600"/>
              <a:buChar char="-"/>
            </a:pPr>
            <a:r>
              <a:rPr lang="en" sz="1600">
                <a:solidFill>
                  <a:srgbClr val="FAFAFA"/>
                </a:solidFill>
              </a:rPr>
              <a:t>Same time periods as takedowns test.</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Ho: p1 - p2 = 0</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Ha: p1 - p2 ≠ 0</a:t>
            </a:r>
            <a:endParaRPr sz="1600">
              <a:solidFill>
                <a:srgbClr val="FAFAFA"/>
              </a:solidFill>
            </a:endParaRPr>
          </a:p>
          <a:p>
            <a:pPr indent="-330200" lvl="1" marL="914400" rtl="0" algn="l">
              <a:lnSpc>
                <a:spcPct val="115000"/>
              </a:lnSpc>
              <a:spcBef>
                <a:spcPts val="0"/>
              </a:spcBef>
              <a:spcAft>
                <a:spcPts val="0"/>
              </a:spcAft>
              <a:buClr>
                <a:srgbClr val="FAFAFA"/>
              </a:buClr>
              <a:buSzPts val="1600"/>
              <a:buChar char="-"/>
            </a:pPr>
            <a:r>
              <a:rPr lang="en" sz="1600">
                <a:solidFill>
                  <a:srgbClr val="FAFAFA"/>
                </a:solidFill>
              </a:rPr>
              <a:t>P = 0.0006.</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Cohen’s d: 1.53</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With a small p-value, we can accept the null hypothesis.</a:t>
            </a:r>
            <a:endParaRPr sz="1600">
              <a:solidFill>
                <a:srgbClr val="FAFAFA"/>
              </a:solidFill>
            </a:endParaRPr>
          </a:p>
          <a:p>
            <a:pPr indent="-330200" lvl="0" marL="457200" rtl="0" algn="l">
              <a:spcBef>
                <a:spcPts val="0"/>
              </a:spcBef>
              <a:spcAft>
                <a:spcPts val="0"/>
              </a:spcAft>
              <a:buClr>
                <a:schemeClr val="lt1"/>
              </a:buClr>
              <a:buSzPts val="1600"/>
              <a:buChar char="-"/>
            </a:pPr>
            <a:r>
              <a:rPr lang="en" sz="1600">
                <a:solidFill>
                  <a:schemeClr val="lt1"/>
                </a:solidFill>
              </a:rPr>
              <a:t>Fail to reject the null: no statistically significant difference in successful takedowns over time.</a:t>
            </a:r>
            <a:endParaRPr sz="1600">
              <a:solidFill>
                <a:srgbClr val="FAFAFA"/>
              </a:solidFill>
            </a:endParaRPr>
          </a:p>
        </p:txBody>
      </p:sp>
      <p:pic>
        <p:nvPicPr>
          <p:cNvPr id="197" name="Google Shape;197;p22"/>
          <p:cNvPicPr preferRelativeResize="0"/>
          <p:nvPr/>
        </p:nvPicPr>
        <p:blipFill>
          <a:blip r:embed="rId3">
            <a:alphaModFix/>
          </a:blip>
          <a:stretch>
            <a:fillRect/>
          </a:stretch>
        </p:blipFill>
        <p:spPr>
          <a:xfrm>
            <a:off x="45500" y="1374425"/>
            <a:ext cx="6344101" cy="354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p:nvPr/>
        </p:nvSpPr>
        <p:spPr>
          <a:xfrm>
            <a:off x="3421000" y="-30300"/>
            <a:ext cx="5753100" cy="5204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txBox="1"/>
          <p:nvPr>
            <p:ph idx="4294967295" type="title"/>
          </p:nvPr>
        </p:nvSpPr>
        <p:spPr>
          <a:xfrm>
            <a:off x="265450" y="213025"/>
            <a:ext cx="30033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4" name="Google Shape;204;p23"/>
          <p:cNvSpPr txBox="1"/>
          <p:nvPr>
            <p:ph idx="4294967295" type="subTitle"/>
          </p:nvPr>
        </p:nvSpPr>
        <p:spPr>
          <a:xfrm>
            <a:off x="-178550" y="921625"/>
            <a:ext cx="3523500" cy="2408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SzPts val="1400"/>
              <a:buChar char="-"/>
            </a:pPr>
            <a:r>
              <a:rPr lang="en" sz="1400"/>
              <a:t>My original hypothesis that the proportion of fights ending in takedowns has gone down was supported by a z-test. I was able to reject the null.</a:t>
            </a:r>
            <a:endParaRPr sz="1400"/>
          </a:p>
          <a:p>
            <a:pPr indent="-317500" lvl="0" marL="457200" rtl="0" algn="l">
              <a:lnSpc>
                <a:spcPct val="115000"/>
              </a:lnSpc>
              <a:spcBef>
                <a:spcPts val="0"/>
              </a:spcBef>
              <a:spcAft>
                <a:spcPts val="0"/>
              </a:spcAft>
              <a:buSzPts val="1400"/>
              <a:buChar char="-"/>
            </a:pPr>
            <a:r>
              <a:rPr lang="en" sz="1400"/>
              <a:t>Failed to reject the null hypothesis that there was a change in proportion of successful takedowns over time.</a:t>
            </a:r>
            <a:endParaRPr sz="1400"/>
          </a:p>
          <a:p>
            <a:pPr indent="-317500" lvl="0" marL="457200" rtl="0" algn="l">
              <a:lnSpc>
                <a:spcPct val="115000"/>
              </a:lnSpc>
              <a:spcBef>
                <a:spcPts val="0"/>
              </a:spcBef>
              <a:spcAft>
                <a:spcPts val="0"/>
              </a:spcAft>
              <a:buSzPts val="1400"/>
              <a:buChar char="-"/>
            </a:pPr>
            <a:r>
              <a:rPr lang="en" sz="1400"/>
              <a:t>As I continue to improve my data science and analytics abilities, I'm excited to continue researching this topic to uncover more insights about UFC and mixed martial arts.</a:t>
            </a:r>
            <a:endParaRPr sz="1400"/>
          </a:p>
        </p:txBody>
      </p:sp>
      <p:pic>
        <p:nvPicPr>
          <p:cNvPr id="205" name="Google Shape;205;p23"/>
          <p:cNvPicPr preferRelativeResize="0"/>
          <p:nvPr/>
        </p:nvPicPr>
        <p:blipFill>
          <a:blip r:embed="rId3">
            <a:alphaModFix/>
          </a:blip>
          <a:stretch>
            <a:fillRect/>
          </a:stretch>
        </p:blipFill>
        <p:spPr>
          <a:xfrm>
            <a:off x="3700450" y="1163688"/>
            <a:ext cx="5178224" cy="2968525"/>
          </a:xfrm>
          <a:prstGeom prst="rect">
            <a:avLst/>
          </a:prstGeom>
          <a:noFill/>
          <a:ln cap="flat" cmpd="sng" w="9525">
            <a:solidFill>
              <a:schemeClr val="dk1"/>
            </a:solidFill>
            <a:prstDash val="solid"/>
            <a:round/>
            <a:headEnd len="sm" w="sm" type="none"/>
            <a:tailEnd len="sm" w="sm" type="none"/>
          </a:ln>
        </p:spPr>
      </p:pic>
      <p:sp>
        <p:nvSpPr>
          <p:cNvPr id="206" name="Google Shape;206;p23"/>
          <p:cNvSpPr txBox="1"/>
          <p:nvPr/>
        </p:nvSpPr>
        <p:spPr>
          <a:xfrm>
            <a:off x="4388763" y="4132225"/>
            <a:ext cx="3801600" cy="1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Roboto"/>
                <a:ea typeface="Roboto"/>
                <a:cs typeface="Roboto"/>
                <a:sym typeface="Roboto"/>
              </a:rPr>
              <a:t>Nate Diaz, a BJJ black belt, submits Conor McGregor by rear-naked choke in March 2016</a:t>
            </a:r>
            <a:endParaRPr i="1" sz="12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171775" y="1987050"/>
            <a:ext cx="3734100" cy="93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7" name="Google Shape;97;p14"/>
          <p:cNvSpPr txBox="1"/>
          <p:nvPr>
            <p:ph idx="4294967295" type="body"/>
          </p:nvPr>
        </p:nvSpPr>
        <p:spPr>
          <a:xfrm>
            <a:off x="434600" y="1850300"/>
            <a:ext cx="25524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Ultimate Fighting Championship (UFC) is an American mixed martial arts promotion company.</a:t>
            </a:r>
            <a:endParaRPr sz="1600"/>
          </a:p>
          <a:p>
            <a:pPr indent="0" lvl="0" marL="0" rtl="0" algn="l">
              <a:spcBef>
                <a:spcPts val="1600"/>
              </a:spcBef>
              <a:spcAft>
                <a:spcPts val="1600"/>
              </a:spcAft>
              <a:buNone/>
            </a:pPr>
            <a:r>
              <a:rPr lang="en" sz="1600"/>
              <a:t>In the years since its inception in 1993, UFC has increased in popularity and achieved MSM coverage.</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2" name="Google Shape;102;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purpose of the early UFC was to identify the </a:t>
            </a:r>
            <a:r>
              <a:rPr b="1" lang="en" sz="1600"/>
              <a:t>most effective martial art</a:t>
            </a:r>
            <a:r>
              <a:rPr lang="en" sz="1600"/>
              <a:t> in a contest with minimal rules.</a:t>
            </a:r>
            <a:endParaRPr sz="1600"/>
          </a:p>
          <a:p>
            <a:pPr indent="0" lvl="0" marL="0" rtl="0" algn="l">
              <a:spcBef>
                <a:spcPts val="1600"/>
              </a:spcBef>
              <a:spcAft>
                <a:spcPts val="1600"/>
              </a:spcAft>
              <a:buNone/>
            </a:pPr>
            <a:r>
              <a:rPr lang="en" sz="1600"/>
              <a:t>Disciplines, like boxing, BJJ, sambo, wrestling, Muay Thai, karate, and judo were represented.</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Research</a:t>
            </a:r>
            <a:endParaRPr>
              <a:solidFill>
                <a:schemeClr val="lt1"/>
              </a:solidFill>
            </a:endParaRPr>
          </a:p>
        </p:txBody>
      </p:sp>
      <p:sp>
        <p:nvSpPr>
          <p:cNvPr id="107" name="Google Shape;107;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2000, the UFC became sanctioned by the Nevada State Athletic Commission</a:t>
            </a:r>
            <a:endParaRPr sz="1600"/>
          </a:p>
          <a:p>
            <a:pPr indent="0" lvl="0" marL="0" rtl="0" algn="l">
              <a:spcBef>
                <a:spcPts val="1600"/>
              </a:spcBef>
              <a:spcAft>
                <a:spcPts val="1600"/>
              </a:spcAft>
              <a:buNone/>
            </a:pPr>
            <a:r>
              <a:rPr lang="en" sz="1600"/>
              <a:t>Since then, the sport has grown and mixed martial arts has morphed into a more distilled discipline.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29475" y="194400"/>
            <a:ext cx="4045200" cy="11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Brazilian jiu-jitsu in the UFC</a:t>
            </a:r>
            <a:endParaRPr sz="3600"/>
          </a:p>
        </p:txBody>
      </p:sp>
      <p:sp>
        <p:nvSpPr>
          <p:cNvPr id="113" name="Google Shape;113;p15"/>
          <p:cNvSpPr txBox="1"/>
          <p:nvPr>
            <p:ph idx="1" type="subTitle"/>
          </p:nvPr>
        </p:nvSpPr>
        <p:spPr>
          <a:xfrm>
            <a:off x="329475" y="1443751"/>
            <a:ext cx="4045200" cy="126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Arial"/>
                <a:ea typeface="Arial"/>
                <a:cs typeface="Arial"/>
                <a:sym typeface="Arial"/>
              </a:rPr>
              <a:t>BJJ is founded on the concept that a smaller, weaker person can successfully defend themselves against a bigger, stronger opponent by using technique, leverage, and taking the fight to the ground. </a:t>
            </a:r>
            <a:endParaRPr sz="1600">
              <a:latin typeface="Arial"/>
              <a:ea typeface="Arial"/>
              <a:cs typeface="Arial"/>
              <a:sym typeface="Arial"/>
            </a:endParaRPr>
          </a:p>
          <a:p>
            <a:pPr indent="0" lvl="0" marL="0" rtl="0" algn="l">
              <a:lnSpc>
                <a:spcPct val="115000"/>
              </a:lnSpc>
              <a:spcBef>
                <a:spcPts val="1600"/>
              </a:spcBef>
              <a:spcAft>
                <a:spcPts val="0"/>
              </a:spcAft>
              <a:buNone/>
            </a:pPr>
            <a:r>
              <a:rPr lang="en" sz="1600">
                <a:latin typeface="Arial"/>
                <a:ea typeface="Arial"/>
                <a:cs typeface="Arial"/>
                <a:sym typeface="Arial"/>
              </a:rPr>
              <a:t>BJJ utilizes submissions-- joint locks and chokeholds-- to defeat the opponent. </a:t>
            </a:r>
            <a:endParaRPr sz="1600">
              <a:latin typeface="Arial"/>
              <a:ea typeface="Arial"/>
              <a:cs typeface="Arial"/>
              <a:sym typeface="Arial"/>
            </a:endParaRPr>
          </a:p>
          <a:p>
            <a:pPr indent="0" lvl="0" marL="0" rtl="0" algn="l">
              <a:lnSpc>
                <a:spcPct val="115000"/>
              </a:lnSpc>
              <a:spcBef>
                <a:spcPts val="1600"/>
              </a:spcBef>
              <a:spcAft>
                <a:spcPts val="0"/>
              </a:spcAft>
              <a:buNone/>
            </a:pPr>
            <a:r>
              <a:rPr lang="en" sz="1600">
                <a:latin typeface="Arial"/>
                <a:ea typeface="Arial"/>
                <a:cs typeface="Arial"/>
                <a:sym typeface="Arial"/>
              </a:rPr>
              <a:t>Royce Gracie used Brazilian jiu-jitsu in the early years of UFC to defeat opponents of greater size and strength.</a:t>
            </a:r>
            <a:endParaRPr sz="1600">
              <a:latin typeface="Arial"/>
              <a:ea typeface="Arial"/>
              <a:cs typeface="Arial"/>
              <a:sym typeface="Arial"/>
            </a:endParaRPr>
          </a:p>
          <a:p>
            <a:pPr indent="0" lvl="0" marL="0" rtl="0" algn="l">
              <a:lnSpc>
                <a:spcPct val="115000"/>
              </a:lnSpc>
              <a:spcBef>
                <a:spcPts val="1600"/>
              </a:spcBef>
              <a:spcAft>
                <a:spcPts val="0"/>
              </a:spcAft>
              <a:buNone/>
            </a:pPr>
            <a:r>
              <a:t/>
            </a:r>
            <a:endParaRPr sz="1600">
              <a:latin typeface="Arial"/>
              <a:ea typeface="Arial"/>
              <a:cs typeface="Arial"/>
              <a:sym typeface="Arial"/>
            </a:endParaRPr>
          </a:p>
          <a:p>
            <a:pPr indent="0" lvl="0" marL="0" rtl="0" algn="l">
              <a:lnSpc>
                <a:spcPct val="115000"/>
              </a:lnSpc>
              <a:spcBef>
                <a:spcPts val="1600"/>
              </a:spcBef>
              <a:spcAft>
                <a:spcPts val="1600"/>
              </a:spcAft>
              <a:buNone/>
            </a:pPr>
            <a:r>
              <a:t/>
            </a:r>
            <a:endParaRPr sz="1600">
              <a:latin typeface="Arial"/>
              <a:ea typeface="Arial"/>
              <a:cs typeface="Arial"/>
              <a:sym typeface="Arial"/>
            </a:endParaRPr>
          </a:p>
        </p:txBody>
      </p:sp>
      <p:sp>
        <p:nvSpPr>
          <p:cNvPr id="114" name="Google Shape;114;p15"/>
          <p:cNvSpPr/>
          <p:nvPr/>
        </p:nvSpPr>
        <p:spPr>
          <a:xfrm>
            <a:off x="4696400" y="4086175"/>
            <a:ext cx="1065000" cy="69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idx="1" type="subTitle"/>
          </p:nvPr>
        </p:nvSpPr>
        <p:spPr>
          <a:xfrm>
            <a:off x="5245025" y="3510475"/>
            <a:ext cx="3373200" cy="141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FFFFFF"/>
                </a:solidFill>
              </a:rPr>
              <a:t>Royce (6'1" 180 lbs) submitted Legendary Sumo Grand Champion Akebono (6'8" 486 lbs) in 2004.</a:t>
            </a:r>
            <a:endParaRPr sz="1400">
              <a:solidFill>
                <a:srgbClr val="FFFFFF"/>
              </a:solidFill>
            </a:endParaRPr>
          </a:p>
        </p:txBody>
      </p:sp>
      <p:pic>
        <p:nvPicPr>
          <p:cNvPr id="116" name="Google Shape;116;p15"/>
          <p:cNvPicPr preferRelativeResize="0"/>
          <p:nvPr/>
        </p:nvPicPr>
        <p:blipFill>
          <a:blip r:embed="rId3">
            <a:alphaModFix/>
          </a:blip>
          <a:stretch>
            <a:fillRect/>
          </a:stretch>
        </p:blipFill>
        <p:spPr>
          <a:xfrm>
            <a:off x="5187225" y="823300"/>
            <a:ext cx="3488800" cy="261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descr="Background pointer shape in timeline graphic" id="121" name="Google Shape;121;p16"/>
          <p:cNvSpPr/>
          <p:nvPr/>
        </p:nvSpPr>
        <p:spPr>
          <a:xfrm>
            <a:off x="302633" y="1847494"/>
            <a:ext cx="1878600" cy="10059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302623" y="2033155"/>
            <a:ext cx="1460400" cy="63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1993</a:t>
            </a:r>
            <a:endParaRPr sz="1600">
              <a:solidFill>
                <a:schemeClr val="lt1"/>
              </a:solidFill>
            </a:endParaRPr>
          </a:p>
        </p:txBody>
      </p:sp>
      <p:grpSp>
        <p:nvGrpSpPr>
          <p:cNvPr id="123" name="Google Shape;123;p16"/>
          <p:cNvGrpSpPr/>
          <p:nvPr/>
        </p:nvGrpSpPr>
        <p:grpSpPr>
          <a:xfrm>
            <a:off x="933048" y="1052820"/>
            <a:ext cx="199556" cy="801317"/>
            <a:chOff x="777447" y="1610215"/>
            <a:chExt cx="198900" cy="593656"/>
          </a:xfrm>
        </p:grpSpPr>
        <p:cxnSp>
          <p:nvCxnSpPr>
            <p:cNvPr id="124" name="Google Shape;124;p1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5" name="Google Shape;125;p1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6"/>
          <p:cNvSpPr txBox="1"/>
          <p:nvPr>
            <p:ph idx="4294967295" type="body"/>
          </p:nvPr>
        </p:nvSpPr>
        <p:spPr>
          <a:xfrm>
            <a:off x="-85200" y="345369"/>
            <a:ext cx="2235600" cy="70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The first UFC fight.</a:t>
            </a:r>
            <a:endParaRPr sz="1600"/>
          </a:p>
        </p:txBody>
      </p:sp>
      <p:sp>
        <p:nvSpPr>
          <p:cNvPr descr="Background pointer shape in timeline graphic" id="127" name="Google Shape;127;p16"/>
          <p:cNvSpPr/>
          <p:nvPr/>
        </p:nvSpPr>
        <p:spPr>
          <a:xfrm>
            <a:off x="1783571" y="1847494"/>
            <a:ext cx="2058000" cy="10059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6"/>
          <p:cNvSpPr txBox="1"/>
          <p:nvPr>
            <p:ph idx="4294967295" type="body"/>
          </p:nvPr>
        </p:nvSpPr>
        <p:spPr>
          <a:xfrm>
            <a:off x="2093844" y="2033155"/>
            <a:ext cx="1319700" cy="63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2000</a:t>
            </a:r>
            <a:endParaRPr sz="1600">
              <a:solidFill>
                <a:schemeClr val="lt1"/>
              </a:solidFill>
            </a:endParaRPr>
          </a:p>
        </p:txBody>
      </p:sp>
      <p:grpSp>
        <p:nvGrpSpPr>
          <p:cNvPr id="129" name="Google Shape;129;p16"/>
          <p:cNvGrpSpPr/>
          <p:nvPr/>
        </p:nvGrpSpPr>
        <p:grpSpPr>
          <a:xfrm>
            <a:off x="2654062" y="2846356"/>
            <a:ext cx="199556" cy="801317"/>
            <a:chOff x="2223534" y="2938958"/>
            <a:chExt cx="198900" cy="593656"/>
          </a:xfrm>
        </p:grpSpPr>
        <p:cxnSp>
          <p:nvCxnSpPr>
            <p:cNvPr id="130" name="Google Shape;130;p1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1" name="Google Shape;131;p1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6"/>
          <p:cNvSpPr txBox="1"/>
          <p:nvPr>
            <p:ph idx="4294967295" type="body"/>
          </p:nvPr>
        </p:nvSpPr>
        <p:spPr>
          <a:xfrm>
            <a:off x="1846085" y="3722916"/>
            <a:ext cx="1815300" cy="100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UFC becomes a sanctioned sport.</a:t>
            </a:r>
            <a:endParaRPr sz="1600"/>
          </a:p>
        </p:txBody>
      </p:sp>
      <p:sp>
        <p:nvSpPr>
          <p:cNvPr descr="Background pointer shape in timeline graphic" id="133" name="Google Shape;133;p16"/>
          <p:cNvSpPr/>
          <p:nvPr/>
        </p:nvSpPr>
        <p:spPr>
          <a:xfrm>
            <a:off x="3443893" y="1847494"/>
            <a:ext cx="2058000" cy="10059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16"/>
          <p:cNvSpPr txBox="1"/>
          <p:nvPr>
            <p:ph idx="4294967295" type="body"/>
          </p:nvPr>
        </p:nvSpPr>
        <p:spPr>
          <a:xfrm>
            <a:off x="3740640" y="2033155"/>
            <a:ext cx="1319700" cy="63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2009</a:t>
            </a:r>
            <a:endParaRPr sz="1600">
              <a:solidFill>
                <a:schemeClr val="lt1"/>
              </a:solidFill>
            </a:endParaRPr>
          </a:p>
        </p:txBody>
      </p:sp>
      <p:grpSp>
        <p:nvGrpSpPr>
          <p:cNvPr id="135" name="Google Shape;135;p16"/>
          <p:cNvGrpSpPr/>
          <p:nvPr/>
        </p:nvGrpSpPr>
        <p:grpSpPr>
          <a:xfrm>
            <a:off x="4294371" y="1052820"/>
            <a:ext cx="199556" cy="801317"/>
            <a:chOff x="3918084" y="1610215"/>
            <a:chExt cx="198900" cy="593656"/>
          </a:xfrm>
        </p:grpSpPr>
        <p:cxnSp>
          <p:nvCxnSpPr>
            <p:cNvPr id="136" name="Google Shape;136;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7" name="Google Shape;137;p1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6"/>
          <p:cNvSpPr txBox="1"/>
          <p:nvPr>
            <p:ph idx="4294967295" type="body"/>
          </p:nvPr>
        </p:nvSpPr>
        <p:spPr>
          <a:xfrm>
            <a:off x="3396329" y="271125"/>
            <a:ext cx="1944600" cy="70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Popularity begins to pick up</a:t>
            </a:r>
            <a:endParaRPr sz="1600"/>
          </a:p>
        </p:txBody>
      </p:sp>
      <p:sp>
        <p:nvSpPr>
          <p:cNvPr id="139" name="Google Shape;139;p16"/>
          <p:cNvSpPr txBox="1"/>
          <p:nvPr>
            <p:ph idx="4294967295" type="body"/>
          </p:nvPr>
        </p:nvSpPr>
        <p:spPr>
          <a:xfrm>
            <a:off x="5394966" y="2033155"/>
            <a:ext cx="1319700" cy="63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10.20.XX</a:t>
            </a:r>
            <a:endParaRPr sz="1600">
              <a:solidFill>
                <a:schemeClr val="lt1"/>
              </a:solidFill>
            </a:endParaRPr>
          </a:p>
        </p:txBody>
      </p:sp>
      <p:grpSp>
        <p:nvGrpSpPr>
          <p:cNvPr id="140" name="Google Shape;140;p16"/>
          <p:cNvGrpSpPr/>
          <p:nvPr/>
        </p:nvGrpSpPr>
        <p:grpSpPr>
          <a:xfrm>
            <a:off x="5953370" y="2846599"/>
            <a:ext cx="199556" cy="641267"/>
            <a:chOff x="5958946" y="2938958"/>
            <a:chExt cx="198900" cy="593656"/>
          </a:xfrm>
        </p:grpSpPr>
        <p:cxnSp>
          <p:nvCxnSpPr>
            <p:cNvPr id="141" name="Google Shape;141;p1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2" name="Google Shape;142;p1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6"/>
          <p:cNvSpPr txBox="1"/>
          <p:nvPr>
            <p:ph idx="4294967295" type="body"/>
          </p:nvPr>
        </p:nvSpPr>
        <p:spPr>
          <a:xfrm>
            <a:off x="4621694" y="3557909"/>
            <a:ext cx="28665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Ronda Rousey, Conor McGregor, among others start to get MSM coverage.</a:t>
            </a:r>
            <a:endParaRPr/>
          </a:p>
        </p:txBody>
      </p:sp>
      <p:sp>
        <p:nvSpPr>
          <p:cNvPr descr="Background pointer shape in timeline graphic" id="144" name="Google Shape;144;p16"/>
          <p:cNvSpPr/>
          <p:nvPr/>
        </p:nvSpPr>
        <p:spPr>
          <a:xfrm>
            <a:off x="5075742" y="1847494"/>
            <a:ext cx="2058000" cy="10059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5" name="Google Shape;145;p16"/>
          <p:cNvSpPr txBox="1"/>
          <p:nvPr>
            <p:ph idx="4294967295" type="body"/>
          </p:nvPr>
        </p:nvSpPr>
        <p:spPr>
          <a:xfrm>
            <a:off x="5444766" y="2033155"/>
            <a:ext cx="1319700" cy="63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2013</a:t>
            </a:r>
            <a:endParaRPr sz="1600">
              <a:solidFill>
                <a:schemeClr val="lt1"/>
              </a:solidFill>
            </a:endParaRPr>
          </a:p>
        </p:txBody>
      </p:sp>
      <p:sp>
        <p:nvSpPr>
          <p:cNvPr descr="Background pointer shape in timeline graphic" id="146" name="Google Shape;146;p16"/>
          <p:cNvSpPr/>
          <p:nvPr/>
        </p:nvSpPr>
        <p:spPr>
          <a:xfrm>
            <a:off x="6714761" y="1847486"/>
            <a:ext cx="2166600" cy="10059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 sz="1600">
                <a:solidFill>
                  <a:schemeClr val="lt1"/>
                </a:solidFill>
                <a:latin typeface="Roboto"/>
                <a:ea typeface="Roboto"/>
                <a:cs typeface="Roboto"/>
                <a:sym typeface="Roboto"/>
              </a:rPr>
              <a:t>2018 on &gt;</a:t>
            </a:r>
            <a:endParaRPr/>
          </a:p>
        </p:txBody>
      </p:sp>
      <p:sp>
        <p:nvSpPr>
          <p:cNvPr id="147" name="Google Shape;147;p16"/>
          <p:cNvSpPr txBox="1"/>
          <p:nvPr>
            <p:ph idx="4294967295" type="body"/>
          </p:nvPr>
        </p:nvSpPr>
        <p:spPr>
          <a:xfrm>
            <a:off x="6015026" y="505855"/>
            <a:ext cx="2866500" cy="70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Current day, there were 474 UFC fights in 2018.</a:t>
            </a:r>
            <a:endParaRPr/>
          </a:p>
        </p:txBody>
      </p:sp>
      <p:grpSp>
        <p:nvGrpSpPr>
          <p:cNvPr id="148" name="Google Shape;148;p16"/>
          <p:cNvGrpSpPr/>
          <p:nvPr/>
        </p:nvGrpSpPr>
        <p:grpSpPr>
          <a:xfrm rot="10800000">
            <a:off x="7487924" y="1212849"/>
            <a:ext cx="199556" cy="641267"/>
            <a:chOff x="5958946" y="2938958"/>
            <a:chExt cx="198900" cy="593656"/>
          </a:xfrm>
        </p:grpSpPr>
        <p:cxnSp>
          <p:nvCxnSpPr>
            <p:cNvPr id="149" name="Google Shape;149;p1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0" name="Google Shape;150;p1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ctrTitle"/>
          </p:nvPr>
        </p:nvSpPr>
        <p:spPr>
          <a:xfrm>
            <a:off x="320625" y="1639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Hypotheses</a:t>
            </a:r>
            <a:endParaRPr sz="3600"/>
          </a:p>
        </p:txBody>
      </p:sp>
      <p:sp>
        <p:nvSpPr>
          <p:cNvPr id="156" name="Google Shape;156;p17"/>
          <p:cNvSpPr txBox="1"/>
          <p:nvPr>
            <p:ph idx="1" type="subTitle"/>
          </p:nvPr>
        </p:nvSpPr>
        <p:spPr>
          <a:xfrm>
            <a:off x="320613" y="1211213"/>
            <a:ext cx="8222100" cy="43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Since BJJ has become a necessary skill to do well in MMA, I came in with two main hypotheses to test:</a:t>
            </a:r>
            <a:endParaRPr/>
          </a:p>
          <a:p>
            <a:pPr indent="0" lvl="0" marL="0" rtl="0" algn="l">
              <a:lnSpc>
                <a:spcPct val="150000"/>
              </a:lnSpc>
              <a:spcBef>
                <a:spcPts val="0"/>
              </a:spcBef>
              <a:spcAft>
                <a:spcPts val="0"/>
              </a:spcAft>
              <a:buNone/>
            </a:pPr>
            <a:r>
              <a:t/>
            </a:r>
            <a:endParaRPr/>
          </a:p>
          <a:p>
            <a:pPr indent="-361950" lvl="0" marL="457200" rtl="0" algn="l">
              <a:lnSpc>
                <a:spcPct val="150000"/>
              </a:lnSpc>
              <a:spcBef>
                <a:spcPts val="0"/>
              </a:spcBef>
              <a:spcAft>
                <a:spcPts val="0"/>
              </a:spcAft>
              <a:buSzPts val="2100"/>
              <a:buChar char="●"/>
            </a:pPr>
            <a:r>
              <a:rPr lang="en"/>
              <a:t>That the proportion of fights ending in submissions has gone down over time.</a:t>
            </a:r>
            <a:endParaRPr/>
          </a:p>
          <a:p>
            <a:pPr indent="-361950" lvl="0" marL="457200" rtl="0" algn="l">
              <a:lnSpc>
                <a:spcPct val="150000"/>
              </a:lnSpc>
              <a:spcBef>
                <a:spcPts val="0"/>
              </a:spcBef>
              <a:spcAft>
                <a:spcPts val="0"/>
              </a:spcAft>
              <a:buSzPts val="2100"/>
              <a:buChar char="●"/>
            </a:pPr>
            <a:r>
              <a:rPr lang="en"/>
              <a:t>That the proportion of successful takedowns has gone down over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62" name="Google Shape;162;p1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3" name="Google Shape;163;p1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Cleaning/Wrangling</a:t>
            </a:r>
            <a:endParaRPr>
              <a:solidFill>
                <a:schemeClr val="lt1"/>
              </a:solidFill>
            </a:endParaRPr>
          </a:p>
        </p:txBody>
      </p:sp>
      <p:sp>
        <p:nvSpPr>
          <p:cNvPr id="164" name="Google Shape;164;p1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5" name="Google Shape;165;p1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Exploratory data analysis</a:t>
            </a:r>
            <a:endParaRPr>
              <a:solidFill>
                <a:schemeClr val="lt1"/>
              </a:solidFill>
            </a:endParaRPr>
          </a:p>
        </p:txBody>
      </p:sp>
      <p:sp>
        <p:nvSpPr>
          <p:cNvPr id="166" name="Google Shape;166;p1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Conducted initial analysis. </a:t>
            </a:r>
            <a:endParaRPr sz="1600"/>
          </a:p>
          <a:p>
            <a:pPr indent="0" lvl="0" marL="0" rtl="0" algn="l">
              <a:spcBef>
                <a:spcPts val="800"/>
              </a:spcBef>
              <a:spcAft>
                <a:spcPts val="0"/>
              </a:spcAft>
              <a:buNone/>
            </a:pPr>
            <a:r>
              <a:rPr lang="en" sz="1600"/>
              <a:t>Used Pandas, MatPlotLib, Seaborn, Numpy, Scipy and Statsmodels libraries in a Jupyter notebook to analyze and visualize the data.</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167" name="Google Shape;167;p1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8" name="Google Shape;168;p1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Hypothesis testing</a:t>
            </a:r>
            <a:endParaRPr>
              <a:solidFill>
                <a:schemeClr val="lt1"/>
              </a:solidFill>
            </a:endParaRPr>
          </a:p>
        </p:txBody>
      </p:sp>
      <p:sp>
        <p:nvSpPr>
          <p:cNvPr id="169" name="Google Shape;169;p1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Used a z-test to test the fights from 2000-2009 against 2010-2019, looking for a statistically significant difference between the proportions of successful takedowns/submissions over the years.</a:t>
            </a:r>
            <a:endParaRPr sz="1600"/>
          </a:p>
        </p:txBody>
      </p:sp>
      <p:sp>
        <p:nvSpPr>
          <p:cNvPr id="170" name="Google Shape;170;p18"/>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Imported a dataset from Kaggle with fight data from 1993 to present.</a:t>
            </a:r>
            <a:endParaRPr sz="1600"/>
          </a:p>
          <a:p>
            <a:pPr indent="0" lvl="0" marL="0" rtl="0" algn="l">
              <a:spcBef>
                <a:spcPts val="800"/>
              </a:spcBef>
              <a:spcAft>
                <a:spcPts val="800"/>
              </a:spcAft>
              <a:buNone/>
            </a:pPr>
            <a:r>
              <a:rPr lang="en" sz="1600"/>
              <a:t>Delimited the raw CSV, converted columns to correct data types, and added weight class column.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407550" y="193525"/>
            <a:ext cx="5236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How many fights have taken place per year since 1993?</a:t>
            </a:r>
            <a:endParaRPr>
              <a:solidFill>
                <a:srgbClr val="000000"/>
              </a:solidFill>
            </a:endParaRPr>
          </a:p>
        </p:txBody>
      </p:sp>
      <p:pic>
        <p:nvPicPr>
          <p:cNvPr id="176" name="Google Shape;176;p19"/>
          <p:cNvPicPr preferRelativeResize="0"/>
          <p:nvPr/>
        </p:nvPicPr>
        <p:blipFill>
          <a:blip r:embed="rId3">
            <a:alphaModFix/>
          </a:blip>
          <a:stretch>
            <a:fillRect/>
          </a:stretch>
        </p:blipFill>
        <p:spPr>
          <a:xfrm>
            <a:off x="102776" y="1205950"/>
            <a:ext cx="8938450" cy="354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6077075" y="1609225"/>
            <a:ext cx="30546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Evolution of finish type</a:t>
            </a:r>
            <a:endParaRPr sz="2400"/>
          </a:p>
        </p:txBody>
      </p:sp>
      <p:sp>
        <p:nvSpPr>
          <p:cNvPr id="182" name="Google Shape;182;p20"/>
          <p:cNvSpPr txBox="1"/>
          <p:nvPr>
            <p:ph type="title"/>
          </p:nvPr>
        </p:nvSpPr>
        <p:spPr>
          <a:xfrm>
            <a:off x="6077075" y="2958700"/>
            <a:ext cx="3054600" cy="744900"/>
          </a:xfrm>
          <a:prstGeom prst="rect">
            <a:avLst/>
          </a:prstGeom>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Compared submissions, KO/TKO, and decisions over time.</a:t>
            </a:r>
            <a:endParaRPr sz="1600"/>
          </a:p>
          <a:p>
            <a:pPr indent="-330200" lvl="0" marL="457200" rtl="0" algn="l">
              <a:lnSpc>
                <a:spcPct val="115000"/>
              </a:lnSpc>
              <a:spcBef>
                <a:spcPts val="0"/>
              </a:spcBef>
              <a:spcAft>
                <a:spcPts val="0"/>
              </a:spcAft>
              <a:buSzPts val="1600"/>
              <a:buChar char="-"/>
            </a:pPr>
            <a:r>
              <a:rPr lang="en" sz="1600"/>
              <a:t>Unanimous and split decisions have been on the steady rise.</a:t>
            </a:r>
            <a:endParaRPr sz="1600"/>
          </a:p>
        </p:txBody>
      </p:sp>
      <p:pic>
        <p:nvPicPr>
          <p:cNvPr id="183" name="Google Shape;183;p20"/>
          <p:cNvPicPr preferRelativeResize="0"/>
          <p:nvPr/>
        </p:nvPicPr>
        <p:blipFill>
          <a:blip r:embed="rId3">
            <a:alphaModFix/>
          </a:blip>
          <a:stretch>
            <a:fillRect/>
          </a:stretch>
        </p:blipFill>
        <p:spPr>
          <a:xfrm>
            <a:off x="56550" y="1483300"/>
            <a:ext cx="5934075" cy="339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7" name="Shape 187"/>
        <p:cNvGrpSpPr/>
        <p:nvPr/>
      </p:nvGrpSpPr>
      <p:grpSpPr>
        <a:xfrm>
          <a:off x="0" y="0"/>
          <a:ext cx="0" cy="0"/>
          <a:chOff x="0" y="0"/>
          <a:chExt cx="0" cy="0"/>
        </a:xfrm>
      </p:grpSpPr>
      <p:sp>
        <p:nvSpPr>
          <p:cNvPr id="188" name="Google Shape;188;p21"/>
          <p:cNvSpPr txBox="1"/>
          <p:nvPr>
            <p:ph idx="4294967295" type="title"/>
          </p:nvPr>
        </p:nvSpPr>
        <p:spPr>
          <a:xfrm>
            <a:off x="275075" y="214675"/>
            <a:ext cx="75177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Takedowns - </a:t>
            </a:r>
            <a:r>
              <a:rPr lang="en">
                <a:solidFill>
                  <a:srgbClr val="FFFFFF"/>
                </a:solidFill>
              </a:rPr>
              <a:t>Hypothesis test results</a:t>
            </a:r>
            <a:endParaRPr>
              <a:solidFill>
                <a:srgbClr val="FFFFFF"/>
              </a:solidFill>
            </a:endParaRPr>
          </a:p>
        </p:txBody>
      </p:sp>
      <p:pic>
        <p:nvPicPr>
          <p:cNvPr id="189" name="Google Shape;189;p21"/>
          <p:cNvPicPr preferRelativeResize="0"/>
          <p:nvPr/>
        </p:nvPicPr>
        <p:blipFill>
          <a:blip r:embed="rId3">
            <a:alphaModFix/>
          </a:blip>
          <a:stretch>
            <a:fillRect/>
          </a:stretch>
        </p:blipFill>
        <p:spPr>
          <a:xfrm>
            <a:off x="3418525" y="1532500"/>
            <a:ext cx="5653076" cy="3426375"/>
          </a:xfrm>
          <a:prstGeom prst="rect">
            <a:avLst/>
          </a:prstGeom>
          <a:noFill/>
          <a:ln>
            <a:noFill/>
          </a:ln>
        </p:spPr>
      </p:pic>
      <p:sp>
        <p:nvSpPr>
          <p:cNvPr id="190" name="Google Shape;190;p21"/>
          <p:cNvSpPr txBox="1"/>
          <p:nvPr>
            <p:ph idx="4294967295" type="title"/>
          </p:nvPr>
        </p:nvSpPr>
        <p:spPr>
          <a:xfrm>
            <a:off x="0" y="1516675"/>
            <a:ext cx="3365400" cy="744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AFAFA"/>
              </a:buClr>
              <a:buSzPts val="1600"/>
              <a:buChar char="-"/>
            </a:pPr>
            <a:r>
              <a:rPr lang="en" sz="1600">
                <a:solidFill>
                  <a:srgbClr val="FAFAFA"/>
                </a:solidFill>
              </a:rPr>
              <a:t>Took two samples: fights from 2000-2009 and 2010-2019.</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Ho: p1 - p2 = 0</a:t>
            </a:r>
            <a:endParaRPr sz="1600">
              <a:solidFill>
                <a:srgbClr val="FAFAFA"/>
              </a:solidFill>
            </a:endParaRPr>
          </a:p>
          <a:p>
            <a:pPr indent="-330200" lvl="0" marL="457200" rtl="0" algn="l">
              <a:lnSpc>
                <a:spcPct val="115000"/>
              </a:lnSpc>
              <a:spcBef>
                <a:spcPts val="0"/>
              </a:spcBef>
              <a:spcAft>
                <a:spcPts val="0"/>
              </a:spcAft>
              <a:buClr>
                <a:srgbClr val="FAFAFA"/>
              </a:buClr>
              <a:buSzPts val="1600"/>
              <a:buChar char="-"/>
            </a:pPr>
            <a:r>
              <a:rPr lang="en" sz="1600">
                <a:solidFill>
                  <a:srgbClr val="FAFAFA"/>
                </a:solidFill>
              </a:rPr>
              <a:t>Ha: p1 - p2 ≠ 0</a:t>
            </a:r>
            <a:endParaRPr sz="1600">
              <a:solidFill>
                <a:srgbClr val="FAFAFA"/>
              </a:solidFill>
            </a:endParaRPr>
          </a:p>
          <a:p>
            <a:pPr indent="-330200" lvl="1" marL="914400" rtl="0" algn="l">
              <a:lnSpc>
                <a:spcPct val="115000"/>
              </a:lnSpc>
              <a:spcBef>
                <a:spcPts val="0"/>
              </a:spcBef>
              <a:spcAft>
                <a:spcPts val="0"/>
              </a:spcAft>
              <a:buClr>
                <a:srgbClr val="FAFAFA"/>
              </a:buClr>
              <a:buSzPts val="1600"/>
              <a:buChar char="-"/>
            </a:pPr>
            <a:r>
              <a:rPr lang="en" sz="1600">
                <a:solidFill>
                  <a:srgbClr val="FAFAFA"/>
                </a:solidFill>
              </a:rPr>
              <a:t>P =</a:t>
            </a:r>
            <a:r>
              <a:rPr lang="en" sz="1600">
                <a:solidFill>
                  <a:schemeClr val="lt1"/>
                </a:solidFill>
              </a:rPr>
              <a:t> </a:t>
            </a:r>
            <a:r>
              <a:rPr lang="en" sz="1600">
                <a:solidFill>
                  <a:schemeClr val="lt1"/>
                </a:solidFill>
              </a:rPr>
              <a:t>0.844</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Cohen’s d is -0.092.</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Fail to reject the null: no statistically significant difference in successful takedowns over time.</a:t>
            </a:r>
            <a:endParaRPr sz="1600">
              <a:solidFill>
                <a:schemeClr val="lt1"/>
              </a:solidFill>
            </a:endParaRPr>
          </a:p>
          <a:p>
            <a:pPr indent="-330200" lvl="0" marL="457200" rtl="0" algn="l">
              <a:spcBef>
                <a:spcPts val="0"/>
              </a:spcBef>
              <a:spcAft>
                <a:spcPts val="0"/>
              </a:spcAft>
              <a:buClr>
                <a:schemeClr val="lt1"/>
              </a:buClr>
              <a:buSzPts val="1600"/>
              <a:buChar char="-"/>
            </a:pPr>
            <a:r>
              <a:t/>
            </a:r>
            <a:endParaRPr sz="1600">
              <a:solidFill>
                <a:schemeClr val="lt1"/>
              </a:solidFill>
            </a:endParaRPr>
          </a:p>
          <a:p>
            <a:pPr indent="0" lvl="0" marL="457200" rtl="0" algn="l">
              <a:spcBef>
                <a:spcPts val="0"/>
              </a:spcBef>
              <a:spcAft>
                <a:spcPts val="0"/>
              </a:spcAft>
              <a:buNone/>
            </a:pPr>
            <a:r>
              <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