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6" r:id="rId9"/>
    <p:sldId id="262" r:id="rId10"/>
    <p:sldId id="264" r:id="rId11"/>
    <p:sldId id="265" r:id="rId12"/>
    <p:sldId id="268" r:id="rId13"/>
    <p:sldId id="267" r:id="rId14"/>
    <p:sldId id="269" r:id="rId15"/>
    <p:sldId id="291" r:id="rId16"/>
    <p:sldId id="272" r:id="rId17"/>
    <p:sldId id="273" r:id="rId18"/>
    <p:sldId id="271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8" r:id="rId27"/>
    <p:sldId id="292" r:id="rId28"/>
    <p:sldId id="280" r:id="rId29"/>
    <p:sldId id="281" r:id="rId30"/>
    <p:sldId id="283" r:id="rId31"/>
    <p:sldId id="284" r:id="rId32"/>
    <p:sldId id="285" r:id="rId33"/>
    <p:sldId id="286" r:id="rId34"/>
    <p:sldId id="287" r:id="rId35"/>
    <p:sldId id="290" r:id="rId36"/>
    <p:sldId id="293" r:id="rId37"/>
    <p:sldId id="263" r:id="rId38"/>
    <p:sldId id="2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F667-ECC6-4B56-867D-E6637982B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0DDE3-41BB-418F-9A16-A786C8A18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181F-9F9B-4BA0-A0A8-D7C57B06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7843-9421-4150-9A86-42457A92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0C58-0B7C-42DB-9542-56119D0C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73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F4AC-B2B0-42A9-9C8A-AA88749F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04FD3-B9D7-4582-BFB5-0AA4EA93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F7C6D-10A2-48C2-8F0A-BC1EA04F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058A-8A46-4552-8329-97824E11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0F40-7E07-4A0A-B930-BDD7E57A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00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B8FF6-2192-4B82-90CA-03EDE0301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5589D-7377-4F14-A2A2-8EDF8A3FA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4570-66BC-4539-94B3-358A1AE1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A6AF8-0004-49D5-B6AC-49533267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09DCE-92A2-43F6-A4E8-D7C76991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344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FDCE-F846-40BE-8A60-B44DFB3F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8CBB-237D-4303-9C74-D50CE402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77B9-A1EC-47A7-9A62-076C05BC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7107B-FFD8-4213-83AF-54DC406B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C3BDE-A3C7-4C5D-99C8-34177DF1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85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7077-5887-43C0-8B7C-EAF57072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40366-B239-4281-918D-DAAC83E4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5DDD2-E630-41CD-9673-42800A5A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9A26-6DCA-4611-86D1-DB755376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BBF4-9F8B-4689-B4E1-70065720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90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A5CD-7C8D-4D34-9949-B5DFB51B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9D2E-7218-4DDB-873B-CA3887C9B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2A78E-68DF-4057-A535-82DA12C6A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E9057-5458-480C-8A93-CC7A2789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987B6-AC83-40E9-94C0-9209C681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DB3A8-3755-49CA-A8F2-46F8D79E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81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0172-FE64-4ADF-A5EF-6F234CE1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4C5F-0B3F-43D3-B073-7F6795E3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0360F-8A97-400D-81EC-12E18732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EFB85-8610-45BE-886E-2E6ACACAE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FBC73-C411-4B66-9832-9EE60CAB3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82271-C218-4FB0-8FC8-B6EC7165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AA44D-CBA4-4C76-B1E7-66564191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D41BF-5511-45E7-AEB0-9FFC0420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98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C616-EBA7-4F7B-9969-807C8E80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E3EC5-C37C-413D-A396-FEB96311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E1D75-8750-4E95-AD88-E32EF591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B3599-0FCC-4E41-A1E0-92A3E937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2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C788D-2D8F-443C-BB15-F0700B72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80293-1D1E-47E0-AF15-6E31507C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D992-7DE2-4D5F-80EA-A740E0A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1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5DBB-DD42-4AA9-8033-27B02332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CB4F-B73E-4C02-A3AE-6CFADE53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9DDF3-FDEE-43FF-A60D-6BFFB6BE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5ECF3-7CDB-4E7B-BC60-1833152C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E44AE-7E15-492F-A5D8-2794F97C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5C593-3E65-4AA9-A25A-17B0F465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0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E56D-EED7-4F9F-914C-EF9937F6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0719C-E766-4A9B-A677-5CB6730A9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3D2DC-F2CC-4D00-A6D2-D908007F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9B18-2115-4FAC-8793-10AE6B37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D79E7-BFC9-4A42-9B0E-006F0907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CD59C-3DFB-4432-A09D-9D9CD172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07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7C210-C999-45BB-84C0-0BCF093B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61C65-B6F6-4A99-9C79-3A7FEAAB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4F02E-1F2C-4AD7-AD57-AB1D33A5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DA774-1558-4B94-A98E-CE61B77B1220}" type="datetimeFigureOut">
              <a:rPr lang="en-CA" smtClean="0"/>
              <a:pPr/>
              <a:t>2021-02-16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E804-81C6-4E96-BD16-6245BAB4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6CA3-DA46-40CF-AD71-2FA49F584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0445-6611-4E5D-8271-08B3A374FC4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15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ponents101.com/servo-motor-basics-pinout-datasheet" TargetMode="External"/><Relationship Id="rId3" Type="http://schemas.openxmlformats.org/officeDocument/2006/relationships/hyperlink" Target="https://subscription.packtpub.com/book/hardware_and_creative/9781785285059/1/ch01lvl1sec11/hardware-specification-of-beaglebone-black" TargetMode="External"/><Relationship Id="rId7" Type="http://schemas.openxmlformats.org/officeDocument/2006/relationships/hyperlink" Target="https://x2robotics.ca/vibration-sensor-module-sw-420" TargetMode="External"/><Relationship Id="rId2" Type="http://schemas.openxmlformats.org/officeDocument/2006/relationships/hyperlink" Target="https://elinux.org/Beagleboard:BeagleBoneBl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rocontrollerslab.com/ds3231-rtc-module-pinout-interfacing-with-arduino-features/" TargetMode="External"/><Relationship Id="rId5" Type="http://schemas.openxmlformats.org/officeDocument/2006/relationships/hyperlink" Target="https://x2robotics.ca/adafruit-pcf8523-real-time-clock-assembled-breakout-board" TargetMode="External"/><Relationship Id="rId4" Type="http://schemas.openxmlformats.org/officeDocument/2006/relationships/hyperlink" Target="https://randomnerdtutorials.com/sim900-gsm-gprs-shield-arduino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x2robotics.ca/new-products" TargetMode="External"/><Relationship Id="rId7" Type="http://schemas.openxmlformats.org/officeDocument/2006/relationships/hyperlink" Target="https://www.amazon.ca/YUNGUI-Solder-able-Breadboard-Electronic-Experiment/dp/B07TTD5V2W" TargetMode="External"/><Relationship Id="rId2" Type="http://schemas.openxmlformats.org/officeDocument/2006/relationships/hyperlink" Target="https://www.amazon.ca/3-Pack-3V-24V-Electric-Buzzer-Active/dp/B0761WSXDK/ref=sr_1_7?crid=NTUYB877W6U0&amp;dchild=1&amp;keywords=piezo+buzzer&amp;qid=1613374476&amp;sprefix=PIEZO+buzzer,aps,185&amp;sr=8-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a/UHPPOTE-Mechanical-Sounder-Continuous-Control/dp/B07N1B3528/ref=mp_s_a_1_6?dchild=1&amp;keywords=buzzer+UTCA-XTMB-2617&amp;qid=1613508333&amp;sr=8-6" TargetMode="External"/><Relationship Id="rId5" Type="http://schemas.openxmlformats.org/officeDocument/2006/relationships/hyperlink" Target="https://www.amazon.ca/Optical-Fingerprint-Attendance-Recognition-Geekstory/dp/B07WGPP4Q1/ref=mp_s_a_1_3?dchild=1&amp;keywords=r307+fingerprint+sensor&amp;qid=1613508135&amp;sr=8-3" TargetMode="External"/><Relationship Id="rId4" Type="http://schemas.openxmlformats.org/officeDocument/2006/relationships/hyperlink" Target="https://learn.adafruit.com/adafruit-pitft-3-dot-5-touch-screen-for-raspberry-p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052CD870-4ED5-4B1B-8953-92EBE3425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52" r="28513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0D2A7-A147-46A6-9207-8DDFEE8C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8" y="640082"/>
            <a:ext cx="6274591" cy="3351602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chemeClr val="bg1"/>
                </a:solidFill>
              </a:rPr>
              <a:t>HARDWARE SPECIFICATIONS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501FD-D14F-45E2-A2F5-56AB0316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7327" y="4156276"/>
            <a:ext cx="6274592" cy="2061645"/>
          </a:xfrm>
        </p:spPr>
        <p:txBody>
          <a:bodyPr>
            <a:normAutofit/>
          </a:bodyPr>
          <a:lstStyle/>
          <a:p>
            <a:pPr algn="l"/>
            <a:r>
              <a:rPr lang="en-CA">
                <a:solidFill>
                  <a:schemeClr val="bg1"/>
                </a:solidFill>
              </a:rPr>
              <a:t>SUBMITTED BY:</a:t>
            </a:r>
          </a:p>
          <a:p>
            <a:pPr algn="l"/>
            <a:r>
              <a:rPr lang="en-CA">
                <a:solidFill>
                  <a:schemeClr val="bg1"/>
                </a:solidFill>
              </a:rPr>
              <a:t>GURPREET SINGH(761753)</a:t>
            </a:r>
          </a:p>
          <a:p>
            <a:pPr algn="l"/>
            <a:r>
              <a:rPr lang="en-CA">
                <a:solidFill>
                  <a:schemeClr val="bg1"/>
                </a:solidFill>
              </a:rPr>
              <a:t>GROUP #2</a:t>
            </a:r>
          </a:p>
        </p:txBody>
      </p:sp>
    </p:spTree>
    <p:extLst>
      <p:ext uri="{BB962C8B-B14F-4D97-AF65-F5344CB8AC3E}">
        <p14:creationId xmlns:p14="http://schemas.microsoft.com/office/powerpoint/2010/main" val="421587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CD29-D134-42C0-9358-AD3CE5C4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>
            <a:normAutofit/>
          </a:bodyPr>
          <a:lstStyle/>
          <a:p>
            <a:r>
              <a:rPr lang="en-CA" b="1" dirty="0"/>
              <a:t>ARDUINO MEGA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49403-2C3B-4810-824F-8C2100FE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8" r="13638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C385-C498-4F3A-B84B-7C6763FC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board has 54 digital input/output pins (of which 14 can be used as PWM outputs), 16 analog inputs, 4 UARTs (hardware serial ports), a 16MHz crystal oscillator, a USB connection, a power jack, and a reset button.</a:t>
            </a:r>
          </a:p>
        </p:txBody>
      </p:sp>
    </p:spTree>
    <p:extLst>
      <p:ext uri="{BB962C8B-B14F-4D97-AF65-F5344CB8AC3E}">
        <p14:creationId xmlns:p14="http://schemas.microsoft.com/office/powerpoint/2010/main" val="570451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E62AB1-9758-44C9-A497-5434B915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rgbClr val="000000"/>
                </a:solidFill>
              </a:rPr>
              <a:t>ARDUINO MEGA</a:t>
            </a:r>
          </a:p>
        </p:txBody>
      </p:sp>
      <p:sp>
        <p:nvSpPr>
          <p:cNvPr id="4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FC969-599B-492F-8A1C-25E4B8B57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9653" r="-3" b="19435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959C-84CB-4B68-ADFD-40B5F4C0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5V operating voltage</a:t>
            </a: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40mA DC current per I/O pin</a:t>
            </a: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256KB flash memory of which 8KB used by bootloader</a:t>
            </a: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8KB SRAM</a:t>
            </a: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4KB EEPROM</a:t>
            </a: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16Mhz clock speed</a:t>
            </a:r>
          </a:p>
          <a:p>
            <a:endParaRPr lang="en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1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9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B52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71C95-541F-4EDE-9841-76778697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/>
              <a:t>GSM MODULE SIM900 ARDUINO SHIELD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B52A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9B2F6-7CFC-4B0B-B1BF-A635EC8B6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35" r="1" b="12688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7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30BF7-9726-488D-82C0-212E658D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GSM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15768-38D6-4967-BEC4-833A4A8F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53" t="42598" r="22556" b="8185"/>
          <a:stretch/>
        </p:blipFill>
        <p:spPr>
          <a:xfrm>
            <a:off x="545592" y="2675106"/>
            <a:ext cx="5378553" cy="35018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147C-ABEF-45E1-B15D-7CC3A7AAF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de-DE" sz="2000" dirty="0"/>
              <a:t>Quad-Band 850/ 900/ 1800/ 1900 MHz </a:t>
            </a:r>
            <a:r>
              <a:rPr lang="en-US" sz="2000" dirty="0"/>
              <a:t>would work on GSM networks in all </a:t>
            </a:r>
            <a:r>
              <a:rPr lang="en-CA" sz="2000" dirty="0"/>
              <a:t>countries around the world.</a:t>
            </a:r>
          </a:p>
          <a:p>
            <a:r>
              <a:rPr lang="en-US" sz="2000" dirty="0"/>
              <a:t>Supply Voltage ranging from 3.4 V to 4.5 V </a:t>
            </a:r>
            <a:r>
              <a:rPr lang="en-CA" sz="2000" dirty="0"/>
              <a:t>and Low Power Consumption</a:t>
            </a:r>
          </a:p>
          <a:p>
            <a:r>
              <a:rPr lang="en-US" sz="2000" dirty="0"/>
              <a:t>This module is used to send SMS (Short Service Message) to the user whenever the locker is opened.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4946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AA166-1468-4899-821E-5FCC02B3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GSM MODULE 900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DA093C22-8259-4E37-A64A-8A08BFBA8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58" t="43219" r="60647" b="20788"/>
          <a:stretch/>
        </p:blipFill>
        <p:spPr>
          <a:xfrm>
            <a:off x="331567" y="2736373"/>
            <a:ext cx="5455917" cy="337852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26F09A7-5222-46F4-8B9F-1C404C887B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72" t="43688" r="23244" b="20567"/>
          <a:stretch/>
        </p:blipFill>
        <p:spPr>
          <a:xfrm>
            <a:off x="6445073" y="2500000"/>
            <a:ext cx="5455917" cy="3851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AC02D-EC0D-4611-AD73-575BDE28798D}"/>
              </a:ext>
            </a:extLst>
          </p:cNvPr>
          <p:cNvSpPr txBox="1"/>
          <p:nvPr/>
        </p:nvSpPr>
        <p:spPr>
          <a:xfrm>
            <a:off x="331567" y="5777047"/>
            <a:ext cx="5455917" cy="33785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CA" sz="1300">
                <a:solidFill>
                  <a:srgbClr val="FFFFFF"/>
                </a:solidFill>
              </a:rPr>
              <a:t>Front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990AE-6969-4B14-A4A5-51ECAF8C9A1C}"/>
              </a:ext>
            </a:extLst>
          </p:cNvPr>
          <p:cNvSpPr txBox="1"/>
          <p:nvPr/>
        </p:nvSpPr>
        <p:spPr>
          <a:xfrm>
            <a:off x="6445073" y="5966146"/>
            <a:ext cx="5455917" cy="38512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CA" sz="1300">
                <a:solidFill>
                  <a:srgbClr val="FFFFFF"/>
                </a:solidFill>
              </a:rPr>
              <a:t>Back 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072A6-0178-48E5-8E51-948F90FBD975}"/>
              </a:ext>
            </a:extLst>
          </p:cNvPr>
          <p:cNvSpPr/>
          <p:nvPr/>
        </p:nvSpPr>
        <p:spPr>
          <a:xfrm>
            <a:off x="9496926" y="4106779"/>
            <a:ext cx="385011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756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AEE70-BF51-48B6-966F-637625517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4" r="9089" b="42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9CD14-6A59-404C-8007-CF677533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pPr algn="ctr"/>
            <a:r>
              <a:rPr lang="en-CA" sz="3600" dirty="0"/>
              <a:t>ESP32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B1BF-0967-49BF-81A3-0BC30017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/>
              <a:t>We are making an IoT based project.</a:t>
            </a:r>
          </a:p>
          <a:p>
            <a:r>
              <a:rPr lang="en-US" sz="2000" dirty="0"/>
              <a:t>So, it requires internet connectivity.</a:t>
            </a:r>
          </a:p>
          <a:p>
            <a:r>
              <a:rPr lang="en-US" sz="2000" dirty="0"/>
              <a:t>As </a:t>
            </a:r>
            <a:r>
              <a:rPr lang="en-US" sz="2000" dirty="0" err="1"/>
              <a:t>Beaglebone</a:t>
            </a:r>
            <a:r>
              <a:rPr lang="en-US" sz="2000" dirty="0"/>
              <a:t> Black does not have an inbuilt Wi-fi module, we are using and external module.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63153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A3E62-3B4A-4640-A525-2E24CB6B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ESP32 CAM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59B57-2B0D-4D32-B593-04D2F5D8E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6" r="1" b="19017"/>
          <a:stretch/>
        </p:blipFill>
        <p:spPr>
          <a:xfrm>
            <a:off x="841248" y="2516777"/>
            <a:ext cx="4285229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B5AD-AFE4-454B-A620-F7586E98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43" y="2516777"/>
            <a:ext cx="5711757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 ESP32-CAM is a small-sized camera module that can operate independently as a minimum system with a footprint of only 27 x 40 x 4.5mm and a deep sleep current of up to 6mA.</a:t>
            </a:r>
          </a:p>
          <a:p>
            <a:r>
              <a:rPr lang="pt-BR" sz="2200" dirty="0"/>
              <a:t>ESP32-CAM adopts a DIP package.</a:t>
            </a:r>
          </a:p>
          <a:p>
            <a:r>
              <a:rPr lang="pt-BR" sz="2200" dirty="0"/>
              <a:t>We are using ESP32 CAM Module for taking picture and sending mail.</a:t>
            </a:r>
          </a:p>
          <a:p>
            <a:pPr marL="0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49532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E1405-4C17-45D1-97A8-C0AA7D8C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ESP32 CAM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3B14F-7406-4188-AB21-916F87213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98" r="3" b="21111"/>
          <a:stretch/>
        </p:blipFill>
        <p:spPr>
          <a:xfrm>
            <a:off x="548639" y="2516777"/>
            <a:ext cx="5547361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16A3-509E-4ED2-AD20-9C210E04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234" y="2516777"/>
            <a:ext cx="5465518" cy="366018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CA" sz="1600" b="1" dirty="0"/>
              <a:t>Features:</a:t>
            </a:r>
            <a:endParaRPr lang="en-CA" sz="1600" dirty="0"/>
          </a:p>
          <a:p>
            <a:r>
              <a:rPr lang="en-CA" sz="1600" dirty="0"/>
              <a:t>The smallest 802.11b/g/n Wi-Fi BT SoC Module</a:t>
            </a:r>
          </a:p>
          <a:p>
            <a:r>
              <a:rPr lang="en-CA" sz="1600" dirty="0"/>
              <a:t>Low power 32-bit CPU, can also serve the application processor</a:t>
            </a:r>
          </a:p>
          <a:p>
            <a:r>
              <a:rPr lang="en-CA" sz="1600" dirty="0"/>
              <a:t>Up to 160MHz clock speed, summary computing power up to 600 DMIPS</a:t>
            </a:r>
          </a:p>
          <a:p>
            <a:r>
              <a:rPr lang="en-CA" sz="1600" dirty="0"/>
              <a:t>Built-in 520 KB SRAM, external 4MPSRAM</a:t>
            </a:r>
          </a:p>
          <a:p>
            <a:r>
              <a:rPr lang="en-CA" sz="1600" dirty="0"/>
              <a:t>Supports UART/SPI/I2C/PWM/ADC/DAC</a:t>
            </a:r>
          </a:p>
          <a:p>
            <a:r>
              <a:rPr lang="en-CA" sz="1600" dirty="0"/>
              <a:t>Support OV2640 and OV7670 cameras, Built-in Flash lamp</a:t>
            </a:r>
          </a:p>
          <a:p>
            <a:r>
              <a:rPr lang="en-CA" sz="1600" dirty="0"/>
              <a:t>Support image Wi-Fi upload</a:t>
            </a:r>
          </a:p>
          <a:p>
            <a:r>
              <a:rPr lang="en-CA" sz="1600" dirty="0"/>
              <a:t>Supports multiple sleep modes</a:t>
            </a:r>
          </a:p>
          <a:p>
            <a:r>
              <a:rPr lang="en-CA" sz="1600" dirty="0"/>
              <a:t>Support TF card</a:t>
            </a:r>
          </a:p>
        </p:txBody>
      </p:sp>
    </p:spTree>
    <p:extLst>
      <p:ext uri="{BB962C8B-B14F-4D97-AF65-F5344CB8AC3E}">
        <p14:creationId xmlns:p14="http://schemas.microsoft.com/office/powerpoint/2010/main" val="251352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E8606-4A8A-43B6-A18A-25EE2E23B4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425" b="1830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6E3920-196E-4D7E-AB66-78EE51F9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pPr algn="ctr"/>
            <a:r>
              <a:rPr lang="en-CA" sz="5000" dirty="0"/>
              <a:t>ESP8266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0047-688F-4504-8D11-AF5A5864D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We are using ESP8266 in our project for touchscreen interface.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9963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B7050-64FA-46E5-A44A-60C41B16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ESP8266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2F90-6443-4355-8685-61921FA8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057082"/>
            <a:ext cx="6386403" cy="43339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800" b="1" dirty="0"/>
              <a:t>Features:</a:t>
            </a:r>
            <a:endParaRPr lang="en-CA" sz="1800" dirty="0"/>
          </a:p>
          <a:p>
            <a:r>
              <a:rPr lang="en-CA" sz="1800" dirty="0"/>
              <a:t>802.11 b/g/n</a:t>
            </a:r>
          </a:p>
          <a:p>
            <a:r>
              <a:rPr lang="en-CA" sz="1800" dirty="0"/>
              <a:t>Wi-Fi Direct (P2P), soft-AP</a:t>
            </a:r>
          </a:p>
          <a:p>
            <a:r>
              <a:rPr lang="en-CA" sz="1800" dirty="0"/>
              <a:t>Integrated TCP/IP protocol stack</a:t>
            </a:r>
          </a:p>
          <a:p>
            <a:r>
              <a:rPr lang="en-CA" sz="1800" dirty="0"/>
              <a:t>4MB Flash Memory</a:t>
            </a:r>
          </a:p>
          <a:p>
            <a:r>
              <a:rPr lang="en-CA" sz="1800" dirty="0"/>
              <a:t>Integrated low power 32-bit CPU could be used as application processor</a:t>
            </a:r>
          </a:p>
          <a:p>
            <a:r>
              <a:rPr lang="en-CA" sz="1800" dirty="0"/>
              <a:t>SDIO 1.1 / 2.0, SPI, UART</a:t>
            </a:r>
          </a:p>
          <a:p>
            <a:r>
              <a:rPr lang="en-CA" sz="1800" dirty="0"/>
              <a:t>STBC, 1×1 MIMO, 2×1 MIMO</a:t>
            </a:r>
          </a:p>
          <a:p>
            <a:r>
              <a:rPr lang="en-CA" sz="1800" dirty="0"/>
              <a:t>Wake up and transmit packets in &lt; 2ms</a:t>
            </a:r>
          </a:p>
          <a:p>
            <a:r>
              <a:rPr lang="en-CA" sz="1800" dirty="0"/>
              <a:t>Standby power consumption of &lt; 1.0mW</a:t>
            </a:r>
          </a:p>
          <a:p>
            <a:endParaRPr lang="en-CA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91A62-2386-429F-9113-5A91897F9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" r="936" b="2"/>
          <a:stretch/>
        </p:blipFill>
        <p:spPr>
          <a:xfrm>
            <a:off x="7354110" y="2276857"/>
            <a:ext cx="3996643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3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5855A-75AE-4B6E-8E65-3DB24F58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4850"/>
            <a:ext cx="3785616" cy="2978150"/>
          </a:xfrm>
        </p:spPr>
        <p:txBody>
          <a:bodyPr anchor="b">
            <a:normAutofit/>
          </a:bodyPr>
          <a:lstStyle/>
          <a:p>
            <a:r>
              <a:rPr lang="en-CA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E820-048D-4421-98BF-3648175DC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850" y="704850"/>
            <a:ext cx="5314950" cy="5251450"/>
          </a:xfrm>
        </p:spPr>
        <p:txBody>
          <a:bodyPr anchor="ctr">
            <a:normAutofit fontScale="92500" lnSpcReduction="10000"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Project Overview</a:t>
            </a:r>
          </a:p>
          <a:p>
            <a:r>
              <a:rPr lang="en-CA" sz="2400" dirty="0">
                <a:solidFill>
                  <a:schemeClr val="bg1"/>
                </a:solidFill>
              </a:rPr>
              <a:t>Hardware requirements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Main processing unit(</a:t>
            </a:r>
            <a:r>
              <a:rPr lang="en-CA" dirty="0" err="1">
                <a:solidFill>
                  <a:schemeClr val="bg1"/>
                </a:solidFill>
              </a:rPr>
              <a:t>Beaglebone</a:t>
            </a:r>
            <a:r>
              <a:rPr lang="en-CA" dirty="0">
                <a:solidFill>
                  <a:schemeClr val="bg1"/>
                </a:solidFill>
              </a:rPr>
              <a:t> Black)</a:t>
            </a:r>
          </a:p>
          <a:p>
            <a:pPr lvl="1"/>
            <a:r>
              <a:rPr lang="en-CA" dirty="0" err="1">
                <a:solidFill>
                  <a:schemeClr val="bg1"/>
                </a:solidFill>
              </a:rPr>
              <a:t>Arduino</a:t>
            </a:r>
            <a:r>
              <a:rPr lang="en-CA" dirty="0">
                <a:solidFill>
                  <a:schemeClr val="bg1"/>
                </a:solidFill>
              </a:rPr>
              <a:t> Mega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GSM Module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WIFI Module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RTC Module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Vibration sensor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Fingerprint sensor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Servo motor</a:t>
            </a:r>
          </a:p>
          <a:p>
            <a:pPr lvl="1"/>
            <a:r>
              <a:rPr lang="en-CA" dirty="0" err="1">
                <a:solidFill>
                  <a:schemeClr val="bg1"/>
                </a:solidFill>
              </a:rPr>
              <a:t>Touchscreen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Buzzer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Other Accessories</a:t>
            </a:r>
          </a:p>
          <a:p>
            <a:r>
              <a:rPr lang="en-CA" sz="2400" dirty="0">
                <a:solidFill>
                  <a:schemeClr val="bg1"/>
                </a:solidFill>
              </a:rPr>
              <a:t>Ordering Components</a:t>
            </a:r>
          </a:p>
        </p:txBody>
      </p:sp>
    </p:spTree>
    <p:extLst>
      <p:ext uri="{BB962C8B-B14F-4D97-AF65-F5344CB8AC3E}">
        <p14:creationId xmlns:p14="http://schemas.microsoft.com/office/powerpoint/2010/main" val="3763430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92F60-71DA-49CA-86D8-DF00B509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RTC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43C48-2E17-4A56-8D93-6812A79BD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 r="2" b="10197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75E0-08F7-4EBB-9F4C-3E615986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en-US" sz="2200"/>
              <a:t>Real time clock (RTC) allows microcontroller project to keep track of time.</a:t>
            </a:r>
          </a:p>
          <a:p>
            <a:r>
              <a:rPr lang="en-US" sz="2200"/>
              <a:t>We are using RTC for keeping track or real time.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675477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6A3FF-7407-4B61-B187-21699075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RTC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86E07-6620-4B8C-859F-674B1D2BF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4" r="2" b="12357"/>
          <a:stretch/>
        </p:blipFill>
        <p:spPr>
          <a:xfrm>
            <a:off x="841248" y="2276857"/>
            <a:ext cx="3759935" cy="39001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9EBC-B42C-4DB2-9568-26ACB535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013" y="2276857"/>
            <a:ext cx="6457741" cy="390010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Features:</a:t>
            </a:r>
          </a:p>
          <a:p>
            <a:r>
              <a:rPr lang="en-US" sz="1600" dirty="0"/>
              <a:t>Can function with low voltages</a:t>
            </a:r>
          </a:p>
          <a:p>
            <a:r>
              <a:rPr lang="en-US" sz="1600" dirty="0"/>
              <a:t>A programmable Square-wave output as per requirement</a:t>
            </a:r>
          </a:p>
          <a:p>
            <a:r>
              <a:rPr lang="en-US" sz="1600" dirty="0"/>
              <a:t>A battery backup to stay updated even if there is no power</a:t>
            </a:r>
          </a:p>
          <a:p>
            <a:r>
              <a:rPr lang="en-US" sz="1600" dirty="0"/>
              <a:t>A dual-directional, 400 kHz of I2C interface for speedy transmission</a:t>
            </a:r>
          </a:p>
          <a:p>
            <a:r>
              <a:rPr lang="en-US" sz="1600" dirty="0"/>
              <a:t>32 bytes of EEPROM for to read/write or to save data</a:t>
            </a:r>
          </a:p>
          <a:p>
            <a:r>
              <a:rPr lang="en-US" sz="1600" dirty="0"/>
              <a:t>A pushbutton to reset time</a:t>
            </a:r>
          </a:p>
          <a:p>
            <a:r>
              <a:rPr lang="en-US" sz="1600" dirty="0"/>
              <a:t>RTC can be used either in 12hrs or 24hrs format</a:t>
            </a:r>
          </a:p>
          <a:p>
            <a:r>
              <a:rPr lang="en-US" sz="1600" dirty="0"/>
              <a:t>An aging trim register to set a user-provided value as an offset with reference to the factory value</a:t>
            </a:r>
          </a:p>
          <a:p>
            <a:r>
              <a:rPr lang="en-US" sz="1600" dirty="0"/>
              <a:t>Maintains seconds, minutes, hours, days, weeks, months, years information</a:t>
            </a:r>
          </a:p>
          <a:p>
            <a:r>
              <a:rPr lang="en-US" sz="1600" dirty="0"/>
              <a:t>Switches automatically from a power source to an in-built battery source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5969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A70A3-70BF-4CFE-ACE1-27B72174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VIBRATION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26A69-43FA-4A27-A2A6-8F7A31E95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3" r="2" b="13681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E95E-D140-4458-B9FF-BE985DFA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Vibration sensor is used to detect if there is any vibration that is beyond the threshold. The threshold can be adjusted by the on-board potentiometer. When there no vibration, this module output logic LOW the signal indicate LED light, and vice versa.</a:t>
            </a:r>
          </a:p>
          <a:p>
            <a:r>
              <a:rPr lang="en-US" sz="2000" dirty="0"/>
              <a:t>It is used in our project to detect vibration as when somebody will try to open the bank locker forcefully, this sensor will start vibrating.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1877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96529-F7E1-449E-B4E8-9938F80F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VIBRATION SENSOR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B2A3B4-1711-48A8-A2FA-D87A34100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2" r="2" b="11289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DC77BC-52FE-400E-BFC0-EA1E3221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70" y="2276857"/>
            <a:ext cx="5015484" cy="390010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Features</a:t>
            </a:r>
            <a:endParaRPr lang="en-US" dirty="0"/>
          </a:p>
          <a:p>
            <a:r>
              <a:rPr lang="en-US" dirty="0"/>
              <a:t>The default state of the switch is close</a:t>
            </a:r>
          </a:p>
          <a:p>
            <a:r>
              <a:rPr lang="en-US" dirty="0"/>
              <a:t>Digital output Supply voltage:3.3V-5V</a:t>
            </a:r>
          </a:p>
          <a:p>
            <a:r>
              <a:rPr lang="en-US" dirty="0"/>
              <a:t>On-board indicator LED to show the results</a:t>
            </a:r>
          </a:p>
          <a:p>
            <a:r>
              <a:rPr lang="en-US" dirty="0"/>
              <a:t>Dimension of the board: 3.2cm x 1.4cm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6338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F6A4-8119-4A79-A7A1-ED6A42EC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CA" sz="3600"/>
              <a:t>FINGERPRINT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8074F-7AAB-4A2B-BEF6-C15A1117B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F748-B2B7-4645-8B7A-F5C596A2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Autofit/>
          </a:bodyPr>
          <a:lstStyle/>
          <a:p>
            <a:r>
              <a:rPr lang="en-US" sz="1600" dirty="0"/>
              <a:t>The R307 Optical Fingerprint Module integrates fingerprint algorithm chip with functions such as fingerprint entry, image processing, feature extraction, template generation, template storage, fingerprint comparison (1:1) and fingerprint search (1:N).</a:t>
            </a:r>
          </a:p>
          <a:p>
            <a:r>
              <a:rPr lang="en-US" sz="1600" dirty="0"/>
              <a:t>Fingerprint reader can conduct secondary development and can be embedded into various end products such as: access control, attendance, safety deposit box, car door locks.</a:t>
            </a:r>
          </a:p>
          <a:p>
            <a:r>
              <a:rPr lang="en-US" sz="1600" dirty="0"/>
              <a:t>Low power consumption, low cost, small size, excellent performance.</a:t>
            </a:r>
          </a:p>
          <a:p>
            <a:r>
              <a:rPr lang="en-US" sz="1600" dirty="0"/>
              <a:t>Professional optical technology, precise module manufacturing technic.</a:t>
            </a:r>
          </a:p>
          <a:p>
            <a:r>
              <a:rPr lang="en-US" sz="1600" dirty="0"/>
              <a:t>Good image processing capability, can successfully capture image up to resolution 500 DPI.</a:t>
            </a:r>
          </a:p>
        </p:txBody>
      </p:sp>
    </p:spTree>
    <p:extLst>
      <p:ext uri="{BB962C8B-B14F-4D97-AF65-F5344CB8AC3E}">
        <p14:creationId xmlns:p14="http://schemas.microsoft.com/office/powerpoint/2010/main" val="221890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DB81-F4BF-4E8F-85FA-65F0466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104" y="1396289"/>
            <a:ext cx="5034783" cy="1325563"/>
          </a:xfrm>
        </p:spPr>
        <p:txBody>
          <a:bodyPr>
            <a:normAutofit/>
          </a:bodyPr>
          <a:lstStyle/>
          <a:p>
            <a:r>
              <a:rPr lang="en-CA" dirty="0"/>
              <a:t>FINGERPRINT SENSOR</a:t>
            </a:r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7E517-07D1-430C-AB6C-A13E0F07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05" y="1344766"/>
            <a:ext cx="3043006" cy="44063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E364-4320-4352-A143-29AD3E4F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49" y="2871982"/>
            <a:ext cx="5034784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chip has an Ultra-thin optic sensor and </a:t>
            </a:r>
            <a:r>
              <a:rPr lang="en-US" sz="1800" dirty="0" err="1"/>
              <a:t>SmackFinger</a:t>
            </a:r>
            <a:r>
              <a:rPr lang="en-US" sz="1800" dirty="0"/>
              <a:t> 3.0 fingerprint algorithm.</a:t>
            </a:r>
          </a:p>
          <a:p>
            <a:r>
              <a:rPr lang="en-US" sz="1800" dirty="0"/>
              <a:t>High-speed and accurate fingerprint recognizing technology</a:t>
            </a:r>
          </a:p>
          <a:p>
            <a:r>
              <a:rPr lang="en-US" sz="1800" dirty="0"/>
              <a:t>Communication may take place through UART or USB interface.</a:t>
            </a:r>
          </a:p>
          <a:p>
            <a:r>
              <a:rPr lang="en-US" sz="1800" dirty="0"/>
              <a:t>It can Read/Write templates from/to the device.</a:t>
            </a:r>
          </a:p>
          <a:p>
            <a:r>
              <a:rPr lang="en-US" sz="1800" dirty="0"/>
              <a:t>We are using Fingerprint sensor, for biometric finger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156948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TOUCHSCREEN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B75E0-0EDC-4B0F-8598-A3EF4A088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22" r="50690" b="4415"/>
          <a:stretch/>
        </p:blipFill>
        <p:spPr>
          <a:xfrm>
            <a:off x="2946599" y="542347"/>
            <a:ext cx="5381665" cy="33216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 dirty="0"/>
              <a:t>3.5-inch screen</a:t>
            </a:r>
          </a:p>
          <a:p>
            <a:pPr fontAlgn="base"/>
            <a:r>
              <a:rPr lang="en-US" sz="2000" dirty="0"/>
              <a:t>Capacitive/Resistive touch control</a:t>
            </a:r>
          </a:p>
          <a:p>
            <a:pPr fontAlgn="base"/>
            <a:r>
              <a:rPr lang="en-US" sz="2000" dirty="0"/>
              <a:t>Supports popular mini-PCs such as Raspberry Pi, BB Black, as well as general desktop computers</a:t>
            </a:r>
          </a:p>
          <a:p>
            <a:endParaRPr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B380DB-FCC5-4B94-86E4-5C65C690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86" y="795527"/>
            <a:ext cx="4123738" cy="1433323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TOUCHSCREEN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14E0F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C5713F-7D1E-4C32-825D-EFE1638C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817" y="2338388"/>
            <a:ext cx="4099607" cy="3678237"/>
          </a:xfrm>
        </p:spPr>
        <p:txBody>
          <a:bodyPr anchor="ctr">
            <a:noAutofit/>
          </a:bodyPr>
          <a:lstStyle/>
          <a:p>
            <a:pPr marL="0" indent="0">
              <a:buClr>
                <a:srgbClr val="14E0FB"/>
              </a:buClr>
              <a:buNone/>
            </a:pPr>
            <a:r>
              <a:rPr lang="en-CA" sz="1800" dirty="0"/>
              <a:t>Specifications:</a:t>
            </a:r>
          </a:p>
          <a:p>
            <a:pPr>
              <a:buClr>
                <a:srgbClr val="14E0FB"/>
              </a:buClr>
            </a:pPr>
            <a:r>
              <a:rPr lang="en-CA" sz="1800" dirty="0"/>
              <a:t>WIFI/ BLE Connection.</a:t>
            </a:r>
          </a:p>
          <a:p>
            <a:pPr>
              <a:buClr>
                <a:srgbClr val="14E0FB"/>
              </a:buClr>
            </a:pPr>
            <a:r>
              <a:rPr lang="en-CA" sz="1800" dirty="0"/>
              <a:t>Onboard USB2UART convertor for ESP32 programming</a:t>
            </a:r>
          </a:p>
          <a:p>
            <a:pPr>
              <a:buClr>
                <a:srgbClr val="14E0FB"/>
              </a:buClr>
            </a:pPr>
            <a:r>
              <a:rPr lang="en-CA" sz="1800" dirty="0"/>
              <a:t>LCD 3.5-inch Amorphous-TFT-LCD for mobile-phone or handy electrical equipment.</a:t>
            </a:r>
          </a:p>
          <a:p>
            <a:pPr>
              <a:buClr>
                <a:srgbClr val="14E0FB"/>
              </a:buClr>
            </a:pPr>
            <a:r>
              <a:rPr lang="en-CA" sz="1800" dirty="0"/>
              <a:t>LCD Resolution: 320*480</a:t>
            </a:r>
          </a:p>
          <a:p>
            <a:pPr>
              <a:buClr>
                <a:srgbClr val="14E0FB"/>
              </a:buClr>
            </a:pPr>
            <a:r>
              <a:rPr lang="en-CA" sz="1800" dirty="0"/>
              <a:t>Micro SD card slot on the board</a:t>
            </a:r>
            <a:endParaRPr lang="en-US" sz="1800" dirty="0"/>
          </a:p>
          <a:p>
            <a:pPr>
              <a:buClr>
                <a:srgbClr val="14E0FB"/>
              </a:buClr>
            </a:pPr>
            <a:r>
              <a:rPr lang="en-US" sz="1800" dirty="0"/>
              <a:t>Power Supply: 5V, Type-C USB.</a:t>
            </a:r>
            <a:endParaRPr lang="en-C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B5106-BC91-4203-AF02-D3D7FF180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80" y="1881232"/>
            <a:ext cx="5383235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3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6B80-1B63-467D-9F18-2C2CD0FF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SERVO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6662-9B58-4097-9F63-269E954E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It is used in our project for lock open and close mechanism.</a:t>
            </a:r>
          </a:p>
        </p:txBody>
      </p:sp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44FEC-92D8-4662-8BCC-BA781E040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7" r="199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11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46E07-0ABD-4695-A878-CEAD359C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SERVO MOTOR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CDDBC-4D54-454E-9F1F-45198AE3F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2" r="2" b="2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0056-CDBA-4D1A-8AC4-AA78A618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270" y="2276857"/>
            <a:ext cx="5015484" cy="39001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/>
              <a:t>Features</a:t>
            </a:r>
            <a:endParaRPr lang="en-US" sz="2200"/>
          </a:p>
          <a:p>
            <a:r>
              <a:rPr lang="en-US" sz="2200"/>
              <a:t>Operating Voltage is +5V typically</a:t>
            </a:r>
          </a:p>
          <a:p>
            <a:r>
              <a:rPr lang="en-US" sz="2200"/>
              <a:t>Torque: 2.5kg/cm</a:t>
            </a:r>
          </a:p>
          <a:p>
            <a:r>
              <a:rPr lang="en-US" sz="2200"/>
              <a:t>Operating speed is 0.1s/60°</a:t>
            </a:r>
          </a:p>
          <a:p>
            <a:r>
              <a:rPr lang="en-US" sz="2200"/>
              <a:t>Gear Type: Plastic</a:t>
            </a:r>
          </a:p>
          <a:p>
            <a:r>
              <a:rPr lang="en-US" sz="2200"/>
              <a:t>Rotation : 0°-180°</a:t>
            </a:r>
          </a:p>
          <a:p>
            <a:r>
              <a:rPr lang="en-US" sz="2200"/>
              <a:t>Weight of motor : 9gm</a:t>
            </a:r>
          </a:p>
          <a:p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16760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1E31E-7467-43FD-838A-BA312779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PROJECT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20B2E-4BCC-4EAC-8F75-F504CE898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7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EFE777-1C19-47B8-AB30-742C3697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CA" sz="2000"/>
              <a:t>The project is used to improvise the Bank locker security system. It uses various peripherals and sensors for this purpose.</a:t>
            </a:r>
          </a:p>
          <a:p>
            <a:r>
              <a:rPr lang="en-CA" sz="2000"/>
              <a:t>The IOT based Bank locker security system uses an automated Safety vault with triple layer defense mechanism.</a:t>
            </a:r>
          </a:p>
          <a:p>
            <a:r>
              <a:rPr lang="en-CA" sz="2000"/>
              <a:t>It uses passcode, fingerprint and camera to manage and control the locker effectively.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520915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8712-79B5-4DBF-83E9-AA64CB48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BUZZER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4D465-1690-4DAB-9530-44A66012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10" r="3" b="13514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31EF-ABA5-4134-8311-F6ED2761D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This buzzer is used to give an alert sound when somebody fails to enter the passcode and fingerprints are not matched.</a:t>
            </a:r>
          </a:p>
          <a:p>
            <a:endParaRPr lang="en-US" sz="2200" dirty="0"/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205015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5F6A0-FBE6-4321-9FAC-661AF1B9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BUZZER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AF4AA-1372-4AD5-89DC-762675C28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10" r="3" b="13514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DD93-EB13-4D72-B438-7579577C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IN" b="1" dirty="0"/>
              <a:t>FEATURES:</a:t>
            </a:r>
          </a:p>
          <a:p>
            <a:r>
              <a:rPr lang="en-US" sz="2000" dirty="0"/>
              <a:t>Rated Voltage: 12VDC</a:t>
            </a:r>
          </a:p>
          <a:p>
            <a:r>
              <a:rPr lang="en-US" sz="2000" dirty="0"/>
              <a:t>75dB a loud sound for alarm</a:t>
            </a:r>
          </a:p>
          <a:p>
            <a:r>
              <a:rPr lang="en-US" sz="2000" dirty="0"/>
              <a:t>Active drive inside buzzer and simplify your design, only needs to control buzzer on or off</a:t>
            </a:r>
          </a:p>
          <a:p>
            <a:r>
              <a:rPr lang="en-US" sz="2000" dirty="0"/>
              <a:t>Widely used in security and home alarm system, or other areas needs sound alarm</a:t>
            </a:r>
          </a:p>
        </p:txBody>
      </p:sp>
    </p:spTree>
    <p:extLst>
      <p:ext uri="{BB962C8B-B14F-4D97-AF65-F5344CB8AC3E}">
        <p14:creationId xmlns:p14="http://schemas.microsoft.com/office/powerpoint/2010/main" val="3539540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1EED2-86C9-4878-B060-5DC1A997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OTHER ACCESSORIES</a:t>
            </a:r>
          </a:p>
        </p:txBody>
      </p:sp>
      <p:pic>
        <p:nvPicPr>
          <p:cNvPr id="16" name="Picture 9" descr="Electronic circuit board">
            <a:extLst>
              <a:ext uri="{FF2B5EF4-FFF2-40B4-BE49-F238E27FC236}">
                <a16:creationId xmlns:a16="http://schemas.microsoft.com/office/drawing/2014/main" id="{3BABD973-283E-47CC-B7A4-30BB7209B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3" r="3" b="3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B25A-96E0-48B9-8A9E-A0901CBB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 fontScale="92500" lnSpcReduction="10000"/>
          </a:bodyPr>
          <a:lstStyle/>
          <a:p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r>
              <a:rPr lang="en-GB" sz="2200" dirty="0"/>
              <a:t>Soldering kit: This kit consists of soldering iron which is used for soldering components to PCB. And there is a digital </a:t>
            </a:r>
            <a:r>
              <a:rPr lang="en-GB" sz="2200" dirty="0" err="1"/>
              <a:t>multimeter</a:t>
            </a:r>
            <a:r>
              <a:rPr lang="en-GB" sz="2200" dirty="0"/>
              <a:t> that comes with this kit that can be used for testing of components, power supply etc.</a:t>
            </a:r>
          </a:p>
          <a:p>
            <a:r>
              <a:rPr lang="en-GB" sz="2200" dirty="0"/>
              <a:t>Wires and Breadboard: Wires are used for connecting components in breadboard.</a:t>
            </a:r>
          </a:p>
          <a:p>
            <a:r>
              <a:rPr lang="en-CA" sz="2200" dirty="0"/>
              <a:t>Zero PCB: Used to place the Components on the board.</a:t>
            </a:r>
          </a:p>
          <a:p>
            <a:endParaRPr lang="en-GB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568933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2975B-26D6-49A3-B1F2-65EB6E8E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CA" dirty="0"/>
              <a:t>OTHER ACCESSORIES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D4EA-579E-4D86-9DD3-95ACC1B4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SD card: To Flash </a:t>
            </a:r>
            <a:r>
              <a:rPr lang="en-GB" sz="3200" dirty="0" err="1">
                <a:solidFill>
                  <a:schemeClr val="bg1"/>
                </a:solidFill>
              </a:rPr>
              <a:t>Beaglebone</a:t>
            </a:r>
            <a:r>
              <a:rPr lang="en-GB" sz="3200" dirty="0">
                <a:solidFill>
                  <a:schemeClr val="bg1"/>
                </a:solidFill>
              </a:rPr>
              <a:t> with latest Debian image SD card can be used.</a:t>
            </a:r>
          </a:p>
          <a:p>
            <a:r>
              <a:rPr lang="en-GB" sz="3200" dirty="0">
                <a:solidFill>
                  <a:schemeClr val="bg1"/>
                </a:solidFill>
              </a:rPr>
              <a:t>Resistor/Capacitor Kit: It consists of different types of resistors and capacitors used in the project.</a:t>
            </a:r>
          </a:p>
          <a:p>
            <a:r>
              <a:rPr lang="en-IN" sz="3200" dirty="0">
                <a:solidFill>
                  <a:schemeClr val="bg1"/>
                </a:solidFill>
              </a:rPr>
              <a:t>Power Supply: 9V is required </a:t>
            </a:r>
            <a:r>
              <a:rPr lang="en-GB" sz="3200" dirty="0">
                <a:solidFill>
                  <a:schemeClr val="bg1"/>
                </a:solidFill>
              </a:rPr>
              <a:t>to Power Up GSM Module and 5V to power up Beagle bone without Laptop</a:t>
            </a:r>
            <a:r>
              <a:rPr lang="en-GB" sz="2200" dirty="0">
                <a:solidFill>
                  <a:schemeClr val="bg1"/>
                </a:solidFill>
              </a:rPr>
              <a:t>.</a:t>
            </a:r>
            <a:endParaRPr lang="en-CA" sz="2200" dirty="0">
              <a:solidFill>
                <a:schemeClr val="bg1"/>
              </a:solidFill>
            </a:endParaRPr>
          </a:p>
          <a:p>
            <a:endParaRPr lang="en-C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68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664DE-F29B-45BD-9E22-358BFB04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ORDERING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D8C681-6543-4929-BBC9-D78973F35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45"/>
          <a:stretch/>
        </p:blipFill>
        <p:spPr>
          <a:xfrm>
            <a:off x="5816287" y="492573"/>
            <a:ext cx="522861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45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ORDERING COMPONENTS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344067-C9CE-46B4-B4A1-4190AD40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91" y="307731"/>
            <a:ext cx="1848907" cy="3997637"/>
          </a:xfrm>
          <a:prstGeom prst="rect">
            <a:avLst/>
          </a:prstGeom>
        </p:spPr>
      </p:pic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E5B231-F2BF-4894-99F0-1BFD632A1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7937" y="307731"/>
            <a:ext cx="1848907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746DF8E-0482-479D-9B2B-E0616385D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229" y="330045"/>
            <a:ext cx="1848907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D5F81-C175-46E6-AF24-E90D04C3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CA" sz="2200" dirty="0"/>
              <a:t>COMPONENTS THAT WE ALREADY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E712-F69B-42A3-BC98-E2DD8E68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1088137"/>
            <a:ext cx="6180082" cy="3801067"/>
          </a:xfrm>
        </p:spPr>
        <p:txBody>
          <a:bodyPr anchor="ctr">
            <a:normAutofit/>
          </a:bodyPr>
          <a:lstStyle/>
          <a:p>
            <a:r>
              <a:rPr lang="en-CA" sz="3600" dirty="0" err="1">
                <a:solidFill>
                  <a:schemeClr val="bg1"/>
                </a:solidFill>
              </a:rPr>
              <a:t>Beaglebone</a:t>
            </a:r>
            <a:r>
              <a:rPr lang="en-CA" sz="3600" dirty="0">
                <a:solidFill>
                  <a:schemeClr val="bg1"/>
                </a:solidFill>
              </a:rPr>
              <a:t> Black</a:t>
            </a:r>
          </a:p>
          <a:p>
            <a:r>
              <a:rPr lang="en-CA" sz="3600" dirty="0">
                <a:solidFill>
                  <a:schemeClr val="bg1"/>
                </a:solidFill>
              </a:rPr>
              <a:t>Soldering Kit</a:t>
            </a:r>
          </a:p>
          <a:p>
            <a:r>
              <a:rPr lang="en-CA" sz="3600" dirty="0">
                <a:solidFill>
                  <a:schemeClr val="bg1"/>
                </a:solidFill>
              </a:rPr>
              <a:t>Resistor/Capacitor Kit</a:t>
            </a:r>
          </a:p>
          <a:p>
            <a:r>
              <a:rPr lang="en-CA" sz="3600" dirty="0">
                <a:solidFill>
                  <a:schemeClr val="bg1"/>
                </a:solidFill>
              </a:rPr>
              <a:t>Wires and breadboard</a:t>
            </a:r>
          </a:p>
          <a:p>
            <a:r>
              <a:rPr lang="en-CA" sz="3600" dirty="0">
                <a:solidFill>
                  <a:schemeClr val="bg1"/>
                </a:solidFill>
              </a:rPr>
              <a:t>GSM Module</a:t>
            </a:r>
          </a:p>
          <a:p>
            <a:r>
              <a:rPr lang="en-CA" sz="3600" dirty="0">
                <a:solidFill>
                  <a:schemeClr val="bg1"/>
                </a:solidFill>
              </a:rPr>
              <a:t>SD Card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04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12380-7BA1-4F37-9B8A-2F59F6EA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A96A-030D-4B21-A56A-179B9FC4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CA" sz="1700">
                <a:hlinkClick r:id="rId2"/>
              </a:rPr>
              <a:t>https://elinux.org/Beagleboard:BeagleBoneBlack</a:t>
            </a:r>
            <a:endParaRPr lang="en-CA" sz="1700"/>
          </a:p>
          <a:p>
            <a:r>
              <a:rPr lang="en-CA" sz="1700">
                <a:hlinkClick r:id="rId3"/>
              </a:rPr>
              <a:t>https://subscription.packtpub.com/book/hardware_and_creative/9781785285059/1/ch01lvl1sec11/hardware-specification-of-beaglebone-black</a:t>
            </a:r>
            <a:endParaRPr lang="en-CA" sz="1700"/>
          </a:p>
          <a:p>
            <a:r>
              <a:rPr lang="en-CA" sz="1700">
                <a:hlinkClick r:id="rId4"/>
              </a:rPr>
              <a:t>SIM900 GSM GPRS Shield with Arduino | Random Nerd Tutorials</a:t>
            </a:r>
            <a:endParaRPr lang="en-CA" sz="1700"/>
          </a:p>
          <a:p>
            <a:r>
              <a:rPr lang="en-US" sz="1700">
                <a:hlinkClick r:id="rId5"/>
              </a:rPr>
              <a:t>Adafruit PCF8523 Real Time Clock Assembled Breakout Board - X2 Robotics in Canada</a:t>
            </a:r>
            <a:endParaRPr lang="en-US" sz="1700"/>
          </a:p>
          <a:p>
            <a:r>
              <a:rPr lang="en-US" sz="1700">
                <a:hlinkClick r:id="rId6"/>
              </a:rPr>
              <a:t>https://microcontrollerslab.com/ds3231-rtc-module-pinout-interfacing-with-arduino-features/#:~:text=%20Some%20of%20the%20detailed%20features%20are%20listed,with%20reference%20to%20the%20factory%20value%20More%20</a:t>
            </a:r>
            <a:endParaRPr lang="en-US" sz="1700"/>
          </a:p>
          <a:p>
            <a:r>
              <a:rPr lang="en-US" sz="1700">
                <a:hlinkClick r:id="rId7"/>
              </a:rPr>
              <a:t>Vibration Sensor Module (SW-420) - X2 Robotics in Canada</a:t>
            </a:r>
            <a:endParaRPr lang="en-US" sz="1700"/>
          </a:p>
          <a:p>
            <a:r>
              <a:rPr lang="en-CA" sz="1700">
                <a:hlinkClick r:id="rId8"/>
              </a:rPr>
              <a:t>Servo Motor SG-90 Basics, Pinout, Wire Description, Datasheet (components101.com)</a:t>
            </a:r>
            <a:endParaRPr lang="en-US" sz="1700"/>
          </a:p>
          <a:p>
            <a:endParaRPr lang="en-US" sz="1700"/>
          </a:p>
          <a:p>
            <a:pPr marL="0" indent="0">
              <a:buNone/>
            </a:pPr>
            <a:endParaRPr lang="en-US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</p:txBody>
      </p:sp>
    </p:spTree>
    <p:extLst>
      <p:ext uri="{BB962C8B-B14F-4D97-AF65-F5344CB8AC3E}">
        <p14:creationId xmlns:p14="http://schemas.microsoft.com/office/powerpoint/2010/main" val="3479047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8CB2E-FF21-46A6-860A-FE4D88EB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BB06-3CA2-436D-A55E-9677AEBF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1900">
                <a:hlinkClick r:id="rId2"/>
              </a:rPr>
              <a:t>3-Pack DC 3V-24V Piezo Electric Buzzer Alarm Active Buzzer Loud with 100mm Sound Cable: Amazon.ca: Industrial &amp; Scientific</a:t>
            </a:r>
            <a:endParaRPr lang="en-US" sz="1900"/>
          </a:p>
          <a:p>
            <a:r>
              <a:rPr lang="en-US" sz="1900">
                <a:hlinkClick r:id="rId3"/>
              </a:rPr>
              <a:t>New Products - X2 Robotics in Canada</a:t>
            </a:r>
            <a:endParaRPr lang="en-US" sz="1900"/>
          </a:p>
          <a:p>
            <a:r>
              <a:rPr lang="en-US" sz="1900">
                <a:hlinkClick r:id="rId4"/>
              </a:rPr>
              <a:t>https://learn.adafruit.com/adafruit-pitft-3-dot-5-touch-screen-for-raspberry-pi</a:t>
            </a:r>
            <a:endParaRPr lang="en-US" sz="1900"/>
          </a:p>
          <a:p>
            <a:r>
              <a:rPr lang="en-CA" sz="1900">
                <a:hlinkClick r:id="rId5"/>
              </a:rPr>
              <a:t>Optical Fingerprint Reader Sensor Module, Door Lock Access Control Attendance Recognition Device, for Arduino Geekstory: Amazon.ca: Industrial &amp; Scientific</a:t>
            </a:r>
            <a:endParaRPr lang="en-CA" sz="1900"/>
          </a:p>
          <a:p>
            <a:r>
              <a:rPr lang="en-US" sz="1900">
                <a:hlinkClick r:id="rId6"/>
              </a:rPr>
              <a:t>UHPPOTE Mechanical Buzzer Sounder 12VDC Continuous Beep with Leads 75dB for Access Control and Buzz-in System (Pack of 5): Amazon.ca: Camera &amp; Photo</a:t>
            </a:r>
            <a:endParaRPr lang="en-US" sz="1900"/>
          </a:p>
          <a:p>
            <a:r>
              <a:rPr lang="en-US" sz="1900">
                <a:hlinkClick r:id="rId7"/>
              </a:rPr>
              <a:t>https://www.amazon.ca/YUNGUI-Solder-able-Breadboard-Electronic-Experiment/dp/B07TTD5V2W</a:t>
            </a:r>
            <a:endParaRPr lang="en-US" sz="1900"/>
          </a:p>
          <a:p>
            <a:pPr marL="0" indent="0">
              <a:buNone/>
            </a:pPr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US" sz="1900"/>
          </a:p>
          <a:p>
            <a:endParaRPr lang="en-CA" sz="1900"/>
          </a:p>
        </p:txBody>
      </p:sp>
    </p:spTree>
    <p:extLst>
      <p:ext uri="{BB962C8B-B14F-4D97-AF65-F5344CB8AC3E}">
        <p14:creationId xmlns:p14="http://schemas.microsoft.com/office/powerpoint/2010/main" val="20486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3700"/>
              <a:t>HARDWARE REQUIREMENTS: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600" dirty="0" err="1">
                <a:solidFill>
                  <a:schemeClr val="bg1"/>
                </a:solidFill>
              </a:rPr>
              <a:t>Beaglebone</a:t>
            </a:r>
            <a:r>
              <a:rPr lang="en-US" sz="2600" dirty="0">
                <a:solidFill>
                  <a:schemeClr val="bg1"/>
                </a:solidFill>
              </a:rPr>
              <a:t> black</a:t>
            </a:r>
          </a:p>
          <a:p>
            <a:pPr lvl="0"/>
            <a:r>
              <a:rPr lang="en-CA" sz="2600" dirty="0">
                <a:solidFill>
                  <a:schemeClr val="bg1"/>
                </a:solidFill>
              </a:rPr>
              <a:t>Arduino Mega</a:t>
            </a:r>
          </a:p>
          <a:p>
            <a:pPr lvl="0"/>
            <a:r>
              <a:rPr lang="en-CA" sz="2600" dirty="0">
                <a:solidFill>
                  <a:schemeClr val="bg1"/>
                </a:solidFill>
              </a:rPr>
              <a:t>GSM Module</a:t>
            </a:r>
          </a:p>
          <a:p>
            <a:pPr lvl="0"/>
            <a:r>
              <a:rPr lang="en-CA" sz="2600" dirty="0">
                <a:solidFill>
                  <a:schemeClr val="bg1"/>
                </a:solidFill>
              </a:rPr>
              <a:t>WIFI Module</a:t>
            </a:r>
          </a:p>
          <a:p>
            <a:pPr lvl="0"/>
            <a:r>
              <a:rPr lang="en-CA" sz="2600" dirty="0">
                <a:solidFill>
                  <a:schemeClr val="bg1"/>
                </a:solidFill>
              </a:rPr>
              <a:t>RTC Module</a:t>
            </a:r>
          </a:p>
          <a:p>
            <a:pPr lvl="0"/>
            <a:r>
              <a:rPr lang="en-CA" sz="2600" dirty="0">
                <a:solidFill>
                  <a:schemeClr val="bg1"/>
                </a:solidFill>
              </a:rPr>
              <a:t>Vibration sensor</a:t>
            </a:r>
          </a:p>
          <a:p>
            <a:pPr lvl="0"/>
            <a:r>
              <a:rPr lang="en-CA" sz="2600" dirty="0">
                <a:solidFill>
                  <a:schemeClr val="bg1"/>
                </a:solidFill>
              </a:rPr>
              <a:t>Fingerprint sensor</a:t>
            </a:r>
          </a:p>
          <a:p>
            <a:pPr lvl="0"/>
            <a:r>
              <a:rPr lang="en-CA" sz="2600" dirty="0">
                <a:solidFill>
                  <a:schemeClr val="bg1"/>
                </a:solidFill>
              </a:rPr>
              <a:t>Servo motor</a:t>
            </a:r>
          </a:p>
          <a:p>
            <a:pPr lvl="0"/>
            <a:r>
              <a:rPr lang="en-CA" sz="2600" dirty="0">
                <a:solidFill>
                  <a:schemeClr val="bg1"/>
                </a:solidFill>
              </a:rPr>
              <a:t>Touchscreen</a:t>
            </a:r>
          </a:p>
          <a:p>
            <a:pPr lvl="0"/>
            <a:r>
              <a:rPr lang="en-CA" sz="2600" dirty="0">
                <a:solidFill>
                  <a:schemeClr val="bg1"/>
                </a:solidFill>
              </a:rPr>
              <a:t>Buzzer</a:t>
            </a:r>
          </a:p>
          <a:p>
            <a:pPr lvl="0"/>
            <a:r>
              <a:rPr lang="en-CA" sz="2600" dirty="0">
                <a:solidFill>
                  <a:schemeClr val="bg1"/>
                </a:solidFill>
              </a:rPr>
              <a:t>Other Accessories: Soldering kit, resistor/capacitor kit, power supply, SD card, wires and breadboard, Zero PCB</a:t>
            </a:r>
            <a:endParaRPr lang="en-US" sz="2600" dirty="0">
              <a:solidFill>
                <a:schemeClr val="bg1"/>
              </a:solidFill>
            </a:endParaRPr>
          </a:p>
          <a:p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63AA-D4C7-49DA-8E19-74B34B8D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BEAGLEBONE BLACK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5B067D-EC28-4A6D-BC41-EB8A037B7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" t="17891" r="871" b="482"/>
          <a:stretch/>
        </p:blipFill>
        <p:spPr>
          <a:xfrm>
            <a:off x="933854" y="2636197"/>
            <a:ext cx="6089515" cy="4007794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D47DC1E-43B2-48B5-BA6B-CCEE75661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BBB is our main microcontroller unit.</a:t>
            </a:r>
          </a:p>
          <a:p>
            <a:r>
              <a:rPr lang="en-US" sz="2400" dirty="0"/>
              <a:t>It </a:t>
            </a:r>
            <a:r>
              <a:rPr lang="en-IN" sz="2400" dirty="0"/>
              <a:t>is a low-cost, community-supported development platform for developers and hobbyists.</a:t>
            </a:r>
            <a:endParaRPr lang="en-US" sz="2400" dirty="0"/>
          </a:p>
          <a:p>
            <a:r>
              <a:rPr lang="en-IN" sz="2400" dirty="0"/>
              <a:t>Boot Linux in under 10 seconds and get started on development in less than 5 minutes with just a single USB cable</a:t>
            </a:r>
            <a:r>
              <a:rPr lang="en-US" sz="2200" dirty="0"/>
              <a:t>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2320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AE488-5D4D-4E9B-A992-E6A229F1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BEAGLEBONE 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15F4-2453-48B8-ADD6-36CEBC774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777"/>
            <a:ext cx="5015484" cy="3660185"/>
          </a:xfrm>
        </p:spPr>
        <p:txBody>
          <a:bodyPr>
            <a:normAutofit/>
          </a:bodyPr>
          <a:lstStyle/>
          <a:p>
            <a:r>
              <a:rPr lang="en-CA" sz="2200"/>
              <a:t>AM335x 1GHz ARM® Cortex-A8 processor which is much faster than beaglebone.</a:t>
            </a:r>
          </a:p>
          <a:p>
            <a:r>
              <a:rPr lang="en-CA" sz="2200"/>
              <a:t>512MB DDR3 RAM</a:t>
            </a:r>
          </a:p>
          <a:p>
            <a:r>
              <a:rPr lang="en-CA" sz="2200"/>
              <a:t>4GB 8-bit eMMC on-board flash storage</a:t>
            </a:r>
          </a:p>
          <a:p>
            <a:r>
              <a:rPr lang="en-CA" sz="2200"/>
              <a:t>3D graphics accelerator</a:t>
            </a:r>
          </a:p>
          <a:p>
            <a:r>
              <a:rPr lang="en-CA" sz="2200"/>
              <a:t>NEON floating-point accelerator</a:t>
            </a:r>
          </a:p>
          <a:p>
            <a:r>
              <a:rPr lang="en-CA" sz="2200"/>
              <a:t>2x PRU 32-bit microcontrollers</a:t>
            </a:r>
          </a:p>
          <a:p>
            <a:endParaRPr lang="en-CA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3326F-36DB-412D-918F-2F0C2EFB5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" r="2" b="2"/>
          <a:stretch/>
        </p:blipFill>
        <p:spPr>
          <a:xfrm>
            <a:off x="6338316" y="2516777"/>
            <a:ext cx="5015484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4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86737-DE18-4F0A-8642-DCF63589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1197864"/>
          </a:xfrm>
        </p:spPr>
        <p:txBody>
          <a:bodyPr>
            <a:normAutofit/>
          </a:bodyPr>
          <a:lstStyle/>
          <a:p>
            <a:r>
              <a:rPr lang="en-CA" dirty="0"/>
              <a:t>BEAGLEBONE BLACK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7238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7213640-5F87-4494-A5FE-F89A47134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" b="1"/>
          <a:stretch/>
        </p:blipFill>
        <p:spPr>
          <a:xfrm>
            <a:off x="835161" y="1999578"/>
            <a:ext cx="6215794" cy="41715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DED4-A427-4852-93E3-2C7D5C1FA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14" y="1999578"/>
            <a:ext cx="3823525" cy="417156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It has a range of IO including USB, SPI, I2C, UART, LCD, GPMC, MMC1, MMC2, interrupts, and GPIOs.</a:t>
            </a:r>
          </a:p>
          <a:p>
            <a:r>
              <a:rPr lang="en-CA" sz="2000" dirty="0"/>
              <a:t>Connectivity</a:t>
            </a:r>
          </a:p>
          <a:p>
            <a:pPr lvl="1"/>
            <a:r>
              <a:rPr lang="en-CA" sz="2000" dirty="0"/>
              <a:t>USB client for power &amp; communications</a:t>
            </a:r>
          </a:p>
          <a:p>
            <a:pPr lvl="1"/>
            <a:r>
              <a:rPr lang="en-CA" sz="2000" dirty="0"/>
              <a:t>USB host</a:t>
            </a:r>
          </a:p>
          <a:p>
            <a:pPr lvl="1"/>
            <a:r>
              <a:rPr lang="en-CA" sz="2000" dirty="0"/>
              <a:t>Ethernet</a:t>
            </a:r>
          </a:p>
          <a:p>
            <a:pPr lvl="1"/>
            <a:r>
              <a:rPr lang="en-CA" sz="2000" dirty="0"/>
              <a:t>HDMI</a:t>
            </a:r>
          </a:p>
          <a:p>
            <a:pPr lvl="1"/>
            <a:r>
              <a:rPr lang="en-CA" sz="2000" dirty="0"/>
              <a:t>2x 46 pin headers</a:t>
            </a:r>
          </a:p>
        </p:txBody>
      </p:sp>
    </p:spTree>
    <p:extLst>
      <p:ext uri="{BB962C8B-B14F-4D97-AF65-F5344CB8AC3E}">
        <p14:creationId xmlns:p14="http://schemas.microsoft.com/office/powerpoint/2010/main" val="76222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4D4C7-F147-4F4F-9480-78A1A24D9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1595" r="-1" b="3043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6447F-453B-4838-812D-21850CD2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CA" sz="5400" dirty="0">
                <a:solidFill>
                  <a:srgbClr val="FFFFFF"/>
                </a:solidFill>
              </a:rPr>
              <a:t>BEAGLEBONE 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04DF-BCD2-42C2-B9E2-ED19A68A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200" dirty="0">
                <a:solidFill>
                  <a:srgbClr val="FFFFFF"/>
                </a:solidFill>
              </a:rPr>
              <a:t>  </a:t>
            </a:r>
            <a:r>
              <a:rPr lang="en-CA" sz="4000" dirty="0">
                <a:solidFill>
                  <a:srgbClr val="FFFFFF"/>
                </a:solidFill>
              </a:rPr>
              <a:t>Software Compatibility</a:t>
            </a:r>
          </a:p>
          <a:p>
            <a:pPr lvl="1"/>
            <a:r>
              <a:rPr lang="en-CA" sz="4000" dirty="0">
                <a:solidFill>
                  <a:srgbClr val="FFFFFF"/>
                </a:solidFill>
              </a:rPr>
              <a:t>Debian</a:t>
            </a:r>
          </a:p>
          <a:p>
            <a:pPr lvl="1"/>
            <a:r>
              <a:rPr lang="en-CA" sz="4000" dirty="0">
                <a:solidFill>
                  <a:srgbClr val="FFFFFF"/>
                </a:solidFill>
              </a:rPr>
              <a:t>Android</a:t>
            </a:r>
          </a:p>
          <a:p>
            <a:pPr lvl="1"/>
            <a:r>
              <a:rPr lang="en-CA" sz="4000" dirty="0">
                <a:solidFill>
                  <a:srgbClr val="FFFFFF"/>
                </a:solidFill>
              </a:rPr>
              <a:t>Ubuntu</a:t>
            </a:r>
          </a:p>
          <a:p>
            <a:pPr lvl="1"/>
            <a:r>
              <a:rPr lang="en-CA" sz="4000" dirty="0">
                <a:solidFill>
                  <a:srgbClr val="FFFFFF"/>
                </a:solidFill>
              </a:rPr>
              <a:t>Cloud9 IDE on Node.js w/ </a:t>
            </a:r>
            <a:r>
              <a:rPr lang="en-CA" sz="4000" dirty="0" err="1">
                <a:solidFill>
                  <a:srgbClr val="FFFFFF"/>
                </a:solidFill>
              </a:rPr>
              <a:t>BoneScript</a:t>
            </a:r>
            <a:r>
              <a:rPr lang="en-CA" sz="4000" dirty="0">
                <a:solidFill>
                  <a:srgbClr val="FFFFFF"/>
                </a:solidFill>
              </a:rPr>
              <a:t> library</a:t>
            </a:r>
          </a:p>
          <a:p>
            <a:endParaRPr lang="en-CA" sz="2200" dirty="0">
              <a:solidFill>
                <a:srgbClr val="FFFFFF"/>
              </a:solidFill>
            </a:endParaRPr>
          </a:p>
        </p:txBody>
      </p:sp>
      <p:sp>
        <p:nvSpPr>
          <p:cNvPr id="30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47625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B8149-631A-4198-BBA6-AC33CD8A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</a:rPr>
              <a:t>ARDUINO MEGA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1CAD9-FD38-41C2-A7E2-D201820AE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" r="8004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037A-CC35-479B-A476-3AB13798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Arduino Mega is the slave device in our system for connecting GSM Module and fingerprint sensor.</a:t>
            </a:r>
          </a:p>
          <a:p>
            <a:r>
              <a:rPr lang="en-US" sz="2200" dirty="0"/>
              <a:t>It is a microcontroller based on the </a:t>
            </a:r>
            <a:r>
              <a:rPr lang="en-CA" sz="2200" dirty="0"/>
              <a:t>ATmega2560</a:t>
            </a:r>
            <a:r>
              <a:rPr lang="en-US" sz="2200" dirty="0"/>
              <a:t>.</a:t>
            </a:r>
          </a:p>
          <a:p>
            <a:r>
              <a:rPr lang="en-US" sz="2200" dirty="0"/>
              <a:t>The Arduino Mega can be powered via the USB connection or with an external power supply. The power source is selected automatically.</a:t>
            </a:r>
          </a:p>
          <a:p>
            <a:endParaRPr lang="en-US" sz="2200" dirty="0"/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94443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1712</Words>
  <Application>Microsoft Office PowerPoint</Application>
  <PresentationFormat>Widescreen</PresentationFormat>
  <Paragraphs>222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HARDWARE SPECIFICATIONS</vt:lpstr>
      <vt:lpstr>CONTENT</vt:lpstr>
      <vt:lpstr>PROJECT OVERVIEW</vt:lpstr>
      <vt:lpstr>HARDWARE REQUIREMENTS:</vt:lpstr>
      <vt:lpstr>BEAGLEBONE BLACK </vt:lpstr>
      <vt:lpstr>BEAGLEBONE BLACK</vt:lpstr>
      <vt:lpstr>BEAGLEBONE BLACK</vt:lpstr>
      <vt:lpstr>BEAGLEBONE BLACK</vt:lpstr>
      <vt:lpstr>ARDUINO MEGA</vt:lpstr>
      <vt:lpstr>ARDUINO MEGA</vt:lpstr>
      <vt:lpstr>ARDUINO MEGA</vt:lpstr>
      <vt:lpstr>GSM MODULE SIM900 ARDUINO SHIELD</vt:lpstr>
      <vt:lpstr>GSM MODULE</vt:lpstr>
      <vt:lpstr>GSM MODULE 900</vt:lpstr>
      <vt:lpstr>ESP32 MODULE</vt:lpstr>
      <vt:lpstr>ESP32 CAM MODULE</vt:lpstr>
      <vt:lpstr>ESP32 CAM MODULE</vt:lpstr>
      <vt:lpstr>ESP8266</vt:lpstr>
      <vt:lpstr>ESP8266</vt:lpstr>
      <vt:lpstr>RTC MODULE</vt:lpstr>
      <vt:lpstr>RTC MODULE</vt:lpstr>
      <vt:lpstr>VIBRATION SENSOR</vt:lpstr>
      <vt:lpstr>VIBRATION SENSOR</vt:lpstr>
      <vt:lpstr>FINGERPRINT SENSOR</vt:lpstr>
      <vt:lpstr>FINGERPRINT SENSOR</vt:lpstr>
      <vt:lpstr>TOUCHSCREEN</vt:lpstr>
      <vt:lpstr>TOUCHSCREEN</vt:lpstr>
      <vt:lpstr>SERVO MOTOR</vt:lpstr>
      <vt:lpstr>SERVO MOTOR</vt:lpstr>
      <vt:lpstr>BUZZER</vt:lpstr>
      <vt:lpstr>BUZZER</vt:lpstr>
      <vt:lpstr>OTHER ACCESSORIES</vt:lpstr>
      <vt:lpstr>OTHER ACCESSORIES</vt:lpstr>
      <vt:lpstr>ORDERING COMPONENTS</vt:lpstr>
      <vt:lpstr>ORDERING COMPONENTS</vt:lpstr>
      <vt:lpstr>COMPONENTS THAT WE ALREADY HAVE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SPECIFICATIONS</dc:title>
  <dc:creator>gillpreet0996@gmail.com</dc:creator>
  <cp:lastModifiedBy>gillpreet0996@gmail.com</cp:lastModifiedBy>
  <cp:revision>13</cp:revision>
  <dcterms:created xsi:type="dcterms:W3CDTF">2021-02-17T01:13:44Z</dcterms:created>
  <dcterms:modified xsi:type="dcterms:W3CDTF">2021-02-17T02:39:08Z</dcterms:modified>
</cp:coreProperties>
</file>