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sldIdLst>
    <p:sldId id="473" r:id="rId3"/>
    <p:sldId id="484" r:id="rId4"/>
    <p:sldId id="464" r:id="rId5"/>
    <p:sldId id="4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29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66CC"/>
    <a:srgbClr val="336699"/>
    <a:srgbClr val="0099FF"/>
    <a:srgbClr val="135A96"/>
    <a:srgbClr val="3399FF"/>
    <a:srgbClr val="529BDE"/>
    <a:srgbClr val="0779FC"/>
    <a:srgbClr val="CC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3" autoAdjust="0"/>
    <p:restoredTop sz="83039" autoAdjust="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pos="4929"/>
        <p:guide orient="horz" pos="1026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E2373-C44F-48EF-8676-E15403C6EC4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C120-FDB3-426F-B51D-D3AC50B2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2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CC120-FDB3-426F-B51D-D3AC50B2FC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2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CC120-FDB3-426F-B51D-D3AC50B2FC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3F833-0480-46DA-BEAF-430D6D4F43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6BB5-6504-4624-B5F2-D0ED0A6A5BF0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DA24-17E4-48C2-B512-797CEA3B8B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3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microsoft.com/office/2007/relationships/hdphoto" Target="../media/hdphoto2.wdp"/><Relationship Id="rId10" Type="http://schemas.openxmlformats.org/officeDocument/2006/relationships/image" Target="../media/image8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e7d195523061f1c0c8c9ef2b4c47b9232c7d3c1aa29fc33cC35E69D0959227FEE46513058567BC4DFCDEC239794EE7F7D54C53BFAAED1E91F0142CACD1DBF61753822421AB78C025DC4BB29C14829EC7C6D37D8A9CA70047A09DB626CDC478188AAE788980AD6360B85A7D59C3762F4D50019219ABFE4425658702DD84EB787A2D9C4C9777290CD5</a:t>
            </a:r>
            <a:endParaRPr lang="zh-CN" altLang="en-US" sz="10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7" y="183060"/>
            <a:ext cx="830343" cy="51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50" y="-154893"/>
            <a:ext cx="5835946" cy="219065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20845" y="351180"/>
            <a:ext cx="1159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20000" endPos="45500" dir="5400000" sy="-10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BYD Electronics</a:t>
            </a:r>
            <a:endParaRPr lang="en-US" altLang="zh-CN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10487" y="1578494"/>
            <a:ext cx="4226247" cy="1852944"/>
            <a:chOff x="-1221674" y="-336569"/>
            <a:chExt cx="4226247" cy="1852944"/>
          </a:xfrm>
        </p:grpSpPr>
        <p:sp>
          <p:nvSpPr>
            <p:cNvPr id="59" name="椭圆 58"/>
            <p:cNvSpPr/>
            <p:nvPr/>
          </p:nvSpPr>
          <p:spPr>
            <a:xfrm>
              <a:off x="-1027209" y="107343"/>
              <a:ext cx="3456384" cy="994926"/>
            </a:xfrm>
            <a:prstGeom prst="ellipse">
              <a:avLst/>
            </a:prstGeom>
            <a:noFill/>
            <a:ln>
              <a:solidFill>
                <a:srgbClr val="23789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60" name="Picture 2" descr="“台式游戏电脑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6496" y="-336569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“macbook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50191" y="789538"/>
              <a:ext cx="524955" cy="62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“iphone 7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21674" y="241451"/>
              <a:ext cx="670669" cy="52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“冰箱”的图片搜索结果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53777" y="256592"/>
              <a:ext cx="1150796" cy="767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文本框 63"/>
            <p:cNvSpPr txBox="1"/>
            <p:nvPr/>
          </p:nvSpPr>
          <p:spPr>
            <a:xfrm>
              <a:off x="-853702" y="266461"/>
              <a:ext cx="3036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rgbClr val="135A9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  <a:latin typeface="+mn-lt"/>
                </a:rPr>
                <a:t>Consumer</a:t>
              </a:r>
            </a:p>
            <a:p>
              <a:r>
                <a:rPr lang="en-US" altLang="zh-CN" sz="1800" dirty="0" smtClean="0">
                  <a:solidFill>
                    <a:schemeClr val="bg1"/>
                  </a:solidFill>
                  <a:latin typeface="+mn-lt"/>
                </a:rPr>
                <a:t>Electronics</a:t>
              </a:r>
              <a:endParaRPr lang="zh-CN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65" name="Picture 8" descr="“洗衣机”的图片搜索结果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671" y="789502"/>
              <a:ext cx="726873" cy="726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“智能电视”的图片搜索结果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6707" y="-202606"/>
              <a:ext cx="789116" cy="59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椭圆 66"/>
          <p:cNvSpPr/>
          <p:nvPr/>
        </p:nvSpPr>
        <p:spPr>
          <a:xfrm>
            <a:off x="464826" y="4302222"/>
            <a:ext cx="3444169" cy="1057851"/>
          </a:xfrm>
          <a:prstGeom prst="ellipse">
            <a:avLst/>
          </a:prstGeom>
          <a:noFill/>
          <a:ln>
            <a:solidFill>
              <a:srgbClr val="2378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8" name="Picture 2" descr="http://vrlabonline.com/html5/Uploads/News/2016-09-28/News_2016-09-28_10362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9" t="2628" b="1"/>
          <a:stretch/>
        </p:blipFill>
        <p:spPr bwMode="auto">
          <a:xfrm>
            <a:off x="333658" y="3796813"/>
            <a:ext cx="1380791" cy="11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“智能教育”的图片搜索结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0" y="5058976"/>
            <a:ext cx="539268" cy="6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4" descr="“智慧教育”的图片搜索结果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5"/>
          <a:stretch/>
        </p:blipFill>
        <p:spPr bwMode="auto">
          <a:xfrm>
            <a:off x="2568812" y="4412589"/>
            <a:ext cx="2208669" cy="10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文本框 70"/>
          <p:cNvSpPr txBox="1"/>
          <p:nvPr/>
        </p:nvSpPr>
        <p:spPr>
          <a:xfrm>
            <a:off x="1131368" y="4718536"/>
            <a:ext cx="21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rgbClr val="135A9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Education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8401843" y="2008301"/>
            <a:ext cx="3456384" cy="1004568"/>
          </a:xfrm>
          <a:prstGeom prst="ellipse">
            <a:avLst/>
          </a:prstGeom>
          <a:noFill/>
          <a:ln>
            <a:solidFill>
              <a:srgbClr val="2378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Picture 14" descr="“医疗 DNA”的图片搜索结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224" y="2156514"/>
            <a:ext cx="830779" cy="8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本框 73"/>
          <p:cNvSpPr txBox="1"/>
          <p:nvPr/>
        </p:nvSpPr>
        <p:spPr>
          <a:xfrm>
            <a:off x="9289602" y="2185887"/>
            <a:ext cx="216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135A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</a:rPr>
              <a:t>Medical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</a:rPr>
              <a:t>Electronics</a:t>
            </a:r>
            <a:endParaRPr lang="zh-CN" alt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458520" y="4427065"/>
            <a:ext cx="3456384" cy="1024427"/>
          </a:xfrm>
          <a:prstGeom prst="ellipse">
            <a:avLst/>
          </a:prstGeom>
          <a:noFill/>
          <a:ln>
            <a:solidFill>
              <a:srgbClr val="2378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4" t="63198" b="23998"/>
          <a:stretch/>
        </p:blipFill>
        <p:spPr>
          <a:xfrm>
            <a:off x="11048088" y="4398110"/>
            <a:ext cx="1252828" cy="1143766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9428643" y="4735716"/>
            <a:ext cx="200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800" b="1">
                <a:solidFill>
                  <a:srgbClr val="135A9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Industrial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Electronics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78" name="Picture 18" descr="“智慧医疗器械”的图片搜索结果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636" y="2753209"/>
            <a:ext cx="654922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2" descr="https://medical.toshiba.com/resources/img/products/computed-tomography/celesteion/ct-celesteion-overview-hero-shot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r="6033" b="15794"/>
          <a:stretch/>
        </p:blipFill>
        <p:spPr bwMode="auto">
          <a:xfrm>
            <a:off x="8104789" y="1690670"/>
            <a:ext cx="1591418" cy="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5508" b="74153" l="64938" r="83250">
                        <a14:backgroundMark x1="73563" y1="67585" x2="73563" y2="67585"/>
                        <a14:backgroundMark x1="73563" y1="69280" x2="73563" y2="69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338" t="52822" r="16960" b="24619"/>
          <a:stretch/>
        </p:blipFill>
        <p:spPr>
          <a:xfrm>
            <a:off x="8041802" y="4027066"/>
            <a:ext cx="1955589" cy="1492251"/>
          </a:xfrm>
          <a:prstGeom prst="rect">
            <a:avLst/>
          </a:prstGeom>
        </p:spPr>
      </p:pic>
      <p:sp>
        <p:nvSpPr>
          <p:cNvPr id="81" name="椭圆 80"/>
          <p:cNvSpPr/>
          <p:nvPr/>
        </p:nvSpPr>
        <p:spPr>
          <a:xfrm>
            <a:off x="4458790" y="5416369"/>
            <a:ext cx="3456384" cy="1063376"/>
          </a:xfrm>
          <a:prstGeom prst="ellipse">
            <a:avLst/>
          </a:prstGeom>
          <a:noFill/>
          <a:ln>
            <a:solidFill>
              <a:srgbClr val="2378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Picture 2" descr="“汽车”的图片搜索结果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72" y="4959281"/>
            <a:ext cx="2242952" cy="10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“云服务”的图片搜索结果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95" y="5494654"/>
            <a:ext cx="1383940" cy="9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本框 83"/>
          <p:cNvSpPr txBox="1"/>
          <p:nvPr/>
        </p:nvSpPr>
        <p:spPr>
          <a:xfrm>
            <a:off x="4698005" y="5816415"/>
            <a:ext cx="30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rgbClr val="135A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</a:rPr>
              <a:t>Auto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 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</a:rPr>
              <a:t>Electronics</a:t>
            </a:r>
          </a:p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</a:rPr>
              <a:t> (IoV)</a:t>
            </a:r>
            <a:endParaRPr lang="zh-CN" altLang="en-US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2" cstate="screen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97727">
                        <a14:foregroundMark x1="9091" y1="23121" x2="7955" y2="11561"/>
                        <a14:backgroundMark x1="6818" y1="9827" x2="3977" y2="91329"/>
                        <a14:backgroundMark x1="11364" y1="95954" x2="58523" y2="99422"/>
                        <a14:backgroundMark x1="36932" y1="93642" x2="76705" y2="99422"/>
                        <a14:backgroundMark x1="84091" y1="94220" x2="99432" y2="99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2970" y="5889346"/>
            <a:ext cx="534345" cy="4967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7" t="31612" r="42401" b="39127"/>
          <a:stretch/>
        </p:blipFill>
        <p:spPr>
          <a:xfrm>
            <a:off x="5511567" y="2575419"/>
            <a:ext cx="1728132" cy="1736521"/>
          </a:xfrm>
          <a:prstGeom prst="ellipse">
            <a:avLst/>
          </a:prstGeom>
        </p:spPr>
      </p:pic>
      <p:cxnSp>
        <p:nvCxnSpPr>
          <p:cNvPr id="15" name="曲线连接符 14"/>
          <p:cNvCxnSpPr/>
          <p:nvPr/>
        </p:nvCxnSpPr>
        <p:spPr>
          <a:xfrm>
            <a:off x="4034843" y="2656188"/>
            <a:ext cx="2231275" cy="775250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0" idx="0"/>
          </p:cNvCxnSpPr>
          <p:nvPr/>
        </p:nvCxnSpPr>
        <p:spPr>
          <a:xfrm rot="5400000" flipH="1" flipV="1">
            <a:off x="4608643" y="2578393"/>
            <a:ext cx="898700" cy="276969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/>
          <p:nvPr/>
        </p:nvCxnSpPr>
        <p:spPr>
          <a:xfrm rot="10800000" flipV="1">
            <a:off x="6442842" y="2490004"/>
            <a:ext cx="2071035" cy="794940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 rot="10800000">
            <a:off x="6595242" y="3437344"/>
            <a:ext cx="2875975" cy="1084046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 rot="5400000" flipH="1" flipV="1">
            <a:off x="5174433" y="4107355"/>
            <a:ext cx="1649296" cy="575395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439" y="-122321"/>
            <a:ext cx="5835946" cy="21906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817" y="183060"/>
            <a:ext cx="830343" cy="51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122784" y="351919"/>
            <a:ext cx="3929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20000" endPos="45500" dir="5400000" sy="-10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BYD New Energy</a:t>
            </a:r>
            <a:endParaRPr lang="zh-CN" altLang="en-US" sz="36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reflection blurRad="6350" stA="20000" endPos="45500" dir="5400000" sy="-100000" algn="bl" rotWithShape="0"/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44994" y="2718298"/>
            <a:ext cx="480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PIONEER IN PROVIDING 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ZERO EMISSION ENERGY 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GENERATION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endParaRPr lang="zh-CN" alt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35813" y="4995586"/>
            <a:ext cx="382508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BYD Energy Storage </a:t>
            </a:r>
          </a:p>
          <a:p>
            <a:pPr algn="ctr"/>
            <a:r>
              <a:rPr lang="en-U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23.3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lang="en-US" altLang="zh-C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Global Market Share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3393" y="1922093"/>
            <a:ext cx="471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Arial Black" panose="020B0A04020102020204" pitchFamily="34" charset="0"/>
              </a:rPr>
              <a:t>FROM </a:t>
            </a:r>
            <a:r>
              <a:rPr lang="en-US" altLang="zh-C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MANAGING AIR </a:t>
            </a:r>
            <a:r>
              <a:rPr lang="en-US" altLang="zh-CN" dirty="0">
                <a:solidFill>
                  <a:srgbClr val="FFC000"/>
                </a:solidFill>
                <a:latin typeface="Arial Black" panose="020B0A04020102020204" pitchFamily="34" charset="0"/>
              </a:rPr>
              <a:t>POLLUTION</a:t>
            </a:r>
            <a:endParaRPr lang="zh-CN" altLang="en-US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左弧形箭头 22"/>
          <p:cNvSpPr/>
          <p:nvPr/>
        </p:nvSpPr>
        <p:spPr>
          <a:xfrm rot="13007107">
            <a:off x="5321245" y="3740576"/>
            <a:ext cx="1532357" cy="2848101"/>
          </a:xfrm>
          <a:prstGeom prst="curv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2525" y="1826874"/>
            <a:ext cx="5719769" cy="4801018"/>
            <a:chOff x="2550979" y="1783608"/>
            <a:chExt cx="5500197" cy="4497754"/>
          </a:xfrm>
        </p:grpSpPr>
        <p:sp>
          <p:nvSpPr>
            <p:cNvPr id="18" name="左弧形箭头 17"/>
            <p:cNvSpPr/>
            <p:nvPr/>
          </p:nvSpPr>
          <p:spPr>
            <a:xfrm rot="20314352">
              <a:off x="2550979" y="3582256"/>
              <a:ext cx="1473533" cy="2668196"/>
            </a:xfrm>
            <a:prstGeom prst="curved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106303" y="1783608"/>
              <a:ext cx="4944873" cy="4497754"/>
              <a:chOff x="1606455" y="1359944"/>
              <a:chExt cx="6728279" cy="527703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6008" r="6008"/>
              <a:stretch/>
            </p:blipFill>
            <p:spPr>
              <a:xfrm>
                <a:off x="4995534" y="1359944"/>
                <a:ext cx="3339200" cy="2805111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2187" r="12187"/>
              <a:stretch/>
            </p:blipFill>
            <p:spPr>
              <a:xfrm>
                <a:off x="1606455" y="1359944"/>
                <a:ext cx="3339200" cy="2805113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8047" r="8047"/>
              <a:stretch/>
            </p:blipFill>
            <p:spPr>
              <a:xfrm>
                <a:off x="3276054" y="3831860"/>
                <a:ext cx="3339201" cy="2805114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255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290654" y="1697211"/>
            <a:ext cx="11891321" cy="4438295"/>
            <a:chOff x="0" y="0"/>
            <a:chExt cx="8672513" cy="3236913"/>
          </a:xfrm>
        </p:grpSpPr>
        <p:sp>
          <p:nvSpPr>
            <p:cNvPr id="104" name="矩形 103"/>
            <p:cNvSpPr/>
            <p:nvPr/>
          </p:nvSpPr>
          <p:spPr>
            <a:xfrm>
              <a:off x="0" y="0"/>
              <a:ext cx="8672513" cy="32369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726" y="0"/>
              <a:ext cx="5179061" cy="3236913"/>
            </a:xfrm>
            <a:prstGeom prst="rect">
              <a:avLst/>
            </a:prstGeom>
          </p:spPr>
        </p:pic>
      </p:grpSp>
      <p:sp>
        <p:nvSpPr>
          <p:cNvPr id="103" name="矩形 102"/>
          <p:cNvSpPr/>
          <p:nvPr/>
        </p:nvSpPr>
        <p:spPr>
          <a:xfrm>
            <a:off x="291038" y="1697211"/>
            <a:ext cx="11890552" cy="443829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e7d195523061f1c0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e7d195523061f1c0c8c9ef2b4c47b9232c7d3c1aa29fc33cC35E69D0959227FEE46513058567BC4DFCDEC239794EE7F7D54C53BFAAED1E91F0142CACD1DBF61753822421AB78C025DC4BB29C14829EC7C6D37D8A9CA70047A09DB626CDC478188AAE788980AD6360B85A7D59C3762F4D50019219ABFE4425658702DD84EB787A2D9C4C9777290CD5</a:t>
            </a:r>
            <a:endParaRPr lang="zh-CN" altLang="en-US" sz="100"/>
          </a:p>
        </p:txBody>
      </p:sp>
      <p:sp>
        <p:nvSpPr>
          <p:cNvPr id="7" name="矩形 6"/>
          <p:cNvSpPr/>
          <p:nvPr/>
        </p:nvSpPr>
        <p:spPr>
          <a:xfrm>
            <a:off x="1339898" y="489672"/>
            <a:ext cx="988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20000" endPos="45500" dir="5400000" sy="-10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Our Social Responsibility – Heal the World</a:t>
            </a:r>
            <a:endParaRPr lang="zh-CN" altLang="en-US" sz="36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reflection blurRad="6350" stA="20000" endPos="45500" dir="5400000" sy="-100000" algn="bl" rotWithShape="0"/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7" y="183060"/>
            <a:ext cx="830343" cy="51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14745" r="10334" b="7281"/>
          <a:stretch/>
        </p:blipFill>
        <p:spPr>
          <a:xfrm>
            <a:off x="59570" y="1144711"/>
            <a:ext cx="11431749" cy="53831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381493" y="4842907"/>
            <a:ext cx="934744" cy="983245"/>
            <a:chOff x="3740135" y="5479242"/>
            <a:chExt cx="1318752" cy="1318752"/>
          </a:xfrm>
        </p:grpSpPr>
        <p:grpSp>
          <p:nvGrpSpPr>
            <p:cNvPr id="87" name="组合 86"/>
            <p:cNvGrpSpPr/>
            <p:nvPr/>
          </p:nvGrpSpPr>
          <p:grpSpPr>
            <a:xfrm>
              <a:off x="3740135" y="5479242"/>
              <a:ext cx="1318752" cy="1318752"/>
              <a:chOff x="4368601" y="2196589"/>
              <a:chExt cx="3454798" cy="3454798"/>
            </a:xfrm>
          </p:grpSpPr>
          <p:pic>
            <p:nvPicPr>
              <p:cNvPr id="88" name="5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601" y="2196589"/>
                <a:ext cx="3454798" cy="3454798"/>
              </a:xfrm>
              <a:prstGeom prst="rect">
                <a:avLst/>
              </a:prstGeom>
              <a:noFill/>
              <a:effectLst>
                <a:outerShdw blurRad="190500" algn="tl" rotWithShape="0">
                  <a:schemeClr val="tx2">
                    <a:lumMod val="60000"/>
                    <a:lumOff val="40000"/>
                    <a:alpha val="52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3841" y="2569446"/>
                <a:ext cx="2709093" cy="2709089"/>
              </a:xfrm>
              <a:prstGeom prst="rect">
                <a:avLst/>
              </a:prstGeom>
            </p:spPr>
          </p:pic>
        </p:grpSp>
        <p:pic>
          <p:nvPicPr>
            <p:cNvPr id="91" name="图片 9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92"/>
            <a:stretch/>
          </p:blipFill>
          <p:spPr>
            <a:xfrm>
              <a:off x="4183789" y="5865077"/>
              <a:ext cx="374294" cy="517870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6329760" y="4911870"/>
            <a:ext cx="251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Equivalent</a:t>
            </a:r>
            <a:r>
              <a:rPr lang="en-US" altLang="zh-CN" sz="1600" b="1" dirty="0">
                <a:solidFill>
                  <a:srgbClr val="FFFF00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to Planting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2"/>
          <a:stretch/>
        </p:blipFill>
        <p:spPr>
          <a:xfrm>
            <a:off x="5678130" y="4023607"/>
            <a:ext cx="396059" cy="32547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305273" y="3700498"/>
            <a:ext cx="2587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CO   Emission </a:t>
            </a:r>
            <a:r>
              <a:rPr lang="en-US" altLang="zh-CN" sz="1600" b="1" dirty="0">
                <a:solidFill>
                  <a:schemeClr val="bg1"/>
                </a:solidFill>
              </a:rPr>
              <a:t>R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eduction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79433" y="3679478"/>
            <a:ext cx="934744" cy="983245"/>
            <a:chOff x="4368601" y="2196589"/>
            <a:chExt cx="3454798" cy="3454798"/>
          </a:xfrm>
        </p:grpSpPr>
        <p:pic>
          <p:nvPicPr>
            <p:cNvPr id="36" name="5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601" y="2196589"/>
              <a:ext cx="3454798" cy="3454798"/>
            </a:xfrm>
            <a:prstGeom prst="rect">
              <a:avLst/>
            </a:prstGeom>
            <a:noFill/>
            <a:effectLst>
              <a:outerShdw blurRad="190500" algn="tl" rotWithShape="0">
                <a:schemeClr val="tx2">
                  <a:lumMod val="60000"/>
                  <a:lumOff val="40000"/>
                  <a:alpha val="5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3842" y="2620720"/>
              <a:ext cx="2709093" cy="2709088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6562276" y="3760644"/>
            <a:ext cx="1355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</a:rPr>
              <a:t>2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59601" y="6436517"/>
            <a:ext cx="13805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From</a:t>
            </a:r>
            <a:r>
              <a:rPr kumimoji="1" lang="zh-CN" altLang="en-US" sz="7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7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EIA, UNEP, 2016 Dec</a:t>
            </a:r>
            <a:endParaRPr kumimoji="1" lang="zh-CN" altLang="en-US" sz="7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7" name="图片 66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16" y="0"/>
            <a:ext cx="5835946" cy="219065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195480" y="113588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BYD New Energy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Global 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Footprint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04888" y="3935946"/>
            <a:ext cx="3399740" cy="58477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51000"/>
              </a:schemeClr>
            </a:glow>
            <a:reflection blurRad="596900" stA="41000" endPos="66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ea typeface="Adobe Gothic Std B" panose="020B0800000000000000" pitchFamily="34" charset="-128"/>
              </a:rPr>
              <a:t>348,335,679</a:t>
            </a:r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kg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9760" y="5188357"/>
            <a:ext cx="338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</a:rPr>
              <a:t>29,027,973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6432"/>
            <a:ext cx="12241829" cy="32115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9086" flipV="1">
            <a:off x="4978537" y="1380133"/>
            <a:ext cx="2022115" cy="1112522"/>
          </a:xfrm>
          <a:prstGeom prst="rect">
            <a:avLst/>
          </a:prstGeom>
        </p:spPr>
      </p:pic>
      <p:pic>
        <p:nvPicPr>
          <p:cNvPr id="403" name="图片 4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8918" flipV="1">
            <a:off x="3921406" y="3325005"/>
            <a:ext cx="1714622" cy="1112522"/>
          </a:xfrm>
          <a:prstGeom prst="rect">
            <a:avLst/>
          </a:prstGeom>
        </p:spPr>
      </p:pic>
      <p:pic>
        <p:nvPicPr>
          <p:cNvPr id="405" name="图片 4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32622" flipV="1">
            <a:off x="6418397" y="3308682"/>
            <a:ext cx="1829331" cy="1112522"/>
          </a:xfrm>
          <a:prstGeom prst="rect">
            <a:avLst/>
          </a:prstGeom>
        </p:spPr>
      </p:pic>
      <p:sp>
        <p:nvSpPr>
          <p:cNvPr id="3461" name="文本框 404"/>
          <p:cNvSpPr txBox="1">
            <a:spLocks noChangeArrowheads="1"/>
          </p:cNvSpPr>
          <p:nvPr/>
        </p:nvSpPr>
        <p:spPr bwMode="auto">
          <a:xfrm>
            <a:off x="11150600" y="605472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04" name="图片 4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6035">
            <a:off x="5373281" y="3905808"/>
            <a:ext cx="1276247" cy="1058059"/>
          </a:xfrm>
          <a:prstGeom prst="rect">
            <a:avLst/>
          </a:prstGeom>
        </p:spPr>
      </p:pic>
      <p:sp>
        <p:nvSpPr>
          <p:cNvPr id="395" name="矩形 394"/>
          <p:cNvSpPr/>
          <p:nvPr/>
        </p:nvSpPr>
        <p:spPr>
          <a:xfrm>
            <a:off x="4437269" y="5073216"/>
            <a:ext cx="310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C000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Make more new energy </a:t>
            </a:r>
            <a:r>
              <a:rPr lang="en-US" altLang="zh-CN" b="1" dirty="0" smtClean="0">
                <a:solidFill>
                  <a:srgbClr val="FFC000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feasible </a:t>
            </a:r>
            <a:endParaRPr lang="en-US" altLang="zh-CN" b="1" dirty="0">
              <a:solidFill>
                <a:srgbClr val="FFC000"/>
              </a:solidFill>
              <a:latin typeface="Futura Md BT" panose="020B0602020204020303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1342">
            <a:off x="3548747" y="2010533"/>
            <a:ext cx="1310374" cy="1086352"/>
          </a:xfrm>
          <a:prstGeom prst="rect">
            <a:avLst/>
          </a:prstGeom>
        </p:spPr>
      </p:pic>
      <p:pic>
        <p:nvPicPr>
          <p:cNvPr id="402" name="图片 4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56" y="2003922"/>
            <a:ext cx="1276247" cy="1058059"/>
          </a:xfrm>
          <a:prstGeom prst="rect">
            <a:avLst/>
          </a:prstGeom>
        </p:spPr>
      </p:pic>
      <p:sp>
        <p:nvSpPr>
          <p:cNvPr id="398" name="文本框 397"/>
          <p:cNvSpPr txBox="1"/>
          <p:nvPr/>
        </p:nvSpPr>
        <p:spPr>
          <a:xfrm>
            <a:off x="8111534" y="1836973"/>
            <a:ext cx="366518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C000"/>
                </a:solidFill>
                <a:latin typeface="Futura Md BT" panose="020B0602020204020303" pitchFamily="34" charset="0"/>
              </a:rPr>
              <a:t>More EVs replace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Futura Md BT" panose="020B0602020204020303" pitchFamily="34" charset="0"/>
              </a:rPr>
              <a:t>the diesel and gasoline vehicles</a:t>
            </a:r>
          </a:p>
        </p:txBody>
      </p:sp>
      <p:sp>
        <p:nvSpPr>
          <p:cNvPr id="399" name="矩形 398"/>
          <p:cNvSpPr/>
          <p:nvPr/>
        </p:nvSpPr>
        <p:spPr>
          <a:xfrm>
            <a:off x="137266" y="1858947"/>
            <a:ext cx="338375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rgbClr val="FFC000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Low-Cost Electricity</a:t>
            </a:r>
          </a:p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by using Solar, Tide and other new energy</a:t>
            </a:r>
          </a:p>
          <a:p>
            <a:pPr algn="r">
              <a:lnSpc>
                <a:spcPct val="150000"/>
              </a:lnSpc>
            </a:pPr>
            <a:r>
              <a:rPr lang="en-US" altLang="zh-CN" b="1" dirty="0" smtClean="0">
                <a:solidFill>
                  <a:srgbClr val="FFC000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Speed up the Electrification</a:t>
            </a:r>
            <a:endParaRPr lang="en-US" altLang="zh-CN" sz="1600" dirty="0">
              <a:solidFill>
                <a:srgbClr val="FFC000"/>
              </a:solidFill>
              <a:latin typeface="Futura Md BT" panose="020B0602020204020303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71309" y="2469022"/>
            <a:ext cx="2897483" cy="823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Futura Md BT" panose="020B0602020204020303" pitchFamily="34" charset="0"/>
              </a:rPr>
              <a:t>Recycle </a:t>
            </a:r>
            <a:r>
              <a:rPr lang="en-US" altLang="zh-CN" b="1" dirty="0">
                <a:solidFill>
                  <a:srgbClr val="FFC000"/>
                </a:solidFill>
                <a:latin typeface="Futura Md BT" panose="020B0602020204020303" pitchFamily="34" charset="0"/>
              </a:rPr>
              <a:t>the </a:t>
            </a:r>
            <a:r>
              <a:rPr lang="en-US" altLang="zh-CN" b="1" dirty="0" smtClean="0">
                <a:solidFill>
                  <a:srgbClr val="FFC000"/>
                </a:solidFill>
                <a:latin typeface="Futura Md BT" panose="020B0602020204020303" pitchFamily="34" charset="0"/>
                <a:ea typeface="Dotum" panose="020B0600000101010101" pitchFamily="34" charset="-127"/>
              </a:rPr>
              <a:t>LFP Battery </a:t>
            </a:r>
            <a:r>
              <a:rPr lang="en-US" altLang="zh-CN" b="1" dirty="0" smtClean="0">
                <a:solidFill>
                  <a:srgbClr val="FFC000"/>
                </a:solidFill>
                <a:latin typeface="Futura Md BT" panose="020B0602020204020303" pitchFamily="34" charset="0"/>
              </a:rPr>
              <a:t>after 3000 cycles</a:t>
            </a:r>
            <a:endParaRPr lang="zh-CN" altLang="en-US" b="1" dirty="0">
              <a:solidFill>
                <a:srgbClr val="FFC000"/>
              </a:solidFill>
              <a:latin typeface="Futura Md BT" panose="020B0602020204020303" pitchFamily="34" charset="0"/>
            </a:endParaRPr>
          </a:p>
        </p:txBody>
      </p:sp>
      <p:pic>
        <p:nvPicPr>
          <p:cNvPr id="21" name="图片 20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1" y="-213910"/>
            <a:ext cx="5835946" cy="219065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7" y="183060"/>
            <a:ext cx="830343" cy="51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3383752" y="236799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20000" endPos="45500" dir="5400000" sy="-100000" algn="bl" rotWithShape="0"/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Our Mission Statement</a:t>
            </a:r>
            <a:endParaRPr lang="zh-CN" altLang="en-US" sz="36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reflection blurRad="6350" stA="20000" endPos="45500" dir="5400000" sy="-100000" algn="bl" rotWithShape="0"/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70664" y="2230543"/>
            <a:ext cx="160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Electric Vehicles</a:t>
            </a:r>
          </a:p>
        </p:txBody>
      </p:sp>
      <p:sp>
        <p:nvSpPr>
          <p:cNvPr id="24" name="矩形 23"/>
          <p:cNvSpPr/>
          <p:nvPr/>
        </p:nvSpPr>
        <p:spPr>
          <a:xfrm>
            <a:off x="5227312" y="4111671"/>
            <a:ext cx="1524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Energy Storage</a:t>
            </a:r>
            <a:endParaRPr lang="en-US" altLang="zh-CN" b="1" dirty="0">
              <a:solidFill>
                <a:schemeClr val="bg1"/>
              </a:solidFill>
              <a:latin typeface="Futura Md BT" panose="020B0602020204020303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97032" y="2230543"/>
            <a:ext cx="1189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Power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Futura Md BT" panose="020B0602020204020303" pitchFamily="34" charset="0"/>
                <a:cs typeface="Arial" panose="020B0604020202020204" pitchFamily="34" charset="0"/>
              </a:rPr>
              <a:t>Sources</a:t>
            </a:r>
            <a:endParaRPr lang="en-US" altLang="zh-CN" b="1" dirty="0">
              <a:solidFill>
                <a:schemeClr val="bg1"/>
              </a:solidFill>
              <a:latin typeface="Futura Md BT" panose="020B06020202040203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/>
      <p:bldP spid="398" grpId="0"/>
      <p:bldP spid="39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e7d195523061f1c0c8c9ef2b4c47b9232c7d3c1aa29fc33cC35E69D0959227FEE46513058567BC4DFCDEC239794EE7F7D54C53BFAAED1E91F0142CACD1DBF61753822421AB78C025DC4BB29C14829EC7C6D37D8A9CA70047A09DB626CDC478188AAE788980AD6360B85A7D59C3762F4D50019219ABFE4425658702DD84EB787A2D9C4C9777290CD5</_7b1dac89e7d195523061f1c0316ecb71>
</e7d195523061f1c0>
</file>

<file path=customXml/itemProps1.xml><?xml version="1.0" encoding="utf-8"?>
<ds:datastoreItem xmlns:ds="http://schemas.openxmlformats.org/officeDocument/2006/customXml" ds:itemID="{0A9891CB-FE3F-490E-9749-C2E9DD8BF80E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A000120150327A11KPBG</Template>
  <TotalTime>54380</TotalTime>
  <Words>122</Words>
  <Application>Microsoft Office PowerPoint</Application>
  <PresentationFormat>Widescreen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Adobe Gothic Std B</vt:lpstr>
      <vt:lpstr>Dotum</vt:lpstr>
      <vt:lpstr>Futura Md BT</vt:lpstr>
      <vt:lpstr>微软雅黑</vt:lpstr>
      <vt:lpstr>微软雅黑</vt:lpstr>
      <vt:lpstr>宋体</vt:lpstr>
      <vt:lpstr>Arial</vt:lpstr>
      <vt:lpstr>Arial Black</vt:lpstr>
      <vt:lpstr>Calibri</vt:lpstr>
      <vt:lpstr>Calibri Light</vt:lpstr>
      <vt:lpstr>Impact</vt:lpstr>
      <vt:lpstr>Tahoma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Windows 用户</cp:lastModifiedBy>
  <cp:revision>1218</cp:revision>
  <dcterms:created xsi:type="dcterms:W3CDTF">2015-11-08T04:29:41Z</dcterms:created>
  <dcterms:modified xsi:type="dcterms:W3CDTF">2019-08-20T05:01:47Z</dcterms:modified>
</cp:coreProperties>
</file>