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3"/>
  </p:notesMasterIdLst>
  <p:sldIdLst>
    <p:sldId id="256" r:id="rId5"/>
    <p:sldId id="257" r:id="rId6"/>
    <p:sldId id="373" r:id="rId7"/>
    <p:sldId id="374" r:id="rId8"/>
    <p:sldId id="376" r:id="rId9"/>
    <p:sldId id="378" r:id="rId10"/>
    <p:sldId id="377" r:id="rId11"/>
    <p:sldId id="32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F53"/>
    <a:srgbClr val="0066A1"/>
    <a:srgbClr val="EF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8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CDA96-1F4A-469D-B9DF-CB309FBC8002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D8964-84CA-484D-8DD2-15B3E5DF1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8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A5F3F-5495-4874-A4C1-0CE2A1C499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222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5F16BA-693A-49B5-B1F1-D4E6C910B2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2387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D8964-84CA-484D-8DD2-15B3E5DF1F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16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D8964-84CA-484D-8DD2-15B3E5DF1F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45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D8964-84CA-484D-8DD2-15B3E5DF1F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02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D8964-84CA-484D-8DD2-15B3E5DF1F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76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D8964-84CA-484D-8DD2-15B3E5DF1F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28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72C8F3-37F5-42DA-AFA3-50815DFC79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081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2466976"/>
            <a:ext cx="121920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743200"/>
            <a:ext cx="7721600" cy="1066800"/>
          </a:xfrm>
        </p:spPr>
        <p:txBody>
          <a:bodyPr anchor="t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- Limit this to just two lines only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4572000"/>
            <a:ext cx="7721600" cy="45720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- Limit it to just one line only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6477000"/>
            <a:ext cx="1404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prstClr val="white">
                    <a:lumMod val="65000"/>
                  </a:prstClr>
                </a:solidFill>
                <a:cs typeface="Arial" pitchFamily="34" charset="0"/>
              </a:rPr>
              <a:t>© Mindtree limited 2016</a:t>
            </a:r>
          </a:p>
        </p:txBody>
      </p:sp>
      <p:pic>
        <p:nvPicPr>
          <p:cNvPr id="1026" name="Picture 2" descr="D:\MT - Marketing\Corporate\Brand Council\VI\Final Guidelines\MT_Logo_Artwork\Regular_Size\RGB\Positive\MT_Logo_Reg_Full_Pos_Tag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600" y="832104"/>
            <a:ext cx="24479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24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5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" y="0"/>
            <a:ext cx="12191999" cy="6941574"/>
            <a:chOff x="1" y="0"/>
            <a:chExt cx="12191999" cy="6941574"/>
          </a:xfrm>
        </p:grpSpPr>
        <p:sp>
          <p:nvSpPr>
            <p:cNvPr id="12" name="Rectangle 69"/>
            <p:cNvSpPr>
              <a:spLocks noChangeArrowheads="1"/>
            </p:cNvSpPr>
            <p:nvPr userDrawn="1"/>
          </p:nvSpPr>
          <p:spPr bwMode="auto">
            <a:xfrm>
              <a:off x="1" y="5367920"/>
              <a:ext cx="7454900" cy="472933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sz="1800" b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  Collaborative Spirit | Unrelenting Dedication | Expert Thinking</a:t>
              </a:r>
            </a:p>
          </p:txBody>
        </p:sp>
        <p:sp>
          <p:nvSpPr>
            <p:cNvPr id="10" name="Freeform 9"/>
            <p:cNvSpPr/>
            <p:nvPr userDrawn="1"/>
          </p:nvSpPr>
          <p:spPr>
            <a:xfrm rot="10800000">
              <a:off x="5407740" y="0"/>
              <a:ext cx="6784260" cy="6941574"/>
            </a:xfrm>
            <a:custGeom>
              <a:avLst/>
              <a:gdLst>
                <a:gd name="connsiteX0" fmla="*/ 4473677 w 6784260"/>
                <a:gd name="connsiteY0" fmla="*/ 6941573 h 6941574"/>
                <a:gd name="connsiteX1" fmla="*/ 0 w 6784260"/>
                <a:gd name="connsiteY1" fmla="*/ 6941573 h 6941574"/>
                <a:gd name="connsiteX2" fmla="*/ 0 w 6784260"/>
                <a:gd name="connsiteY2" fmla="*/ 83573 h 6941574"/>
                <a:gd name="connsiteX3" fmla="*/ 4473677 w 6784260"/>
                <a:gd name="connsiteY3" fmla="*/ 83573 h 6941574"/>
                <a:gd name="connsiteX4" fmla="*/ 6784260 w 6784260"/>
                <a:gd name="connsiteY4" fmla="*/ 6941574 h 6941574"/>
                <a:gd name="connsiteX5" fmla="*/ 4473681 w 6784260"/>
                <a:gd name="connsiteY5" fmla="*/ 6941574 h 6941574"/>
                <a:gd name="connsiteX6" fmla="*/ 4473681 w 6784260"/>
                <a:gd name="connsiteY6" fmla="*/ 0 h 694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84260" h="6941574">
                  <a:moveTo>
                    <a:pt x="4473677" y="6941573"/>
                  </a:moveTo>
                  <a:lnTo>
                    <a:pt x="0" y="6941573"/>
                  </a:lnTo>
                  <a:lnTo>
                    <a:pt x="0" y="83573"/>
                  </a:lnTo>
                  <a:lnTo>
                    <a:pt x="4473677" y="83573"/>
                  </a:lnTo>
                  <a:close/>
                  <a:moveTo>
                    <a:pt x="6784260" y="6941574"/>
                  </a:moveTo>
                  <a:lnTo>
                    <a:pt x="4473681" y="6941574"/>
                  </a:lnTo>
                  <a:lnTo>
                    <a:pt x="4473681" y="0"/>
                  </a:lnTo>
                  <a:close/>
                </a:path>
              </a:pathLst>
            </a:custGeom>
            <a:solidFill>
              <a:srgbClr val="756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7353300" y="1337187"/>
            <a:ext cx="4267200" cy="4267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58595B"/>
              </a:clrFrom>
              <a:clrTo>
                <a:srgbClr val="58595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7" y="6069203"/>
            <a:ext cx="2494884" cy="96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8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980765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80765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CC769-ABD8-4904-A46C-3A8539C3D0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5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014005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653768"/>
            <a:ext cx="5386917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014005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8" y="1653768"/>
            <a:ext cx="5389033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CC769-ABD8-4904-A46C-3A8539C3D0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9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CC769-ABD8-4904-A46C-3A8539C3D0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6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CC769-ABD8-4904-A46C-3A8539C3D0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4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200276"/>
            <a:ext cx="12192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66966" y="6428601"/>
            <a:ext cx="6058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898989"/>
                </a:solidFill>
                <a:cs typeface="Arial" pitchFamily="34" charset="0"/>
              </a:rPr>
              <a:t>India | USA | UK | Germany | Sweden | Belgium | France | Switzerland | UAE | Singapore | Australia | Japan | China</a:t>
            </a:r>
          </a:p>
        </p:txBody>
      </p:sp>
    </p:spTree>
    <p:extLst>
      <p:ext uri="{BB962C8B-B14F-4D97-AF65-F5344CB8AC3E}">
        <p14:creationId xmlns:p14="http://schemas.microsoft.com/office/powerpoint/2010/main" val="26814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480"/>
            <a:ext cx="12192000" cy="691896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09600" y="283304"/>
            <a:ext cx="3265113" cy="1012097"/>
            <a:chOff x="2330450" y="-4186361"/>
            <a:chExt cx="8245475" cy="2555875"/>
          </a:xfrm>
        </p:grpSpPr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4594225" y="-3840286"/>
              <a:ext cx="4986338" cy="1023938"/>
            </a:xfrm>
            <a:custGeom>
              <a:avLst/>
              <a:gdLst>
                <a:gd name="T0" fmla="*/ 1038 w 1328"/>
                <a:gd name="T1" fmla="*/ 188 h 272"/>
                <a:gd name="T2" fmla="*/ 1125 w 1328"/>
                <a:gd name="T3" fmla="*/ 235 h 272"/>
                <a:gd name="T4" fmla="*/ 1136 w 1328"/>
                <a:gd name="T5" fmla="*/ 259 h 272"/>
                <a:gd name="T6" fmla="*/ 1006 w 1328"/>
                <a:gd name="T7" fmla="*/ 164 h 272"/>
                <a:gd name="T8" fmla="*/ 1149 w 1328"/>
                <a:gd name="T9" fmla="*/ 175 h 272"/>
                <a:gd name="T10" fmla="*/ 1038 w 1328"/>
                <a:gd name="T11" fmla="*/ 159 h 272"/>
                <a:gd name="T12" fmla="*/ 1119 w 1328"/>
                <a:gd name="T13" fmla="*/ 156 h 272"/>
                <a:gd name="T14" fmla="*/ 1216 w 1328"/>
                <a:gd name="T15" fmla="*/ 188 h 272"/>
                <a:gd name="T16" fmla="*/ 1303 w 1328"/>
                <a:gd name="T17" fmla="*/ 235 h 272"/>
                <a:gd name="T18" fmla="*/ 1314 w 1328"/>
                <a:gd name="T19" fmla="*/ 259 h 272"/>
                <a:gd name="T20" fmla="*/ 1184 w 1328"/>
                <a:gd name="T21" fmla="*/ 164 h 272"/>
                <a:gd name="T22" fmla="*/ 1328 w 1328"/>
                <a:gd name="T23" fmla="*/ 175 h 272"/>
                <a:gd name="T24" fmla="*/ 1216 w 1328"/>
                <a:gd name="T25" fmla="*/ 159 h 272"/>
                <a:gd name="T26" fmla="*/ 1297 w 1328"/>
                <a:gd name="T27" fmla="*/ 156 h 272"/>
                <a:gd name="T28" fmla="*/ 194 w 1328"/>
                <a:gd name="T29" fmla="*/ 9 h 272"/>
                <a:gd name="T30" fmla="*/ 15 w 1328"/>
                <a:gd name="T31" fmla="*/ 0 h 272"/>
                <a:gd name="T32" fmla="*/ 15 w 1328"/>
                <a:gd name="T33" fmla="*/ 272 h 272"/>
                <a:gd name="T34" fmla="*/ 97 w 1328"/>
                <a:gd name="T35" fmla="*/ 217 h 272"/>
                <a:gd name="T36" fmla="*/ 194 w 1328"/>
                <a:gd name="T37" fmla="*/ 73 h 272"/>
                <a:gd name="T38" fmla="*/ 225 w 1328"/>
                <a:gd name="T39" fmla="*/ 257 h 272"/>
                <a:gd name="T40" fmla="*/ 297 w 1328"/>
                <a:gd name="T41" fmla="*/ 7 h 272"/>
                <a:gd name="T42" fmla="*/ 316 w 1328"/>
                <a:gd name="T43" fmla="*/ 26 h 272"/>
                <a:gd name="T44" fmla="*/ 297 w 1328"/>
                <a:gd name="T45" fmla="*/ 84 h 272"/>
                <a:gd name="T46" fmla="*/ 297 w 1328"/>
                <a:gd name="T47" fmla="*/ 272 h 272"/>
                <a:gd name="T48" fmla="*/ 512 w 1328"/>
                <a:gd name="T49" fmla="*/ 150 h 272"/>
                <a:gd name="T50" fmla="*/ 368 w 1328"/>
                <a:gd name="T51" fmla="*/ 86 h 272"/>
                <a:gd name="T52" fmla="*/ 370 w 1328"/>
                <a:gd name="T53" fmla="*/ 133 h 272"/>
                <a:gd name="T54" fmla="*/ 402 w 1328"/>
                <a:gd name="T55" fmla="*/ 256 h 272"/>
                <a:gd name="T56" fmla="*/ 480 w 1328"/>
                <a:gd name="T57" fmla="*/ 153 h 272"/>
                <a:gd name="T58" fmla="*/ 512 w 1328"/>
                <a:gd name="T59" fmla="*/ 256 h 272"/>
                <a:gd name="T60" fmla="*/ 625 w 1328"/>
                <a:gd name="T61" fmla="*/ 272 h 272"/>
                <a:gd name="T62" fmla="*/ 622 w 1328"/>
                <a:gd name="T63" fmla="*/ 84 h 272"/>
                <a:gd name="T64" fmla="*/ 682 w 1328"/>
                <a:gd name="T65" fmla="*/ 6 h 272"/>
                <a:gd name="T66" fmla="*/ 714 w 1328"/>
                <a:gd name="T67" fmla="*/ 258 h 272"/>
                <a:gd name="T68" fmla="*/ 628 w 1328"/>
                <a:gd name="T69" fmla="*/ 111 h 272"/>
                <a:gd name="T70" fmla="*/ 629 w 1328"/>
                <a:gd name="T71" fmla="*/ 244 h 272"/>
                <a:gd name="T72" fmla="*/ 837 w 1328"/>
                <a:gd name="T73" fmla="*/ 270 h 272"/>
                <a:gd name="T74" fmla="*/ 829 w 1328"/>
                <a:gd name="T75" fmla="*/ 241 h 272"/>
                <a:gd name="T76" fmla="*/ 837 w 1328"/>
                <a:gd name="T77" fmla="*/ 113 h 272"/>
                <a:gd name="T78" fmla="*/ 794 w 1328"/>
                <a:gd name="T79" fmla="*/ 86 h 272"/>
                <a:gd name="T80" fmla="*/ 762 w 1328"/>
                <a:gd name="T81" fmla="*/ 48 h 272"/>
                <a:gd name="T82" fmla="*/ 734 w 1328"/>
                <a:gd name="T83" fmla="*/ 100 h 272"/>
                <a:gd name="T84" fmla="*/ 762 w 1328"/>
                <a:gd name="T85" fmla="*/ 191 h 272"/>
                <a:gd name="T86" fmla="*/ 887 w 1328"/>
                <a:gd name="T87" fmla="*/ 86 h 272"/>
                <a:gd name="T88" fmla="*/ 889 w 1328"/>
                <a:gd name="T89" fmla="*/ 133 h 272"/>
                <a:gd name="T90" fmla="*/ 921 w 1328"/>
                <a:gd name="T91" fmla="*/ 256 h 272"/>
                <a:gd name="T92" fmla="*/ 961 w 1328"/>
                <a:gd name="T93" fmla="*/ 114 h 272"/>
                <a:gd name="T94" fmla="*/ 999 w 1328"/>
                <a:gd name="T95" fmla="*/ 101 h 272"/>
                <a:gd name="T96" fmla="*/ 887 w 1328"/>
                <a:gd name="T97" fmla="*/ 8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8" h="272">
                  <a:moveTo>
                    <a:pt x="1149" y="175"/>
                  </a:moveTo>
                  <a:cubicBezTo>
                    <a:pt x="1149" y="182"/>
                    <a:pt x="1145" y="188"/>
                    <a:pt x="1137" y="188"/>
                  </a:cubicBezTo>
                  <a:cubicBezTo>
                    <a:pt x="1038" y="188"/>
                    <a:pt x="1038" y="188"/>
                    <a:pt x="1038" y="188"/>
                  </a:cubicBezTo>
                  <a:cubicBezTo>
                    <a:pt x="1038" y="193"/>
                    <a:pt x="1038" y="193"/>
                    <a:pt x="1038" y="193"/>
                  </a:cubicBezTo>
                  <a:cubicBezTo>
                    <a:pt x="1038" y="222"/>
                    <a:pt x="1050" y="245"/>
                    <a:pt x="1079" y="245"/>
                  </a:cubicBezTo>
                  <a:cubicBezTo>
                    <a:pt x="1097" y="245"/>
                    <a:pt x="1109" y="242"/>
                    <a:pt x="1125" y="235"/>
                  </a:cubicBezTo>
                  <a:cubicBezTo>
                    <a:pt x="1126" y="234"/>
                    <a:pt x="1128" y="233"/>
                    <a:pt x="1130" y="233"/>
                  </a:cubicBezTo>
                  <a:cubicBezTo>
                    <a:pt x="1138" y="233"/>
                    <a:pt x="1143" y="240"/>
                    <a:pt x="1143" y="247"/>
                  </a:cubicBezTo>
                  <a:cubicBezTo>
                    <a:pt x="1143" y="253"/>
                    <a:pt x="1140" y="256"/>
                    <a:pt x="1136" y="259"/>
                  </a:cubicBezTo>
                  <a:cubicBezTo>
                    <a:pt x="1120" y="269"/>
                    <a:pt x="1096" y="272"/>
                    <a:pt x="1078" y="272"/>
                  </a:cubicBezTo>
                  <a:cubicBezTo>
                    <a:pt x="1030" y="272"/>
                    <a:pt x="1006" y="238"/>
                    <a:pt x="1006" y="192"/>
                  </a:cubicBezTo>
                  <a:cubicBezTo>
                    <a:pt x="1006" y="164"/>
                    <a:pt x="1006" y="164"/>
                    <a:pt x="1006" y="164"/>
                  </a:cubicBezTo>
                  <a:cubicBezTo>
                    <a:pt x="1006" y="118"/>
                    <a:pt x="1030" y="84"/>
                    <a:pt x="1078" y="84"/>
                  </a:cubicBezTo>
                  <a:cubicBezTo>
                    <a:pt x="1127" y="84"/>
                    <a:pt x="1149" y="114"/>
                    <a:pt x="1149" y="160"/>
                  </a:cubicBezTo>
                  <a:lnTo>
                    <a:pt x="1149" y="175"/>
                  </a:lnTo>
                  <a:close/>
                  <a:moveTo>
                    <a:pt x="1119" y="156"/>
                  </a:moveTo>
                  <a:cubicBezTo>
                    <a:pt x="1119" y="129"/>
                    <a:pt x="1109" y="110"/>
                    <a:pt x="1079" y="110"/>
                  </a:cubicBezTo>
                  <a:cubicBezTo>
                    <a:pt x="1051" y="110"/>
                    <a:pt x="1038" y="132"/>
                    <a:pt x="1038" y="159"/>
                  </a:cubicBezTo>
                  <a:cubicBezTo>
                    <a:pt x="1038" y="162"/>
                    <a:pt x="1038" y="162"/>
                    <a:pt x="1038" y="162"/>
                  </a:cubicBezTo>
                  <a:cubicBezTo>
                    <a:pt x="1119" y="162"/>
                    <a:pt x="1119" y="162"/>
                    <a:pt x="1119" y="162"/>
                  </a:cubicBezTo>
                  <a:lnTo>
                    <a:pt x="1119" y="156"/>
                  </a:lnTo>
                  <a:close/>
                  <a:moveTo>
                    <a:pt x="1328" y="175"/>
                  </a:moveTo>
                  <a:cubicBezTo>
                    <a:pt x="1328" y="182"/>
                    <a:pt x="1323" y="188"/>
                    <a:pt x="1316" y="188"/>
                  </a:cubicBezTo>
                  <a:cubicBezTo>
                    <a:pt x="1216" y="188"/>
                    <a:pt x="1216" y="188"/>
                    <a:pt x="1216" y="188"/>
                  </a:cubicBezTo>
                  <a:cubicBezTo>
                    <a:pt x="1216" y="193"/>
                    <a:pt x="1216" y="193"/>
                    <a:pt x="1216" y="193"/>
                  </a:cubicBezTo>
                  <a:cubicBezTo>
                    <a:pt x="1216" y="222"/>
                    <a:pt x="1228" y="245"/>
                    <a:pt x="1257" y="245"/>
                  </a:cubicBezTo>
                  <a:cubicBezTo>
                    <a:pt x="1275" y="245"/>
                    <a:pt x="1287" y="242"/>
                    <a:pt x="1303" y="235"/>
                  </a:cubicBezTo>
                  <a:cubicBezTo>
                    <a:pt x="1305" y="234"/>
                    <a:pt x="1306" y="233"/>
                    <a:pt x="1308" y="233"/>
                  </a:cubicBezTo>
                  <a:cubicBezTo>
                    <a:pt x="1316" y="233"/>
                    <a:pt x="1321" y="240"/>
                    <a:pt x="1321" y="247"/>
                  </a:cubicBezTo>
                  <a:cubicBezTo>
                    <a:pt x="1321" y="253"/>
                    <a:pt x="1318" y="256"/>
                    <a:pt x="1314" y="259"/>
                  </a:cubicBezTo>
                  <a:cubicBezTo>
                    <a:pt x="1298" y="269"/>
                    <a:pt x="1274" y="272"/>
                    <a:pt x="1256" y="272"/>
                  </a:cubicBezTo>
                  <a:cubicBezTo>
                    <a:pt x="1208" y="272"/>
                    <a:pt x="1184" y="238"/>
                    <a:pt x="1184" y="192"/>
                  </a:cubicBezTo>
                  <a:cubicBezTo>
                    <a:pt x="1184" y="164"/>
                    <a:pt x="1184" y="164"/>
                    <a:pt x="1184" y="164"/>
                  </a:cubicBezTo>
                  <a:cubicBezTo>
                    <a:pt x="1184" y="118"/>
                    <a:pt x="1209" y="84"/>
                    <a:pt x="1256" y="84"/>
                  </a:cubicBezTo>
                  <a:cubicBezTo>
                    <a:pt x="1305" y="84"/>
                    <a:pt x="1328" y="114"/>
                    <a:pt x="1328" y="160"/>
                  </a:cubicBezTo>
                  <a:lnTo>
                    <a:pt x="1328" y="175"/>
                  </a:lnTo>
                  <a:close/>
                  <a:moveTo>
                    <a:pt x="1297" y="156"/>
                  </a:moveTo>
                  <a:cubicBezTo>
                    <a:pt x="1297" y="129"/>
                    <a:pt x="1287" y="110"/>
                    <a:pt x="1257" y="110"/>
                  </a:cubicBezTo>
                  <a:cubicBezTo>
                    <a:pt x="1229" y="110"/>
                    <a:pt x="1216" y="132"/>
                    <a:pt x="1216" y="159"/>
                  </a:cubicBezTo>
                  <a:cubicBezTo>
                    <a:pt x="1216" y="162"/>
                    <a:pt x="1216" y="162"/>
                    <a:pt x="1216" y="162"/>
                  </a:cubicBezTo>
                  <a:cubicBezTo>
                    <a:pt x="1297" y="162"/>
                    <a:pt x="1297" y="162"/>
                    <a:pt x="1297" y="162"/>
                  </a:cubicBezTo>
                  <a:lnTo>
                    <a:pt x="1297" y="156"/>
                  </a:lnTo>
                  <a:close/>
                  <a:moveTo>
                    <a:pt x="225" y="15"/>
                  </a:moveTo>
                  <a:cubicBezTo>
                    <a:pt x="225" y="6"/>
                    <a:pt x="218" y="0"/>
                    <a:pt x="209" y="0"/>
                  </a:cubicBezTo>
                  <a:cubicBezTo>
                    <a:pt x="202" y="0"/>
                    <a:pt x="197" y="3"/>
                    <a:pt x="194" y="9"/>
                  </a:cubicBezTo>
                  <a:cubicBezTo>
                    <a:pt x="113" y="180"/>
                    <a:pt x="113" y="180"/>
                    <a:pt x="113" y="18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8" y="3"/>
                    <a:pt x="23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65"/>
                    <a:pt x="6" y="272"/>
                    <a:pt x="15" y="272"/>
                  </a:cubicBezTo>
                  <a:cubicBezTo>
                    <a:pt x="23" y="272"/>
                    <a:pt x="30" y="265"/>
                    <a:pt x="30" y="257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100" y="223"/>
                    <a:pt x="106" y="226"/>
                    <a:pt x="112" y="226"/>
                  </a:cubicBezTo>
                  <a:cubicBezTo>
                    <a:pt x="119" y="226"/>
                    <a:pt x="124" y="223"/>
                    <a:pt x="127" y="217"/>
                  </a:cubicBezTo>
                  <a:cubicBezTo>
                    <a:pt x="194" y="73"/>
                    <a:pt x="194" y="73"/>
                    <a:pt x="194" y="73"/>
                  </a:cubicBezTo>
                  <a:cubicBezTo>
                    <a:pt x="194" y="257"/>
                    <a:pt x="194" y="257"/>
                    <a:pt x="194" y="257"/>
                  </a:cubicBezTo>
                  <a:cubicBezTo>
                    <a:pt x="194" y="265"/>
                    <a:pt x="201" y="272"/>
                    <a:pt x="210" y="272"/>
                  </a:cubicBezTo>
                  <a:cubicBezTo>
                    <a:pt x="218" y="272"/>
                    <a:pt x="225" y="265"/>
                    <a:pt x="225" y="257"/>
                  </a:cubicBezTo>
                  <a:lnTo>
                    <a:pt x="225" y="15"/>
                  </a:lnTo>
                  <a:close/>
                  <a:moveTo>
                    <a:pt x="316" y="26"/>
                  </a:moveTo>
                  <a:cubicBezTo>
                    <a:pt x="316" y="15"/>
                    <a:pt x="307" y="7"/>
                    <a:pt x="297" y="7"/>
                  </a:cubicBezTo>
                  <a:cubicBezTo>
                    <a:pt x="287" y="7"/>
                    <a:pt x="278" y="16"/>
                    <a:pt x="278" y="26"/>
                  </a:cubicBezTo>
                  <a:cubicBezTo>
                    <a:pt x="278" y="36"/>
                    <a:pt x="287" y="44"/>
                    <a:pt x="297" y="44"/>
                  </a:cubicBezTo>
                  <a:cubicBezTo>
                    <a:pt x="307" y="44"/>
                    <a:pt x="316" y="36"/>
                    <a:pt x="316" y="26"/>
                  </a:cubicBezTo>
                  <a:close/>
                  <a:moveTo>
                    <a:pt x="313" y="256"/>
                  </a:moveTo>
                  <a:cubicBezTo>
                    <a:pt x="313" y="100"/>
                    <a:pt x="313" y="100"/>
                    <a:pt x="313" y="100"/>
                  </a:cubicBezTo>
                  <a:cubicBezTo>
                    <a:pt x="313" y="91"/>
                    <a:pt x="306" y="84"/>
                    <a:pt x="297" y="84"/>
                  </a:cubicBezTo>
                  <a:cubicBezTo>
                    <a:pt x="288" y="84"/>
                    <a:pt x="281" y="91"/>
                    <a:pt x="281" y="100"/>
                  </a:cubicBezTo>
                  <a:cubicBezTo>
                    <a:pt x="281" y="256"/>
                    <a:pt x="281" y="256"/>
                    <a:pt x="281" y="256"/>
                  </a:cubicBezTo>
                  <a:cubicBezTo>
                    <a:pt x="281" y="265"/>
                    <a:pt x="288" y="272"/>
                    <a:pt x="297" y="272"/>
                  </a:cubicBezTo>
                  <a:cubicBezTo>
                    <a:pt x="306" y="272"/>
                    <a:pt x="313" y="265"/>
                    <a:pt x="313" y="256"/>
                  </a:cubicBezTo>
                  <a:close/>
                  <a:moveTo>
                    <a:pt x="512" y="256"/>
                  </a:moveTo>
                  <a:cubicBezTo>
                    <a:pt x="512" y="150"/>
                    <a:pt x="512" y="150"/>
                    <a:pt x="512" y="150"/>
                  </a:cubicBezTo>
                  <a:cubicBezTo>
                    <a:pt x="512" y="110"/>
                    <a:pt x="496" y="84"/>
                    <a:pt x="452" y="84"/>
                  </a:cubicBezTo>
                  <a:cubicBezTo>
                    <a:pt x="431" y="84"/>
                    <a:pt x="410" y="89"/>
                    <a:pt x="395" y="106"/>
                  </a:cubicBezTo>
                  <a:cubicBezTo>
                    <a:pt x="391" y="94"/>
                    <a:pt x="380" y="86"/>
                    <a:pt x="368" y="86"/>
                  </a:cubicBezTo>
                  <a:cubicBezTo>
                    <a:pt x="359" y="86"/>
                    <a:pt x="353" y="90"/>
                    <a:pt x="352" y="98"/>
                  </a:cubicBezTo>
                  <a:cubicBezTo>
                    <a:pt x="352" y="105"/>
                    <a:pt x="355" y="108"/>
                    <a:pt x="362" y="112"/>
                  </a:cubicBezTo>
                  <a:cubicBezTo>
                    <a:pt x="367" y="116"/>
                    <a:pt x="370" y="123"/>
                    <a:pt x="370" y="133"/>
                  </a:cubicBezTo>
                  <a:cubicBezTo>
                    <a:pt x="370" y="256"/>
                    <a:pt x="370" y="256"/>
                    <a:pt x="370" y="256"/>
                  </a:cubicBezTo>
                  <a:cubicBezTo>
                    <a:pt x="370" y="265"/>
                    <a:pt x="377" y="272"/>
                    <a:pt x="386" y="272"/>
                  </a:cubicBezTo>
                  <a:cubicBezTo>
                    <a:pt x="395" y="272"/>
                    <a:pt x="402" y="265"/>
                    <a:pt x="402" y="256"/>
                  </a:cubicBezTo>
                  <a:cubicBezTo>
                    <a:pt x="402" y="137"/>
                    <a:pt x="402" y="137"/>
                    <a:pt x="402" y="137"/>
                  </a:cubicBezTo>
                  <a:cubicBezTo>
                    <a:pt x="411" y="121"/>
                    <a:pt x="428" y="114"/>
                    <a:pt x="446" y="114"/>
                  </a:cubicBezTo>
                  <a:cubicBezTo>
                    <a:pt x="473" y="114"/>
                    <a:pt x="480" y="129"/>
                    <a:pt x="480" y="153"/>
                  </a:cubicBezTo>
                  <a:cubicBezTo>
                    <a:pt x="480" y="256"/>
                    <a:pt x="480" y="256"/>
                    <a:pt x="480" y="256"/>
                  </a:cubicBezTo>
                  <a:cubicBezTo>
                    <a:pt x="480" y="265"/>
                    <a:pt x="487" y="272"/>
                    <a:pt x="496" y="272"/>
                  </a:cubicBezTo>
                  <a:cubicBezTo>
                    <a:pt x="505" y="272"/>
                    <a:pt x="512" y="265"/>
                    <a:pt x="512" y="256"/>
                  </a:cubicBezTo>
                  <a:close/>
                  <a:moveTo>
                    <a:pt x="699" y="272"/>
                  </a:moveTo>
                  <a:cubicBezTo>
                    <a:pt x="688" y="272"/>
                    <a:pt x="677" y="265"/>
                    <a:pt x="672" y="256"/>
                  </a:cubicBezTo>
                  <a:cubicBezTo>
                    <a:pt x="659" y="266"/>
                    <a:pt x="642" y="272"/>
                    <a:pt x="625" y="272"/>
                  </a:cubicBezTo>
                  <a:cubicBezTo>
                    <a:pt x="576" y="272"/>
                    <a:pt x="557" y="244"/>
                    <a:pt x="557" y="198"/>
                  </a:cubicBezTo>
                  <a:cubicBezTo>
                    <a:pt x="557" y="165"/>
                    <a:pt x="557" y="165"/>
                    <a:pt x="557" y="165"/>
                  </a:cubicBezTo>
                  <a:cubicBezTo>
                    <a:pt x="557" y="121"/>
                    <a:pt x="572" y="84"/>
                    <a:pt x="622" y="84"/>
                  </a:cubicBezTo>
                  <a:cubicBezTo>
                    <a:pt x="638" y="84"/>
                    <a:pt x="654" y="89"/>
                    <a:pt x="666" y="98"/>
                  </a:cubicBezTo>
                  <a:cubicBezTo>
                    <a:pt x="666" y="22"/>
                    <a:pt x="666" y="22"/>
                    <a:pt x="666" y="22"/>
                  </a:cubicBezTo>
                  <a:cubicBezTo>
                    <a:pt x="666" y="13"/>
                    <a:pt x="673" y="6"/>
                    <a:pt x="682" y="6"/>
                  </a:cubicBezTo>
                  <a:cubicBezTo>
                    <a:pt x="691" y="6"/>
                    <a:pt x="698" y="13"/>
                    <a:pt x="698" y="22"/>
                  </a:cubicBezTo>
                  <a:cubicBezTo>
                    <a:pt x="698" y="225"/>
                    <a:pt x="698" y="225"/>
                    <a:pt x="698" y="225"/>
                  </a:cubicBezTo>
                  <a:cubicBezTo>
                    <a:pt x="698" y="254"/>
                    <a:pt x="714" y="242"/>
                    <a:pt x="714" y="258"/>
                  </a:cubicBezTo>
                  <a:cubicBezTo>
                    <a:pt x="714" y="268"/>
                    <a:pt x="707" y="272"/>
                    <a:pt x="699" y="272"/>
                  </a:cubicBezTo>
                  <a:close/>
                  <a:moveTo>
                    <a:pt x="666" y="128"/>
                  </a:moveTo>
                  <a:cubicBezTo>
                    <a:pt x="657" y="118"/>
                    <a:pt x="642" y="111"/>
                    <a:pt x="628" y="111"/>
                  </a:cubicBezTo>
                  <a:cubicBezTo>
                    <a:pt x="598" y="111"/>
                    <a:pt x="589" y="134"/>
                    <a:pt x="589" y="161"/>
                  </a:cubicBezTo>
                  <a:cubicBezTo>
                    <a:pt x="589" y="200"/>
                    <a:pt x="589" y="200"/>
                    <a:pt x="589" y="200"/>
                  </a:cubicBezTo>
                  <a:cubicBezTo>
                    <a:pt x="589" y="228"/>
                    <a:pt x="599" y="244"/>
                    <a:pt x="629" y="244"/>
                  </a:cubicBezTo>
                  <a:cubicBezTo>
                    <a:pt x="643" y="244"/>
                    <a:pt x="656" y="238"/>
                    <a:pt x="666" y="229"/>
                  </a:cubicBezTo>
                  <a:lnTo>
                    <a:pt x="666" y="128"/>
                  </a:lnTo>
                  <a:close/>
                  <a:moveTo>
                    <a:pt x="837" y="270"/>
                  </a:moveTo>
                  <a:cubicBezTo>
                    <a:pt x="845" y="270"/>
                    <a:pt x="851" y="263"/>
                    <a:pt x="851" y="255"/>
                  </a:cubicBezTo>
                  <a:cubicBezTo>
                    <a:pt x="851" y="247"/>
                    <a:pt x="845" y="241"/>
                    <a:pt x="837" y="241"/>
                  </a:cubicBezTo>
                  <a:cubicBezTo>
                    <a:pt x="829" y="241"/>
                    <a:pt x="829" y="241"/>
                    <a:pt x="829" y="241"/>
                  </a:cubicBezTo>
                  <a:cubicBezTo>
                    <a:pt x="796" y="241"/>
                    <a:pt x="794" y="219"/>
                    <a:pt x="794" y="191"/>
                  </a:cubicBezTo>
                  <a:cubicBezTo>
                    <a:pt x="794" y="113"/>
                    <a:pt x="794" y="113"/>
                    <a:pt x="794" y="113"/>
                  </a:cubicBezTo>
                  <a:cubicBezTo>
                    <a:pt x="837" y="113"/>
                    <a:pt x="837" y="113"/>
                    <a:pt x="837" y="113"/>
                  </a:cubicBezTo>
                  <a:cubicBezTo>
                    <a:pt x="844" y="113"/>
                    <a:pt x="850" y="107"/>
                    <a:pt x="850" y="100"/>
                  </a:cubicBezTo>
                  <a:cubicBezTo>
                    <a:pt x="850" y="92"/>
                    <a:pt x="844" y="86"/>
                    <a:pt x="837" y="86"/>
                  </a:cubicBezTo>
                  <a:cubicBezTo>
                    <a:pt x="794" y="86"/>
                    <a:pt x="794" y="86"/>
                    <a:pt x="794" y="86"/>
                  </a:cubicBezTo>
                  <a:cubicBezTo>
                    <a:pt x="794" y="48"/>
                    <a:pt x="794" y="48"/>
                    <a:pt x="794" y="48"/>
                  </a:cubicBezTo>
                  <a:cubicBezTo>
                    <a:pt x="794" y="40"/>
                    <a:pt x="787" y="32"/>
                    <a:pt x="778" y="32"/>
                  </a:cubicBezTo>
                  <a:cubicBezTo>
                    <a:pt x="770" y="32"/>
                    <a:pt x="762" y="40"/>
                    <a:pt x="762" y="48"/>
                  </a:cubicBezTo>
                  <a:cubicBezTo>
                    <a:pt x="762" y="86"/>
                    <a:pt x="762" y="86"/>
                    <a:pt x="762" y="86"/>
                  </a:cubicBezTo>
                  <a:cubicBezTo>
                    <a:pt x="747" y="86"/>
                    <a:pt x="747" y="86"/>
                    <a:pt x="747" y="86"/>
                  </a:cubicBezTo>
                  <a:cubicBezTo>
                    <a:pt x="740" y="86"/>
                    <a:pt x="734" y="92"/>
                    <a:pt x="734" y="100"/>
                  </a:cubicBezTo>
                  <a:cubicBezTo>
                    <a:pt x="734" y="107"/>
                    <a:pt x="740" y="113"/>
                    <a:pt x="747" y="113"/>
                  </a:cubicBezTo>
                  <a:cubicBezTo>
                    <a:pt x="762" y="113"/>
                    <a:pt x="762" y="113"/>
                    <a:pt x="762" y="113"/>
                  </a:cubicBezTo>
                  <a:cubicBezTo>
                    <a:pt x="762" y="191"/>
                    <a:pt x="762" y="191"/>
                    <a:pt x="762" y="191"/>
                  </a:cubicBezTo>
                  <a:cubicBezTo>
                    <a:pt x="762" y="237"/>
                    <a:pt x="774" y="270"/>
                    <a:pt x="826" y="270"/>
                  </a:cubicBezTo>
                  <a:lnTo>
                    <a:pt x="837" y="270"/>
                  </a:lnTo>
                  <a:close/>
                  <a:moveTo>
                    <a:pt x="887" y="86"/>
                  </a:moveTo>
                  <a:cubicBezTo>
                    <a:pt x="878" y="86"/>
                    <a:pt x="872" y="90"/>
                    <a:pt x="871" y="98"/>
                  </a:cubicBezTo>
                  <a:cubicBezTo>
                    <a:pt x="871" y="105"/>
                    <a:pt x="874" y="108"/>
                    <a:pt x="881" y="112"/>
                  </a:cubicBezTo>
                  <a:cubicBezTo>
                    <a:pt x="886" y="116"/>
                    <a:pt x="889" y="123"/>
                    <a:pt x="889" y="133"/>
                  </a:cubicBezTo>
                  <a:cubicBezTo>
                    <a:pt x="889" y="256"/>
                    <a:pt x="889" y="256"/>
                    <a:pt x="889" y="256"/>
                  </a:cubicBezTo>
                  <a:cubicBezTo>
                    <a:pt x="889" y="265"/>
                    <a:pt x="896" y="272"/>
                    <a:pt x="905" y="272"/>
                  </a:cubicBezTo>
                  <a:cubicBezTo>
                    <a:pt x="914" y="272"/>
                    <a:pt x="921" y="265"/>
                    <a:pt x="921" y="256"/>
                  </a:cubicBezTo>
                  <a:cubicBezTo>
                    <a:pt x="921" y="220"/>
                    <a:pt x="921" y="184"/>
                    <a:pt x="921" y="147"/>
                  </a:cubicBezTo>
                  <a:cubicBezTo>
                    <a:pt x="921" y="146"/>
                    <a:pt x="923" y="139"/>
                    <a:pt x="924" y="138"/>
                  </a:cubicBezTo>
                  <a:cubicBezTo>
                    <a:pt x="930" y="121"/>
                    <a:pt x="944" y="114"/>
                    <a:pt x="961" y="114"/>
                  </a:cubicBezTo>
                  <a:cubicBezTo>
                    <a:pt x="968" y="114"/>
                    <a:pt x="973" y="115"/>
                    <a:pt x="979" y="117"/>
                  </a:cubicBezTo>
                  <a:cubicBezTo>
                    <a:pt x="981" y="117"/>
                    <a:pt x="982" y="117"/>
                    <a:pt x="984" y="117"/>
                  </a:cubicBezTo>
                  <a:cubicBezTo>
                    <a:pt x="992" y="117"/>
                    <a:pt x="999" y="109"/>
                    <a:pt x="999" y="101"/>
                  </a:cubicBezTo>
                  <a:cubicBezTo>
                    <a:pt x="999" y="85"/>
                    <a:pt x="978" y="84"/>
                    <a:pt x="967" y="84"/>
                  </a:cubicBezTo>
                  <a:cubicBezTo>
                    <a:pt x="946" y="84"/>
                    <a:pt x="929" y="92"/>
                    <a:pt x="916" y="109"/>
                  </a:cubicBezTo>
                  <a:cubicBezTo>
                    <a:pt x="912" y="96"/>
                    <a:pt x="901" y="86"/>
                    <a:pt x="887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D4F53"/>
                </a:solidFill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2330450" y="-4186361"/>
              <a:ext cx="1754188" cy="1712913"/>
            </a:xfrm>
            <a:custGeom>
              <a:avLst/>
              <a:gdLst>
                <a:gd name="T0" fmla="*/ 227 w 467"/>
                <a:gd name="T1" fmla="*/ 162 h 455"/>
                <a:gd name="T2" fmla="*/ 112 w 467"/>
                <a:gd name="T3" fmla="*/ 33 h 455"/>
                <a:gd name="T4" fmla="*/ 139 w 467"/>
                <a:gd name="T5" fmla="*/ 23 h 455"/>
                <a:gd name="T6" fmla="*/ 368 w 467"/>
                <a:gd name="T7" fmla="*/ 40 h 455"/>
                <a:gd name="T8" fmla="*/ 229 w 467"/>
                <a:gd name="T9" fmla="*/ 335 h 455"/>
                <a:gd name="T10" fmla="*/ 360 w 467"/>
                <a:gd name="T11" fmla="*/ 265 h 455"/>
                <a:gd name="T12" fmla="*/ 235 w 467"/>
                <a:gd name="T13" fmla="*/ 382 h 455"/>
                <a:gd name="T14" fmla="*/ 248 w 467"/>
                <a:gd name="T15" fmla="*/ 397 h 455"/>
                <a:gd name="T16" fmla="*/ 346 w 467"/>
                <a:gd name="T17" fmla="*/ 361 h 455"/>
                <a:gd name="T18" fmla="*/ 452 w 467"/>
                <a:gd name="T19" fmla="*/ 201 h 455"/>
                <a:gd name="T20" fmla="*/ 324 w 467"/>
                <a:gd name="T21" fmla="*/ 433 h 455"/>
                <a:gd name="T22" fmla="*/ 254 w 467"/>
                <a:gd name="T23" fmla="*/ 1 h 455"/>
                <a:gd name="T24" fmla="*/ 254 w 467"/>
                <a:gd name="T25" fmla="*/ 1 h 455"/>
                <a:gd name="T26" fmla="*/ 334 w 467"/>
                <a:gd name="T27" fmla="*/ 22 h 455"/>
                <a:gd name="T28" fmla="*/ 227 w 467"/>
                <a:gd name="T29" fmla="*/ 119 h 455"/>
                <a:gd name="T30" fmla="*/ 265 w 467"/>
                <a:gd name="T31" fmla="*/ 87 h 455"/>
                <a:gd name="T32" fmla="*/ 355 w 467"/>
                <a:gd name="T33" fmla="*/ 176 h 455"/>
                <a:gd name="T34" fmla="*/ 355 w 467"/>
                <a:gd name="T35" fmla="*/ 176 h 455"/>
                <a:gd name="T36" fmla="*/ 333 w 467"/>
                <a:gd name="T37" fmla="*/ 61 h 455"/>
                <a:gd name="T38" fmla="*/ 340 w 467"/>
                <a:gd name="T39" fmla="*/ 120 h 455"/>
                <a:gd name="T40" fmla="*/ 315 w 467"/>
                <a:gd name="T41" fmla="*/ 214 h 455"/>
                <a:gd name="T42" fmla="*/ 329 w 467"/>
                <a:gd name="T43" fmla="*/ 227 h 455"/>
                <a:gd name="T44" fmla="*/ 319 w 467"/>
                <a:gd name="T45" fmla="*/ 135 h 455"/>
                <a:gd name="T46" fmla="*/ 324 w 467"/>
                <a:gd name="T47" fmla="*/ 153 h 455"/>
                <a:gd name="T48" fmla="*/ 332 w 467"/>
                <a:gd name="T49" fmla="*/ 128 h 455"/>
                <a:gd name="T50" fmla="*/ 173 w 467"/>
                <a:gd name="T51" fmla="*/ 418 h 455"/>
                <a:gd name="T52" fmla="*/ 201 w 467"/>
                <a:gd name="T53" fmla="*/ 401 h 455"/>
                <a:gd name="T54" fmla="*/ 186 w 467"/>
                <a:gd name="T55" fmla="*/ 371 h 455"/>
                <a:gd name="T56" fmla="*/ 309 w 467"/>
                <a:gd name="T57" fmla="*/ 393 h 455"/>
                <a:gd name="T58" fmla="*/ 315 w 467"/>
                <a:gd name="T59" fmla="*/ 404 h 455"/>
                <a:gd name="T60" fmla="*/ 238 w 467"/>
                <a:gd name="T61" fmla="*/ 430 h 455"/>
                <a:gd name="T62" fmla="*/ 267 w 467"/>
                <a:gd name="T63" fmla="*/ 425 h 455"/>
                <a:gd name="T64" fmla="*/ 132 w 467"/>
                <a:gd name="T65" fmla="*/ 429 h 455"/>
                <a:gd name="T66" fmla="*/ 149 w 467"/>
                <a:gd name="T67" fmla="*/ 419 h 455"/>
                <a:gd name="T68" fmla="*/ 197 w 467"/>
                <a:gd name="T69" fmla="*/ 455 h 455"/>
                <a:gd name="T70" fmla="*/ 257 w 467"/>
                <a:gd name="T71" fmla="*/ 144 h 455"/>
                <a:gd name="T72" fmla="*/ 248 w 467"/>
                <a:gd name="T73" fmla="*/ 161 h 455"/>
                <a:gd name="T74" fmla="*/ 285 w 467"/>
                <a:gd name="T75" fmla="*/ 441 h 455"/>
                <a:gd name="T76" fmla="*/ 308 w 467"/>
                <a:gd name="T77" fmla="*/ 441 h 455"/>
                <a:gd name="T78" fmla="*/ 110 w 467"/>
                <a:gd name="T79" fmla="*/ 423 h 455"/>
                <a:gd name="T80" fmla="*/ 163 w 467"/>
                <a:gd name="T81" fmla="*/ 342 h 455"/>
                <a:gd name="T82" fmla="*/ 296 w 467"/>
                <a:gd name="T83" fmla="*/ 237 h 455"/>
                <a:gd name="T84" fmla="*/ 93 w 467"/>
                <a:gd name="T85" fmla="*/ 394 h 455"/>
                <a:gd name="T86" fmla="*/ 298 w 467"/>
                <a:gd name="T87" fmla="*/ 160 h 455"/>
                <a:gd name="T88" fmla="*/ 80 w 467"/>
                <a:gd name="T89" fmla="*/ 382 h 455"/>
                <a:gd name="T90" fmla="*/ 185 w 467"/>
                <a:gd name="T91" fmla="*/ 192 h 455"/>
                <a:gd name="T92" fmla="*/ 67 w 467"/>
                <a:gd name="T93" fmla="*/ 367 h 455"/>
                <a:gd name="T94" fmla="*/ 197 w 467"/>
                <a:gd name="T95" fmla="*/ 122 h 455"/>
                <a:gd name="T96" fmla="*/ 54 w 467"/>
                <a:gd name="T97" fmla="*/ 351 h 455"/>
                <a:gd name="T98" fmla="*/ 272 w 467"/>
                <a:gd name="T99" fmla="*/ 48 h 455"/>
                <a:gd name="T100" fmla="*/ 95 w 467"/>
                <a:gd name="T101" fmla="*/ 161 h 455"/>
                <a:gd name="T102" fmla="*/ 191 w 467"/>
                <a:gd name="T103" fmla="*/ 45 h 455"/>
                <a:gd name="T104" fmla="*/ 59 w 467"/>
                <a:gd name="T105" fmla="*/ 145 h 455"/>
                <a:gd name="T106" fmla="*/ 29 w 467"/>
                <a:gd name="T107" fmla="*/ 159 h 455"/>
                <a:gd name="T108" fmla="*/ 100 w 467"/>
                <a:gd name="T109" fmla="*/ 43 h 455"/>
                <a:gd name="T110" fmla="*/ 168 w 467"/>
                <a:gd name="T111" fmla="*/ 9 h 455"/>
                <a:gd name="T112" fmla="*/ 151 w 467"/>
                <a:gd name="T113" fmla="*/ 2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7" h="455">
                  <a:moveTo>
                    <a:pt x="235" y="168"/>
                  </a:moveTo>
                  <a:cubicBezTo>
                    <a:pt x="235" y="178"/>
                    <a:pt x="216" y="189"/>
                    <a:pt x="207" y="189"/>
                  </a:cubicBezTo>
                  <a:cubicBezTo>
                    <a:pt x="204" y="189"/>
                    <a:pt x="200" y="188"/>
                    <a:pt x="200" y="183"/>
                  </a:cubicBezTo>
                  <a:cubicBezTo>
                    <a:pt x="200" y="174"/>
                    <a:pt x="218" y="162"/>
                    <a:pt x="227" y="162"/>
                  </a:cubicBezTo>
                  <a:cubicBezTo>
                    <a:pt x="231" y="162"/>
                    <a:pt x="235" y="163"/>
                    <a:pt x="235" y="168"/>
                  </a:cubicBezTo>
                  <a:close/>
                  <a:moveTo>
                    <a:pt x="139" y="23"/>
                  </a:moveTo>
                  <a:cubicBezTo>
                    <a:pt x="138" y="21"/>
                    <a:pt x="135" y="20"/>
                    <a:pt x="131" y="20"/>
                  </a:cubicBezTo>
                  <a:cubicBezTo>
                    <a:pt x="123" y="21"/>
                    <a:pt x="114" y="27"/>
                    <a:pt x="112" y="33"/>
                  </a:cubicBezTo>
                  <a:cubicBezTo>
                    <a:pt x="111" y="35"/>
                    <a:pt x="111" y="37"/>
                    <a:pt x="112" y="39"/>
                  </a:cubicBezTo>
                  <a:cubicBezTo>
                    <a:pt x="113" y="40"/>
                    <a:pt x="115" y="41"/>
                    <a:pt x="117" y="41"/>
                  </a:cubicBezTo>
                  <a:cubicBezTo>
                    <a:pt x="124" y="41"/>
                    <a:pt x="135" y="36"/>
                    <a:pt x="138" y="29"/>
                  </a:cubicBezTo>
                  <a:cubicBezTo>
                    <a:pt x="139" y="27"/>
                    <a:pt x="140" y="25"/>
                    <a:pt x="139" y="23"/>
                  </a:cubicBezTo>
                  <a:close/>
                  <a:moveTo>
                    <a:pt x="467" y="226"/>
                  </a:moveTo>
                  <a:cubicBezTo>
                    <a:pt x="467" y="161"/>
                    <a:pt x="438" y="92"/>
                    <a:pt x="375" y="42"/>
                  </a:cubicBezTo>
                  <a:cubicBezTo>
                    <a:pt x="373" y="41"/>
                    <a:pt x="371" y="40"/>
                    <a:pt x="369" y="39"/>
                  </a:cubicBezTo>
                  <a:cubicBezTo>
                    <a:pt x="369" y="39"/>
                    <a:pt x="368" y="39"/>
                    <a:pt x="368" y="40"/>
                  </a:cubicBezTo>
                  <a:cubicBezTo>
                    <a:pt x="367" y="40"/>
                    <a:pt x="367" y="41"/>
                    <a:pt x="368" y="42"/>
                  </a:cubicBezTo>
                  <a:cubicBezTo>
                    <a:pt x="422" y="103"/>
                    <a:pt x="400" y="192"/>
                    <a:pt x="360" y="238"/>
                  </a:cubicBezTo>
                  <a:cubicBezTo>
                    <a:pt x="325" y="278"/>
                    <a:pt x="280" y="307"/>
                    <a:pt x="239" y="329"/>
                  </a:cubicBezTo>
                  <a:cubicBezTo>
                    <a:pt x="236" y="331"/>
                    <a:pt x="231" y="333"/>
                    <a:pt x="229" y="335"/>
                  </a:cubicBezTo>
                  <a:cubicBezTo>
                    <a:pt x="225" y="339"/>
                    <a:pt x="224" y="343"/>
                    <a:pt x="226" y="346"/>
                  </a:cubicBezTo>
                  <a:cubicBezTo>
                    <a:pt x="227" y="350"/>
                    <a:pt x="231" y="351"/>
                    <a:pt x="236" y="351"/>
                  </a:cubicBezTo>
                  <a:cubicBezTo>
                    <a:pt x="239" y="350"/>
                    <a:pt x="246" y="348"/>
                    <a:pt x="251" y="346"/>
                  </a:cubicBezTo>
                  <a:cubicBezTo>
                    <a:pt x="289" y="326"/>
                    <a:pt x="329" y="299"/>
                    <a:pt x="360" y="265"/>
                  </a:cubicBezTo>
                  <a:cubicBezTo>
                    <a:pt x="398" y="223"/>
                    <a:pt x="422" y="169"/>
                    <a:pt x="412" y="104"/>
                  </a:cubicBezTo>
                  <a:cubicBezTo>
                    <a:pt x="413" y="105"/>
                    <a:pt x="413" y="106"/>
                    <a:pt x="414" y="107"/>
                  </a:cubicBezTo>
                  <a:cubicBezTo>
                    <a:pt x="434" y="158"/>
                    <a:pt x="417" y="222"/>
                    <a:pt x="371" y="279"/>
                  </a:cubicBezTo>
                  <a:cubicBezTo>
                    <a:pt x="339" y="320"/>
                    <a:pt x="293" y="356"/>
                    <a:pt x="235" y="382"/>
                  </a:cubicBezTo>
                  <a:cubicBezTo>
                    <a:pt x="231" y="384"/>
                    <a:pt x="224" y="388"/>
                    <a:pt x="222" y="392"/>
                  </a:cubicBezTo>
                  <a:cubicBezTo>
                    <a:pt x="220" y="395"/>
                    <a:pt x="220" y="398"/>
                    <a:pt x="222" y="400"/>
                  </a:cubicBezTo>
                  <a:cubicBezTo>
                    <a:pt x="223" y="402"/>
                    <a:pt x="225" y="403"/>
                    <a:pt x="227" y="404"/>
                  </a:cubicBezTo>
                  <a:cubicBezTo>
                    <a:pt x="234" y="404"/>
                    <a:pt x="241" y="400"/>
                    <a:pt x="248" y="397"/>
                  </a:cubicBezTo>
                  <a:cubicBezTo>
                    <a:pt x="340" y="352"/>
                    <a:pt x="441" y="268"/>
                    <a:pt x="435" y="145"/>
                  </a:cubicBezTo>
                  <a:cubicBezTo>
                    <a:pt x="436" y="147"/>
                    <a:pt x="436" y="148"/>
                    <a:pt x="436" y="149"/>
                  </a:cubicBezTo>
                  <a:cubicBezTo>
                    <a:pt x="446" y="199"/>
                    <a:pt x="435" y="244"/>
                    <a:pt x="414" y="282"/>
                  </a:cubicBezTo>
                  <a:cubicBezTo>
                    <a:pt x="396" y="314"/>
                    <a:pt x="371" y="340"/>
                    <a:pt x="346" y="361"/>
                  </a:cubicBezTo>
                  <a:cubicBezTo>
                    <a:pt x="332" y="372"/>
                    <a:pt x="327" y="379"/>
                    <a:pt x="330" y="384"/>
                  </a:cubicBezTo>
                  <a:cubicBezTo>
                    <a:pt x="333" y="390"/>
                    <a:pt x="342" y="387"/>
                    <a:pt x="347" y="384"/>
                  </a:cubicBezTo>
                  <a:cubicBezTo>
                    <a:pt x="357" y="378"/>
                    <a:pt x="366" y="369"/>
                    <a:pt x="373" y="363"/>
                  </a:cubicBezTo>
                  <a:cubicBezTo>
                    <a:pt x="414" y="321"/>
                    <a:pt x="445" y="276"/>
                    <a:pt x="452" y="201"/>
                  </a:cubicBezTo>
                  <a:cubicBezTo>
                    <a:pt x="453" y="205"/>
                    <a:pt x="453" y="209"/>
                    <a:pt x="453" y="211"/>
                  </a:cubicBezTo>
                  <a:cubicBezTo>
                    <a:pt x="455" y="249"/>
                    <a:pt x="447" y="284"/>
                    <a:pt x="433" y="314"/>
                  </a:cubicBezTo>
                  <a:cubicBezTo>
                    <a:pt x="412" y="359"/>
                    <a:pt x="376" y="395"/>
                    <a:pt x="334" y="417"/>
                  </a:cubicBezTo>
                  <a:cubicBezTo>
                    <a:pt x="325" y="422"/>
                    <a:pt x="322" y="427"/>
                    <a:pt x="324" y="433"/>
                  </a:cubicBezTo>
                  <a:cubicBezTo>
                    <a:pt x="325" y="436"/>
                    <a:pt x="327" y="437"/>
                    <a:pt x="331" y="437"/>
                  </a:cubicBezTo>
                  <a:cubicBezTo>
                    <a:pt x="335" y="438"/>
                    <a:pt x="338" y="437"/>
                    <a:pt x="341" y="435"/>
                  </a:cubicBezTo>
                  <a:cubicBezTo>
                    <a:pt x="419" y="393"/>
                    <a:pt x="467" y="315"/>
                    <a:pt x="467" y="226"/>
                  </a:cubicBezTo>
                  <a:close/>
                  <a:moveTo>
                    <a:pt x="254" y="1"/>
                  </a:moveTo>
                  <a:cubicBezTo>
                    <a:pt x="245" y="0"/>
                    <a:pt x="228" y="6"/>
                    <a:pt x="228" y="13"/>
                  </a:cubicBezTo>
                  <a:cubicBezTo>
                    <a:pt x="229" y="17"/>
                    <a:pt x="232" y="18"/>
                    <a:pt x="235" y="19"/>
                  </a:cubicBezTo>
                  <a:cubicBezTo>
                    <a:pt x="242" y="19"/>
                    <a:pt x="260" y="15"/>
                    <a:pt x="260" y="7"/>
                  </a:cubicBezTo>
                  <a:cubicBezTo>
                    <a:pt x="260" y="3"/>
                    <a:pt x="257" y="2"/>
                    <a:pt x="254" y="1"/>
                  </a:cubicBezTo>
                  <a:close/>
                  <a:moveTo>
                    <a:pt x="326" y="17"/>
                  </a:moveTo>
                  <a:cubicBezTo>
                    <a:pt x="320" y="16"/>
                    <a:pt x="306" y="20"/>
                    <a:pt x="306" y="27"/>
                  </a:cubicBezTo>
                  <a:cubicBezTo>
                    <a:pt x="305" y="31"/>
                    <a:pt x="311" y="33"/>
                    <a:pt x="314" y="33"/>
                  </a:cubicBezTo>
                  <a:cubicBezTo>
                    <a:pt x="320" y="33"/>
                    <a:pt x="333" y="30"/>
                    <a:pt x="334" y="22"/>
                  </a:cubicBezTo>
                  <a:cubicBezTo>
                    <a:pt x="334" y="18"/>
                    <a:pt x="329" y="17"/>
                    <a:pt x="326" y="17"/>
                  </a:cubicBezTo>
                  <a:close/>
                  <a:moveTo>
                    <a:pt x="250" y="92"/>
                  </a:moveTo>
                  <a:cubicBezTo>
                    <a:pt x="241" y="91"/>
                    <a:pt x="221" y="103"/>
                    <a:pt x="221" y="113"/>
                  </a:cubicBezTo>
                  <a:cubicBezTo>
                    <a:pt x="220" y="117"/>
                    <a:pt x="224" y="119"/>
                    <a:pt x="227" y="119"/>
                  </a:cubicBezTo>
                  <a:cubicBezTo>
                    <a:pt x="237" y="119"/>
                    <a:pt x="257" y="108"/>
                    <a:pt x="257" y="97"/>
                  </a:cubicBezTo>
                  <a:cubicBezTo>
                    <a:pt x="257" y="93"/>
                    <a:pt x="254" y="92"/>
                    <a:pt x="250" y="92"/>
                  </a:cubicBezTo>
                  <a:close/>
                  <a:moveTo>
                    <a:pt x="291" y="71"/>
                  </a:moveTo>
                  <a:cubicBezTo>
                    <a:pt x="283" y="71"/>
                    <a:pt x="266" y="78"/>
                    <a:pt x="265" y="87"/>
                  </a:cubicBezTo>
                  <a:cubicBezTo>
                    <a:pt x="265" y="90"/>
                    <a:pt x="268" y="92"/>
                    <a:pt x="271" y="92"/>
                  </a:cubicBezTo>
                  <a:cubicBezTo>
                    <a:pt x="279" y="93"/>
                    <a:pt x="296" y="86"/>
                    <a:pt x="296" y="77"/>
                  </a:cubicBezTo>
                  <a:cubicBezTo>
                    <a:pt x="297" y="73"/>
                    <a:pt x="294" y="71"/>
                    <a:pt x="291" y="71"/>
                  </a:cubicBezTo>
                  <a:close/>
                  <a:moveTo>
                    <a:pt x="355" y="176"/>
                  </a:moveTo>
                  <a:cubicBezTo>
                    <a:pt x="348" y="176"/>
                    <a:pt x="341" y="184"/>
                    <a:pt x="341" y="190"/>
                  </a:cubicBezTo>
                  <a:cubicBezTo>
                    <a:pt x="341" y="194"/>
                    <a:pt x="343" y="197"/>
                    <a:pt x="347" y="197"/>
                  </a:cubicBezTo>
                  <a:cubicBezTo>
                    <a:pt x="354" y="197"/>
                    <a:pt x="360" y="188"/>
                    <a:pt x="360" y="182"/>
                  </a:cubicBezTo>
                  <a:cubicBezTo>
                    <a:pt x="360" y="178"/>
                    <a:pt x="358" y="176"/>
                    <a:pt x="355" y="176"/>
                  </a:cubicBezTo>
                  <a:close/>
                  <a:moveTo>
                    <a:pt x="327" y="56"/>
                  </a:moveTo>
                  <a:cubicBezTo>
                    <a:pt x="321" y="55"/>
                    <a:pt x="310" y="60"/>
                    <a:pt x="309" y="67"/>
                  </a:cubicBezTo>
                  <a:cubicBezTo>
                    <a:pt x="309" y="70"/>
                    <a:pt x="312" y="71"/>
                    <a:pt x="315" y="72"/>
                  </a:cubicBezTo>
                  <a:cubicBezTo>
                    <a:pt x="321" y="72"/>
                    <a:pt x="332" y="68"/>
                    <a:pt x="333" y="61"/>
                  </a:cubicBezTo>
                  <a:cubicBezTo>
                    <a:pt x="333" y="58"/>
                    <a:pt x="330" y="56"/>
                    <a:pt x="327" y="56"/>
                  </a:cubicBezTo>
                  <a:close/>
                  <a:moveTo>
                    <a:pt x="348" y="99"/>
                  </a:moveTo>
                  <a:cubicBezTo>
                    <a:pt x="342" y="99"/>
                    <a:pt x="336" y="109"/>
                    <a:pt x="336" y="115"/>
                  </a:cubicBezTo>
                  <a:cubicBezTo>
                    <a:pt x="336" y="117"/>
                    <a:pt x="337" y="120"/>
                    <a:pt x="340" y="120"/>
                  </a:cubicBezTo>
                  <a:cubicBezTo>
                    <a:pt x="347" y="120"/>
                    <a:pt x="353" y="110"/>
                    <a:pt x="353" y="105"/>
                  </a:cubicBezTo>
                  <a:cubicBezTo>
                    <a:pt x="353" y="102"/>
                    <a:pt x="351" y="99"/>
                    <a:pt x="348" y="99"/>
                  </a:cubicBezTo>
                  <a:close/>
                  <a:moveTo>
                    <a:pt x="326" y="206"/>
                  </a:moveTo>
                  <a:cubicBezTo>
                    <a:pt x="322" y="208"/>
                    <a:pt x="319" y="210"/>
                    <a:pt x="315" y="214"/>
                  </a:cubicBezTo>
                  <a:cubicBezTo>
                    <a:pt x="312" y="217"/>
                    <a:pt x="310" y="221"/>
                    <a:pt x="308" y="224"/>
                  </a:cubicBezTo>
                  <a:cubicBezTo>
                    <a:pt x="308" y="227"/>
                    <a:pt x="308" y="230"/>
                    <a:pt x="309" y="232"/>
                  </a:cubicBezTo>
                  <a:cubicBezTo>
                    <a:pt x="311" y="234"/>
                    <a:pt x="314" y="235"/>
                    <a:pt x="317" y="234"/>
                  </a:cubicBezTo>
                  <a:cubicBezTo>
                    <a:pt x="321" y="234"/>
                    <a:pt x="325" y="231"/>
                    <a:pt x="329" y="227"/>
                  </a:cubicBezTo>
                  <a:cubicBezTo>
                    <a:pt x="333" y="223"/>
                    <a:pt x="336" y="218"/>
                    <a:pt x="337" y="213"/>
                  </a:cubicBezTo>
                  <a:cubicBezTo>
                    <a:pt x="338" y="209"/>
                    <a:pt x="337" y="207"/>
                    <a:pt x="335" y="206"/>
                  </a:cubicBezTo>
                  <a:cubicBezTo>
                    <a:pt x="333" y="204"/>
                    <a:pt x="330" y="204"/>
                    <a:pt x="326" y="206"/>
                  </a:cubicBezTo>
                  <a:close/>
                  <a:moveTo>
                    <a:pt x="319" y="135"/>
                  </a:moveTo>
                  <a:cubicBezTo>
                    <a:pt x="317" y="137"/>
                    <a:pt x="315" y="140"/>
                    <a:pt x="314" y="142"/>
                  </a:cubicBezTo>
                  <a:cubicBezTo>
                    <a:pt x="313" y="144"/>
                    <a:pt x="312" y="147"/>
                    <a:pt x="312" y="149"/>
                  </a:cubicBezTo>
                  <a:cubicBezTo>
                    <a:pt x="312" y="152"/>
                    <a:pt x="314" y="155"/>
                    <a:pt x="317" y="155"/>
                  </a:cubicBezTo>
                  <a:cubicBezTo>
                    <a:pt x="319" y="155"/>
                    <a:pt x="321" y="154"/>
                    <a:pt x="324" y="153"/>
                  </a:cubicBezTo>
                  <a:cubicBezTo>
                    <a:pt x="326" y="151"/>
                    <a:pt x="328" y="149"/>
                    <a:pt x="330" y="147"/>
                  </a:cubicBezTo>
                  <a:cubicBezTo>
                    <a:pt x="332" y="145"/>
                    <a:pt x="334" y="142"/>
                    <a:pt x="335" y="140"/>
                  </a:cubicBezTo>
                  <a:cubicBezTo>
                    <a:pt x="336" y="138"/>
                    <a:pt x="337" y="135"/>
                    <a:pt x="337" y="133"/>
                  </a:cubicBezTo>
                  <a:cubicBezTo>
                    <a:pt x="337" y="130"/>
                    <a:pt x="335" y="128"/>
                    <a:pt x="332" y="128"/>
                  </a:cubicBezTo>
                  <a:cubicBezTo>
                    <a:pt x="327" y="128"/>
                    <a:pt x="323" y="131"/>
                    <a:pt x="319" y="135"/>
                  </a:cubicBezTo>
                  <a:close/>
                  <a:moveTo>
                    <a:pt x="201" y="401"/>
                  </a:moveTo>
                  <a:cubicBezTo>
                    <a:pt x="196" y="401"/>
                    <a:pt x="182" y="405"/>
                    <a:pt x="176" y="410"/>
                  </a:cubicBezTo>
                  <a:cubicBezTo>
                    <a:pt x="173" y="412"/>
                    <a:pt x="172" y="416"/>
                    <a:pt x="173" y="418"/>
                  </a:cubicBezTo>
                  <a:cubicBezTo>
                    <a:pt x="174" y="422"/>
                    <a:pt x="177" y="422"/>
                    <a:pt x="180" y="422"/>
                  </a:cubicBezTo>
                  <a:cubicBezTo>
                    <a:pt x="185" y="423"/>
                    <a:pt x="199" y="419"/>
                    <a:pt x="205" y="413"/>
                  </a:cubicBezTo>
                  <a:cubicBezTo>
                    <a:pt x="207" y="412"/>
                    <a:pt x="209" y="409"/>
                    <a:pt x="208" y="406"/>
                  </a:cubicBezTo>
                  <a:cubicBezTo>
                    <a:pt x="207" y="403"/>
                    <a:pt x="204" y="402"/>
                    <a:pt x="201" y="401"/>
                  </a:cubicBezTo>
                  <a:close/>
                  <a:moveTo>
                    <a:pt x="208" y="348"/>
                  </a:moveTo>
                  <a:cubicBezTo>
                    <a:pt x="202" y="348"/>
                    <a:pt x="188" y="353"/>
                    <a:pt x="182" y="358"/>
                  </a:cubicBezTo>
                  <a:cubicBezTo>
                    <a:pt x="179" y="361"/>
                    <a:pt x="178" y="364"/>
                    <a:pt x="179" y="367"/>
                  </a:cubicBezTo>
                  <a:cubicBezTo>
                    <a:pt x="180" y="371"/>
                    <a:pt x="183" y="371"/>
                    <a:pt x="186" y="371"/>
                  </a:cubicBezTo>
                  <a:cubicBezTo>
                    <a:pt x="192" y="371"/>
                    <a:pt x="206" y="367"/>
                    <a:pt x="213" y="360"/>
                  </a:cubicBezTo>
                  <a:cubicBezTo>
                    <a:pt x="215" y="358"/>
                    <a:pt x="216" y="355"/>
                    <a:pt x="215" y="352"/>
                  </a:cubicBezTo>
                  <a:cubicBezTo>
                    <a:pt x="214" y="349"/>
                    <a:pt x="211" y="348"/>
                    <a:pt x="208" y="348"/>
                  </a:cubicBezTo>
                  <a:close/>
                  <a:moveTo>
                    <a:pt x="309" y="393"/>
                  </a:moveTo>
                  <a:cubicBezTo>
                    <a:pt x="304" y="393"/>
                    <a:pt x="291" y="400"/>
                    <a:pt x="286" y="406"/>
                  </a:cubicBezTo>
                  <a:cubicBezTo>
                    <a:pt x="284" y="409"/>
                    <a:pt x="283" y="412"/>
                    <a:pt x="284" y="414"/>
                  </a:cubicBezTo>
                  <a:cubicBezTo>
                    <a:pt x="286" y="418"/>
                    <a:pt x="289" y="418"/>
                    <a:pt x="292" y="417"/>
                  </a:cubicBezTo>
                  <a:cubicBezTo>
                    <a:pt x="297" y="416"/>
                    <a:pt x="310" y="411"/>
                    <a:pt x="315" y="404"/>
                  </a:cubicBezTo>
                  <a:cubicBezTo>
                    <a:pt x="317" y="401"/>
                    <a:pt x="318" y="398"/>
                    <a:pt x="317" y="396"/>
                  </a:cubicBezTo>
                  <a:cubicBezTo>
                    <a:pt x="316" y="393"/>
                    <a:pt x="312" y="392"/>
                    <a:pt x="309" y="393"/>
                  </a:cubicBezTo>
                  <a:close/>
                  <a:moveTo>
                    <a:pt x="261" y="421"/>
                  </a:moveTo>
                  <a:cubicBezTo>
                    <a:pt x="255" y="421"/>
                    <a:pt x="243" y="425"/>
                    <a:pt x="238" y="430"/>
                  </a:cubicBezTo>
                  <a:cubicBezTo>
                    <a:pt x="236" y="432"/>
                    <a:pt x="235" y="435"/>
                    <a:pt x="236" y="437"/>
                  </a:cubicBezTo>
                  <a:cubicBezTo>
                    <a:pt x="237" y="440"/>
                    <a:pt x="239" y="440"/>
                    <a:pt x="242" y="440"/>
                  </a:cubicBezTo>
                  <a:cubicBezTo>
                    <a:pt x="247" y="440"/>
                    <a:pt x="259" y="437"/>
                    <a:pt x="265" y="431"/>
                  </a:cubicBezTo>
                  <a:cubicBezTo>
                    <a:pt x="266" y="430"/>
                    <a:pt x="267" y="427"/>
                    <a:pt x="267" y="425"/>
                  </a:cubicBezTo>
                  <a:cubicBezTo>
                    <a:pt x="266" y="422"/>
                    <a:pt x="263" y="421"/>
                    <a:pt x="261" y="421"/>
                  </a:cubicBezTo>
                  <a:close/>
                  <a:moveTo>
                    <a:pt x="149" y="419"/>
                  </a:moveTo>
                  <a:cubicBezTo>
                    <a:pt x="147" y="419"/>
                    <a:pt x="141" y="420"/>
                    <a:pt x="136" y="423"/>
                  </a:cubicBezTo>
                  <a:cubicBezTo>
                    <a:pt x="134" y="424"/>
                    <a:pt x="132" y="426"/>
                    <a:pt x="132" y="429"/>
                  </a:cubicBezTo>
                  <a:cubicBezTo>
                    <a:pt x="132" y="432"/>
                    <a:pt x="135" y="433"/>
                    <a:pt x="138" y="434"/>
                  </a:cubicBezTo>
                  <a:cubicBezTo>
                    <a:pt x="142" y="434"/>
                    <a:pt x="148" y="433"/>
                    <a:pt x="152" y="431"/>
                  </a:cubicBezTo>
                  <a:cubicBezTo>
                    <a:pt x="155" y="429"/>
                    <a:pt x="157" y="427"/>
                    <a:pt x="156" y="424"/>
                  </a:cubicBezTo>
                  <a:cubicBezTo>
                    <a:pt x="156" y="420"/>
                    <a:pt x="153" y="419"/>
                    <a:pt x="149" y="419"/>
                  </a:cubicBezTo>
                  <a:close/>
                  <a:moveTo>
                    <a:pt x="207" y="440"/>
                  </a:moveTo>
                  <a:cubicBezTo>
                    <a:pt x="205" y="440"/>
                    <a:pt x="199" y="441"/>
                    <a:pt x="195" y="444"/>
                  </a:cubicBezTo>
                  <a:cubicBezTo>
                    <a:pt x="193" y="446"/>
                    <a:pt x="191" y="448"/>
                    <a:pt x="191" y="450"/>
                  </a:cubicBezTo>
                  <a:cubicBezTo>
                    <a:pt x="192" y="453"/>
                    <a:pt x="194" y="455"/>
                    <a:pt x="197" y="455"/>
                  </a:cubicBezTo>
                  <a:cubicBezTo>
                    <a:pt x="202" y="455"/>
                    <a:pt x="207" y="454"/>
                    <a:pt x="211" y="451"/>
                  </a:cubicBezTo>
                  <a:cubicBezTo>
                    <a:pt x="213" y="450"/>
                    <a:pt x="214" y="447"/>
                    <a:pt x="214" y="445"/>
                  </a:cubicBezTo>
                  <a:cubicBezTo>
                    <a:pt x="214" y="441"/>
                    <a:pt x="210" y="440"/>
                    <a:pt x="207" y="440"/>
                  </a:cubicBezTo>
                  <a:close/>
                  <a:moveTo>
                    <a:pt x="257" y="144"/>
                  </a:moveTo>
                  <a:cubicBezTo>
                    <a:pt x="255" y="144"/>
                    <a:pt x="253" y="145"/>
                    <a:pt x="251" y="146"/>
                  </a:cubicBezTo>
                  <a:cubicBezTo>
                    <a:pt x="251" y="146"/>
                    <a:pt x="251" y="146"/>
                    <a:pt x="251" y="146"/>
                  </a:cubicBezTo>
                  <a:cubicBezTo>
                    <a:pt x="247" y="147"/>
                    <a:pt x="242" y="152"/>
                    <a:pt x="242" y="157"/>
                  </a:cubicBezTo>
                  <a:cubicBezTo>
                    <a:pt x="242" y="160"/>
                    <a:pt x="245" y="161"/>
                    <a:pt x="248" y="161"/>
                  </a:cubicBezTo>
                  <a:cubicBezTo>
                    <a:pt x="254" y="161"/>
                    <a:pt x="263" y="156"/>
                    <a:pt x="263" y="149"/>
                  </a:cubicBezTo>
                  <a:cubicBezTo>
                    <a:pt x="263" y="146"/>
                    <a:pt x="260" y="144"/>
                    <a:pt x="257" y="144"/>
                  </a:cubicBezTo>
                  <a:close/>
                  <a:moveTo>
                    <a:pt x="301" y="436"/>
                  </a:moveTo>
                  <a:cubicBezTo>
                    <a:pt x="297" y="436"/>
                    <a:pt x="290" y="437"/>
                    <a:pt x="285" y="441"/>
                  </a:cubicBezTo>
                  <a:cubicBezTo>
                    <a:pt x="282" y="443"/>
                    <a:pt x="280" y="446"/>
                    <a:pt x="280" y="449"/>
                  </a:cubicBezTo>
                  <a:cubicBezTo>
                    <a:pt x="281" y="452"/>
                    <a:pt x="284" y="453"/>
                    <a:pt x="288" y="453"/>
                  </a:cubicBezTo>
                  <a:cubicBezTo>
                    <a:pt x="293" y="453"/>
                    <a:pt x="300" y="451"/>
                    <a:pt x="304" y="449"/>
                  </a:cubicBezTo>
                  <a:cubicBezTo>
                    <a:pt x="307" y="447"/>
                    <a:pt x="309" y="444"/>
                    <a:pt x="308" y="441"/>
                  </a:cubicBezTo>
                  <a:cubicBezTo>
                    <a:pt x="307" y="437"/>
                    <a:pt x="303" y="436"/>
                    <a:pt x="301" y="436"/>
                  </a:cubicBezTo>
                  <a:close/>
                  <a:moveTo>
                    <a:pt x="96" y="416"/>
                  </a:moveTo>
                  <a:cubicBezTo>
                    <a:pt x="99" y="419"/>
                    <a:pt x="104" y="422"/>
                    <a:pt x="108" y="423"/>
                  </a:cubicBezTo>
                  <a:cubicBezTo>
                    <a:pt x="109" y="424"/>
                    <a:pt x="110" y="423"/>
                    <a:pt x="110" y="423"/>
                  </a:cubicBezTo>
                  <a:cubicBezTo>
                    <a:pt x="111" y="422"/>
                    <a:pt x="111" y="421"/>
                    <a:pt x="110" y="421"/>
                  </a:cubicBezTo>
                  <a:cubicBezTo>
                    <a:pt x="107" y="417"/>
                    <a:pt x="105" y="415"/>
                    <a:pt x="104" y="412"/>
                  </a:cubicBezTo>
                  <a:cubicBezTo>
                    <a:pt x="103" y="409"/>
                    <a:pt x="104" y="406"/>
                    <a:pt x="104" y="405"/>
                  </a:cubicBezTo>
                  <a:cubicBezTo>
                    <a:pt x="110" y="378"/>
                    <a:pt x="136" y="361"/>
                    <a:pt x="163" y="342"/>
                  </a:cubicBezTo>
                  <a:cubicBezTo>
                    <a:pt x="180" y="330"/>
                    <a:pt x="253" y="290"/>
                    <a:pt x="286" y="263"/>
                  </a:cubicBezTo>
                  <a:cubicBezTo>
                    <a:pt x="297" y="255"/>
                    <a:pt x="301" y="250"/>
                    <a:pt x="302" y="245"/>
                  </a:cubicBezTo>
                  <a:cubicBezTo>
                    <a:pt x="302" y="243"/>
                    <a:pt x="301" y="240"/>
                    <a:pt x="300" y="239"/>
                  </a:cubicBezTo>
                  <a:cubicBezTo>
                    <a:pt x="299" y="238"/>
                    <a:pt x="297" y="237"/>
                    <a:pt x="296" y="237"/>
                  </a:cubicBezTo>
                  <a:cubicBezTo>
                    <a:pt x="290" y="236"/>
                    <a:pt x="284" y="238"/>
                    <a:pt x="276" y="244"/>
                  </a:cubicBezTo>
                  <a:cubicBezTo>
                    <a:pt x="238" y="275"/>
                    <a:pt x="181" y="305"/>
                    <a:pt x="140" y="337"/>
                  </a:cubicBezTo>
                  <a:cubicBezTo>
                    <a:pt x="117" y="355"/>
                    <a:pt x="99" y="375"/>
                    <a:pt x="94" y="395"/>
                  </a:cubicBezTo>
                  <a:cubicBezTo>
                    <a:pt x="94" y="395"/>
                    <a:pt x="93" y="394"/>
                    <a:pt x="93" y="394"/>
                  </a:cubicBezTo>
                  <a:cubicBezTo>
                    <a:pt x="99" y="319"/>
                    <a:pt x="199" y="269"/>
                    <a:pt x="250" y="227"/>
                  </a:cubicBezTo>
                  <a:cubicBezTo>
                    <a:pt x="263" y="216"/>
                    <a:pt x="302" y="186"/>
                    <a:pt x="308" y="172"/>
                  </a:cubicBezTo>
                  <a:cubicBezTo>
                    <a:pt x="310" y="168"/>
                    <a:pt x="309" y="163"/>
                    <a:pt x="306" y="162"/>
                  </a:cubicBezTo>
                  <a:cubicBezTo>
                    <a:pt x="304" y="160"/>
                    <a:pt x="301" y="160"/>
                    <a:pt x="298" y="160"/>
                  </a:cubicBezTo>
                  <a:cubicBezTo>
                    <a:pt x="292" y="162"/>
                    <a:pt x="285" y="167"/>
                    <a:pt x="277" y="175"/>
                  </a:cubicBezTo>
                  <a:cubicBezTo>
                    <a:pt x="214" y="235"/>
                    <a:pt x="161" y="262"/>
                    <a:pt x="125" y="300"/>
                  </a:cubicBezTo>
                  <a:cubicBezTo>
                    <a:pt x="105" y="322"/>
                    <a:pt x="90" y="347"/>
                    <a:pt x="81" y="383"/>
                  </a:cubicBezTo>
                  <a:cubicBezTo>
                    <a:pt x="81" y="383"/>
                    <a:pt x="80" y="382"/>
                    <a:pt x="80" y="382"/>
                  </a:cubicBezTo>
                  <a:cubicBezTo>
                    <a:pt x="83" y="327"/>
                    <a:pt x="119" y="273"/>
                    <a:pt x="161" y="235"/>
                  </a:cubicBezTo>
                  <a:cubicBezTo>
                    <a:pt x="175" y="222"/>
                    <a:pt x="185" y="214"/>
                    <a:pt x="191" y="209"/>
                  </a:cubicBezTo>
                  <a:cubicBezTo>
                    <a:pt x="195" y="205"/>
                    <a:pt x="197" y="200"/>
                    <a:pt x="195" y="195"/>
                  </a:cubicBezTo>
                  <a:cubicBezTo>
                    <a:pt x="193" y="192"/>
                    <a:pt x="189" y="191"/>
                    <a:pt x="185" y="192"/>
                  </a:cubicBezTo>
                  <a:cubicBezTo>
                    <a:pt x="179" y="193"/>
                    <a:pt x="175" y="196"/>
                    <a:pt x="170" y="199"/>
                  </a:cubicBezTo>
                  <a:cubicBezTo>
                    <a:pt x="141" y="223"/>
                    <a:pt x="116" y="252"/>
                    <a:pt x="97" y="285"/>
                  </a:cubicBezTo>
                  <a:cubicBezTo>
                    <a:pt x="83" y="311"/>
                    <a:pt x="73" y="339"/>
                    <a:pt x="68" y="369"/>
                  </a:cubicBezTo>
                  <a:cubicBezTo>
                    <a:pt x="68" y="369"/>
                    <a:pt x="67" y="368"/>
                    <a:pt x="67" y="367"/>
                  </a:cubicBezTo>
                  <a:cubicBezTo>
                    <a:pt x="70" y="284"/>
                    <a:pt x="108" y="222"/>
                    <a:pt x="162" y="174"/>
                  </a:cubicBezTo>
                  <a:cubicBezTo>
                    <a:pt x="175" y="162"/>
                    <a:pt x="187" y="155"/>
                    <a:pt x="200" y="144"/>
                  </a:cubicBezTo>
                  <a:cubicBezTo>
                    <a:pt x="211" y="136"/>
                    <a:pt x="213" y="129"/>
                    <a:pt x="210" y="124"/>
                  </a:cubicBezTo>
                  <a:cubicBezTo>
                    <a:pt x="207" y="120"/>
                    <a:pt x="203" y="120"/>
                    <a:pt x="197" y="122"/>
                  </a:cubicBezTo>
                  <a:cubicBezTo>
                    <a:pt x="186" y="125"/>
                    <a:pt x="174" y="136"/>
                    <a:pt x="160" y="149"/>
                  </a:cubicBezTo>
                  <a:cubicBezTo>
                    <a:pt x="126" y="179"/>
                    <a:pt x="99" y="211"/>
                    <a:pt x="81" y="250"/>
                  </a:cubicBezTo>
                  <a:cubicBezTo>
                    <a:pt x="67" y="279"/>
                    <a:pt x="58" y="313"/>
                    <a:pt x="56" y="353"/>
                  </a:cubicBezTo>
                  <a:cubicBezTo>
                    <a:pt x="55" y="352"/>
                    <a:pt x="55" y="351"/>
                    <a:pt x="54" y="351"/>
                  </a:cubicBezTo>
                  <a:cubicBezTo>
                    <a:pt x="53" y="341"/>
                    <a:pt x="54" y="328"/>
                    <a:pt x="54" y="318"/>
                  </a:cubicBezTo>
                  <a:cubicBezTo>
                    <a:pt x="57" y="279"/>
                    <a:pt x="63" y="197"/>
                    <a:pt x="175" y="106"/>
                  </a:cubicBezTo>
                  <a:cubicBezTo>
                    <a:pt x="195" y="90"/>
                    <a:pt x="228" y="71"/>
                    <a:pt x="251" y="59"/>
                  </a:cubicBezTo>
                  <a:cubicBezTo>
                    <a:pt x="258" y="55"/>
                    <a:pt x="265" y="52"/>
                    <a:pt x="272" y="48"/>
                  </a:cubicBezTo>
                  <a:cubicBezTo>
                    <a:pt x="276" y="45"/>
                    <a:pt x="278" y="41"/>
                    <a:pt x="277" y="37"/>
                  </a:cubicBezTo>
                  <a:cubicBezTo>
                    <a:pt x="276" y="33"/>
                    <a:pt x="272" y="33"/>
                    <a:pt x="268" y="33"/>
                  </a:cubicBezTo>
                  <a:cubicBezTo>
                    <a:pt x="261" y="33"/>
                    <a:pt x="255" y="36"/>
                    <a:pt x="248" y="39"/>
                  </a:cubicBezTo>
                  <a:cubicBezTo>
                    <a:pt x="196" y="65"/>
                    <a:pt x="137" y="103"/>
                    <a:pt x="95" y="161"/>
                  </a:cubicBezTo>
                  <a:cubicBezTo>
                    <a:pt x="63" y="205"/>
                    <a:pt x="42" y="260"/>
                    <a:pt x="41" y="329"/>
                  </a:cubicBezTo>
                  <a:cubicBezTo>
                    <a:pt x="40" y="328"/>
                    <a:pt x="40" y="328"/>
                    <a:pt x="40" y="327"/>
                  </a:cubicBezTo>
                  <a:cubicBezTo>
                    <a:pt x="37" y="310"/>
                    <a:pt x="36" y="293"/>
                    <a:pt x="37" y="281"/>
                  </a:cubicBezTo>
                  <a:cubicBezTo>
                    <a:pt x="39" y="172"/>
                    <a:pt x="103" y="97"/>
                    <a:pt x="191" y="45"/>
                  </a:cubicBezTo>
                  <a:cubicBezTo>
                    <a:pt x="198" y="41"/>
                    <a:pt x="206" y="36"/>
                    <a:pt x="206" y="29"/>
                  </a:cubicBezTo>
                  <a:cubicBezTo>
                    <a:pt x="206" y="25"/>
                    <a:pt x="203" y="23"/>
                    <a:pt x="199" y="23"/>
                  </a:cubicBezTo>
                  <a:cubicBezTo>
                    <a:pt x="195" y="23"/>
                    <a:pt x="191" y="24"/>
                    <a:pt x="185" y="27"/>
                  </a:cubicBezTo>
                  <a:cubicBezTo>
                    <a:pt x="131" y="56"/>
                    <a:pt x="87" y="96"/>
                    <a:pt x="59" y="145"/>
                  </a:cubicBezTo>
                  <a:cubicBezTo>
                    <a:pt x="35" y="186"/>
                    <a:pt x="22" y="234"/>
                    <a:pt x="24" y="287"/>
                  </a:cubicBezTo>
                  <a:cubicBezTo>
                    <a:pt x="24" y="286"/>
                    <a:pt x="24" y="285"/>
                    <a:pt x="23" y="283"/>
                  </a:cubicBezTo>
                  <a:cubicBezTo>
                    <a:pt x="19" y="266"/>
                    <a:pt x="16" y="248"/>
                    <a:pt x="16" y="230"/>
                  </a:cubicBezTo>
                  <a:cubicBezTo>
                    <a:pt x="16" y="205"/>
                    <a:pt x="21" y="181"/>
                    <a:pt x="29" y="159"/>
                  </a:cubicBezTo>
                  <a:cubicBezTo>
                    <a:pt x="40" y="130"/>
                    <a:pt x="57" y="103"/>
                    <a:pt x="79" y="80"/>
                  </a:cubicBezTo>
                  <a:cubicBezTo>
                    <a:pt x="85" y="73"/>
                    <a:pt x="100" y="61"/>
                    <a:pt x="103" y="57"/>
                  </a:cubicBezTo>
                  <a:cubicBezTo>
                    <a:pt x="106" y="53"/>
                    <a:pt x="108" y="49"/>
                    <a:pt x="106" y="46"/>
                  </a:cubicBezTo>
                  <a:cubicBezTo>
                    <a:pt x="105" y="44"/>
                    <a:pt x="103" y="43"/>
                    <a:pt x="100" y="43"/>
                  </a:cubicBezTo>
                  <a:cubicBezTo>
                    <a:pt x="88" y="43"/>
                    <a:pt x="71" y="61"/>
                    <a:pt x="63" y="69"/>
                  </a:cubicBezTo>
                  <a:cubicBezTo>
                    <a:pt x="23" y="112"/>
                    <a:pt x="0" y="168"/>
                    <a:pt x="0" y="226"/>
                  </a:cubicBezTo>
                  <a:cubicBezTo>
                    <a:pt x="0" y="295"/>
                    <a:pt x="30" y="367"/>
                    <a:pt x="96" y="416"/>
                  </a:cubicBezTo>
                  <a:close/>
                  <a:moveTo>
                    <a:pt x="168" y="9"/>
                  </a:moveTo>
                  <a:cubicBezTo>
                    <a:pt x="168" y="8"/>
                    <a:pt x="166" y="7"/>
                    <a:pt x="164" y="7"/>
                  </a:cubicBezTo>
                  <a:cubicBezTo>
                    <a:pt x="157" y="7"/>
                    <a:pt x="150" y="10"/>
                    <a:pt x="148" y="14"/>
                  </a:cubicBezTo>
                  <a:cubicBezTo>
                    <a:pt x="148" y="15"/>
                    <a:pt x="148" y="17"/>
                    <a:pt x="148" y="18"/>
                  </a:cubicBezTo>
                  <a:cubicBezTo>
                    <a:pt x="149" y="20"/>
                    <a:pt x="150" y="20"/>
                    <a:pt x="151" y="20"/>
                  </a:cubicBezTo>
                  <a:cubicBezTo>
                    <a:pt x="156" y="21"/>
                    <a:pt x="165" y="18"/>
                    <a:pt x="167" y="14"/>
                  </a:cubicBezTo>
                  <a:cubicBezTo>
                    <a:pt x="168" y="13"/>
                    <a:pt x="169" y="11"/>
                    <a:pt x="16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D4F53"/>
                </a:solidFill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4591050" y="-2305174"/>
              <a:ext cx="5984875" cy="674688"/>
            </a:xfrm>
            <a:custGeom>
              <a:avLst/>
              <a:gdLst>
                <a:gd name="T0" fmla="*/ 85 w 1594"/>
                <a:gd name="T1" fmla="*/ 3 h 179"/>
                <a:gd name="T2" fmla="*/ 77 w 1594"/>
                <a:gd name="T3" fmla="*/ 135 h 179"/>
                <a:gd name="T4" fmla="*/ 184 w 1594"/>
                <a:gd name="T5" fmla="*/ 122 h 179"/>
                <a:gd name="T6" fmla="*/ 151 w 1594"/>
                <a:gd name="T7" fmla="*/ 127 h 179"/>
                <a:gd name="T8" fmla="*/ 207 w 1594"/>
                <a:gd name="T9" fmla="*/ 85 h 179"/>
                <a:gd name="T10" fmla="*/ 192 w 1594"/>
                <a:gd name="T11" fmla="*/ 53 h 179"/>
                <a:gd name="T12" fmla="*/ 253 w 1594"/>
                <a:gd name="T13" fmla="*/ 1 h 179"/>
                <a:gd name="T14" fmla="*/ 269 w 1594"/>
                <a:gd name="T15" fmla="*/ 31 h 179"/>
                <a:gd name="T16" fmla="*/ 271 w 1594"/>
                <a:gd name="T17" fmla="*/ 133 h 179"/>
                <a:gd name="T18" fmla="*/ 249 w 1594"/>
                <a:gd name="T19" fmla="*/ 39 h 179"/>
                <a:gd name="T20" fmla="*/ 318 w 1594"/>
                <a:gd name="T21" fmla="*/ 44 h 179"/>
                <a:gd name="T22" fmla="*/ 308 w 1594"/>
                <a:gd name="T23" fmla="*/ 82 h 179"/>
                <a:gd name="T24" fmla="*/ 381 w 1594"/>
                <a:gd name="T25" fmla="*/ 60 h 179"/>
                <a:gd name="T26" fmla="*/ 419 w 1594"/>
                <a:gd name="T27" fmla="*/ 118 h 179"/>
                <a:gd name="T28" fmla="*/ 391 w 1594"/>
                <a:gd name="T29" fmla="*/ 117 h 179"/>
                <a:gd name="T30" fmla="*/ 497 w 1594"/>
                <a:gd name="T31" fmla="*/ 41 h 179"/>
                <a:gd name="T32" fmla="*/ 583 w 1594"/>
                <a:gd name="T33" fmla="*/ 39 h 179"/>
                <a:gd name="T34" fmla="*/ 585 w 1594"/>
                <a:gd name="T35" fmla="*/ 73 h 179"/>
                <a:gd name="T36" fmla="*/ 529 w 1594"/>
                <a:gd name="T37" fmla="*/ 136 h 179"/>
                <a:gd name="T38" fmla="*/ 497 w 1594"/>
                <a:gd name="T39" fmla="*/ 75 h 179"/>
                <a:gd name="T40" fmla="*/ 662 w 1594"/>
                <a:gd name="T41" fmla="*/ 122 h 179"/>
                <a:gd name="T42" fmla="*/ 629 w 1594"/>
                <a:gd name="T43" fmla="*/ 127 h 179"/>
                <a:gd name="T44" fmla="*/ 685 w 1594"/>
                <a:gd name="T45" fmla="*/ 85 h 179"/>
                <a:gd name="T46" fmla="*/ 670 w 1594"/>
                <a:gd name="T47" fmla="*/ 53 h 179"/>
                <a:gd name="T48" fmla="*/ 772 w 1594"/>
                <a:gd name="T49" fmla="*/ 41 h 179"/>
                <a:gd name="T50" fmla="*/ 813 w 1594"/>
                <a:gd name="T51" fmla="*/ 41 h 179"/>
                <a:gd name="T52" fmla="*/ 799 w 1594"/>
                <a:gd name="T53" fmla="*/ 120 h 179"/>
                <a:gd name="T54" fmla="*/ 759 w 1594"/>
                <a:gd name="T55" fmla="*/ 116 h 179"/>
                <a:gd name="T56" fmla="*/ 869 w 1594"/>
                <a:gd name="T57" fmla="*/ 39 h 179"/>
                <a:gd name="T58" fmla="*/ 883 w 1594"/>
                <a:gd name="T59" fmla="*/ 91 h 179"/>
                <a:gd name="T60" fmla="*/ 955 w 1594"/>
                <a:gd name="T61" fmla="*/ 81 h 179"/>
                <a:gd name="T62" fmla="*/ 977 w 1594"/>
                <a:gd name="T63" fmla="*/ 49 h 179"/>
                <a:gd name="T64" fmla="*/ 973 w 1594"/>
                <a:gd name="T65" fmla="*/ 137 h 179"/>
                <a:gd name="T66" fmla="*/ 971 w 1594"/>
                <a:gd name="T67" fmla="*/ 122 h 179"/>
                <a:gd name="T68" fmla="*/ 976 w 1594"/>
                <a:gd name="T69" fmla="*/ 75 h 179"/>
                <a:gd name="T70" fmla="*/ 1127 w 1594"/>
                <a:gd name="T71" fmla="*/ 48 h 179"/>
                <a:gd name="T72" fmla="*/ 1118 w 1594"/>
                <a:gd name="T73" fmla="*/ 75 h 179"/>
                <a:gd name="T74" fmla="*/ 1168 w 1594"/>
                <a:gd name="T75" fmla="*/ 88 h 179"/>
                <a:gd name="T76" fmla="*/ 1213 w 1594"/>
                <a:gd name="T77" fmla="*/ 58 h 179"/>
                <a:gd name="T78" fmla="*/ 1209 w 1594"/>
                <a:gd name="T79" fmla="*/ 94 h 179"/>
                <a:gd name="T80" fmla="*/ 1158 w 1594"/>
                <a:gd name="T81" fmla="*/ 121 h 179"/>
                <a:gd name="T82" fmla="*/ 1247 w 1594"/>
                <a:gd name="T83" fmla="*/ 88 h 179"/>
                <a:gd name="T84" fmla="*/ 1293 w 1594"/>
                <a:gd name="T85" fmla="*/ 58 h 179"/>
                <a:gd name="T86" fmla="*/ 1288 w 1594"/>
                <a:gd name="T87" fmla="*/ 94 h 179"/>
                <a:gd name="T88" fmla="*/ 1238 w 1594"/>
                <a:gd name="T89" fmla="*/ 121 h 179"/>
                <a:gd name="T90" fmla="*/ 1315 w 1594"/>
                <a:gd name="T91" fmla="*/ 56 h 179"/>
                <a:gd name="T92" fmla="*/ 1326 w 1594"/>
                <a:gd name="T93" fmla="*/ 22 h 179"/>
                <a:gd name="T94" fmla="*/ 1336 w 1594"/>
                <a:gd name="T95" fmla="*/ 22 h 179"/>
                <a:gd name="T96" fmla="*/ 1395 w 1594"/>
                <a:gd name="T97" fmla="*/ 0 h 179"/>
                <a:gd name="T98" fmla="*/ 1423 w 1594"/>
                <a:gd name="T99" fmla="*/ 39 h 179"/>
                <a:gd name="T100" fmla="*/ 1381 w 1594"/>
                <a:gd name="T101" fmla="*/ 121 h 179"/>
                <a:gd name="T102" fmla="*/ 1397 w 1594"/>
                <a:gd name="T103" fmla="*/ 63 h 179"/>
                <a:gd name="T104" fmla="*/ 1491 w 1594"/>
                <a:gd name="T105" fmla="*/ 0 h 179"/>
                <a:gd name="T106" fmla="*/ 1482 w 1594"/>
                <a:gd name="T107" fmla="*/ 113 h 179"/>
                <a:gd name="T108" fmla="*/ 1493 w 1594"/>
                <a:gd name="T109" fmla="*/ 136 h 179"/>
                <a:gd name="T110" fmla="*/ 1538 w 1594"/>
                <a:gd name="T111" fmla="*/ 116 h 179"/>
                <a:gd name="T112" fmla="*/ 1535 w 1594"/>
                <a:gd name="T113" fmla="*/ 134 h 179"/>
                <a:gd name="T114" fmla="*/ 1590 w 1594"/>
                <a:gd name="T115" fmla="*/ 75 h 179"/>
                <a:gd name="T116" fmla="*/ 1573 w 1594"/>
                <a:gd name="T117" fmla="*/ 5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94" h="179">
                  <a:moveTo>
                    <a:pt x="0" y="3"/>
                  </a:moveTo>
                  <a:cubicBezTo>
                    <a:pt x="2" y="3"/>
                    <a:pt x="4" y="3"/>
                    <a:pt x="6" y="3"/>
                  </a:cubicBezTo>
                  <a:cubicBezTo>
                    <a:pt x="8" y="3"/>
                    <a:pt x="10" y="3"/>
                    <a:pt x="12" y="3"/>
                  </a:cubicBezTo>
                  <a:cubicBezTo>
                    <a:pt x="15" y="3"/>
                    <a:pt x="18" y="3"/>
                    <a:pt x="20" y="3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7" y="3"/>
                    <a:pt x="69" y="3"/>
                    <a:pt x="71" y="3"/>
                  </a:cubicBezTo>
                  <a:cubicBezTo>
                    <a:pt x="73" y="3"/>
                    <a:pt x="74" y="3"/>
                    <a:pt x="76" y="3"/>
                  </a:cubicBezTo>
                  <a:cubicBezTo>
                    <a:pt x="77" y="3"/>
                    <a:pt x="79" y="3"/>
                    <a:pt x="81" y="3"/>
                  </a:cubicBezTo>
                  <a:cubicBezTo>
                    <a:pt x="82" y="3"/>
                    <a:pt x="84" y="3"/>
                    <a:pt x="85" y="3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4" y="3"/>
                    <a:pt x="138" y="3"/>
                    <a:pt x="141" y="3"/>
                  </a:cubicBezTo>
                  <a:cubicBezTo>
                    <a:pt x="143" y="3"/>
                    <a:pt x="144" y="3"/>
                    <a:pt x="146" y="3"/>
                  </a:cubicBezTo>
                  <a:cubicBezTo>
                    <a:pt x="148" y="3"/>
                    <a:pt x="149" y="3"/>
                    <a:pt x="151" y="3"/>
                  </a:cubicBezTo>
                  <a:cubicBezTo>
                    <a:pt x="99" y="135"/>
                    <a:pt x="99" y="135"/>
                    <a:pt x="99" y="135"/>
                  </a:cubicBezTo>
                  <a:cubicBezTo>
                    <a:pt x="97" y="135"/>
                    <a:pt x="95" y="135"/>
                    <a:pt x="93" y="135"/>
                  </a:cubicBezTo>
                  <a:cubicBezTo>
                    <a:pt x="91" y="136"/>
                    <a:pt x="89" y="136"/>
                    <a:pt x="88" y="136"/>
                  </a:cubicBezTo>
                  <a:cubicBezTo>
                    <a:pt x="86" y="136"/>
                    <a:pt x="84" y="136"/>
                    <a:pt x="82" y="135"/>
                  </a:cubicBezTo>
                  <a:cubicBezTo>
                    <a:pt x="80" y="135"/>
                    <a:pt x="79" y="135"/>
                    <a:pt x="77" y="135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6" y="135"/>
                    <a:pt x="24" y="135"/>
                    <a:pt x="22" y="135"/>
                  </a:cubicBezTo>
                  <a:cubicBezTo>
                    <a:pt x="20" y="136"/>
                    <a:pt x="18" y="136"/>
                    <a:pt x="16" y="136"/>
                  </a:cubicBezTo>
                  <a:cubicBezTo>
                    <a:pt x="15" y="136"/>
                    <a:pt x="13" y="136"/>
                    <a:pt x="11" y="135"/>
                  </a:cubicBezTo>
                  <a:cubicBezTo>
                    <a:pt x="10" y="135"/>
                    <a:pt x="8" y="135"/>
                    <a:pt x="7" y="135"/>
                  </a:cubicBezTo>
                  <a:lnTo>
                    <a:pt x="0" y="3"/>
                  </a:lnTo>
                  <a:close/>
                  <a:moveTo>
                    <a:pt x="160" y="98"/>
                  </a:moveTo>
                  <a:cubicBezTo>
                    <a:pt x="161" y="106"/>
                    <a:pt x="163" y="112"/>
                    <a:pt x="166" y="116"/>
                  </a:cubicBezTo>
                  <a:cubicBezTo>
                    <a:pt x="170" y="120"/>
                    <a:pt x="176" y="122"/>
                    <a:pt x="184" y="122"/>
                  </a:cubicBezTo>
                  <a:cubicBezTo>
                    <a:pt x="189" y="122"/>
                    <a:pt x="194" y="122"/>
                    <a:pt x="198" y="121"/>
                  </a:cubicBezTo>
                  <a:cubicBezTo>
                    <a:pt x="202" y="120"/>
                    <a:pt x="206" y="118"/>
                    <a:pt x="210" y="117"/>
                  </a:cubicBezTo>
                  <a:cubicBezTo>
                    <a:pt x="211" y="119"/>
                    <a:pt x="212" y="121"/>
                    <a:pt x="212" y="124"/>
                  </a:cubicBezTo>
                  <a:cubicBezTo>
                    <a:pt x="213" y="126"/>
                    <a:pt x="213" y="129"/>
                    <a:pt x="213" y="131"/>
                  </a:cubicBezTo>
                  <a:cubicBezTo>
                    <a:pt x="211" y="132"/>
                    <a:pt x="209" y="133"/>
                    <a:pt x="206" y="134"/>
                  </a:cubicBezTo>
                  <a:cubicBezTo>
                    <a:pt x="204" y="134"/>
                    <a:pt x="201" y="135"/>
                    <a:pt x="198" y="135"/>
                  </a:cubicBezTo>
                  <a:cubicBezTo>
                    <a:pt x="195" y="136"/>
                    <a:pt x="192" y="136"/>
                    <a:pt x="189" y="137"/>
                  </a:cubicBezTo>
                  <a:cubicBezTo>
                    <a:pt x="186" y="137"/>
                    <a:pt x="184" y="137"/>
                    <a:pt x="181" y="137"/>
                  </a:cubicBezTo>
                  <a:cubicBezTo>
                    <a:pt x="174" y="137"/>
                    <a:pt x="168" y="136"/>
                    <a:pt x="163" y="134"/>
                  </a:cubicBezTo>
                  <a:cubicBezTo>
                    <a:pt x="158" y="132"/>
                    <a:pt x="154" y="130"/>
                    <a:pt x="151" y="127"/>
                  </a:cubicBezTo>
                  <a:cubicBezTo>
                    <a:pt x="148" y="123"/>
                    <a:pt x="146" y="119"/>
                    <a:pt x="144" y="115"/>
                  </a:cubicBezTo>
                  <a:cubicBezTo>
                    <a:pt x="143" y="110"/>
                    <a:pt x="142" y="105"/>
                    <a:pt x="142" y="100"/>
                  </a:cubicBezTo>
                  <a:cubicBezTo>
                    <a:pt x="142" y="92"/>
                    <a:pt x="143" y="85"/>
                    <a:pt x="146" y="78"/>
                  </a:cubicBezTo>
                  <a:cubicBezTo>
                    <a:pt x="148" y="70"/>
                    <a:pt x="152" y="64"/>
                    <a:pt x="157" y="58"/>
                  </a:cubicBezTo>
                  <a:cubicBezTo>
                    <a:pt x="161" y="52"/>
                    <a:pt x="167" y="48"/>
                    <a:pt x="174" y="44"/>
                  </a:cubicBezTo>
                  <a:cubicBezTo>
                    <a:pt x="180" y="41"/>
                    <a:pt x="187" y="39"/>
                    <a:pt x="195" y="39"/>
                  </a:cubicBezTo>
                  <a:cubicBezTo>
                    <a:pt x="203" y="39"/>
                    <a:pt x="210" y="41"/>
                    <a:pt x="215" y="45"/>
                  </a:cubicBezTo>
                  <a:cubicBezTo>
                    <a:pt x="219" y="49"/>
                    <a:pt x="222" y="54"/>
                    <a:pt x="222" y="61"/>
                  </a:cubicBezTo>
                  <a:cubicBezTo>
                    <a:pt x="222" y="66"/>
                    <a:pt x="220" y="71"/>
                    <a:pt x="218" y="75"/>
                  </a:cubicBezTo>
                  <a:cubicBezTo>
                    <a:pt x="215" y="79"/>
                    <a:pt x="211" y="82"/>
                    <a:pt x="207" y="85"/>
                  </a:cubicBezTo>
                  <a:cubicBezTo>
                    <a:pt x="202" y="88"/>
                    <a:pt x="197" y="90"/>
                    <a:pt x="190" y="92"/>
                  </a:cubicBezTo>
                  <a:cubicBezTo>
                    <a:pt x="184" y="94"/>
                    <a:pt x="177" y="95"/>
                    <a:pt x="170" y="96"/>
                  </a:cubicBezTo>
                  <a:lnTo>
                    <a:pt x="160" y="98"/>
                  </a:lnTo>
                  <a:close/>
                  <a:moveTo>
                    <a:pt x="172" y="82"/>
                  </a:moveTo>
                  <a:cubicBezTo>
                    <a:pt x="178" y="81"/>
                    <a:pt x="183" y="80"/>
                    <a:pt x="187" y="79"/>
                  </a:cubicBezTo>
                  <a:cubicBezTo>
                    <a:pt x="191" y="77"/>
                    <a:pt x="195" y="76"/>
                    <a:pt x="197" y="74"/>
                  </a:cubicBezTo>
                  <a:cubicBezTo>
                    <a:pt x="199" y="72"/>
                    <a:pt x="201" y="71"/>
                    <a:pt x="202" y="69"/>
                  </a:cubicBezTo>
                  <a:cubicBezTo>
                    <a:pt x="203" y="67"/>
                    <a:pt x="204" y="65"/>
                    <a:pt x="204" y="63"/>
                  </a:cubicBezTo>
                  <a:cubicBezTo>
                    <a:pt x="204" y="60"/>
                    <a:pt x="203" y="58"/>
                    <a:pt x="201" y="56"/>
                  </a:cubicBezTo>
                  <a:cubicBezTo>
                    <a:pt x="199" y="54"/>
                    <a:pt x="196" y="53"/>
                    <a:pt x="192" y="53"/>
                  </a:cubicBezTo>
                  <a:cubicBezTo>
                    <a:pt x="188" y="53"/>
                    <a:pt x="185" y="54"/>
                    <a:pt x="182" y="56"/>
                  </a:cubicBezTo>
                  <a:cubicBezTo>
                    <a:pt x="178" y="58"/>
                    <a:pt x="175" y="60"/>
                    <a:pt x="173" y="63"/>
                  </a:cubicBezTo>
                  <a:cubicBezTo>
                    <a:pt x="170" y="66"/>
                    <a:pt x="168" y="69"/>
                    <a:pt x="166" y="73"/>
                  </a:cubicBezTo>
                  <a:cubicBezTo>
                    <a:pt x="164" y="76"/>
                    <a:pt x="163" y="80"/>
                    <a:pt x="162" y="84"/>
                  </a:cubicBezTo>
                  <a:lnTo>
                    <a:pt x="172" y="82"/>
                  </a:lnTo>
                  <a:close/>
                  <a:moveTo>
                    <a:pt x="249" y="39"/>
                  </a:moveTo>
                  <a:cubicBezTo>
                    <a:pt x="250" y="32"/>
                    <a:pt x="251" y="26"/>
                    <a:pt x="252" y="21"/>
                  </a:cubicBezTo>
                  <a:cubicBezTo>
                    <a:pt x="253" y="16"/>
                    <a:pt x="253" y="11"/>
                    <a:pt x="253" y="8"/>
                  </a:cubicBezTo>
                  <a:cubicBezTo>
                    <a:pt x="253" y="6"/>
                    <a:pt x="253" y="5"/>
                    <a:pt x="253" y="4"/>
                  </a:cubicBezTo>
                  <a:cubicBezTo>
                    <a:pt x="253" y="3"/>
                    <a:pt x="253" y="2"/>
                    <a:pt x="253" y="1"/>
                  </a:cubicBezTo>
                  <a:cubicBezTo>
                    <a:pt x="254" y="1"/>
                    <a:pt x="256" y="0"/>
                    <a:pt x="258" y="0"/>
                  </a:cubicBezTo>
                  <a:cubicBezTo>
                    <a:pt x="260" y="0"/>
                    <a:pt x="261" y="0"/>
                    <a:pt x="263" y="0"/>
                  </a:cubicBezTo>
                  <a:cubicBezTo>
                    <a:pt x="264" y="0"/>
                    <a:pt x="265" y="0"/>
                    <a:pt x="267" y="0"/>
                  </a:cubicBezTo>
                  <a:cubicBezTo>
                    <a:pt x="268" y="0"/>
                    <a:pt x="270" y="1"/>
                    <a:pt x="271" y="1"/>
                  </a:cubicBezTo>
                  <a:cubicBezTo>
                    <a:pt x="271" y="2"/>
                    <a:pt x="271" y="3"/>
                    <a:pt x="271" y="4"/>
                  </a:cubicBezTo>
                  <a:cubicBezTo>
                    <a:pt x="271" y="5"/>
                    <a:pt x="271" y="6"/>
                    <a:pt x="271" y="8"/>
                  </a:cubicBezTo>
                  <a:cubicBezTo>
                    <a:pt x="271" y="9"/>
                    <a:pt x="271" y="11"/>
                    <a:pt x="271" y="12"/>
                  </a:cubicBezTo>
                  <a:cubicBezTo>
                    <a:pt x="271" y="14"/>
                    <a:pt x="271" y="16"/>
                    <a:pt x="271" y="18"/>
                  </a:cubicBezTo>
                  <a:cubicBezTo>
                    <a:pt x="270" y="20"/>
                    <a:pt x="270" y="23"/>
                    <a:pt x="270" y="25"/>
                  </a:cubicBezTo>
                  <a:cubicBezTo>
                    <a:pt x="269" y="27"/>
                    <a:pt x="269" y="29"/>
                    <a:pt x="269" y="31"/>
                  </a:cubicBezTo>
                  <a:cubicBezTo>
                    <a:pt x="254" y="108"/>
                    <a:pt x="254" y="108"/>
                    <a:pt x="254" y="108"/>
                  </a:cubicBezTo>
                  <a:cubicBezTo>
                    <a:pt x="254" y="110"/>
                    <a:pt x="254" y="112"/>
                    <a:pt x="254" y="113"/>
                  </a:cubicBezTo>
                  <a:cubicBezTo>
                    <a:pt x="254" y="115"/>
                    <a:pt x="254" y="117"/>
                    <a:pt x="254" y="118"/>
                  </a:cubicBezTo>
                  <a:cubicBezTo>
                    <a:pt x="255" y="119"/>
                    <a:pt x="256" y="120"/>
                    <a:pt x="257" y="120"/>
                  </a:cubicBezTo>
                  <a:cubicBezTo>
                    <a:pt x="257" y="121"/>
                    <a:pt x="258" y="121"/>
                    <a:pt x="259" y="122"/>
                  </a:cubicBezTo>
                  <a:cubicBezTo>
                    <a:pt x="260" y="122"/>
                    <a:pt x="261" y="122"/>
                    <a:pt x="262" y="122"/>
                  </a:cubicBezTo>
                  <a:cubicBezTo>
                    <a:pt x="264" y="122"/>
                    <a:pt x="265" y="122"/>
                    <a:pt x="266" y="121"/>
                  </a:cubicBezTo>
                  <a:cubicBezTo>
                    <a:pt x="268" y="121"/>
                    <a:pt x="269" y="121"/>
                    <a:pt x="270" y="121"/>
                  </a:cubicBezTo>
                  <a:cubicBezTo>
                    <a:pt x="271" y="124"/>
                    <a:pt x="271" y="128"/>
                    <a:pt x="271" y="132"/>
                  </a:cubicBezTo>
                  <a:cubicBezTo>
                    <a:pt x="271" y="132"/>
                    <a:pt x="271" y="133"/>
                    <a:pt x="271" y="133"/>
                  </a:cubicBezTo>
                  <a:cubicBezTo>
                    <a:pt x="271" y="134"/>
                    <a:pt x="271" y="134"/>
                    <a:pt x="271" y="134"/>
                  </a:cubicBezTo>
                  <a:cubicBezTo>
                    <a:pt x="269" y="135"/>
                    <a:pt x="267" y="136"/>
                    <a:pt x="265" y="136"/>
                  </a:cubicBezTo>
                  <a:cubicBezTo>
                    <a:pt x="262" y="136"/>
                    <a:pt x="259" y="136"/>
                    <a:pt x="257" y="136"/>
                  </a:cubicBezTo>
                  <a:cubicBezTo>
                    <a:pt x="254" y="136"/>
                    <a:pt x="251" y="136"/>
                    <a:pt x="248" y="135"/>
                  </a:cubicBezTo>
                  <a:cubicBezTo>
                    <a:pt x="245" y="135"/>
                    <a:pt x="243" y="134"/>
                    <a:pt x="241" y="132"/>
                  </a:cubicBezTo>
                  <a:cubicBezTo>
                    <a:pt x="239" y="131"/>
                    <a:pt x="238" y="128"/>
                    <a:pt x="237" y="126"/>
                  </a:cubicBezTo>
                  <a:cubicBezTo>
                    <a:pt x="236" y="123"/>
                    <a:pt x="235" y="120"/>
                    <a:pt x="235" y="116"/>
                  </a:cubicBezTo>
                  <a:cubicBezTo>
                    <a:pt x="235" y="114"/>
                    <a:pt x="236" y="111"/>
                    <a:pt x="236" y="109"/>
                  </a:cubicBezTo>
                  <a:cubicBezTo>
                    <a:pt x="237" y="106"/>
                    <a:pt x="237" y="104"/>
                    <a:pt x="238" y="101"/>
                  </a:cubicBezTo>
                  <a:lnTo>
                    <a:pt x="249" y="39"/>
                  </a:lnTo>
                  <a:close/>
                  <a:moveTo>
                    <a:pt x="348" y="119"/>
                  </a:moveTo>
                  <a:cubicBezTo>
                    <a:pt x="349" y="120"/>
                    <a:pt x="349" y="122"/>
                    <a:pt x="350" y="125"/>
                  </a:cubicBezTo>
                  <a:cubicBezTo>
                    <a:pt x="351" y="127"/>
                    <a:pt x="351" y="130"/>
                    <a:pt x="351" y="133"/>
                  </a:cubicBezTo>
                  <a:cubicBezTo>
                    <a:pt x="347" y="134"/>
                    <a:pt x="343" y="135"/>
                    <a:pt x="339" y="136"/>
                  </a:cubicBezTo>
                  <a:cubicBezTo>
                    <a:pt x="334" y="137"/>
                    <a:pt x="330" y="137"/>
                    <a:pt x="326" y="137"/>
                  </a:cubicBezTo>
                  <a:cubicBezTo>
                    <a:pt x="312" y="137"/>
                    <a:pt x="303" y="134"/>
                    <a:pt x="296" y="127"/>
                  </a:cubicBezTo>
                  <a:cubicBezTo>
                    <a:pt x="290" y="121"/>
                    <a:pt x="287" y="112"/>
                    <a:pt x="287" y="100"/>
                  </a:cubicBezTo>
                  <a:cubicBezTo>
                    <a:pt x="287" y="92"/>
                    <a:pt x="288" y="85"/>
                    <a:pt x="290" y="78"/>
                  </a:cubicBezTo>
                  <a:cubicBezTo>
                    <a:pt x="293" y="71"/>
                    <a:pt x="296" y="64"/>
                    <a:pt x="301" y="58"/>
                  </a:cubicBezTo>
                  <a:cubicBezTo>
                    <a:pt x="306" y="52"/>
                    <a:pt x="311" y="48"/>
                    <a:pt x="318" y="44"/>
                  </a:cubicBezTo>
                  <a:cubicBezTo>
                    <a:pt x="325" y="41"/>
                    <a:pt x="333" y="39"/>
                    <a:pt x="341" y="39"/>
                  </a:cubicBezTo>
                  <a:cubicBezTo>
                    <a:pt x="345" y="39"/>
                    <a:pt x="349" y="39"/>
                    <a:pt x="353" y="40"/>
                  </a:cubicBezTo>
                  <a:cubicBezTo>
                    <a:pt x="357" y="41"/>
                    <a:pt x="360" y="42"/>
                    <a:pt x="363" y="43"/>
                  </a:cubicBezTo>
                  <a:cubicBezTo>
                    <a:pt x="362" y="45"/>
                    <a:pt x="362" y="47"/>
                    <a:pt x="361" y="50"/>
                  </a:cubicBezTo>
                  <a:cubicBezTo>
                    <a:pt x="360" y="53"/>
                    <a:pt x="359" y="55"/>
                    <a:pt x="358" y="57"/>
                  </a:cubicBezTo>
                  <a:cubicBezTo>
                    <a:pt x="355" y="56"/>
                    <a:pt x="353" y="56"/>
                    <a:pt x="350" y="55"/>
                  </a:cubicBezTo>
                  <a:cubicBezTo>
                    <a:pt x="347" y="54"/>
                    <a:pt x="344" y="54"/>
                    <a:pt x="341" y="54"/>
                  </a:cubicBezTo>
                  <a:cubicBezTo>
                    <a:pt x="335" y="54"/>
                    <a:pt x="330" y="55"/>
                    <a:pt x="325" y="58"/>
                  </a:cubicBezTo>
                  <a:cubicBezTo>
                    <a:pt x="321" y="60"/>
                    <a:pt x="317" y="64"/>
                    <a:pt x="314" y="68"/>
                  </a:cubicBezTo>
                  <a:cubicBezTo>
                    <a:pt x="311" y="72"/>
                    <a:pt x="309" y="77"/>
                    <a:pt x="308" y="82"/>
                  </a:cubicBezTo>
                  <a:cubicBezTo>
                    <a:pt x="306" y="88"/>
                    <a:pt x="306" y="93"/>
                    <a:pt x="306" y="98"/>
                  </a:cubicBezTo>
                  <a:cubicBezTo>
                    <a:pt x="306" y="106"/>
                    <a:pt x="308" y="112"/>
                    <a:pt x="312" y="116"/>
                  </a:cubicBezTo>
                  <a:cubicBezTo>
                    <a:pt x="316" y="120"/>
                    <a:pt x="321" y="122"/>
                    <a:pt x="329" y="122"/>
                  </a:cubicBezTo>
                  <a:cubicBezTo>
                    <a:pt x="332" y="122"/>
                    <a:pt x="335" y="122"/>
                    <a:pt x="338" y="121"/>
                  </a:cubicBezTo>
                  <a:cubicBezTo>
                    <a:pt x="341" y="121"/>
                    <a:pt x="344" y="120"/>
                    <a:pt x="348" y="119"/>
                  </a:cubicBezTo>
                  <a:close/>
                  <a:moveTo>
                    <a:pt x="402" y="137"/>
                  </a:moveTo>
                  <a:cubicBezTo>
                    <a:pt x="391" y="137"/>
                    <a:pt x="382" y="134"/>
                    <a:pt x="377" y="128"/>
                  </a:cubicBezTo>
                  <a:cubicBezTo>
                    <a:pt x="371" y="122"/>
                    <a:pt x="368" y="113"/>
                    <a:pt x="368" y="101"/>
                  </a:cubicBezTo>
                  <a:cubicBezTo>
                    <a:pt x="368" y="94"/>
                    <a:pt x="369" y="87"/>
                    <a:pt x="371" y="80"/>
                  </a:cubicBezTo>
                  <a:cubicBezTo>
                    <a:pt x="373" y="73"/>
                    <a:pt x="377" y="66"/>
                    <a:pt x="381" y="60"/>
                  </a:cubicBezTo>
                  <a:cubicBezTo>
                    <a:pt x="385" y="54"/>
                    <a:pt x="391" y="49"/>
                    <a:pt x="397" y="45"/>
                  </a:cubicBezTo>
                  <a:cubicBezTo>
                    <a:pt x="404" y="41"/>
                    <a:pt x="411" y="39"/>
                    <a:pt x="420" y="39"/>
                  </a:cubicBezTo>
                  <a:cubicBezTo>
                    <a:pt x="432" y="39"/>
                    <a:pt x="440" y="42"/>
                    <a:pt x="446" y="48"/>
                  </a:cubicBezTo>
                  <a:cubicBezTo>
                    <a:pt x="452" y="55"/>
                    <a:pt x="455" y="64"/>
                    <a:pt x="455" y="75"/>
                  </a:cubicBezTo>
                  <a:cubicBezTo>
                    <a:pt x="455" y="82"/>
                    <a:pt x="454" y="89"/>
                    <a:pt x="452" y="96"/>
                  </a:cubicBezTo>
                  <a:cubicBezTo>
                    <a:pt x="450" y="104"/>
                    <a:pt x="446" y="110"/>
                    <a:pt x="442" y="116"/>
                  </a:cubicBezTo>
                  <a:cubicBezTo>
                    <a:pt x="438" y="123"/>
                    <a:pt x="432" y="127"/>
                    <a:pt x="426" y="131"/>
                  </a:cubicBezTo>
                  <a:cubicBezTo>
                    <a:pt x="419" y="135"/>
                    <a:pt x="411" y="137"/>
                    <a:pt x="402" y="137"/>
                  </a:cubicBezTo>
                  <a:close/>
                  <a:moveTo>
                    <a:pt x="404" y="123"/>
                  </a:moveTo>
                  <a:cubicBezTo>
                    <a:pt x="410" y="123"/>
                    <a:pt x="415" y="121"/>
                    <a:pt x="419" y="118"/>
                  </a:cubicBezTo>
                  <a:cubicBezTo>
                    <a:pt x="423" y="115"/>
                    <a:pt x="426" y="111"/>
                    <a:pt x="429" y="106"/>
                  </a:cubicBezTo>
                  <a:cubicBezTo>
                    <a:pt x="431" y="102"/>
                    <a:pt x="433" y="96"/>
                    <a:pt x="435" y="91"/>
                  </a:cubicBezTo>
                  <a:cubicBezTo>
                    <a:pt x="436" y="85"/>
                    <a:pt x="436" y="80"/>
                    <a:pt x="436" y="75"/>
                  </a:cubicBezTo>
                  <a:cubicBezTo>
                    <a:pt x="436" y="68"/>
                    <a:pt x="435" y="63"/>
                    <a:pt x="432" y="59"/>
                  </a:cubicBezTo>
                  <a:cubicBezTo>
                    <a:pt x="429" y="56"/>
                    <a:pt x="424" y="54"/>
                    <a:pt x="418" y="54"/>
                  </a:cubicBezTo>
                  <a:cubicBezTo>
                    <a:pt x="413" y="54"/>
                    <a:pt x="408" y="55"/>
                    <a:pt x="404" y="58"/>
                  </a:cubicBezTo>
                  <a:cubicBezTo>
                    <a:pt x="400" y="62"/>
                    <a:pt x="397" y="66"/>
                    <a:pt x="394" y="70"/>
                  </a:cubicBezTo>
                  <a:cubicBezTo>
                    <a:pt x="391" y="75"/>
                    <a:pt x="390" y="80"/>
                    <a:pt x="388" y="86"/>
                  </a:cubicBezTo>
                  <a:cubicBezTo>
                    <a:pt x="387" y="91"/>
                    <a:pt x="387" y="97"/>
                    <a:pt x="387" y="101"/>
                  </a:cubicBezTo>
                  <a:cubicBezTo>
                    <a:pt x="387" y="108"/>
                    <a:pt x="388" y="114"/>
                    <a:pt x="391" y="117"/>
                  </a:cubicBezTo>
                  <a:cubicBezTo>
                    <a:pt x="394" y="121"/>
                    <a:pt x="398" y="123"/>
                    <a:pt x="404" y="123"/>
                  </a:cubicBezTo>
                  <a:close/>
                  <a:moveTo>
                    <a:pt x="476" y="81"/>
                  </a:moveTo>
                  <a:cubicBezTo>
                    <a:pt x="478" y="73"/>
                    <a:pt x="479" y="67"/>
                    <a:pt x="480" y="62"/>
                  </a:cubicBezTo>
                  <a:cubicBezTo>
                    <a:pt x="480" y="57"/>
                    <a:pt x="481" y="52"/>
                    <a:pt x="481" y="48"/>
                  </a:cubicBezTo>
                  <a:cubicBezTo>
                    <a:pt x="481" y="46"/>
                    <a:pt x="481" y="45"/>
                    <a:pt x="481" y="44"/>
                  </a:cubicBezTo>
                  <a:cubicBezTo>
                    <a:pt x="481" y="43"/>
                    <a:pt x="481" y="42"/>
                    <a:pt x="480" y="41"/>
                  </a:cubicBezTo>
                  <a:cubicBezTo>
                    <a:pt x="482" y="41"/>
                    <a:pt x="483" y="40"/>
                    <a:pt x="485" y="40"/>
                  </a:cubicBezTo>
                  <a:cubicBezTo>
                    <a:pt x="486" y="40"/>
                    <a:pt x="488" y="40"/>
                    <a:pt x="489" y="40"/>
                  </a:cubicBezTo>
                  <a:cubicBezTo>
                    <a:pt x="490" y="40"/>
                    <a:pt x="492" y="40"/>
                    <a:pt x="493" y="40"/>
                  </a:cubicBezTo>
                  <a:cubicBezTo>
                    <a:pt x="495" y="40"/>
                    <a:pt x="496" y="41"/>
                    <a:pt x="497" y="41"/>
                  </a:cubicBezTo>
                  <a:cubicBezTo>
                    <a:pt x="498" y="42"/>
                    <a:pt x="498" y="43"/>
                    <a:pt x="498" y="44"/>
                  </a:cubicBezTo>
                  <a:cubicBezTo>
                    <a:pt x="498" y="45"/>
                    <a:pt x="498" y="47"/>
                    <a:pt x="498" y="49"/>
                  </a:cubicBezTo>
                  <a:cubicBezTo>
                    <a:pt x="498" y="50"/>
                    <a:pt x="498" y="52"/>
                    <a:pt x="498" y="53"/>
                  </a:cubicBezTo>
                  <a:cubicBezTo>
                    <a:pt x="498" y="55"/>
                    <a:pt x="498" y="56"/>
                    <a:pt x="497" y="57"/>
                  </a:cubicBezTo>
                  <a:cubicBezTo>
                    <a:pt x="501" y="52"/>
                    <a:pt x="505" y="48"/>
                    <a:pt x="510" y="44"/>
                  </a:cubicBezTo>
                  <a:cubicBezTo>
                    <a:pt x="516" y="41"/>
                    <a:pt x="522" y="39"/>
                    <a:pt x="529" y="39"/>
                  </a:cubicBezTo>
                  <a:cubicBezTo>
                    <a:pt x="536" y="39"/>
                    <a:pt x="541" y="41"/>
                    <a:pt x="544" y="44"/>
                  </a:cubicBezTo>
                  <a:cubicBezTo>
                    <a:pt x="548" y="47"/>
                    <a:pt x="550" y="52"/>
                    <a:pt x="550" y="58"/>
                  </a:cubicBezTo>
                  <a:cubicBezTo>
                    <a:pt x="554" y="52"/>
                    <a:pt x="558" y="48"/>
                    <a:pt x="564" y="44"/>
                  </a:cubicBezTo>
                  <a:cubicBezTo>
                    <a:pt x="570" y="41"/>
                    <a:pt x="576" y="39"/>
                    <a:pt x="583" y="39"/>
                  </a:cubicBezTo>
                  <a:cubicBezTo>
                    <a:pt x="597" y="39"/>
                    <a:pt x="604" y="47"/>
                    <a:pt x="604" y="63"/>
                  </a:cubicBezTo>
                  <a:cubicBezTo>
                    <a:pt x="604" y="65"/>
                    <a:pt x="604" y="67"/>
                    <a:pt x="604" y="69"/>
                  </a:cubicBezTo>
                  <a:cubicBezTo>
                    <a:pt x="604" y="71"/>
                    <a:pt x="603" y="73"/>
                    <a:pt x="603" y="76"/>
                  </a:cubicBezTo>
                  <a:cubicBezTo>
                    <a:pt x="592" y="135"/>
                    <a:pt x="592" y="135"/>
                    <a:pt x="592" y="135"/>
                  </a:cubicBezTo>
                  <a:cubicBezTo>
                    <a:pt x="591" y="135"/>
                    <a:pt x="590" y="135"/>
                    <a:pt x="588" y="136"/>
                  </a:cubicBezTo>
                  <a:cubicBezTo>
                    <a:pt x="586" y="136"/>
                    <a:pt x="585" y="136"/>
                    <a:pt x="583" y="136"/>
                  </a:cubicBezTo>
                  <a:cubicBezTo>
                    <a:pt x="582" y="136"/>
                    <a:pt x="580" y="136"/>
                    <a:pt x="579" y="136"/>
                  </a:cubicBezTo>
                  <a:cubicBezTo>
                    <a:pt x="577" y="135"/>
                    <a:pt x="576" y="135"/>
                    <a:pt x="575" y="135"/>
                  </a:cubicBezTo>
                  <a:cubicBezTo>
                    <a:pt x="584" y="79"/>
                    <a:pt x="584" y="79"/>
                    <a:pt x="584" y="79"/>
                  </a:cubicBezTo>
                  <a:cubicBezTo>
                    <a:pt x="585" y="77"/>
                    <a:pt x="585" y="75"/>
                    <a:pt x="585" y="73"/>
                  </a:cubicBezTo>
                  <a:cubicBezTo>
                    <a:pt x="585" y="71"/>
                    <a:pt x="586" y="69"/>
                    <a:pt x="586" y="68"/>
                  </a:cubicBezTo>
                  <a:cubicBezTo>
                    <a:pt x="586" y="63"/>
                    <a:pt x="585" y="60"/>
                    <a:pt x="583" y="58"/>
                  </a:cubicBezTo>
                  <a:cubicBezTo>
                    <a:pt x="581" y="56"/>
                    <a:pt x="578" y="55"/>
                    <a:pt x="574" y="55"/>
                  </a:cubicBezTo>
                  <a:cubicBezTo>
                    <a:pt x="571" y="55"/>
                    <a:pt x="569" y="55"/>
                    <a:pt x="566" y="56"/>
                  </a:cubicBezTo>
                  <a:cubicBezTo>
                    <a:pt x="563" y="58"/>
                    <a:pt x="561" y="60"/>
                    <a:pt x="558" y="63"/>
                  </a:cubicBezTo>
                  <a:cubicBezTo>
                    <a:pt x="556" y="66"/>
                    <a:pt x="553" y="69"/>
                    <a:pt x="551" y="74"/>
                  </a:cubicBezTo>
                  <a:cubicBezTo>
                    <a:pt x="549" y="79"/>
                    <a:pt x="548" y="85"/>
                    <a:pt x="546" y="92"/>
                  </a:cubicBezTo>
                  <a:cubicBezTo>
                    <a:pt x="539" y="135"/>
                    <a:pt x="539" y="135"/>
                    <a:pt x="539" y="135"/>
                  </a:cubicBezTo>
                  <a:cubicBezTo>
                    <a:pt x="537" y="135"/>
                    <a:pt x="536" y="135"/>
                    <a:pt x="534" y="136"/>
                  </a:cubicBezTo>
                  <a:cubicBezTo>
                    <a:pt x="532" y="136"/>
                    <a:pt x="531" y="136"/>
                    <a:pt x="529" y="136"/>
                  </a:cubicBezTo>
                  <a:cubicBezTo>
                    <a:pt x="528" y="136"/>
                    <a:pt x="527" y="136"/>
                    <a:pt x="525" y="136"/>
                  </a:cubicBezTo>
                  <a:cubicBezTo>
                    <a:pt x="523" y="135"/>
                    <a:pt x="522" y="135"/>
                    <a:pt x="521" y="135"/>
                  </a:cubicBezTo>
                  <a:cubicBezTo>
                    <a:pt x="531" y="79"/>
                    <a:pt x="531" y="79"/>
                    <a:pt x="531" y="79"/>
                  </a:cubicBezTo>
                  <a:cubicBezTo>
                    <a:pt x="531" y="77"/>
                    <a:pt x="531" y="75"/>
                    <a:pt x="531" y="73"/>
                  </a:cubicBezTo>
                  <a:cubicBezTo>
                    <a:pt x="532" y="71"/>
                    <a:pt x="532" y="69"/>
                    <a:pt x="532" y="68"/>
                  </a:cubicBezTo>
                  <a:cubicBezTo>
                    <a:pt x="532" y="63"/>
                    <a:pt x="531" y="60"/>
                    <a:pt x="529" y="58"/>
                  </a:cubicBezTo>
                  <a:cubicBezTo>
                    <a:pt x="527" y="56"/>
                    <a:pt x="524" y="55"/>
                    <a:pt x="520" y="55"/>
                  </a:cubicBezTo>
                  <a:cubicBezTo>
                    <a:pt x="518" y="55"/>
                    <a:pt x="515" y="55"/>
                    <a:pt x="512" y="56"/>
                  </a:cubicBezTo>
                  <a:cubicBezTo>
                    <a:pt x="509" y="58"/>
                    <a:pt x="507" y="60"/>
                    <a:pt x="504" y="63"/>
                  </a:cubicBezTo>
                  <a:cubicBezTo>
                    <a:pt x="502" y="66"/>
                    <a:pt x="499" y="70"/>
                    <a:pt x="497" y="75"/>
                  </a:cubicBezTo>
                  <a:cubicBezTo>
                    <a:pt x="495" y="80"/>
                    <a:pt x="493" y="87"/>
                    <a:pt x="492" y="94"/>
                  </a:cubicBezTo>
                  <a:cubicBezTo>
                    <a:pt x="485" y="135"/>
                    <a:pt x="485" y="135"/>
                    <a:pt x="485" y="135"/>
                  </a:cubicBezTo>
                  <a:cubicBezTo>
                    <a:pt x="483" y="135"/>
                    <a:pt x="482" y="135"/>
                    <a:pt x="480" y="136"/>
                  </a:cubicBezTo>
                  <a:cubicBezTo>
                    <a:pt x="478" y="136"/>
                    <a:pt x="477" y="136"/>
                    <a:pt x="475" y="136"/>
                  </a:cubicBezTo>
                  <a:cubicBezTo>
                    <a:pt x="474" y="136"/>
                    <a:pt x="473" y="136"/>
                    <a:pt x="471" y="136"/>
                  </a:cubicBezTo>
                  <a:cubicBezTo>
                    <a:pt x="469" y="135"/>
                    <a:pt x="468" y="135"/>
                    <a:pt x="467" y="135"/>
                  </a:cubicBezTo>
                  <a:lnTo>
                    <a:pt x="476" y="81"/>
                  </a:lnTo>
                  <a:close/>
                  <a:moveTo>
                    <a:pt x="638" y="98"/>
                  </a:moveTo>
                  <a:cubicBezTo>
                    <a:pt x="639" y="106"/>
                    <a:pt x="641" y="112"/>
                    <a:pt x="644" y="116"/>
                  </a:cubicBezTo>
                  <a:cubicBezTo>
                    <a:pt x="648" y="120"/>
                    <a:pt x="654" y="122"/>
                    <a:pt x="662" y="122"/>
                  </a:cubicBezTo>
                  <a:cubicBezTo>
                    <a:pt x="667" y="122"/>
                    <a:pt x="672" y="122"/>
                    <a:pt x="676" y="121"/>
                  </a:cubicBezTo>
                  <a:cubicBezTo>
                    <a:pt x="680" y="120"/>
                    <a:pt x="684" y="118"/>
                    <a:pt x="688" y="117"/>
                  </a:cubicBezTo>
                  <a:cubicBezTo>
                    <a:pt x="689" y="119"/>
                    <a:pt x="690" y="121"/>
                    <a:pt x="690" y="124"/>
                  </a:cubicBezTo>
                  <a:cubicBezTo>
                    <a:pt x="691" y="126"/>
                    <a:pt x="691" y="129"/>
                    <a:pt x="691" y="131"/>
                  </a:cubicBezTo>
                  <a:cubicBezTo>
                    <a:pt x="689" y="132"/>
                    <a:pt x="687" y="133"/>
                    <a:pt x="684" y="134"/>
                  </a:cubicBezTo>
                  <a:cubicBezTo>
                    <a:pt x="682" y="134"/>
                    <a:pt x="679" y="135"/>
                    <a:pt x="676" y="135"/>
                  </a:cubicBezTo>
                  <a:cubicBezTo>
                    <a:pt x="673" y="136"/>
                    <a:pt x="670" y="136"/>
                    <a:pt x="667" y="137"/>
                  </a:cubicBezTo>
                  <a:cubicBezTo>
                    <a:pt x="664" y="137"/>
                    <a:pt x="662" y="137"/>
                    <a:pt x="659" y="137"/>
                  </a:cubicBezTo>
                  <a:cubicBezTo>
                    <a:pt x="652" y="137"/>
                    <a:pt x="646" y="136"/>
                    <a:pt x="641" y="134"/>
                  </a:cubicBezTo>
                  <a:cubicBezTo>
                    <a:pt x="636" y="132"/>
                    <a:pt x="632" y="130"/>
                    <a:pt x="629" y="127"/>
                  </a:cubicBezTo>
                  <a:cubicBezTo>
                    <a:pt x="626" y="123"/>
                    <a:pt x="624" y="119"/>
                    <a:pt x="622" y="115"/>
                  </a:cubicBezTo>
                  <a:cubicBezTo>
                    <a:pt x="621" y="110"/>
                    <a:pt x="620" y="105"/>
                    <a:pt x="620" y="100"/>
                  </a:cubicBezTo>
                  <a:cubicBezTo>
                    <a:pt x="620" y="92"/>
                    <a:pt x="621" y="85"/>
                    <a:pt x="624" y="78"/>
                  </a:cubicBezTo>
                  <a:cubicBezTo>
                    <a:pt x="626" y="70"/>
                    <a:pt x="630" y="64"/>
                    <a:pt x="635" y="58"/>
                  </a:cubicBezTo>
                  <a:cubicBezTo>
                    <a:pt x="639" y="52"/>
                    <a:pt x="645" y="48"/>
                    <a:pt x="652" y="44"/>
                  </a:cubicBezTo>
                  <a:cubicBezTo>
                    <a:pt x="658" y="41"/>
                    <a:pt x="665" y="39"/>
                    <a:pt x="673" y="39"/>
                  </a:cubicBezTo>
                  <a:cubicBezTo>
                    <a:pt x="681" y="39"/>
                    <a:pt x="688" y="41"/>
                    <a:pt x="693" y="45"/>
                  </a:cubicBezTo>
                  <a:cubicBezTo>
                    <a:pt x="697" y="49"/>
                    <a:pt x="700" y="54"/>
                    <a:pt x="700" y="61"/>
                  </a:cubicBezTo>
                  <a:cubicBezTo>
                    <a:pt x="700" y="66"/>
                    <a:pt x="698" y="71"/>
                    <a:pt x="696" y="75"/>
                  </a:cubicBezTo>
                  <a:cubicBezTo>
                    <a:pt x="693" y="79"/>
                    <a:pt x="689" y="82"/>
                    <a:pt x="685" y="85"/>
                  </a:cubicBezTo>
                  <a:cubicBezTo>
                    <a:pt x="680" y="88"/>
                    <a:pt x="675" y="90"/>
                    <a:pt x="668" y="92"/>
                  </a:cubicBezTo>
                  <a:cubicBezTo>
                    <a:pt x="662" y="94"/>
                    <a:pt x="655" y="95"/>
                    <a:pt x="648" y="96"/>
                  </a:cubicBezTo>
                  <a:lnTo>
                    <a:pt x="638" y="98"/>
                  </a:lnTo>
                  <a:close/>
                  <a:moveTo>
                    <a:pt x="650" y="82"/>
                  </a:moveTo>
                  <a:cubicBezTo>
                    <a:pt x="656" y="81"/>
                    <a:pt x="661" y="80"/>
                    <a:pt x="665" y="79"/>
                  </a:cubicBezTo>
                  <a:cubicBezTo>
                    <a:pt x="669" y="77"/>
                    <a:pt x="673" y="76"/>
                    <a:pt x="675" y="74"/>
                  </a:cubicBezTo>
                  <a:cubicBezTo>
                    <a:pt x="678" y="72"/>
                    <a:pt x="679" y="71"/>
                    <a:pt x="680" y="69"/>
                  </a:cubicBezTo>
                  <a:cubicBezTo>
                    <a:pt x="681" y="67"/>
                    <a:pt x="682" y="65"/>
                    <a:pt x="682" y="63"/>
                  </a:cubicBezTo>
                  <a:cubicBezTo>
                    <a:pt x="682" y="60"/>
                    <a:pt x="681" y="58"/>
                    <a:pt x="679" y="56"/>
                  </a:cubicBezTo>
                  <a:cubicBezTo>
                    <a:pt x="677" y="54"/>
                    <a:pt x="674" y="53"/>
                    <a:pt x="670" y="53"/>
                  </a:cubicBezTo>
                  <a:cubicBezTo>
                    <a:pt x="666" y="53"/>
                    <a:pt x="663" y="54"/>
                    <a:pt x="660" y="56"/>
                  </a:cubicBezTo>
                  <a:cubicBezTo>
                    <a:pt x="656" y="58"/>
                    <a:pt x="653" y="60"/>
                    <a:pt x="651" y="63"/>
                  </a:cubicBezTo>
                  <a:cubicBezTo>
                    <a:pt x="648" y="66"/>
                    <a:pt x="646" y="69"/>
                    <a:pt x="644" y="73"/>
                  </a:cubicBezTo>
                  <a:cubicBezTo>
                    <a:pt x="642" y="76"/>
                    <a:pt x="641" y="80"/>
                    <a:pt x="640" y="84"/>
                  </a:cubicBezTo>
                  <a:lnTo>
                    <a:pt x="650" y="82"/>
                  </a:lnTo>
                  <a:close/>
                  <a:moveTo>
                    <a:pt x="770" y="56"/>
                  </a:moveTo>
                  <a:cubicBezTo>
                    <a:pt x="755" y="56"/>
                    <a:pt x="755" y="56"/>
                    <a:pt x="755" y="56"/>
                  </a:cubicBezTo>
                  <a:cubicBezTo>
                    <a:pt x="755" y="53"/>
                    <a:pt x="755" y="51"/>
                    <a:pt x="755" y="49"/>
                  </a:cubicBezTo>
                  <a:cubicBezTo>
                    <a:pt x="756" y="46"/>
                    <a:pt x="756" y="44"/>
                    <a:pt x="757" y="41"/>
                  </a:cubicBezTo>
                  <a:cubicBezTo>
                    <a:pt x="772" y="41"/>
                    <a:pt x="772" y="41"/>
                    <a:pt x="772" y="41"/>
                  </a:cubicBezTo>
                  <a:cubicBezTo>
                    <a:pt x="773" y="38"/>
                    <a:pt x="773" y="35"/>
                    <a:pt x="774" y="31"/>
                  </a:cubicBezTo>
                  <a:cubicBezTo>
                    <a:pt x="774" y="28"/>
                    <a:pt x="774" y="25"/>
                    <a:pt x="774" y="21"/>
                  </a:cubicBezTo>
                  <a:cubicBezTo>
                    <a:pt x="774" y="18"/>
                    <a:pt x="774" y="18"/>
                    <a:pt x="774" y="18"/>
                  </a:cubicBezTo>
                  <a:cubicBezTo>
                    <a:pt x="777" y="17"/>
                    <a:pt x="780" y="16"/>
                    <a:pt x="783" y="15"/>
                  </a:cubicBezTo>
                  <a:cubicBezTo>
                    <a:pt x="787" y="15"/>
                    <a:pt x="789" y="15"/>
                    <a:pt x="792" y="15"/>
                  </a:cubicBezTo>
                  <a:cubicBezTo>
                    <a:pt x="792" y="16"/>
                    <a:pt x="792" y="17"/>
                    <a:pt x="792" y="18"/>
                  </a:cubicBezTo>
                  <a:cubicBezTo>
                    <a:pt x="792" y="19"/>
                    <a:pt x="792" y="20"/>
                    <a:pt x="792" y="21"/>
                  </a:cubicBezTo>
                  <a:cubicBezTo>
                    <a:pt x="792" y="25"/>
                    <a:pt x="792" y="30"/>
                    <a:pt x="791" y="35"/>
                  </a:cubicBezTo>
                  <a:cubicBezTo>
                    <a:pt x="790" y="41"/>
                    <a:pt x="790" y="41"/>
                    <a:pt x="790" y="41"/>
                  </a:cubicBezTo>
                  <a:cubicBezTo>
                    <a:pt x="813" y="41"/>
                    <a:pt x="813" y="41"/>
                    <a:pt x="813" y="41"/>
                  </a:cubicBezTo>
                  <a:cubicBezTo>
                    <a:pt x="813" y="44"/>
                    <a:pt x="813" y="46"/>
                    <a:pt x="813" y="49"/>
                  </a:cubicBezTo>
                  <a:cubicBezTo>
                    <a:pt x="812" y="51"/>
                    <a:pt x="812" y="53"/>
                    <a:pt x="811" y="56"/>
                  </a:cubicBezTo>
                  <a:cubicBezTo>
                    <a:pt x="787" y="56"/>
                    <a:pt x="787" y="56"/>
                    <a:pt x="787" y="56"/>
                  </a:cubicBezTo>
                  <a:cubicBezTo>
                    <a:pt x="780" y="95"/>
                    <a:pt x="780" y="95"/>
                    <a:pt x="780" y="95"/>
                  </a:cubicBezTo>
                  <a:cubicBezTo>
                    <a:pt x="780" y="98"/>
                    <a:pt x="779" y="101"/>
                    <a:pt x="779" y="104"/>
                  </a:cubicBezTo>
                  <a:cubicBezTo>
                    <a:pt x="778" y="107"/>
                    <a:pt x="778" y="110"/>
                    <a:pt x="778" y="112"/>
                  </a:cubicBezTo>
                  <a:cubicBezTo>
                    <a:pt x="778" y="116"/>
                    <a:pt x="779" y="118"/>
                    <a:pt x="781" y="120"/>
                  </a:cubicBezTo>
                  <a:cubicBezTo>
                    <a:pt x="783" y="121"/>
                    <a:pt x="785" y="122"/>
                    <a:pt x="788" y="122"/>
                  </a:cubicBezTo>
                  <a:cubicBezTo>
                    <a:pt x="790" y="122"/>
                    <a:pt x="792" y="122"/>
                    <a:pt x="794" y="121"/>
                  </a:cubicBezTo>
                  <a:cubicBezTo>
                    <a:pt x="796" y="121"/>
                    <a:pt x="797" y="121"/>
                    <a:pt x="799" y="120"/>
                  </a:cubicBezTo>
                  <a:cubicBezTo>
                    <a:pt x="800" y="121"/>
                    <a:pt x="800" y="123"/>
                    <a:pt x="800" y="124"/>
                  </a:cubicBezTo>
                  <a:cubicBezTo>
                    <a:pt x="800" y="126"/>
                    <a:pt x="800" y="127"/>
                    <a:pt x="800" y="129"/>
                  </a:cubicBezTo>
                  <a:cubicBezTo>
                    <a:pt x="800" y="130"/>
                    <a:pt x="800" y="131"/>
                    <a:pt x="800" y="132"/>
                  </a:cubicBezTo>
                  <a:cubicBezTo>
                    <a:pt x="800" y="133"/>
                    <a:pt x="800" y="134"/>
                    <a:pt x="800" y="134"/>
                  </a:cubicBezTo>
                  <a:cubicBezTo>
                    <a:pt x="799" y="135"/>
                    <a:pt x="797" y="135"/>
                    <a:pt x="794" y="136"/>
                  </a:cubicBezTo>
                  <a:cubicBezTo>
                    <a:pt x="792" y="136"/>
                    <a:pt x="789" y="137"/>
                    <a:pt x="786" y="137"/>
                  </a:cubicBezTo>
                  <a:cubicBezTo>
                    <a:pt x="782" y="137"/>
                    <a:pt x="778" y="136"/>
                    <a:pt x="775" y="136"/>
                  </a:cubicBezTo>
                  <a:cubicBezTo>
                    <a:pt x="772" y="135"/>
                    <a:pt x="769" y="134"/>
                    <a:pt x="767" y="133"/>
                  </a:cubicBezTo>
                  <a:cubicBezTo>
                    <a:pt x="764" y="131"/>
                    <a:pt x="763" y="129"/>
                    <a:pt x="761" y="126"/>
                  </a:cubicBezTo>
                  <a:cubicBezTo>
                    <a:pt x="760" y="124"/>
                    <a:pt x="759" y="120"/>
                    <a:pt x="759" y="116"/>
                  </a:cubicBezTo>
                  <a:cubicBezTo>
                    <a:pt x="759" y="114"/>
                    <a:pt x="760" y="111"/>
                    <a:pt x="760" y="109"/>
                  </a:cubicBezTo>
                  <a:cubicBezTo>
                    <a:pt x="761" y="106"/>
                    <a:pt x="761" y="103"/>
                    <a:pt x="761" y="100"/>
                  </a:cubicBezTo>
                  <a:lnTo>
                    <a:pt x="770" y="56"/>
                  </a:lnTo>
                  <a:close/>
                  <a:moveTo>
                    <a:pt x="851" y="137"/>
                  </a:moveTo>
                  <a:cubicBezTo>
                    <a:pt x="840" y="137"/>
                    <a:pt x="831" y="134"/>
                    <a:pt x="826" y="128"/>
                  </a:cubicBezTo>
                  <a:cubicBezTo>
                    <a:pt x="820" y="122"/>
                    <a:pt x="817" y="113"/>
                    <a:pt x="817" y="101"/>
                  </a:cubicBezTo>
                  <a:cubicBezTo>
                    <a:pt x="817" y="94"/>
                    <a:pt x="818" y="87"/>
                    <a:pt x="820" y="80"/>
                  </a:cubicBezTo>
                  <a:cubicBezTo>
                    <a:pt x="822" y="73"/>
                    <a:pt x="825" y="66"/>
                    <a:pt x="830" y="60"/>
                  </a:cubicBezTo>
                  <a:cubicBezTo>
                    <a:pt x="834" y="54"/>
                    <a:pt x="839" y="49"/>
                    <a:pt x="846" y="45"/>
                  </a:cubicBezTo>
                  <a:cubicBezTo>
                    <a:pt x="853" y="41"/>
                    <a:pt x="860" y="39"/>
                    <a:pt x="869" y="39"/>
                  </a:cubicBezTo>
                  <a:cubicBezTo>
                    <a:pt x="881" y="39"/>
                    <a:pt x="889" y="42"/>
                    <a:pt x="895" y="48"/>
                  </a:cubicBezTo>
                  <a:cubicBezTo>
                    <a:pt x="901" y="55"/>
                    <a:pt x="904" y="64"/>
                    <a:pt x="904" y="75"/>
                  </a:cubicBezTo>
                  <a:cubicBezTo>
                    <a:pt x="904" y="82"/>
                    <a:pt x="903" y="89"/>
                    <a:pt x="901" y="96"/>
                  </a:cubicBezTo>
                  <a:cubicBezTo>
                    <a:pt x="898" y="104"/>
                    <a:pt x="895" y="110"/>
                    <a:pt x="891" y="116"/>
                  </a:cubicBezTo>
                  <a:cubicBezTo>
                    <a:pt x="887" y="123"/>
                    <a:pt x="881" y="127"/>
                    <a:pt x="875" y="131"/>
                  </a:cubicBezTo>
                  <a:cubicBezTo>
                    <a:pt x="868" y="135"/>
                    <a:pt x="860" y="137"/>
                    <a:pt x="851" y="137"/>
                  </a:cubicBezTo>
                  <a:close/>
                  <a:moveTo>
                    <a:pt x="853" y="123"/>
                  </a:moveTo>
                  <a:cubicBezTo>
                    <a:pt x="859" y="123"/>
                    <a:pt x="864" y="121"/>
                    <a:pt x="868" y="118"/>
                  </a:cubicBezTo>
                  <a:cubicBezTo>
                    <a:pt x="872" y="115"/>
                    <a:pt x="875" y="111"/>
                    <a:pt x="878" y="106"/>
                  </a:cubicBezTo>
                  <a:cubicBezTo>
                    <a:pt x="880" y="102"/>
                    <a:pt x="882" y="96"/>
                    <a:pt x="883" y="91"/>
                  </a:cubicBezTo>
                  <a:cubicBezTo>
                    <a:pt x="885" y="85"/>
                    <a:pt x="885" y="80"/>
                    <a:pt x="885" y="75"/>
                  </a:cubicBezTo>
                  <a:cubicBezTo>
                    <a:pt x="885" y="68"/>
                    <a:pt x="884" y="63"/>
                    <a:pt x="881" y="59"/>
                  </a:cubicBezTo>
                  <a:cubicBezTo>
                    <a:pt x="878" y="56"/>
                    <a:pt x="873" y="54"/>
                    <a:pt x="867" y="54"/>
                  </a:cubicBezTo>
                  <a:cubicBezTo>
                    <a:pt x="862" y="54"/>
                    <a:pt x="857" y="55"/>
                    <a:pt x="853" y="58"/>
                  </a:cubicBezTo>
                  <a:cubicBezTo>
                    <a:pt x="849" y="62"/>
                    <a:pt x="845" y="66"/>
                    <a:pt x="843" y="70"/>
                  </a:cubicBezTo>
                  <a:cubicBezTo>
                    <a:pt x="840" y="75"/>
                    <a:pt x="838" y="80"/>
                    <a:pt x="837" y="86"/>
                  </a:cubicBezTo>
                  <a:cubicBezTo>
                    <a:pt x="836" y="91"/>
                    <a:pt x="836" y="97"/>
                    <a:pt x="836" y="101"/>
                  </a:cubicBezTo>
                  <a:cubicBezTo>
                    <a:pt x="836" y="108"/>
                    <a:pt x="837" y="114"/>
                    <a:pt x="840" y="117"/>
                  </a:cubicBezTo>
                  <a:cubicBezTo>
                    <a:pt x="843" y="121"/>
                    <a:pt x="847" y="123"/>
                    <a:pt x="853" y="123"/>
                  </a:cubicBezTo>
                  <a:close/>
                  <a:moveTo>
                    <a:pt x="955" y="81"/>
                  </a:moveTo>
                  <a:cubicBezTo>
                    <a:pt x="956" y="73"/>
                    <a:pt x="958" y="67"/>
                    <a:pt x="958" y="62"/>
                  </a:cubicBezTo>
                  <a:cubicBezTo>
                    <a:pt x="959" y="57"/>
                    <a:pt x="960" y="52"/>
                    <a:pt x="960" y="48"/>
                  </a:cubicBezTo>
                  <a:cubicBezTo>
                    <a:pt x="960" y="46"/>
                    <a:pt x="960" y="45"/>
                    <a:pt x="959" y="44"/>
                  </a:cubicBezTo>
                  <a:cubicBezTo>
                    <a:pt x="959" y="43"/>
                    <a:pt x="959" y="42"/>
                    <a:pt x="959" y="41"/>
                  </a:cubicBezTo>
                  <a:cubicBezTo>
                    <a:pt x="961" y="41"/>
                    <a:pt x="962" y="40"/>
                    <a:pt x="963" y="40"/>
                  </a:cubicBezTo>
                  <a:cubicBezTo>
                    <a:pt x="965" y="40"/>
                    <a:pt x="966" y="40"/>
                    <a:pt x="968" y="40"/>
                  </a:cubicBezTo>
                  <a:cubicBezTo>
                    <a:pt x="969" y="40"/>
                    <a:pt x="970" y="40"/>
                    <a:pt x="972" y="40"/>
                  </a:cubicBezTo>
                  <a:cubicBezTo>
                    <a:pt x="973" y="40"/>
                    <a:pt x="975" y="41"/>
                    <a:pt x="976" y="41"/>
                  </a:cubicBezTo>
                  <a:cubicBezTo>
                    <a:pt x="976" y="42"/>
                    <a:pt x="977" y="43"/>
                    <a:pt x="977" y="44"/>
                  </a:cubicBezTo>
                  <a:cubicBezTo>
                    <a:pt x="977" y="45"/>
                    <a:pt x="977" y="47"/>
                    <a:pt x="977" y="49"/>
                  </a:cubicBezTo>
                  <a:cubicBezTo>
                    <a:pt x="977" y="50"/>
                    <a:pt x="977" y="52"/>
                    <a:pt x="977" y="53"/>
                  </a:cubicBezTo>
                  <a:cubicBezTo>
                    <a:pt x="977" y="54"/>
                    <a:pt x="976" y="55"/>
                    <a:pt x="976" y="57"/>
                  </a:cubicBezTo>
                  <a:cubicBezTo>
                    <a:pt x="979" y="52"/>
                    <a:pt x="984" y="47"/>
                    <a:pt x="989" y="44"/>
                  </a:cubicBezTo>
                  <a:cubicBezTo>
                    <a:pt x="994" y="41"/>
                    <a:pt x="1001" y="39"/>
                    <a:pt x="1008" y="39"/>
                  </a:cubicBezTo>
                  <a:cubicBezTo>
                    <a:pt x="1017" y="39"/>
                    <a:pt x="1023" y="42"/>
                    <a:pt x="1028" y="48"/>
                  </a:cubicBezTo>
                  <a:cubicBezTo>
                    <a:pt x="1033" y="54"/>
                    <a:pt x="1035" y="62"/>
                    <a:pt x="1035" y="73"/>
                  </a:cubicBezTo>
                  <a:cubicBezTo>
                    <a:pt x="1035" y="81"/>
                    <a:pt x="1034" y="90"/>
                    <a:pt x="1031" y="97"/>
                  </a:cubicBezTo>
                  <a:cubicBezTo>
                    <a:pt x="1029" y="105"/>
                    <a:pt x="1025" y="112"/>
                    <a:pt x="1020" y="118"/>
                  </a:cubicBezTo>
                  <a:cubicBezTo>
                    <a:pt x="1014" y="124"/>
                    <a:pt x="1008" y="129"/>
                    <a:pt x="1000" y="132"/>
                  </a:cubicBezTo>
                  <a:cubicBezTo>
                    <a:pt x="992" y="135"/>
                    <a:pt x="983" y="137"/>
                    <a:pt x="973" y="137"/>
                  </a:cubicBezTo>
                  <a:cubicBezTo>
                    <a:pt x="971" y="137"/>
                    <a:pt x="969" y="137"/>
                    <a:pt x="968" y="137"/>
                  </a:cubicBezTo>
                  <a:cubicBezTo>
                    <a:pt x="966" y="137"/>
                    <a:pt x="965" y="137"/>
                    <a:pt x="963" y="137"/>
                  </a:cubicBezTo>
                  <a:cubicBezTo>
                    <a:pt x="956" y="178"/>
                    <a:pt x="956" y="178"/>
                    <a:pt x="956" y="178"/>
                  </a:cubicBezTo>
                  <a:cubicBezTo>
                    <a:pt x="955" y="179"/>
                    <a:pt x="953" y="179"/>
                    <a:pt x="951" y="179"/>
                  </a:cubicBezTo>
                  <a:cubicBezTo>
                    <a:pt x="950" y="179"/>
                    <a:pt x="948" y="179"/>
                    <a:pt x="947" y="179"/>
                  </a:cubicBezTo>
                  <a:cubicBezTo>
                    <a:pt x="946" y="179"/>
                    <a:pt x="944" y="179"/>
                    <a:pt x="942" y="179"/>
                  </a:cubicBezTo>
                  <a:cubicBezTo>
                    <a:pt x="941" y="179"/>
                    <a:pt x="939" y="179"/>
                    <a:pt x="938" y="178"/>
                  </a:cubicBezTo>
                  <a:lnTo>
                    <a:pt x="955" y="81"/>
                  </a:lnTo>
                  <a:close/>
                  <a:moveTo>
                    <a:pt x="966" y="121"/>
                  </a:moveTo>
                  <a:cubicBezTo>
                    <a:pt x="967" y="121"/>
                    <a:pt x="969" y="122"/>
                    <a:pt x="971" y="122"/>
                  </a:cubicBezTo>
                  <a:cubicBezTo>
                    <a:pt x="973" y="122"/>
                    <a:pt x="975" y="122"/>
                    <a:pt x="977" y="122"/>
                  </a:cubicBezTo>
                  <a:cubicBezTo>
                    <a:pt x="982" y="122"/>
                    <a:pt x="987" y="121"/>
                    <a:pt x="992" y="119"/>
                  </a:cubicBezTo>
                  <a:cubicBezTo>
                    <a:pt x="997" y="116"/>
                    <a:pt x="1001" y="113"/>
                    <a:pt x="1005" y="109"/>
                  </a:cubicBezTo>
                  <a:cubicBezTo>
                    <a:pt x="1008" y="105"/>
                    <a:pt x="1011" y="100"/>
                    <a:pt x="1013" y="94"/>
                  </a:cubicBezTo>
                  <a:cubicBezTo>
                    <a:pt x="1015" y="89"/>
                    <a:pt x="1016" y="83"/>
                    <a:pt x="1016" y="76"/>
                  </a:cubicBezTo>
                  <a:cubicBezTo>
                    <a:pt x="1016" y="69"/>
                    <a:pt x="1015" y="64"/>
                    <a:pt x="1012" y="60"/>
                  </a:cubicBezTo>
                  <a:cubicBezTo>
                    <a:pt x="1009" y="57"/>
                    <a:pt x="1005" y="55"/>
                    <a:pt x="1000" y="55"/>
                  </a:cubicBezTo>
                  <a:cubicBezTo>
                    <a:pt x="996" y="55"/>
                    <a:pt x="993" y="55"/>
                    <a:pt x="990" y="57"/>
                  </a:cubicBezTo>
                  <a:cubicBezTo>
                    <a:pt x="988" y="58"/>
                    <a:pt x="985" y="60"/>
                    <a:pt x="982" y="63"/>
                  </a:cubicBezTo>
                  <a:cubicBezTo>
                    <a:pt x="980" y="66"/>
                    <a:pt x="978" y="70"/>
                    <a:pt x="976" y="75"/>
                  </a:cubicBezTo>
                  <a:cubicBezTo>
                    <a:pt x="974" y="79"/>
                    <a:pt x="972" y="85"/>
                    <a:pt x="971" y="92"/>
                  </a:cubicBezTo>
                  <a:lnTo>
                    <a:pt x="966" y="121"/>
                  </a:lnTo>
                  <a:close/>
                  <a:moveTo>
                    <a:pt x="1084" y="137"/>
                  </a:moveTo>
                  <a:cubicBezTo>
                    <a:pt x="1072" y="137"/>
                    <a:pt x="1064" y="134"/>
                    <a:pt x="1058" y="128"/>
                  </a:cubicBezTo>
                  <a:cubicBezTo>
                    <a:pt x="1052" y="122"/>
                    <a:pt x="1049" y="113"/>
                    <a:pt x="1049" y="101"/>
                  </a:cubicBezTo>
                  <a:cubicBezTo>
                    <a:pt x="1049" y="94"/>
                    <a:pt x="1051" y="87"/>
                    <a:pt x="1053" y="80"/>
                  </a:cubicBezTo>
                  <a:cubicBezTo>
                    <a:pt x="1055" y="73"/>
                    <a:pt x="1058" y="66"/>
                    <a:pt x="1062" y="60"/>
                  </a:cubicBezTo>
                  <a:cubicBezTo>
                    <a:pt x="1067" y="54"/>
                    <a:pt x="1072" y="49"/>
                    <a:pt x="1079" y="45"/>
                  </a:cubicBezTo>
                  <a:cubicBezTo>
                    <a:pt x="1085" y="41"/>
                    <a:pt x="1093" y="39"/>
                    <a:pt x="1102" y="39"/>
                  </a:cubicBezTo>
                  <a:cubicBezTo>
                    <a:pt x="1113" y="39"/>
                    <a:pt x="1122" y="42"/>
                    <a:pt x="1127" y="48"/>
                  </a:cubicBezTo>
                  <a:cubicBezTo>
                    <a:pt x="1133" y="55"/>
                    <a:pt x="1136" y="64"/>
                    <a:pt x="1136" y="75"/>
                  </a:cubicBezTo>
                  <a:cubicBezTo>
                    <a:pt x="1136" y="82"/>
                    <a:pt x="1135" y="89"/>
                    <a:pt x="1133" y="96"/>
                  </a:cubicBezTo>
                  <a:cubicBezTo>
                    <a:pt x="1131" y="104"/>
                    <a:pt x="1128" y="110"/>
                    <a:pt x="1123" y="116"/>
                  </a:cubicBezTo>
                  <a:cubicBezTo>
                    <a:pt x="1119" y="123"/>
                    <a:pt x="1114" y="127"/>
                    <a:pt x="1107" y="131"/>
                  </a:cubicBezTo>
                  <a:cubicBezTo>
                    <a:pt x="1101" y="135"/>
                    <a:pt x="1093" y="137"/>
                    <a:pt x="1084" y="137"/>
                  </a:cubicBezTo>
                  <a:close/>
                  <a:moveTo>
                    <a:pt x="1086" y="123"/>
                  </a:moveTo>
                  <a:cubicBezTo>
                    <a:pt x="1091" y="123"/>
                    <a:pt x="1096" y="121"/>
                    <a:pt x="1100" y="118"/>
                  </a:cubicBezTo>
                  <a:cubicBezTo>
                    <a:pt x="1104" y="115"/>
                    <a:pt x="1108" y="111"/>
                    <a:pt x="1110" y="106"/>
                  </a:cubicBezTo>
                  <a:cubicBezTo>
                    <a:pt x="1113" y="102"/>
                    <a:pt x="1115" y="96"/>
                    <a:pt x="1116" y="91"/>
                  </a:cubicBezTo>
                  <a:cubicBezTo>
                    <a:pt x="1117" y="85"/>
                    <a:pt x="1118" y="80"/>
                    <a:pt x="1118" y="75"/>
                  </a:cubicBezTo>
                  <a:cubicBezTo>
                    <a:pt x="1118" y="68"/>
                    <a:pt x="1116" y="63"/>
                    <a:pt x="1113" y="59"/>
                  </a:cubicBezTo>
                  <a:cubicBezTo>
                    <a:pt x="1110" y="56"/>
                    <a:pt x="1106" y="54"/>
                    <a:pt x="1100" y="54"/>
                  </a:cubicBezTo>
                  <a:cubicBezTo>
                    <a:pt x="1094" y="54"/>
                    <a:pt x="1089" y="55"/>
                    <a:pt x="1085" y="58"/>
                  </a:cubicBezTo>
                  <a:cubicBezTo>
                    <a:pt x="1081" y="62"/>
                    <a:pt x="1078" y="66"/>
                    <a:pt x="1075" y="70"/>
                  </a:cubicBezTo>
                  <a:cubicBezTo>
                    <a:pt x="1073" y="75"/>
                    <a:pt x="1071" y="80"/>
                    <a:pt x="1070" y="86"/>
                  </a:cubicBezTo>
                  <a:cubicBezTo>
                    <a:pt x="1069" y="91"/>
                    <a:pt x="1068" y="97"/>
                    <a:pt x="1068" y="101"/>
                  </a:cubicBezTo>
                  <a:cubicBezTo>
                    <a:pt x="1068" y="108"/>
                    <a:pt x="1069" y="114"/>
                    <a:pt x="1072" y="117"/>
                  </a:cubicBezTo>
                  <a:cubicBezTo>
                    <a:pt x="1075" y="121"/>
                    <a:pt x="1080" y="123"/>
                    <a:pt x="1086" y="123"/>
                  </a:cubicBezTo>
                  <a:close/>
                  <a:moveTo>
                    <a:pt x="1174" y="91"/>
                  </a:moveTo>
                  <a:cubicBezTo>
                    <a:pt x="1172" y="90"/>
                    <a:pt x="1170" y="89"/>
                    <a:pt x="1168" y="88"/>
                  </a:cubicBezTo>
                  <a:cubicBezTo>
                    <a:pt x="1166" y="87"/>
                    <a:pt x="1164" y="86"/>
                    <a:pt x="1162" y="84"/>
                  </a:cubicBezTo>
                  <a:cubicBezTo>
                    <a:pt x="1160" y="82"/>
                    <a:pt x="1159" y="80"/>
                    <a:pt x="1158" y="77"/>
                  </a:cubicBezTo>
                  <a:cubicBezTo>
                    <a:pt x="1157" y="75"/>
                    <a:pt x="1156" y="72"/>
                    <a:pt x="1156" y="68"/>
                  </a:cubicBezTo>
                  <a:cubicBezTo>
                    <a:pt x="1156" y="63"/>
                    <a:pt x="1157" y="59"/>
                    <a:pt x="1159" y="56"/>
                  </a:cubicBezTo>
                  <a:cubicBezTo>
                    <a:pt x="1161" y="52"/>
                    <a:pt x="1163" y="49"/>
                    <a:pt x="1167" y="47"/>
                  </a:cubicBezTo>
                  <a:cubicBezTo>
                    <a:pt x="1170" y="44"/>
                    <a:pt x="1174" y="42"/>
                    <a:pt x="1178" y="41"/>
                  </a:cubicBezTo>
                  <a:cubicBezTo>
                    <a:pt x="1183" y="40"/>
                    <a:pt x="1188" y="39"/>
                    <a:pt x="1194" y="39"/>
                  </a:cubicBezTo>
                  <a:cubicBezTo>
                    <a:pt x="1199" y="39"/>
                    <a:pt x="1203" y="39"/>
                    <a:pt x="1208" y="41"/>
                  </a:cubicBezTo>
                  <a:cubicBezTo>
                    <a:pt x="1212" y="42"/>
                    <a:pt x="1216" y="43"/>
                    <a:pt x="1219" y="44"/>
                  </a:cubicBezTo>
                  <a:cubicBezTo>
                    <a:pt x="1218" y="49"/>
                    <a:pt x="1216" y="54"/>
                    <a:pt x="1213" y="58"/>
                  </a:cubicBezTo>
                  <a:cubicBezTo>
                    <a:pt x="1211" y="57"/>
                    <a:pt x="1208" y="56"/>
                    <a:pt x="1205" y="55"/>
                  </a:cubicBezTo>
                  <a:cubicBezTo>
                    <a:pt x="1201" y="54"/>
                    <a:pt x="1197" y="53"/>
                    <a:pt x="1193" y="53"/>
                  </a:cubicBezTo>
                  <a:cubicBezTo>
                    <a:pt x="1188" y="53"/>
                    <a:pt x="1183" y="54"/>
                    <a:pt x="1180" y="56"/>
                  </a:cubicBezTo>
                  <a:cubicBezTo>
                    <a:pt x="1176" y="58"/>
                    <a:pt x="1175" y="61"/>
                    <a:pt x="1175" y="66"/>
                  </a:cubicBezTo>
                  <a:cubicBezTo>
                    <a:pt x="1175" y="68"/>
                    <a:pt x="1175" y="71"/>
                    <a:pt x="1177" y="73"/>
                  </a:cubicBezTo>
                  <a:cubicBezTo>
                    <a:pt x="1179" y="75"/>
                    <a:pt x="1182" y="76"/>
                    <a:pt x="1186" y="78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2" y="81"/>
                    <a:pt x="1195" y="82"/>
                    <a:pt x="1197" y="83"/>
                  </a:cubicBezTo>
                  <a:cubicBezTo>
                    <a:pt x="1200" y="85"/>
                    <a:pt x="1202" y="86"/>
                    <a:pt x="1204" y="88"/>
                  </a:cubicBezTo>
                  <a:cubicBezTo>
                    <a:pt x="1206" y="90"/>
                    <a:pt x="1208" y="92"/>
                    <a:pt x="1209" y="94"/>
                  </a:cubicBezTo>
                  <a:cubicBezTo>
                    <a:pt x="1210" y="97"/>
                    <a:pt x="1211" y="100"/>
                    <a:pt x="1211" y="104"/>
                  </a:cubicBezTo>
                  <a:cubicBezTo>
                    <a:pt x="1211" y="109"/>
                    <a:pt x="1210" y="114"/>
                    <a:pt x="1208" y="119"/>
                  </a:cubicBezTo>
                  <a:cubicBezTo>
                    <a:pt x="1205" y="123"/>
                    <a:pt x="1202" y="126"/>
                    <a:pt x="1198" y="129"/>
                  </a:cubicBezTo>
                  <a:cubicBezTo>
                    <a:pt x="1195" y="132"/>
                    <a:pt x="1190" y="134"/>
                    <a:pt x="1185" y="135"/>
                  </a:cubicBezTo>
                  <a:cubicBezTo>
                    <a:pt x="1180" y="137"/>
                    <a:pt x="1175" y="137"/>
                    <a:pt x="1169" y="137"/>
                  </a:cubicBezTo>
                  <a:cubicBezTo>
                    <a:pt x="1164" y="137"/>
                    <a:pt x="1159" y="137"/>
                    <a:pt x="1154" y="136"/>
                  </a:cubicBezTo>
                  <a:cubicBezTo>
                    <a:pt x="1150" y="135"/>
                    <a:pt x="1146" y="134"/>
                    <a:pt x="1143" y="133"/>
                  </a:cubicBezTo>
                  <a:cubicBezTo>
                    <a:pt x="1143" y="130"/>
                    <a:pt x="1143" y="127"/>
                    <a:pt x="1144" y="125"/>
                  </a:cubicBezTo>
                  <a:cubicBezTo>
                    <a:pt x="1145" y="123"/>
                    <a:pt x="1146" y="120"/>
                    <a:pt x="1147" y="118"/>
                  </a:cubicBezTo>
                  <a:cubicBezTo>
                    <a:pt x="1150" y="119"/>
                    <a:pt x="1154" y="120"/>
                    <a:pt x="1158" y="121"/>
                  </a:cubicBezTo>
                  <a:cubicBezTo>
                    <a:pt x="1163" y="122"/>
                    <a:pt x="1167" y="122"/>
                    <a:pt x="1170" y="122"/>
                  </a:cubicBezTo>
                  <a:cubicBezTo>
                    <a:pt x="1173" y="122"/>
                    <a:pt x="1176" y="122"/>
                    <a:pt x="1179" y="122"/>
                  </a:cubicBezTo>
                  <a:cubicBezTo>
                    <a:pt x="1181" y="121"/>
                    <a:pt x="1184" y="120"/>
                    <a:pt x="1186" y="119"/>
                  </a:cubicBezTo>
                  <a:cubicBezTo>
                    <a:pt x="1188" y="118"/>
                    <a:pt x="1189" y="116"/>
                    <a:pt x="1190" y="114"/>
                  </a:cubicBezTo>
                  <a:cubicBezTo>
                    <a:pt x="1192" y="112"/>
                    <a:pt x="1192" y="110"/>
                    <a:pt x="1192" y="107"/>
                  </a:cubicBezTo>
                  <a:cubicBezTo>
                    <a:pt x="1192" y="103"/>
                    <a:pt x="1191" y="100"/>
                    <a:pt x="1189" y="99"/>
                  </a:cubicBezTo>
                  <a:cubicBezTo>
                    <a:pt x="1187" y="97"/>
                    <a:pt x="1184" y="95"/>
                    <a:pt x="1180" y="93"/>
                  </a:cubicBezTo>
                  <a:lnTo>
                    <a:pt x="1174" y="91"/>
                  </a:lnTo>
                  <a:close/>
                  <a:moveTo>
                    <a:pt x="1253" y="91"/>
                  </a:moveTo>
                  <a:cubicBezTo>
                    <a:pt x="1251" y="90"/>
                    <a:pt x="1249" y="89"/>
                    <a:pt x="1247" y="88"/>
                  </a:cubicBezTo>
                  <a:cubicBezTo>
                    <a:pt x="1245" y="87"/>
                    <a:pt x="1243" y="86"/>
                    <a:pt x="1242" y="84"/>
                  </a:cubicBezTo>
                  <a:cubicBezTo>
                    <a:pt x="1240" y="82"/>
                    <a:pt x="1238" y="80"/>
                    <a:pt x="1237" y="77"/>
                  </a:cubicBezTo>
                  <a:cubicBezTo>
                    <a:pt x="1236" y="75"/>
                    <a:pt x="1236" y="72"/>
                    <a:pt x="1236" y="68"/>
                  </a:cubicBezTo>
                  <a:cubicBezTo>
                    <a:pt x="1236" y="63"/>
                    <a:pt x="1236" y="59"/>
                    <a:pt x="1238" y="56"/>
                  </a:cubicBezTo>
                  <a:cubicBezTo>
                    <a:pt x="1240" y="52"/>
                    <a:pt x="1243" y="49"/>
                    <a:pt x="1246" y="47"/>
                  </a:cubicBezTo>
                  <a:cubicBezTo>
                    <a:pt x="1249" y="44"/>
                    <a:pt x="1253" y="42"/>
                    <a:pt x="1258" y="41"/>
                  </a:cubicBezTo>
                  <a:cubicBezTo>
                    <a:pt x="1262" y="40"/>
                    <a:pt x="1267" y="39"/>
                    <a:pt x="1273" y="39"/>
                  </a:cubicBezTo>
                  <a:cubicBezTo>
                    <a:pt x="1278" y="39"/>
                    <a:pt x="1283" y="39"/>
                    <a:pt x="1287" y="41"/>
                  </a:cubicBezTo>
                  <a:cubicBezTo>
                    <a:pt x="1292" y="42"/>
                    <a:pt x="1295" y="43"/>
                    <a:pt x="1298" y="44"/>
                  </a:cubicBezTo>
                  <a:cubicBezTo>
                    <a:pt x="1297" y="49"/>
                    <a:pt x="1295" y="54"/>
                    <a:pt x="1293" y="58"/>
                  </a:cubicBezTo>
                  <a:cubicBezTo>
                    <a:pt x="1291" y="57"/>
                    <a:pt x="1288" y="56"/>
                    <a:pt x="1284" y="55"/>
                  </a:cubicBezTo>
                  <a:cubicBezTo>
                    <a:pt x="1280" y="54"/>
                    <a:pt x="1276" y="53"/>
                    <a:pt x="1272" y="53"/>
                  </a:cubicBezTo>
                  <a:cubicBezTo>
                    <a:pt x="1267" y="53"/>
                    <a:pt x="1263" y="54"/>
                    <a:pt x="1259" y="56"/>
                  </a:cubicBezTo>
                  <a:cubicBezTo>
                    <a:pt x="1256" y="58"/>
                    <a:pt x="1254" y="61"/>
                    <a:pt x="1254" y="66"/>
                  </a:cubicBezTo>
                  <a:cubicBezTo>
                    <a:pt x="1254" y="68"/>
                    <a:pt x="1255" y="71"/>
                    <a:pt x="1257" y="73"/>
                  </a:cubicBezTo>
                  <a:cubicBezTo>
                    <a:pt x="1258" y="75"/>
                    <a:pt x="1261" y="76"/>
                    <a:pt x="1265" y="78"/>
                  </a:cubicBezTo>
                  <a:cubicBezTo>
                    <a:pt x="1269" y="80"/>
                    <a:pt x="1269" y="80"/>
                    <a:pt x="1269" y="80"/>
                  </a:cubicBezTo>
                  <a:cubicBezTo>
                    <a:pt x="1272" y="81"/>
                    <a:pt x="1274" y="82"/>
                    <a:pt x="1277" y="83"/>
                  </a:cubicBezTo>
                  <a:cubicBezTo>
                    <a:pt x="1279" y="85"/>
                    <a:pt x="1281" y="86"/>
                    <a:pt x="1283" y="88"/>
                  </a:cubicBezTo>
                  <a:cubicBezTo>
                    <a:pt x="1285" y="90"/>
                    <a:pt x="1287" y="92"/>
                    <a:pt x="1288" y="94"/>
                  </a:cubicBezTo>
                  <a:cubicBezTo>
                    <a:pt x="1290" y="97"/>
                    <a:pt x="1290" y="100"/>
                    <a:pt x="1290" y="104"/>
                  </a:cubicBezTo>
                  <a:cubicBezTo>
                    <a:pt x="1290" y="109"/>
                    <a:pt x="1289" y="114"/>
                    <a:pt x="1287" y="119"/>
                  </a:cubicBezTo>
                  <a:cubicBezTo>
                    <a:pt x="1285" y="123"/>
                    <a:pt x="1282" y="126"/>
                    <a:pt x="1278" y="129"/>
                  </a:cubicBezTo>
                  <a:cubicBezTo>
                    <a:pt x="1274" y="132"/>
                    <a:pt x="1270" y="134"/>
                    <a:pt x="1265" y="135"/>
                  </a:cubicBezTo>
                  <a:cubicBezTo>
                    <a:pt x="1259" y="137"/>
                    <a:pt x="1254" y="137"/>
                    <a:pt x="1248" y="137"/>
                  </a:cubicBezTo>
                  <a:cubicBezTo>
                    <a:pt x="1243" y="137"/>
                    <a:pt x="1238" y="137"/>
                    <a:pt x="1234" y="136"/>
                  </a:cubicBezTo>
                  <a:cubicBezTo>
                    <a:pt x="1229" y="135"/>
                    <a:pt x="1225" y="134"/>
                    <a:pt x="1222" y="133"/>
                  </a:cubicBezTo>
                  <a:cubicBezTo>
                    <a:pt x="1222" y="130"/>
                    <a:pt x="1223" y="127"/>
                    <a:pt x="1224" y="125"/>
                  </a:cubicBezTo>
                  <a:cubicBezTo>
                    <a:pt x="1224" y="123"/>
                    <a:pt x="1225" y="120"/>
                    <a:pt x="1227" y="118"/>
                  </a:cubicBezTo>
                  <a:cubicBezTo>
                    <a:pt x="1230" y="119"/>
                    <a:pt x="1233" y="120"/>
                    <a:pt x="1238" y="121"/>
                  </a:cubicBezTo>
                  <a:cubicBezTo>
                    <a:pt x="1242" y="122"/>
                    <a:pt x="1246" y="122"/>
                    <a:pt x="1250" y="122"/>
                  </a:cubicBezTo>
                  <a:cubicBezTo>
                    <a:pt x="1253" y="122"/>
                    <a:pt x="1256" y="122"/>
                    <a:pt x="1258" y="122"/>
                  </a:cubicBezTo>
                  <a:cubicBezTo>
                    <a:pt x="1261" y="121"/>
                    <a:pt x="1263" y="120"/>
                    <a:pt x="1265" y="119"/>
                  </a:cubicBezTo>
                  <a:cubicBezTo>
                    <a:pt x="1267" y="118"/>
                    <a:pt x="1269" y="116"/>
                    <a:pt x="1270" y="114"/>
                  </a:cubicBezTo>
                  <a:cubicBezTo>
                    <a:pt x="1271" y="112"/>
                    <a:pt x="1272" y="110"/>
                    <a:pt x="1272" y="107"/>
                  </a:cubicBezTo>
                  <a:cubicBezTo>
                    <a:pt x="1272" y="103"/>
                    <a:pt x="1271" y="100"/>
                    <a:pt x="1268" y="99"/>
                  </a:cubicBezTo>
                  <a:cubicBezTo>
                    <a:pt x="1266" y="97"/>
                    <a:pt x="1263" y="95"/>
                    <a:pt x="1259" y="93"/>
                  </a:cubicBezTo>
                  <a:lnTo>
                    <a:pt x="1253" y="91"/>
                  </a:lnTo>
                  <a:close/>
                  <a:moveTo>
                    <a:pt x="1326" y="56"/>
                  </a:moveTo>
                  <a:cubicBezTo>
                    <a:pt x="1315" y="56"/>
                    <a:pt x="1315" y="56"/>
                    <a:pt x="1315" y="56"/>
                  </a:cubicBezTo>
                  <a:cubicBezTo>
                    <a:pt x="1315" y="53"/>
                    <a:pt x="1315" y="51"/>
                    <a:pt x="1315" y="48"/>
                  </a:cubicBezTo>
                  <a:cubicBezTo>
                    <a:pt x="1316" y="46"/>
                    <a:pt x="1316" y="44"/>
                    <a:pt x="1317" y="41"/>
                  </a:cubicBezTo>
                  <a:cubicBezTo>
                    <a:pt x="1347" y="41"/>
                    <a:pt x="1347" y="41"/>
                    <a:pt x="1347" y="41"/>
                  </a:cubicBezTo>
                  <a:cubicBezTo>
                    <a:pt x="1330" y="135"/>
                    <a:pt x="1330" y="135"/>
                    <a:pt x="1330" y="135"/>
                  </a:cubicBezTo>
                  <a:cubicBezTo>
                    <a:pt x="1329" y="135"/>
                    <a:pt x="1327" y="135"/>
                    <a:pt x="1326" y="135"/>
                  </a:cubicBezTo>
                  <a:cubicBezTo>
                    <a:pt x="1324" y="136"/>
                    <a:pt x="1322" y="136"/>
                    <a:pt x="1321" y="136"/>
                  </a:cubicBezTo>
                  <a:cubicBezTo>
                    <a:pt x="1320" y="136"/>
                    <a:pt x="1318" y="136"/>
                    <a:pt x="1317" y="135"/>
                  </a:cubicBezTo>
                  <a:cubicBezTo>
                    <a:pt x="1315" y="135"/>
                    <a:pt x="1314" y="135"/>
                    <a:pt x="1312" y="135"/>
                  </a:cubicBezTo>
                  <a:lnTo>
                    <a:pt x="1326" y="56"/>
                  </a:lnTo>
                  <a:close/>
                  <a:moveTo>
                    <a:pt x="1326" y="22"/>
                  </a:moveTo>
                  <a:cubicBezTo>
                    <a:pt x="1326" y="18"/>
                    <a:pt x="1326" y="15"/>
                    <a:pt x="1327" y="12"/>
                  </a:cubicBezTo>
                  <a:cubicBezTo>
                    <a:pt x="1328" y="8"/>
                    <a:pt x="1328" y="5"/>
                    <a:pt x="1329" y="2"/>
                  </a:cubicBezTo>
                  <a:cubicBezTo>
                    <a:pt x="1331" y="2"/>
                    <a:pt x="1333" y="1"/>
                    <a:pt x="1335" y="1"/>
                  </a:cubicBezTo>
                  <a:cubicBezTo>
                    <a:pt x="1337" y="1"/>
                    <a:pt x="1339" y="1"/>
                    <a:pt x="1340" y="1"/>
                  </a:cubicBezTo>
                  <a:cubicBezTo>
                    <a:pt x="1342" y="1"/>
                    <a:pt x="1343" y="1"/>
                    <a:pt x="1345" y="1"/>
                  </a:cubicBezTo>
                  <a:cubicBezTo>
                    <a:pt x="1347" y="1"/>
                    <a:pt x="1349" y="2"/>
                    <a:pt x="1350" y="2"/>
                  </a:cubicBezTo>
                  <a:cubicBezTo>
                    <a:pt x="1350" y="5"/>
                    <a:pt x="1350" y="9"/>
                    <a:pt x="1349" y="12"/>
                  </a:cubicBezTo>
                  <a:cubicBezTo>
                    <a:pt x="1349" y="15"/>
                    <a:pt x="1348" y="19"/>
                    <a:pt x="1347" y="22"/>
                  </a:cubicBezTo>
                  <a:cubicBezTo>
                    <a:pt x="1345" y="22"/>
                    <a:pt x="1343" y="22"/>
                    <a:pt x="1341" y="22"/>
                  </a:cubicBezTo>
                  <a:cubicBezTo>
                    <a:pt x="1339" y="22"/>
                    <a:pt x="1338" y="22"/>
                    <a:pt x="1336" y="22"/>
                  </a:cubicBezTo>
                  <a:cubicBezTo>
                    <a:pt x="1335" y="22"/>
                    <a:pt x="1333" y="22"/>
                    <a:pt x="1331" y="22"/>
                  </a:cubicBezTo>
                  <a:cubicBezTo>
                    <a:pt x="1329" y="22"/>
                    <a:pt x="1328" y="22"/>
                    <a:pt x="1326" y="22"/>
                  </a:cubicBezTo>
                  <a:close/>
                  <a:moveTo>
                    <a:pt x="1378" y="38"/>
                  </a:moveTo>
                  <a:cubicBezTo>
                    <a:pt x="1379" y="32"/>
                    <a:pt x="1380" y="26"/>
                    <a:pt x="1380" y="21"/>
                  </a:cubicBezTo>
                  <a:cubicBezTo>
                    <a:pt x="1381" y="16"/>
                    <a:pt x="1381" y="11"/>
                    <a:pt x="1381" y="8"/>
                  </a:cubicBezTo>
                  <a:cubicBezTo>
                    <a:pt x="1381" y="6"/>
                    <a:pt x="1381" y="5"/>
                    <a:pt x="1381" y="4"/>
                  </a:cubicBezTo>
                  <a:cubicBezTo>
                    <a:pt x="1381" y="3"/>
                    <a:pt x="1381" y="2"/>
                    <a:pt x="1381" y="1"/>
                  </a:cubicBezTo>
                  <a:cubicBezTo>
                    <a:pt x="1383" y="1"/>
                    <a:pt x="1384" y="0"/>
                    <a:pt x="1386" y="0"/>
                  </a:cubicBezTo>
                  <a:cubicBezTo>
                    <a:pt x="1388" y="0"/>
                    <a:pt x="1390" y="0"/>
                    <a:pt x="1391" y="0"/>
                  </a:cubicBezTo>
                  <a:cubicBezTo>
                    <a:pt x="1392" y="0"/>
                    <a:pt x="1394" y="0"/>
                    <a:pt x="1395" y="0"/>
                  </a:cubicBezTo>
                  <a:cubicBezTo>
                    <a:pt x="1397" y="0"/>
                    <a:pt x="1398" y="0"/>
                    <a:pt x="1399" y="1"/>
                  </a:cubicBezTo>
                  <a:cubicBezTo>
                    <a:pt x="1400" y="2"/>
                    <a:pt x="1400" y="3"/>
                    <a:pt x="1400" y="4"/>
                  </a:cubicBezTo>
                  <a:cubicBezTo>
                    <a:pt x="1400" y="5"/>
                    <a:pt x="1400" y="6"/>
                    <a:pt x="1400" y="7"/>
                  </a:cubicBezTo>
                  <a:cubicBezTo>
                    <a:pt x="1400" y="10"/>
                    <a:pt x="1400" y="14"/>
                    <a:pt x="1399" y="18"/>
                  </a:cubicBezTo>
                  <a:cubicBezTo>
                    <a:pt x="1398" y="23"/>
                    <a:pt x="1398" y="27"/>
                    <a:pt x="1397" y="31"/>
                  </a:cubicBezTo>
                  <a:cubicBezTo>
                    <a:pt x="1393" y="55"/>
                    <a:pt x="1393" y="55"/>
                    <a:pt x="1393" y="55"/>
                  </a:cubicBezTo>
                  <a:cubicBezTo>
                    <a:pt x="1394" y="53"/>
                    <a:pt x="1396" y="51"/>
                    <a:pt x="1398" y="49"/>
                  </a:cubicBezTo>
                  <a:cubicBezTo>
                    <a:pt x="1400" y="47"/>
                    <a:pt x="1402" y="45"/>
                    <a:pt x="1404" y="44"/>
                  </a:cubicBezTo>
                  <a:cubicBezTo>
                    <a:pt x="1407" y="42"/>
                    <a:pt x="1410" y="41"/>
                    <a:pt x="1413" y="40"/>
                  </a:cubicBezTo>
                  <a:cubicBezTo>
                    <a:pt x="1416" y="39"/>
                    <a:pt x="1419" y="39"/>
                    <a:pt x="1423" y="39"/>
                  </a:cubicBezTo>
                  <a:cubicBezTo>
                    <a:pt x="1431" y="39"/>
                    <a:pt x="1438" y="42"/>
                    <a:pt x="1443" y="48"/>
                  </a:cubicBezTo>
                  <a:cubicBezTo>
                    <a:pt x="1448" y="54"/>
                    <a:pt x="1450" y="62"/>
                    <a:pt x="1450" y="73"/>
                  </a:cubicBezTo>
                  <a:cubicBezTo>
                    <a:pt x="1450" y="81"/>
                    <a:pt x="1449" y="90"/>
                    <a:pt x="1446" y="97"/>
                  </a:cubicBezTo>
                  <a:cubicBezTo>
                    <a:pt x="1444" y="105"/>
                    <a:pt x="1440" y="112"/>
                    <a:pt x="1435" y="118"/>
                  </a:cubicBezTo>
                  <a:cubicBezTo>
                    <a:pt x="1429" y="124"/>
                    <a:pt x="1423" y="129"/>
                    <a:pt x="1415" y="132"/>
                  </a:cubicBezTo>
                  <a:cubicBezTo>
                    <a:pt x="1407" y="135"/>
                    <a:pt x="1397" y="137"/>
                    <a:pt x="1386" y="137"/>
                  </a:cubicBezTo>
                  <a:cubicBezTo>
                    <a:pt x="1382" y="137"/>
                    <a:pt x="1377" y="137"/>
                    <a:pt x="1373" y="136"/>
                  </a:cubicBezTo>
                  <a:cubicBezTo>
                    <a:pt x="1368" y="135"/>
                    <a:pt x="1364" y="134"/>
                    <a:pt x="1361" y="133"/>
                  </a:cubicBezTo>
                  <a:lnTo>
                    <a:pt x="1378" y="38"/>
                  </a:lnTo>
                  <a:close/>
                  <a:moveTo>
                    <a:pt x="1381" y="121"/>
                  </a:moveTo>
                  <a:cubicBezTo>
                    <a:pt x="1382" y="121"/>
                    <a:pt x="1384" y="121"/>
                    <a:pt x="1386" y="122"/>
                  </a:cubicBezTo>
                  <a:cubicBezTo>
                    <a:pt x="1388" y="122"/>
                    <a:pt x="1390" y="122"/>
                    <a:pt x="1392" y="122"/>
                  </a:cubicBezTo>
                  <a:cubicBezTo>
                    <a:pt x="1397" y="122"/>
                    <a:pt x="1402" y="121"/>
                    <a:pt x="1407" y="119"/>
                  </a:cubicBezTo>
                  <a:cubicBezTo>
                    <a:pt x="1412" y="116"/>
                    <a:pt x="1416" y="113"/>
                    <a:pt x="1420" y="109"/>
                  </a:cubicBezTo>
                  <a:cubicBezTo>
                    <a:pt x="1423" y="105"/>
                    <a:pt x="1426" y="100"/>
                    <a:pt x="1428" y="94"/>
                  </a:cubicBezTo>
                  <a:cubicBezTo>
                    <a:pt x="1430" y="89"/>
                    <a:pt x="1431" y="83"/>
                    <a:pt x="1431" y="76"/>
                  </a:cubicBezTo>
                  <a:cubicBezTo>
                    <a:pt x="1431" y="69"/>
                    <a:pt x="1430" y="64"/>
                    <a:pt x="1427" y="60"/>
                  </a:cubicBezTo>
                  <a:cubicBezTo>
                    <a:pt x="1424" y="57"/>
                    <a:pt x="1420" y="55"/>
                    <a:pt x="1415" y="55"/>
                  </a:cubicBezTo>
                  <a:cubicBezTo>
                    <a:pt x="1411" y="55"/>
                    <a:pt x="1408" y="55"/>
                    <a:pt x="1405" y="57"/>
                  </a:cubicBezTo>
                  <a:cubicBezTo>
                    <a:pt x="1403" y="58"/>
                    <a:pt x="1400" y="60"/>
                    <a:pt x="1397" y="63"/>
                  </a:cubicBezTo>
                  <a:cubicBezTo>
                    <a:pt x="1395" y="66"/>
                    <a:pt x="1393" y="70"/>
                    <a:pt x="1391" y="75"/>
                  </a:cubicBezTo>
                  <a:cubicBezTo>
                    <a:pt x="1389" y="79"/>
                    <a:pt x="1387" y="85"/>
                    <a:pt x="1386" y="92"/>
                  </a:cubicBezTo>
                  <a:lnTo>
                    <a:pt x="1381" y="121"/>
                  </a:lnTo>
                  <a:close/>
                  <a:moveTo>
                    <a:pt x="1477" y="39"/>
                  </a:moveTo>
                  <a:cubicBezTo>
                    <a:pt x="1479" y="32"/>
                    <a:pt x="1480" y="26"/>
                    <a:pt x="1480" y="21"/>
                  </a:cubicBezTo>
                  <a:cubicBezTo>
                    <a:pt x="1481" y="16"/>
                    <a:pt x="1481" y="11"/>
                    <a:pt x="1481" y="8"/>
                  </a:cubicBezTo>
                  <a:cubicBezTo>
                    <a:pt x="1481" y="6"/>
                    <a:pt x="1481" y="5"/>
                    <a:pt x="1481" y="4"/>
                  </a:cubicBezTo>
                  <a:cubicBezTo>
                    <a:pt x="1481" y="3"/>
                    <a:pt x="1481" y="2"/>
                    <a:pt x="1481" y="1"/>
                  </a:cubicBezTo>
                  <a:cubicBezTo>
                    <a:pt x="1483" y="1"/>
                    <a:pt x="1484" y="0"/>
                    <a:pt x="1486" y="0"/>
                  </a:cubicBezTo>
                  <a:cubicBezTo>
                    <a:pt x="1488" y="0"/>
                    <a:pt x="1490" y="0"/>
                    <a:pt x="1491" y="0"/>
                  </a:cubicBezTo>
                  <a:cubicBezTo>
                    <a:pt x="1492" y="0"/>
                    <a:pt x="1494" y="0"/>
                    <a:pt x="1495" y="0"/>
                  </a:cubicBezTo>
                  <a:cubicBezTo>
                    <a:pt x="1497" y="0"/>
                    <a:pt x="1498" y="1"/>
                    <a:pt x="1499" y="1"/>
                  </a:cubicBezTo>
                  <a:cubicBezTo>
                    <a:pt x="1500" y="2"/>
                    <a:pt x="1500" y="3"/>
                    <a:pt x="1500" y="4"/>
                  </a:cubicBezTo>
                  <a:cubicBezTo>
                    <a:pt x="1500" y="5"/>
                    <a:pt x="1500" y="6"/>
                    <a:pt x="1500" y="8"/>
                  </a:cubicBezTo>
                  <a:cubicBezTo>
                    <a:pt x="1500" y="9"/>
                    <a:pt x="1500" y="11"/>
                    <a:pt x="1500" y="12"/>
                  </a:cubicBezTo>
                  <a:cubicBezTo>
                    <a:pt x="1499" y="14"/>
                    <a:pt x="1499" y="16"/>
                    <a:pt x="1499" y="18"/>
                  </a:cubicBezTo>
                  <a:cubicBezTo>
                    <a:pt x="1499" y="20"/>
                    <a:pt x="1498" y="23"/>
                    <a:pt x="1498" y="25"/>
                  </a:cubicBezTo>
                  <a:cubicBezTo>
                    <a:pt x="1498" y="27"/>
                    <a:pt x="1497" y="29"/>
                    <a:pt x="1497" y="31"/>
                  </a:cubicBezTo>
                  <a:cubicBezTo>
                    <a:pt x="1483" y="108"/>
                    <a:pt x="1483" y="108"/>
                    <a:pt x="1483" y="108"/>
                  </a:cubicBezTo>
                  <a:cubicBezTo>
                    <a:pt x="1482" y="110"/>
                    <a:pt x="1482" y="112"/>
                    <a:pt x="1482" y="113"/>
                  </a:cubicBezTo>
                  <a:cubicBezTo>
                    <a:pt x="1482" y="115"/>
                    <a:pt x="1482" y="117"/>
                    <a:pt x="1483" y="118"/>
                  </a:cubicBezTo>
                  <a:cubicBezTo>
                    <a:pt x="1483" y="119"/>
                    <a:pt x="1484" y="120"/>
                    <a:pt x="1485" y="120"/>
                  </a:cubicBezTo>
                  <a:cubicBezTo>
                    <a:pt x="1486" y="121"/>
                    <a:pt x="1487" y="121"/>
                    <a:pt x="1488" y="122"/>
                  </a:cubicBezTo>
                  <a:cubicBezTo>
                    <a:pt x="1489" y="122"/>
                    <a:pt x="1490" y="122"/>
                    <a:pt x="1491" y="122"/>
                  </a:cubicBezTo>
                  <a:cubicBezTo>
                    <a:pt x="1492" y="122"/>
                    <a:pt x="1493" y="122"/>
                    <a:pt x="1495" y="121"/>
                  </a:cubicBezTo>
                  <a:cubicBezTo>
                    <a:pt x="1496" y="121"/>
                    <a:pt x="1497" y="121"/>
                    <a:pt x="1498" y="121"/>
                  </a:cubicBezTo>
                  <a:cubicBezTo>
                    <a:pt x="1499" y="124"/>
                    <a:pt x="1500" y="128"/>
                    <a:pt x="1500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500" y="134"/>
                    <a:pt x="1500" y="134"/>
                    <a:pt x="1500" y="134"/>
                  </a:cubicBezTo>
                  <a:cubicBezTo>
                    <a:pt x="1498" y="135"/>
                    <a:pt x="1496" y="136"/>
                    <a:pt x="1493" y="136"/>
                  </a:cubicBezTo>
                  <a:cubicBezTo>
                    <a:pt x="1490" y="136"/>
                    <a:pt x="1488" y="136"/>
                    <a:pt x="1485" y="136"/>
                  </a:cubicBezTo>
                  <a:cubicBezTo>
                    <a:pt x="1482" y="136"/>
                    <a:pt x="1479" y="136"/>
                    <a:pt x="1476" y="135"/>
                  </a:cubicBezTo>
                  <a:cubicBezTo>
                    <a:pt x="1474" y="135"/>
                    <a:pt x="1472" y="134"/>
                    <a:pt x="1470" y="132"/>
                  </a:cubicBezTo>
                  <a:cubicBezTo>
                    <a:pt x="1468" y="131"/>
                    <a:pt x="1466" y="128"/>
                    <a:pt x="1465" y="126"/>
                  </a:cubicBezTo>
                  <a:cubicBezTo>
                    <a:pt x="1464" y="123"/>
                    <a:pt x="1464" y="120"/>
                    <a:pt x="1464" y="116"/>
                  </a:cubicBezTo>
                  <a:cubicBezTo>
                    <a:pt x="1464" y="114"/>
                    <a:pt x="1464" y="111"/>
                    <a:pt x="1464" y="109"/>
                  </a:cubicBezTo>
                  <a:cubicBezTo>
                    <a:pt x="1465" y="106"/>
                    <a:pt x="1465" y="104"/>
                    <a:pt x="1466" y="101"/>
                  </a:cubicBezTo>
                  <a:lnTo>
                    <a:pt x="1477" y="39"/>
                  </a:lnTo>
                  <a:close/>
                  <a:moveTo>
                    <a:pt x="1532" y="98"/>
                  </a:moveTo>
                  <a:cubicBezTo>
                    <a:pt x="1533" y="106"/>
                    <a:pt x="1535" y="112"/>
                    <a:pt x="1538" y="116"/>
                  </a:cubicBezTo>
                  <a:cubicBezTo>
                    <a:pt x="1542" y="120"/>
                    <a:pt x="1548" y="122"/>
                    <a:pt x="1556" y="122"/>
                  </a:cubicBezTo>
                  <a:cubicBezTo>
                    <a:pt x="1561" y="122"/>
                    <a:pt x="1566" y="122"/>
                    <a:pt x="1570" y="121"/>
                  </a:cubicBezTo>
                  <a:cubicBezTo>
                    <a:pt x="1574" y="120"/>
                    <a:pt x="1578" y="118"/>
                    <a:pt x="1582" y="117"/>
                  </a:cubicBezTo>
                  <a:cubicBezTo>
                    <a:pt x="1583" y="119"/>
                    <a:pt x="1584" y="121"/>
                    <a:pt x="1584" y="124"/>
                  </a:cubicBezTo>
                  <a:cubicBezTo>
                    <a:pt x="1585" y="126"/>
                    <a:pt x="1585" y="129"/>
                    <a:pt x="1585" y="131"/>
                  </a:cubicBezTo>
                  <a:cubicBezTo>
                    <a:pt x="1583" y="132"/>
                    <a:pt x="1581" y="133"/>
                    <a:pt x="1578" y="134"/>
                  </a:cubicBezTo>
                  <a:cubicBezTo>
                    <a:pt x="1576" y="134"/>
                    <a:pt x="1573" y="135"/>
                    <a:pt x="1570" y="135"/>
                  </a:cubicBezTo>
                  <a:cubicBezTo>
                    <a:pt x="1567" y="136"/>
                    <a:pt x="1564" y="136"/>
                    <a:pt x="1561" y="137"/>
                  </a:cubicBezTo>
                  <a:cubicBezTo>
                    <a:pt x="1558" y="137"/>
                    <a:pt x="1556" y="137"/>
                    <a:pt x="1553" y="137"/>
                  </a:cubicBezTo>
                  <a:cubicBezTo>
                    <a:pt x="1546" y="137"/>
                    <a:pt x="1540" y="136"/>
                    <a:pt x="1535" y="134"/>
                  </a:cubicBezTo>
                  <a:cubicBezTo>
                    <a:pt x="1530" y="132"/>
                    <a:pt x="1526" y="130"/>
                    <a:pt x="1523" y="127"/>
                  </a:cubicBezTo>
                  <a:cubicBezTo>
                    <a:pt x="1520" y="123"/>
                    <a:pt x="1518" y="119"/>
                    <a:pt x="1516" y="115"/>
                  </a:cubicBezTo>
                  <a:cubicBezTo>
                    <a:pt x="1515" y="110"/>
                    <a:pt x="1514" y="105"/>
                    <a:pt x="1514" y="100"/>
                  </a:cubicBezTo>
                  <a:cubicBezTo>
                    <a:pt x="1514" y="92"/>
                    <a:pt x="1515" y="85"/>
                    <a:pt x="1518" y="78"/>
                  </a:cubicBezTo>
                  <a:cubicBezTo>
                    <a:pt x="1520" y="70"/>
                    <a:pt x="1524" y="64"/>
                    <a:pt x="1529" y="58"/>
                  </a:cubicBezTo>
                  <a:cubicBezTo>
                    <a:pt x="1533" y="52"/>
                    <a:pt x="1539" y="48"/>
                    <a:pt x="1545" y="44"/>
                  </a:cubicBezTo>
                  <a:cubicBezTo>
                    <a:pt x="1552" y="41"/>
                    <a:pt x="1559" y="39"/>
                    <a:pt x="1567" y="39"/>
                  </a:cubicBezTo>
                  <a:cubicBezTo>
                    <a:pt x="1575" y="39"/>
                    <a:pt x="1582" y="41"/>
                    <a:pt x="1586" y="45"/>
                  </a:cubicBezTo>
                  <a:cubicBezTo>
                    <a:pt x="1591" y="49"/>
                    <a:pt x="1594" y="54"/>
                    <a:pt x="1594" y="61"/>
                  </a:cubicBezTo>
                  <a:cubicBezTo>
                    <a:pt x="1594" y="66"/>
                    <a:pt x="1592" y="71"/>
                    <a:pt x="1590" y="75"/>
                  </a:cubicBezTo>
                  <a:cubicBezTo>
                    <a:pt x="1587" y="79"/>
                    <a:pt x="1583" y="82"/>
                    <a:pt x="1579" y="85"/>
                  </a:cubicBezTo>
                  <a:cubicBezTo>
                    <a:pt x="1574" y="88"/>
                    <a:pt x="1569" y="90"/>
                    <a:pt x="1562" y="92"/>
                  </a:cubicBezTo>
                  <a:cubicBezTo>
                    <a:pt x="1556" y="94"/>
                    <a:pt x="1549" y="95"/>
                    <a:pt x="1542" y="96"/>
                  </a:cubicBezTo>
                  <a:lnTo>
                    <a:pt x="1532" y="98"/>
                  </a:lnTo>
                  <a:close/>
                  <a:moveTo>
                    <a:pt x="1544" y="82"/>
                  </a:moveTo>
                  <a:cubicBezTo>
                    <a:pt x="1550" y="81"/>
                    <a:pt x="1555" y="80"/>
                    <a:pt x="1559" y="79"/>
                  </a:cubicBezTo>
                  <a:cubicBezTo>
                    <a:pt x="1563" y="77"/>
                    <a:pt x="1567" y="76"/>
                    <a:pt x="1569" y="74"/>
                  </a:cubicBezTo>
                  <a:cubicBezTo>
                    <a:pt x="1571" y="72"/>
                    <a:pt x="1573" y="71"/>
                    <a:pt x="1574" y="69"/>
                  </a:cubicBezTo>
                  <a:cubicBezTo>
                    <a:pt x="1575" y="67"/>
                    <a:pt x="1576" y="65"/>
                    <a:pt x="1576" y="63"/>
                  </a:cubicBezTo>
                  <a:cubicBezTo>
                    <a:pt x="1576" y="60"/>
                    <a:pt x="1575" y="58"/>
                    <a:pt x="1573" y="56"/>
                  </a:cubicBezTo>
                  <a:cubicBezTo>
                    <a:pt x="1571" y="54"/>
                    <a:pt x="1568" y="53"/>
                    <a:pt x="1564" y="53"/>
                  </a:cubicBezTo>
                  <a:cubicBezTo>
                    <a:pt x="1560" y="53"/>
                    <a:pt x="1557" y="54"/>
                    <a:pt x="1553" y="56"/>
                  </a:cubicBezTo>
                  <a:cubicBezTo>
                    <a:pt x="1550" y="58"/>
                    <a:pt x="1547" y="60"/>
                    <a:pt x="1545" y="63"/>
                  </a:cubicBezTo>
                  <a:cubicBezTo>
                    <a:pt x="1542" y="66"/>
                    <a:pt x="1540" y="69"/>
                    <a:pt x="1538" y="73"/>
                  </a:cubicBezTo>
                  <a:cubicBezTo>
                    <a:pt x="1536" y="76"/>
                    <a:pt x="1535" y="80"/>
                    <a:pt x="1534" y="84"/>
                  </a:cubicBezTo>
                  <a:lnTo>
                    <a:pt x="1544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D4F5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55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9E2-FE46-4747-98D4-A906AB27C2BA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8E0C-DD27-481F-9504-04DD23097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085" y="240890"/>
            <a:ext cx="10972800" cy="63976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085" y="978308"/>
            <a:ext cx="10972800" cy="163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221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600" y="6379280"/>
            <a:ext cx="1352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634916" y="6474768"/>
            <a:ext cx="28985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prstClr val="white">
                    <a:lumMod val="65000"/>
                  </a:prstClr>
                </a:solidFill>
                <a:cs typeface="Arial" pitchFamily="34" charset="0"/>
              </a:rPr>
              <a:t>Copyright © 2017 Mindtree,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CC769-ABD8-4904-A46C-3A8539C3D05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70823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25890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1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704" r:id="rId9"/>
  </p:sldLayoutIdLst>
  <p:hf hdr="0" ftr="0" dt="0"/>
  <p:txStyles>
    <p:titleStyle>
      <a:lvl1pPr marL="1588" indent="0" algn="l" defTabSz="914400" rtl="0" eaLnBrk="1" latinLnBrk="0" hangingPunct="1">
        <a:spcBef>
          <a:spcPct val="0"/>
        </a:spcBef>
        <a:buNone/>
        <a:defRPr sz="2700" kern="1200">
          <a:solidFill>
            <a:srgbClr val="6E267B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4D4F53"/>
        </a:buClr>
        <a:buSzPct val="110000"/>
        <a:buFontTx/>
        <a:buNone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1pPr>
      <a:lvl2pPr marL="228600" indent="-228600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90000"/>
        <a:buFont typeface="Wingdings" pitchFamily="2" charset="2"/>
        <a:buChar char="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3pPr>
      <a:lvl4pPr marL="685800" indent="-230188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100000"/>
        <a:buFont typeface="Wingdings" pitchFamily="2" charset="2"/>
        <a:buChar char="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">
          <p15:clr>
            <a:srgbClr val="F26B43"/>
          </p15:clr>
        </p15:guide>
        <p15:guide id="3" pos="54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4551949"/>
            <a:ext cx="12192000" cy="156009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54"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MOSIP - Scope Map</a:t>
            </a:r>
            <a:r>
              <a:rPr kumimoji="0" lang="en-US" sz="32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defTabSz="914354">
              <a:defRPr/>
            </a:pPr>
            <a:r>
              <a:rPr lang="en-US" sz="20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04</a:t>
            </a:r>
            <a:r>
              <a:rPr lang="en-US" sz="2000" kern="0" baseline="300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</a:t>
            </a:r>
            <a:r>
              <a:rPr lang="en-US" sz="20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July, 2018</a:t>
            </a:r>
          </a:p>
        </p:txBody>
      </p:sp>
    </p:spTree>
    <p:extLst>
      <p:ext uri="{BB962C8B-B14F-4D97-AF65-F5344CB8AC3E}">
        <p14:creationId xmlns:p14="http://schemas.microsoft.com/office/powerpoint/2010/main" val="35964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CC769-ABD8-4904-A46C-3A8539C3D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5220" y="5632533"/>
            <a:ext cx="4945380" cy="5180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Unleashing Possibilities Together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D4F53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70557" y="5632533"/>
            <a:ext cx="10435560" cy="0"/>
          </a:xfrm>
          <a:prstGeom prst="line">
            <a:avLst/>
          </a:prstGeom>
          <a:ln w="3175">
            <a:solidFill>
              <a:srgbClr val="E37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70557" y="6151359"/>
            <a:ext cx="10435560" cy="0"/>
          </a:xfrm>
          <a:prstGeom prst="line">
            <a:avLst/>
          </a:prstGeom>
          <a:ln w="3175">
            <a:solidFill>
              <a:srgbClr val="E37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12092" y="1865747"/>
            <a:ext cx="2638679" cy="603466"/>
          </a:xfrm>
          <a:prstGeom prst="roundRect">
            <a:avLst>
              <a:gd name="adj" fmla="val 10176"/>
            </a:avLst>
          </a:prstGeom>
          <a:solidFill>
            <a:schemeClr val="accent4">
              <a:lumMod val="60000"/>
              <a:lumOff val="4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 lvl="0">
              <a:defRPr/>
            </a:pP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Functional Modules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450250" y="1037826"/>
            <a:ext cx="9216470" cy="63109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This document specifies the key scope of MOSIP v1.0 categorized under the below modules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7831287" y="1865747"/>
            <a:ext cx="2638679" cy="603466"/>
          </a:xfrm>
          <a:prstGeom prst="roundRect">
            <a:avLst>
              <a:gd name="adj" fmla="val 10176"/>
            </a:avLst>
          </a:prstGeom>
          <a:solidFill>
            <a:schemeClr val="accent4">
              <a:lumMod val="60000"/>
              <a:lumOff val="4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 lvl="0">
              <a:defRPr/>
            </a:pP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Facilitating Modules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842009" y="2613119"/>
            <a:ext cx="3200962" cy="2458999"/>
            <a:chOff x="842009" y="2613119"/>
            <a:chExt cx="3200962" cy="2458999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12" name="Group 11"/>
            <p:cNvGrpSpPr/>
            <p:nvPr/>
          </p:nvGrpSpPr>
          <p:grpSpPr>
            <a:xfrm>
              <a:off x="842009" y="2613119"/>
              <a:ext cx="3200831" cy="515794"/>
              <a:chOff x="842009" y="2613119"/>
              <a:chExt cx="3200831" cy="515794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338948" y="2613119"/>
                <a:ext cx="2703892" cy="515794"/>
              </a:xfrm>
              <a:prstGeom prst="roundRect">
                <a:avLst/>
              </a:prstGeom>
              <a:solidFill>
                <a:schemeClr val="accent5">
                  <a:lumMod val="75000"/>
                  <a:alpha val="96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28584"/>
                <a:r>
                  <a:rPr lang="en-US" sz="1200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Pre-Enrolment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842009" y="2659877"/>
                <a:ext cx="496939" cy="400561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143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b="1" kern="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842009" y="3264322"/>
              <a:ext cx="3200831" cy="515794"/>
              <a:chOff x="842009" y="2613119"/>
              <a:chExt cx="3200831" cy="515794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1338948" y="2613119"/>
                <a:ext cx="2703892" cy="515794"/>
              </a:xfrm>
              <a:prstGeom prst="roundRect">
                <a:avLst/>
              </a:prstGeom>
              <a:solidFill>
                <a:schemeClr val="accent5">
                  <a:lumMod val="75000"/>
                  <a:alpha val="96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28584"/>
                <a:r>
                  <a:rPr lang="en-US" sz="1200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Enrolment</a:t>
                </a: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842009" y="2659877"/>
                <a:ext cx="496939" cy="400561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143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b="1" kern="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842009" y="3916852"/>
              <a:ext cx="3200831" cy="515794"/>
              <a:chOff x="842009" y="2613119"/>
              <a:chExt cx="3200831" cy="515794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1338948" y="2613119"/>
                <a:ext cx="2703892" cy="515794"/>
              </a:xfrm>
              <a:prstGeom prst="roundRect">
                <a:avLst/>
              </a:prstGeom>
              <a:solidFill>
                <a:schemeClr val="accent5">
                  <a:lumMod val="75000"/>
                  <a:alpha val="96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28584"/>
                <a:r>
                  <a:rPr lang="en-US" sz="1200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IDMS</a:t>
                </a:r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842009" y="2659877"/>
                <a:ext cx="496939" cy="400561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143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b="1" kern="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842140" y="4556324"/>
              <a:ext cx="3200831" cy="515794"/>
              <a:chOff x="842009" y="2613119"/>
              <a:chExt cx="3200831" cy="51579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1338948" y="2613119"/>
                <a:ext cx="2703892" cy="515794"/>
              </a:xfrm>
              <a:prstGeom prst="roundRect">
                <a:avLst/>
              </a:prstGeom>
              <a:solidFill>
                <a:schemeClr val="accent5">
                  <a:lumMod val="75000"/>
                  <a:alpha val="96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28584"/>
                <a:r>
                  <a:rPr lang="en-US" sz="1200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Identity Services/ Authentication</a:t>
                </a: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842009" y="2659877"/>
                <a:ext cx="496939" cy="400561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143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b="1" kern="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835527" y="2613120"/>
            <a:ext cx="3200962" cy="1943204"/>
            <a:chOff x="842009" y="2613119"/>
            <a:chExt cx="3200962" cy="2458999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84" name="Group 83"/>
            <p:cNvGrpSpPr/>
            <p:nvPr/>
          </p:nvGrpSpPr>
          <p:grpSpPr>
            <a:xfrm>
              <a:off x="842009" y="2613119"/>
              <a:ext cx="3200831" cy="515794"/>
              <a:chOff x="842009" y="2613119"/>
              <a:chExt cx="3200831" cy="515794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1338948" y="2613119"/>
                <a:ext cx="2703892" cy="515794"/>
              </a:xfrm>
              <a:prstGeom prst="roundRect">
                <a:avLst/>
              </a:prstGeom>
              <a:solidFill>
                <a:schemeClr val="accent5">
                  <a:lumMod val="75000"/>
                  <a:alpha val="96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28584" lvl="0">
                  <a:defRPr/>
                </a:pPr>
                <a:r>
                  <a:rPr lang="en-US" sz="1200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 – Pre-Enrolment/Enrolment</a:t>
                </a: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842009" y="2659877"/>
                <a:ext cx="496939" cy="400561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143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b="1" kern="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842009" y="3264322"/>
              <a:ext cx="3200831" cy="515794"/>
              <a:chOff x="842009" y="2613119"/>
              <a:chExt cx="3200831" cy="515794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1338948" y="2613119"/>
                <a:ext cx="2703892" cy="515794"/>
              </a:xfrm>
              <a:prstGeom prst="roundRect">
                <a:avLst/>
              </a:prstGeom>
              <a:solidFill>
                <a:schemeClr val="accent5">
                  <a:lumMod val="75000"/>
                  <a:alpha val="96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28584">
                  <a:defRPr/>
                </a:pPr>
                <a:r>
                  <a:rPr lang="en-US" sz="1200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 – Enrolment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842009" y="2659877"/>
                <a:ext cx="496939" cy="400561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143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b="1" kern="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842009" y="3916852"/>
              <a:ext cx="3200831" cy="515794"/>
              <a:chOff x="842009" y="2613119"/>
              <a:chExt cx="3200831" cy="515794"/>
            </a:xfrm>
          </p:grpSpPr>
          <p:sp>
            <p:nvSpPr>
              <p:cNvPr id="90" name="Rounded Rectangle 89"/>
              <p:cNvSpPr/>
              <p:nvPr/>
            </p:nvSpPr>
            <p:spPr>
              <a:xfrm>
                <a:off x="1338948" y="2613119"/>
                <a:ext cx="2703892" cy="515794"/>
              </a:xfrm>
              <a:prstGeom prst="roundRect">
                <a:avLst/>
              </a:prstGeom>
              <a:solidFill>
                <a:schemeClr val="accent5">
                  <a:lumMod val="75000"/>
                  <a:alpha val="96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28584">
                  <a:defRPr/>
                </a:pPr>
                <a:r>
                  <a:rPr lang="en-US" sz="1200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 - IDMS</a:t>
                </a: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842009" y="2659877"/>
                <a:ext cx="496939" cy="400561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143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b="1" kern="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842140" y="4556324"/>
              <a:ext cx="3200831" cy="515794"/>
              <a:chOff x="842009" y="2613119"/>
              <a:chExt cx="3200831" cy="515794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1338948" y="2613119"/>
                <a:ext cx="2703892" cy="515794"/>
              </a:xfrm>
              <a:prstGeom prst="roundRect">
                <a:avLst/>
              </a:prstGeom>
              <a:solidFill>
                <a:schemeClr val="accent5">
                  <a:lumMod val="75000"/>
                  <a:alpha val="96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28584">
                  <a:defRPr/>
                </a:pPr>
                <a:r>
                  <a:rPr lang="en-US" sz="1200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 – Identity Services</a:t>
                </a: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842009" y="2659877"/>
                <a:ext cx="496939" cy="400561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143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b="1" kern="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</p:grpSp>
      </p:grpSp>
      <p:sp>
        <p:nvSpPr>
          <p:cNvPr id="36" name="Rounded Rectangle 87">
            <a:extLst>
              <a:ext uri="{FF2B5EF4-FFF2-40B4-BE49-F238E27FC236}">
                <a16:creationId xmlns:a16="http://schemas.microsoft.com/office/drawing/2014/main" id="{6AE906A5-811C-456B-9C46-80E13287699F}"/>
              </a:ext>
            </a:extLst>
          </p:cNvPr>
          <p:cNvSpPr/>
          <p:nvPr/>
        </p:nvSpPr>
        <p:spPr>
          <a:xfrm>
            <a:off x="8332466" y="4644059"/>
            <a:ext cx="2703892" cy="354169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>
              <a:defRPr/>
            </a:pPr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Admin – Common Requirements</a:t>
            </a:r>
          </a:p>
        </p:txBody>
      </p:sp>
      <p:sp>
        <p:nvSpPr>
          <p:cNvPr id="38" name="Rounded Rectangle 88">
            <a:extLst>
              <a:ext uri="{FF2B5EF4-FFF2-40B4-BE49-F238E27FC236}">
                <a16:creationId xmlns:a16="http://schemas.microsoft.com/office/drawing/2014/main" id="{069B02F3-5AD4-435E-8406-5812077BC5C6}"/>
              </a:ext>
            </a:extLst>
          </p:cNvPr>
          <p:cNvSpPr/>
          <p:nvPr/>
        </p:nvSpPr>
        <p:spPr>
          <a:xfrm>
            <a:off x="7831287" y="4655951"/>
            <a:ext cx="496939" cy="31654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143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39" name="Rounded Rectangle 87">
            <a:extLst>
              <a:ext uri="{FF2B5EF4-FFF2-40B4-BE49-F238E27FC236}">
                <a16:creationId xmlns:a16="http://schemas.microsoft.com/office/drawing/2014/main" id="{0565251F-0EA9-478A-9471-273A75354E7A}"/>
              </a:ext>
            </a:extLst>
          </p:cNvPr>
          <p:cNvSpPr/>
          <p:nvPr/>
        </p:nvSpPr>
        <p:spPr>
          <a:xfrm>
            <a:off x="8328226" y="5092906"/>
            <a:ext cx="2703892" cy="354169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>
              <a:defRPr/>
            </a:pPr>
            <a:r>
              <a:rPr lang="en-US" sz="1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Architectural Requirements/NFR</a:t>
            </a:r>
          </a:p>
        </p:txBody>
      </p:sp>
      <p:sp>
        <p:nvSpPr>
          <p:cNvPr id="40" name="Rounded Rectangle 88">
            <a:extLst>
              <a:ext uri="{FF2B5EF4-FFF2-40B4-BE49-F238E27FC236}">
                <a16:creationId xmlns:a16="http://schemas.microsoft.com/office/drawing/2014/main" id="{BCA56256-8027-4BD3-8CAB-00B20988783C}"/>
              </a:ext>
            </a:extLst>
          </p:cNvPr>
          <p:cNvSpPr/>
          <p:nvPr/>
        </p:nvSpPr>
        <p:spPr>
          <a:xfrm>
            <a:off x="7831287" y="5092139"/>
            <a:ext cx="496939" cy="31654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143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1992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Map – Functional Features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B88E0C-DD27-481F-9504-04DD23097F5E}" type="slidenum">
              <a:rPr lang="en-US" smtClean="0"/>
              <a:t>3</a:t>
            </a:fld>
            <a:endParaRPr lang="en-US"/>
          </a:p>
        </p:txBody>
      </p:sp>
      <p:sp>
        <p:nvSpPr>
          <p:cNvPr id="54" name="Pentagon 53"/>
          <p:cNvSpPr/>
          <p:nvPr/>
        </p:nvSpPr>
        <p:spPr>
          <a:xfrm>
            <a:off x="562199" y="1002159"/>
            <a:ext cx="2551115" cy="313843"/>
          </a:xfrm>
          <a:prstGeom prst="homePlate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Pre - Enrolment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562199" y="1463146"/>
            <a:ext cx="3274701" cy="4771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72350" y="1452636"/>
            <a:ext cx="6290421" cy="4771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57369" y="1565896"/>
            <a:ext cx="2890345" cy="4521803"/>
            <a:chOff x="99151" y="770039"/>
            <a:chExt cx="2342949" cy="3801121"/>
          </a:xfrm>
          <a:solidFill>
            <a:schemeClr val="accent5">
              <a:lumMod val="7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8" name="Group 7"/>
            <p:cNvGrpSpPr/>
            <p:nvPr/>
          </p:nvGrpSpPr>
          <p:grpSpPr>
            <a:xfrm>
              <a:off x="99151" y="770039"/>
              <a:ext cx="2342949" cy="1856794"/>
              <a:chOff x="99151" y="560716"/>
              <a:chExt cx="2342949" cy="1856794"/>
            </a:xfrm>
            <a:grpFill/>
          </p:grpSpPr>
          <p:sp>
            <p:nvSpPr>
              <p:cNvPr id="15" name="Rounded Rectangle 14"/>
              <p:cNvSpPr/>
              <p:nvPr/>
            </p:nvSpPr>
            <p:spPr>
              <a:xfrm>
                <a:off x="99151" y="560716"/>
                <a:ext cx="2342949" cy="286438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chemeClr val="bg1"/>
                    </a:solidFill>
                  </a:rPr>
                  <a:t>1.1 Applicant Pre-enrolment Login – Mobile Verification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9151" y="955715"/>
                <a:ext cx="2342949" cy="286438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chemeClr val="bg1"/>
                    </a:solidFill>
                  </a:rPr>
                  <a:t>1.2 Logout – Session timeout, auto-save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108786" y="1359783"/>
                <a:ext cx="2333314" cy="28643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chemeClr val="bg1"/>
                    </a:solidFill>
                  </a:rPr>
                  <a:t>1.3 Appointment Scheduling: Availability &amp; Booking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108786" y="1736073"/>
                <a:ext cx="2333314" cy="28643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rgbClr val="FFFF00"/>
                    </a:solidFill>
                  </a:rPr>
                  <a:t>1.4 Group Appointment</a:t>
                </a:r>
                <a:endParaRPr lang="en-US" sz="900" dirty="0">
                  <a:solidFill>
                    <a:schemeClr val="bg1"/>
                  </a:solidFill>
                </a:endParaRPr>
              </a:p>
              <a:p>
                <a:r>
                  <a:rPr lang="en-US" sz="900" dirty="0">
                    <a:solidFill>
                      <a:schemeClr val="bg1"/>
                    </a:solidFill>
                  </a:rPr>
                  <a:t>1.5 Map Services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08786" y="2131072"/>
                <a:ext cx="2333314" cy="286438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chemeClr val="bg1"/>
                    </a:solidFill>
                  </a:rPr>
                  <a:t>1.6 Demographic Data Capture</a:t>
                </a:r>
              </a:p>
              <a:p>
                <a:r>
                  <a:rPr lang="en-US" sz="900" dirty="0">
                    <a:solidFill>
                      <a:schemeClr val="bg1"/>
                    </a:solidFill>
                  </a:rPr>
                  <a:t>1.7 Document Upload – Save as draft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08786" y="2735394"/>
              <a:ext cx="2333314" cy="1835766"/>
              <a:chOff x="100983" y="2972717"/>
              <a:chExt cx="2333314" cy="1835766"/>
            </a:xfrm>
            <a:grpFill/>
          </p:grpSpPr>
          <p:sp>
            <p:nvSpPr>
              <p:cNvPr id="10" name="Rounded Rectangle 9"/>
              <p:cNvSpPr/>
              <p:nvPr/>
            </p:nvSpPr>
            <p:spPr>
              <a:xfrm>
                <a:off x="100983" y="2972717"/>
                <a:ext cx="2333314" cy="28643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1.8 Copy Documents – HoF concept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00983" y="3367716"/>
                <a:ext cx="2333314" cy="286438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sz="900" dirty="0">
                    <a:solidFill>
                      <a:schemeClr val="bg1"/>
                    </a:solidFill>
                  </a:rPr>
                  <a:t>1.9 Translation / Transliteration</a:t>
                </a:r>
              </a:p>
              <a:p>
                <a:pPr marL="0" lvl="1"/>
                <a:r>
                  <a:rPr lang="en-US" sz="900" dirty="0">
                    <a:solidFill>
                      <a:schemeClr val="bg1"/>
                    </a:solidFill>
                  </a:rPr>
                  <a:t>1.10 Update: Appointment / Demo Data / Docs-Save 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00983" y="3763639"/>
                <a:ext cx="2333314" cy="286438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chemeClr val="bg1"/>
                    </a:solidFill>
                  </a:rPr>
                  <a:t>1.11 Acknowledgement Receipt – View/</a:t>
                </a:r>
                <a:br>
                  <a:rPr lang="en-US" sz="900" dirty="0">
                    <a:solidFill>
                      <a:schemeClr val="bg1"/>
                    </a:solidFill>
                  </a:rPr>
                </a:br>
                <a:r>
                  <a:rPr lang="en-US" sz="900" dirty="0">
                    <a:solidFill>
                      <a:schemeClr val="bg1"/>
                    </a:solidFill>
                  </a:rPr>
                  <a:t>Generate pdf (Ack. Number generated)</a:t>
                </a:r>
                <a:endParaRPr lang="en-US" sz="9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100983" y="4153285"/>
                <a:ext cx="2333314" cy="28643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rgbClr val="FFFF00"/>
                    </a:solidFill>
                  </a:rPr>
                  <a:t>1.12 Generate 2D bar code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00983" y="4522045"/>
                <a:ext cx="2333314" cy="286438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chemeClr val="bg1"/>
                    </a:solidFill>
                  </a:rPr>
                  <a:t>1.13 Notification: Email/SMS</a:t>
                </a:r>
              </a:p>
              <a:p>
                <a:r>
                  <a:rPr lang="en-US" sz="900" dirty="0">
                    <a:solidFill>
                      <a:schemeClr val="bg1"/>
                    </a:solidFill>
                  </a:rPr>
                  <a:t>1.14 Email Verification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4467522" y="1555386"/>
            <a:ext cx="2879834" cy="4521801"/>
            <a:chOff x="2673010" y="1985305"/>
            <a:chExt cx="2066107" cy="4824330"/>
          </a:xfrm>
          <a:solidFill>
            <a:schemeClr val="accent5">
              <a:lumMod val="7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1" name="Rounded Rectangle 20"/>
            <p:cNvSpPr/>
            <p:nvPr/>
          </p:nvSpPr>
          <p:spPr>
            <a:xfrm>
              <a:off x="2674821" y="1985305"/>
              <a:ext cx="2057659" cy="310896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2.1 Download Client application – Install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673010" y="6116001"/>
              <a:ext cx="2059470" cy="310896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/>
              <a:r>
                <a:rPr lang="en-US" sz="900" dirty="0">
                  <a:solidFill>
                    <a:schemeClr val="bg1"/>
                  </a:solidFill>
                </a:rPr>
                <a:t>2.18 Retry Attempts</a:t>
              </a:r>
            </a:p>
            <a:p>
              <a:pPr marL="0" lvl="1"/>
              <a:r>
                <a:rPr lang="en-US" sz="900" dirty="0">
                  <a:solidFill>
                    <a:schemeClr val="bg1"/>
                  </a:solidFill>
                </a:rPr>
                <a:t>2.19 Forced Capture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674821" y="2403405"/>
              <a:ext cx="2057659" cy="310896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2.2 Register EC against server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2.3 Onboarding devices, device registration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673010" y="6498739"/>
              <a:ext cx="2065091" cy="310896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1"/>
                </a:solidFill>
              </a:endParaRPr>
            </a:p>
            <a:p>
              <a:r>
                <a:rPr lang="en-US" sz="900" dirty="0">
                  <a:solidFill>
                    <a:schemeClr val="bg1"/>
                  </a:solidFill>
                </a:rPr>
                <a:t>2.20 Biometrics Local Duplicate Check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2.21 Authorize Supervisory Overrides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678757" y="2831562"/>
              <a:ext cx="2053724" cy="31089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rgbClr val="FFFF00"/>
                  </a:solidFill>
                </a:rPr>
                <a:t>2.4 Launch Client application with bootable dongle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674822" y="3228528"/>
              <a:ext cx="2057659" cy="310896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2.5 Secure Biometric Login (Operator Authentication) / 2.6 Logout – Session timeout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677165" y="3652818"/>
              <a:ext cx="2055316" cy="310896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2.7 Sync Master Data-Auto vs User – Client to server packet notification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674821" y="4503855"/>
              <a:ext cx="2057659" cy="310896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/>
              <a:r>
                <a:rPr lang="en-US" sz="900" dirty="0">
                  <a:solidFill>
                    <a:schemeClr val="bg1"/>
                  </a:solidFill>
                </a:rPr>
                <a:t>2.10 Enrolment by Category: INF/CHD, Regular</a:t>
              </a:r>
            </a:p>
            <a:p>
              <a:pPr marL="0" lvl="1"/>
              <a:r>
                <a:rPr lang="en-US" sz="900" dirty="0">
                  <a:solidFill>
                    <a:schemeClr val="bg1"/>
                  </a:solidFill>
                </a:rPr>
                <a:t>2.11 Opt to Enroll - Demographic Data Capture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674821" y="4925272"/>
              <a:ext cx="2057659" cy="310896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/>
              <a:r>
                <a:rPr lang="en-US" sz="900" dirty="0">
                  <a:solidFill>
                    <a:schemeClr val="bg1"/>
                  </a:solidFill>
                </a:rPr>
                <a:t>2.12 Document Upload</a:t>
              </a:r>
            </a:p>
            <a:p>
              <a:pPr marL="0" lvl="1"/>
              <a:r>
                <a:rPr lang="en-US" sz="900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2.13 Copy Documents – HoF concept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674821" y="5297782"/>
              <a:ext cx="2057659" cy="358431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/>
              <a:r>
                <a:rPr lang="en-US" sz="900" dirty="0">
                  <a:solidFill>
                    <a:schemeClr val="bg1"/>
                  </a:solidFill>
                </a:rPr>
                <a:t>2.14 Translation / Transliteration</a:t>
              </a:r>
            </a:p>
            <a:p>
              <a:pPr marL="0" lvl="1"/>
              <a:r>
                <a:rPr lang="en-US" sz="900" dirty="0">
                  <a:solidFill>
                    <a:schemeClr val="bg1"/>
                  </a:solidFill>
                </a:rPr>
                <a:t>2.15 Introducer Attestation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83362" y="5741830"/>
              <a:ext cx="2055755" cy="310896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/>
              <a:r>
                <a:rPr lang="en-US" sz="900" dirty="0">
                  <a:solidFill>
                    <a:schemeClr val="bg1"/>
                  </a:solidFill>
                </a:rPr>
                <a:t>2.16 Biometrics Capture: Iris, Finger Prints, Photo</a:t>
              </a:r>
            </a:p>
            <a:p>
              <a:pPr marL="0" lvl="1"/>
              <a:r>
                <a:rPr lang="en-US" sz="900" dirty="0">
                  <a:solidFill>
                    <a:schemeClr val="bg1"/>
                  </a:solidFill>
                </a:rPr>
                <a:t>2.17 Biometrics Quality Check &gt; Segmentation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677165" y="4076900"/>
              <a:ext cx="2057659" cy="310896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/>
              <a:r>
                <a:rPr lang="en-US" sz="900" dirty="0">
                  <a:solidFill>
                    <a:schemeClr val="bg1"/>
                  </a:solidFill>
                </a:rPr>
                <a:t>2.8 Download Pre-enrolment data, Secure Packet Transfer to client / 2.9 Real time data download</a:t>
              </a: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7485169" y="3904473"/>
            <a:ext cx="2890413" cy="291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2.28 Audit Logging – Capture Usage Metadata, Security Audit &amp; Scanning</a:t>
            </a:r>
          </a:p>
          <a:p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503246" y="2725461"/>
            <a:ext cx="2892931" cy="291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2.25 Notification: Email/SMS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7495836" y="3098027"/>
            <a:ext cx="2886647" cy="32023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2.26 Resident Services: Enrolment Status Tracking 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486015" y="5077905"/>
            <a:ext cx="2892930" cy="291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2.31 Enrolment Packet Upload Portal – Login, Logout, PW change 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7487989" y="1928011"/>
            <a:ext cx="2898024" cy="30577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2.23 Secure Packet Storage / Encryption – Using public key of server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499040" y="2352619"/>
            <a:ext cx="2886973" cy="291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2.24 Acknowledgement Receipt – View/Gen. pdf (Enrolment no.) </a:t>
            </a:r>
            <a:r>
              <a:rPr lang="en-US" sz="900" dirty="0">
                <a:solidFill>
                  <a:srgbClr val="FFFF00"/>
                </a:solidFill>
              </a:rPr>
              <a:t>– 2D bar code / </a:t>
            </a:r>
            <a:r>
              <a:rPr lang="en-US" sz="9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Best finger detection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491898" y="3511376"/>
            <a:ext cx="2892932" cy="30899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2.27 Enrolment: Correction</a:t>
            </a:r>
            <a:endParaRPr lang="en-US" sz="900" strike="sngStrike" dirty="0">
              <a:solidFill>
                <a:schemeClr val="bg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24" y="1054825"/>
            <a:ext cx="437178" cy="250666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D1C0B0C4-1030-40AA-8D36-CABF468EA691}"/>
              </a:ext>
            </a:extLst>
          </p:cNvPr>
          <p:cNvGrpSpPr/>
          <p:nvPr/>
        </p:nvGrpSpPr>
        <p:grpSpPr>
          <a:xfrm>
            <a:off x="4272031" y="1002160"/>
            <a:ext cx="2551115" cy="318460"/>
            <a:chOff x="4272031" y="1002160"/>
            <a:chExt cx="2551115" cy="318460"/>
          </a:xfrm>
        </p:grpSpPr>
        <p:sp>
          <p:nvSpPr>
            <p:cNvPr id="55" name="Pentagon 54"/>
            <p:cNvSpPr/>
            <p:nvPr/>
          </p:nvSpPr>
          <p:spPr>
            <a:xfrm>
              <a:off x="4272031" y="1002160"/>
              <a:ext cx="2551115" cy="318460"/>
            </a:xfrm>
            <a:prstGeom prst="homePlate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86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2. Enrolment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391" y="1012129"/>
              <a:ext cx="355892" cy="293361"/>
            </a:xfrm>
            <a:prstGeom prst="rect">
              <a:avLst/>
            </a:prstGeom>
          </p:spPr>
        </p:pic>
      </p:grpSp>
      <p:sp>
        <p:nvSpPr>
          <p:cNvPr id="58" name="Oval 57"/>
          <p:cNvSpPr/>
          <p:nvPr/>
        </p:nvSpPr>
        <p:spPr>
          <a:xfrm>
            <a:off x="3422000" y="5409998"/>
            <a:ext cx="218900" cy="2189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0184416" y="3570628"/>
            <a:ext cx="218900" cy="2189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E6A37A6-3404-4EEA-A4E2-85552637D60D}"/>
              </a:ext>
            </a:extLst>
          </p:cNvPr>
          <p:cNvSpPr/>
          <p:nvPr/>
        </p:nvSpPr>
        <p:spPr>
          <a:xfrm>
            <a:off x="2960268" y="1186038"/>
            <a:ext cx="476741" cy="288979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BBE7B98-110B-4399-86F8-664DEDD8C03D}"/>
              </a:ext>
            </a:extLst>
          </p:cNvPr>
          <p:cNvSpPr/>
          <p:nvPr/>
        </p:nvSpPr>
        <p:spPr>
          <a:xfrm>
            <a:off x="6615234" y="1175769"/>
            <a:ext cx="476741" cy="288979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926119-31DC-4CCA-A504-7115962C07E5}"/>
              </a:ext>
            </a:extLst>
          </p:cNvPr>
          <p:cNvGrpSpPr/>
          <p:nvPr/>
        </p:nvGrpSpPr>
        <p:grpSpPr>
          <a:xfrm>
            <a:off x="10623687" y="5076343"/>
            <a:ext cx="1503770" cy="1132433"/>
            <a:chOff x="10623687" y="5076343"/>
            <a:chExt cx="1503770" cy="1132433"/>
          </a:xfrm>
        </p:grpSpPr>
        <p:sp>
          <p:nvSpPr>
            <p:cNvPr id="51" name="Rectangle 50"/>
            <p:cNvSpPr/>
            <p:nvPr/>
          </p:nvSpPr>
          <p:spPr>
            <a:xfrm>
              <a:off x="10623687" y="5076343"/>
              <a:ext cx="1503770" cy="1132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0707273" y="5177945"/>
              <a:ext cx="666458" cy="246221"/>
              <a:chOff x="9584531" y="5409665"/>
              <a:chExt cx="666458" cy="24622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9584531" y="5409665"/>
                <a:ext cx="218900" cy="2189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9803431" y="5409665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High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15810F7-1487-4B6A-AD9B-1E596639021E}"/>
                </a:ext>
              </a:extLst>
            </p:cNvPr>
            <p:cNvGrpSpPr/>
            <p:nvPr/>
          </p:nvGrpSpPr>
          <p:grpSpPr>
            <a:xfrm>
              <a:off x="10724438" y="5519448"/>
              <a:ext cx="858819" cy="246221"/>
              <a:chOff x="9584531" y="5409665"/>
              <a:chExt cx="858819" cy="246221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E2851BD-5CC2-4E3D-9EE6-3BD3646681D2}"/>
                  </a:ext>
                </a:extLst>
              </p:cNvPr>
              <p:cNvSpPr/>
              <p:nvPr/>
            </p:nvSpPr>
            <p:spPr>
              <a:xfrm>
                <a:off x="9584531" y="5409665"/>
                <a:ext cx="218900" cy="218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518515E-86F2-44D6-A09F-369A0A09EE2B}"/>
                  </a:ext>
                </a:extLst>
              </p:cNvPr>
              <p:cNvSpPr txBox="1"/>
              <p:nvPr/>
            </p:nvSpPr>
            <p:spPr>
              <a:xfrm>
                <a:off x="9803431" y="5409665"/>
                <a:ext cx="6399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Medium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FC16204-4774-4FCD-80C2-4393706A204B}"/>
                </a:ext>
              </a:extLst>
            </p:cNvPr>
            <p:cNvGrpSpPr/>
            <p:nvPr/>
          </p:nvGrpSpPr>
          <p:grpSpPr>
            <a:xfrm>
              <a:off x="10735364" y="5847070"/>
              <a:ext cx="637604" cy="246221"/>
              <a:chOff x="9584531" y="5409665"/>
              <a:chExt cx="637604" cy="246221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64CC1D84-6D64-40F0-AB2B-B87FCFDDDD0D}"/>
                  </a:ext>
                </a:extLst>
              </p:cNvPr>
              <p:cNvSpPr/>
              <p:nvPr/>
            </p:nvSpPr>
            <p:spPr>
              <a:xfrm>
                <a:off x="9584531" y="5409665"/>
                <a:ext cx="218900" cy="2189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A17C727-9868-44D8-9221-610E301A0063}"/>
                  </a:ext>
                </a:extLst>
              </p:cNvPr>
              <p:cNvSpPr txBox="1"/>
              <p:nvPr/>
            </p:nvSpPr>
            <p:spPr>
              <a:xfrm>
                <a:off x="9803431" y="5409665"/>
                <a:ext cx="41870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Low</a:t>
                </a:r>
              </a:p>
            </p:txBody>
          </p:sp>
        </p:grp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DBF5199F-7B8D-49F3-BA6F-0F2D860BD3DD}"/>
              </a:ext>
            </a:extLst>
          </p:cNvPr>
          <p:cNvSpPr/>
          <p:nvPr/>
        </p:nvSpPr>
        <p:spPr>
          <a:xfrm>
            <a:off x="3437009" y="2671625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00F9D65-57D2-413F-A006-5EEA22281978}"/>
              </a:ext>
            </a:extLst>
          </p:cNvPr>
          <p:cNvSpPr/>
          <p:nvPr/>
        </p:nvSpPr>
        <p:spPr>
          <a:xfrm>
            <a:off x="3437009" y="3557654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FF58015-18E6-46D5-9148-B0BE5E5029CE}"/>
              </a:ext>
            </a:extLst>
          </p:cNvPr>
          <p:cNvSpPr/>
          <p:nvPr/>
        </p:nvSpPr>
        <p:spPr>
          <a:xfrm>
            <a:off x="3428814" y="4945470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B7AA92E-6A87-41DF-9A37-F0279CD172BF}"/>
              </a:ext>
            </a:extLst>
          </p:cNvPr>
          <p:cNvSpPr/>
          <p:nvPr/>
        </p:nvSpPr>
        <p:spPr>
          <a:xfrm>
            <a:off x="3433618" y="3071803"/>
            <a:ext cx="218900" cy="2189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6D8B15B-FDC1-41E5-B4DD-028BD7579031}"/>
              </a:ext>
            </a:extLst>
          </p:cNvPr>
          <p:cNvSpPr/>
          <p:nvPr/>
        </p:nvSpPr>
        <p:spPr>
          <a:xfrm>
            <a:off x="3437009" y="1642420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548BE76-8596-44FF-8A33-8D06A00A15A0}"/>
              </a:ext>
            </a:extLst>
          </p:cNvPr>
          <p:cNvSpPr/>
          <p:nvPr/>
        </p:nvSpPr>
        <p:spPr>
          <a:xfrm>
            <a:off x="3428814" y="4515143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96C791-4519-47E4-9A7D-F2E2752760BC}"/>
              </a:ext>
            </a:extLst>
          </p:cNvPr>
          <p:cNvSpPr/>
          <p:nvPr/>
        </p:nvSpPr>
        <p:spPr>
          <a:xfrm>
            <a:off x="3428814" y="5882305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EAFCA4B-9AE1-4191-BC25-82D2C31C011C}"/>
              </a:ext>
            </a:extLst>
          </p:cNvPr>
          <p:cNvSpPr/>
          <p:nvPr/>
        </p:nvSpPr>
        <p:spPr>
          <a:xfrm>
            <a:off x="7149663" y="1629300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F86BFBC-F48F-437E-9B77-D2B77020223C}"/>
              </a:ext>
            </a:extLst>
          </p:cNvPr>
          <p:cNvSpPr/>
          <p:nvPr/>
        </p:nvSpPr>
        <p:spPr>
          <a:xfrm>
            <a:off x="7149663" y="2006883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7793043-CA2E-4445-B773-3A5F3F60040A}"/>
              </a:ext>
            </a:extLst>
          </p:cNvPr>
          <p:cNvSpPr/>
          <p:nvPr/>
        </p:nvSpPr>
        <p:spPr>
          <a:xfrm>
            <a:off x="7149663" y="2418770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641432F-0A40-4233-A9C5-C56D3A3D42D6}"/>
              </a:ext>
            </a:extLst>
          </p:cNvPr>
          <p:cNvSpPr/>
          <p:nvPr/>
        </p:nvSpPr>
        <p:spPr>
          <a:xfrm>
            <a:off x="7146678" y="2797127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D529C0E-FDCC-4978-96CA-7195F994B2D7}"/>
              </a:ext>
            </a:extLst>
          </p:cNvPr>
          <p:cNvSpPr/>
          <p:nvPr/>
        </p:nvSpPr>
        <p:spPr>
          <a:xfrm>
            <a:off x="7146678" y="3194507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291D6DA-FF73-40F5-BBA2-E81D9C0E9150}"/>
              </a:ext>
            </a:extLst>
          </p:cNvPr>
          <p:cNvSpPr/>
          <p:nvPr/>
        </p:nvSpPr>
        <p:spPr>
          <a:xfrm>
            <a:off x="7146678" y="3995126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BC70501-CCE4-4338-9D27-6F17D39F21C2}"/>
              </a:ext>
            </a:extLst>
          </p:cNvPr>
          <p:cNvSpPr/>
          <p:nvPr/>
        </p:nvSpPr>
        <p:spPr>
          <a:xfrm>
            <a:off x="7150541" y="4381934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0F14197-E819-4B51-9BA9-CFE7A272D0DA}"/>
              </a:ext>
            </a:extLst>
          </p:cNvPr>
          <p:cNvSpPr/>
          <p:nvPr/>
        </p:nvSpPr>
        <p:spPr>
          <a:xfrm>
            <a:off x="7141444" y="4780897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D6E4DC0-B354-4AE1-83FF-91484A61CF3E}"/>
              </a:ext>
            </a:extLst>
          </p:cNvPr>
          <p:cNvSpPr/>
          <p:nvPr/>
        </p:nvSpPr>
        <p:spPr>
          <a:xfrm>
            <a:off x="10160068" y="3963780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E1C2A73-C41F-4003-9AF2-B4AFB2C7A8AA}"/>
              </a:ext>
            </a:extLst>
          </p:cNvPr>
          <p:cNvSpPr/>
          <p:nvPr/>
        </p:nvSpPr>
        <p:spPr>
          <a:xfrm>
            <a:off x="10192678" y="1983702"/>
            <a:ext cx="211838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FB3189D-D6FB-4F7D-8C93-9BAB2244107D}"/>
              </a:ext>
            </a:extLst>
          </p:cNvPr>
          <p:cNvSpPr/>
          <p:nvPr/>
        </p:nvSpPr>
        <p:spPr>
          <a:xfrm>
            <a:off x="10177278" y="2801659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443C5F2-180B-4065-B826-ABDA21ED9E2C}"/>
              </a:ext>
            </a:extLst>
          </p:cNvPr>
          <p:cNvSpPr/>
          <p:nvPr/>
        </p:nvSpPr>
        <p:spPr>
          <a:xfrm>
            <a:off x="10193539" y="3163863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6AB0501-76DC-48C8-BCE0-6479A574F575}"/>
              </a:ext>
            </a:extLst>
          </p:cNvPr>
          <p:cNvSpPr/>
          <p:nvPr/>
        </p:nvSpPr>
        <p:spPr>
          <a:xfrm>
            <a:off x="10185989" y="5118284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A25DC6-6B1B-4887-B529-878E6A98725C}"/>
              </a:ext>
            </a:extLst>
          </p:cNvPr>
          <p:cNvGrpSpPr/>
          <p:nvPr/>
        </p:nvGrpSpPr>
        <p:grpSpPr>
          <a:xfrm>
            <a:off x="7486014" y="4306473"/>
            <a:ext cx="2925763" cy="1788618"/>
            <a:chOff x="7080716" y="2819699"/>
            <a:chExt cx="2925763" cy="178861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FCE8030-21CD-46C6-8DFE-8DE7B4EB3C18}"/>
                </a:ext>
              </a:extLst>
            </p:cNvPr>
            <p:cNvGrpSpPr/>
            <p:nvPr/>
          </p:nvGrpSpPr>
          <p:grpSpPr>
            <a:xfrm>
              <a:off x="7080716" y="2819699"/>
              <a:ext cx="2925763" cy="1788618"/>
              <a:chOff x="7476707" y="2674644"/>
              <a:chExt cx="2925763" cy="1788618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7491013" y="3028312"/>
                <a:ext cx="2878625" cy="33218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chemeClr val="bg1"/>
                    </a:solidFill>
                  </a:rPr>
                  <a:t>2.30 Client Security: Secure Data from Theft, Tampering, Virus/Malware, Periodic scans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479226" y="3802404"/>
                <a:ext cx="2890413" cy="29641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chemeClr val="bg1"/>
                    </a:solidFill>
                  </a:rPr>
                  <a:t>2.32 Packet Copy/Upload</a:t>
                </a: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7476707" y="4151245"/>
                <a:ext cx="2892931" cy="30570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chemeClr val="bg1"/>
                    </a:solidFill>
                  </a:rPr>
                  <a:t>2.33 Packet upload from DMZ to server, Ack. on enrolment decryption, Packet cleanup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AF71ED6C-BDE6-49AB-8BD4-62397D0C0FD3}"/>
                  </a:ext>
                </a:extLst>
              </p:cNvPr>
              <p:cNvSpPr/>
              <p:nvPr/>
            </p:nvSpPr>
            <p:spPr>
              <a:xfrm>
                <a:off x="10157875" y="3870671"/>
                <a:ext cx="218900" cy="218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F11E992-2AF5-427D-888C-A2479F9AA5E9}"/>
                  </a:ext>
                </a:extLst>
              </p:cNvPr>
              <p:cNvSpPr/>
              <p:nvPr/>
            </p:nvSpPr>
            <p:spPr>
              <a:xfrm>
                <a:off x="10150829" y="4244362"/>
                <a:ext cx="218900" cy="2189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ounded Rectangle 39">
                <a:extLst>
                  <a:ext uri="{FF2B5EF4-FFF2-40B4-BE49-F238E27FC236}">
                    <a16:creationId xmlns:a16="http://schemas.microsoft.com/office/drawing/2014/main" id="{826C971E-5CFF-4FF4-8D36-026768843A83}"/>
                  </a:ext>
                </a:extLst>
              </p:cNvPr>
              <p:cNvSpPr/>
              <p:nvPr/>
            </p:nvSpPr>
            <p:spPr>
              <a:xfrm>
                <a:off x="7491013" y="2674644"/>
                <a:ext cx="2887658" cy="287096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chemeClr val="bg1"/>
                    </a:solidFill>
                  </a:rPr>
                  <a:t>2.29 Client Manageability: Server Auto Update, Server Patch Upgrades</a:t>
                </a: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9F622359-7834-4F2D-912D-89C373451705}"/>
                  </a:ext>
                </a:extLst>
              </p:cNvPr>
              <p:cNvSpPr/>
              <p:nvPr/>
            </p:nvSpPr>
            <p:spPr>
              <a:xfrm>
                <a:off x="10183570" y="2728191"/>
                <a:ext cx="218900" cy="2189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C793E54-1A4E-47C5-AA17-54694C634017}"/>
                </a:ext>
              </a:extLst>
            </p:cNvPr>
            <p:cNvSpPr/>
            <p:nvPr/>
          </p:nvSpPr>
          <p:spPr>
            <a:xfrm>
              <a:off x="9781806" y="3286652"/>
              <a:ext cx="218900" cy="218900"/>
            </a:xfrm>
            <a:prstGeom prst="ellipse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id="{7D5D13AF-192E-430F-B662-49DAF5544AF8}"/>
              </a:ext>
            </a:extLst>
          </p:cNvPr>
          <p:cNvSpPr/>
          <p:nvPr/>
        </p:nvSpPr>
        <p:spPr>
          <a:xfrm>
            <a:off x="10233977" y="2408197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099EF25-9208-4709-BEDA-CF13E29D6BB2}"/>
              </a:ext>
            </a:extLst>
          </p:cNvPr>
          <p:cNvGrpSpPr/>
          <p:nvPr/>
        </p:nvGrpSpPr>
        <p:grpSpPr>
          <a:xfrm>
            <a:off x="10621083" y="4110594"/>
            <a:ext cx="1503770" cy="822471"/>
            <a:chOff x="10621083" y="3837670"/>
            <a:chExt cx="1503770" cy="822471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8D5C49-1B02-47EC-BC3A-0FD2720858A4}"/>
                </a:ext>
              </a:extLst>
            </p:cNvPr>
            <p:cNvGrpSpPr/>
            <p:nvPr/>
          </p:nvGrpSpPr>
          <p:grpSpPr>
            <a:xfrm>
              <a:off x="10621083" y="3837670"/>
              <a:ext cx="1503770" cy="822471"/>
              <a:chOff x="10623687" y="5076343"/>
              <a:chExt cx="1503770" cy="822471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92649CC-DC1C-4B11-AA5F-846C07213281}"/>
                  </a:ext>
                </a:extLst>
              </p:cNvPr>
              <p:cNvSpPr/>
              <p:nvPr/>
            </p:nvSpPr>
            <p:spPr>
              <a:xfrm>
                <a:off x="10623687" y="5076343"/>
                <a:ext cx="1503770" cy="82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C10D295-3608-4801-A52B-574EB7D533C7}"/>
                  </a:ext>
                </a:extLst>
              </p:cNvPr>
              <p:cNvSpPr txBox="1"/>
              <p:nvPr/>
            </p:nvSpPr>
            <p:spPr>
              <a:xfrm>
                <a:off x="11495113" y="5165735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v1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E6FAD5F-9E58-4F54-8C6F-E22CBAFAE5D7}"/>
                  </a:ext>
                </a:extLst>
              </p:cNvPr>
              <p:cNvSpPr txBox="1"/>
              <p:nvPr/>
            </p:nvSpPr>
            <p:spPr>
              <a:xfrm>
                <a:off x="11495113" y="5519448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v2</a:t>
                </a:r>
              </a:p>
            </p:txBody>
          </p:sp>
        </p:grpSp>
        <p:sp>
          <p:nvSpPr>
            <p:cNvPr id="130" name="Rounded Rectangle 38">
              <a:extLst>
                <a:ext uri="{FF2B5EF4-FFF2-40B4-BE49-F238E27FC236}">
                  <a16:creationId xmlns:a16="http://schemas.microsoft.com/office/drawing/2014/main" id="{AAA2F79D-65C8-401F-8F06-4C7DD8849BD2}"/>
                </a:ext>
              </a:extLst>
            </p:cNvPr>
            <p:cNvSpPr/>
            <p:nvPr/>
          </p:nvSpPr>
          <p:spPr>
            <a:xfrm>
              <a:off x="10716141" y="3952402"/>
              <a:ext cx="623759" cy="22800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1" name="Rounded Rectangle 38">
              <a:extLst>
                <a:ext uri="{FF2B5EF4-FFF2-40B4-BE49-F238E27FC236}">
                  <a16:creationId xmlns:a16="http://schemas.microsoft.com/office/drawing/2014/main" id="{2A4AD70B-DFB9-4D47-AA05-0B45E99CC30B}"/>
                </a:ext>
              </a:extLst>
            </p:cNvPr>
            <p:cNvSpPr/>
            <p:nvPr/>
          </p:nvSpPr>
          <p:spPr>
            <a:xfrm>
              <a:off x="10730041" y="4295137"/>
              <a:ext cx="623759" cy="22800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2" name="Oval 131">
            <a:extLst>
              <a:ext uri="{FF2B5EF4-FFF2-40B4-BE49-F238E27FC236}">
                <a16:creationId xmlns:a16="http://schemas.microsoft.com/office/drawing/2014/main" id="{EE5868C2-68FB-436D-99A9-EBB5B5AEAFC8}"/>
              </a:ext>
            </a:extLst>
          </p:cNvPr>
          <p:cNvSpPr/>
          <p:nvPr/>
        </p:nvSpPr>
        <p:spPr>
          <a:xfrm>
            <a:off x="3428814" y="2108015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23">
            <a:extLst>
              <a:ext uri="{FF2B5EF4-FFF2-40B4-BE49-F238E27FC236}">
                <a16:creationId xmlns:a16="http://schemas.microsoft.com/office/drawing/2014/main" id="{F63642F7-CAF3-4A37-96FA-A41AAE95BC2F}"/>
              </a:ext>
            </a:extLst>
          </p:cNvPr>
          <p:cNvSpPr/>
          <p:nvPr/>
        </p:nvSpPr>
        <p:spPr>
          <a:xfrm>
            <a:off x="7485169" y="1553869"/>
            <a:ext cx="2878418" cy="291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2.22 Operator Authentication – </a:t>
            </a:r>
            <a:r>
              <a:rPr lang="en-US" sz="900" dirty="0" err="1">
                <a:solidFill>
                  <a:schemeClr val="bg1"/>
                </a:solidFill>
              </a:rPr>
              <a:t>Biometric,Multi</a:t>
            </a:r>
            <a:r>
              <a:rPr lang="en-US" sz="900" dirty="0">
                <a:solidFill>
                  <a:schemeClr val="bg1"/>
                </a:solidFill>
              </a:rPr>
              <a:t>-factor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EC4A959-F65C-42D3-A9AD-82A83030050A}"/>
              </a:ext>
            </a:extLst>
          </p:cNvPr>
          <p:cNvSpPr/>
          <p:nvPr/>
        </p:nvSpPr>
        <p:spPr>
          <a:xfrm>
            <a:off x="10182084" y="1662607"/>
            <a:ext cx="211838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0DE941B-BF0B-4850-9148-5CD2358ADD1F}"/>
              </a:ext>
            </a:extLst>
          </p:cNvPr>
          <p:cNvSpPr/>
          <p:nvPr/>
        </p:nvSpPr>
        <p:spPr>
          <a:xfrm>
            <a:off x="7141444" y="3589098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98C3B97-35F3-4227-99B2-D996639C3611}"/>
              </a:ext>
            </a:extLst>
          </p:cNvPr>
          <p:cNvSpPr/>
          <p:nvPr/>
        </p:nvSpPr>
        <p:spPr>
          <a:xfrm>
            <a:off x="7141428" y="5141792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883264A-65B7-41C4-8622-DC6F178B558B}"/>
              </a:ext>
            </a:extLst>
          </p:cNvPr>
          <p:cNvSpPr/>
          <p:nvPr/>
        </p:nvSpPr>
        <p:spPr>
          <a:xfrm>
            <a:off x="7131550" y="5492708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AAF1048-3B9F-4477-99AD-77D5DFAC9132}"/>
              </a:ext>
            </a:extLst>
          </p:cNvPr>
          <p:cNvSpPr/>
          <p:nvPr/>
        </p:nvSpPr>
        <p:spPr>
          <a:xfrm>
            <a:off x="7119205" y="5848312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3B1CEF4-6742-492B-9C49-566CA8508BB0}"/>
              </a:ext>
            </a:extLst>
          </p:cNvPr>
          <p:cNvSpPr/>
          <p:nvPr/>
        </p:nvSpPr>
        <p:spPr>
          <a:xfrm>
            <a:off x="3431334" y="4008636"/>
            <a:ext cx="218900" cy="2189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36E38F2-6B20-4AA0-B9F7-B782C6D41804}"/>
              </a:ext>
            </a:extLst>
          </p:cNvPr>
          <p:cNvGrpSpPr/>
          <p:nvPr/>
        </p:nvGrpSpPr>
        <p:grpSpPr>
          <a:xfrm>
            <a:off x="10633080" y="2797127"/>
            <a:ext cx="1616199" cy="1214166"/>
            <a:chOff x="10633080" y="2797127"/>
            <a:chExt cx="1616199" cy="1214166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CE02DEE6-EAAE-4DA6-B193-40203D02AB85}"/>
                </a:ext>
              </a:extLst>
            </p:cNvPr>
            <p:cNvGrpSpPr/>
            <p:nvPr/>
          </p:nvGrpSpPr>
          <p:grpSpPr>
            <a:xfrm>
              <a:off x="10633080" y="2797127"/>
              <a:ext cx="1616199" cy="1214166"/>
              <a:chOff x="10623687" y="3500348"/>
              <a:chExt cx="1616199" cy="1214166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274C224A-891E-4C15-83EE-1F6976D8202C}"/>
                  </a:ext>
                </a:extLst>
              </p:cNvPr>
              <p:cNvGrpSpPr/>
              <p:nvPr/>
            </p:nvGrpSpPr>
            <p:grpSpPr>
              <a:xfrm>
                <a:off x="10623687" y="3500348"/>
                <a:ext cx="1616199" cy="1214166"/>
                <a:chOff x="10623687" y="4580427"/>
                <a:chExt cx="1616199" cy="1628349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CE675DA2-35BB-4C96-ADF2-B30ADE4ED2A6}"/>
                    </a:ext>
                  </a:extLst>
                </p:cNvPr>
                <p:cNvSpPr/>
                <p:nvPr/>
              </p:nvSpPr>
              <p:spPr>
                <a:xfrm>
                  <a:off x="10623687" y="4580427"/>
                  <a:ext cx="1503770" cy="16283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167FB3E2-5178-4C93-860B-CA49AAFA84B7}"/>
                    </a:ext>
                  </a:extLst>
                </p:cNvPr>
                <p:cNvSpPr txBox="1"/>
                <p:nvPr/>
              </p:nvSpPr>
              <p:spPr>
                <a:xfrm>
                  <a:off x="11458903" y="5232248"/>
                  <a:ext cx="780983" cy="2889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Newly added</a:t>
                  </a: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E957FBDF-B077-4F3A-9B39-462C14CA3FBB}"/>
                    </a:ext>
                  </a:extLst>
                </p:cNvPr>
                <p:cNvSpPr txBox="1"/>
                <p:nvPr/>
              </p:nvSpPr>
              <p:spPr>
                <a:xfrm>
                  <a:off x="11483116" y="5640553"/>
                  <a:ext cx="740908" cy="4540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Open</a:t>
                  </a:r>
                </a:p>
                <a:p>
                  <a:r>
                    <a:rPr lang="en-US" sz="800" dirty="0"/>
                    <a:t>/Scope TBD</a:t>
                  </a:r>
                </a:p>
              </p:txBody>
            </p:sp>
          </p:grpSp>
          <p:sp>
            <p:nvSpPr>
              <p:cNvPr id="138" name="Rounded Rectangle 38">
                <a:extLst>
                  <a:ext uri="{FF2B5EF4-FFF2-40B4-BE49-F238E27FC236}">
                    <a16:creationId xmlns:a16="http://schemas.microsoft.com/office/drawing/2014/main" id="{989F7318-C6BB-4A33-9074-2E927809B4C0}"/>
                  </a:ext>
                </a:extLst>
              </p:cNvPr>
              <p:cNvSpPr/>
              <p:nvPr/>
            </p:nvSpPr>
            <p:spPr>
              <a:xfrm>
                <a:off x="10693009" y="4319521"/>
                <a:ext cx="836209" cy="29073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rgbClr val="FFFF00"/>
                    </a:solidFill>
                  </a:rPr>
                  <a:t>Yellow Text</a:t>
                </a:r>
              </a:p>
            </p:txBody>
          </p:sp>
          <p:sp>
            <p:nvSpPr>
              <p:cNvPr id="139" name="Rounded Rectangle 38">
                <a:extLst>
                  <a:ext uri="{FF2B5EF4-FFF2-40B4-BE49-F238E27FC236}">
                    <a16:creationId xmlns:a16="http://schemas.microsoft.com/office/drawing/2014/main" id="{F18219D6-A2A9-478B-92CC-7FC21557EFD1}"/>
                  </a:ext>
                </a:extLst>
              </p:cNvPr>
              <p:cNvSpPr/>
              <p:nvPr/>
            </p:nvSpPr>
            <p:spPr>
              <a:xfrm>
                <a:off x="10693008" y="3975815"/>
                <a:ext cx="836209" cy="29073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Orange </a:t>
                </a:r>
                <a:r>
                  <a:rPr lang="en-US" sz="8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Text</a:t>
                </a:r>
              </a:p>
            </p:txBody>
          </p:sp>
        </p:grpSp>
        <p:sp>
          <p:nvSpPr>
            <p:cNvPr id="125" name="Rounded Rectangle 38">
              <a:extLst>
                <a:ext uri="{FF2B5EF4-FFF2-40B4-BE49-F238E27FC236}">
                  <a16:creationId xmlns:a16="http://schemas.microsoft.com/office/drawing/2014/main" id="{AAEDB1E3-DE6C-44A5-A031-064BDE513952}"/>
                </a:ext>
              </a:extLst>
            </p:cNvPr>
            <p:cNvSpPr/>
            <p:nvPr/>
          </p:nvSpPr>
          <p:spPr>
            <a:xfrm>
              <a:off x="10702401" y="2902942"/>
              <a:ext cx="836209" cy="29073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White Text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F70A157-4B01-43CA-901C-C844214384EF}"/>
                </a:ext>
              </a:extLst>
            </p:cNvPr>
            <p:cNvSpPr txBox="1"/>
            <p:nvPr/>
          </p:nvSpPr>
          <p:spPr>
            <a:xfrm>
              <a:off x="11468296" y="2925196"/>
              <a:ext cx="6912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Baselined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16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D2C34CC-77CC-414A-BE5A-6EF2E0A3EFC3}"/>
              </a:ext>
            </a:extLst>
          </p:cNvPr>
          <p:cNvGrpSpPr/>
          <p:nvPr/>
        </p:nvGrpSpPr>
        <p:grpSpPr>
          <a:xfrm>
            <a:off x="4001055" y="922545"/>
            <a:ext cx="3214489" cy="372803"/>
            <a:chOff x="4001055" y="922545"/>
            <a:chExt cx="3214489" cy="372803"/>
          </a:xfrm>
        </p:grpSpPr>
        <p:sp>
          <p:nvSpPr>
            <p:cNvPr id="57" name="Pentagon 56"/>
            <p:cNvSpPr/>
            <p:nvPr/>
          </p:nvSpPr>
          <p:spPr>
            <a:xfrm>
              <a:off x="4019293" y="948699"/>
              <a:ext cx="3196251" cy="346649"/>
            </a:xfrm>
            <a:prstGeom prst="homePlate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86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4. Identity Services/ Authentication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001055" y="922545"/>
              <a:ext cx="619210" cy="3689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085" y="240890"/>
            <a:ext cx="10972800" cy="639762"/>
          </a:xfrm>
        </p:spPr>
        <p:txBody>
          <a:bodyPr/>
          <a:lstStyle/>
          <a:p>
            <a:r>
              <a:rPr lang="en-US" dirty="0"/>
              <a:t>Scope Map – Functional Features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8E0C-DD27-481F-9504-04DD23097F5E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2085" y="1403744"/>
            <a:ext cx="3274701" cy="4771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19294" y="1393234"/>
            <a:ext cx="3274701" cy="4771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04194" y="1476139"/>
            <a:ext cx="2995448" cy="4604715"/>
            <a:chOff x="1243490" y="1522815"/>
            <a:chExt cx="2080968" cy="4341383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3" name="Rounded Rectangle 12"/>
            <p:cNvSpPr/>
            <p:nvPr/>
          </p:nvSpPr>
          <p:spPr>
            <a:xfrm>
              <a:off x="1243490" y="1522815"/>
              <a:ext cx="2080968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3.1 Upload packet from DMZ to server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243490" y="1889222"/>
              <a:ext cx="2080968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3.2 Virus Scan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3.3 PKI Decryption, Auth extraction 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243490" y="2255630"/>
              <a:ext cx="2080968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3.4 Packet received acknowledgement to client &gt; Packet Archival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243490" y="2622038"/>
              <a:ext cx="2080968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3.5 Packet Structure, Content &amp; Metadata Validation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243490" y="2988446"/>
              <a:ext cx="2080968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3.6 Validate: Operator, Supervisor, Introducer 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243490" y="3354854"/>
              <a:ext cx="2080968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3.7 Demographic Data Validation &gt; Demographic Dedupe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243490" y="3721262"/>
              <a:ext cx="2080968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3.8 Integrate with external systems to verify data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3.9 Biometric Dedupe - ABIS Middleware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43490" y="4087670"/>
              <a:ext cx="2080968" cy="31089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3.10 Quality Control Module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243490" y="4454078"/>
              <a:ext cx="2080968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3.11 Manual  Adjudication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3.12 UIN generation - Notify applicant via Email/SMS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243490" y="4820486"/>
              <a:ext cx="2080968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3.13 UIN Generation – Internal Status Tracking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3.14 Download e-UIN </a:t>
              </a:r>
              <a:r>
                <a:rPr lang="en-US" sz="900" dirty="0">
                  <a:solidFill>
                    <a:srgbClr val="FFFF00"/>
                  </a:solidFill>
                </a:rPr>
                <a:t>(2D bar code)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243490" y="5186894"/>
              <a:ext cx="2080968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3.15 Events audit logging, workflow customization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3.16 UIN – Retrieval in case of loss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243490" y="5553302"/>
              <a:ext cx="2080968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3.17 UIN–Update/3.18 Resident Services:Track Status</a:t>
              </a:r>
              <a:br>
                <a:rPr lang="en-US" sz="900" dirty="0">
                  <a:solidFill>
                    <a:schemeClr val="bg1"/>
                  </a:solidFill>
                </a:rPr>
              </a:br>
              <a:r>
                <a:rPr lang="en-US" sz="900" dirty="0">
                  <a:solidFill>
                    <a:schemeClr val="bg1"/>
                  </a:solidFill>
                </a:rPr>
                <a:t>3.19 UIN – Deactivation: Manual, Automated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61914" y="1476137"/>
            <a:ext cx="2953406" cy="4604717"/>
            <a:chOff x="4944250" y="1522814"/>
            <a:chExt cx="2080399" cy="407213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6" name="Rounded Rectangle 25"/>
            <p:cNvSpPr/>
            <p:nvPr/>
          </p:nvSpPr>
          <p:spPr>
            <a:xfrm>
              <a:off x="4952959" y="1522814"/>
              <a:ext cx="2071690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4.1 Online Demo Data Authentication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952959" y="1932425"/>
              <a:ext cx="2071690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4.2 Biometric Authentication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4.3 DPIN Authentication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952959" y="2383133"/>
              <a:ext cx="2071690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4.4 PIN Authentication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959818" y="2790569"/>
              <a:ext cx="2064831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4.5 Multi-factor Authentication: OTP/Biometrics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959818" y="3204960"/>
              <a:ext cx="2064831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4.6 Face authentication – Through Camera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4.7 e-KYC 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959818" y="3611281"/>
              <a:ext cx="2064831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4.8 Virtualization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4.9 Tokenization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975786" y="4042548"/>
              <a:ext cx="2048863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4.10 Auth Request Notification: Email/SMS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959818" y="4466520"/>
              <a:ext cx="2064831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4.11 Audit Authentication Request: Data retention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4.12 Sync changes from enrolment DB to auth server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959818" y="4888988"/>
              <a:ext cx="2064831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4.13 Sync data across all DCs - Guarantee Change Propagation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944250" y="5284050"/>
              <a:ext cx="2064831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4.14 Data Protection: Theft, Tampering, Un-authorized requests</a:t>
              </a:r>
            </a:p>
          </p:txBody>
        </p:sp>
      </p:grpSp>
      <p:sp>
        <p:nvSpPr>
          <p:cNvPr id="59" name="Oval 58"/>
          <p:cNvSpPr/>
          <p:nvPr/>
        </p:nvSpPr>
        <p:spPr>
          <a:xfrm>
            <a:off x="3464347" y="5826680"/>
            <a:ext cx="218900" cy="2189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880460" y="2559324"/>
            <a:ext cx="218900" cy="2189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76AB0A-47EA-412E-81D8-28F0A2E87FF4}"/>
              </a:ext>
            </a:extLst>
          </p:cNvPr>
          <p:cNvGrpSpPr/>
          <p:nvPr/>
        </p:nvGrpSpPr>
        <p:grpSpPr>
          <a:xfrm>
            <a:off x="572085" y="955484"/>
            <a:ext cx="2551115" cy="339864"/>
            <a:chOff x="572085" y="955484"/>
            <a:chExt cx="2551115" cy="339864"/>
          </a:xfrm>
        </p:grpSpPr>
        <p:sp>
          <p:nvSpPr>
            <p:cNvPr id="55" name="Pentagon 54"/>
            <p:cNvSpPr/>
            <p:nvPr/>
          </p:nvSpPr>
          <p:spPr>
            <a:xfrm>
              <a:off x="572085" y="955484"/>
              <a:ext cx="2551115" cy="339864"/>
            </a:xfrm>
            <a:prstGeom prst="homePlate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86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3. IDMS</a:t>
              </a:r>
            </a:p>
          </p:txBody>
        </p:sp>
        <p:pic>
          <p:nvPicPr>
            <p:cNvPr id="62" name="Picture 61" descr="Image result for identity management images"/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194" y="1026334"/>
              <a:ext cx="299920" cy="198969"/>
            </a:xfrm>
            <a:prstGeom prst="rect">
              <a:avLst/>
            </a:prstGeom>
          </p:spPr>
        </p:pic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1E985F07-4560-4480-B141-3924AF33C75D}"/>
              </a:ext>
            </a:extLst>
          </p:cNvPr>
          <p:cNvSpPr/>
          <p:nvPr/>
        </p:nvSpPr>
        <p:spPr>
          <a:xfrm>
            <a:off x="2987606" y="1122022"/>
            <a:ext cx="476741" cy="288979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09B802F-6EEF-4E65-9F94-30CD75832912}"/>
              </a:ext>
            </a:extLst>
          </p:cNvPr>
          <p:cNvSpPr/>
          <p:nvPr/>
        </p:nvSpPr>
        <p:spPr>
          <a:xfrm>
            <a:off x="7115320" y="1097275"/>
            <a:ext cx="476741" cy="288979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0C9457C-306E-4FC1-BFC2-47CC1D7B3AD9}"/>
              </a:ext>
            </a:extLst>
          </p:cNvPr>
          <p:cNvGrpSpPr/>
          <p:nvPr/>
        </p:nvGrpSpPr>
        <p:grpSpPr>
          <a:xfrm>
            <a:off x="10623687" y="5076343"/>
            <a:ext cx="1503770" cy="1132433"/>
            <a:chOff x="10623687" y="5076343"/>
            <a:chExt cx="1503770" cy="113243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1ABC620-0E4B-4F82-B1AB-E039D55BCF0F}"/>
                </a:ext>
              </a:extLst>
            </p:cNvPr>
            <p:cNvSpPr/>
            <p:nvPr/>
          </p:nvSpPr>
          <p:spPr>
            <a:xfrm>
              <a:off x="10623687" y="5076343"/>
              <a:ext cx="1503770" cy="1132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53C415E-3B82-4D88-B67E-F4706DBE2848}"/>
                </a:ext>
              </a:extLst>
            </p:cNvPr>
            <p:cNvGrpSpPr/>
            <p:nvPr/>
          </p:nvGrpSpPr>
          <p:grpSpPr>
            <a:xfrm>
              <a:off x="10707273" y="5177945"/>
              <a:ext cx="666458" cy="246221"/>
              <a:chOff x="9584531" y="5409665"/>
              <a:chExt cx="666458" cy="246221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29EE8EF-4278-4811-AB3D-226B64432E49}"/>
                  </a:ext>
                </a:extLst>
              </p:cNvPr>
              <p:cNvSpPr/>
              <p:nvPr/>
            </p:nvSpPr>
            <p:spPr>
              <a:xfrm>
                <a:off x="9584531" y="5409665"/>
                <a:ext cx="218900" cy="2189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9B65EC1-AA44-4C73-A8B7-510E16A9958D}"/>
                  </a:ext>
                </a:extLst>
              </p:cNvPr>
              <p:cNvSpPr txBox="1"/>
              <p:nvPr/>
            </p:nvSpPr>
            <p:spPr>
              <a:xfrm>
                <a:off x="9803431" y="5409665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High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9C139AA-5D2B-417A-9E3F-C737A26D0428}"/>
                </a:ext>
              </a:extLst>
            </p:cNvPr>
            <p:cNvGrpSpPr/>
            <p:nvPr/>
          </p:nvGrpSpPr>
          <p:grpSpPr>
            <a:xfrm>
              <a:off x="10724438" y="5519448"/>
              <a:ext cx="858819" cy="246221"/>
              <a:chOff x="9584531" y="5409665"/>
              <a:chExt cx="858819" cy="246221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EA4B597-8E47-439D-A48C-67245F563BB7}"/>
                  </a:ext>
                </a:extLst>
              </p:cNvPr>
              <p:cNvSpPr/>
              <p:nvPr/>
            </p:nvSpPr>
            <p:spPr>
              <a:xfrm>
                <a:off x="9584531" y="5409665"/>
                <a:ext cx="218900" cy="218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11CBD6D-64AE-4883-ADC6-5B393C4E6945}"/>
                  </a:ext>
                </a:extLst>
              </p:cNvPr>
              <p:cNvSpPr txBox="1"/>
              <p:nvPr/>
            </p:nvSpPr>
            <p:spPr>
              <a:xfrm>
                <a:off x="9803431" y="5409665"/>
                <a:ext cx="6399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Medium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08D5926-6E7E-4D3C-BC6F-2CABD518DD8B}"/>
                </a:ext>
              </a:extLst>
            </p:cNvPr>
            <p:cNvGrpSpPr/>
            <p:nvPr/>
          </p:nvGrpSpPr>
          <p:grpSpPr>
            <a:xfrm>
              <a:off x="10735364" y="5847070"/>
              <a:ext cx="637604" cy="246221"/>
              <a:chOff x="9584531" y="5409665"/>
              <a:chExt cx="637604" cy="246221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28C27C3-AF96-463E-85CD-838016144EF2}"/>
                  </a:ext>
                </a:extLst>
              </p:cNvPr>
              <p:cNvSpPr/>
              <p:nvPr/>
            </p:nvSpPr>
            <p:spPr>
              <a:xfrm>
                <a:off x="9584531" y="5409665"/>
                <a:ext cx="218900" cy="2189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E5A295D-4DF9-47E2-B083-255F89D36ED4}"/>
                  </a:ext>
                </a:extLst>
              </p:cNvPr>
              <p:cNvSpPr txBox="1"/>
              <p:nvPr/>
            </p:nvSpPr>
            <p:spPr>
              <a:xfrm>
                <a:off x="9803431" y="5409665"/>
                <a:ext cx="41870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Low</a:t>
                </a:r>
              </a:p>
            </p:txBody>
          </p:sp>
        </p:grp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E32E5073-E587-4FA0-BD7F-20E5889E3A0F}"/>
              </a:ext>
            </a:extLst>
          </p:cNvPr>
          <p:cNvSpPr/>
          <p:nvPr/>
        </p:nvSpPr>
        <p:spPr>
          <a:xfrm>
            <a:off x="3464347" y="1551285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420DF65-1A7A-48EA-8E7F-D099C1B89678}"/>
              </a:ext>
            </a:extLst>
          </p:cNvPr>
          <p:cNvSpPr/>
          <p:nvPr/>
        </p:nvSpPr>
        <p:spPr>
          <a:xfrm>
            <a:off x="3456807" y="2333765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8A8C7C9-FA44-4C9F-8C7E-D33DFDFEC69F}"/>
              </a:ext>
            </a:extLst>
          </p:cNvPr>
          <p:cNvSpPr/>
          <p:nvPr/>
        </p:nvSpPr>
        <p:spPr>
          <a:xfrm>
            <a:off x="3464347" y="2792857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B3A55B5-26A7-4D7B-84EA-F1B3B39DEDA1}"/>
              </a:ext>
            </a:extLst>
          </p:cNvPr>
          <p:cNvSpPr/>
          <p:nvPr/>
        </p:nvSpPr>
        <p:spPr>
          <a:xfrm>
            <a:off x="3480742" y="3528520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BE8BD71-1806-4E17-8CA6-2719CB3C0984}"/>
              </a:ext>
            </a:extLst>
          </p:cNvPr>
          <p:cNvSpPr/>
          <p:nvPr/>
        </p:nvSpPr>
        <p:spPr>
          <a:xfrm>
            <a:off x="3480742" y="3141523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7984276-5439-4541-AB11-4A8B590BB9AD}"/>
              </a:ext>
            </a:extLst>
          </p:cNvPr>
          <p:cNvSpPr/>
          <p:nvPr/>
        </p:nvSpPr>
        <p:spPr>
          <a:xfrm>
            <a:off x="3456807" y="3903631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4C30342-D17E-46F4-80A9-D212F91D267C}"/>
              </a:ext>
            </a:extLst>
          </p:cNvPr>
          <p:cNvSpPr/>
          <p:nvPr/>
        </p:nvSpPr>
        <p:spPr>
          <a:xfrm>
            <a:off x="3448962" y="4682245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C617CE1-1767-4840-BB4A-12270032C5A2}"/>
              </a:ext>
            </a:extLst>
          </p:cNvPr>
          <p:cNvSpPr/>
          <p:nvPr/>
        </p:nvSpPr>
        <p:spPr>
          <a:xfrm>
            <a:off x="3458411" y="5076343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925C124-D0CB-42DF-A2AC-3649C89BAD00}"/>
              </a:ext>
            </a:extLst>
          </p:cNvPr>
          <p:cNvSpPr/>
          <p:nvPr/>
        </p:nvSpPr>
        <p:spPr>
          <a:xfrm>
            <a:off x="3456807" y="5461147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AB477C4-1B09-448F-9094-BABC65A63601}"/>
              </a:ext>
            </a:extLst>
          </p:cNvPr>
          <p:cNvSpPr/>
          <p:nvPr/>
        </p:nvSpPr>
        <p:spPr>
          <a:xfrm>
            <a:off x="5795543" y="1901192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0D094CD-431E-4225-BE06-2D4D0D00FF71}"/>
              </a:ext>
            </a:extLst>
          </p:cNvPr>
          <p:cNvSpPr/>
          <p:nvPr/>
        </p:nvSpPr>
        <p:spPr>
          <a:xfrm>
            <a:off x="6871149" y="3008617"/>
            <a:ext cx="218900" cy="2189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CAB0EC5-042B-469D-A928-C0837CEFCDF9}"/>
              </a:ext>
            </a:extLst>
          </p:cNvPr>
          <p:cNvSpPr/>
          <p:nvPr/>
        </p:nvSpPr>
        <p:spPr>
          <a:xfrm>
            <a:off x="6893928" y="4427551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943C516-6962-4999-ABC3-D29778F21CB5}"/>
              </a:ext>
            </a:extLst>
          </p:cNvPr>
          <p:cNvSpPr/>
          <p:nvPr/>
        </p:nvSpPr>
        <p:spPr>
          <a:xfrm>
            <a:off x="6906275" y="4986089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0EBEBCF-F650-47EA-9A4B-396413BF84FE}"/>
              </a:ext>
            </a:extLst>
          </p:cNvPr>
          <p:cNvSpPr/>
          <p:nvPr/>
        </p:nvSpPr>
        <p:spPr>
          <a:xfrm>
            <a:off x="6891477" y="5423193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2AC8076-C428-4AB6-BCED-74AF4BAC93DB}"/>
              </a:ext>
            </a:extLst>
          </p:cNvPr>
          <p:cNvSpPr/>
          <p:nvPr/>
        </p:nvSpPr>
        <p:spPr>
          <a:xfrm>
            <a:off x="6872941" y="5868934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720E505-7085-44A9-B71E-229654123410}"/>
              </a:ext>
            </a:extLst>
          </p:cNvPr>
          <p:cNvSpPr/>
          <p:nvPr/>
        </p:nvSpPr>
        <p:spPr>
          <a:xfrm>
            <a:off x="7436693" y="1378350"/>
            <a:ext cx="3097525" cy="1593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Rounded Rectangle 25">
            <a:extLst>
              <a:ext uri="{FF2B5EF4-FFF2-40B4-BE49-F238E27FC236}">
                <a16:creationId xmlns:a16="http://schemas.microsoft.com/office/drawing/2014/main" id="{ED589E9A-734F-4682-909A-72AB375E20BC}"/>
              </a:ext>
            </a:extLst>
          </p:cNvPr>
          <p:cNvSpPr/>
          <p:nvPr/>
        </p:nvSpPr>
        <p:spPr>
          <a:xfrm>
            <a:off x="7533431" y="1461253"/>
            <a:ext cx="2941042" cy="35155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rgbClr val="FFFF00"/>
                </a:solidFill>
              </a:rPr>
              <a:t>4.15 Resident Services: Consent management of resident, resident profile, privacy validation</a:t>
            </a:r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0B2D724C-E082-4D40-BAFE-7BD9AE4EEF5A}"/>
              </a:ext>
            </a:extLst>
          </p:cNvPr>
          <p:cNvSpPr/>
          <p:nvPr/>
        </p:nvSpPr>
        <p:spPr>
          <a:xfrm>
            <a:off x="7533431" y="1941356"/>
            <a:ext cx="2941042" cy="35155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4.16 Resident Services: PIN Setup</a:t>
            </a:r>
          </a:p>
        </p:txBody>
      </p:sp>
      <p:sp>
        <p:nvSpPr>
          <p:cNvPr id="92" name="Rounded Rectangle 25">
            <a:extLst>
              <a:ext uri="{FF2B5EF4-FFF2-40B4-BE49-F238E27FC236}">
                <a16:creationId xmlns:a16="http://schemas.microsoft.com/office/drawing/2014/main" id="{1AB47B11-B2A5-486C-B2FE-78CAD98B5DC2}"/>
              </a:ext>
            </a:extLst>
          </p:cNvPr>
          <p:cNvSpPr/>
          <p:nvPr/>
        </p:nvSpPr>
        <p:spPr>
          <a:xfrm>
            <a:off x="7533430" y="2429871"/>
            <a:ext cx="2923471" cy="35155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4.17 Resident Services: View History of UIN Authentication Requests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B9A28A2-1A7B-4D5B-88A3-14DD874EB449}"/>
              </a:ext>
            </a:extLst>
          </p:cNvPr>
          <p:cNvSpPr/>
          <p:nvPr/>
        </p:nvSpPr>
        <p:spPr>
          <a:xfrm>
            <a:off x="10235461" y="2050596"/>
            <a:ext cx="218900" cy="2189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2F720A8-5861-4C12-B255-982F4940CE83}"/>
              </a:ext>
            </a:extLst>
          </p:cNvPr>
          <p:cNvSpPr/>
          <p:nvPr/>
        </p:nvSpPr>
        <p:spPr>
          <a:xfrm>
            <a:off x="6906275" y="3919710"/>
            <a:ext cx="218900" cy="2189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311667F-3074-4708-A722-4DA21B6401DA}"/>
              </a:ext>
            </a:extLst>
          </p:cNvPr>
          <p:cNvGrpSpPr/>
          <p:nvPr/>
        </p:nvGrpSpPr>
        <p:grpSpPr>
          <a:xfrm>
            <a:off x="10621083" y="4110594"/>
            <a:ext cx="1503770" cy="822471"/>
            <a:chOff x="10621083" y="3837670"/>
            <a:chExt cx="1503770" cy="822471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8B8B9B1-65E3-4D86-B046-F17E3DAF1813}"/>
                </a:ext>
              </a:extLst>
            </p:cNvPr>
            <p:cNvGrpSpPr/>
            <p:nvPr/>
          </p:nvGrpSpPr>
          <p:grpSpPr>
            <a:xfrm>
              <a:off x="10621083" y="3837670"/>
              <a:ext cx="1503770" cy="822471"/>
              <a:chOff x="10623687" y="5076343"/>
              <a:chExt cx="1503770" cy="822471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6DABEDE-A20B-4A5E-BCE1-749A2F0D21C6}"/>
                  </a:ext>
                </a:extLst>
              </p:cNvPr>
              <p:cNvSpPr/>
              <p:nvPr/>
            </p:nvSpPr>
            <p:spPr>
              <a:xfrm>
                <a:off x="10623687" y="5076343"/>
                <a:ext cx="1503770" cy="82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04A083B-FBA1-4D33-B483-91198B46B37F}"/>
                  </a:ext>
                </a:extLst>
              </p:cNvPr>
              <p:cNvSpPr txBox="1"/>
              <p:nvPr/>
            </p:nvSpPr>
            <p:spPr>
              <a:xfrm>
                <a:off x="11495113" y="5165735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v1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BAC0B75-EB19-438B-9E73-8E9531328732}"/>
                  </a:ext>
                </a:extLst>
              </p:cNvPr>
              <p:cNvSpPr txBox="1"/>
              <p:nvPr/>
            </p:nvSpPr>
            <p:spPr>
              <a:xfrm>
                <a:off x="11495113" y="5519448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v2</a:t>
                </a:r>
              </a:p>
            </p:txBody>
          </p:sp>
        </p:grpSp>
        <p:sp>
          <p:nvSpPr>
            <p:cNvPr id="96" name="Rounded Rectangle 38">
              <a:extLst>
                <a:ext uri="{FF2B5EF4-FFF2-40B4-BE49-F238E27FC236}">
                  <a16:creationId xmlns:a16="http://schemas.microsoft.com/office/drawing/2014/main" id="{B076C78D-5286-43A4-B848-DDB1D619E4D8}"/>
                </a:ext>
              </a:extLst>
            </p:cNvPr>
            <p:cNvSpPr/>
            <p:nvPr/>
          </p:nvSpPr>
          <p:spPr>
            <a:xfrm>
              <a:off x="10716141" y="3952402"/>
              <a:ext cx="623759" cy="22800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7" name="Rounded Rectangle 38">
              <a:extLst>
                <a:ext uri="{FF2B5EF4-FFF2-40B4-BE49-F238E27FC236}">
                  <a16:creationId xmlns:a16="http://schemas.microsoft.com/office/drawing/2014/main" id="{53E29CD0-0D2D-4025-9720-18C40EB8E0EC}"/>
                </a:ext>
              </a:extLst>
            </p:cNvPr>
            <p:cNvSpPr/>
            <p:nvPr/>
          </p:nvSpPr>
          <p:spPr>
            <a:xfrm>
              <a:off x="10730041" y="4295137"/>
              <a:ext cx="623759" cy="22800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57C5D279-7F2A-48ED-A968-0A551704FF7F}"/>
              </a:ext>
            </a:extLst>
          </p:cNvPr>
          <p:cNvSpPr/>
          <p:nvPr/>
        </p:nvSpPr>
        <p:spPr>
          <a:xfrm>
            <a:off x="3472042" y="1939917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0C943C6-A835-4A58-BAC3-4793B49F5F8F}"/>
              </a:ext>
            </a:extLst>
          </p:cNvPr>
          <p:cNvSpPr/>
          <p:nvPr/>
        </p:nvSpPr>
        <p:spPr>
          <a:xfrm>
            <a:off x="6871149" y="3487686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2FC1D35-CAFA-45B3-B249-6E5F6FB008D4}"/>
              </a:ext>
            </a:extLst>
          </p:cNvPr>
          <p:cNvSpPr/>
          <p:nvPr/>
        </p:nvSpPr>
        <p:spPr>
          <a:xfrm>
            <a:off x="5576643" y="2122268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E63AF78-2F5C-4607-8DF3-1374A8662D96}"/>
              </a:ext>
            </a:extLst>
          </p:cNvPr>
          <p:cNvSpPr/>
          <p:nvPr/>
        </p:nvSpPr>
        <p:spPr>
          <a:xfrm>
            <a:off x="6880460" y="1591906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55781A3-C2D4-4D71-97A1-1B3153BF2B74}"/>
              </a:ext>
            </a:extLst>
          </p:cNvPr>
          <p:cNvSpPr/>
          <p:nvPr/>
        </p:nvSpPr>
        <p:spPr>
          <a:xfrm>
            <a:off x="10235461" y="1567242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87F1C3C-8282-4BB8-9CBB-FF698DBED9FD}"/>
              </a:ext>
            </a:extLst>
          </p:cNvPr>
          <p:cNvSpPr/>
          <p:nvPr/>
        </p:nvSpPr>
        <p:spPr>
          <a:xfrm>
            <a:off x="10235461" y="2522778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6FE30AC-A782-40F8-BA0E-8B60EE3F586B}"/>
              </a:ext>
            </a:extLst>
          </p:cNvPr>
          <p:cNvSpPr/>
          <p:nvPr/>
        </p:nvSpPr>
        <p:spPr>
          <a:xfrm>
            <a:off x="3448962" y="4304363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A035D74-CA8F-42DB-BBBC-29E16D8770D5}"/>
              </a:ext>
            </a:extLst>
          </p:cNvPr>
          <p:cNvGrpSpPr/>
          <p:nvPr/>
        </p:nvGrpSpPr>
        <p:grpSpPr>
          <a:xfrm>
            <a:off x="10633080" y="2797127"/>
            <a:ext cx="1616199" cy="1214166"/>
            <a:chOff x="10633080" y="2797127"/>
            <a:chExt cx="1616199" cy="121416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EF608DB1-0B04-4B30-85C7-37AD31C06007}"/>
                </a:ext>
              </a:extLst>
            </p:cNvPr>
            <p:cNvGrpSpPr/>
            <p:nvPr/>
          </p:nvGrpSpPr>
          <p:grpSpPr>
            <a:xfrm>
              <a:off x="10633080" y="2797127"/>
              <a:ext cx="1616199" cy="1214166"/>
              <a:chOff x="10623687" y="3500348"/>
              <a:chExt cx="1616199" cy="121416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3065948F-9AE7-4297-8C17-CB0100DB236E}"/>
                  </a:ext>
                </a:extLst>
              </p:cNvPr>
              <p:cNvGrpSpPr/>
              <p:nvPr/>
            </p:nvGrpSpPr>
            <p:grpSpPr>
              <a:xfrm>
                <a:off x="10623687" y="3500348"/>
                <a:ext cx="1616199" cy="1214166"/>
                <a:chOff x="10623687" y="4580427"/>
                <a:chExt cx="1616199" cy="1628349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417AB680-FCB7-4410-A008-42AD93221AB2}"/>
                    </a:ext>
                  </a:extLst>
                </p:cNvPr>
                <p:cNvSpPr/>
                <p:nvPr/>
              </p:nvSpPr>
              <p:spPr>
                <a:xfrm>
                  <a:off x="10623687" y="4580427"/>
                  <a:ext cx="1503770" cy="16283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9ABEADBF-5578-46AF-9606-FAC595C464E3}"/>
                    </a:ext>
                  </a:extLst>
                </p:cNvPr>
                <p:cNvSpPr txBox="1"/>
                <p:nvPr/>
              </p:nvSpPr>
              <p:spPr>
                <a:xfrm>
                  <a:off x="11458903" y="5232248"/>
                  <a:ext cx="780983" cy="2889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Newly added</a:t>
                  </a: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62AFEAED-9451-467D-B3AC-755D0DADE0E4}"/>
                    </a:ext>
                  </a:extLst>
                </p:cNvPr>
                <p:cNvSpPr txBox="1"/>
                <p:nvPr/>
              </p:nvSpPr>
              <p:spPr>
                <a:xfrm>
                  <a:off x="11483116" y="5640553"/>
                  <a:ext cx="740908" cy="4540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Open</a:t>
                  </a:r>
                </a:p>
                <a:p>
                  <a:r>
                    <a:rPr lang="en-US" sz="800" dirty="0"/>
                    <a:t>/Scope TBD</a:t>
                  </a:r>
                </a:p>
              </p:txBody>
            </p:sp>
          </p:grpSp>
          <p:sp>
            <p:nvSpPr>
              <p:cNvPr id="132" name="Rounded Rectangle 38">
                <a:extLst>
                  <a:ext uri="{FF2B5EF4-FFF2-40B4-BE49-F238E27FC236}">
                    <a16:creationId xmlns:a16="http://schemas.microsoft.com/office/drawing/2014/main" id="{A4A0E081-7243-4944-969C-3EEA1C7878D0}"/>
                  </a:ext>
                </a:extLst>
              </p:cNvPr>
              <p:cNvSpPr/>
              <p:nvPr/>
            </p:nvSpPr>
            <p:spPr>
              <a:xfrm>
                <a:off x="10693009" y="4319521"/>
                <a:ext cx="836209" cy="29073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rgbClr val="FFFF00"/>
                    </a:solidFill>
                  </a:rPr>
                  <a:t>Yellow Text</a:t>
                </a:r>
              </a:p>
            </p:txBody>
          </p:sp>
          <p:sp>
            <p:nvSpPr>
              <p:cNvPr id="133" name="Rounded Rectangle 38">
                <a:extLst>
                  <a:ext uri="{FF2B5EF4-FFF2-40B4-BE49-F238E27FC236}">
                    <a16:creationId xmlns:a16="http://schemas.microsoft.com/office/drawing/2014/main" id="{65E106FF-78C4-43CE-A4C3-BB33772D5A56}"/>
                  </a:ext>
                </a:extLst>
              </p:cNvPr>
              <p:cNvSpPr/>
              <p:nvPr/>
            </p:nvSpPr>
            <p:spPr>
              <a:xfrm>
                <a:off x="10693008" y="3975815"/>
                <a:ext cx="836209" cy="29073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Orange </a:t>
                </a:r>
                <a:r>
                  <a:rPr lang="en-US" sz="8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Text</a:t>
                </a:r>
              </a:p>
            </p:txBody>
          </p:sp>
        </p:grpSp>
        <p:sp>
          <p:nvSpPr>
            <p:cNvPr id="129" name="Rounded Rectangle 38">
              <a:extLst>
                <a:ext uri="{FF2B5EF4-FFF2-40B4-BE49-F238E27FC236}">
                  <a16:creationId xmlns:a16="http://schemas.microsoft.com/office/drawing/2014/main" id="{42B0E67F-BA15-4D7F-8776-A6A6FBBF972E}"/>
                </a:ext>
              </a:extLst>
            </p:cNvPr>
            <p:cNvSpPr/>
            <p:nvPr/>
          </p:nvSpPr>
          <p:spPr>
            <a:xfrm>
              <a:off x="10702401" y="2902942"/>
              <a:ext cx="836209" cy="29073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White Text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D5EC6AF-3DBE-4878-BDA3-35D8F5C443A0}"/>
                </a:ext>
              </a:extLst>
            </p:cNvPr>
            <p:cNvSpPr txBox="1"/>
            <p:nvPr/>
          </p:nvSpPr>
          <p:spPr>
            <a:xfrm>
              <a:off x="11468296" y="2925196"/>
              <a:ext cx="6912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Baselined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283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entagon 57"/>
          <p:cNvSpPr/>
          <p:nvPr/>
        </p:nvSpPr>
        <p:spPr>
          <a:xfrm>
            <a:off x="587111" y="1015915"/>
            <a:ext cx="2743918" cy="331733"/>
          </a:xfrm>
          <a:prstGeom prst="homePlate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5. Admin – Pre-Enrolment/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Enrolment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30" y="1022873"/>
            <a:ext cx="457554" cy="282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Map – Facilitating Features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8E0C-DD27-481F-9504-04DD23097F5E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7111" y="1449391"/>
            <a:ext cx="3274701" cy="3525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29730" y="1496970"/>
            <a:ext cx="2959413" cy="2940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5.1 Login – Remember/Forgot/Change/Lock PW, Manage profile / 5.2 Logout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29730" y="1902404"/>
            <a:ext cx="2959413" cy="2940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5.3 EC Config: Geotag, location vicinity, time availability, active workstations, EC type - </a:t>
            </a:r>
            <a:r>
              <a:rPr lang="en-US" sz="9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xls/csv file 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41900" y="2317146"/>
            <a:ext cx="2947244" cy="2940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5.4 EC Activation/De-activation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29730" y="2703197"/>
            <a:ext cx="2947243" cy="59662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5.5 Master Data Setup - Manual -</a:t>
            </a:r>
          </a:p>
          <a:p>
            <a:r>
              <a:rPr lang="en-US" sz="900" dirty="0">
                <a:solidFill>
                  <a:schemeClr val="bg1"/>
                </a:solidFill>
              </a:rPr>
              <a:t>Common Location Dictionary, List of valid docs, Blacklisted Words, Holiday Calendar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44846" y="3901427"/>
            <a:ext cx="2947243" cy="2940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5.7 Language/Labels Config for translation/</a:t>
            </a:r>
          </a:p>
          <a:p>
            <a:r>
              <a:rPr lang="en-US" sz="900" dirty="0">
                <a:solidFill>
                  <a:schemeClr val="bg1"/>
                </a:solidFill>
              </a:rPr>
              <a:t>transliteration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744846" y="4280622"/>
            <a:ext cx="2947243" cy="2940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5.8 Demo data field customization - Sequencing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749350" y="4652948"/>
            <a:ext cx="2947243" cy="2940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5.9 SMS/Email/PDF Template - Configuration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959691" y="1455683"/>
            <a:ext cx="3200211" cy="3340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D555594-56CB-4CAC-B03F-7F6403559906}"/>
              </a:ext>
            </a:extLst>
          </p:cNvPr>
          <p:cNvSpPr/>
          <p:nvPr/>
        </p:nvSpPr>
        <p:spPr>
          <a:xfrm>
            <a:off x="3256299" y="1155278"/>
            <a:ext cx="476741" cy="288979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48A95F8-3942-4D39-A29A-E150426D90AD}"/>
              </a:ext>
            </a:extLst>
          </p:cNvPr>
          <p:cNvGrpSpPr/>
          <p:nvPr/>
        </p:nvGrpSpPr>
        <p:grpSpPr>
          <a:xfrm>
            <a:off x="10623687" y="5076343"/>
            <a:ext cx="1503770" cy="1132433"/>
            <a:chOff x="10623687" y="5076343"/>
            <a:chExt cx="1503770" cy="113243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5530712-3CE3-4785-ABA8-3B606AC12B8E}"/>
                </a:ext>
              </a:extLst>
            </p:cNvPr>
            <p:cNvSpPr/>
            <p:nvPr/>
          </p:nvSpPr>
          <p:spPr>
            <a:xfrm>
              <a:off x="10623687" y="5076343"/>
              <a:ext cx="1503770" cy="1132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449C1B4-21CA-49E5-AB17-3DE8B83196E6}"/>
                </a:ext>
              </a:extLst>
            </p:cNvPr>
            <p:cNvGrpSpPr/>
            <p:nvPr/>
          </p:nvGrpSpPr>
          <p:grpSpPr>
            <a:xfrm>
              <a:off x="10707273" y="5177945"/>
              <a:ext cx="666458" cy="246221"/>
              <a:chOff x="9584531" y="5409665"/>
              <a:chExt cx="666458" cy="246221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D7A979EA-DDE0-43AA-ADA8-E2FDB5E547E2}"/>
                  </a:ext>
                </a:extLst>
              </p:cNvPr>
              <p:cNvSpPr/>
              <p:nvPr/>
            </p:nvSpPr>
            <p:spPr>
              <a:xfrm>
                <a:off x="9584531" y="5409665"/>
                <a:ext cx="218900" cy="2189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528F6E4-8E2E-47A9-8310-ADD1824DDE8B}"/>
                  </a:ext>
                </a:extLst>
              </p:cNvPr>
              <p:cNvSpPr txBox="1"/>
              <p:nvPr/>
            </p:nvSpPr>
            <p:spPr>
              <a:xfrm>
                <a:off x="9803431" y="5409665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High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3E33F8E-4C87-4FFC-83A9-EC368391A7FA}"/>
                </a:ext>
              </a:extLst>
            </p:cNvPr>
            <p:cNvGrpSpPr/>
            <p:nvPr/>
          </p:nvGrpSpPr>
          <p:grpSpPr>
            <a:xfrm>
              <a:off x="10724438" y="5519448"/>
              <a:ext cx="858819" cy="246221"/>
              <a:chOff x="9584531" y="5409665"/>
              <a:chExt cx="858819" cy="246221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C1E8BE89-EB7A-4E35-ACFB-D23FC604ED91}"/>
                  </a:ext>
                </a:extLst>
              </p:cNvPr>
              <p:cNvSpPr/>
              <p:nvPr/>
            </p:nvSpPr>
            <p:spPr>
              <a:xfrm>
                <a:off x="9584531" y="5409665"/>
                <a:ext cx="218900" cy="218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095433B-BD0C-4C2B-9DEF-F5D7D0337AE8}"/>
                  </a:ext>
                </a:extLst>
              </p:cNvPr>
              <p:cNvSpPr txBox="1"/>
              <p:nvPr/>
            </p:nvSpPr>
            <p:spPr>
              <a:xfrm>
                <a:off x="9803431" y="5409665"/>
                <a:ext cx="6399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Medium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082D627-D581-4D23-B016-33796B6A480D}"/>
                </a:ext>
              </a:extLst>
            </p:cNvPr>
            <p:cNvGrpSpPr/>
            <p:nvPr/>
          </p:nvGrpSpPr>
          <p:grpSpPr>
            <a:xfrm>
              <a:off x="10735364" y="5847070"/>
              <a:ext cx="637604" cy="246221"/>
              <a:chOff x="9584531" y="5409665"/>
              <a:chExt cx="637604" cy="246221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D7B9F80-CC71-4B1A-B942-0AD4C3938BB0}"/>
                  </a:ext>
                </a:extLst>
              </p:cNvPr>
              <p:cNvSpPr/>
              <p:nvPr/>
            </p:nvSpPr>
            <p:spPr>
              <a:xfrm>
                <a:off x="9584531" y="5409665"/>
                <a:ext cx="218900" cy="2189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8179630-EE04-41ED-AF2D-026479C66533}"/>
                  </a:ext>
                </a:extLst>
              </p:cNvPr>
              <p:cNvSpPr txBox="1"/>
              <p:nvPr/>
            </p:nvSpPr>
            <p:spPr>
              <a:xfrm>
                <a:off x="9803431" y="5409665"/>
                <a:ext cx="41870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Low</a:t>
                </a:r>
              </a:p>
            </p:txBody>
          </p:sp>
        </p:grpSp>
      </p:grpSp>
      <p:sp>
        <p:nvSpPr>
          <p:cNvPr id="97" name="Oval 96">
            <a:extLst>
              <a:ext uri="{FF2B5EF4-FFF2-40B4-BE49-F238E27FC236}">
                <a16:creationId xmlns:a16="http://schemas.microsoft.com/office/drawing/2014/main" id="{FC30DF62-9A81-4AEC-8225-C14C3392BE6B}"/>
              </a:ext>
            </a:extLst>
          </p:cNvPr>
          <p:cNvSpPr/>
          <p:nvPr/>
        </p:nvSpPr>
        <p:spPr>
          <a:xfrm>
            <a:off x="3455679" y="1583620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1405C02-6640-44CD-A225-D83EE8EE4E74}"/>
              </a:ext>
            </a:extLst>
          </p:cNvPr>
          <p:cNvSpPr/>
          <p:nvPr/>
        </p:nvSpPr>
        <p:spPr>
          <a:xfrm>
            <a:off x="3455776" y="1958126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F4D1B5F-A681-44ED-85FE-BB9EB40E4DF4}"/>
              </a:ext>
            </a:extLst>
          </p:cNvPr>
          <p:cNvSpPr/>
          <p:nvPr/>
        </p:nvSpPr>
        <p:spPr>
          <a:xfrm>
            <a:off x="3455679" y="2423786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2E4A707-BC09-47A4-8EEF-0F0DE07B5637}"/>
              </a:ext>
            </a:extLst>
          </p:cNvPr>
          <p:cNvSpPr/>
          <p:nvPr/>
        </p:nvSpPr>
        <p:spPr>
          <a:xfrm>
            <a:off x="3465630" y="3059850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F7667CC-8912-4FFC-9530-7241C9DC44AC}"/>
              </a:ext>
            </a:extLst>
          </p:cNvPr>
          <p:cNvSpPr/>
          <p:nvPr/>
        </p:nvSpPr>
        <p:spPr>
          <a:xfrm>
            <a:off x="3463306" y="3987259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4DF4AF2-902C-462D-9B93-F027C13E5487}"/>
              </a:ext>
            </a:extLst>
          </p:cNvPr>
          <p:cNvSpPr/>
          <p:nvPr/>
        </p:nvSpPr>
        <p:spPr>
          <a:xfrm>
            <a:off x="3468062" y="4349971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11BACB9-995E-401B-A85F-5F5EF2159644}"/>
              </a:ext>
            </a:extLst>
          </p:cNvPr>
          <p:cNvSpPr/>
          <p:nvPr/>
        </p:nvSpPr>
        <p:spPr>
          <a:xfrm>
            <a:off x="3470462" y="4714453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8735FE5-00F5-47B8-905F-A9FD9F337761}"/>
              </a:ext>
            </a:extLst>
          </p:cNvPr>
          <p:cNvGrpSpPr/>
          <p:nvPr/>
        </p:nvGrpSpPr>
        <p:grpSpPr>
          <a:xfrm>
            <a:off x="10621083" y="4110594"/>
            <a:ext cx="1503770" cy="822471"/>
            <a:chOff x="10621083" y="3837670"/>
            <a:chExt cx="1503770" cy="82247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D9C7917-EEA1-4747-B257-69ED076A5307}"/>
                </a:ext>
              </a:extLst>
            </p:cNvPr>
            <p:cNvGrpSpPr/>
            <p:nvPr/>
          </p:nvGrpSpPr>
          <p:grpSpPr>
            <a:xfrm>
              <a:off x="10621083" y="3837670"/>
              <a:ext cx="1503770" cy="822471"/>
              <a:chOff x="10623687" y="5076343"/>
              <a:chExt cx="1503770" cy="82247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9FC9824-4405-4DB1-938B-5ECE0B60ED51}"/>
                  </a:ext>
                </a:extLst>
              </p:cNvPr>
              <p:cNvSpPr/>
              <p:nvPr/>
            </p:nvSpPr>
            <p:spPr>
              <a:xfrm>
                <a:off x="10623687" y="5076343"/>
                <a:ext cx="1503770" cy="82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4988AA7-9325-44CA-9F19-B331C057E8BE}"/>
                  </a:ext>
                </a:extLst>
              </p:cNvPr>
              <p:cNvSpPr txBox="1"/>
              <p:nvPr/>
            </p:nvSpPr>
            <p:spPr>
              <a:xfrm>
                <a:off x="11495113" y="5165735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v1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CFE802E-0F91-43EB-A4C6-0FF4F73A3B3D}"/>
                  </a:ext>
                </a:extLst>
              </p:cNvPr>
              <p:cNvSpPr txBox="1"/>
              <p:nvPr/>
            </p:nvSpPr>
            <p:spPr>
              <a:xfrm>
                <a:off x="11495113" y="5519448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v2</a:t>
                </a:r>
              </a:p>
            </p:txBody>
          </p:sp>
        </p:grpSp>
        <p:sp>
          <p:nvSpPr>
            <p:cNvPr id="96" name="Rounded Rectangle 38">
              <a:extLst>
                <a:ext uri="{FF2B5EF4-FFF2-40B4-BE49-F238E27FC236}">
                  <a16:creationId xmlns:a16="http://schemas.microsoft.com/office/drawing/2014/main" id="{23130A48-34BB-4DAE-9D89-40ACA342B8D9}"/>
                </a:ext>
              </a:extLst>
            </p:cNvPr>
            <p:cNvSpPr/>
            <p:nvPr/>
          </p:nvSpPr>
          <p:spPr>
            <a:xfrm>
              <a:off x="10716141" y="3952402"/>
              <a:ext cx="623759" cy="22800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2" name="Rounded Rectangle 38">
              <a:extLst>
                <a:ext uri="{FF2B5EF4-FFF2-40B4-BE49-F238E27FC236}">
                  <a16:creationId xmlns:a16="http://schemas.microsoft.com/office/drawing/2014/main" id="{81093786-89F9-48EF-9B98-1DED3156DD00}"/>
                </a:ext>
              </a:extLst>
            </p:cNvPr>
            <p:cNvSpPr/>
            <p:nvPr/>
          </p:nvSpPr>
          <p:spPr>
            <a:xfrm>
              <a:off x="10730041" y="4295137"/>
              <a:ext cx="623759" cy="22800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2" name="Rounded Rectangle 46">
            <a:extLst>
              <a:ext uri="{FF2B5EF4-FFF2-40B4-BE49-F238E27FC236}">
                <a16:creationId xmlns:a16="http://schemas.microsoft.com/office/drawing/2014/main" id="{48727E1D-215B-4910-B5EA-9FA9FD8D53FB}"/>
              </a:ext>
            </a:extLst>
          </p:cNvPr>
          <p:cNvSpPr/>
          <p:nvPr/>
        </p:nvSpPr>
        <p:spPr>
          <a:xfrm>
            <a:off x="4060984" y="2234937"/>
            <a:ext cx="2947244" cy="2940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6.5 Client Security:ACL role management, authorize supervisory overrides/rules - </a:t>
            </a:r>
            <a:r>
              <a:rPr lang="en-US" sz="9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xls/csv file upload</a:t>
            </a:r>
          </a:p>
        </p:txBody>
      </p:sp>
      <p:sp>
        <p:nvSpPr>
          <p:cNvPr id="167" name="Rounded Rectangle 41">
            <a:extLst>
              <a:ext uri="{FF2B5EF4-FFF2-40B4-BE49-F238E27FC236}">
                <a16:creationId xmlns:a16="http://schemas.microsoft.com/office/drawing/2014/main" id="{8DE79D07-9951-4F25-AE67-8A4EB255FE85}"/>
              </a:ext>
            </a:extLst>
          </p:cNvPr>
          <p:cNvSpPr/>
          <p:nvPr/>
        </p:nvSpPr>
        <p:spPr>
          <a:xfrm>
            <a:off x="4086080" y="3349071"/>
            <a:ext cx="2931358" cy="2940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6.8 Configure Finger Print Specs</a:t>
            </a:r>
          </a:p>
        </p:txBody>
      </p:sp>
      <p:sp>
        <p:nvSpPr>
          <p:cNvPr id="168" name="Rounded Rectangle 42">
            <a:extLst>
              <a:ext uri="{FF2B5EF4-FFF2-40B4-BE49-F238E27FC236}">
                <a16:creationId xmlns:a16="http://schemas.microsoft.com/office/drawing/2014/main" id="{E0E1506B-2CD4-4473-B27C-C59689F7DFD9}"/>
              </a:ext>
            </a:extLst>
          </p:cNvPr>
          <p:cNvSpPr/>
          <p:nvPr/>
        </p:nvSpPr>
        <p:spPr>
          <a:xfrm>
            <a:off x="4086080" y="4084002"/>
            <a:ext cx="2947243" cy="3223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6.10 Configure retry attempts for bio data capture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FE5A6B3C-4668-4212-B600-E050B3B66984}"/>
              </a:ext>
            </a:extLst>
          </p:cNvPr>
          <p:cNvSpPr/>
          <p:nvPr/>
        </p:nvSpPr>
        <p:spPr>
          <a:xfrm>
            <a:off x="6807817" y="2341576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4E1E21AF-B4A3-487C-80A9-A87F3A06B1AE}"/>
              </a:ext>
            </a:extLst>
          </p:cNvPr>
          <p:cNvSpPr/>
          <p:nvPr/>
        </p:nvSpPr>
        <p:spPr>
          <a:xfrm>
            <a:off x="6804201" y="4179521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BA2FE9-DDD8-490C-B6B1-718C2BF299F2}"/>
              </a:ext>
            </a:extLst>
          </p:cNvPr>
          <p:cNvGrpSpPr/>
          <p:nvPr/>
        </p:nvGrpSpPr>
        <p:grpSpPr>
          <a:xfrm>
            <a:off x="3959691" y="1002226"/>
            <a:ext cx="2940872" cy="337359"/>
            <a:chOff x="3959691" y="1002226"/>
            <a:chExt cx="2940872" cy="337359"/>
          </a:xfrm>
        </p:grpSpPr>
        <p:sp>
          <p:nvSpPr>
            <p:cNvPr id="63" name="Pentagon 62"/>
            <p:cNvSpPr/>
            <p:nvPr/>
          </p:nvSpPr>
          <p:spPr>
            <a:xfrm>
              <a:off x="3959691" y="1002226"/>
              <a:ext cx="2940872" cy="337359"/>
            </a:xfrm>
            <a:prstGeom prst="homePlate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86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6. Admin - Enrolment</a:t>
              </a:r>
            </a:p>
          </p:txBody>
        </p:sp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7301CD09-7CA3-49BD-A9A4-AE78DA2C8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119" y="1021841"/>
              <a:ext cx="457554" cy="282123"/>
            </a:xfrm>
            <a:prstGeom prst="rect">
              <a:avLst/>
            </a:prstGeom>
          </p:spPr>
        </p:pic>
      </p:grpSp>
      <p:sp>
        <p:nvSpPr>
          <p:cNvPr id="191" name="Rounded Rectangle 40">
            <a:extLst>
              <a:ext uri="{FF2B5EF4-FFF2-40B4-BE49-F238E27FC236}">
                <a16:creationId xmlns:a16="http://schemas.microsoft.com/office/drawing/2014/main" id="{37241B81-44F2-4944-A2A1-716A232FE9B5}"/>
              </a:ext>
            </a:extLst>
          </p:cNvPr>
          <p:cNvSpPr/>
          <p:nvPr/>
        </p:nvSpPr>
        <p:spPr>
          <a:xfrm>
            <a:off x="744846" y="3358890"/>
            <a:ext cx="2947243" cy="46696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5.6 Master Data Setup – </a:t>
            </a:r>
            <a:r>
              <a:rPr lang="en-US" sz="9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xls/csv</a:t>
            </a:r>
          </a:p>
          <a:p>
            <a:r>
              <a:rPr lang="en-US" sz="900" dirty="0">
                <a:solidFill>
                  <a:schemeClr val="bg1"/>
                </a:solidFill>
              </a:rPr>
              <a:t>Common Location Dictionary, List of valid docs, Blacklisted Words, Holiday Calendar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D8F166F7-711E-4CDE-9838-FA71730D3F5B}"/>
              </a:ext>
            </a:extLst>
          </p:cNvPr>
          <p:cNvSpPr/>
          <p:nvPr/>
        </p:nvSpPr>
        <p:spPr>
          <a:xfrm>
            <a:off x="3466968" y="3569747"/>
            <a:ext cx="218900" cy="2189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ounded Rectangle 50">
            <a:extLst>
              <a:ext uri="{FF2B5EF4-FFF2-40B4-BE49-F238E27FC236}">
                <a16:creationId xmlns:a16="http://schemas.microsoft.com/office/drawing/2014/main" id="{103EC356-C022-4952-8747-A7F8C94CEECC}"/>
              </a:ext>
            </a:extLst>
          </p:cNvPr>
          <p:cNvSpPr/>
          <p:nvPr/>
        </p:nvSpPr>
        <p:spPr>
          <a:xfrm>
            <a:off x="4065771" y="1501863"/>
            <a:ext cx="2947243" cy="2940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6.1 Configure mode of login to enrolment client</a:t>
            </a:r>
          </a:p>
          <a:p>
            <a:r>
              <a:rPr lang="en-US" sz="900" dirty="0">
                <a:solidFill>
                  <a:schemeClr val="bg1"/>
                </a:solidFill>
              </a:rPr>
              <a:t>6.2 Configure mode of operator authentication</a:t>
            </a:r>
          </a:p>
        </p:txBody>
      </p:sp>
      <p:sp>
        <p:nvSpPr>
          <p:cNvPr id="238" name="Rounded Rectangle 50">
            <a:extLst>
              <a:ext uri="{FF2B5EF4-FFF2-40B4-BE49-F238E27FC236}">
                <a16:creationId xmlns:a16="http://schemas.microsoft.com/office/drawing/2014/main" id="{2D6FE5CE-E8CB-4140-81E6-82D64E025E67}"/>
              </a:ext>
            </a:extLst>
          </p:cNvPr>
          <p:cNvSpPr/>
          <p:nvPr/>
        </p:nvSpPr>
        <p:spPr>
          <a:xfrm>
            <a:off x="4063239" y="1858051"/>
            <a:ext cx="2947243" cy="2940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6.3 Configure mode of launching application</a:t>
            </a:r>
          </a:p>
          <a:p>
            <a:r>
              <a:rPr lang="en-US" sz="900" dirty="0">
                <a:solidFill>
                  <a:schemeClr val="bg1"/>
                </a:solidFill>
              </a:rPr>
              <a:t>6.4 Blacklist operator/device data, Introducers list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977FD66-558D-494C-A366-D121D5B25F7B}"/>
              </a:ext>
            </a:extLst>
          </p:cNvPr>
          <p:cNvSpPr/>
          <p:nvPr/>
        </p:nvSpPr>
        <p:spPr>
          <a:xfrm>
            <a:off x="7253724" y="1476329"/>
            <a:ext cx="3200211" cy="840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B70CBA-6E59-4CA0-A62F-01D00EA1FC0D}"/>
              </a:ext>
            </a:extLst>
          </p:cNvPr>
          <p:cNvGrpSpPr/>
          <p:nvPr/>
        </p:nvGrpSpPr>
        <p:grpSpPr>
          <a:xfrm>
            <a:off x="7253724" y="1022873"/>
            <a:ext cx="2940872" cy="337359"/>
            <a:chOff x="7253724" y="1022873"/>
            <a:chExt cx="2940872" cy="337359"/>
          </a:xfrm>
        </p:grpSpPr>
        <p:sp>
          <p:nvSpPr>
            <p:cNvPr id="239" name="Pentagon 62">
              <a:extLst>
                <a:ext uri="{FF2B5EF4-FFF2-40B4-BE49-F238E27FC236}">
                  <a16:creationId xmlns:a16="http://schemas.microsoft.com/office/drawing/2014/main" id="{272D92CC-3B76-4100-9574-0D189FB1F489}"/>
                </a:ext>
              </a:extLst>
            </p:cNvPr>
            <p:cNvSpPr/>
            <p:nvPr/>
          </p:nvSpPr>
          <p:spPr>
            <a:xfrm>
              <a:off x="7253724" y="1022873"/>
              <a:ext cx="2940872" cy="337359"/>
            </a:xfrm>
            <a:prstGeom prst="homePlate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86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7. Admin - IDMS</a:t>
              </a:r>
            </a:p>
          </p:txBody>
        </p:sp>
        <p:pic>
          <p:nvPicPr>
            <p:cNvPr id="262" name="Picture 261">
              <a:extLst>
                <a:ext uri="{FF2B5EF4-FFF2-40B4-BE49-F238E27FC236}">
                  <a16:creationId xmlns:a16="http://schemas.microsoft.com/office/drawing/2014/main" id="{6F483D6E-76CF-49FB-BCB9-8F4EDCB15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152" y="1042488"/>
              <a:ext cx="457554" cy="282123"/>
            </a:xfrm>
            <a:prstGeom prst="rect">
              <a:avLst/>
            </a:prstGeom>
          </p:spPr>
        </p:pic>
      </p:grpSp>
      <p:sp>
        <p:nvSpPr>
          <p:cNvPr id="263" name="Rounded Rectangle 50">
            <a:extLst>
              <a:ext uri="{FF2B5EF4-FFF2-40B4-BE49-F238E27FC236}">
                <a16:creationId xmlns:a16="http://schemas.microsoft.com/office/drawing/2014/main" id="{B57D822E-ECDD-424A-9F86-E5AC73EA6D45}"/>
              </a:ext>
            </a:extLst>
          </p:cNvPr>
          <p:cNvSpPr/>
          <p:nvPr/>
        </p:nvSpPr>
        <p:spPr>
          <a:xfrm>
            <a:off x="7359804" y="1522510"/>
            <a:ext cx="2947243" cy="2940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7.1 Configure parameters for batch process</a:t>
            </a:r>
          </a:p>
        </p:txBody>
      </p:sp>
      <p:sp>
        <p:nvSpPr>
          <p:cNvPr id="264" name="Rounded Rectangle 50">
            <a:extLst>
              <a:ext uri="{FF2B5EF4-FFF2-40B4-BE49-F238E27FC236}">
                <a16:creationId xmlns:a16="http://schemas.microsoft.com/office/drawing/2014/main" id="{2EA46DD2-D1C2-4F54-8112-EC7A0639C969}"/>
              </a:ext>
            </a:extLst>
          </p:cNvPr>
          <p:cNvSpPr/>
          <p:nvPr/>
        </p:nvSpPr>
        <p:spPr>
          <a:xfrm>
            <a:off x="7357272" y="1878698"/>
            <a:ext cx="2947243" cy="2940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7.2 SMS/Email/PDF Template - Configuration</a:t>
            </a: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10D735E6-9F1F-447C-B8EA-71A7CEC87168}"/>
              </a:ext>
            </a:extLst>
          </p:cNvPr>
          <p:cNvSpPr/>
          <p:nvPr/>
        </p:nvSpPr>
        <p:spPr>
          <a:xfrm>
            <a:off x="6794114" y="1557957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AD639AAB-7D89-44AA-839D-E3D854422DB2}"/>
              </a:ext>
            </a:extLst>
          </p:cNvPr>
          <p:cNvSpPr/>
          <p:nvPr/>
        </p:nvSpPr>
        <p:spPr>
          <a:xfrm>
            <a:off x="6794114" y="1898862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23756D27-0335-4D9F-9C6E-A5232211A05B}"/>
              </a:ext>
            </a:extLst>
          </p:cNvPr>
          <p:cNvSpPr/>
          <p:nvPr/>
        </p:nvSpPr>
        <p:spPr>
          <a:xfrm>
            <a:off x="10117224" y="1590244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A8F821B3-CBF4-4975-A0CE-3F04D58841A3}"/>
              </a:ext>
            </a:extLst>
          </p:cNvPr>
          <p:cNvSpPr/>
          <p:nvPr/>
        </p:nvSpPr>
        <p:spPr>
          <a:xfrm>
            <a:off x="10119724" y="1931693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F1F613D-E0D0-4F02-A4B4-D5EE6FDFA29B}"/>
              </a:ext>
            </a:extLst>
          </p:cNvPr>
          <p:cNvSpPr/>
          <p:nvPr/>
        </p:nvSpPr>
        <p:spPr>
          <a:xfrm>
            <a:off x="6772112" y="1130545"/>
            <a:ext cx="476741" cy="288979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79" name="Rounded Rectangle 50">
            <a:extLst>
              <a:ext uri="{FF2B5EF4-FFF2-40B4-BE49-F238E27FC236}">
                <a16:creationId xmlns:a16="http://schemas.microsoft.com/office/drawing/2014/main" id="{EFDA57BE-C47F-4E99-A4E9-D31AA38EFCBA}"/>
              </a:ext>
            </a:extLst>
          </p:cNvPr>
          <p:cNvSpPr/>
          <p:nvPr/>
        </p:nvSpPr>
        <p:spPr>
          <a:xfrm>
            <a:off x="4070195" y="2615682"/>
            <a:ext cx="2947243" cy="2940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6.6 Register Machines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E972EC9-879F-4918-B06E-1868D60D178D}"/>
              </a:ext>
            </a:extLst>
          </p:cNvPr>
          <p:cNvSpPr/>
          <p:nvPr/>
        </p:nvSpPr>
        <p:spPr>
          <a:xfrm>
            <a:off x="6805131" y="2702533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50">
            <a:extLst>
              <a:ext uri="{FF2B5EF4-FFF2-40B4-BE49-F238E27FC236}">
                <a16:creationId xmlns:a16="http://schemas.microsoft.com/office/drawing/2014/main" id="{9B575763-07AD-466A-97FE-9194D7BA9A48}"/>
              </a:ext>
            </a:extLst>
          </p:cNvPr>
          <p:cNvSpPr/>
          <p:nvPr/>
        </p:nvSpPr>
        <p:spPr>
          <a:xfrm>
            <a:off x="4079474" y="2985145"/>
            <a:ext cx="2947243" cy="2940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6.7 Configure the time span for locking the enrolment application if client offline</a:t>
            </a:r>
          </a:p>
        </p:txBody>
      </p:sp>
      <p:sp>
        <p:nvSpPr>
          <p:cNvPr id="83" name="Rounded Rectangle 42">
            <a:extLst>
              <a:ext uri="{FF2B5EF4-FFF2-40B4-BE49-F238E27FC236}">
                <a16:creationId xmlns:a16="http://schemas.microsoft.com/office/drawing/2014/main" id="{22FDF425-5D14-4B04-B931-7A067384A80C}"/>
              </a:ext>
            </a:extLst>
          </p:cNvPr>
          <p:cNvSpPr/>
          <p:nvPr/>
        </p:nvSpPr>
        <p:spPr>
          <a:xfrm>
            <a:off x="4086080" y="3703818"/>
            <a:ext cx="2947243" cy="3223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6.9 Configure threshold value: Finger Print, Iris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A2CD132-19A0-4724-ABF3-389765FF41D8}"/>
              </a:ext>
            </a:extLst>
          </p:cNvPr>
          <p:cNvSpPr/>
          <p:nvPr/>
        </p:nvSpPr>
        <p:spPr>
          <a:xfrm>
            <a:off x="6809590" y="3082412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AB533DB-1E7A-4848-B585-20D406420EFE}"/>
              </a:ext>
            </a:extLst>
          </p:cNvPr>
          <p:cNvSpPr/>
          <p:nvPr/>
        </p:nvSpPr>
        <p:spPr>
          <a:xfrm>
            <a:off x="6812085" y="3793123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2BA9F97-D947-4138-863C-621EA07BBF4F}"/>
              </a:ext>
            </a:extLst>
          </p:cNvPr>
          <p:cNvSpPr/>
          <p:nvPr/>
        </p:nvSpPr>
        <p:spPr>
          <a:xfrm>
            <a:off x="6803950" y="3415927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061B9046-BFC5-4107-8D66-B27FD2B7814B}"/>
              </a:ext>
            </a:extLst>
          </p:cNvPr>
          <p:cNvSpPr/>
          <p:nvPr/>
        </p:nvSpPr>
        <p:spPr>
          <a:xfrm>
            <a:off x="10066145" y="1151192"/>
            <a:ext cx="476741" cy="288979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82" name="Rounded Rectangle 50">
            <a:extLst>
              <a:ext uri="{FF2B5EF4-FFF2-40B4-BE49-F238E27FC236}">
                <a16:creationId xmlns:a16="http://schemas.microsoft.com/office/drawing/2014/main" id="{31BA17F8-47E0-4445-9DD0-3FB364990F1B}"/>
              </a:ext>
            </a:extLst>
          </p:cNvPr>
          <p:cNvSpPr/>
          <p:nvPr/>
        </p:nvSpPr>
        <p:spPr>
          <a:xfrm>
            <a:off x="4079474" y="4489119"/>
            <a:ext cx="2947243" cy="2940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6.11 SMS/Email/PDF Template - Configuration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D4E3214-B79A-47B9-A2F0-BE69ECCC4F5D}"/>
              </a:ext>
            </a:extLst>
          </p:cNvPr>
          <p:cNvSpPr/>
          <p:nvPr/>
        </p:nvSpPr>
        <p:spPr>
          <a:xfrm>
            <a:off x="6800586" y="4550624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04ADFFF-D1E1-4AE7-9F93-D2261E330BAD}"/>
              </a:ext>
            </a:extLst>
          </p:cNvPr>
          <p:cNvGrpSpPr/>
          <p:nvPr/>
        </p:nvGrpSpPr>
        <p:grpSpPr>
          <a:xfrm>
            <a:off x="10633080" y="2797127"/>
            <a:ext cx="1616199" cy="1214166"/>
            <a:chOff x="10633080" y="2797127"/>
            <a:chExt cx="1616199" cy="1214166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2E4D206-F799-41BB-B437-BB61D3AD2F7E}"/>
                </a:ext>
              </a:extLst>
            </p:cNvPr>
            <p:cNvGrpSpPr/>
            <p:nvPr/>
          </p:nvGrpSpPr>
          <p:grpSpPr>
            <a:xfrm>
              <a:off x="10633080" y="2797127"/>
              <a:ext cx="1616199" cy="1214166"/>
              <a:chOff x="10623687" y="3500348"/>
              <a:chExt cx="1616199" cy="1214166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F2C8DD88-22F4-4BDE-B769-3E3C903F3C51}"/>
                  </a:ext>
                </a:extLst>
              </p:cNvPr>
              <p:cNvGrpSpPr/>
              <p:nvPr/>
            </p:nvGrpSpPr>
            <p:grpSpPr>
              <a:xfrm>
                <a:off x="10623687" y="3500348"/>
                <a:ext cx="1616199" cy="1214166"/>
                <a:chOff x="10623687" y="4580427"/>
                <a:chExt cx="1616199" cy="1628349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DFF9EEF7-C484-4C55-8A5A-EECAD0179963}"/>
                    </a:ext>
                  </a:extLst>
                </p:cNvPr>
                <p:cNvSpPr/>
                <p:nvPr/>
              </p:nvSpPr>
              <p:spPr>
                <a:xfrm>
                  <a:off x="10623687" y="4580427"/>
                  <a:ext cx="1503770" cy="16283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EEDA5602-BD42-4E16-A198-35FCEE06CBF9}"/>
                    </a:ext>
                  </a:extLst>
                </p:cNvPr>
                <p:cNvSpPr txBox="1"/>
                <p:nvPr/>
              </p:nvSpPr>
              <p:spPr>
                <a:xfrm>
                  <a:off x="11458903" y="5232248"/>
                  <a:ext cx="780983" cy="2889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Newly added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67E4AD5-C07A-49E7-A902-AE1EA27EE6B5}"/>
                    </a:ext>
                  </a:extLst>
                </p:cNvPr>
                <p:cNvSpPr txBox="1"/>
                <p:nvPr/>
              </p:nvSpPr>
              <p:spPr>
                <a:xfrm>
                  <a:off x="11483116" y="5640553"/>
                  <a:ext cx="740908" cy="4540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Open</a:t>
                  </a:r>
                </a:p>
                <a:p>
                  <a:r>
                    <a:rPr lang="en-US" sz="800" dirty="0"/>
                    <a:t>/Scope TBD</a:t>
                  </a:r>
                </a:p>
              </p:txBody>
            </p:sp>
          </p:grpSp>
          <p:sp>
            <p:nvSpPr>
              <p:cNvPr id="115" name="Rounded Rectangle 38">
                <a:extLst>
                  <a:ext uri="{FF2B5EF4-FFF2-40B4-BE49-F238E27FC236}">
                    <a16:creationId xmlns:a16="http://schemas.microsoft.com/office/drawing/2014/main" id="{B03AB4EF-0F0C-462D-96E0-77932E826786}"/>
                  </a:ext>
                </a:extLst>
              </p:cNvPr>
              <p:cNvSpPr/>
              <p:nvPr/>
            </p:nvSpPr>
            <p:spPr>
              <a:xfrm>
                <a:off x="10693009" y="4319521"/>
                <a:ext cx="836209" cy="29073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rgbClr val="FFFF00"/>
                    </a:solidFill>
                  </a:rPr>
                  <a:t>Yellow Text</a:t>
                </a:r>
              </a:p>
            </p:txBody>
          </p:sp>
          <p:sp>
            <p:nvSpPr>
              <p:cNvPr id="116" name="Rounded Rectangle 38">
                <a:extLst>
                  <a:ext uri="{FF2B5EF4-FFF2-40B4-BE49-F238E27FC236}">
                    <a16:creationId xmlns:a16="http://schemas.microsoft.com/office/drawing/2014/main" id="{FA068070-5E45-410C-99A6-E48CC3D79A2B}"/>
                  </a:ext>
                </a:extLst>
              </p:cNvPr>
              <p:cNvSpPr/>
              <p:nvPr/>
            </p:nvSpPr>
            <p:spPr>
              <a:xfrm>
                <a:off x="10693008" y="3975815"/>
                <a:ext cx="836209" cy="29073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Orange </a:t>
                </a:r>
                <a:r>
                  <a:rPr lang="en-US" sz="8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Text</a:t>
                </a:r>
              </a:p>
            </p:txBody>
          </p:sp>
        </p:grpSp>
        <p:sp>
          <p:nvSpPr>
            <p:cNvPr id="112" name="Rounded Rectangle 38">
              <a:extLst>
                <a:ext uri="{FF2B5EF4-FFF2-40B4-BE49-F238E27FC236}">
                  <a16:creationId xmlns:a16="http://schemas.microsoft.com/office/drawing/2014/main" id="{5BB1E0BB-0A50-4E9F-9439-66042B014659}"/>
                </a:ext>
              </a:extLst>
            </p:cNvPr>
            <p:cNvSpPr/>
            <p:nvPr/>
          </p:nvSpPr>
          <p:spPr>
            <a:xfrm>
              <a:off x="10702401" y="2902942"/>
              <a:ext cx="836209" cy="29073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White Text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92B686-8751-4E2A-B99F-A4CD49817A37}"/>
                </a:ext>
              </a:extLst>
            </p:cNvPr>
            <p:cNvSpPr txBox="1"/>
            <p:nvPr/>
          </p:nvSpPr>
          <p:spPr>
            <a:xfrm>
              <a:off x="11468296" y="2925196"/>
              <a:ext cx="6912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Baselined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215">
            <a:extLst>
              <a:ext uri="{FF2B5EF4-FFF2-40B4-BE49-F238E27FC236}">
                <a16:creationId xmlns:a16="http://schemas.microsoft.com/office/drawing/2014/main" id="{03774A7D-926A-4DA6-B0AF-A6B41D787C1F}"/>
              </a:ext>
            </a:extLst>
          </p:cNvPr>
          <p:cNvSpPr/>
          <p:nvPr/>
        </p:nvSpPr>
        <p:spPr>
          <a:xfrm>
            <a:off x="3949537" y="1454026"/>
            <a:ext cx="6506257" cy="4771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AEBED8-DE4A-4389-BC56-BCABA7CD4F35}"/>
              </a:ext>
            </a:extLst>
          </p:cNvPr>
          <p:cNvGrpSpPr/>
          <p:nvPr/>
        </p:nvGrpSpPr>
        <p:grpSpPr>
          <a:xfrm>
            <a:off x="572084" y="1015915"/>
            <a:ext cx="2893031" cy="331733"/>
            <a:chOff x="572084" y="1015915"/>
            <a:chExt cx="2893031" cy="331733"/>
          </a:xfrm>
        </p:grpSpPr>
        <p:sp>
          <p:nvSpPr>
            <p:cNvPr id="58" name="Pentagon 57"/>
            <p:cNvSpPr/>
            <p:nvPr/>
          </p:nvSpPr>
          <p:spPr>
            <a:xfrm>
              <a:off x="572084" y="1015915"/>
              <a:ext cx="2893031" cy="331733"/>
            </a:xfrm>
            <a:prstGeom prst="homePlate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86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8. Admin – Identity Services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702" y="1023959"/>
              <a:ext cx="457554" cy="28212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085" y="240890"/>
            <a:ext cx="10972800" cy="639762"/>
          </a:xfrm>
        </p:spPr>
        <p:txBody>
          <a:bodyPr/>
          <a:lstStyle/>
          <a:p>
            <a:r>
              <a:rPr lang="en-US" dirty="0"/>
              <a:t>Scope Map – Facilitating Features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8E0C-DD27-481F-9504-04DD23097F5E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7111" y="1449390"/>
            <a:ext cx="3274701" cy="2064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29730" y="1496970"/>
            <a:ext cx="2959414" cy="1905844"/>
            <a:chOff x="99151" y="560716"/>
            <a:chExt cx="2342950" cy="1856794"/>
          </a:xfrm>
          <a:solidFill>
            <a:schemeClr val="accent5">
              <a:lumMod val="7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5" name="Rounded Rectangle 44"/>
            <p:cNvSpPr/>
            <p:nvPr/>
          </p:nvSpPr>
          <p:spPr>
            <a:xfrm>
              <a:off x="99151" y="560716"/>
              <a:ext cx="2342949" cy="286438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/>
              <a:r>
                <a:rPr lang="en-US" sz="900" dirty="0">
                  <a:solidFill>
                    <a:schemeClr val="bg1"/>
                  </a:solidFill>
                </a:rPr>
                <a:t>8.1 Administration and User Management of TSPs – Setup TSP Users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99151" y="955715"/>
              <a:ext cx="2342949" cy="286438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8.2 Key generation for partners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08786" y="1359783"/>
              <a:ext cx="2333315" cy="286438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8.3 Ability to handle device registration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08786" y="1736073"/>
              <a:ext cx="2333314" cy="286438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8.4 SMS/Email Template - Configuration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08786" y="2131072"/>
              <a:ext cx="2333314" cy="286438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8.5 Configure authentication data retention parameters</a:t>
              </a:r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0D555594-56CB-4CAC-B03F-7F6403559906}"/>
              </a:ext>
            </a:extLst>
          </p:cNvPr>
          <p:cNvSpPr/>
          <p:nvPr/>
        </p:nvSpPr>
        <p:spPr>
          <a:xfrm>
            <a:off x="3256299" y="1155278"/>
            <a:ext cx="476741" cy="288979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48A95F8-3942-4D39-A29A-E150426D90AD}"/>
              </a:ext>
            </a:extLst>
          </p:cNvPr>
          <p:cNvGrpSpPr/>
          <p:nvPr/>
        </p:nvGrpSpPr>
        <p:grpSpPr>
          <a:xfrm>
            <a:off x="10623687" y="5076343"/>
            <a:ext cx="1503770" cy="1132433"/>
            <a:chOff x="10623687" y="5076343"/>
            <a:chExt cx="1503770" cy="113243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5530712-3CE3-4785-ABA8-3B606AC12B8E}"/>
                </a:ext>
              </a:extLst>
            </p:cNvPr>
            <p:cNvSpPr/>
            <p:nvPr/>
          </p:nvSpPr>
          <p:spPr>
            <a:xfrm>
              <a:off x="10623687" y="5076343"/>
              <a:ext cx="1503770" cy="1132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449C1B4-21CA-49E5-AB17-3DE8B83196E6}"/>
                </a:ext>
              </a:extLst>
            </p:cNvPr>
            <p:cNvGrpSpPr/>
            <p:nvPr/>
          </p:nvGrpSpPr>
          <p:grpSpPr>
            <a:xfrm>
              <a:off x="10707273" y="5177945"/>
              <a:ext cx="666458" cy="246221"/>
              <a:chOff x="9584531" y="5409665"/>
              <a:chExt cx="666458" cy="246221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D7A979EA-DDE0-43AA-ADA8-E2FDB5E547E2}"/>
                  </a:ext>
                </a:extLst>
              </p:cNvPr>
              <p:cNvSpPr/>
              <p:nvPr/>
            </p:nvSpPr>
            <p:spPr>
              <a:xfrm>
                <a:off x="9584531" y="5409665"/>
                <a:ext cx="218900" cy="2189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528F6E4-8E2E-47A9-8310-ADD1824DDE8B}"/>
                  </a:ext>
                </a:extLst>
              </p:cNvPr>
              <p:cNvSpPr txBox="1"/>
              <p:nvPr/>
            </p:nvSpPr>
            <p:spPr>
              <a:xfrm>
                <a:off x="9803431" y="5409665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High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3E33F8E-4C87-4FFC-83A9-EC368391A7FA}"/>
                </a:ext>
              </a:extLst>
            </p:cNvPr>
            <p:cNvGrpSpPr/>
            <p:nvPr/>
          </p:nvGrpSpPr>
          <p:grpSpPr>
            <a:xfrm>
              <a:off x="10724438" y="5519448"/>
              <a:ext cx="858819" cy="246221"/>
              <a:chOff x="9584531" y="5409665"/>
              <a:chExt cx="858819" cy="246221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C1E8BE89-EB7A-4E35-ACFB-D23FC604ED91}"/>
                  </a:ext>
                </a:extLst>
              </p:cNvPr>
              <p:cNvSpPr/>
              <p:nvPr/>
            </p:nvSpPr>
            <p:spPr>
              <a:xfrm>
                <a:off x="9584531" y="5409665"/>
                <a:ext cx="218900" cy="218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095433B-BD0C-4C2B-9DEF-F5D7D0337AE8}"/>
                  </a:ext>
                </a:extLst>
              </p:cNvPr>
              <p:cNvSpPr txBox="1"/>
              <p:nvPr/>
            </p:nvSpPr>
            <p:spPr>
              <a:xfrm>
                <a:off x="9803431" y="5409665"/>
                <a:ext cx="6399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Medium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082D627-D581-4D23-B016-33796B6A480D}"/>
                </a:ext>
              </a:extLst>
            </p:cNvPr>
            <p:cNvGrpSpPr/>
            <p:nvPr/>
          </p:nvGrpSpPr>
          <p:grpSpPr>
            <a:xfrm>
              <a:off x="10735364" y="5847070"/>
              <a:ext cx="637604" cy="246221"/>
              <a:chOff x="9584531" y="5409665"/>
              <a:chExt cx="637604" cy="246221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D7B9F80-CC71-4B1A-B942-0AD4C3938BB0}"/>
                  </a:ext>
                </a:extLst>
              </p:cNvPr>
              <p:cNvSpPr/>
              <p:nvPr/>
            </p:nvSpPr>
            <p:spPr>
              <a:xfrm>
                <a:off x="9584531" y="5409665"/>
                <a:ext cx="218900" cy="2189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8179630-EE04-41ED-AF2D-026479C66533}"/>
                  </a:ext>
                </a:extLst>
              </p:cNvPr>
              <p:cNvSpPr txBox="1"/>
              <p:nvPr/>
            </p:nvSpPr>
            <p:spPr>
              <a:xfrm>
                <a:off x="9803431" y="5409665"/>
                <a:ext cx="41870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Low</a:t>
                </a:r>
              </a:p>
            </p:txBody>
          </p:sp>
        </p:grpSp>
      </p:grpSp>
      <p:sp>
        <p:nvSpPr>
          <p:cNvPr id="97" name="Oval 96">
            <a:extLst>
              <a:ext uri="{FF2B5EF4-FFF2-40B4-BE49-F238E27FC236}">
                <a16:creationId xmlns:a16="http://schemas.microsoft.com/office/drawing/2014/main" id="{FC30DF62-9A81-4AEC-8225-C14C3392BE6B}"/>
              </a:ext>
            </a:extLst>
          </p:cNvPr>
          <p:cNvSpPr/>
          <p:nvPr/>
        </p:nvSpPr>
        <p:spPr>
          <a:xfrm>
            <a:off x="3455679" y="1583620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1405C02-6640-44CD-A225-D83EE8EE4E74}"/>
              </a:ext>
            </a:extLst>
          </p:cNvPr>
          <p:cNvSpPr/>
          <p:nvPr/>
        </p:nvSpPr>
        <p:spPr>
          <a:xfrm>
            <a:off x="3455776" y="1958126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F4D1B5F-A681-44ED-85FE-BB9EB40E4DF4}"/>
              </a:ext>
            </a:extLst>
          </p:cNvPr>
          <p:cNvSpPr/>
          <p:nvPr/>
        </p:nvSpPr>
        <p:spPr>
          <a:xfrm>
            <a:off x="3455679" y="2423786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B7DE089-5B2F-4ECD-8DDB-70A98C989ED5}"/>
              </a:ext>
            </a:extLst>
          </p:cNvPr>
          <p:cNvSpPr/>
          <p:nvPr/>
        </p:nvSpPr>
        <p:spPr>
          <a:xfrm>
            <a:off x="3470097" y="2776328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2E4A707-BC09-47A4-8EEF-0F0DE07B5637}"/>
              </a:ext>
            </a:extLst>
          </p:cNvPr>
          <p:cNvSpPr/>
          <p:nvPr/>
        </p:nvSpPr>
        <p:spPr>
          <a:xfrm>
            <a:off x="3455679" y="3182455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8735FE5-00F5-47B8-905F-A9FD9F337761}"/>
              </a:ext>
            </a:extLst>
          </p:cNvPr>
          <p:cNvGrpSpPr/>
          <p:nvPr/>
        </p:nvGrpSpPr>
        <p:grpSpPr>
          <a:xfrm>
            <a:off x="10621083" y="4110594"/>
            <a:ext cx="1503770" cy="822471"/>
            <a:chOff x="10621083" y="3837670"/>
            <a:chExt cx="1503770" cy="82247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D9C7917-EEA1-4747-B257-69ED076A5307}"/>
                </a:ext>
              </a:extLst>
            </p:cNvPr>
            <p:cNvGrpSpPr/>
            <p:nvPr/>
          </p:nvGrpSpPr>
          <p:grpSpPr>
            <a:xfrm>
              <a:off x="10621083" y="3837670"/>
              <a:ext cx="1503770" cy="822471"/>
              <a:chOff x="10623687" y="5076343"/>
              <a:chExt cx="1503770" cy="82247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9FC9824-4405-4DB1-938B-5ECE0B60ED51}"/>
                  </a:ext>
                </a:extLst>
              </p:cNvPr>
              <p:cNvSpPr/>
              <p:nvPr/>
            </p:nvSpPr>
            <p:spPr>
              <a:xfrm>
                <a:off x="10623687" y="5076343"/>
                <a:ext cx="1503770" cy="82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4988AA7-9325-44CA-9F19-B331C057E8BE}"/>
                  </a:ext>
                </a:extLst>
              </p:cNvPr>
              <p:cNvSpPr txBox="1"/>
              <p:nvPr/>
            </p:nvSpPr>
            <p:spPr>
              <a:xfrm>
                <a:off x="11495113" y="5165735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v1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CFE802E-0F91-43EB-A4C6-0FF4F73A3B3D}"/>
                  </a:ext>
                </a:extLst>
              </p:cNvPr>
              <p:cNvSpPr txBox="1"/>
              <p:nvPr/>
            </p:nvSpPr>
            <p:spPr>
              <a:xfrm>
                <a:off x="11495113" y="5519448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v2</a:t>
                </a:r>
              </a:p>
            </p:txBody>
          </p:sp>
        </p:grpSp>
        <p:sp>
          <p:nvSpPr>
            <p:cNvPr id="96" name="Rounded Rectangle 38">
              <a:extLst>
                <a:ext uri="{FF2B5EF4-FFF2-40B4-BE49-F238E27FC236}">
                  <a16:creationId xmlns:a16="http://schemas.microsoft.com/office/drawing/2014/main" id="{23130A48-34BB-4DAE-9D89-40ACA342B8D9}"/>
                </a:ext>
              </a:extLst>
            </p:cNvPr>
            <p:cNvSpPr/>
            <p:nvPr/>
          </p:nvSpPr>
          <p:spPr>
            <a:xfrm>
              <a:off x="10716141" y="3952402"/>
              <a:ext cx="623759" cy="22800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2" name="Rounded Rectangle 38">
              <a:extLst>
                <a:ext uri="{FF2B5EF4-FFF2-40B4-BE49-F238E27FC236}">
                  <a16:creationId xmlns:a16="http://schemas.microsoft.com/office/drawing/2014/main" id="{81093786-89F9-48EF-9B98-1DED3156DD00}"/>
                </a:ext>
              </a:extLst>
            </p:cNvPr>
            <p:cNvSpPr/>
            <p:nvPr/>
          </p:nvSpPr>
          <p:spPr>
            <a:xfrm>
              <a:off x="10730041" y="4295137"/>
              <a:ext cx="623759" cy="22800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88941B8-9F79-43C9-8DFD-D4EB921342CA}"/>
              </a:ext>
            </a:extLst>
          </p:cNvPr>
          <p:cNvGrpSpPr/>
          <p:nvPr/>
        </p:nvGrpSpPr>
        <p:grpSpPr>
          <a:xfrm>
            <a:off x="3967840" y="1010289"/>
            <a:ext cx="2940872" cy="370109"/>
            <a:chOff x="3967840" y="1010289"/>
            <a:chExt cx="2940872" cy="370109"/>
          </a:xfrm>
        </p:grpSpPr>
        <p:sp>
          <p:nvSpPr>
            <p:cNvPr id="115" name="Pentagon 62">
              <a:extLst>
                <a:ext uri="{FF2B5EF4-FFF2-40B4-BE49-F238E27FC236}">
                  <a16:creationId xmlns:a16="http://schemas.microsoft.com/office/drawing/2014/main" id="{6C937B62-2B68-461A-A227-E6C4CB939AB9}"/>
                </a:ext>
              </a:extLst>
            </p:cNvPr>
            <p:cNvSpPr/>
            <p:nvPr/>
          </p:nvSpPr>
          <p:spPr>
            <a:xfrm>
              <a:off x="3967840" y="1010289"/>
              <a:ext cx="2940872" cy="337359"/>
            </a:xfrm>
            <a:prstGeom prst="homePlate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86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9. Common Application    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    Requirements </a:t>
              </a: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85A26B17-6DB4-4536-B37A-9411CF805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4974" y="1042220"/>
              <a:ext cx="441434" cy="338178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7F554BB-3551-46B0-AC59-3A292C26D64B}"/>
              </a:ext>
            </a:extLst>
          </p:cNvPr>
          <p:cNvGrpSpPr/>
          <p:nvPr/>
        </p:nvGrpSpPr>
        <p:grpSpPr>
          <a:xfrm>
            <a:off x="4114974" y="1560051"/>
            <a:ext cx="2974427" cy="4542982"/>
            <a:chOff x="2674820" y="1978849"/>
            <a:chExt cx="2060004" cy="3683243"/>
          </a:xfrm>
          <a:solidFill>
            <a:schemeClr val="accent5">
              <a:lumMod val="7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8" name="Rounded Rectangle 66">
              <a:extLst>
                <a:ext uri="{FF2B5EF4-FFF2-40B4-BE49-F238E27FC236}">
                  <a16:creationId xmlns:a16="http://schemas.microsoft.com/office/drawing/2014/main" id="{F4476946-042F-46AC-8718-BAE5F0B2B78D}"/>
                </a:ext>
              </a:extLst>
            </p:cNvPr>
            <p:cNvSpPr/>
            <p:nvPr/>
          </p:nvSpPr>
          <p:spPr>
            <a:xfrm>
              <a:off x="2674820" y="1978849"/>
              <a:ext cx="2047036" cy="310344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9.1 Localization: Support Language Character Sets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9.2 Key Management</a:t>
              </a:r>
            </a:p>
          </p:txBody>
        </p:sp>
        <p:sp>
          <p:nvSpPr>
            <p:cNvPr id="119" name="Rounded Rectangle 67">
              <a:extLst>
                <a:ext uri="{FF2B5EF4-FFF2-40B4-BE49-F238E27FC236}">
                  <a16:creationId xmlns:a16="http://schemas.microsoft.com/office/drawing/2014/main" id="{133D7BD2-0038-4A87-B63F-DFF6361D58B5}"/>
                </a:ext>
              </a:extLst>
            </p:cNvPr>
            <p:cNvSpPr/>
            <p:nvPr/>
          </p:nvSpPr>
          <p:spPr>
            <a:xfrm>
              <a:off x="2674820" y="2415438"/>
              <a:ext cx="2057659" cy="294336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9.3 Facilitate Integration: GPS APIs &amp; Location services. Driver installation for machine location </a:t>
              </a:r>
            </a:p>
          </p:txBody>
        </p:sp>
        <p:sp>
          <p:nvSpPr>
            <p:cNvPr id="120" name="Rounded Rectangle 68">
              <a:extLst>
                <a:ext uri="{FF2B5EF4-FFF2-40B4-BE49-F238E27FC236}">
                  <a16:creationId xmlns:a16="http://schemas.microsoft.com/office/drawing/2014/main" id="{38078505-EE79-495F-B4A6-5067060F2A97}"/>
                </a:ext>
              </a:extLst>
            </p:cNvPr>
            <p:cNvSpPr/>
            <p:nvPr/>
          </p:nvSpPr>
          <p:spPr>
            <a:xfrm>
              <a:off x="2678757" y="2836925"/>
              <a:ext cx="2053724" cy="308153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9.4 Facilitate Integration: Translation engine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9.5 Facilitate Integration: Transliteration engine</a:t>
              </a:r>
            </a:p>
          </p:txBody>
        </p:sp>
        <p:sp>
          <p:nvSpPr>
            <p:cNvPr id="121" name="Rounded Rectangle 69">
              <a:extLst>
                <a:ext uri="{FF2B5EF4-FFF2-40B4-BE49-F238E27FC236}">
                  <a16:creationId xmlns:a16="http://schemas.microsoft.com/office/drawing/2014/main" id="{6FAD42AF-5A16-45BB-B10D-0D74A66ABAB5}"/>
                </a:ext>
              </a:extLst>
            </p:cNvPr>
            <p:cNvSpPr/>
            <p:nvPr/>
          </p:nvSpPr>
          <p:spPr>
            <a:xfrm>
              <a:off x="2674822" y="3242336"/>
              <a:ext cx="2057659" cy="309730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9.6 Facilitate Integration: Number generator (UIN/Ack. no.) – Includes logic</a:t>
              </a:r>
            </a:p>
          </p:txBody>
        </p:sp>
        <p:sp>
          <p:nvSpPr>
            <p:cNvPr id="124" name="Rounded Rectangle 70">
              <a:extLst>
                <a:ext uri="{FF2B5EF4-FFF2-40B4-BE49-F238E27FC236}">
                  <a16:creationId xmlns:a16="http://schemas.microsoft.com/office/drawing/2014/main" id="{9F33BA4B-D694-4AA8-9C88-EA363E530A81}"/>
                </a:ext>
              </a:extLst>
            </p:cNvPr>
            <p:cNvSpPr/>
            <p:nvPr/>
          </p:nvSpPr>
          <p:spPr>
            <a:xfrm>
              <a:off x="2677165" y="3671067"/>
              <a:ext cx="2055316" cy="302918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/>
              <a:endParaRPr lang="en-US" sz="900" dirty="0">
                <a:solidFill>
                  <a:schemeClr val="bg1"/>
                </a:solidFill>
              </a:endParaRPr>
            </a:p>
            <a:p>
              <a:pPr marL="0" lvl="1"/>
              <a:r>
                <a:rPr lang="en-US" sz="900" dirty="0">
                  <a:solidFill>
                    <a:schemeClr val="bg1"/>
                  </a:solidFill>
                </a:rPr>
                <a:t>9.7 Facilitate Integration: SDK – Biometrics Quality Check / Segmentation</a:t>
              </a:r>
            </a:p>
            <a:p>
              <a:pPr marL="0" lvl="1"/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5" name="Rounded Rectangle 71">
              <a:extLst>
                <a:ext uri="{FF2B5EF4-FFF2-40B4-BE49-F238E27FC236}">
                  <a16:creationId xmlns:a16="http://schemas.microsoft.com/office/drawing/2014/main" id="{69296990-8751-46CE-AB56-EB246D12AA29}"/>
                </a:ext>
              </a:extLst>
            </p:cNvPr>
            <p:cNvSpPr/>
            <p:nvPr/>
          </p:nvSpPr>
          <p:spPr>
            <a:xfrm>
              <a:off x="2674821" y="4518284"/>
              <a:ext cx="2057659" cy="310346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/>
              <a:r>
                <a:rPr lang="en-US" sz="900" dirty="0">
                  <a:solidFill>
                    <a:schemeClr val="bg1"/>
                  </a:solidFill>
                </a:rPr>
                <a:t>9.9 Facilitate Integration: Email Server</a:t>
              </a:r>
            </a:p>
            <a:p>
              <a:pPr marL="0" lvl="1"/>
              <a:r>
                <a:rPr lang="en-US" sz="900" dirty="0">
                  <a:solidFill>
                    <a:schemeClr val="bg1"/>
                  </a:solidFill>
                </a:rPr>
                <a:t>9.10 Facilitate Integration: SMS Gateway</a:t>
              </a:r>
            </a:p>
          </p:txBody>
        </p:sp>
        <p:sp>
          <p:nvSpPr>
            <p:cNvPr id="127" name="Rounded Rectangle 72">
              <a:extLst>
                <a:ext uri="{FF2B5EF4-FFF2-40B4-BE49-F238E27FC236}">
                  <a16:creationId xmlns:a16="http://schemas.microsoft.com/office/drawing/2014/main" id="{5CDC4A0D-AA84-4EE2-BE65-F430A092E12E}"/>
                </a:ext>
              </a:extLst>
            </p:cNvPr>
            <p:cNvSpPr/>
            <p:nvPr/>
          </p:nvSpPr>
          <p:spPr>
            <a:xfrm>
              <a:off x="2674821" y="4934336"/>
              <a:ext cx="2057659" cy="301831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/>
              <a:r>
                <a:rPr lang="en-US" sz="900" dirty="0">
                  <a:solidFill>
                    <a:schemeClr val="bg1"/>
                  </a:solidFill>
                </a:rPr>
                <a:t>9.11 Integration with Enrolment Clients for Master Data and software Update</a:t>
              </a:r>
            </a:p>
          </p:txBody>
        </p:sp>
        <p:sp>
          <p:nvSpPr>
            <p:cNvPr id="128" name="Rounded Rectangle 73">
              <a:extLst>
                <a:ext uri="{FF2B5EF4-FFF2-40B4-BE49-F238E27FC236}">
                  <a16:creationId xmlns:a16="http://schemas.microsoft.com/office/drawing/2014/main" id="{5226DEFB-7173-4443-931B-FE06AF487898}"/>
                </a:ext>
              </a:extLst>
            </p:cNvPr>
            <p:cNvSpPr/>
            <p:nvPr/>
          </p:nvSpPr>
          <p:spPr>
            <a:xfrm>
              <a:off x="2674821" y="5318224"/>
              <a:ext cx="2057659" cy="343868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9.12 Facilitate External System Integration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9.13 Facilitate Integration with Virtual Device Manager</a:t>
              </a:r>
            </a:p>
          </p:txBody>
        </p:sp>
        <p:sp>
          <p:nvSpPr>
            <p:cNvPr id="129" name="Rounded Rectangle 74">
              <a:extLst>
                <a:ext uri="{FF2B5EF4-FFF2-40B4-BE49-F238E27FC236}">
                  <a16:creationId xmlns:a16="http://schemas.microsoft.com/office/drawing/2014/main" id="{18376A94-940E-4382-874F-555856AC8B4F}"/>
                </a:ext>
              </a:extLst>
            </p:cNvPr>
            <p:cNvSpPr/>
            <p:nvPr/>
          </p:nvSpPr>
          <p:spPr>
            <a:xfrm>
              <a:off x="2677165" y="4092986"/>
              <a:ext cx="2057659" cy="310877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9.8 ABIS Integration – Middleware / Interface with </a:t>
              </a:r>
              <a:r>
                <a:rPr lang="en-US" sz="900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multi-ABIS solution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6E7E749-B860-4DA3-9C66-A05122D5CF87}"/>
              </a:ext>
            </a:extLst>
          </p:cNvPr>
          <p:cNvGrpSpPr/>
          <p:nvPr/>
        </p:nvGrpSpPr>
        <p:grpSpPr>
          <a:xfrm>
            <a:off x="7302602" y="1560049"/>
            <a:ext cx="2995447" cy="4533242"/>
            <a:chOff x="5066484" y="2612608"/>
            <a:chExt cx="2153109" cy="357978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88" name="Rounded Rectangle 76">
              <a:extLst>
                <a:ext uri="{FF2B5EF4-FFF2-40B4-BE49-F238E27FC236}">
                  <a16:creationId xmlns:a16="http://schemas.microsoft.com/office/drawing/2014/main" id="{5EC71C61-8BDA-409A-8C05-C6D3E8245562}"/>
                </a:ext>
              </a:extLst>
            </p:cNvPr>
            <p:cNvSpPr/>
            <p:nvPr/>
          </p:nvSpPr>
          <p:spPr>
            <a:xfrm>
              <a:off x="5066486" y="3799775"/>
              <a:ext cx="2153104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9.18 BI, Analytics &amp; Reporting: Provide structured data, PoC/Test support, Basic EoD reports</a:t>
              </a:r>
            </a:p>
          </p:txBody>
        </p:sp>
        <p:sp>
          <p:nvSpPr>
            <p:cNvPr id="189" name="Rounded Rectangle 77">
              <a:extLst>
                <a:ext uri="{FF2B5EF4-FFF2-40B4-BE49-F238E27FC236}">
                  <a16:creationId xmlns:a16="http://schemas.microsoft.com/office/drawing/2014/main" id="{009665B0-BDC1-4AB6-96DA-1AAF3655401A}"/>
                </a:ext>
              </a:extLst>
            </p:cNvPr>
            <p:cNvSpPr/>
            <p:nvPr/>
          </p:nvSpPr>
          <p:spPr>
            <a:xfrm>
              <a:off x="5066485" y="4256545"/>
              <a:ext cx="2143095" cy="30919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9.19 </a:t>
              </a:r>
              <a:r>
                <a:rPr lang="fr-FR" sz="900" dirty="0">
                  <a:solidFill>
                    <a:schemeClr val="bg1"/>
                  </a:solidFill>
                </a:rPr>
                <a:t>Document Management System (DMS): Provide Connectors to consume data</a:t>
              </a:r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rgbClr val="FFFF00"/>
                </a:solidFill>
              </a:endParaRPr>
            </a:p>
          </p:txBody>
        </p:sp>
        <p:sp>
          <p:nvSpPr>
            <p:cNvPr id="190" name="Rounded Rectangle 78">
              <a:extLst>
                <a:ext uri="{FF2B5EF4-FFF2-40B4-BE49-F238E27FC236}">
                  <a16:creationId xmlns:a16="http://schemas.microsoft.com/office/drawing/2014/main" id="{6D5B9382-277C-4226-9755-9BDD4ADC7CCB}"/>
                </a:ext>
              </a:extLst>
            </p:cNvPr>
            <p:cNvSpPr/>
            <p:nvPr/>
          </p:nvSpPr>
          <p:spPr>
            <a:xfrm>
              <a:off x="5067476" y="4646277"/>
              <a:ext cx="2152114" cy="31492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9.20 CRM/LMS: Provide Data: CRM/LMS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9.21 RNP &amp; Mobile App: APIs / Data connectors</a:t>
              </a:r>
            </a:p>
          </p:txBody>
        </p:sp>
        <p:sp>
          <p:nvSpPr>
            <p:cNvPr id="191" name="Rounded Rectangle 79">
              <a:extLst>
                <a:ext uri="{FF2B5EF4-FFF2-40B4-BE49-F238E27FC236}">
                  <a16:creationId xmlns:a16="http://schemas.microsoft.com/office/drawing/2014/main" id="{CA7890CD-60FA-412B-B0BC-8F618B345580}"/>
                </a:ext>
              </a:extLst>
            </p:cNvPr>
            <p:cNvSpPr/>
            <p:nvPr/>
          </p:nvSpPr>
          <p:spPr>
            <a:xfrm>
              <a:off x="5066489" y="5041953"/>
              <a:ext cx="2153104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9.22 APIs Performance Benchmarking: API call Performance </a:t>
              </a:r>
            </a:p>
          </p:txBody>
        </p:sp>
        <p:sp>
          <p:nvSpPr>
            <p:cNvPr id="192" name="Rounded Rectangle 80">
              <a:extLst>
                <a:ext uri="{FF2B5EF4-FFF2-40B4-BE49-F238E27FC236}">
                  <a16:creationId xmlns:a16="http://schemas.microsoft.com/office/drawing/2014/main" id="{6974C04A-D711-4E47-9FD2-EA3D7017FF37}"/>
                </a:ext>
              </a:extLst>
            </p:cNvPr>
            <p:cNvSpPr/>
            <p:nvPr/>
          </p:nvSpPr>
          <p:spPr>
            <a:xfrm>
              <a:off x="5066487" y="5484867"/>
              <a:ext cx="2153105" cy="3108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9.23 Workflow / Process Configuration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9.24 Resiliency and HA testing Framework development</a:t>
              </a:r>
            </a:p>
          </p:txBody>
        </p:sp>
        <p:sp>
          <p:nvSpPr>
            <p:cNvPr id="193" name="Rounded Rectangle 81">
              <a:extLst>
                <a:ext uri="{FF2B5EF4-FFF2-40B4-BE49-F238E27FC236}">
                  <a16:creationId xmlns:a16="http://schemas.microsoft.com/office/drawing/2014/main" id="{7816F312-E257-468B-9DA2-96EA81DC7C9D}"/>
                </a:ext>
              </a:extLst>
            </p:cNvPr>
            <p:cNvSpPr/>
            <p:nvPr/>
          </p:nvSpPr>
          <p:spPr>
            <a:xfrm>
              <a:off x="5077109" y="5883680"/>
              <a:ext cx="2135262" cy="30871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1"/>
                </a:solidFill>
              </a:endParaRPr>
            </a:p>
            <a:p>
              <a:r>
                <a:rPr lang="en-US" sz="900" dirty="0">
                  <a:solidFill>
                    <a:schemeClr val="bg1"/>
                  </a:solidFill>
                </a:rPr>
                <a:t>9.25 Reference Implementation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9.26 Alert Mechanism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94" name="Rounded Rectangle 82">
              <a:extLst>
                <a:ext uri="{FF2B5EF4-FFF2-40B4-BE49-F238E27FC236}">
                  <a16:creationId xmlns:a16="http://schemas.microsoft.com/office/drawing/2014/main" id="{61ADCE2F-CEC7-407E-96C4-55C9BA128A63}"/>
                </a:ext>
              </a:extLst>
            </p:cNvPr>
            <p:cNvSpPr/>
            <p:nvPr/>
          </p:nvSpPr>
          <p:spPr>
            <a:xfrm>
              <a:off x="5066484" y="3014033"/>
              <a:ext cx="2143095" cy="30802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9.15 Integration with Authentication Server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9.16  Facilitate Integration with Letter/Card Delivery System</a:t>
              </a:r>
            </a:p>
          </p:txBody>
        </p:sp>
        <p:sp>
          <p:nvSpPr>
            <p:cNvPr id="195" name="Rounded Rectangle 83">
              <a:extLst>
                <a:ext uri="{FF2B5EF4-FFF2-40B4-BE49-F238E27FC236}">
                  <a16:creationId xmlns:a16="http://schemas.microsoft.com/office/drawing/2014/main" id="{7ABA3413-61D7-4E77-B2D6-4C12BC4E9DD4}"/>
                </a:ext>
              </a:extLst>
            </p:cNvPr>
            <p:cNvSpPr/>
            <p:nvPr/>
          </p:nvSpPr>
          <p:spPr>
            <a:xfrm>
              <a:off x="5077109" y="3404115"/>
              <a:ext cx="2132471" cy="30802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9.17 Store Data Across Multiple Storage Schemes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96" name="Rounded Rectangle 84">
              <a:extLst>
                <a:ext uri="{FF2B5EF4-FFF2-40B4-BE49-F238E27FC236}">
                  <a16:creationId xmlns:a16="http://schemas.microsoft.com/office/drawing/2014/main" id="{C9347A5F-7119-4244-9E84-682615599A22}"/>
                </a:ext>
              </a:extLst>
            </p:cNvPr>
            <p:cNvSpPr/>
            <p:nvPr/>
          </p:nvSpPr>
          <p:spPr>
            <a:xfrm>
              <a:off x="5080824" y="2612608"/>
              <a:ext cx="2128755" cy="31217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9.14 Integration with Enrolment Client for Enrolment Data Upload</a:t>
              </a:r>
            </a:p>
          </p:txBody>
        </p:sp>
      </p:grpSp>
      <p:sp>
        <p:nvSpPr>
          <p:cNvPr id="197" name="Oval 196">
            <a:extLst>
              <a:ext uri="{FF2B5EF4-FFF2-40B4-BE49-F238E27FC236}">
                <a16:creationId xmlns:a16="http://schemas.microsoft.com/office/drawing/2014/main" id="{B9209DA8-2E24-44E5-BDF1-6880EC7EF7D9}"/>
              </a:ext>
            </a:extLst>
          </p:cNvPr>
          <p:cNvSpPr/>
          <p:nvPr/>
        </p:nvSpPr>
        <p:spPr>
          <a:xfrm>
            <a:off x="6795287" y="1174765"/>
            <a:ext cx="476741" cy="288979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B8097336-7B0B-4C31-A5C4-D7070AA0F42A}"/>
              </a:ext>
            </a:extLst>
          </p:cNvPr>
          <p:cNvSpPr/>
          <p:nvPr/>
        </p:nvSpPr>
        <p:spPr>
          <a:xfrm>
            <a:off x="6864807" y="1709922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8C1AA7FA-DE25-4B29-9C35-59AD72325601}"/>
              </a:ext>
            </a:extLst>
          </p:cNvPr>
          <p:cNvSpPr/>
          <p:nvPr/>
        </p:nvSpPr>
        <p:spPr>
          <a:xfrm>
            <a:off x="6852357" y="2738413"/>
            <a:ext cx="218900" cy="2189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FD68DEA-1ED1-4908-8CD6-DC09B2700995}"/>
              </a:ext>
            </a:extLst>
          </p:cNvPr>
          <p:cNvSpPr/>
          <p:nvPr/>
        </p:nvSpPr>
        <p:spPr>
          <a:xfrm>
            <a:off x="6865387" y="3305675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60AF93A-99EE-48D3-8A3D-A989D6C9C062}"/>
              </a:ext>
            </a:extLst>
          </p:cNvPr>
          <p:cNvSpPr/>
          <p:nvPr/>
        </p:nvSpPr>
        <p:spPr>
          <a:xfrm>
            <a:off x="6852357" y="3800117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66F333D0-E109-42C7-87DB-D10D5123D327}"/>
              </a:ext>
            </a:extLst>
          </p:cNvPr>
          <p:cNvSpPr/>
          <p:nvPr/>
        </p:nvSpPr>
        <p:spPr>
          <a:xfrm>
            <a:off x="6871386" y="4319048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A09F21A0-B01D-42A4-A6D9-74F428A78705}"/>
              </a:ext>
            </a:extLst>
          </p:cNvPr>
          <p:cNvSpPr/>
          <p:nvPr/>
        </p:nvSpPr>
        <p:spPr>
          <a:xfrm>
            <a:off x="6864807" y="4826766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CBE2D500-6D30-424C-A5D0-CDBC25B3B97F}"/>
              </a:ext>
            </a:extLst>
          </p:cNvPr>
          <p:cNvSpPr/>
          <p:nvPr/>
        </p:nvSpPr>
        <p:spPr>
          <a:xfrm>
            <a:off x="10065219" y="2739618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B5CA25E4-41D1-4675-9383-436DC02D828F}"/>
              </a:ext>
            </a:extLst>
          </p:cNvPr>
          <p:cNvSpPr/>
          <p:nvPr/>
        </p:nvSpPr>
        <p:spPr>
          <a:xfrm>
            <a:off x="10063751" y="3213005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F36C909E-D0E6-410D-BC42-CCDDF2775A29}"/>
              </a:ext>
            </a:extLst>
          </p:cNvPr>
          <p:cNvSpPr/>
          <p:nvPr/>
        </p:nvSpPr>
        <p:spPr>
          <a:xfrm>
            <a:off x="10079637" y="3761319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095A9C61-7CC8-43B2-809A-600B014AB0CB}"/>
              </a:ext>
            </a:extLst>
          </p:cNvPr>
          <p:cNvSpPr/>
          <p:nvPr/>
        </p:nvSpPr>
        <p:spPr>
          <a:xfrm>
            <a:off x="10080916" y="4315283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3020B01-EA09-4631-8F21-BEE20E623B92}"/>
              </a:ext>
            </a:extLst>
          </p:cNvPr>
          <p:cNvSpPr/>
          <p:nvPr/>
        </p:nvSpPr>
        <p:spPr>
          <a:xfrm>
            <a:off x="10080120" y="4787205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B45186D4-2A14-4F05-95AD-A6D14B359112}"/>
              </a:ext>
            </a:extLst>
          </p:cNvPr>
          <p:cNvSpPr/>
          <p:nvPr/>
        </p:nvSpPr>
        <p:spPr>
          <a:xfrm>
            <a:off x="10079637" y="5348694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782DED0D-C4F6-4C54-A72B-5F4CFE259AC7}"/>
              </a:ext>
            </a:extLst>
          </p:cNvPr>
          <p:cNvSpPr/>
          <p:nvPr/>
        </p:nvSpPr>
        <p:spPr>
          <a:xfrm>
            <a:off x="10079637" y="5855133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3FD3F534-3422-452B-9A1C-AD67C6A262A9}"/>
              </a:ext>
            </a:extLst>
          </p:cNvPr>
          <p:cNvSpPr/>
          <p:nvPr/>
        </p:nvSpPr>
        <p:spPr>
          <a:xfrm>
            <a:off x="6871386" y="5342617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C8B58D55-9EAE-4E17-BDD1-21BFDC6A3945}"/>
              </a:ext>
            </a:extLst>
          </p:cNvPr>
          <p:cNvSpPr/>
          <p:nvPr/>
        </p:nvSpPr>
        <p:spPr>
          <a:xfrm>
            <a:off x="6872804" y="5859976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FF831A4C-6443-4C66-BA21-90BEA1A01C0A}"/>
              </a:ext>
            </a:extLst>
          </p:cNvPr>
          <p:cNvSpPr/>
          <p:nvPr/>
        </p:nvSpPr>
        <p:spPr>
          <a:xfrm>
            <a:off x="10063751" y="2198692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6C2E4BC-59E6-4B5E-ACBD-87AEEA043234}"/>
              </a:ext>
            </a:extLst>
          </p:cNvPr>
          <p:cNvSpPr/>
          <p:nvPr/>
        </p:nvSpPr>
        <p:spPr>
          <a:xfrm>
            <a:off x="10063751" y="1746097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3061B5B-5986-4982-8F67-6DAF25413872}"/>
              </a:ext>
            </a:extLst>
          </p:cNvPr>
          <p:cNvSpPr/>
          <p:nvPr/>
        </p:nvSpPr>
        <p:spPr>
          <a:xfrm>
            <a:off x="9627108" y="2024283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E527FBE-03F0-487F-912A-07DAD0C7B83F}"/>
              </a:ext>
            </a:extLst>
          </p:cNvPr>
          <p:cNvSpPr/>
          <p:nvPr/>
        </p:nvSpPr>
        <p:spPr>
          <a:xfrm>
            <a:off x="6864493" y="2211653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797CED4-6327-4F75-80F9-CEC7CCD1EB3E}"/>
              </a:ext>
            </a:extLst>
          </p:cNvPr>
          <p:cNvGrpSpPr/>
          <p:nvPr/>
        </p:nvGrpSpPr>
        <p:grpSpPr>
          <a:xfrm>
            <a:off x="10633080" y="2797127"/>
            <a:ext cx="1616199" cy="1214166"/>
            <a:chOff x="10633080" y="2797127"/>
            <a:chExt cx="1616199" cy="1214166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B2BE41E-4E6D-4668-A617-899FEFF4F845}"/>
                </a:ext>
              </a:extLst>
            </p:cNvPr>
            <p:cNvGrpSpPr/>
            <p:nvPr/>
          </p:nvGrpSpPr>
          <p:grpSpPr>
            <a:xfrm>
              <a:off x="10633080" y="2797127"/>
              <a:ext cx="1616199" cy="1214166"/>
              <a:chOff x="10623687" y="3500348"/>
              <a:chExt cx="1616199" cy="1214166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4A521634-F088-46DA-9C81-E61DEADC9E18}"/>
                  </a:ext>
                </a:extLst>
              </p:cNvPr>
              <p:cNvGrpSpPr/>
              <p:nvPr/>
            </p:nvGrpSpPr>
            <p:grpSpPr>
              <a:xfrm>
                <a:off x="10623687" y="3500348"/>
                <a:ext cx="1616199" cy="1214166"/>
                <a:chOff x="10623687" y="4580427"/>
                <a:chExt cx="1616199" cy="1628349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990BDF27-5FDF-4027-AF4D-7BE29B56FA49}"/>
                    </a:ext>
                  </a:extLst>
                </p:cNvPr>
                <p:cNvSpPr/>
                <p:nvPr/>
              </p:nvSpPr>
              <p:spPr>
                <a:xfrm>
                  <a:off x="10623687" y="4580427"/>
                  <a:ext cx="1503770" cy="16283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8AEDF46-F650-4A3C-AA02-1677E76582A9}"/>
                    </a:ext>
                  </a:extLst>
                </p:cNvPr>
                <p:cNvSpPr txBox="1"/>
                <p:nvPr/>
              </p:nvSpPr>
              <p:spPr>
                <a:xfrm>
                  <a:off x="11458903" y="5232248"/>
                  <a:ext cx="780983" cy="2889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Newly added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6C28C4C-A609-431E-9604-9540E67A73B2}"/>
                    </a:ext>
                  </a:extLst>
                </p:cNvPr>
                <p:cNvSpPr txBox="1"/>
                <p:nvPr/>
              </p:nvSpPr>
              <p:spPr>
                <a:xfrm>
                  <a:off x="11483116" y="5640553"/>
                  <a:ext cx="740908" cy="4540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Open</a:t>
                  </a:r>
                </a:p>
                <a:p>
                  <a:r>
                    <a:rPr lang="en-US" sz="800" dirty="0"/>
                    <a:t>/Scope TBD</a:t>
                  </a:r>
                </a:p>
              </p:txBody>
            </p:sp>
          </p:grpSp>
          <p:sp>
            <p:nvSpPr>
              <p:cNvPr id="108" name="Rounded Rectangle 38">
                <a:extLst>
                  <a:ext uri="{FF2B5EF4-FFF2-40B4-BE49-F238E27FC236}">
                    <a16:creationId xmlns:a16="http://schemas.microsoft.com/office/drawing/2014/main" id="{CB7B472F-8C2E-4232-A524-872E547ECD1E}"/>
                  </a:ext>
                </a:extLst>
              </p:cNvPr>
              <p:cNvSpPr/>
              <p:nvPr/>
            </p:nvSpPr>
            <p:spPr>
              <a:xfrm>
                <a:off x="10693009" y="4319521"/>
                <a:ext cx="836209" cy="29073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rgbClr val="FFFF00"/>
                    </a:solidFill>
                  </a:rPr>
                  <a:t>Yellow Text</a:t>
                </a:r>
              </a:p>
            </p:txBody>
          </p:sp>
          <p:sp>
            <p:nvSpPr>
              <p:cNvPr id="109" name="Rounded Rectangle 38">
                <a:extLst>
                  <a:ext uri="{FF2B5EF4-FFF2-40B4-BE49-F238E27FC236}">
                    <a16:creationId xmlns:a16="http://schemas.microsoft.com/office/drawing/2014/main" id="{D0CD1443-2BE5-44EB-9351-FB95EE701818}"/>
                  </a:ext>
                </a:extLst>
              </p:cNvPr>
              <p:cNvSpPr/>
              <p:nvPr/>
            </p:nvSpPr>
            <p:spPr>
              <a:xfrm>
                <a:off x="10693008" y="3975815"/>
                <a:ext cx="836209" cy="29073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Orange </a:t>
                </a:r>
                <a:r>
                  <a:rPr lang="en-US" sz="8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Text</a:t>
                </a:r>
              </a:p>
            </p:txBody>
          </p:sp>
        </p:grpSp>
        <p:sp>
          <p:nvSpPr>
            <p:cNvPr id="105" name="Rounded Rectangle 38">
              <a:extLst>
                <a:ext uri="{FF2B5EF4-FFF2-40B4-BE49-F238E27FC236}">
                  <a16:creationId xmlns:a16="http://schemas.microsoft.com/office/drawing/2014/main" id="{B8A47EF5-2F06-457E-914F-602F4541CA4E}"/>
                </a:ext>
              </a:extLst>
            </p:cNvPr>
            <p:cNvSpPr/>
            <p:nvPr/>
          </p:nvSpPr>
          <p:spPr>
            <a:xfrm>
              <a:off x="10702401" y="2902942"/>
              <a:ext cx="836209" cy="29073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White Text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A4D99AF-20D3-4AD0-90F4-AAB40FE27F08}"/>
                </a:ext>
              </a:extLst>
            </p:cNvPr>
            <p:cNvSpPr txBox="1"/>
            <p:nvPr/>
          </p:nvSpPr>
          <p:spPr>
            <a:xfrm>
              <a:off x="11468296" y="2925196"/>
              <a:ext cx="6912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Baselined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593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Map – Facilitating Features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8E0C-DD27-481F-9504-04DD23097F5E}" type="slidenum">
              <a:rPr lang="en-US" smtClean="0"/>
              <a:t>7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48A95F8-3942-4D39-A29A-E150426D90AD}"/>
              </a:ext>
            </a:extLst>
          </p:cNvPr>
          <p:cNvGrpSpPr/>
          <p:nvPr/>
        </p:nvGrpSpPr>
        <p:grpSpPr>
          <a:xfrm>
            <a:off x="10623687" y="5076343"/>
            <a:ext cx="1503770" cy="1132433"/>
            <a:chOff x="10623687" y="5076343"/>
            <a:chExt cx="1503770" cy="113243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5530712-3CE3-4785-ABA8-3B606AC12B8E}"/>
                </a:ext>
              </a:extLst>
            </p:cNvPr>
            <p:cNvSpPr/>
            <p:nvPr/>
          </p:nvSpPr>
          <p:spPr>
            <a:xfrm>
              <a:off x="10623687" y="5076343"/>
              <a:ext cx="1503770" cy="1132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449C1B4-21CA-49E5-AB17-3DE8B83196E6}"/>
                </a:ext>
              </a:extLst>
            </p:cNvPr>
            <p:cNvGrpSpPr/>
            <p:nvPr/>
          </p:nvGrpSpPr>
          <p:grpSpPr>
            <a:xfrm>
              <a:off x="10707273" y="5177945"/>
              <a:ext cx="666458" cy="246221"/>
              <a:chOff x="9584531" y="5409665"/>
              <a:chExt cx="666458" cy="246221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D7A979EA-DDE0-43AA-ADA8-E2FDB5E547E2}"/>
                  </a:ext>
                </a:extLst>
              </p:cNvPr>
              <p:cNvSpPr/>
              <p:nvPr/>
            </p:nvSpPr>
            <p:spPr>
              <a:xfrm>
                <a:off x="9584531" y="5409665"/>
                <a:ext cx="218900" cy="2189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528F6E4-8E2E-47A9-8310-ADD1824DDE8B}"/>
                  </a:ext>
                </a:extLst>
              </p:cNvPr>
              <p:cNvSpPr txBox="1"/>
              <p:nvPr/>
            </p:nvSpPr>
            <p:spPr>
              <a:xfrm>
                <a:off x="9803431" y="5409665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High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3E33F8E-4C87-4FFC-83A9-EC368391A7FA}"/>
                </a:ext>
              </a:extLst>
            </p:cNvPr>
            <p:cNvGrpSpPr/>
            <p:nvPr/>
          </p:nvGrpSpPr>
          <p:grpSpPr>
            <a:xfrm>
              <a:off x="10724438" y="5519448"/>
              <a:ext cx="858819" cy="246221"/>
              <a:chOff x="9584531" y="5409665"/>
              <a:chExt cx="858819" cy="246221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C1E8BE89-EB7A-4E35-ACFB-D23FC604ED91}"/>
                  </a:ext>
                </a:extLst>
              </p:cNvPr>
              <p:cNvSpPr/>
              <p:nvPr/>
            </p:nvSpPr>
            <p:spPr>
              <a:xfrm>
                <a:off x="9584531" y="5409665"/>
                <a:ext cx="218900" cy="218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095433B-BD0C-4C2B-9DEF-F5D7D0337AE8}"/>
                  </a:ext>
                </a:extLst>
              </p:cNvPr>
              <p:cNvSpPr txBox="1"/>
              <p:nvPr/>
            </p:nvSpPr>
            <p:spPr>
              <a:xfrm>
                <a:off x="9803431" y="5409665"/>
                <a:ext cx="6399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Medium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082D627-D581-4D23-B016-33796B6A480D}"/>
                </a:ext>
              </a:extLst>
            </p:cNvPr>
            <p:cNvGrpSpPr/>
            <p:nvPr/>
          </p:nvGrpSpPr>
          <p:grpSpPr>
            <a:xfrm>
              <a:off x="10735364" y="5847070"/>
              <a:ext cx="637604" cy="246221"/>
              <a:chOff x="9584531" y="5409665"/>
              <a:chExt cx="637604" cy="246221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D7B9F80-CC71-4B1A-B942-0AD4C3938BB0}"/>
                  </a:ext>
                </a:extLst>
              </p:cNvPr>
              <p:cNvSpPr/>
              <p:nvPr/>
            </p:nvSpPr>
            <p:spPr>
              <a:xfrm>
                <a:off x="9584531" y="5409665"/>
                <a:ext cx="218900" cy="2189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8179630-EE04-41ED-AF2D-026479C66533}"/>
                  </a:ext>
                </a:extLst>
              </p:cNvPr>
              <p:cNvSpPr txBox="1"/>
              <p:nvPr/>
            </p:nvSpPr>
            <p:spPr>
              <a:xfrm>
                <a:off x="9803431" y="5409665"/>
                <a:ext cx="41870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Low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8735FE5-00F5-47B8-905F-A9FD9F337761}"/>
              </a:ext>
            </a:extLst>
          </p:cNvPr>
          <p:cNvGrpSpPr/>
          <p:nvPr/>
        </p:nvGrpSpPr>
        <p:grpSpPr>
          <a:xfrm>
            <a:off x="10621083" y="4110594"/>
            <a:ext cx="1503770" cy="822471"/>
            <a:chOff x="10621083" y="3837670"/>
            <a:chExt cx="1503770" cy="82247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D9C7917-EEA1-4747-B257-69ED076A5307}"/>
                </a:ext>
              </a:extLst>
            </p:cNvPr>
            <p:cNvGrpSpPr/>
            <p:nvPr/>
          </p:nvGrpSpPr>
          <p:grpSpPr>
            <a:xfrm>
              <a:off x="10621083" y="3837670"/>
              <a:ext cx="1503770" cy="822471"/>
              <a:chOff x="10623687" y="5076343"/>
              <a:chExt cx="1503770" cy="82247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9FC9824-4405-4DB1-938B-5ECE0B60ED51}"/>
                  </a:ext>
                </a:extLst>
              </p:cNvPr>
              <p:cNvSpPr/>
              <p:nvPr/>
            </p:nvSpPr>
            <p:spPr>
              <a:xfrm>
                <a:off x="10623687" y="5076343"/>
                <a:ext cx="1503770" cy="82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4988AA7-9325-44CA-9F19-B331C057E8BE}"/>
                  </a:ext>
                </a:extLst>
              </p:cNvPr>
              <p:cNvSpPr txBox="1"/>
              <p:nvPr/>
            </p:nvSpPr>
            <p:spPr>
              <a:xfrm>
                <a:off x="11495113" y="5165735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v1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CFE802E-0F91-43EB-A4C6-0FF4F73A3B3D}"/>
                  </a:ext>
                </a:extLst>
              </p:cNvPr>
              <p:cNvSpPr txBox="1"/>
              <p:nvPr/>
            </p:nvSpPr>
            <p:spPr>
              <a:xfrm>
                <a:off x="11495113" y="5519448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v2</a:t>
                </a:r>
              </a:p>
            </p:txBody>
          </p:sp>
        </p:grpSp>
        <p:sp>
          <p:nvSpPr>
            <p:cNvPr id="96" name="Rounded Rectangle 38">
              <a:extLst>
                <a:ext uri="{FF2B5EF4-FFF2-40B4-BE49-F238E27FC236}">
                  <a16:creationId xmlns:a16="http://schemas.microsoft.com/office/drawing/2014/main" id="{23130A48-34BB-4DAE-9D89-40ACA342B8D9}"/>
                </a:ext>
              </a:extLst>
            </p:cNvPr>
            <p:cNvSpPr/>
            <p:nvPr/>
          </p:nvSpPr>
          <p:spPr>
            <a:xfrm>
              <a:off x="10716141" y="3952402"/>
              <a:ext cx="623759" cy="22800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2" name="Rounded Rectangle 38">
              <a:extLst>
                <a:ext uri="{FF2B5EF4-FFF2-40B4-BE49-F238E27FC236}">
                  <a16:creationId xmlns:a16="http://schemas.microsoft.com/office/drawing/2014/main" id="{81093786-89F9-48EF-9B98-1DED3156DD00}"/>
                </a:ext>
              </a:extLst>
            </p:cNvPr>
            <p:cNvSpPr/>
            <p:nvPr/>
          </p:nvSpPr>
          <p:spPr>
            <a:xfrm>
              <a:off x="10730041" y="4295137"/>
              <a:ext cx="623759" cy="22800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1" name="Pentagon 91">
            <a:extLst>
              <a:ext uri="{FF2B5EF4-FFF2-40B4-BE49-F238E27FC236}">
                <a16:creationId xmlns:a16="http://schemas.microsoft.com/office/drawing/2014/main" id="{832218A2-F19F-4EFA-9D4D-50EAB7F5B4E7}"/>
              </a:ext>
            </a:extLst>
          </p:cNvPr>
          <p:cNvSpPr/>
          <p:nvPr/>
        </p:nvSpPr>
        <p:spPr>
          <a:xfrm>
            <a:off x="572085" y="1056664"/>
            <a:ext cx="3274702" cy="347274"/>
          </a:xfrm>
          <a:prstGeom prst="homePlate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10. Architectural Requirements/NFR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53D015EE-E67B-4082-8EDC-AC21651934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7" y="1099345"/>
            <a:ext cx="466578" cy="285102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DE3CAF22-C80F-417B-BD96-40761E2B8FBD}"/>
              </a:ext>
            </a:extLst>
          </p:cNvPr>
          <p:cNvSpPr/>
          <p:nvPr/>
        </p:nvSpPr>
        <p:spPr>
          <a:xfrm>
            <a:off x="572087" y="1512188"/>
            <a:ext cx="3274700" cy="2934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ABEFE45-D6D1-42B5-9C5F-2867B79C5B12}"/>
              </a:ext>
            </a:extLst>
          </p:cNvPr>
          <p:cNvGrpSpPr/>
          <p:nvPr/>
        </p:nvGrpSpPr>
        <p:grpSpPr>
          <a:xfrm>
            <a:off x="714708" y="1617295"/>
            <a:ext cx="2974427" cy="2700410"/>
            <a:chOff x="7357745" y="1860838"/>
            <a:chExt cx="2091071" cy="166913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35" name="Rounded Rectangle 79">
              <a:extLst>
                <a:ext uri="{FF2B5EF4-FFF2-40B4-BE49-F238E27FC236}">
                  <a16:creationId xmlns:a16="http://schemas.microsoft.com/office/drawing/2014/main" id="{DB5E91C1-CE92-499C-84C1-B4827023895B}"/>
                </a:ext>
              </a:extLst>
            </p:cNvPr>
            <p:cNvSpPr/>
            <p:nvPr/>
          </p:nvSpPr>
          <p:spPr>
            <a:xfrm>
              <a:off x="7359915" y="1860838"/>
              <a:ext cx="2080968" cy="21076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10.1 Performance</a:t>
              </a:r>
            </a:p>
          </p:txBody>
        </p:sp>
        <p:sp>
          <p:nvSpPr>
            <p:cNvPr id="136" name="Rounded Rectangle 80">
              <a:extLst>
                <a:ext uri="{FF2B5EF4-FFF2-40B4-BE49-F238E27FC236}">
                  <a16:creationId xmlns:a16="http://schemas.microsoft.com/office/drawing/2014/main" id="{05CC8EF8-6FBB-4E25-8BBF-808E1AFAA87F}"/>
                </a:ext>
              </a:extLst>
            </p:cNvPr>
            <p:cNvSpPr/>
            <p:nvPr/>
          </p:nvSpPr>
          <p:spPr>
            <a:xfrm>
              <a:off x="7357745" y="2140596"/>
              <a:ext cx="2080968" cy="21729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10.2 Scalability</a:t>
              </a:r>
            </a:p>
          </p:txBody>
        </p:sp>
        <p:sp>
          <p:nvSpPr>
            <p:cNvPr id="137" name="Rounded Rectangle 81">
              <a:extLst>
                <a:ext uri="{FF2B5EF4-FFF2-40B4-BE49-F238E27FC236}">
                  <a16:creationId xmlns:a16="http://schemas.microsoft.com/office/drawing/2014/main" id="{259CBC6D-97DB-4F77-BE5A-BEB8BC3F1DC9}"/>
                </a:ext>
              </a:extLst>
            </p:cNvPr>
            <p:cNvSpPr/>
            <p:nvPr/>
          </p:nvSpPr>
          <p:spPr>
            <a:xfrm>
              <a:off x="7367522" y="2442161"/>
              <a:ext cx="2080968" cy="21729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10.3 Availability</a:t>
              </a:r>
            </a:p>
          </p:txBody>
        </p:sp>
        <p:sp>
          <p:nvSpPr>
            <p:cNvPr id="138" name="Rounded Rectangle 82">
              <a:extLst>
                <a:ext uri="{FF2B5EF4-FFF2-40B4-BE49-F238E27FC236}">
                  <a16:creationId xmlns:a16="http://schemas.microsoft.com/office/drawing/2014/main" id="{1E2EA4AE-51A5-4034-ABAA-60A48529642D}"/>
                </a:ext>
              </a:extLst>
            </p:cNvPr>
            <p:cNvSpPr/>
            <p:nvPr/>
          </p:nvSpPr>
          <p:spPr>
            <a:xfrm>
              <a:off x="7367848" y="2739827"/>
              <a:ext cx="2080968" cy="21786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10.4 Security</a:t>
              </a:r>
            </a:p>
          </p:txBody>
        </p:sp>
        <p:sp>
          <p:nvSpPr>
            <p:cNvPr id="139" name="Rounded Rectangle 83">
              <a:extLst>
                <a:ext uri="{FF2B5EF4-FFF2-40B4-BE49-F238E27FC236}">
                  <a16:creationId xmlns:a16="http://schemas.microsoft.com/office/drawing/2014/main" id="{0480CAAE-CB4A-4A40-943A-A0911F180C37}"/>
                </a:ext>
              </a:extLst>
            </p:cNvPr>
            <p:cNvSpPr/>
            <p:nvPr/>
          </p:nvSpPr>
          <p:spPr>
            <a:xfrm>
              <a:off x="7367522" y="3030021"/>
              <a:ext cx="2080968" cy="20934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10.5 Audit &amp; Log Management</a:t>
              </a:r>
            </a:p>
          </p:txBody>
        </p:sp>
        <p:sp>
          <p:nvSpPr>
            <p:cNvPr id="141" name="Rounded Rectangle 85">
              <a:extLst>
                <a:ext uri="{FF2B5EF4-FFF2-40B4-BE49-F238E27FC236}">
                  <a16:creationId xmlns:a16="http://schemas.microsoft.com/office/drawing/2014/main" id="{4A70100B-7DE9-4B4D-B3AD-D077DABE35F9}"/>
                </a:ext>
              </a:extLst>
            </p:cNvPr>
            <p:cNvSpPr/>
            <p:nvPr/>
          </p:nvSpPr>
          <p:spPr>
            <a:xfrm>
              <a:off x="7367522" y="3312674"/>
              <a:ext cx="2080968" cy="21729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10.6 Design to support web and mobile browser</a:t>
              </a:r>
            </a:p>
          </p:txBody>
        </p:sp>
      </p:grpSp>
      <p:sp>
        <p:nvSpPr>
          <p:cNvPr id="142" name="Oval 141">
            <a:extLst>
              <a:ext uri="{FF2B5EF4-FFF2-40B4-BE49-F238E27FC236}">
                <a16:creationId xmlns:a16="http://schemas.microsoft.com/office/drawing/2014/main" id="{C17FB469-4BAF-4337-AEC7-C4A47B6D420E}"/>
              </a:ext>
            </a:extLst>
          </p:cNvPr>
          <p:cNvSpPr/>
          <p:nvPr/>
        </p:nvSpPr>
        <p:spPr>
          <a:xfrm>
            <a:off x="3688671" y="1281438"/>
            <a:ext cx="476741" cy="288979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7D846A3A-76F4-43FC-964B-A5106F155762}"/>
              </a:ext>
            </a:extLst>
          </p:cNvPr>
          <p:cNvSpPr/>
          <p:nvPr/>
        </p:nvSpPr>
        <p:spPr>
          <a:xfrm>
            <a:off x="3455864" y="1713005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7F778F53-3AC8-47D4-8413-9B6DCDA24396}"/>
              </a:ext>
            </a:extLst>
          </p:cNvPr>
          <p:cNvSpPr/>
          <p:nvPr/>
        </p:nvSpPr>
        <p:spPr>
          <a:xfrm>
            <a:off x="3455864" y="2178284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9F64C44-D0C8-47BA-AE8E-6CE86EE7FB6E}"/>
              </a:ext>
            </a:extLst>
          </p:cNvPr>
          <p:cNvSpPr/>
          <p:nvPr/>
        </p:nvSpPr>
        <p:spPr>
          <a:xfrm>
            <a:off x="3449659" y="2636804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0AA150C0-AF97-4752-BB31-880767DBC070}"/>
              </a:ext>
            </a:extLst>
          </p:cNvPr>
          <p:cNvSpPr/>
          <p:nvPr/>
        </p:nvSpPr>
        <p:spPr>
          <a:xfrm>
            <a:off x="3458951" y="3146748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54A736B5-5D7F-4591-8154-91C3AB915338}"/>
              </a:ext>
            </a:extLst>
          </p:cNvPr>
          <p:cNvSpPr/>
          <p:nvPr/>
        </p:nvSpPr>
        <p:spPr>
          <a:xfrm>
            <a:off x="3449659" y="3609554"/>
            <a:ext cx="218900" cy="21890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D4FB3BCA-9258-44F4-AC87-D93BC93C5D19}"/>
              </a:ext>
            </a:extLst>
          </p:cNvPr>
          <p:cNvSpPr/>
          <p:nvPr/>
        </p:nvSpPr>
        <p:spPr>
          <a:xfrm>
            <a:off x="3449659" y="4042395"/>
            <a:ext cx="218900" cy="218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3A0C9AC-003E-44FF-8F7A-D55C945E1A40}"/>
              </a:ext>
            </a:extLst>
          </p:cNvPr>
          <p:cNvGrpSpPr/>
          <p:nvPr/>
        </p:nvGrpSpPr>
        <p:grpSpPr>
          <a:xfrm>
            <a:off x="10633080" y="2797127"/>
            <a:ext cx="1616199" cy="1214166"/>
            <a:chOff x="10633080" y="2797127"/>
            <a:chExt cx="1616199" cy="121416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9CDC459-E12C-4174-BBBB-6AFF94D22123}"/>
                </a:ext>
              </a:extLst>
            </p:cNvPr>
            <p:cNvGrpSpPr/>
            <p:nvPr/>
          </p:nvGrpSpPr>
          <p:grpSpPr>
            <a:xfrm>
              <a:off x="10633080" y="2797127"/>
              <a:ext cx="1616199" cy="1214166"/>
              <a:chOff x="10623687" y="3500348"/>
              <a:chExt cx="1616199" cy="1214166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4ACAFE4D-FC38-4274-9825-78EBA33F3BE6}"/>
                  </a:ext>
                </a:extLst>
              </p:cNvPr>
              <p:cNvGrpSpPr/>
              <p:nvPr/>
            </p:nvGrpSpPr>
            <p:grpSpPr>
              <a:xfrm>
                <a:off x="10623687" y="3500348"/>
                <a:ext cx="1616199" cy="1214166"/>
                <a:chOff x="10623687" y="4580427"/>
                <a:chExt cx="1616199" cy="1628349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99C48F5-C2A8-47B4-AF6F-4DE7AD239840}"/>
                    </a:ext>
                  </a:extLst>
                </p:cNvPr>
                <p:cNvSpPr/>
                <p:nvPr/>
              </p:nvSpPr>
              <p:spPr>
                <a:xfrm>
                  <a:off x="10623687" y="4580427"/>
                  <a:ext cx="1503770" cy="16283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0F6AE85-7F80-426F-9701-47ED50894329}"/>
                    </a:ext>
                  </a:extLst>
                </p:cNvPr>
                <p:cNvSpPr txBox="1"/>
                <p:nvPr/>
              </p:nvSpPr>
              <p:spPr>
                <a:xfrm>
                  <a:off x="11458903" y="5232248"/>
                  <a:ext cx="780983" cy="2889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Newly added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CFD3341-5DD8-4D88-B035-6E7AB8AD2D86}"/>
                    </a:ext>
                  </a:extLst>
                </p:cNvPr>
                <p:cNvSpPr txBox="1"/>
                <p:nvPr/>
              </p:nvSpPr>
              <p:spPr>
                <a:xfrm>
                  <a:off x="11483116" y="5640553"/>
                  <a:ext cx="740908" cy="4540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Open</a:t>
                  </a:r>
                </a:p>
                <a:p>
                  <a:r>
                    <a:rPr lang="en-US" sz="800" dirty="0"/>
                    <a:t>/Scope TBD</a:t>
                  </a:r>
                </a:p>
              </p:txBody>
            </p:sp>
          </p:grpSp>
          <p:sp>
            <p:nvSpPr>
              <p:cNvPr id="53" name="Rounded Rectangle 38">
                <a:extLst>
                  <a:ext uri="{FF2B5EF4-FFF2-40B4-BE49-F238E27FC236}">
                    <a16:creationId xmlns:a16="http://schemas.microsoft.com/office/drawing/2014/main" id="{A8341922-67E1-4107-BE8E-D3E5816CE007}"/>
                  </a:ext>
                </a:extLst>
              </p:cNvPr>
              <p:cNvSpPr/>
              <p:nvPr/>
            </p:nvSpPr>
            <p:spPr>
              <a:xfrm>
                <a:off x="10693009" y="4319521"/>
                <a:ext cx="836209" cy="29073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rgbClr val="FFFF00"/>
                    </a:solidFill>
                  </a:rPr>
                  <a:t>Yellow Text</a:t>
                </a:r>
              </a:p>
            </p:txBody>
          </p:sp>
          <p:sp>
            <p:nvSpPr>
              <p:cNvPr id="54" name="Rounded Rectangle 38">
                <a:extLst>
                  <a:ext uri="{FF2B5EF4-FFF2-40B4-BE49-F238E27FC236}">
                    <a16:creationId xmlns:a16="http://schemas.microsoft.com/office/drawing/2014/main" id="{057BC28E-99A7-425D-B133-C413DD0CE06A}"/>
                  </a:ext>
                </a:extLst>
              </p:cNvPr>
              <p:cNvSpPr/>
              <p:nvPr/>
            </p:nvSpPr>
            <p:spPr>
              <a:xfrm>
                <a:off x="10693008" y="3975815"/>
                <a:ext cx="836209" cy="29073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Orange </a:t>
                </a:r>
                <a:r>
                  <a:rPr lang="en-US" sz="8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Text</a:t>
                </a:r>
              </a:p>
            </p:txBody>
          </p:sp>
        </p:grpSp>
        <p:sp>
          <p:nvSpPr>
            <p:cNvPr id="50" name="Rounded Rectangle 38">
              <a:extLst>
                <a:ext uri="{FF2B5EF4-FFF2-40B4-BE49-F238E27FC236}">
                  <a16:creationId xmlns:a16="http://schemas.microsoft.com/office/drawing/2014/main" id="{C7ECF4AC-0318-4242-9A9B-E50A683F42D9}"/>
                </a:ext>
              </a:extLst>
            </p:cNvPr>
            <p:cNvSpPr/>
            <p:nvPr/>
          </p:nvSpPr>
          <p:spPr>
            <a:xfrm>
              <a:off x="10702401" y="2902942"/>
              <a:ext cx="836209" cy="29073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White Text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11F03DC-D4F7-459A-A61E-D2CB489D7524}"/>
                </a:ext>
              </a:extLst>
            </p:cNvPr>
            <p:cNvSpPr txBox="1"/>
            <p:nvPr/>
          </p:nvSpPr>
          <p:spPr>
            <a:xfrm>
              <a:off x="11468296" y="2925196"/>
              <a:ext cx="6912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Baselined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32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5">
                <a:lumMod val="75000"/>
              </a:schemeClr>
            </a:gs>
            <a:gs pos="100000">
              <a:schemeClr val="accent5">
                <a:lumMod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4020817" y="2828836"/>
            <a:ext cx="38224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Thank You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57200" y="6319514"/>
            <a:ext cx="1600200" cy="379281"/>
            <a:chOff x="1452563" y="5010050"/>
            <a:chExt cx="7246937" cy="1717675"/>
          </a:xfrm>
        </p:grpSpPr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3711575" y="5357713"/>
              <a:ext cx="4987925" cy="1025525"/>
            </a:xfrm>
            <a:custGeom>
              <a:avLst/>
              <a:gdLst>
                <a:gd name="T0" fmla="*/ 1039 w 1328"/>
                <a:gd name="T1" fmla="*/ 188 h 272"/>
                <a:gd name="T2" fmla="*/ 1125 w 1328"/>
                <a:gd name="T3" fmla="*/ 235 h 272"/>
                <a:gd name="T4" fmla="*/ 1136 w 1328"/>
                <a:gd name="T5" fmla="*/ 259 h 272"/>
                <a:gd name="T6" fmla="*/ 1007 w 1328"/>
                <a:gd name="T7" fmla="*/ 164 h 272"/>
                <a:gd name="T8" fmla="*/ 1150 w 1328"/>
                <a:gd name="T9" fmla="*/ 175 h 272"/>
                <a:gd name="T10" fmla="*/ 1039 w 1328"/>
                <a:gd name="T11" fmla="*/ 159 h 272"/>
                <a:gd name="T12" fmla="*/ 1119 w 1328"/>
                <a:gd name="T13" fmla="*/ 156 h 272"/>
                <a:gd name="T14" fmla="*/ 1217 w 1328"/>
                <a:gd name="T15" fmla="*/ 188 h 272"/>
                <a:gd name="T16" fmla="*/ 1303 w 1328"/>
                <a:gd name="T17" fmla="*/ 235 h 272"/>
                <a:gd name="T18" fmla="*/ 1314 w 1328"/>
                <a:gd name="T19" fmla="*/ 259 h 272"/>
                <a:gd name="T20" fmla="*/ 1185 w 1328"/>
                <a:gd name="T21" fmla="*/ 164 h 272"/>
                <a:gd name="T22" fmla="*/ 1328 w 1328"/>
                <a:gd name="T23" fmla="*/ 175 h 272"/>
                <a:gd name="T24" fmla="*/ 1217 w 1328"/>
                <a:gd name="T25" fmla="*/ 159 h 272"/>
                <a:gd name="T26" fmla="*/ 1297 w 1328"/>
                <a:gd name="T27" fmla="*/ 156 h 272"/>
                <a:gd name="T28" fmla="*/ 195 w 1328"/>
                <a:gd name="T29" fmla="*/ 9 h 272"/>
                <a:gd name="T30" fmla="*/ 16 w 1328"/>
                <a:gd name="T31" fmla="*/ 0 h 272"/>
                <a:gd name="T32" fmla="*/ 15 w 1328"/>
                <a:gd name="T33" fmla="*/ 272 h 272"/>
                <a:gd name="T34" fmla="*/ 98 w 1328"/>
                <a:gd name="T35" fmla="*/ 217 h 272"/>
                <a:gd name="T36" fmla="*/ 195 w 1328"/>
                <a:gd name="T37" fmla="*/ 73 h 272"/>
                <a:gd name="T38" fmla="*/ 226 w 1328"/>
                <a:gd name="T39" fmla="*/ 257 h 272"/>
                <a:gd name="T40" fmla="*/ 297 w 1328"/>
                <a:gd name="T41" fmla="*/ 7 h 272"/>
                <a:gd name="T42" fmla="*/ 316 w 1328"/>
                <a:gd name="T43" fmla="*/ 26 h 272"/>
                <a:gd name="T44" fmla="*/ 297 w 1328"/>
                <a:gd name="T45" fmla="*/ 84 h 272"/>
                <a:gd name="T46" fmla="*/ 297 w 1328"/>
                <a:gd name="T47" fmla="*/ 272 h 272"/>
                <a:gd name="T48" fmla="*/ 513 w 1328"/>
                <a:gd name="T49" fmla="*/ 150 h 272"/>
                <a:gd name="T50" fmla="*/ 368 w 1328"/>
                <a:gd name="T51" fmla="*/ 86 h 272"/>
                <a:gd name="T52" fmla="*/ 370 w 1328"/>
                <a:gd name="T53" fmla="*/ 133 h 272"/>
                <a:gd name="T54" fmla="*/ 402 w 1328"/>
                <a:gd name="T55" fmla="*/ 256 h 272"/>
                <a:gd name="T56" fmla="*/ 481 w 1328"/>
                <a:gd name="T57" fmla="*/ 153 h 272"/>
                <a:gd name="T58" fmla="*/ 513 w 1328"/>
                <a:gd name="T59" fmla="*/ 256 h 272"/>
                <a:gd name="T60" fmla="*/ 625 w 1328"/>
                <a:gd name="T61" fmla="*/ 272 h 272"/>
                <a:gd name="T62" fmla="*/ 623 w 1328"/>
                <a:gd name="T63" fmla="*/ 84 h 272"/>
                <a:gd name="T64" fmla="*/ 683 w 1328"/>
                <a:gd name="T65" fmla="*/ 6 h 272"/>
                <a:gd name="T66" fmla="*/ 715 w 1328"/>
                <a:gd name="T67" fmla="*/ 258 h 272"/>
                <a:gd name="T68" fmla="*/ 629 w 1328"/>
                <a:gd name="T69" fmla="*/ 111 h 272"/>
                <a:gd name="T70" fmla="*/ 630 w 1328"/>
                <a:gd name="T71" fmla="*/ 244 h 272"/>
                <a:gd name="T72" fmla="*/ 837 w 1328"/>
                <a:gd name="T73" fmla="*/ 270 h 272"/>
                <a:gd name="T74" fmla="*/ 830 w 1328"/>
                <a:gd name="T75" fmla="*/ 241 h 272"/>
                <a:gd name="T76" fmla="*/ 837 w 1328"/>
                <a:gd name="T77" fmla="*/ 113 h 272"/>
                <a:gd name="T78" fmla="*/ 795 w 1328"/>
                <a:gd name="T79" fmla="*/ 86 h 272"/>
                <a:gd name="T80" fmla="*/ 763 w 1328"/>
                <a:gd name="T81" fmla="*/ 48 h 272"/>
                <a:gd name="T82" fmla="*/ 734 w 1328"/>
                <a:gd name="T83" fmla="*/ 100 h 272"/>
                <a:gd name="T84" fmla="*/ 763 w 1328"/>
                <a:gd name="T85" fmla="*/ 191 h 272"/>
                <a:gd name="T86" fmla="*/ 887 w 1328"/>
                <a:gd name="T87" fmla="*/ 86 h 272"/>
                <a:gd name="T88" fmla="*/ 889 w 1328"/>
                <a:gd name="T89" fmla="*/ 133 h 272"/>
                <a:gd name="T90" fmla="*/ 921 w 1328"/>
                <a:gd name="T91" fmla="*/ 256 h 272"/>
                <a:gd name="T92" fmla="*/ 962 w 1328"/>
                <a:gd name="T93" fmla="*/ 114 h 272"/>
                <a:gd name="T94" fmla="*/ 999 w 1328"/>
                <a:gd name="T95" fmla="*/ 101 h 272"/>
                <a:gd name="T96" fmla="*/ 887 w 1328"/>
                <a:gd name="T97" fmla="*/ 8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8" h="272">
                  <a:moveTo>
                    <a:pt x="1150" y="175"/>
                  </a:moveTo>
                  <a:cubicBezTo>
                    <a:pt x="1150" y="182"/>
                    <a:pt x="1145" y="188"/>
                    <a:pt x="1138" y="188"/>
                  </a:cubicBezTo>
                  <a:cubicBezTo>
                    <a:pt x="1039" y="188"/>
                    <a:pt x="1039" y="188"/>
                    <a:pt x="1039" y="188"/>
                  </a:cubicBezTo>
                  <a:cubicBezTo>
                    <a:pt x="1039" y="193"/>
                    <a:pt x="1039" y="193"/>
                    <a:pt x="1039" y="193"/>
                  </a:cubicBezTo>
                  <a:cubicBezTo>
                    <a:pt x="1039" y="222"/>
                    <a:pt x="1050" y="245"/>
                    <a:pt x="1080" y="245"/>
                  </a:cubicBezTo>
                  <a:cubicBezTo>
                    <a:pt x="1097" y="245"/>
                    <a:pt x="1109" y="242"/>
                    <a:pt x="1125" y="235"/>
                  </a:cubicBezTo>
                  <a:cubicBezTo>
                    <a:pt x="1127" y="234"/>
                    <a:pt x="1129" y="233"/>
                    <a:pt x="1131" y="233"/>
                  </a:cubicBezTo>
                  <a:cubicBezTo>
                    <a:pt x="1138" y="233"/>
                    <a:pt x="1143" y="240"/>
                    <a:pt x="1143" y="247"/>
                  </a:cubicBezTo>
                  <a:cubicBezTo>
                    <a:pt x="1143" y="253"/>
                    <a:pt x="1141" y="256"/>
                    <a:pt x="1136" y="259"/>
                  </a:cubicBezTo>
                  <a:cubicBezTo>
                    <a:pt x="1120" y="269"/>
                    <a:pt x="1097" y="272"/>
                    <a:pt x="1079" y="272"/>
                  </a:cubicBezTo>
                  <a:cubicBezTo>
                    <a:pt x="1030" y="272"/>
                    <a:pt x="1007" y="238"/>
                    <a:pt x="1007" y="192"/>
                  </a:cubicBezTo>
                  <a:cubicBezTo>
                    <a:pt x="1007" y="164"/>
                    <a:pt x="1007" y="164"/>
                    <a:pt x="1007" y="164"/>
                  </a:cubicBezTo>
                  <a:cubicBezTo>
                    <a:pt x="1007" y="118"/>
                    <a:pt x="1031" y="84"/>
                    <a:pt x="1079" y="84"/>
                  </a:cubicBezTo>
                  <a:cubicBezTo>
                    <a:pt x="1127" y="84"/>
                    <a:pt x="1150" y="114"/>
                    <a:pt x="1150" y="160"/>
                  </a:cubicBezTo>
                  <a:lnTo>
                    <a:pt x="1150" y="175"/>
                  </a:lnTo>
                  <a:close/>
                  <a:moveTo>
                    <a:pt x="1119" y="156"/>
                  </a:moveTo>
                  <a:cubicBezTo>
                    <a:pt x="1119" y="129"/>
                    <a:pt x="1110" y="110"/>
                    <a:pt x="1079" y="110"/>
                  </a:cubicBezTo>
                  <a:cubicBezTo>
                    <a:pt x="1051" y="110"/>
                    <a:pt x="1039" y="132"/>
                    <a:pt x="1039" y="159"/>
                  </a:cubicBezTo>
                  <a:cubicBezTo>
                    <a:pt x="1039" y="162"/>
                    <a:pt x="1039" y="162"/>
                    <a:pt x="1039" y="162"/>
                  </a:cubicBezTo>
                  <a:cubicBezTo>
                    <a:pt x="1119" y="162"/>
                    <a:pt x="1119" y="162"/>
                    <a:pt x="1119" y="162"/>
                  </a:cubicBezTo>
                  <a:lnTo>
                    <a:pt x="1119" y="156"/>
                  </a:lnTo>
                  <a:close/>
                  <a:moveTo>
                    <a:pt x="1328" y="175"/>
                  </a:moveTo>
                  <a:cubicBezTo>
                    <a:pt x="1328" y="182"/>
                    <a:pt x="1323" y="188"/>
                    <a:pt x="1316" y="188"/>
                  </a:cubicBezTo>
                  <a:cubicBezTo>
                    <a:pt x="1217" y="188"/>
                    <a:pt x="1217" y="188"/>
                    <a:pt x="1217" y="188"/>
                  </a:cubicBezTo>
                  <a:cubicBezTo>
                    <a:pt x="1217" y="193"/>
                    <a:pt x="1217" y="193"/>
                    <a:pt x="1217" y="193"/>
                  </a:cubicBezTo>
                  <a:cubicBezTo>
                    <a:pt x="1217" y="222"/>
                    <a:pt x="1228" y="245"/>
                    <a:pt x="1258" y="245"/>
                  </a:cubicBezTo>
                  <a:cubicBezTo>
                    <a:pt x="1276" y="245"/>
                    <a:pt x="1287" y="242"/>
                    <a:pt x="1303" y="235"/>
                  </a:cubicBezTo>
                  <a:cubicBezTo>
                    <a:pt x="1305" y="234"/>
                    <a:pt x="1307" y="233"/>
                    <a:pt x="1309" y="233"/>
                  </a:cubicBezTo>
                  <a:cubicBezTo>
                    <a:pt x="1316" y="233"/>
                    <a:pt x="1322" y="240"/>
                    <a:pt x="1322" y="247"/>
                  </a:cubicBezTo>
                  <a:cubicBezTo>
                    <a:pt x="1322" y="253"/>
                    <a:pt x="1319" y="256"/>
                    <a:pt x="1314" y="259"/>
                  </a:cubicBezTo>
                  <a:cubicBezTo>
                    <a:pt x="1298" y="269"/>
                    <a:pt x="1275" y="272"/>
                    <a:pt x="1257" y="272"/>
                  </a:cubicBezTo>
                  <a:cubicBezTo>
                    <a:pt x="1208" y="272"/>
                    <a:pt x="1185" y="238"/>
                    <a:pt x="1185" y="192"/>
                  </a:cubicBezTo>
                  <a:cubicBezTo>
                    <a:pt x="1185" y="164"/>
                    <a:pt x="1185" y="164"/>
                    <a:pt x="1185" y="164"/>
                  </a:cubicBezTo>
                  <a:cubicBezTo>
                    <a:pt x="1185" y="118"/>
                    <a:pt x="1209" y="84"/>
                    <a:pt x="1257" y="84"/>
                  </a:cubicBezTo>
                  <a:cubicBezTo>
                    <a:pt x="1305" y="84"/>
                    <a:pt x="1328" y="114"/>
                    <a:pt x="1328" y="160"/>
                  </a:cubicBezTo>
                  <a:lnTo>
                    <a:pt x="1328" y="175"/>
                  </a:lnTo>
                  <a:close/>
                  <a:moveTo>
                    <a:pt x="1297" y="156"/>
                  </a:moveTo>
                  <a:cubicBezTo>
                    <a:pt x="1297" y="129"/>
                    <a:pt x="1288" y="110"/>
                    <a:pt x="1257" y="110"/>
                  </a:cubicBezTo>
                  <a:cubicBezTo>
                    <a:pt x="1230" y="110"/>
                    <a:pt x="1217" y="132"/>
                    <a:pt x="1217" y="159"/>
                  </a:cubicBezTo>
                  <a:cubicBezTo>
                    <a:pt x="1217" y="162"/>
                    <a:pt x="1217" y="162"/>
                    <a:pt x="1217" y="162"/>
                  </a:cubicBezTo>
                  <a:cubicBezTo>
                    <a:pt x="1297" y="162"/>
                    <a:pt x="1297" y="162"/>
                    <a:pt x="1297" y="162"/>
                  </a:cubicBezTo>
                  <a:lnTo>
                    <a:pt x="1297" y="156"/>
                  </a:lnTo>
                  <a:close/>
                  <a:moveTo>
                    <a:pt x="226" y="15"/>
                  </a:moveTo>
                  <a:cubicBezTo>
                    <a:pt x="226" y="6"/>
                    <a:pt x="219" y="0"/>
                    <a:pt x="210" y="0"/>
                  </a:cubicBezTo>
                  <a:cubicBezTo>
                    <a:pt x="203" y="0"/>
                    <a:pt x="198" y="3"/>
                    <a:pt x="195" y="9"/>
                  </a:cubicBezTo>
                  <a:cubicBezTo>
                    <a:pt x="113" y="180"/>
                    <a:pt x="113" y="180"/>
                    <a:pt x="113" y="18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29" y="3"/>
                    <a:pt x="23" y="0"/>
                    <a:pt x="16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65"/>
                    <a:pt x="7" y="272"/>
                    <a:pt x="15" y="272"/>
                  </a:cubicBezTo>
                  <a:cubicBezTo>
                    <a:pt x="23" y="272"/>
                    <a:pt x="30" y="265"/>
                    <a:pt x="30" y="257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98" y="217"/>
                    <a:pt x="98" y="217"/>
                    <a:pt x="98" y="217"/>
                  </a:cubicBezTo>
                  <a:cubicBezTo>
                    <a:pt x="101" y="223"/>
                    <a:pt x="106" y="226"/>
                    <a:pt x="113" y="226"/>
                  </a:cubicBezTo>
                  <a:cubicBezTo>
                    <a:pt x="119" y="226"/>
                    <a:pt x="125" y="223"/>
                    <a:pt x="128" y="217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5" y="257"/>
                    <a:pt x="195" y="257"/>
                    <a:pt x="195" y="257"/>
                  </a:cubicBezTo>
                  <a:cubicBezTo>
                    <a:pt x="195" y="265"/>
                    <a:pt x="202" y="272"/>
                    <a:pt x="210" y="272"/>
                  </a:cubicBezTo>
                  <a:cubicBezTo>
                    <a:pt x="219" y="272"/>
                    <a:pt x="226" y="265"/>
                    <a:pt x="226" y="257"/>
                  </a:cubicBezTo>
                  <a:lnTo>
                    <a:pt x="226" y="15"/>
                  </a:lnTo>
                  <a:close/>
                  <a:moveTo>
                    <a:pt x="316" y="26"/>
                  </a:moveTo>
                  <a:cubicBezTo>
                    <a:pt x="316" y="15"/>
                    <a:pt x="308" y="7"/>
                    <a:pt x="297" y="7"/>
                  </a:cubicBezTo>
                  <a:cubicBezTo>
                    <a:pt x="287" y="7"/>
                    <a:pt x="279" y="16"/>
                    <a:pt x="279" y="26"/>
                  </a:cubicBezTo>
                  <a:cubicBezTo>
                    <a:pt x="279" y="36"/>
                    <a:pt x="287" y="44"/>
                    <a:pt x="297" y="44"/>
                  </a:cubicBezTo>
                  <a:cubicBezTo>
                    <a:pt x="308" y="44"/>
                    <a:pt x="316" y="36"/>
                    <a:pt x="316" y="26"/>
                  </a:cubicBezTo>
                  <a:close/>
                  <a:moveTo>
                    <a:pt x="313" y="256"/>
                  </a:moveTo>
                  <a:cubicBezTo>
                    <a:pt x="313" y="100"/>
                    <a:pt x="313" y="100"/>
                    <a:pt x="313" y="100"/>
                  </a:cubicBezTo>
                  <a:cubicBezTo>
                    <a:pt x="313" y="91"/>
                    <a:pt x="306" y="84"/>
                    <a:pt x="297" y="84"/>
                  </a:cubicBezTo>
                  <a:cubicBezTo>
                    <a:pt x="289" y="84"/>
                    <a:pt x="282" y="91"/>
                    <a:pt x="282" y="100"/>
                  </a:cubicBezTo>
                  <a:cubicBezTo>
                    <a:pt x="282" y="256"/>
                    <a:pt x="282" y="256"/>
                    <a:pt x="282" y="256"/>
                  </a:cubicBezTo>
                  <a:cubicBezTo>
                    <a:pt x="282" y="265"/>
                    <a:pt x="288" y="272"/>
                    <a:pt x="297" y="272"/>
                  </a:cubicBezTo>
                  <a:cubicBezTo>
                    <a:pt x="306" y="272"/>
                    <a:pt x="313" y="265"/>
                    <a:pt x="313" y="256"/>
                  </a:cubicBezTo>
                  <a:close/>
                  <a:moveTo>
                    <a:pt x="513" y="256"/>
                  </a:moveTo>
                  <a:cubicBezTo>
                    <a:pt x="513" y="150"/>
                    <a:pt x="513" y="150"/>
                    <a:pt x="513" y="150"/>
                  </a:cubicBezTo>
                  <a:cubicBezTo>
                    <a:pt x="513" y="110"/>
                    <a:pt x="497" y="84"/>
                    <a:pt x="453" y="84"/>
                  </a:cubicBezTo>
                  <a:cubicBezTo>
                    <a:pt x="432" y="84"/>
                    <a:pt x="411" y="89"/>
                    <a:pt x="396" y="106"/>
                  </a:cubicBezTo>
                  <a:cubicBezTo>
                    <a:pt x="391" y="94"/>
                    <a:pt x="381" y="86"/>
                    <a:pt x="368" y="86"/>
                  </a:cubicBezTo>
                  <a:cubicBezTo>
                    <a:pt x="360" y="86"/>
                    <a:pt x="353" y="90"/>
                    <a:pt x="353" y="98"/>
                  </a:cubicBezTo>
                  <a:cubicBezTo>
                    <a:pt x="352" y="105"/>
                    <a:pt x="355" y="108"/>
                    <a:pt x="362" y="112"/>
                  </a:cubicBezTo>
                  <a:cubicBezTo>
                    <a:pt x="367" y="115"/>
                    <a:pt x="370" y="123"/>
                    <a:pt x="370" y="133"/>
                  </a:cubicBezTo>
                  <a:cubicBezTo>
                    <a:pt x="370" y="256"/>
                    <a:pt x="370" y="256"/>
                    <a:pt x="370" y="256"/>
                  </a:cubicBezTo>
                  <a:cubicBezTo>
                    <a:pt x="370" y="265"/>
                    <a:pt x="378" y="272"/>
                    <a:pt x="386" y="272"/>
                  </a:cubicBezTo>
                  <a:cubicBezTo>
                    <a:pt x="395" y="272"/>
                    <a:pt x="402" y="265"/>
                    <a:pt x="402" y="256"/>
                  </a:cubicBezTo>
                  <a:cubicBezTo>
                    <a:pt x="402" y="137"/>
                    <a:pt x="402" y="137"/>
                    <a:pt x="402" y="137"/>
                  </a:cubicBezTo>
                  <a:cubicBezTo>
                    <a:pt x="411" y="121"/>
                    <a:pt x="428" y="114"/>
                    <a:pt x="446" y="114"/>
                  </a:cubicBezTo>
                  <a:cubicBezTo>
                    <a:pt x="473" y="114"/>
                    <a:pt x="481" y="129"/>
                    <a:pt x="481" y="153"/>
                  </a:cubicBezTo>
                  <a:cubicBezTo>
                    <a:pt x="481" y="256"/>
                    <a:pt x="481" y="256"/>
                    <a:pt x="481" y="256"/>
                  </a:cubicBezTo>
                  <a:cubicBezTo>
                    <a:pt x="481" y="265"/>
                    <a:pt x="488" y="272"/>
                    <a:pt x="497" y="272"/>
                  </a:cubicBezTo>
                  <a:cubicBezTo>
                    <a:pt x="506" y="272"/>
                    <a:pt x="513" y="265"/>
                    <a:pt x="513" y="256"/>
                  </a:cubicBezTo>
                  <a:close/>
                  <a:moveTo>
                    <a:pt x="699" y="272"/>
                  </a:moveTo>
                  <a:cubicBezTo>
                    <a:pt x="689" y="272"/>
                    <a:pt x="678" y="265"/>
                    <a:pt x="673" y="256"/>
                  </a:cubicBezTo>
                  <a:cubicBezTo>
                    <a:pt x="659" y="266"/>
                    <a:pt x="642" y="272"/>
                    <a:pt x="625" y="272"/>
                  </a:cubicBezTo>
                  <a:cubicBezTo>
                    <a:pt x="577" y="272"/>
                    <a:pt x="558" y="244"/>
                    <a:pt x="558" y="198"/>
                  </a:cubicBezTo>
                  <a:cubicBezTo>
                    <a:pt x="558" y="165"/>
                    <a:pt x="558" y="165"/>
                    <a:pt x="558" y="165"/>
                  </a:cubicBezTo>
                  <a:cubicBezTo>
                    <a:pt x="558" y="121"/>
                    <a:pt x="572" y="84"/>
                    <a:pt x="623" y="84"/>
                  </a:cubicBezTo>
                  <a:cubicBezTo>
                    <a:pt x="638" y="84"/>
                    <a:pt x="654" y="89"/>
                    <a:pt x="667" y="98"/>
                  </a:cubicBezTo>
                  <a:cubicBezTo>
                    <a:pt x="667" y="22"/>
                    <a:pt x="667" y="22"/>
                    <a:pt x="667" y="22"/>
                  </a:cubicBezTo>
                  <a:cubicBezTo>
                    <a:pt x="667" y="13"/>
                    <a:pt x="674" y="6"/>
                    <a:pt x="683" y="6"/>
                  </a:cubicBezTo>
                  <a:cubicBezTo>
                    <a:pt x="691" y="6"/>
                    <a:pt x="698" y="13"/>
                    <a:pt x="698" y="22"/>
                  </a:cubicBezTo>
                  <a:cubicBezTo>
                    <a:pt x="698" y="225"/>
                    <a:pt x="698" y="225"/>
                    <a:pt x="698" y="225"/>
                  </a:cubicBezTo>
                  <a:cubicBezTo>
                    <a:pt x="698" y="254"/>
                    <a:pt x="715" y="242"/>
                    <a:pt x="715" y="258"/>
                  </a:cubicBezTo>
                  <a:cubicBezTo>
                    <a:pt x="715" y="268"/>
                    <a:pt x="708" y="272"/>
                    <a:pt x="699" y="272"/>
                  </a:cubicBezTo>
                  <a:close/>
                  <a:moveTo>
                    <a:pt x="667" y="128"/>
                  </a:moveTo>
                  <a:cubicBezTo>
                    <a:pt x="657" y="118"/>
                    <a:pt x="643" y="111"/>
                    <a:pt x="629" y="111"/>
                  </a:cubicBezTo>
                  <a:cubicBezTo>
                    <a:pt x="598" y="111"/>
                    <a:pt x="590" y="134"/>
                    <a:pt x="590" y="161"/>
                  </a:cubicBezTo>
                  <a:cubicBezTo>
                    <a:pt x="590" y="200"/>
                    <a:pt x="590" y="200"/>
                    <a:pt x="590" y="200"/>
                  </a:cubicBezTo>
                  <a:cubicBezTo>
                    <a:pt x="590" y="228"/>
                    <a:pt x="600" y="244"/>
                    <a:pt x="630" y="244"/>
                  </a:cubicBezTo>
                  <a:cubicBezTo>
                    <a:pt x="643" y="244"/>
                    <a:pt x="657" y="238"/>
                    <a:pt x="667" y="229"/>
                  </a:cubicBezTo>
                  <a:lnTo>
                    <a:pt x="667" y="128"/>
                  </a:lnTo>
                  <a:close/>
                  <a:moveTo>
                    <a:pt x="837" y="270"/>
                  </a:moveTo>
                  <a:cubicBezTo>
                    <a:pt x="845" y="270"/>
                    <a:pt x="852" y="263"/>
                    <a:pt x="852" y="255"/>
                  </a:cubicBezTo>
                  <a:cubicBezTo>
                    <a:pt x="852" y="247"/>
                    <a:pt x="845" y="241"/>
                    <a:pt x="837" y="241"/>
                  </a:cubicBezTo>
                  <a:cubicBezTo>
                    <a:pt x="830" y="241"/>
                    <a:pt x="830" y="241"/>
                    <a:pt x="830" y="241"/>
                  </a:cubicBezTo>
                  <a:cubicBezTo>
                    <a:pt x="796" y="241"/>
                    <a:pt x="795" y="219"/>
                    <a:pt x="795" y="191"/>
                  </a:cubicBezTo>
                  <a:cubicBezTo>
                    <a:pt x="795" y="113"/>
                    <a:pt x="795" y="113"/>
                    <a:pt x="795" y="113"/>
                  </a:cubicBezTo>
                  <a:cubicBezTo>
                    <a:pt x="837" y="113"/>
                    <a:pt x="837" y="113"/>
                    <a:pt x="837" y="113"/>
                  </a:cubicBezTo>
                  <a:cubicBezTo>
                    <a:pt x="845" y="113"/>
                    <a:pt x="851" y="107"/>
                    <a:pt x="851" y="100"/>
                  </a:cubicBezTo>
                  <a:cubicBezTo>
                    <a:pt x="851" y="92"/>
                    <a:pt x="845" y="86"/>
                    <a:pt x="837" y="86"/>
                  </a:cubicBezTo>
                  <a:cubicBezTo>
                    <a:pt x="795" y="86"/>
                    <a:pt x="795" y="86"/>
                    <a:pt x="795" y="86"/>
                  </a:cubicBezTo>
                  <a:cubicBezTo>
                    <a:pt x="795" y="48"/>
                    <a:pt x="795" y="48"/>
                    <a:pt x="795" y="48"/>
                  </a:cubicBezTo>
                  <a:cubicBezTo>
                    <a:pt x="795" y="40"/>
                    <a:pt x="788" y="32"/>
                    <a:pt x="779" y="32"/>
                  </a:cubicBezTo>
                  <a:cubicBezTo>
                    <a:pt x="770" y="32"/>
                    <a:pt x="763" y="40"/>
                    <a:pt x="763" y="48"/>
                  </a:cubicBezTo>
                  <a:cubicBezTo>
                    <a:pt x="763" y="86"/>
                    <a:pt x="763" y="86"/>
                    <a:pt x="763" y="86"/>
                  </a:cubicBezTo>
                  <a:cubicBezTo>
                    <a:pt x="748" y="86"/>
                    <a:pt x="748" y="86"/>
                    <a:pt x="748" y="86"/>
                  </a:cubicBezTo>
                  <a:cubicBezTo>
                    <a:pt x="740" y="86"/>
                    <a:pt x="734" y="92"/>
                    <a:pt x="734" y="100"/>
                  </a:cubicBezTo>
                  <a:cubicBezTo>
                    <a:pt x="734" y="107"/>
                    <a:pt x="741" y="113"/>
                    <a:pt x="748" y="113"/>
                  </a:cubicBezTo>
                  <a:cubicBezTo>
                    <a:pt x="763" y="113"/>
                    <a:pt x="763" y="113"/>
                    <a:pt x="763" y="113"/>
                  </a:cubicBezTo>
                  <a:cubicBezTo>
                    <a:pt x="763" y="191"/>
                    <a:pt x="763" y="191"/>
                    <a:pt x="763" y="191"/>
                  </a:cubicBezTo>
                  <a:cubicBezTo>
                    <a:pt x="763" y="237"/>
                    <a:pt x="775" y="270"/>
                    <a:pt x="826" y="270"/>
                  </a:cubicBezTo>
                  <a:lnTo>
                    <a:pt x="837" y="270"/>
                  </a:lnTo>
                  <a:close/>
                  <a:moveTo>
                    <a:pt x="887" y="86"/>
                  </a:moveTo>
                  <a:cubicBezTo>
                    <a:pt x="879" y="86"/>
                    <a:pt x="872" y="90"/>
                    <a:pt x="872" y="98"/>
                  </a:cubicBezTo>
                  <a:cubicBezTo>
                    <a:pt x="871" y="105"/>
                    <a:pt x="875" y="108"/>
                    <a:pt x="881" y="112"/>
                  </a:cubicBezTo>
                  <a:cubicBezTo>
                    <a:pt x="886" y="115"/>
                    <a:pt x="889" y="123"/>
                    <a:pt x="889" y="133"/>
                  </a:cubicBezTo>
                  <a:cubicBezTo>
                    <a:pt x="889" y="256"/>
                    <a:pt x="889" y="256"/>
                    <a:pt x="889" y="256"/>
                  </a:cubicBezTo>
                  <a:cubicBezTo>
                    <a:pt x="889" y="265"/>
                    <a:pt x="897" y="272"/>
                    <a:pt x="905" y="272"/>
                  </a:cubicBezTo>
                  <a:cubicBezTo>
                    <a:pt x="914" y="272"/>
                    <a:pt x="921" y="265"/>
                    <a:pt x="921" y="256"/>
                  </a:cubicBezTo>
                  <a:cubicBezTo>
                    <a:pt x="921" y="220"/>
                    <a:pt x="921" y="184"/>
                    <a:pt x="921" y="147"/>
                  </a:cubicBezTo>
                  <a:cubicBezTo>
                    <a:pt x="921" y="146"/>
                    <a:pt x="924" y="139"/>
                    <a:pt x="924" y="138"/>
                  </a:cubicBezTo>
                  <a:cubicBezTo>
                    <a:pt x="931" y="121"/>
                    <a:pt x="944" y="114"/>
                    <a:pt x="962" y="114"/>
                  </a:cubicBezTo>
                  <a:cubicBezTo>
                    <a:pt x="968" y="114"/>
                    <a:pt x="974" y="115"/>
                    <a:pt x="980" y="117"/>
                  </a:cubicBezTo>
                  <a:cubicBezTo>
                    <a:pt x="981" y="117"/>
                    <a:pt x="983" y="117"/>
                    <a:pt x="984" y="117"/>
                  </a:cubicBezTo>
                  <a:cubicBezTo>
                    <a:pt x="993" y="117"/>
                    <a:pt x="999" y="109"/>
                    <a:pt x="999" y="101"/>
                  </a:cubicBezTo>
                  <a:cubicBezTo>
                    <a:pt x="999" y="85"/>
                    <a:pt x="979" y="84"/>
                    <a:pt x="967" y="84"/>
                  </a:cubicBezTo>
                  <a:cubicBezTo>
                    <a:pt x="946" y="84"/>
                    <a:pt x="929" y="92"/>
                    <a:pt x="917" y="109"/>
                  </a:cubicBezTo>
                  <a:cubicBezTo>
                    <a:pt x="912" y="96"/>
                    <a:pt x="902" y="86"/>
                    <a:pt x="887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1452563" y="5010050"/>
              <a:ext cx="1749425" cy="1717675"/>
            </a:xfrm>
            <a:custGeom>
              <a:avLst/>
              <a:gdLst>
                <a:gd name="T0" fmla="*/ 227 w 466"/>
                <a:gd name="T1" fmla="*/ 162 h 455"/>
                <a:gd name="T2" fmla="*/ 111 w 466"/>
                <a:gd name="T3" fmla="*/ 33 h 455"/>
                <a:gd name="T4" fmla="*/ 138 w 466"/>
                <a:gd name="T5" fmla="*/ 23 h 455"/>
                <a:gd name="T6" fmla="*/ 367 w 466"/>
                <a:gd name="T7" fmla="*/ 40 h 455"/>
                <a:gd name="T8" fmla="*/ 229 w 466"/>
                <a:gd name="T9" fmla="*/ 335 h 455"/>
                <a:gd name="T10" fmla="*/ 359 w 466"/>
                <a:gd name="T11" fmla="*/ 265 h 455"/>
                <a:gd name="T12" fmla="*/ 234 w 466"/>
                <a:gd name="T13" fmla="*/ 382 h 455"/>
                <a:gd name="T14" fmla="*/ 248 w 466"/>
                <a:gd name="T15" fmla="*/ 397 h 455"/>
                <a:gd name="T16" fmla="*/ 345 w 466"/>
                <a:gd name="T17" fmla="*/ 361 h 455"/>
                <a:gd name="T18" fmla="*/ 452 w 466"/>
                <a:gd name="T19" fmla="*/ 201 h 455"/>
                <a:gd name="T20" fmla="*/ 323 w 466"/>
                <a:gd name="T21" fmla="*/ 433 h 455"/>
                <a:gd name="T22" fmla="*/ 253 w 466"/>
                <a:gd name="T23" fmla="*/ 1 h 455"/>
                <a:gd name="T24" fmla="*/ 253 w 466"/>
                <a:gd name="T25" fmla="*/ 1 h 455"/>
                <a:gd name="T26" fmla="*/ 333 w 466"/>
                <a:gd name="T27" fmla="*/ 22 h 455"/>
                <a:gd name="T28" fmla="*/ 227 w 466"/>
                <a:gd name="T29" fmla="*/ 119 h 455"/>
                <a:gd name="T30" fmla="*/ 265 w 466"/>
                <a:gd name="T31" fmla="*/ 87 h 455"/>
                <a:gd name="T32" fmla="*/ 354 w 466"/>
                <a:gd name="T33" fmla="*/ 176 h 455"/>
                <a:gd name="T34" fmla="*/ 354 w 466"/>
                <a:gd name="T35" fmla="*/ 176 h 455"/>
                <a:gd name="T36" fmla="*/ 332 w 466"/>
                <a:gd name="T37" fmla="*/ 61 h 455"/>
                <a:gd name="T38" fmla="*/ 340 w 466"/>
                <a:gd name="T39" fmla="*/ 120 h 455"/>
                <a:gd name="T40" fmla="*/ 315 w 466"/>
                <a:gd name="T41" fmla="*/ 214 h 455"/>
                <a:gd name="T42" fmla="*/ 329 w 466"/>
                <a:gd name="T43" fmla="*/ 227 h 455"/>
                <a:gd name="T44" fmla="*/ 318 w 466"/>
                <a:gd name="T45" fmla="*/ 135 h 455"/>
                <a:gd name="T46" fmla="*/ 323 w 466"/>
                <a:gd name="T47" fmla="*/ 153 h 455"/>
                <a:gd name="T48" fmla="*/ 331 w 466"/>
                <a:gd name="T49" fmla="*/ 128 h 455"/>
                <a:gd name="T50" fmla="*/ 172 w 466"/>
                <a:gd name="T51" fmla="*/ 418 h 455"/>
                <a:gd name="T52" fmla="*/ 201 w 466"/>
                <a:gd name="T53" fmla="*/ 401 h 455"/>
                <a:gd name="T54" fmla="*/ 186 w 466"/>
                <a:gd name="T55" fmla="*/ 371 h 455"/>
                <a:gd name="T56" fmla="*/ 309 w 466"/>
                <a:gd name="T57" fmla="*/ 393 h 455"/>
                <a:gd name="T58" fmla="*/ 315 w 466"/>
                <a:gd name="T59" fmla="*/ 404 h 455"/>
                <a:gd name="T60" fmla="*/ 238 w 466"/>
                <a:gd name="T61" fmla="*/ 430 h 455"/>
                <a:gd name="T62" fmla="*/ 266 w 466"/>
                <a:gd name="T63" fmla="*/ 424 h 455"/>
                <a:gd name="T64" fmla="*/ 131 w 466"/>
                <a:gd name="T65" fmla="*/ 429 h 455"/>
                <a:gd name="T66" fmla="*/ 149 w 466"/>
                <a:gd name="T67" fmla="*/ 419 h 455"/>
                <a:gd name="T68" fmla="*/ 197 w 466"/>
                <a:gd name="T69" fmla="*/ 455 h 455"/>
                <a:gd name="T70" fmla="*/ 257 w 466"/>
                <a:gd name="T71" fmla="*/ 144 h 455"/>
                <a:gd name="T72" fmla="*/ 247 w 466"/>
                <a:gd name="T73" fmla="*/ 161 h 455"/>
                <a:gd name="T74" fmla="*/ 284 w 466"/>
                <a:gd name="T75" fmla="*/ 441 h 455"/>
                <a:gd name="T76" fmla="*/ 308 w 466"/>
                <a:gd name="T77" fmla="*/ 441 h 455"/>
                <a:gd name="T78" fmla="*/ 110 w 466"/>
                <a:gd name="T79" fmla="*/ 423 h 455"/>
                <a:gd name="T80" fmla="*/ 163 w 466"/>
                <a:gd name="T81" fmla="*/ 342 h 455"/>
                <a:gd name="T82" fmla="*/ 295 w 466"/>
                <a:gd name="T83" fmla="*/ 237 h 455"/>
                <a:gd name="T84" fmla="*/ 93 w 466"/>
                <a:gd name="T85" fmla="*/ 394 h 455"/>
                <a:gd name="T86" fmla="*/ 298 w 466"/>
                <a:gd name="T87" fmla="*/ 160 h 455"/>
                <a:gd name="T88" fmla="*/ 80 w 466"/>
                <a:gd name="T89" fmla="*/ 382 h 455"/>
                <a:gd name="T90" fmla="*/ 184 w 466"/>
                <a:gd name="T91" fmla="*/ 192 h 455"/>
                <a:gd name="T92" fmla="*/ 66 w 466"/>
                <a:gd name="T93" fmla="*/ 367 h 455"/>
                <a:gd name="T94" fmla="*/ 197 w 466"/>
                <a:gd name="T95" fmla="*/ 122 h 455"/>
                <a:gd name="T96" fmla="*/ 54 w 466"/>
                <a:gd name="T97" fmla="*/ 351 h 455"/>
                <a:gd name="T98" fmla="*/ 271 w 466"/>
                <a:gd name="T99" fmla="*/ 48 h 455"/>
                <a:gd name="T100" fmla="*/ 95 w 466"/>
                <a:gd name="T101" fmla="*/ 161 h 455"/>
                <a:gd name="T102" fmla="*/ 190 w 466"/>
                <a:gd name="T103" fmla="*/ 45 h 455"/>
                <a:gd name="T104" fmla="*/ 58 w 466"/>
                <a:gd name="T105" fmla="*/ 145 h 455"/>
                <a:gd name="T106" fmla="*/ 29 w 466"/>
                <a:gd name="T107" fmla="*/ 159 h 455"/>
                <a:gd name="T108" fmla="*/ 100 w 466"/>
                <a:gd name="T109" fmla="*/ 43 h 455"/>
                <a:gd name="T110" fmla="*/ 168 w 466"/>
                <a:gd name="T111" fmla="*/ 9 h 455"/>
                <a:gd name="T112" fmla="*/ 151 w 466"/>
                <a:gd name="T113" fmla="*/ 2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6" h="455">
                  <a:moveTo>
                    <a:pt x="235" y="168"/>
                  </a:moveTo>
                  <a:cubicBezTo>
                    <a:pt x="235" y="178"/>
                    <a:pt x="216" y="189"/>
                    <a:pt x="207" y="189"/>
                  </a:cubicBezTo>
                  <a:cubicBezTo>
                    <a:pt x="203" y="189"/>
                    <a:pt x="199" y="188"/>
                    <a:pt x="199" y="183"/>
                  </a:cubicBezTo>
                  <a:cubicBezTo>
                    <a:pt x="199" y="174"/>
                    <a:pt x="218" y="162"/>
                    <a:pt x="227" y="162"/>
                  </a:cubicBezTo>
                  <a:cubicBezTo>
                    <a:pt x="231" y="162"/>
                    <a:pt x="235" y="163"/>
                    <a:pt x="235" y="168"/>
                  </a:cubicBezTo>
                  <a:close/>
                  <a:moveTo>
                    <a:pt x="138" y="23"/>
                  </a:moveTo>
                  <a:cubicBezTo>
                    <a:pt x="137" y="21"/>
                    <a:pt x="135" y="20"/>
                    <a:pt x="131" y="20"/>
                  </a:cubicBezTo>
                  <a:cubicBezTo>
                    <a:pt x="122" y="21"/>
                    <a:pt x="113" y="27"/>
                    <a:pt x="111" y="33"/>
                  </a:cubicBezTo>
                  <a:cubicBezTo>
                    <a:pt x="111" y="35"/>
                    <a:pt x="110" y="37"/>
                    <a:pt x="112" y="39"/>
                  </a:cubicBezTo>
                  <a:cubicBezTo>
                    <a:pt x="113" y="40"/>
                    <a:pt x="114" y="41"/>
                    <a:pt x="116" y="41"/>
                  </a:cubicBezTo>
                  <a:cubicBezTo>
                    <a:pt x="123" y="41"/>
                    <a:pt x="134" y="36"/>
                    <a:pt x="138" y="29"/>
                  </a:cubicBezTo>
                  <a:cubicBezTo>
                    <a:pt x="139" y="27"/>
                    <a:pt x="139" y="25"/>
                    <a:pt x="138" y="23"/>
                  </a:cubicBezTo>
                  <a:close/>
                  <a:moveTo>
                    <a:pt x="466" y="226"/>
                  </a:moveTo>
                  <a:cubicBezTo>
                    <a:pt x="466" y="161"/>
                    <a:pt x="438" y="92"/>
                    <a:pt x="375" y="42"/>
                  </a:cubicBezTo>
                  <a:cubicBezTo>
                    <a:pt x="373" y="41"/>
                    <a:pt x="371" y="40"/>
                    <a:pt x="369" y="39"/>
                  </a:cubicBezTo>
                  <a:cubicBezTo>
                    <a:pt x="368" y="39"/>
                    <a:pt x="368" y="39"/>
                    <a:pt x="367" y="40"/>
                  </a:cubicBezTo>
                  <a:cubicBezTo>
                    <a:pt x="367" y="40"/>
                    <a:pt x="367" y="41"/>
                    <a:pt x="367" y="42"/>
                  </a:cubicBezTo>
                  <a:cubicBezTo>
                    <a:pt x="422" y="103"/>
                    <a:pt x="400" y="192"/>
                    <a:pt x="360" y="238"/>
                  </a:cubicBezTo>
                  <a:cubicBezTo>
                    <a:pt x="325" y="278"/>
                    <a:pt x="280" y="307"/>
                    <a:pt x="239" y="329"/>
                  </a:cubicBezTo>
                  <a:cubicBezTo>
                    <a:pt x="236" y="331"/>
                    <a:pt x="231" y="333"/>
                    <a:pt x="229" y="335"/>
                  </a:cubicBezTo>
                  <a:cubicBezTo>
                    <a:pt x="225" y="339"/>
                    <a:pt x="224" y="343"/>
                    <a:pt x="225" y="346"/>
                  </a:cubicBezTo>
                  <a:cubicBezTo>
                    <a:pt x="227" y="350"/>
                    <a:pt x="230" y="351"/>
                    <a:pt x="236" y="351"/>
                  </a:cubicBezTo>
                  <a:cubicBezTo>
                    <a:pt x="239" y="350"/>
                    <a:pt x="246" y="348"/>
                    <a:pt x="250" y="346"/>
                  </a:cubicBezTo>
                  <a:cubicBezTo>
                    <a:pt x="288" y="326"/>
                    <a:pt x="328" y="299"/>
                    <a:pt x="359" y="265"/>
                  </a:cubicBezTo>
                  <a:cubicBezTo>
                    <a:pt x="397" y="223"/>
                    <a:pt x="421" y="169"/>
                    <a:pt x="412" y="104"/>
                  </a:cubicBezTo>
                  <a:cubicBezTo>
                    <a:pt x="412" y="105"/>
                    <a:pt x="413" y="106"/>
                    <a:pt x="413" y="107"/>
                  </a:cubicBezTo>
                  <a:cubicBezTo>
                    <a:pt x="434" y="158"/>
                    <a:pt x="417" y="222"/>
                    <a:pt x="371" y="279"/>
                  </a:cubicBezTo>
                  <a:cubicBezTo>
                    <a:pt x="339" y="320"/>
                    <a:pt x="292" y="356"/>
                    <a:pt x="234" y="382"/>
                  </a:cubicBezTo>
                  <a:cubicBezTo>
                    <a:pt x="230" y="384"/>
                    <a:pt x="224" y="387"/>
                    <a:pt x="221" y="392"/>
                  </a:cubicBezTo>
                  <a:cubicBezTo>
                    <a:pt x="220" y="395"/>
                    <a:pt x="220" y="398"/>
                    <a:pt x="221" y="400"/>
                  </a:cubicBezTo>
                  <a:cubicBezTo>
                    <a:pt x="222" y="402"/>
                    <a:pt x="224" y="403"/>
                    <a:pt x="227" y="404"/>
                  </a:cubicBezTo>
                  <a:cubicBezTo>
                    <a:pt x="234" y="404"/>
                    <a:pt x="241" y="400"/>
                    <a:pt x="248" y="397"/>
                  </a:cubicBezTo>
                  <a:cubicBezTo>
                    <a:pt x="340" y="352"/>
                    <a:pt x="440" y="268"/>
                    <a:pt x="435" y="145"/>
                  </a:cubicBezTo>
                  <a:cubicBezTo>
                    <a:pt x="435" y="147"/>
                    <a:pt x="436" y="148"/>
                    <a:pt x="436" y="149"/>
                  </a:cubicBezTo>
                  <a:cubicBezTo>
                    <a:pt x="446" y="199"/>
                    <a:pt x="435" y="244"/>
                    <a:pt x="413" y="282"/>
                  </a:cubicBezTo>
                  <a:cubicBezTo>
                    <a:pt x="395" y="314"/>
                    <a:pt x="370" y="340"/>
                    <a:pt x="345" y="361"/>
                  </a:cubicBezTo>
                  <a:cubicBezTo>
                    <a:pt x="332" y="372"/>
                    <a:pt x="326" y="379"/>
                    <a:pt x="330" y="384"/>
                  </a:cubicBezTo>
                  <a:cubicBezTo>
                    <a:pt x="333" y="390"/>
                    <a:pt x="342" y="387"/>
                    <a:pt x="347" y="384"/>
                  </a:cubicBezTo>
                  <a:cubicBezTo>
                    <a:pt x="357" y="378"/>
                    <a:pt x="366" y="369"/>
                    <a:pt x="373" y="363"/>
                  </a:cubicBezTo>
                  <a:cubicBezTo>
                    <a:pt x="414" y="321"/>
                    <a:pt x="445" y="276"/>
                    <a:pt x="452" y="201"/>
                  </a:cubicBezTo>
                  <a:cubicBezTo>
                    <a:pt x="452" y="205"/>
                    <a:pt x="453" y="209"/>
                    <a:pt x="453" y="211"/>
                  </a:cubicBezTo>
                  <a:cubicBezTo>
                    <a:pt x="454" y="249"/>
                    <a:pt x="447" y="284"/>
                    <a:pt x="433" y="314"/>
                  </a:cubicBezTo>
                  <a:cubicBezTo>
                    <a:pt x="412" y="359"/>
                    <a:pt x="376" y="395"/>
                    <a:pt x="333" y="417"/>
                  </a:cubicBezTo>
                  <a:cubicBezTo>
                    <a:pt x="324" y="422"/>
                    <a:pt x="321" y="427"/>
                    <a:pt x="323" y="433"/>
                  </a:cubicBezTo>
                  <a:cubicBezTo>
                    <a:pt x="324" y="436"/>
                    <a:pt x="327" y="437"/>
                    <a:pt x="330" y="437"/>
                  </a:cubicBezTo>
                  <a:cubicBezTo>
                    <a:pt x="334" y="438"/>
                    <a:pt x="337" y="436"/>
                    <a:pt x="341" y="435"/>
                  </a:cubicBezTo>
                  <a:cubicBezTo>
                    <a:pt x="418" y="393"/>
                    <a:pt x="466" y="315"/>
                    <a:pt x="466" y="226"/>
                  </a:cubicBezTo>
                  <a:close/>
                  <a:moveTo>
                    <a:pt x="253" y="1"/>
                  </a:moveTo>
                  <a:cubicBezTo>
                    <a:pt x="245" y="0"/>
                    <a:pt x="227" y="6"/>
                    <a:pt x="228" y="13"/>
                  </a:cubicBezTo>
                  <a:cubicBezTo>
                    <a:pt x="228" y="17"/>
                    <a:pt x="231" y="18"/>
                    <a:pt x="234" y="19"/>
                  </a:cubicBezTo>
                  <a:cubicBezTo>
                    <a:pt x="242" y="19"/>
                    <a:pt x="260" y="15"/>
                    <a:pt x="260" y="7"/>
                  </a:cubicBezTo>
                  <a:cubicBezTo>
                    <a:pt x="260" y="3"/>
                    <a:pt x="256" y="2"/>
                    <a:pt x="253" y="1"/>
                  </a:cubicBezTo>
                  <a:close/>
                  <a:moveTo>
                    <a:pt x="325" y="17"/>
                  </a:moveTo>
                  <a:cubicBezTo>
                    <a:pt x="319" y="16"/>
                    <a:pt x="306" y="20"/>
                    <a:pt x="305" y="27"/>
                  </a:cubicBezTo>
                  <a:cubicBezTo>
                    <a:pt x="305" y="31"/>
                    <a:pt x="310" y="33"/>
                    <a:pt x="313" y="33"/>
                  </a:cubicBezTo>
                  <a:cubicBezTo>
                    <a:pt x="319" y="33"/>
                    <a:pt x="333" y="30"/>
                    <a:pt x="333" y="22"/>
                  </a:cubicBezTo>
                  <a:cubicBezTo>
                    <a:pt x="334" y="18"/>
                    <a:pt x="328" y="17"/>
                    <a:pt x="325" y="17"/>
                  </a:cubicBezTo>
                  <a:close/>
                  <a:moveTo>
                    <a:pt x="250" y="92"/>
                  </a:moveTo>
                  <a:cubicBezTo>
                    <a:pt x="240" y="91"/>
                    <a:pt x="220" y="103"/>
                    <a:pt x="220" y="113"/>
                  </a:cubicBezTo>
                  <a:cubicBezTo>
                    <a:pt x="220" y="117"/>
                    <a:pt x="223" y="119"/>
                    <a:pt x="227" y="119"/>
                  </a:cubicBezTo>
                  <a:cubicBezTo>
                    <a:pt x="236" y="119"/>
                    <a:pt x="256" y="108"/>
                    <a:pt x="257" y="97"/>
                  </a:cubicBezTo>
                  <a:cubicBezTo>
                    <a:pt x="257" y="93"/>
                    <a:pt x="253" y="92"/>
                    <a:pt x="250" y="92"/>
                  </a:cubicBezTo>
                  <a:close/>
                  <a:moveTo>
                    <a:pt x="290" y="71"/>
                  </a:moveTo>
                  <a:cubicBezTo>
                    <a:pt x="282" y="71"/>
                    <a:pt x="266" y="78"/>
                    <a:pt x="265" y="87"/>
                  </a:cubicBezTo>
                  <a:cubicBezTo>
                    <a:pt x="265" y="90"/>
                    <a:pt x="268" y="92"/>
                    <a:pt x="271" y="92"/>
                  </a:cubicBezTo>
                  <a:cubicBezTo>
                    <a:pt x="279" y="93"/>
                    <a:pt x="295" y="86"/>
                    <a:pt x="296" y="77"/>
                  </a:cubicBezTo>
                  <a:cubicBezTo>
                    <a:pt x="296" y="73"/>
                    <a:pt x="293" y="71"/>
                    <a:pt x="290" y="71"/>
                  </a:cubicBezTo>
                  <a:close/>
                  <a:moveTo>
                    <a:pt x="354" y="176"/>
                  </a:moveTo>
                  <a:cubicBezTo>
                    <a:pt x="347" y="176"/>
                    <a:pt x="341" y="184"/>
                    <a:pt x="341" y="190"/>
                  </a:cubicBezTo>
                  <a:cubicBezTo>
                    <a:pt x="341" y="194"/>
                    <a:pt x="343" y="197"/>
                    <a:pt x="347" y="197"/>
                  </a:cubicBezTo>
                  <a:cubicBezTo>
                    <a:pt x="353" y="197"/>
                    <a:pt x="360" y="188"/>
                    <a:pt x="360" y="182"/>
                  </a:cubicBezTo>
                  <a:cubicBezTo>
                    <a:pt x="360" y="178"/>
                    <a:pt x="358" y="176"/>
                    <a:pt x="354" y="176"/>
                  </a:cubicBezTo>
                  <a:close/>
                  <a:moveTo>
                    <a:pt x="327" y="56"/>
                  </a:moveTo>
                  <a:cubicBezTo>
                    <a:pt x="321" y="55"/>
                    <a:pt x="310" y="60"/>
                    <a:pt x="309" y="67"/>
                  </a:cubicBezTo>
                  <a:cubicBezTo>
                    <a:pt x="309" y="70"/>
                    <a:pt x="312" y="71"/>
                    <a:pt x="314" y="72"/>
                  </a:cubicBezTo>
                  <a:cubicBezTo>
                    <a:pt x="320" y="72"/>
                    <a:pt x="332" y="68"/>
                    <a:pt x="332" y="61"/>
                  </a:cubicBezTo>
                  <a:cubicBezTo>
                    <a:pt x="333" y="58"/>
                    <a:pt x="330" y="56"/>
                    <a:pt x="327" y="56"/>
                  </a:cubicBezTo>
                  <a:close/>
                  <a:moveTo>
                    <a:pt x="348" y="99"/>
                  </a:moveTo>
                  <a:cubicBezTo>
                    <a:pt x="342" y="99"/>
                    <a:pt x="335" y="109"/>
                    <a:pt x="335" y="115"/>
                  </a:cubicBezTo>
                  <a:cubicBezTo>
                    <a:pt x="335" y="117"/>
                    <a:pt x="337" y="120"/>
                    <a:pt x="340" y="120"/>
                  </a:cubicBezTo>
                  <a:cubicBezTo>
                    <a:pt x="346" y="120"/>
                    <a:pt x="353" y="110"/>
                    <a:pt x="353" y="105"/>
                  </a:cubicBezTo>
                  <a:cubicBezTo>
                    <a:pt x="353" y="102"/>
                    <a:pt x="351" y="99"/>
                    <a:pt x="348" y="99"/>
                  </a:cubicBezTo>
                  <a:close/>
                  <a:moveTo>
                    <a:pt x="325" y="206"/>
                  </a:moveTo>
                  <a:cubicBezTo>
                    <a:pt x="322" y="208"/>
                    <a:pt x="318" y="210"/>
                    <a:pt x="315" y="214"/>
                  </a:cubicBezTo>
                  <a:cubicBezTo>
                    <a:pt x="312" y="217"/>
                    <a:pt x="309" y="221"/>
                    <a:pt x="308" y="224"/>
                  </a:cubicBezTo>
                  <a:cubicBezTo>
                    <a:pt x="307" y="227"/>
                    <a:pt x="308" y="230"/>
                    <a:pt x="309" y="232"/>
                  </a:cubicBezTo>
                  <a:cubicBezTo>
                    <a:pt x="311" y="234"/>
                    <a:pt x="314" y="235"/>
                    <a:pt x="316" y="234"/>
                  </a:cubicBezTo>
                  <a:cubicBezTo>
                    <a:pt x="320" y="234"/>
                    <a:pt x="325" y="231"/>
                    <a:pt x="329" y="227"/>
                  </a:cubicBezTo>
                  <a:cubicBezTo>
                    <a:pt x="333" y="223"/>
                    <a:pt x="336" y="218"/>
                    <a:pt x="337" y="213"/>
                  </a:cubicBezTo>
                  <a:cubicBezTo>
                    <a:pt x="337" y="209"/>
                    <a:pt x="336" y="207"/>
                    <a:pt x="335" y="206"/>
                  </a:cubicBezTo>
                  <a:cubicBezTo>
                    <a:pt x="333" y="204"/>
                    <a:pt x="330" y="204"/>
                    <a:pt x="325" y="206"/>
                  </a:cubicBezTo>
                  <a:close/>
                  <a:moveTo>
                    <a:pt x="318" y="135"/>
                  </a:moveTo>
                  <a:cubicBezTo>
                    <a:pt x="317" y="137"/>
                    <a:pt x="315" y="140"/>
                    <a:pt x="314" y="142"/>
                  </a:cubicBezTo>
                  <a:cubicBezTo>
                    <a:pt x="312" y="144"/>
                    <a:pt x="312" y="147"/>
                    <a:pt x="311" y="149"/>
                  </a:cubicBezTo>
                  <a:cubicBezTo>
                    <a:pt x="311" y="152"/>
                    <a:pt x="313" y="155"/>
                    <a:pt x="317" y="155"/>
                  </a:cubicBezTo>
                  <a:cubicBezTo>
                    <a:pt x="319" y="155"/>
                    <a:pt x="321" y="154"/>
                    <a:pt x="323" y="153"/>
                  </a:cubicBezTo>
                  <a:cubicBezTo>
                    <a:pt x="325" y="151"/>
                    <a:pt x="328" y="149"/>
                    <a:pt x="330" y="147"/>
                  </a:cubicBezTo>
                  <a:cubicBezTo>
                    <a:pt x="332" y="145"/>
                    <a:pt x="333" y="142"/>
                    <a:pt x="335" y="140"/>
                  </a:cubicBezTo>
                  <a:cubicBezTo>
                    <a:pt x="336" y="138"/>
                    <a:pt x="337" y="135"/>
                    <a:pt x="337" y="133"/>
                  </a:cubicBezTo>
                  <a:cubicBezTo>
                    <a:pt x="337" y="130"/>
                    <a:pt x="335" y="128"/>
                    <a:pt x="331" y="128"/>
                  </a:cubicBezTo>
                  <a:cubicBezTo>
                    <a:pt x="327" y="128"/>
                    <a:pt x="322" y="131"/>
                    <a:pt x="318" y="135"/>
                  </a:cubicBezTo>
                  <a:close/>
                  <a:moveTo>
                    <a:pt x="201" y="401"/>
                  </a:moveTo>
                  <a:cubicBezTo>
                    <a:pt x="195" y="401"/>
                    <a:pt x="182" y="405"/>
                    <a:pt x="176" y="410"/>
                  </a:cubicBezTo>
                  <a:cubicBezTo>
                    <a:pt x="173" y="412"/>
                    <a:pt x="172" y="416"/>
                    <a:pt x="172" y="418"/>
                  </a:cubicBezTo>
                  <a:cubicBezTo>
                    <a:pt x="174" y="422"/>
                    <a:pt x="176" y="422"/>
                    <a:pt x="179" y="422"/>
                  </a:cubicBezTo>
                  <a:cubicBezTo>
                    <a:pt x="185" y="423"/>
                    <a:pt x="198" y="419"/>
                    <a:pt x="205" y="413"/>
                  </a:cubicBezTo>
                  <a:cubicBezTo>
                    <a:pt x="207" y="412"/>
                    <a:pt x="208" y="409"/>
                    <a:pt x="208" y="406"/>
                  </a:cubicBezTo>
                  <a:cubicBezTo>
                    <a:pt x="207" y="403"/>
                    <a:pt x="204" y="402"/>
                    <a:pt x="201" y="401"/>
                  </a:cubicBezTo>
                  <a:close/>
                  <a:moveTo>
                    <a:pt x="207" y="348"/>
                  </a:moveTo>
                  <a:cubicBezTo>
                    <a:pt x="201" y="348"/>
                    <a:pt x="187" y="353"/>
                    <a:pt x="182" y="358"/>
                  </a:cubicBezTo>
                  <a:cubicBezTo>
                    <a:pt x="179" y="361"/>
                    <a:pt x="177" y="364"/>
                    <a:pt x="178" y="367"/>
                  </a:cubicBezTo>
                  <a:cubicBezTo>
                    <a:pt x="180" y="371"/>
                    <a:pt x="183" y="371"/>
                    <a:pt x="186" y="371"/>
                  </a:cubicBezTo>
                  <a:cubicBezTo>
                    <a:pt x="192" y="371"/>
                    <a:pt x="206" y="367"/>
                    <a:pt x="212" y="360"/>
                  </a:cubicBezTo>
                  <a:cubicBezTo>
                    <a:pt x="214" y="358"/>
                    <a:pt x="215" y="355"/>
                    <a:pt x="215" y="352"/>
                  </a:cubicBezTo>
                  <a:cubicBezTo>
                    <a:pt x="214" y="349"/>
                    <a:pt x="210" y="348"/>
                    <a:pt x="207" y="348"/>
                  </a:cubicBezTo>
                  <a:close/>
                  <a:moveTo>
                    <a:pt x="309" y="393"/>
                  </a:moveTo>
                  <a:cubicBezTo>
                    <a:pt x="303" y="393"/>
                    <a:pt x="291" y="400"/>
                    <a:pt x="286" y="406"/>
                  </a:cubicBezTo>
                  <a:cubicBezTo>
                    <a:pt x="283" y="409"/>
                    <a:pt x="283" y="412"/>
                    <a:pt x="284" y="414"/>
                  </a:cubicBezTo>
                  <a:cubicBezTo>
                    <a:pt x="286" y="418"/>
                    <a:pt x="289" y="418"/>
                    <a:pt x="291" y="417"/>
                  </a:cubicBezTo>
                  <a:cubicBezTo>
                    <a:pt x="297" y="416"/>
                    <a:pt x="310" y="411"/>
                    <a:pt x="315" y="404"/>
                  </a:cubicBezTo>
                  <a:cubicBezTo>
                    <a:pt x="317" y="401"/>
                    <a:pt x="317" y="398"/>
                    <a:pt x="316" y="396"/>
                  </a:cubicBezTo>
                  <a:cubicBezTo>
                    <a:pt x="315" y="393"/>
                    <a:pt x="312" y="392"/>
                    <a:pt x="309" y="393"/>
                  </a:cubicBezTo>
                  <a:close/>
                  <a:moveTo>
                    <a:pt x="260" y="421"/>
                  </a:moveTo>
                  <a:cubicBezTo>
                    <a:pt x="255" y="421"/>
                    <a:pt x="243" y="425"/>
                    <a:pt x="238" y="430"/>
                  </a:cubicBezTo>
                  <a:cubicBezTo>
                    <a:pt x="235" y="432"/>
                    <a:pt x="234" y="435"/>
                    <a:pt x="235" y="437"/>
                  </a:cubicBezTo>
                  <a:cubicBezTo>
                    <a:pt x="236" y="440"/>
                    <a:pt x="239" y="440"/>
                    <a:pt x="241" y="440"/>
                  </a:cubicBezTo>
                  <a:cubicBezTo>
                    <a:pt x="247" y="440"/>
                    <a:pt x="259" y="437"/>
                    <a:pt x="264" y="431"/>
                  </a:cubicBezTo>
                  <a:cubicBezTo>
                    <a:pt x="266" y="429"/>
                    <a:pt x="267" y="427"/>
                    <a:pt x="266" y="424"/>
                  </a:cubicBezTo>
                  <a:cubicBezTo>
                    <a:pt x="266" y="422"/>
                    <a:pt x="263" y="421"/>
                    <a:pt x="260" y="421"/>
                  </a:cubicBezTo>
                  <a:close/>
                  <a:moveTo>
                    <a:pt x="149" y="419"/>
                  </a:moveTo>
                  <a:cubicBezTo>
                    <a:pt x="146" y="419"/>
                    <a:pt x="140" y="420"/>
                    <a:pt x="135" y="423"/>
                  </a:cubicBezTo>
                  <a:cubicBezTo>
                    <a:pt x="133" y="424"/>
                    <a:pt x="131" y="426"/>
                    <a:pt x="131" y="429"/>
                  </a:cubicBezTo>
                  <a:cubicBezTo>
                    <a:pt x="132" y="432"/>
                    <a:pt x="134" y="433"/>
                    <a:pt x="137" y="434"/>
                  </a:cubicBezTo>
                  <a:cubicBezTo>
                    <a:pt x="142" y="434"/>
                    <a:pt x="147" y="433"/>
                    <a:pt x="152" y="431"/>
                  </a:cubicBezTo>
                  <a:cubicBezTo>
                    <a:pt x="154" y="429"/>
                    <a:pt x="156" y="427"/>
                    <a:pt x="156" y="424"/>
                  </a:cubicBezTo>
                  <a:cubicBezTo>
                    <a:pt x="156" y="420"/>
                    <a:pt x="153" y="419"/>
                    <a:pt x="149" y="419"/>
                  </a:cubicBezTo>
                  <a:close/>
                  <a:moveTo>
                    <a:pt x="207" y="440"/>
                  </a:moveTo>
                  <a:cubicBezTo>
                    <a:pt x="204" y="440"/>
                    <a:pt x="199" y="441"/>
                    <a:pt x="194" y="444"/>
                  </a:cubicBezTo>
                  <a:cubicBezTo>
                    <a:pt x="192" y="446"/>
                    <a:pt x="191" y="448"/>
                    <a:pt x="191" y="450"/>
                  </a:cubicBezTo>
                  <a:cubicBezTo>
                    <a:pt x="192" y="453"/>
                    <a:pt x="194" y="455"/>
                    <a:pt x="197" y="455"/>
                  </a:cubicBezTo>
                  <a:cubicBezTo>
                    <a:pt x="201" y="455"/>
                    <a:pt x="206" y="454"/>
                    <a:pt x="210" y="451"/>
                  </a:cubicBezTo>
                  <a:cubicBezTo>
                    <a:pt x="212" y="450"/>
                    <a:pt x="214" y="447"/>
                    <a:pt x="214" y="445"/>
                  </a:cubicBezTo>
                  <a:cubicBezTo>
                    <a:pt x="213" y="441"/>
                    <a:pt x="210" y="440"/>
                    <a:pt x="207" y="440"/>
                  </a:cubicBezTo>
                  <a:close/>
                  <a:moveTo>
                    <a:pt x="257" y="144"/>
                  </a:moveTo>
                  <a:cubicBezTo>
                    <a:pt x="255" y="144"/>
                    <a:pt x="253" y="145"/>
                    <a:pt x="251" y="146"/>
                  </a:cubicBezTo>
                  <a:cubicBezTo>
                    <a:pt x="251" y="146"/>
                    <a:pt x="251" y="146"/>
                    <a:pt x="251" y="146"/>
                  </a:cubicBezTo>
                  <a:cubicBezTo>
                    <a:pt x="247" y="147"/>
                    <a:pt x="241" y="152"/>
                    <a:pt x="241" y="157"/>
                  </a:cubicBezTo>
                  <a:cubicBezTo>
                    <a:pt x="241" y="160"/>
                    <a:pt x="244" y="161"/>
                    <a:pt x="247" y="161"/>
                  </a:cubicBezTo>
                  <a:cubicBezTo>
                    <a:pt x="253" y="161"/>
                    <a:pt x="262" y="156"/>
                    <a:pt x="262" y="149"/>
                  </a:cubicBezTo>
                  <a:cubicBezTo>
                    <a:pt x="262" y="146"/>
                    <a:pt x="260" y="144"/>
                    <a:pt x="257" y="144"/>
                  </a:cubicBezTo>
                  <a:close/>
                  <a:moveTo>
                    <a:pt x="300" y="436"/>
                  </a:moveTo>
                  <a:cubicBezTo>
                    <a:pt x="296" y="436"/>
                    <a:pt x="289" y="437"/>
                    <a:pt x="284" y="441"/>
                  </a:cubicBezTo>
                  <a:cubicBezTo>
                    <a:pt x="281" y="443"/>
                    <a:pt x="279" y="446"/>
                    <a:pt x="280" y="449"/>
                  </a:cubicBezTo>
                  <a:cubicBezTo>
                    <a:pt x="281" y="452"/>
                    <a:pt x="284" y="453"/>
                    <a:pt x="288" y="453"/>
                  </a:cubicBezTo>
                  <a:cubicBezTo>
                    <a:pt x="293" y="453"/>
                    <a:pt x="300" y="451"/>
                    <a:pt x="304" y="449"/>
                  </a:cubicBezTo>
                  <a:cubicBezTo>
                    <a:pt x="307" y="447"/>
                    <a:pt x="309" y="444"/>
                    <a:pt x="308" y="441"/>
                  </a:cubicBezTo>
                  <a:cubicBezTo>
                    <a:pt x="307" y="437"/>
                    <a:pt x="303" y="436"/>
                    <a:pt x="300" y="436"/>
                  </a:cubicBezTo>
                  <a:close/>
                  <a:moveTo>
                    <a:pt x="96" y="416"/>
                  </a:moveTo>
                  <a:cubicBezTo>
                    <a:pt x="99" y="419"/>
                    <a:pt x="104" y="422"/>
                    <a:pt x="108" y="423"/>
                  </a:cubicBezTo>
                  <a:cubicBezTo>
                    <a:pt x="109" y="424"/>
                    <a:pt x="110" y="423"/>
                    <a:pt x="110" y="423"/>
                  </a:cubicBezTo>
                  <a:cubicBezTo>
                    <a:pt x="110" y="422"/>
                    <a:pt x="110" y="421"/>
                    <a:pt x="110" y="421"/>
                  </a:cubicBezTo>
                  <a:cubicBezTo>
                    <a:pt x="107" y="417"/>
                    <a:pt x="105" y="415"/>
                    <a:pt x="104" y="412"/>
                  </a:cubicBezTo>
                  <a:cubicBezTo>
                    <a:pt x="103" y="409"/>
                    <a:pt x="103" y="406"/>
                    <a:pt x="104" y="405"/>
                  </a:cubicBezTo>
                  <a:cubicBezTo>
                    <a:pt x="109" y="378"/>
                    <a:pt x="135" y="361"/>
                    <a:pt x="163" y="342"/>
                  </a:cubicBezTo>
                  <a:cubicBezTo>
                    <a:pt x="180" y="330"/>
                    <a:pt x="253" y="290"/>
                    <a:pt x="286" y="263"/>
                  </a:cubicBezTo>
                  <a:cubicBezTo>
                    <a:pt x="297" y="255"/>
                    <a:pt x="301" y="250"/>
                    <a:pt x="301" y="245"/>
                  </a:cubicBezTo>
                  <a:cubicBezTo>
                    <a:pt x="302" y="243"/>
                    <a:pt x="301" y="240"/>
                    <a:pt x="299" y="239"/>
                  </a:cubicBezTo>
                  <a:cubicBezTo>
                    <a:pt x="298" y="238"/>
                    <a:pt x="297" y="237"/>
                    <a:pt x="295" y="237"/>
                  </a:cubicBezTo>
                  <a:cubicBezTo>
                    <a:pt x="290" y="236"/>
                    <a:pt x="283" y="238"/>
                    <a:pt x="276" y="244"/>
                  </a:cubicBezTo>
                  <a:cubicBezTo>
                    <a:pt x="238" y="275"/>
                    <a:pt x="180" y="305"/>
                    <a:pt x="140" y="337"/>
                  </a:cubicBezTo>
                  <a:cubicBezTo>
                    <a:pt x="116" y="355"/>
                    <a:pt x="99" y="375"/>
                    <a:pt x="94" y="395"/>
                  </a:cubicBezTo>
                  <a:cubicBezTo>
                    <a:pt x="94" y="395"/>
                    <a:pt x="93" y="394"/>
                    <a:pt x="93" y="394"/>
                  </a:cubicBezTo>
                  <a:cubicBezTo>
                    <a:pt x="99" y="319"/>
                    <a:pt x="198" y="269"/>
                    <a:pt x="250" y="227"/>
                  </a:cubicBezTo>
                  <a:cubicBezTo>
                    <a:pt x="262" y="216"/>
                    <a:pt x="301" y="186"/>
                    <a:pt x="307" y="172"/>
                  </a:cubicBezTo>
                  <a:cubicBezTo>
                    <a:pt x="309" y="168"/>
                    <a:pt x="308" y="163"/>
                    <a:pt x="306" y="162"/>
                  </a:cubicBezTo>
                  <a:cubicBezTo>
                    <a:pt x="303" y="160"/>
                    <a:pt x="301" y="160"/>
                    <a:pt x="298" y="160"/>
                  </a:cubicBezTo>
                  <a:cubicBezTo>
                    <a:pt x="292" y="162"/>
                    <a:pt x="285" y="167"/>
                    <a:pt x="277" y="175"/>
                  </a:cubicBezTo>
                  <a:cubicBezTo>
                    <a:pt x="213" y="235"/>
                    <a:pt x="161" y="262"/>
                    <a:pt x="125" y="300"/>
                  </a:cubicBezTo>
                  <a:cubicBezTo>
                    <a:pt x="105" y="322"/>
                    <a:pt x="90" y="347"/>
                    <a:pt x="81" y="383"/>
                  </a:cubicBezTo>
                  <a:cubicBezTo>
                    <a:pt x="81" y="383"/>
                    <a:pt x="80" y="382"/>
                    <a:pt x="80" y="382"/>
                  </a:cubicBezTo>
                  <a:cubicBezTo>
                    <a:pt x="83" y="327"/>
                    <a:pt x="118" y="273"/>
                    <a:pt x="160" y="235"/>
                  </a:cubicBezTo>
                  <a:cubicBezTo>
                    <a:pt x="175" y="222"/>
                    <a:pt x="185" y="214"/>
                    <a:pt x="191" y="209"/>
                  </a:cubicBezTo>
                  <a:cubicBezTo>
                    <a:pt x="195" y="205"/>
                    <a:pt x="197" y="200"/>
                    <a:pt x="194" y="195"/>
                  </a:cubicBezTo>
                  <a:cubicBezTo>
                    <a:pt x="192" y="192"/>
                    <a:pt x="188" y="191"/>
                    <a:pt x="184" y="192"/>
                  </a:cubicBezTo>
                  <a:cubicBezTo>
                    <a:pt x="178" y="193"/>
                    <a:pt x="174" y="196"/>
                    <a:pt x="170" y="199"/>
                  </a:cubicBezTo>
                  <a:cubicBezTo>
                    <a:pt x="140" y="223"/>
                    <a:pt x="115" y="252"/>
                    <a:pt x="97" y="285"/>
                  </a:cubicBezTo>
                  <a:cubicBezTo>
                    <a:pt x="83" y="311"/>
                    <a:pt x="72" y="339"/>
                    <a:pt x="68" y="369"/>
                  </a:cubicBezTo>
                  <a:cubicBezTo>
                    <a:pt x="67" y="369"/>
                    <a:pt x="67" y="368"/>
                    <a:pt x="66" y="367"/>
                  </a:cubicBezTo>
                  <a:cubicBezTo>
                    <a:pt x="70" y="284"/>
                    <a:pt x="108" y="222"/>
                    <a:pt x="162" y="174"/>
                  </a:cubicBezTo>
                  <a:cubicBezTo>
                    <a:pt x="175" y="162"/>
                    <a:pt x="186" y="155"/>
                    <a:pt x="200" y="144"/>
                  </a:cubicBezTo>
                  <a:cubicBezTo>
                    <a:pt x="210" y="136"/>
                    <a:pt x="212" y="129"/>
                    <a:pt x="210" y="124"/>
                  </a:cubicBezTo>
                  <a:cubicBezTo>
                    <a:pt x="207" y="120"/>
                    <a:pt x="202" y="120"/>
                    <a:pt x="197" y="122"/>
                  </a:cubicBezTo>
                  <a:cubicBezTo>
                    <a:pt x="185" y="125"/>
                    <a:pt x="174" y="136"/>
                    <a:pt x="159" y="149"/>
                  </a:cubicBezTo>
                  <a:cubicBezTo>
                    <a:pt x="126" y="179"/>
                    <a:pt x="99" y="211"/>
                    <a:pt x="80" y="250"/>
                  </a:cubicBezTo>
                  <a:cubicBezTo>
                    <a:pt x="66" y="279"/>
                    <a:pt x="58" y="313"/>
                    <a:pt x="55" y="353"/>
                  </a:cubicBezTo>
                  <a:cubicBezTo>
                    <a:pt x="55" y="352"/>
                    <a:pt x="54" y="351"/>
                    <a:pt x="54" y="351"/>
                  </a:cubicBezTo>
                  <a:cubicBezTo>
                    <a:pt x="53" y="341"/>
                    <a:pt x="53" y="328"/>
                    <a:pt x="54" y="318"/>
                  </a:cubicBezTo>
                  <a:cubicBezTo>
                    <a:pt x="57" y="279"/>
                    <a:pt x="63" y="197"/>
                    <a:pt x="174" y="106"/>
                  </a:cubicBezTo>
                  <a:cubicBezTo>
                    <a:pt x="194" y="90"/>
                    <a:pt x="227" y="71"/>
                    <a:pt x="251" y="59"/>
                  </a:cubicBezTo>
                  <a:cubicBezTo>
                    <a:pt x="258" y="55"/>
                    <a:pt x="265" y="52"/>
                    <a:pt x="271" y="48"/>
                  </a:cubicBezTo>
                  <a:cubicBezTo>
                    <a:pt x="275" y="45"/>
                    <a:pt x="278" y="41"/>
                    <a:pt x="276" y="37"/>
                  </a:cubicBezTo>
                  <a:cubicBezTo>
                    <a:pt x="275" y="33"/>
                    <a:pt x="272" y="33"/>
                    <a:pt x="268" y="33"/>
                  </a:cubicBezTo>
                  <a:cubicBezTo>
                    <a:pt x="260" y="33"/>
                    <a:pt x="254" y="36"/>
                    <a:pt x="248" y="39"/>
                  </a:cubicBezTo>
                  <a:cubicBezTo>
                    <a:pt x="196" y="65"/>
                    <a:pt x="136" y="103"/>
                    <a:pt x="95" y="161"/>
                  </a:cubicBezTo>
                  <a:cubicBezTo>
                    <a:pt x="63" y="205"/>
                    <a:pt x="41" y="260"/>
                    <a:pt x="40" y="329"/>
                  </a:cubicBezTo>
                  <a:cubicBezTo>
                    <a:pt x="40" y="328"/>
                    <a:pt x="40" y="328"/>
                    <a:pt x="39" y="327"/>
                  </a:cubicBezTo>
                  <a:cubicBezTo>
                    <a:pt x="37" y="310"/>
                    <a:pt x="36" y="293"/>
                    <a:pt x="36" y="281"/>
                  </a:cubicBezTo>
                  <a:cubicBezTo>
                    <a:pt x="38" y="172"/>
                    <a:pt x="102" y="97"/>
                    <a:pt x="190" y="45"/>
                  </a:cubicBezTo>
                  <a:cubicBezTo>
                    <a:pt x="198" y="41"/>
                    <a:pt x="205" y="36"/>
                    <a:pt x="205" y="29"/>
                  </a:cubicBezTo>
                  <a:cubicBezTo>
                    <a:pt x="205" y="25"/>
                    <a:pt x="202" y="23"/>
                    <a:pt x="198" y="23"/>
                  </a:cubicBezTo>
                  <a:cubicBezTo>
                    <a:pt x="194" y="23"/>
                    <a:pt x="191" y="24"/>
                    <a:pt x="184" y="27"/>
                  </a:cubicBezTo>
                  <a:cubicBezTo>
                    <a:pt x="131" y="56"/>
                    <a:pt x="87" y="96"/>
                    <a:pt x="58" y="145"/>
                  </a:cubicBezTo>
                  <a:cubicBezTo>
                    <a:pt x="35" y="186"/>
                    <a:pt x="22" y="234"/>
                    <a:pt x="24" y="287"/>
                  </a:cubicBezTo>
                  <a:cubicBezTo>
                    <a:pt x="24" y="286"/>
                    <a:pt x="23" y="285"/>
                    <a:pt x="23" y="283"/>
                  </a:cubicBezTo>
                  <a:cubicBezTo>
                    <a:pt x="18" y="266"/>
                    <a:pt x="16" y="248"/>
                    <a:pt x="16" y="230"/>
                  </a:cubicBezTo>
                  <a:cubicBezTo>
                    <a:pt x="16" y="205"/>
                    <a:pt x="21" y="181"/>
                    <a:pt x="29" y="159"/>
                  </a:cubicBezTo>
                  <a:cubicBezTo>
                    <a:pt x="40" y="130"/>
                    <a:pt x="57" y="103"/>
                    <a:pt x="78" y="80"/>
                  </a:cubicBezTo>
                  <a:cubicBezTo>
                    <a:pt x="85" y="73"/>
                    <a:pt x="99" y="61"/>
                    <a:pt x="103" y="57"/>
                  </a:cubicBezTo>
                  <a:cubicBezTo>
                    <a:pt x="106" y="53"/>
                    <a:pt x="108" y="49"/>
                    <a:pt x="106" y="46"/>
                  </a:cubicBezTo>
                  <a:cubicBezTo>
                    <a:pt x="105" y="44"/>
                    <a:pt x="103" y="43"/>
                    <a:pt x="100" y="43"/>
                  </a:cubicBezTo>
                  <a:cubicBezTo>
                    <a:pt x="88" y="43"/>
                    <a:pt x="70" y="61"/>
                    <a:pt x="62" y="69"/>
                  </a:cubicBezTo>
                  <a:cubicBezTo>
                    <a:pt x="23" y="112"/>
                    <a:pt x="0" y="168"/>
                    <a:pt x="0" y="226"/>
                  </a:cubicBezTo>
                  <a:cubicBezTo>
                    <a:pt x="0" y="295"/>
                    <a:pt x="29" y="367"/>
                    <a:pt x="96" y="416"/>
                  </a:cubicBezTo>
                  <a:close/>
                  <a:moveTo>
                    <a:pt x="168" y="9"/>
                  </a:moveTo>
                  <a:cubicBezTo>
                    <a:pt x="167" y="8"/>
                    <a:pt x="166" y="7"/>
                    <a:pt x="163" y="7"/>
                  </a:cubicBezTo>
                  <a:cubicBezTo>
                    <a:pt x="157" y="7"/>
                    <a:pt x="150" y="10"/>
                    <a:pt x="148" y="14"/>
                  </a:cubicBezTo>
                  <a:cubicBezTo>
                    <a:pt x="148" y="15"/>
                    <a:pt x="147" y="17"/>
                    <a:pt x="148" y="18"/>
                  </a:cubicBezTo>
                  <a:cubicBezTo>
                    <a:pt x="148" y="20"/>
                    <a:pt x="149" y="20"/>
                    <a:pt x="151" y="20"/>
                  </a:cubicBezTo>
                  <a:cubicBezTo>
                    <a:pt x="156" y="21"/>
                    <a:pt x="164" y="18"/>
                    <a:pt x="167" y="14"/>
                  </a:cubicBezTo>
                  <a:cubicBezTo>
                    <a:pt x="168" y="13"/>
                    <a:pt x="169" y="11"/>
                    <a:pt x="16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22776"/>
      </p:ext>
    </p:extLst>
  </p:cSld>
  <p:clrMapOvr>
    <a:masterClrMapping/>
  </p:clrMapOvr>
</p:sld>
</file>

<file path=ppt/theme/theme1.xml><?xml version="1.0" encoding="utf-8"?>
<a:theme xmlns:a="http://schemas.openxmlformats.org/drawingml/2006/main" name="Mindtree">
  <a:themeElements>
    <a:clrScheme name="Mindtree">
      <a:dk1>
        <a:srgbClr val="4D4F53"/>
      </a:dk1>
      <a:lt1>
        <a:sysClr val="window" lastClr="FFFFFF"/>
      </a:lt1>
      <a:dk2>
        <a:srgbClr val="6E267B"/>
      </a:dk2>
      <a:lt2>
        <a:srgbClr val="929499"/>
      </a:lt2>
      <a:accent1>
        <a:srgbClr val="A71930"/>
      </a:accent1>
      <a:accent2>
        <a:srgbClr val="E37222"/>
      </a:accent2>
      <a:accent3>
        <a:srgbClr val="830051"/>
      </a:accent3>
      <a:accent4>
        <a:srgbClr val="C7D28A"/>
      </a:accent4>
      <a:accent5>
        <a:srgbClr val="0066A1"/>
      </a:accent5>
      <a:accent6>
        <a:srgbClr val="4D4F53"/>
      </a:accent6>
      <a:hlink>
        <a:srgbClr val="0000FF"/>
      </a:hlink>
      <a:folHlink>
        <a:srgbClr val="800080"/>
      </a:folHlink>
    </a:clrScheme>
    <a:fontScheme name="Mindtre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B4B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>
            <a:solidFill>
              <a:srgbClr val="4D4F53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ndtree" id="{307923F2-DEC3-4A1E-869B-32C32094662F}" vid="{6ADCEAD2-2713-4F75-8BBE-151149801F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TDocLibrary" ma:contentTypeID="0x010100C5D5EC2DEF914E3897774E287F80A8FB00C54CAAC0C88AA446A5AFE942C68BA98B" ma:contentTypeVersion="8" ma:contentTypeDescription="My Content Type" ma:contentTypeScope="" ma:versionID="8509de5a9a506e3b9b1fe93a7c193cee">
  <xsd:schema xmlns:xsd="http://www.w3.org/2001/XMLSchema" xmlns:xs="http://www.w3.org/2001/XMLSchema" xmlns:p="http://schemas.microsoft.com/office/2006/metadata/properties" xmlns:ns1="http://schemas.microsoft.com/sharepoint/v3" xmlns:ns2="fd9ad297-cc8c-4afc-b828-e13c9647a5fa" targetNamespace="http://schemas.microsoft.com/office/2006/metadata/properties" ma:root="true" ma:fieldsID="b380538c208c9f76b13ef3dbebc9c2d9" ns1:_="" ns2:_="">
    <xsd:import namespace="http://schemas.microsoft.com/sharepoint/v3"/>
    <xsd:import namespace="fd9ad297-cc8c-4afc-b828-e13c9647a5fa"/>
    <xsd:element name="properties">
      <xsd:complexType>
        <xsd:sequence>
          <xsd:element name="documentManagement">
            <xsd:complexType>
              <xsd:all>
                <xsd:element ref="ns2:ProjectName" minOccurs="0"/>
                <xsd:element ref="ns2:ProjectIGName" minOccurs="0"/>
                <xsd:element ref="ns2:ProjectAccountName" minOccurs="0"/>
                <xsd:element ref="ns1:RatingCount" minOccurs="0"/>
                <xsd:element ref="ns1:AverageRating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atingCount" ma:index="11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AverageRating" ma:index="12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edBy" ma:index="13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4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15" nillable="true" ma:displayName="Number of Likes" ma:internalName="LikesCount">
      <xsd:simpleType>
        <xsd:restriction base="dms:Unknown"/>
      </xsd:simpleType>
    </xsd:element>
    <xsd:element name="LikedBy" ma:index="16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9ad297-cc8c-4afc-b828-e13c9647a5fa" elementFormDefault="qualified">
    <xsd:import namespace="http://schemas.microsoft.com/office/2006/documentManagement/types"/>
    <xsd:import namespace="http://schemas.microsoft.com/office/infopath/2007/PartnerControls"/>
    <xsd:element name="ProjectName" ma:index="8" nillable="true" ma:displayName="ProjectName" ma:internalName="ProjectName">
      <xsd:simpleType>
        <xsd:restriction base="dms:Text"/>
      </xsd:simpleType>
    </xsd:element>
    <xsd:element name="ProjectIGName" ma:index="9" nillable="true" ma:displayName="ProjectIGName" ma:internalName="ProjectIGName">
      <xsd:simpleType>
        <xsd:restriction base="dms:Text"/>
      </xsd:simpleType>
    </xsd:element>
    <xsd:element name="ProjectAccountName" ma:index="10" nillable="true" ma:displayName="ProjectAccountName" ma:internalName="ProjectAccountNam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jectIGName xmlns="fd9ad297-cc8c-4afc-b828-e13c9647a5fa">Mindtree</ProjectIGName>
    <ProjectAccountName xmlns="fd9ad297-cc8c-4afc-b828-e13c9647a5fa">Mindtree</ProjectAccountName>
    <ProjectName xmlns="fd9ad297-cc8c-4afc-b828-e13c9647a5fa">MOSIP</ProjectName>
    <LikesCount xmlns="http://schemas.microsoft.com/sharepoint/v3" xsi:nil="true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RatedBy xmlns="http://schemas.microsoft.com/sharepoint/v3">
      <UserInfo>
        <DisplayName/>
        <AccountId xsi:nil="true"/>
        <AccountType/>
      </UserInfo>
    </RatedBy>
  </documentManagement>
</p:properties>
</file>

<file path=customXml/itemProps1.xml><?xml version="1.0" encoding="utf-8"?>
<ds:datastoreItem xmlns:ds="http://schemas.openxmlformats.org/officeDocument/2006/customXml" ds:itemID="{FF5ABD77-BB66-4CF4-9B48-012A51BFCD7F}"/>
</file>

<file path=customXml/itemProps2.xml><?xml version="1.0" encoding="utf-8"?>
<ds:datastoreItem xmlns:ds="http://schemas.openxmlformats.org/officeDocument/2006/customXml" ds:itemID="{84665A87-9A48-41AE-A7DD-AF4637C1DC00}"/>
</file>

<file path=customXml/itemProps3.xml><?xml version="1.0" encoding="utf-8"?>
<ds:datastoreItem xmlns:ds="http://schemas.openxmlformats.org/officeDocument/2006/customXml" ds:itemID="{6DDA5020-FFE7-4D0C-B7FE-6B23CE7A3C0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33334</TotalTime>
  <Words>1329</Words>
  <Application>Microsoft Office PowerPoint</Application>
  <PresentationFormat>Widescreen</PresentationFormat>
  <Paragraphs>273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Wingdings</vt:lpstr>
      <vt:lpstr>Mindtree</vt:lpstr>
      <vt:lpstr>PowerPoint Presentation</vt:lpstr>
      <vt:lpstr>Summary</vt:lpstr>
      <vt:lpstr>Scope Map – Functional Features</vt:lpstr>
      <vt:lpstr>Scope Map – Functional Features</vt:lpstr>
      <vt:lpstr>Scope Map – Facilitating Features</vt:lpstr>
      <vt:lpstr>Scope Map – Facilitating Features</vt:lpstr>
      <vt:lpstr>Scope Map – Facilitating Features</vt:lpstr>
      <vt:lpstr>PowerPoint Presentation</vt:lpstr>
    </vt:vector>
  </TitlesOfParts>
  <Company>Mindtree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 Deshpande</dc:creator>
  <cp:lastModifiedBy>Resham Chugani</cp:lastModifiedBy>
  <cp:revision>452</cp:revision>
  <dcterms:created xsi:type="dcterms:W3CDTF">2018-02-06T07:02:07Z</dcterms:created>
  <dcterms:modified xsi:type="dcterms:W3CDTF">2018-07-04T13:02:04Z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0x010100C5D5EC2DEF914E3897774E287F80A8FB00C54CAAC0C88AA446A5AFE942C68BA98B</vt:lpwstr>
  </property>
  <property fmtid="{D5CDD505-2E9C-101B-9397-08002B2CF9AE}" pid="3" name="MSIP_Label_11c59481-0d92-4f93-abca-4982e9c5cb2a_Enabled">
    <vt:lpwstr>True</vt:lpwstr>
  </property>
  <property fmtid="{D5CDD505-2E9C-101B-9397-08002B2CF9AE}" pid="4" name="MSIP_Label_11c59481-0d92-4f93-abca-4982e9c5cb2a_SiteId">
    <vt:lpwstr>85c997b9-f494-46b3-a11d-772983cf6f11</vt:lpwstr>
  </property>
  <property fmtid="{D5CDD505-2E9C-101B-9397-08002B2CF9AE}" pid="5" name="MSIP_Label_11c59481-0d92-4f93-abca-4982e9c5cb2a_Ref">
    <vt:lpwstr>https://api.informationprotection.azure.com/api/85c997b9-f494-46b3-a11d-772983cf6f11</vt:lpwstr>
  </property>
  <property fmtid="{D5CDD505-2E9C-101B-9397-08002B2CF9AE}" pid="6" name="MSIP_Label_11c59481-0d92-4f93-abca-4982e9c5cb2a_Owner">
    <vt:lpwstr>M1032103@mindtree.com</vt:lpwstr>
  </property>
  <property fmtid="{D5CDD505-2E9C-101B-9397-08002B2CF9AE}" pid="7" name="MSIP_Label_11c59481-0d92-4f93-abca-4982e9c5cb2a_SetDate">
    <vt:lpwstr>2018-04-02T17:39:59.4397595+05:30</vt:lpwstr>
  </property>
  <property fmtid="{D5CDD505-2E9C-101B-9397-08002B2CF9AE}" pid="8" name="MSIP_Label_11c59481-0d92-4f93-abca-4982e9c5cb2a_Name">
    <vt:lpwstr>Public</vt:lpwstr>
  </property>
  <property fmtid="{D5CDD505-2E9C-101B-9397-08002B2CF9AE}" pid="9" name="MSIP_Label_11c59481-0d92-4f93-abca-4982e9c5cb2a_Application">
    <vt:lpwstr>Microsoft Azure Information Protection</vt:lpwstr>
  </property>
  <property fmtid="{D5CDD505-2E9C-101B-9397-08002B2CF9AE}" pid="10" name="MSIP_Label_11c59481-0d92-4f93-abca-4982e9c5cb2a_Extended_MSFT_Method">
    <vt:lpwstr>Manual</vt:lpwstr>
  </property>
  <property fmtid="{D5CDD505-2E9C-101B-9397-08002B2CF9AE}" pid="11" name="Sensitivity">
    <vt:lpwstr>Public</vt:lpwstr>
  </property>
</Properties>
</file>