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256" r:id="rId2"/>
    <p:sldId id="316" r:id="rId3"/>
    <p:sldId id="285" r:id="rId4"/>
    <p:sldId id="306" r:id="rId5"/>
    <p:sldId id="307" r:id="rId6"/>
    <p:sldId id="308" r:id="rId7"/>
    <p:sldId id="257" r:id="rId8"/>
    <p:sldId id="287" r:id="rId9"/>
    <p:sldId id="288" r:id="rId10"/>
    <p:sldId id="286" r:id="rId11"/>
    <p:sldId id="294" r:id="rId12"/>
    <p:sldId id="295" r:id="rId13"/>
    <p:sldId id="296" r:id="rId14"/>
    <p:sldId id="309" r:id="rId15"/>
    <p:sldId id="261" r:id="rId16"/>
    <p:sldId id="297" r:id="rId17"/>
    <p:sldId id="298" r:id="rId18"/>
    <p:sldId id="299" r:id="rId19"/>
    <p:sldId id="300" r:id="rId20"/>
    <p:sldId id="302" r:id="rId21"/>
    <p:sldId id="301" r:id="rId22"/>
    <p:sldId id="303" r:id="rId23"/>
    <p:sldId id="304" r:id="rId24"/>
    <p:sldId id="305" r:id="rId25"/>
    <p:sldId id="289" r:id="rId26"/>
    <p:sldId id="262" r:id="rId27"/>
    <p:sldId id="290" r:id="rId28"/>
    <p:sldId id="263" r:id="rId29"/>
    <p:sldId id="264" r:id="rId30"/>
    <p:sldId id="265" r:id="rId31"/>
    <p:sldId id="291" r:id="rId32"/>
    <p:sldId id="266" r:id="rId33"/>
    <p:sldId id="267" r:id="rId34"/>
    <p:sldId id="310" r:id="rId35"/>
    <p:sldId id="311" r:id="rId36"/>
    <p:sldId id="312" r:id="rId37"/>
    <p:sldId id="268" r:id="rId38"/>
    <p:sldId id="269" r:id="rId39"/>
    <p:sldId id="292" r:id="rId40"/>
    <p:sldId id="270" r:id="rId41"/>
    <p:sldId id="271" r:id="rId42"/>
    <p:sldId id="272" r:id="rId43"/>
    <p:sldId id="293" r:id="rId44"/>
    <p:sldId id="273" r:id="rId45"/>
    <p:sldId id="274" r:id="rId46"/>
    <p:sldId id="275" r:id="rId47"/>
    <p:sldId id="276" r:id="rId48"/>
    <p:sldId id="277" r:id="rId49"/>
    <p:sldId id="278" r:id="rId50"/>
    <p:sldId id="279" r:id="rId51"/>
    <p:sldId id="281" r:id="rId52"/>
    <p:sldId id="282" r:id="rId53"/>
    <p:sldId id="280" r:id="rId54"/>
    <p:sldId id="283" r:id="rId55"/>
    <p:sldId id="284" r:id="rId56"/>
    <p:sldId id="313" r:id="rId57"/>
    <p:sldId id="31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4" autoAdjust="0"/>
    <p:restoredTop sz="96745" autoAdjust="0"/>
  </p:normalViewPr>
  <p:slideViewPr>
    <p:cSldViewPr>
      <p:cViewPr varScale="1">
        <p:scale>
          <a:sx n="58" d="100"/>
          <a:sy n="58" d="100"/>
        </p:scale>
        <p:origin x="90" y="306"/>
      </p:cViewPr>
      <p:guideLst>
        <p:guide orient="horz" pos="2160"/>
        <p:guide pos="2880"/>
      </p:guideLst>
    </p:cSldViewPr>
  </p:slideViewPr>
  <p:outlineViewPr>
    <p:cViewPr>
      <p:scale>
        <a:sx n="33" d="100"/>
        <a:sy n="33" d="100"/>
      </p:scale>
      <p:origin x="0" y="32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C689-1E85-40C8-8C9F-160E0F1570C0}" type="datetimeFigureOut">
              <a:rPr lang="en-US" smtClean="0"/>
              <a:pPr/>
              <a:t>11/24/2019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E83F6-0798-4C6E-8DB3-CE8493D3DF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DE83F6-0798-4C6E-8DB3-CE8493D3DFF4}"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DB7E3AF-2688-46CE-BA92-CDB29691804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E3AF-2688-46CE-BA92-CDB29691804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7E3AF-2688-46CE-BA92-CDB29691804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14A962-83BE-4204-A01C-AA2DC74A6C21}"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E3AF-2688-46CE-BA92-CDB29691804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314A962-83BE-4204-A01C-AA2DC74A6C21}" type="datetimeFigureOut">
              <a:rPr lang="en-US" smtClean="0"/>
              <a:pPr/>
              <a:t>11/24/2019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B7E3AF-2688-46CE-BA92-CDB29691804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www.tutorialspoint.com/" TargetMode="External"/><Relationship Id="rId5" Type="http://schemas.openxmlformats.org/officeDocument/2006/relationships/hyperlink" Target="http://www.quora.com/" TargetMode="External"/><Relationship Id="rId4" Type="http://schemas.openxmlformats.org/officeDocument/2006/relationships/hyperlink" Target="http://www.goodreads.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3589" y="181164"/>
            <a:ext cx="7406640" cy="1347520"/>
          </a:xfrm>
        </p:spPr>
        <p:txBody>
          <a:bodyPr>
            <a:noAutofit/>
          </a:bodyPr>
          <a:lstStyle/>
          <a:p>
            <a:pPr algn="ctr"/>
            <a:r>
              <a:rPr lang="en-US" sz="4400" b="1" dirty="0" smtClean="0">
                <a:latin typeface="Times New Roman" pitchFamily="18" charset="0"/>
                <a:cs typeface="Times New Roman" pitchFamily="18" charset="0"/>
              </a:rPr>
              <a:t>PRESENTATION ON PROJECT REPORT</a:t>
            </a:r>
            <a:endParaRPr lang="en-US" sz="4400" b="1" dirty="0">
              <a:latin typeface="Times New Roman" pitchFamily="18" charset="0"/>
              <a:cs typeface="Times New Roman" pitchFamily="18" charset="0"/>
            </a:endParaRPr>
          </a:p>
        </p:txBody>
      </p:sp>
      <p:pic>
        <p:nvPicPr>
          <p:cNvPr id="1026" name="Picture 2" descr="C:\Users\daman\Desktop\1505887924PunjabiUniversity1.jpg"/>
          <p:cNvPicPr>
            <a:picLocks noChangeAspect="1" noChangeArrowheads="1"/>
          </p:cNvPicPr>
          <p:nvPr/>
        </p:nvPicPr>
        <p:blipFill>
          <a:blip r:embed="rId2"/>
          <a:srcRect/>
          <a:stretch>
            <a:fillRect/>
          </a:stretch>
        </p:blipFill>
        <p:spPr bwMode="auto">
          <a:xfrm>
            <a:off x="3837709" y="3513435"/>
            <a:ext cx="2438400" cy="2336800"/>
          </a:xfrm>
          <a:prstGeom prst="rect">
            <a:avLst/>
          </a:prstGeom>
          <a:noFill/>
        </p:spPr>
      </p:pic>
      <p:sp>
        <p:nvSpPr>
          <p:cNvPr id="7" name="TextBox 6"/>
          <p:cNvSpPr txBox="1"/>
          <p:nvPr/>
        </p:nvSpPr>
        <p:spPr>
          <a:xfrm>
            <a:off x="1500447" y="1708838"/>
            <a:ext cx="7259782"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in partial fulfillment of the requirement for the award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degree </a:t>
            </a:r>
            <a:r>
              <a:rPr lang="en-US" sz="2000" dirty="0" smtClean="0">
                <a:latin typeface="Times New Roman" panose="02020603050405020304" pitchFamily="18" charset="0"/>
                <a:cs typeface="Times New Roman" panose="02020603050405020304" pitchFamily="18" charset="0"/>
              </a:rPr>
              <a:t>of</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58538" y="5934670"/>
            <a:ext cx="5943600" cy="923330"/>
          </a:xfrm>
          <a:prstGeom prst="rect">
            <a:avLst/>
          </a:prstGeom>
          <a:noFill/>
        </p:spPr>
        <p:txBody>
          <a:bodyPr wrap="square" rtlCol="0">
            <a:spAutoFit/>
          </a:bodyPr>
          <a:lstStyle/>
          <a:p>
            <a:pPr algn="ctr"/>
            <a:r>
              <a:rPr lang="en-US" b="1" dirty="0">
                <a:solidFill>
                  <a:schemeClr val="accent6">
                    <a:lumMod val="75000"/>
                  </a:schemeClr>
                </a:solidFill>
                <a:latin typeface="Times New Roman" panose="02020603050405020304" pitchFamily="18" charset="0"/>
                <a:cs typeface="Times New Roman" panose="02020603050405020304" pitchFamily="18" charset="0"/>
              </a:rPr>
              <a:t>UNIVERSITY COLLEGE OF ENGINEERING (UCOE)</a:t>
            </a:r>
          </a:p>
          <a:p>
            <a:pPr algn="ctr"/>
            <a:r>
              <a:rPr lang="en-US" b="1" dirty="0">
                <a:solidFill>
                  <a:schemeClr val="accent6">
                    <a:lumMod val="75000"/>
                  </a:schemeClr>
                </a:solidFill>
                <a:latin typeface="Times New Roman" panose="02020603050405020304" pitchFamily="18" charset="0"/>
                <a:cs typeface="Times New Roman" panose="02020603050405020304" pitchFamily="18" charset="0"/>
              </a:rPr>
              <a:t>PUNJABI UNIVERSITY, PATIALA</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p>
        </p:txBody>
      </p:sp>
      <p:sp>
        <p:nvSpPr>
          <p:cNvPr id="11" name="TextBox 10"/>
          <p:cNvSpPr txBox="1"/>
          <p:nvPr/>
        </p:nvSpPr>
        <p:spPr>
          <a:xfrm>
            <a:off x="1958340" y="2397728"/>
            <a:ext cx="6197138" cy="707886"/>
          </a:xfrm>
          <a:prstGeom prst="rect">
            <a:avLst/>
          </a:prstGeom>
          <a:noFill/>
        </p:spPr>
        <p:txBody>
          <a:bodyPr wrap="square" rtlCol="0">
            <a:spAutoFit/>
          </a:bodyPr>
          <a:lstStyle/>
          <a:p>
            <a:pPr algn="ctr"/>
            <a:r>
              <a:rPr lang="en-US" sz="2000" b="1" dirty="0">
                <a:solidFill>
                  <a:schemeClr val="accent6">
                    <a:lumMod val="75000"/>
                  </a:schemeClr>
                </a:solidFill>
                <a:latin typeface="Times New Roman" panose="02020603050405020304" pitchFamily="18" charset="0"/>
                <a:cs typeface="Times New Roman" panose="02020603050405020304" pitchFamily="18" charset="0"/>
              </a:rPr>
              <a:t>BACHELOR’S OF COMPUTER SCIENCE AND </a:t>
            </a:r>
            <a:r>
              <a:rPr lang="en-US" sz="2000" b="1" dirty="0" smtClean="0">
                <a:solidFill>
                  <a:schemeClr val="accent6">
                    <a:lumMod val="75000"/>
                  </a:schemeClr>
                </a:solidFill>
                <a:latin typeface="Times New Roman" panose="02020603050405020304" pitchFamily="18" charset="0"/>
                <a:cs typeface="Times New Roman" panose="02020603050405020304" pitchFamily="18" charset="0"/>
              </a:rPr>
              <a:t>ENGINEERING</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99709" y="3028890"/>
            <a:ext cx="914400"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In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391400" cy="5943600"/>
          </a:xfrm>
        </p:spPr>
        <p:txBody>
          <a:bodyPr>
            <a:normAutofit fontScale="92500" lnSpcReduction="20000"/>
          </a:bodyPr>
          <a:lstStyle/>
          <a:p>
            <a:pPr algn="just">
              <a:buFont typeface="Wingdings" pitchFamily="2" charset="2"/>
              <a:buChar char="q"/>
            </a:pPr>
            <a:r>
              <a:rPr lang="en-US" b="1" dirty="0" smtClean="0">
                <a:latin typeface="Times New Roman" pitchFamily="18" charset="0"/>
                <a:cs typeface="Times New Roman" pitchFamily="18" charset="0"/>
              </a:rPr>
              <a:t> SQLite3</a:t>
            </a:r>
            <a:endParaRPr lang="en-US" dirty="0" smtClean="0"/>
          </a:p>
          <a:p>
            <a:pPr algn="just"/>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SQLite in general, is a </a:t>
            </a:r>
            <a:r>
              <a:rPr lang="en-US" sz="2400" b="1" dirty="0" smtClean="0">
                <a:latin typeface="Times New Roman" pitchFamily="18" charset="0"/>
                <a:cs typeface="Times New Roman" pitchFamily="18" charset="0"/>
              </a:rPr>
              <a:t>server-less database</a:t>
            </a:r>
            <a:r>
              <a:rPr lang="en-US" sz="2400" dirty="0" smtClean="0">
                <a:latin typeface="Times New Roman" pitchFamily="18" charset="0"/>
                <a:cs typeface="Times New Roman" pitchFamily="18" charset="0"/>
              </a:rPr>
              <a:t> that can be used within almost all programming languages including Python. Server-less means there is no need to install a separate server to work with SQLite so you can connect directly with the database.</a:t>
            </a:r>
          </a:p>
          <a:p>
            <a:pPr algn="just"/>
            <a:r>
              <a:rPr lang="en-US" sz="2400" dirty="0" smtClean="0">
                <a:latin typeface="Times New Roman" pitchFamily="18" charset="0"/>
                <a:cs typeface="Times New Roman" pitchFamily="18" charset="0"/>
              </a:rPr>
              <a:t>SQLite3 is a very easy to use database engine. It is self-contained, zero-configuration and transactional. It is very fast and lightweight, and the entire database is stored in a single disk file. It is used in a lot of applications as internal data storage. The Python Standard Library includes a module called "sqlite3" intended for working with this database. This module is a SQL interface compliant with the DB-API 2.0 specification</a:t>
            </a:r>
          </a:p>
          <a:p>
            <a:pPr algn="just"/>
            <a:r>
              <a:rPr lang="en-US" sz="2400" dirty="0" smtClean="0">
                <a:latin typeface="Times New Roman" pitchFamily="18" charset="0"/>
                <a:cs typeface="Times New Roman" pitchFamily="18" charset="0"/>
              </a:rPr>
              <a:t>To use sqlite3 module, you must first create a connection object that represents the database and then optionally you can create a cursor object, which will help you in executing all the SQL statements.</a:t>
            </a:r>
          </a:p>
          <a:p>
            <a:pPr algn="just"/>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03592" cy="5943600"/>
          </a:xfrm>
        </p:spPr>
        <p:txBody>
          <a:bodyPr>
            <a:normAutofit lnSpcReduction="10000"/>
          </a:bodyPr>
          <a:lstStyle/>
          <a:p>
            <a:pPr algn="just">
              <a:buNone/>
            </a:pPr>
            <a:r>
              <a:rPr lang="en-US" sz="2200" dirty="0" smtClean="0"/>
              <a:t>	</a:t>
            </a:r>
            <a:r>
              <a:rPr lang="en-US" sz="2200" b="1" dirty="0" smtClean="0">
                <a:latin typeface="Times New Roman" pitchFamily="18" charset="0"/>
                <a:cs typeface="Times New Roman" pitchFamily="18" charset="0"/>
              </a:rPr>
              <a:t>Following are important sqlite3 module routines, which can satisfy the requirement to work with SQLite database from Python program:</a:t>
            </a:r>
            <a:endParaRPr lang="en-US" sz="1000" b="1" dirty="0" smtClean="0">
              <a:latin typeface="Times New Roman" pitchFamily="18" charset="0"/>
              <a:cs typeface="Times New Roman" pitchFamily="18" charset="0"/>
            </a:endParaRPr>
          </a:p>
          <a:p>
            <a:pPr algn="just">
              <a:buNone/>
            </a:pPr>
            <a:endParaRPr lang="en-US" sz="2200" b="1"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sqlite3.connect(database [,timeout ,other optional args])</a:t>
            </a:r>
          </a:p>
          <a:p>
            <a:pPr algn="just">
              <a:buFont typeface="Wingdings" pitchFamily="2" charset="2"/>
              <a:buChar char="Ø"/>
            </a:pPr>
            <a:r>
              <a:rPr lang="en-US" sz="2200" dirty="0" smtClean="0">
                <a:latin typeface="Times New Roman" pitchFamily="18" charset="0"/>
                <a:cs typeface="Times New Roman" pitchFamily="18" charset="0"/>
              </a:rPr>
              <a:t>connection.cursor([cursor Class])</a:t>
            </a:r>
          </a:p>
          <a:p>
            <a:pPr algn="just">
              <a:buFont typeface="Wingdings" pitchFamily="2" charset="2"/>
              <a:buChar char="Ø"/>
            </a:pPr>
            <a:r>
              <a:rPr lang="en-US" sz="2200" dirty="0" smtClean="0">
                <a:latin typeface="Times New Roman" pitchFamily="18" charset="0"/>
                <a:cs typeface="Times New Roman" pitchFamily="18" charset="0"/>
              </a:rPr>
              <a:t>cursor.execute(sql [, optional parameters])</a:t>
            </a:r>
          </a:p>
          <a:p>
            <a:pPr algn="just">
              <a:buFont typeface="Wingdings" pitchFamily="2" charset="2"/>
              <a:buChar char="Ø"/>
            </a:pPr>
            <a:r>
              <a:rPr lang="en-US" sz="2200" dirty="0" smtClean="0">
                <a:latin typeface="Times New Roman" pitchFamily="18" charset="0"/>
                <a:cs typeface="Times New Roman" pitchFamily="18" charset="0"/>
              </a:rPr>
              <a:t>cursor.executemany(sql, seq_of_parameters)</a:t>
            </a:r>
          </a:p>
          <a:p>
            <a:pPr algn="just">
              <a:buFont typeface="Wingdings" pitchFamily="2" charset="2"/>
              <a:buChar char="Ø"/>
            </a:pPr>
            <a:r>
              <a:rPr lang="en-US" sz="2200" dirty="0" smtClean="0">
                <a:latin typeface="Times New Roman" pitchFamily="18" charset="0"/>
                <a:cs typeface="Times New Roman" pitchFamily="18" charset="0"/>
              </a:rPr>
              <a:t>connection.executemany(sql[, parameters])</a:t>
            </a:r>
          </a:p>
          <a:p>
            <a:pPr algn="just">
              <a:buFont typeface="Wingdings" pitchFamily="2" charset="2"/>
              <a:buChar char="Ø"/>
            </a:pPr>
            <a:r>
              <a:rPr lang="en-US" sz="2200" dirty="0" smtClean="0">
                <a:latin typeface="Times New Roman" pitchFamily="18" charset="0"/>
                <a:cs typeface="Times New Roman" pitchFamily="18" charset="0"/>
              </a:rPr>
              <a:t>cursor.executescript(sql_script)</a:t>
            </a:r>
          </a:p>
          <a:p>
            <a:pPr algn="just">
              <a:buFont typeface="Wingdings" pitchFamily="2" charset="2"/>
              <a:buChar char="Ø"/>
            </a:pPr>
            <a:r>
              <a:rPr lang="en-US" sz="2200" dirty="0" smtClean="0">
                <a:latin typeface="Times New Roman" pitchFamily="18" charset="0"/>
                <a:cs typeface="Times New Roman" pitchFamily="18" charset="0"/>
              </a:rPr>
              <a:t>connection.commit( )</a:t>
            </a:r>
          </a:p>
          <a:p>
            <a:pPr algn="just">
              <a:buFont typeface="Wingdings" pitchFamily="2" charset="2"/>
              <a:buChar char="Ø"/>
            </a:pPr>
            <a:r>
              <a:rPr lang="en-US" sz="2200" dirty="0" smtClean="0">
                <a:latin typeface="Times New Roman" pitchFamily="18" charset="0"/>
                <a:cs typeface="Times New Roman" pitchFamily="18" charset="0"/>
              </a:rPr>
              <a:t>connection.rollback( )</a:t>
            </a:r>
          </a:p>
          <a:p>
            <a:pPr algn="just">
              <a:buFont typeface="Wingdings" pitchFamily="2" charset="2"/>
              <a:buChar char="Ø"/>
            </a:pPr>
            <a:r>
              <a:rPr lang="en-US" sz="2200" dirty="0" smtClean="0">
                <a:latin typeface="Times New Roman" pitchFamily="18" charset="0"/>
                <a:cs typeface="Times New Roman" pitchFamily="18" charset="0"/>
              </a:rPr>
              <a:t>connection.close( )</a:t>
            </a:r>
          </a:p>
          <a:p>
            <a:pPr algn="just">
              <a:buFont typeface="Wingdings" pitchFamily="2" charset="2"/>
              <a:buChar char="Ø"/>
            </a:pPr>
            <a:r>
              <a:rPr lang="en-US" sz="2200" dirty="0" smtClean="0">
                <a:latin typeface="Times New Roman" pitchFamily="18" charset="0"/>
                <a:cs typeface="Times New Roman" pitchFamily="18" charset="0"/>
              </a:rPr>
              <a:t>cursor.fetchone( )</a:t>
            </a:r>
          </a:p>
          <a:p>
            <a:pPr algn="just">
              <a:buFont typeface="Wingdings" pitchFamily="2" charset="2"/>
              <a:buChar char="Ø"/>
            </a:pPr>
            <a:r>
              <a:rPr lang="en-US" sz="2200" dirty="0" smtClean="0">
                <a:latin typeface="Times New Roman" pitchFamily="18" charset="0"/>
                <a:cs typeface="Times New Roman" pitchFamily="18" charset="0"/>
              </a:rPr>
              <a:t>cursor.fetchmany([size = cursor.arraysize])</a:t>
            </a:r>
          </a:p>
          <a:p>
            <a:pPr algn="just">
              <a:buFont typeface="Wingdings" pitchFamily="2" charset="2"/>
              <a:buChar char="Ø"/>
            </a:pPr>
            <a:r>
              <a:rPr lang="en-US" sz="2200" dirty="0" smtClean="0">
                <a:latin typeface="Times New Roman" pitchFamily="18" charset="0"/>
                <a:cs typeface="Times New Roman" pitchFamily="18" charset="0"/>
              </a:rPr>
              <a:t>cursor.fetchall( ) </a:t>
            </a:r>
          </a:p>
          <a:p>
            <a:pPr algn="just">
              <a:buFont typeface="Wingdings" pitchFamily="2" charset="2"/>
              <a:buChar char="Ø"/>
            </a:pPr>
            <a:endParaRPr lang="en-US" sz="22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498080" cy="4419600"/>
          </a:xfrm>
        </p:spPr>
        <p:txBody>
          <a:bodyPr>
            <a:normAutofit/>
          </a:bodyPr>
          <a:lstStyle/>
          <a:p>
            <a:pPr algn="just">
              <a:buNone/>
            </a:pPr>
            <a:r>
              <a:rPr lang="en-US" sz="2800" b="1" dirty="0" smtClean="0">
                <a:latin typeface="Times New Roman" pitchFamily="18" charset="0"/>
                <a:cs typeface="Times New Roman" pitchFamily="18" charset="0"/>
              </a:rPr>
              <a:t>Connect To Database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Following Python code shows how to connect to an existing database. If the database does not exist, then it will be created and finally a database object will be returned.</a:t>
            </a:r>
          </a:p>
          <a:p>
            <a:pPr algn="just"/>
            <a:r>
              <a:rPr lang="en-US" sz="2000" dirty="0" smtClean="0">
                <a:latin typeface="Times New Roman" pitchFamily="18" charset="0"/>
                <a:cs typeface="Times New Roman" pitchFamily="18" charset="0"/>
              </a:rPr>
              <a:t>Here, we can also supply database name as the special name </a:t>
            </a:r>
            <a:r>
              <a:rPr lang="en-US" sz="2000" b="1" dirty="0" smtClean="0">
                <a:latin typeface="Times New Roman" pitchFamily="18" charset="0"/>
                <a:cs typeface="Times New Roman" pitchFamily="18" charset="0"/>
              </a:rPr>
              <a:t>:memory:</a:t>
            </a:r>
            <a:r>
              <a:rPr lang="en-US" sz="2000" dirty="0" smtClean="0">
                <a:latin typeface="Times New Roman" pitchFamily="18" charset="0"/>
                <a:cs typeface="Times New Roman" pitchFamily="18" charset="0"/>
              </a:rPr>
              <a:t> to create a database in RAM. Now we run the below code to create our database </a:t>
            </a:r>
            <a:r>
              <a:rPr lang="en-US" sz="2000" b="1" dirty="0" smtClean="0">
                <a:latin typeface="Times New Roman" pitchFamily="18" charset="0"/>
                <a:cs typeface="Times New Roman" pitchFamily="18" charset="0"/>
              </a:rPr>
              <a:t>test.db</a:t>
            </a:r>
            <a:r>
              <a:rPr lang="en-US" sz="2000" dirty="0" smtClean="0">
                <a:latin typeface="Times New Roman" pitchFamily="18" charset="0"/>
                <a:cs typeface="Times New Roman" pitchFamily="18" charset="0"/>
              </a:rPr>
              <a:t> in the current directory. Database will be created respectively.</a:t>
            </a:r>
          </a:p>
          <a:p>
            <a:pPr algn="just"/>
            <a:r>
              <a:rPr lang="en-US" sz="2000" dirty="0" smtClean="0">
                <a:latin typeface="Times New Roman" pitchFamily="18" charset="0"/>
                <a:cs typeface="Times New Roman" pitchFamily="18" charset="0"/>
              </a:rPr>
              <a:t>Once you have a connection, you can create a cursor object and call its execute method to perform SQL commands like CREATE, SELECT, INSERT, DELETE, UPDATE, etc.</a:t>
            </a:r>
          </a:p>
        </p:txBody>
      </p:sp>
      <p:pic>
        <p:nvPicPr>
          <p:cNvPr id="1026" name="Picture 2" descr="C:\Users\daman\Pictures\Screenshots\Screenshot (432).png"/>
          <p:cNvPicPr>
            <a:picLocks noChangeAspect="1" noChangeArrowheads="1"/>
          </p:cNvPicPr>
          <p:nvPr/>
        </p:nvPicPr>
        <p:blipFill>
          <a:blip r:embed="rId2"/>
          <a:srcRect/>
          <a:stretch>
            <a:fillRect/>
          </a:stretch>
        </p:blipFill>
        <p:spPr bwMode="auto">
          <a:xfrm>
            <a:off x="2514600" y="4724400"/>
            <a:ext cx="5029200" cy="1407385"/>
          </a:xfrm>
          <a:prstGeom prst="rect">
            <a:avLst/>
          </a:prstGeom>
          <a:ln>
            <a:noFill/>
          </a:ln>
          <a:effectLst>
            <a:outerShdw blurRad="190500" algn="tl" rotWithShape="0">
              <a:srgbClr val="000000">
                <a:alpha val="70000"/>
              </a:srgbClr>
            </a:outerShdw>
          </a:effectLst>
        </p:spPr>
      </p:pic>
      <p:sp>
        <p:nvSpPr>
          <p:cNvPr id="4" name="TextBox 3"/>
          <p:cNvSpPr txBox="1"/>
          <p:nvPr/>
        </p:nvSpPr>
        <p:spPr>
          <a:xfrm>
            <a:off x="2438400" y="6324600"/>
            <a:ext cx="52578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 </a:t>
            </a:r>
            <a:r>
              <a:rPr lang="en-US" sz="1600" dirty="0" smtClean="0">
                <a:latin typeface="Times New Roman" pitchFamily="18" charset="0"/>
                <a:cs typeface="Times New Roman" pitchFamily="18" charset="0"/>
              </a:rPr>
              <a:t>basic code for connecting with database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90600"/>
            <a:ext cx="7498080" cy="5562600"/>
          </a:xfrm>
        </p:spPr>
        <p:txBody>
          <a:bodyPr>
            <a:noAutofit/>
          </a:bodyPr>
          <a:lstStyle/>
          <a:p>
            <a:pPr algn="just"/>
            <a:r>
              <a:rPr lang="en-US" sz="1900" dirty="0" smtClean="0">
                <a:latin typeface="Times New Roman" pitchFamily="18" charset="0"/>
                <a:cs typeface="Times New Roman" pitchFamily="18" charset="0"/>
              </a:rPr>
              <a:t>Extremely light-weighted (not more than 500 KBs)</a:t>
            </a:r>
          </a:p>
          <a:p>
            <a:pPr algn="just"/>
            <a:r>
              <a:rPr lang="en-US" sz="1900" dirty="0" smtClean="0">
                <a:latin typeface="Times New Roman" pitchFamily="18" charset="0"/>
                <a:cs typeface="Times New Roman" pitchFamily="18" charset="0"/>
              </a:rPr>
              <a:t>It is server less which means you do not need any separate server for availing its services</a:t>
            </a:r>
          </a:p>
          <a:p>
            <a:pPr algn="just"/>
            <a:r>
              <a:rPr lang="en-US" sz="1900" dirty="0" smtClean="0">
                <a:latin typeface="Times New Roman" pitchFamily="18" charset="0"/>
                <a:cs typeface="Times New Roman" pitchFamily="18" charset="0"/>
              </a:rPr>
              <a:t>No complex setup</a:t>
            </a:r>
          </a:p>
          <a:p>
            <a:pPr algn="just"/>
            <a:r>
              <a:rPr lang="en-US" sz="1900" dirty="0" smtClean="0">
                <a:latin typeface="Times New Roman" pitchFamily="18" charset="0"/>
                <a:cs typeface="Times New Roman" pitchFamily="18" charset="0"/>
              </a:rPr>
              <a:t>Fully transactional and concurrency-compliant</a:t>
            </a:r>
          </a:p>
          <a:p>
            <a:pPr algn="just">
              <a:buNone/>
            </a:pPr>
            <a:r>
              <a:rPr lang="en-US" sz="2000" b="1" u="sng" dirty="0" smtClean="0">
                <a:latin typeface="Times New Roman" pitchFamily="18" charset="0"/>
                <a:cs typeface="Times New Roman" pitchFamily="18" charset="0"/>
              </a:rPr>
              <a:t>Some of the most important SQL commands:</a:t>
            </a:r>
          </a:p>
          <a:p>
            <a:pPr algn="just"/>
            <a:r>
              <a:rPr lang="en-US" sz="1900" b="1" dirty="0" smtClean="0">
                <a:latin typeface="Times New Roman" pitchFamily="18" charset="0"/>
                <a:cs typeface="Times New Roman" pitchFamily="18" charset="0"/>
              </a:rPr>
              <a:t>SELECT</a:t>
            </a:r>
            <a:r>
              <a:rPr lang="en-US" sz="1900" dirty="0" smtClean="0">
                <a:latin typeface="Times New Roman" pitchFamily="18" charset="0"/>
                <a:cs typeface="Times New Roman" pitchFamily="18" charset="0"/>
              </a:rPr>
              <a:t> - extracts data from a database</a:t>
            </a:r>
          </a:p>
          <a:p>
            <a:pPr algn="just"/>
            <a:r>
              <a:rPr lang="en-US" sz="1900" b="1" dirty="0" smtClean="0">
                <a:latin typeface="Times New Roman" pitchFamily="18" charset="0"/>
                <a:cs typeface="Times New Roman" pitchFamily="18" charset="0"/>
              </a:rPr>
              <a:t>UPDATE</a:t>
            </a:r>
            <a:r>
              <a:rPr lang="en-US" sz="1900" dirty="0" smtClean="0">
                <a:latin typeface="Times New Roman" pitchFamily="18" charset="0"/>
                <a:cs typeface="Times New Roman" pitchFamily="18" charset="0"/>
              </a:rPr>
              <a:t> - updates data in a database</a:t>
            </a:r>
          </a:p>
          <a:p>
            <a:pPr algn="just"/>
            <a:r>
              <a:rPr lang="en-US" sz="1900" b="1" dirty="0" smtClean="0">
                <a:latin typeface="Times New Roman" pitchFamily="18" charset="0"/>
                <a:cs typeface="Times New Roman" pitchFamily="18" charset="0"/>
              </a:rPr>
              <a:t>DELETE</a:t>
            </a:r>
            <a:r>
              <a:rPr lang="en-US" sz="1900" dirty="0" smtClean="0">
                <a:latin typeface="Times New Roman" pitchFamily="18" charset="0"/>
                <a:cs typeface="Times New Roman" pitchFamily="18" charset="0"/>
              </a:rPr>
              <a:t> - deletes data from a database</a:t>
            </a:r>
          </a:p>
          <a:p>
            <a:pPr algn="just"/>
            <a:r>
              <a:rPr lang="en-US" sz="1900" b="1" dirty="0" smtClean="0">
                <a:latin typeface="Times New Roman" pitchFamily="18" charset="0"/>
                <a:cs typeface="Times New Roman" pitchFamily="18" charset="0"/>
              </a:rPr>
              <a:t>INSERT INTO</a:t>
            </a:r>
            <a:r>
              <a:rPr lang="en-US" sz="1900" dirty="0" smtClean="0">
                <a:latin typeface="Times New Roman" pitchFamily="18" charset="0"/>
                <a:cs typeface="Times New Roman" pitchFamily="18" charset="0"/>
              </a:rPr>
              <a:t> - inserts new data into a database</a:t>
            </a:r>
          </a:p>
          <a:p>
            <a:pPr algn="just"/>
            <a:r>
              <a:rPr lang="en-US" sz="1900" b="1" dirty="0" smtClean="0">
                <a:latin typeface="Times New Roman" pitchFamily="18" charset="0"/>
                <a:cs typeface="Times New Roman" pitchFamily="18" charset="0"/>
              </a:rPr>
              <a:t>CREATE DATABASE</a:t>
            </a:r>
            <a:r>
              <a:rPr lang="en-US" sz="1900" dirty="0" smtClean="0">
                <a:latin typeface="Times New Roman" pitchFamily="18" charset="0"/>
                <a:cs typeface="Times New Roman" pitchFamily="18" charset="0"/>
              </a:rPr>
              <a:t> - creates a new database</a:t>
            </a:r>
          </a:p>
          <a:p>
            <a:pPr algn="just"/>
            <a:r>
              <a:rPr lang="en-US" sz="1900" b="1" dirty="0" smtClean="0">
                <a:latin typeface="Times New Roman" pitchFamily="18" charset="0"/>
                <a:cs typeface="Times New Roman" pitchFamily="18" charset="0"/>
              </a:rPr>
              <a:t>ALTER DATABASE</a:t>
            </a:r>
            <a:r>
              <a:rPr lang="en-US" sz="1900" dirty="0" smtClean="0">
                <a:latin typeface="Times New Roman" pitchFamily="18" charset="0"/>
                <a:cs typeface="Times New Roman" pitchFamily="18" charset="0"/>
              </a:rPr>
              <a:t> - modifies a database</a:t>
            </a:r>
          </a:p>
          <a:p>
            <a:pPr algn="just"/>
            <a:r>
              <a:rPr lang="en-US" sz="1900" b="1" dirty="0" smtClean="0">
                <a:latin typeface="Times New Roman" pitchFamily="18" charset="0"/>
                <a:cs typeface="Times New Roman" pitchFamily="18" charset="0"/>
              </a:rPr>
              <a:t>CREATE TABLE</a:t>
            </a:r>
            <a:r>
              <a:rPr lang="en-US" sz="1900" dirty="0" smtClean="0">
                <a:latin typeface="Times New Roman" pitchFamily="18" charset="0"/>
                <a:cs typeface="Times New Roman" pitchFamily="18" charset="0"/>
              </a:rPr>
              <a:t> - creates a new table</a:t>
            </a:r>
          </a:p>
          <a:p>
            <a:pPr algn="just"/>
            <a:r>
              <a:rPr lang="en-US" sz="1900" b="1" dirty="0" smtClean="0">
                <a:latin typeface="Times New Roman" pitchFamily="18" charset="0"/>
                <a:cs typeface="Times New Roman" pitchFamily="18" charset="0"/>
              </a:rPr>
              <a:t>ALTER TABLE</a:t>
            </a:r>
            <a:r>
              <a:rPr lang="en-US" sz="1900" dirty="0" smtClean="0">
                <a:latin typeface="Times New Roman" pitchFamily="18" charset="0"/>
                <a:cs typeface="Times New Roman" pitchFamily="18" charset="0"/>
              </a:rPr>
              <a:t> - modifies a table</a:t>
            </a:r>
          </a:p>
          <a:p>
            <a:pPr algn="just"/>
            <a:r>
              <a:rPr lang="en-US" sz="1900" b="1" dirty="0" smtClean="0">
                <a:latin typeface="Times New Roman" pitchFamily="18" charset="0"/>
                <a:cs typeface="Times New Roman" pitchFamily="18" charset="0"/>
              </a:rPr>
              <a:t>DROP TABLE</a:t>
            </a:r>
            <a:r>
              <a:rPr lang="en-US" sz="1900" dirty="0" smtClean="0">
                <a:latin typeface="Times New Roman" pitchFamily="18" charset="0"/>
                <a:cs typeface="Times New Roman" pitchFamily="18" charset="0"/>
              </a:rPr>
              <a:t> - deletes a table</a:t>
            </a:r>
          </a:p>
        </p:txBody>
      </p:sp>
      <p:sp>
        <p:nvSpPr>
          <p:cNvPr id="4" name="TextBox 3"/>
          <p:cNvSpPr txBox="1"/>
          <p:nvPr/>
        </p:nvSpPr>
        <p:spPr>
          <a:xfrm>
            <a:off x="1600200" y="152400"/>
            <a:ext cx="7010400" cy="76944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SQLite</a:t>
            </a:r>
            <a:r>
              <a:rPr lang="en-US" sz="2000" dirty="0" smtClean="0">
                <a:latin typeface="Times New Roman" pitchFamily="18" charset="0"/>
                <a:cs typeface="Times New Roman" pitchFamily="18" charset="0"/>
              </a:rPr>
              <a:t> is widely-used and is favorite among the developers for many reasons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03592" cy="6477000"/>
          </a:xfrm>
        </p:spPr>
        <p:txBody>
          <a:bodyPr>
            <a:normAutofit lnSpcReduction="10000"/>
          </a:bodyPr>
          <a:lstStyle/>
          <a:p>
            <a:pPr algn="just">
              <a:buFont typeface="Wingdings" pitchFamily="2" charset="2"/>
              <a:buChar char="q"/>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os library</a:t>
            </a:r>
          </a:p>
          <a:p>
            <a:pPr algn="just">
              <a:buNone/>
            </a:pPr>
            <a:r>
              <a:rPr lang="en-US" sz="2000" dirty="0" smtClean="0"/>
              <a:t>    </a:t>
            </a:r>
            <a:r>
              <a:rPr lang="en-US" sz="2000" dirty="0" smtClean="0">
                <a:latin typeface="Times New Roman" pitchFamily="18" charset="0"/>
                <a:cs typeface="Times New Roman" pitchFamily="18" charset="0"/>
              </a:rPr>
              <a:t>The OS module in python provides functions for interacting with the operating system. OS comes under Python’s standard utility modules. This module provides a portable way of using operating system dependent functionality. The *os* and *os.path* modules include many functions to interact with the file system.</a:t>
            </a:r>
          </a:p>
          <a:p>
            <a:pPr algn="just">
              <a:buNone/>
            </a:pPr>
            <a:r>
              <a:rPr lang="en-US" sz="2200" b="1" dirty="0" smtClean="0">
                <a:latin typeface="Times New Roman" pitchFamily="18" charset="0"/>
                <a:cs typeface="Times New Roman" pitchFamily="18" charset="0"/>
              </a:rPr>
              <a:t>Following are some functions in ‘os’ module:</a:t>
            </a:r>
          </a:p>
          <a:p>
            <a:pPr algn="just">
              <a:buFont typeface="Wingdings" pitchFamily="2" charset="2"/>
              <a:buChar char="Ø"/>
            </a:pPr>
            <a:r>
              <a:rPr lang="en-US" sz="2000" b="1" dirty="0" smtClean="0">
                <a:latin typeface="Times New Roman" pitchFamily="18" charset="0"/>
                <a:cs typeface="Times New Roman" pitchFamily="18" charset="0"/>
              </a:rPr>
              <a:t>os.name ( ):</a:t>
            </a:r>
            <a:r>
              <a:rPr lang="en-US" sz="2000" dirty="0" smtClean="0">
                <a:latin typeface="Times New Roman" pitchFamily="18" charset="0"/>
                <a:cs typeface="Times New Roman" pitchFamily="18" charset="0"/>
              </a:rPr>
              <a:t> gives the name of the OS dependent module imported.</a:t>
            </a:r>
          </a:p>
          <a:p>
            <a:pPr algn="just">
              <a:buFont typeface="Wingdings" pitchFamily="2" charset="2"/>
              <a:buChar char="Ø"/>
            </a:pPr>
            <a:r>
              <a:rPr lang="en-US" sz="2000" b="1" dirty="0" smtClean="0">
                <a:latin typeface="Times New Roman" pitchFamily="18" charset="0"/>
                <a:cs typeface="Times New Roman" pitchFamily="18" charset="0"/>
              </a:rPr>
              <a:t>os.getcwd ( ):</a:t>
            </a:r>
            <a:r>
              <a:rPr lang="en-US" sz="2000" dirty="0" smtClean="0">
                <a:latin typeface="Times New Roman" pitchFamily="18" charset="0"/>
                <a:cs typeface="Times New Roman" pitchFamily="18" charset="0"/>
              </a:rPr>
              <a:t> returns the Current Working Directory(CWD) of the file used to execute the code</a:t>
            </a:r>
          </a:p>
          <a:p>
            <a:pPr algn="just">
              <a:buFont typeface="Wingdings" pitchFamily="2" charset="2"/>
              <a:buChar char="Ø"/>
            </a:pPr>
            <a:r>
              <a:rPr lang="en-US" sz="2000" b="1" dirty="0" smtClean="0">
                <a:latin typeface="Times New Roman" pitchFamily="18" charset="0"/>
                <a:cs typeface="Times New Roman" pitchFamily="18" charset="0"/>
              </a:rPr>
              <a:t>os.error ( ): </a:t>
            </a:r>
            <a:r>
              <a:rPr lang="en-US" sz="2000" dirty="0" smtClean="0">
                <a:latin typeface="Times New Roman" pitchFamily="18" charset="0"/>
                <a:cs typeface="Times New Roman" pitchFamily="18" charset="0"/>
              </a:rPr>
              <a:t>All functions in this module raise OSError in the case of invalid or inaccessible file names and paths, or other arguments that have the correct type, but are not accepted by the operating system.</a:t>
            </a:r>
          </a:p>
          <a:p>
            <a:pPr algn="just">
              <a:buFont typeface="Wingdings" pitchFamily="2" charset="2"/>
              <a:buChar char="Ø"/>
            </a:pPr>
            <a:r>
              <a:rPr lang="en-US" sz="2000" b="1" dirty="0" smtClean="0">
                <a:latin typeface="Times New Roman" pitchFamily="18" charset="0"/>
                <a:cs typeface="Times New Roman" pitchFamily="18" charset="0"/>
              </a:rPr>
              <a:t>os.popen ( ): </a:t>
            </a:r>
            <a:r>
              <a:rPr lang="en-US" sz="2000" dirty="0" smtClean="0">
                <a:latin typeface="Times New Roman" pitchFamily="18" charset="0"/>
                <a:cs typeface="Times New Roman" pitchFamily="18" charset="0"/>
              </a:rPr>
              <a:t>opens a pipe to or from command. The return value can be read or written depending on whether mode is ‘r’ or ‘w’.</a:t>
            </a:r>
          </a:p>
          <a:p>
            <a:pPr algn="just">
              <a:buFont typeface="Wingdings" pitchFamily="2" charset="2"/>
              <a:buChar char="Ø"/>
            </a:pPr>
            <a:r>
              <a:rPr lang="en-US" sz="2000" b="1" dirty="0" smtClean="0">
                <a:latin typeface="Times New Roman" pitchFamily="18" charset="0"/>
                <a:cs typeface="Times New Roman" pitchFamily="18" charset="0"/>
              </a:rPr>
              <a:t>os.close ( ): </a:t>
            </a:r>
            <a:r>
              <a:rPr lang="en-US" sz="2000" dirty="0" smtClean="0">
                <a:latin typeface="Times New Roman" pitchFamily="18" charset="0"/>
                <a:cs typeface="Times New Roman" pitchFamily="18" charset="0"/>
              </a:rPr>
              <a:t>A file opened using open(), can be closed by close() only. But file opened through os.popen(), can be closed with close() or os.close( ).</a:t>
            </a:r>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normAutofit fontScale="90000"/>
          </a:bodyPr>
          <a:lstStyle/>
          <a:p>
            <a:pPr algn="ctr"/>
            <a:r>
              <a:rPr lang="en-US" b="1" dirty="0" smtClean="0">
                <a:latin typeface="Times New Roman" pitchFamily="18" charset="0"/>
                <a:cs typeface="Times New Roman" pitchFamily="18" charset="0"/>
              </a:rPr>
              <a:t>CREATING THE USER INTERFACE DESIGN</a:t>
            </a:r>
            <a:endParaRPr lang="en-US" b="1" dirty="0">
              <a:latin typeface="Times New Roman" pitchFamily="18" charset="0"/>
              <a:cs typeface="Times New Roman" pitchFamily="18" charset="0"/>
            </a:endParaRPr>
          </a:p>
        </p:txBody>
      </p:sp>
      <p:sp>
        <p:nvSpPr>
          <p:cNvPr id="6" name="Content Placeholder 5"/>
          <p:cNvSpPr>
            <a:spLocks noGrp="1"/>
          </p:cNvSpPr>
          <p:nvPr>
            <p:ph idx="1"/>
          </p:nvPr>
        </p:nvSpPr>
        <p:spPr>
          <a:xfrm>
            <a:off x="1281545" y="1371600"/>
            <a:ext cx="7620000" cy="5334000"/>
          </a:xfrm>
        </p:spPr>
        <p:txBody>
          <a:bodyPr>
            <a:normAutofit lnSpcReduction="10000"/>
          </a:bodyPr>
          <a:lstStyle/>
          <a:p>
            <a:pPr algn="just"/>
            <a:r>
              <a:rPr lang="en-US" sz="2000" dirty="0" smtClean="0">
                <a:latin typeface="Times New Roman" pitchFamily="18" charset="0"/>
                <a:cs typeface="Times New Roman" pitchFamily="18" charset="0"/>
              </a:rPr>
              <a:t>The application has two parts backend and frontend.</a:t>
            </a:r>
          </a:p>
          <a:p>
            <a:pPr algn="just"/>
            <a:r>
              <a:rPr lang="en-US" sz="2000" dirty="0" smtClean="0">
                <a:latin typeface="Times New Roman" pitchFamily="18" charset="0"/>
                <a:cs typeface="Times New Roman" pitchFamily="18" charset="0"/>
              </a:rPr>
              <a:t>The backend is database code that interacts with database and frontend is code of tkinter library.</a:t>
            </a:r>
          </a:p>
          <a:p>
            <a:pPr algn="just"/>
            <a:r>
              <a:rPr lang="en-US" sz="2000" dirty="0" smtClean="0">
                <a:latin typeface="Times New Roman" pitchFamily="18" charset="0"/>
                <a:cs typeface="Times New Roman" pitchFamily="18" charset="0"/>
              </a:rPr>
              <a:t>The requirements of this project is to show a list of current records, search a current entry, add entry, select, update, delete data and close the window.</a:t>
            </a:r>
          </a:p>
          <a:p>
            <a:pPr algn="just"/>
            <a:r>
              <a:rPr lang="en-US" sz="2000" dirty="0" smtClean="0">
                <a:latin typeface="Times New Roman" pitchFamily="18" charset="0"/>
                <a:cs typeface="Times New Roman" pitchFamily="18" charset="0"/>
              </a:rPr>
              <a:t>First of all, user will have to login to the store to access information about the books. If a user doesn’t have any account then he/she can register or sign up as a new user.</a:t>
            </a:r>
          </a:p>
          <a:p>
            <a:pPr marL="82296" indent="0" algn="just">
              <a:buNone/>
            </a:pPr>
            <a:r>
              <a:rPr lang="en-US" sz="2000" b="1" dirty="0" smtClean="0">
                <a:latin typeface="Times New Roman" pitchFamily="18" charset="0"/>
                <a:cs typeface="Times New Roman" pitchFamily="18" charset="0"/>
              </a:rPr>
              <a:t>Here three forms are made:</a:t>
            </a:r>
          </a:p>
          <a:p>
            <a:pPr algn="just"/>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irst form will ask the user if he want to login or register as new user. </a:t>
            </a:r>
          </a:p>
          <a:p>
            <a:pPr algn="just"/>
            <a:r>
              <a:rPr lang="en-US" sz="2000" dirty="0" smtClean="0">
                <a:latin typeface="Times New Roman" pitchFamily="18" charset="0"/>
                <a:cs typeface="Times New Roman" pitchFamily="18" charset="0"/>
              </a:rPr>
              <a:t>Second form will be either login page or register as new user page. Which consists of the username and password entries to be filled. Only registered users are allowed to use the book store. </a:t>
            </a:r>
          </a:p>
          <a:p>
            <a:pPr algn="just"/>
            <a:r>
              <a:rPr lang="en-US" sz="2000" dirty="0" smtClean="0">
                <a:latin typeface="Times New Roman" pitchFamily="18" charset="0"/>
                <a:cs typeface="Times New Roman" pitchFamily="18" charset="0"/>
              </a:rPr>
              <a:t>Third from will be the book store design which consists of various text boxes, entries, list box, scrollbar and labels.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55"/>
            <a:ext cx="7498080" cy="1143000"/>
          </a:xfrm>
        </p:spPr>
        <p:txBody>
          <a:bodyPr/>
          <a:lstStyle/>
          <a:p>
            <a:pPr algn="ctr"/>
            <a:r>
              <a:rPr lang="en-US" dirty="0" smtClean="0">
                <a:latin typeface="Times New Roman" pitchFamily="18" charset="0"/>
                <a:cs typeface="Times New Roman" pitchFamily="18" charset="0"/>
              </a:rPr>
              <a:t>Designing the first form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92382" y="1205346"/>
            <a:ext cx="7498080" cy="4551218"/>
          </a:xfrm>
        </p:spPr>
        <p:txBody>
          <a:bodyPr>
            <a:normAutofit/>
          </a:bodyPr>
          <a:lstStyle/>
          <a:p>
            <a:pPr algn="just"/>
            <a:r>
              <a:rPr lang="en-US" sz="2000" dirty="0" smtClean="0">
                <a:latin typeface="Times New Roman" pitchFamily="18" charset="0"/>
                <a:cs typeface="Times New Roman" pitchFamily="18" charset="0"/>
              </a:rPr>
              <a:t>This form will contain three buttons and a label</a:t>
            </a:r>
          </a:p>
          <a:p>
            <a:pPr algn="just"/>
            <a:r>
              <a:rPr lang="en-US" sz="2000" dirty="0" smtClean="0">
                <a:latin typeface="Times New Roman" pitchFamily="18" charset="0"/>
                <a:cs typeface="Times New Roman" pitchFamily="18" charset="0"/>
              </a:rPr>
              <a:t>Main window is created with screen variable declared as global.</a:t>
            </a:r>
          </a:p>
          <a:p>
            <a:pPr algn="just"/>
            <a:r>
              <a:rPr lang="en-US" sz="2000" dirty="0" smtClean="0">
                <a:latin typeface="Times New Roman" pitchFamily="18" charset="0"/>
                <a:cs typeface="Times New Roman" pitchFamily="18" charset="0"/>
              </a:rPr>
              <a:t>screen geometry and title are set using predefined methods.</a:t>
            </a:r>
          </a:p>
          <a:p>
            <a:pPr algn="just"/>
            <a:r>
              <a:rPr lang="en-US" sz="2000" dirty="0" smtClean="0">
                <a:latin typeface="Times New Roman" pitchFamily="18" charset="0"/>
                <a:cs typeface="Times New Roman" pitchFamily="18" charset="0"/>
              </a:rPr>
              <a:t>Then label is designed with pack ( ) method with shown height, width, font, text, foreground and background color.</a:t>
            </a:r>
          </a:p>
          <a:p>
            <a:pPr algn="just"/>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uttons are also designed with pack( ) method with all the parameters as shown in figure.</a:t>
            </a:r>
          </a:p>
          <a:p>
            <a:pPr algn="just"/>
            <a:r>
              <a:rPr lang="en-US" sz="2000" dirty="0" smtClean="0">
                <a:latin typeface="Times New Roman" pitchFamily="18" charset="0"/>
                <a:cs typeface="Times New Roman" pitchFamily="18" charset="0"/>
              </a:rPr>
              <a:t>At the end Mainloop ( ) method infinitely runs the loop and wait for an event to occur and process the event till the window is not closed.</a:t>
            </a:r>
          </a:p>
          <a:p>
            <a:pPr algn="just"/>
            <a:r>
              <a:rPr lang="en-US" sz="2000" dirty="0" smtClean="0">
                <a:latin typeface="Times New Roman" pitchFamily="18" charset="0"/>
                <a:cs typeface="Times New Roman" pitchFamily="18" charset="0"/>
              </a:rPr>
              <a:t>All the other forms are made as children to the first form.</a:t>
            </a:r>
            <a:endParaRPr lang="en-US" sz="2000" dirty="0">
              <a:latin typeface="Times New Roman" pitchFamily="18" charset="0"/>
              <a:cs typeface="Times New Roman" pitchFamily="18" charset="0"/>
            </a:endParaRPr>
          </a:p>
        </p:txBody>
      </p:sp>
      <p:sp>
        <p:nvSpPr>
          <p:cNvPr id="4" name="TextBox 3"/>
          <p:cNvSpPr txBox="1"/>
          <p:nvPr/>
        </p:nvSpPr>
        <p:spPr>
          <a:xfrm>
            <a:off x="1270462" y="5562600"/>
            <a:ext cx="7620000" cy="923330"/>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NOTE: Some part of these screenshots code may differ from the original code due to designing of widgets (color, font, etc.) but functionality will be same.</a:t>
            </a:r>
            <a:endParaRPr lang="en-US" b="1" i="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
            <a:ext cx="7498080" cy="2133600"/>
          </a:xfrm>
        </p:spPr>
        <p:txBody>
          <a:bodyPr>
            <a:normAutofit/>
          </a:bodyPr>
          <a:lstStyle/>
          <a:p>
            <a:pPr algn="just"/>
            <a:r>
              <a:rPr lang="en-US" sz="2000" dirty="0" smtClean="0">
                <a:latin typeface="Times New Roman" pitchFamily="18" charset="0"/>
                <a:cs typeface="Times New Roman" pitchFamily="18" charset="0"/>
              </a:rPr>
              <a:t>We will only call the main_screen( ) method and all the other methods, all the other methods will be invoked internally using this method.</a:t>
            </a:r>
          </a:p>
          <a:p>
            <a:pPr algn="just"/>
            <a:r>
              <a:rPr lang="en-US" sz="2000" dirty="0" smtClean="0">
                <a:latin typeface="Times New Roman" pitchFamily="18" charset="0"/>
                <a:cs typeface="Times New Roman" pitchFamily="18" charset="0"/>
              </a:rPr>
              <a:t>In the two buttons, commands of login and register are given which will open a new window screen of login page and register page respectively. </a:t>
            </a:r>
            <a:endParaRPr lang="en-US" sz="2000" dirty="0">
              <a:latin typeface="Times New Roman" pitchFamily="18" charset="0"/>
              <a:cs typeface="Times New Roman" pitchFamily="18" charset="0"/>
            </a:endParaRPr>
          </a:p>
        </p:txBody>
      </p:sp>
      <p:pic>
        <p:nvPicPr>
          <p:cNvPr id="4" name="Picture 3" descr="C:\Users\daman\Pictures\Screenshots\Screenshot (462).png"/>
          <p:cNvPicPr/>
          <p:nvPr/>
        </p:nvPicPr>
        <p:blipFill>
          <a:blip r:embed="rId2"/>
          <a:srcRect/>
          <a:stretch>
            <a:fillRect/>
          </a:stretch>
        </p:blipFill>
        <p:spPr bwMode="auto">
          <a:xfrm>
            <a:off x="1447800" y="2209800"/>
            <a:ext cx="7315200" cy="46482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4256116" y="6259370"/>
            <a:ext cx="46482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4: </a:t>
            </a:r>
            <a:r>
              <a:rPr lang="en-US" sz="1600" dirty="0" smtClean="0">
                <a:latin typeface="Times New Roman" pitchFamily="18" charset="0"/>
                <a:cs typeface="Times New Roman" pitchFamily="18" charset="0"/>
              </a:rPr>
              <a:t>Code for first form which is defined in main_screen ( ) method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Designing the second Interface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219200"/>
            <a:ext cx="7498080" cy="5181600"/>
          </a:xfrm>
        </p:spPr>
        <p:txBody>
          <a:bodyPr>
            <a:normAutofit/>
          </a:bodyPr>
          <a:lstStyle/>
          <a:p>
            <a:pPr algn="just"/>
            <a:r>
              <a:rPr lang="en-US" sz="2000" dirty="0" smtClean="0">
                <a:latin typeface="Times New Roman" pitchFamily="18" charset="0"/>
                <a:cs typeface="Times New Roman" pitchFamily="18" charset="0"/>
              </a:rPr>
              <a:t>This form is designed in login method and register method.</a:t>
            </a:r>
          </a:p>
          <a:p>
            <a:pPr algn="just"/>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creen1 and screen2 variables are used as children to the screen variable(used in first form). This is done by using Toplevel( ) method which is used when a python application needs to represent some extra information, pop-up, or the group of widgets on the new window.</a:t>
            </a:r>
          </a:p>
          <a:p>
            <a:pPr algn="just"/>
            <a:r>
              <a:rPr lang="en-US" sz="2000" dirty="0" smtClean="0">
                <a:latin typeface="Times New Roman" pitchFamily="18" charset="0"/>
                <a:cs typeface="Times New Roman" pitchFamily="18" charset="0"/>
              </a:rPr>
              <a:t>Here also title, geometry are given to both screen1 and screen2.</a:t>
            </a:r>
          </a:p>
          <a:p>
            <a:pPr algn="just">
              <a:buNone/>
            </a:pPr>
            <a:r>
              <a:rPr lang="en-US" sz="2000" b="1" dirty="0" smtClean="0">
                <a:latin typeface="Times New Roman" pitchFamily="18" charset="0"/>
                <a:cs typeface="Times New Roman" pitchFamily="18" charset="0"/>
              </a:rPr>
              <a:t>register( ) method:</a:t>
            </a:r>
          </a:p>
          <a:p>
            <a:pPr algn="just"/>
            <a:r>
              <a:rPr lang="en-US" sz="2000" dirty="0" smtClean="0">
                <a:latin typeface="Times New Roman" pitchFamily="18" charset="0"/>
                <a:cs typeface="Times New Roman" pitchFamily="18" charset="0"/>
              </a:rPr>
              <a:t>username and password are  created as String variable.</a:t>
            </a:r>
          </a:p>
          <a:p>
            <a:pPr algn="just"/>
            <a:r>
              <a:rPr lang="en-US" sz="2000" dirty="0" smtClean="0">
                <a:latin typeface="Times New Roman" pitchFamily="18" charset="0"/>
                <a:cs typeface="Times New Roman" pitchFamily="18" charset="0"/>
              </a:rPr>
              <a:t>Labels are created for username and password and empty label between them. Entries for username and password are created with Entry( ) method with first argument as screen1 and text variable as username and password respectively (entries are assigned to store value into text variable). Pack( ) method is used to put these widgets inside screen1.</a:t>
            </a:r>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498080" cy="1524000"/>
          </a:xfrm>
        </p:spPr>
        <p:txBody>
          <a:bodyPr>
            <a:noAutofit/>
          </a:bodyPr>
          <a:lstStyle/>
          <a:p>
            <a:pPr algn="just"/>
            <a:r>
              <a:rPr lang="en-US" sz="2000" dirty="0" smtClean="0">
                <a:latin typeface="Times New Roman" pitchFamily="18" charset="0"/>
                <a:cs typeface="Times New Roman" pitchFamily="18" charset="0"/>
              </a:rPr>
              <a:t>At the bottom we will add the register button. The function of this button is defined in register user method. Register user method will get the username and password details.</a:t>
            </a:r>
          </a:p>
          <a:p>
            <a:pPr algn="just"/>
            <a:r>
              <a:rPr lang="en-US" sz="2000" dirty="0" smtClean="0">
                <a:latin typeface="Times New Roman" pitchFamily="18" charset="0"/>
                <a:cs typeface="Times New Roman" pitchFamily="18" charset="0"/>
              </a:rPr>
              <a:t>Once we have all the values, we will enter into the text file.</a:t>
            </a:r>
            <a:endParaRPr lang="en-US" sz="2000" dirty="0">
              <a:latin typeface="Times New Roman" pitchFamily="18" charset="0"/>
              <a:cs typeface="Times New Roman" pitchFamily="18" charset="0"/>
            </a:endParaRPr>
          </a:p>
        </p:txBody>
      </p:sp>
      <p:pic>
        <p:nvPicPr>
          <p:cNvPr id="2052" name="Picture 4" descr="C:\Users\daman\Pictures\Screenshots\Screenshot (443).png"/>
          <p:cNvPicPr>
            <a:picLocks noChangeAspect="1" noChangeArrowheads="1"/>
          </p:cNvPicPr>
          <p:nvPr/>
        </p:nvPicPr>
        <p:blipFill>
          <a:blip r:embed="rId2"/>
          <a:srcRect/>
          <a:stretch>
            <a:fillRect/>
          </a:stretch>
        </p:blipFill>
        <p:spPr bwMode="auto">
          <a:xfrm>
            <a:off x="1447800" y="1752600"/>
            <a:ext cx="7239000" cy="4572000"/>
          </a:xfrm>
          <a:prstGeom prst="rect">
            <a:avLst/>
          </a:prstGeom>
          <a:ln>
            <a:noFill/>
          </a:ln>
          <a:effectLst>
            <a:outerShdw blurRad="190500" algn="tl" rotWithShape="0">
              <a:srgbClr val="000000">
                <a:alpha val="70000"/>
              </a:srgbClr>
            </a:outerShdw>
          </a:effectLst>
        </p:spPr>
      </p:pic>
      <p:sp>
        <p:nvSpPr>
          <p:cNvPr id="4" name="TextBox 3"/>
          <p:cNvSpPr txBox="1"/>
          <p:nvPr/>
        </p:nvSpPr>
        <p:spPr>
          <a:xfrm>
            <a:off x="1295400" y="6400800"/>
            <a:ext cx="78486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 5: </a:t>
            </a:r>
            <a:r>
              <a:rPr lang="en-US" sz="1600" dirty="0" smtClean="0">
                <a:latin typeface="Times New Roman" pitchFamily="18" charset="0"/>
                <a:cs typeface="Times New Roman" pitchFamily="18" charset="0"/>
              </a:rPr>
              <a:t>Code for second screen. User can register for new account using register ( ) method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113633"/>
            <a:ext cx="7498080" cy="1143000"/>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PERFORMED ON</a:t>
            </a:r>
            <a:endParaRPr lang="en-US" sz="4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539239" y="1143000"/>
            <a:ext cx="7010399"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smtClean="0">
                <a:ln/>
                <a:solidFill>
                  <a:schemeClr val="accent6">
                    <a:lumMod val="60000"/>
                    <a:lumOff val="40000"/>
                  </a:schemeClr>
                </a:solidFill>
                <a:latin typeface="Times New Roman" panose="02020603050405020304" pitchFamily="18" charset="0"/>
                <a:cs typeface="Times New Roman" panose="02020603050405020304" pitchFamily="18" charset="0"/>
              </a:rPr>
              <a:t>BOOK STORE DESKTOP APP USING PYTHON</a:t>
            </a:r>
            <a:endParaRPr lang="en-US" sz="3600" b="1" dirty="0">
              <a:ln/>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62200" y="4297268"/>
            <a:ext cx="6187438" cy="2459135"/>
          </a:xfrm>
          <a:prstGeom prst="rect">
            <a:avLst/>
          </a:prstGeom>
        </p:spPr>
        <p:txBody>
          <a:bodyPr wrap="square">
            <a:spAutoFit/>
          </a:bodyPr>
          <a:lstStyle/>
          <a:p>
            <a:pPr>
              <a:lnSpc>
                <a:spcPct val="115000"/>
              </a:lnSpc>
              <a:spcAft>
                <a:spcPts val="1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SUBMITTED BY: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Name</a:t>
            </a: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GURPREET </a:t>
            </a:r>
            <a:r>
              <a:rPr lang="en-US" sz="2800" b="1" dirty="0">
                <a:latin typeface="Times New Roman" panose="02020603050405020304" pitchFamily="18" charset="0"/>
                <a:ea typeface="Calibri" panose="020F0502020204030204" pitchFamily="34" charset="0"/>
                <a:cs typeface="Times New Roman" panose="02020603050405020304" pitchFamily="18" charset="0"/>
              </a:rPr>
              <a:t>SINGH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Roll </a:t>
            </a:r>
            <a:r>
              <a:rPr lang="en-US" sz="2800" b="1" dirty="0">
                <a:latin typeface="Times New Roman" panose="02020603050405020304" pitchFamily="18" charset="0"/>
                <a:ea typeface="Calibri" panose="020F0502020204030204" pitchFamily="34" charset="0"/>
                <a:cs typeface="Times New Roman" panose="02020603050405020304" pitchFamily="18" charset="0"/>
              </a:rPr>
              <a:t>No: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11701137</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Group</a:t>
            </a: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3 </a:t>
            </a:r>
            <a:r>
              <a:rPr lang="en-US" sz="2800" b="1" dirty="0">
                <a:latin typeface="Times New Roman" panose="02020603050405020304" pitchFamily="18" charset="0"/>
                <a:ea typeface="Calibri" panose="020F0502020204030204" pitchFamily="34" charset="0"/>
                <a:cs typeface="Times New Roman" panose="02020603050405020304" pitchFamily="18" charset="0"/>
              </a:rPr>
              <a:t>CE – 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759" y="2596065"/>
            <a:ext cx="2499360" cy="1562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794611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498080" cy="2590800"/>
          </a:xfrm>
        </p:spPr>
        <p:txBody>
          <a:bodyPr>
            <a:noAutofit/>
          </a:bodyPr>
          <a:lstStyle/>
          <a:p>
            <a:pPr algn="just"/>
            <a:r>
              <a:rPr lang="en-US" sz="2000" dirty="0" smtClean="0">
                <a:latin typeface="Times New Roman" pitchFamily="18" charset="0"/>
                <a:cs typeface="Times New Roman" pitchFamily="18" charset="0"/>
              </a:rPr>
              <a:t>File variable is the File name which will be just a username of the user. In the file we write the username and password information entered by the user. And then close the file.</a:t>
            </a:r>
          </a:p>
          <a:p>
            <a:pPr algn="just"/>
            <a:r>
              <a:rPr lang="en-US" sz="2000" dirty="0" smtClean="0">
                <a:latin typeface="Times New Roman" pitchFamily="18" charset="0"/>
                <a:cs typeface="Times New Roman" pitchFamily="18" charset="0"/>
              </a:rPr>
              <a:t>Username and password variables are made global in register method to be used in register_user method. Entries are cleared using delete method from starting to end. </a:t>
            </a:r>
          </a:p>
          <a:p>
            <a:pPr algn="just"/>
            <a:r>
              <a:rPr lang="en-US" sz="2000" dirty="0" smtClean="0">
                <a:latin typeface="Times New Roman" pitchFamily="18" charset="0"/>
                <a:cs typeface="Times New Roman" pitchFamily="18" charset="0"/>
              </a:rPr>
              <a:t>At the end, we tell the user if  registration is successful.</a:t>
            </a:r>
            <a:endParaRPr lang="en-US" sz="2000" dirty="0">
              <a:latin typeface="Times New Roman" pitchFamily="18" charset="0"/>
              <a:cs typeface="Times New Roman" pitchFamily="18" charset="0"/>
            </a:endParaRPr>
          </a:p>
        </p:txBody>
      </p:sp>
      <p:pic>
        <p:nvPicPr>
          <p:cNvPr id="3074" name="Picture 2" descr="C:\Users\daman\Pictures\Screenshots\Screenshot (448).png"/>
          <p:cNvPicPr>
            <a:picLocks noChangeAspect="1" noChangeArrowheads="1"/>
          </p:cNvPicPr>
          <p:nvPr/>
        </p:nvPicPr>
        <p:blipFill>
          <a:blip r:embed="rId2"/>
          <a:srcRect/>
          <a:stretch>
            <a:fillRect/>
          </a:stretch>
        </p:blipFill>
        <p:spPr bwMode="auto">
          <a:xfrm>
            <a:off x="2057401" y="3048000"/>
            <a:ext cx="5867399" cy="3306829"/>
          </a:xfrm>
          <a:prstGeom prst="rect">
            <a:avLst/>
          </a:prstGeom>
          <a:ln>
            <a:noFill/>
          </a:ln>
          <a:effectLst>
            <a:outerShdw blurRad="190500" algn="tl" rotWithShape="0">
              <a:srgbClr val="000000">
                <a:alpha val="70000"/>
              </a:srgbClr>
            </a:outerShdw>
          </a:effectLst>
        </p:spPr>
      </p:pic>
      <p:sp>
        <p:nvSpPr>
          <p:cNvPr id="4" name="TextBox 3"/>
          <p:cNvSpPr txBox="1"/>
          <p:nvPr/>
        </p:nvSpPr>
        <p:spPr>
          <a:xfrm>
            <a:off x="1371600" y="6400800"/>
            <a:ext cx="7391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6:</a:t>
            </a:r>
            <a:r>
              <a:rPr lang="en-US" sz="1600" dirty="0" smtClean="0">
                <a:latin typeface="Times New Roman" pitchFamily="18" charset="0"/>
                <a:cs typeface="Times New Roman" pitchFamily="18" charset="0"/>
              </a:rPr>
              <a:t> Code for command attached with button in register () method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52400"/>
            <a:ext cx="7574280" cy="1905000"/>
          </a:xfrm>
        </p:spPr>
        <p:txBody>
          <a:bodyPr>
            <a:noAutofit/>
          </a:bodyPr>
          <a:lstStyle/>
          <a:p>
            <a:pPr algn="just">
              <a:buNone/>
            </a:pPr>
            <a:r>
              <a:rPr lang="en-US" sz="1800" b="1" dirty="0" smtClean="0">
                <a:latin typeface="Times New Roman" pitchFamily="18" charset="0"/>
                <a:cs typeface="Times New Roman" pitchFamily="18" charset="0"/>
              </a:rPr>
              <a:t>login( ) method:</a:t>
            </a:r>
          </a:p>
          <a:p>
            <a:pPr algn="just"/>
            <a:r>
              <a:rPr lang="en-US" sz="1800" dirty="0" smtClean="0">
                <a:latin typeface="Times New Roman" pitchFamily="18" charset="0"/>
                <a:cs typeface="Times New Roman" pitchFamily="18" charset="0"/>
              </a:rPr>
              <a:t>Here global screen2 variable is created which is used as first parameter in labels, entries and buttons. username_verify and password_verify are created as global string variable.</a:t>
            </a:r>
          </a:p>
          <a:p>
            <a:pPr algn="just"/>
            <a:r>
              <a:rPr lang="en-US" sz="1800" dirty="0" smtClean="0">
                <a:latin typeface="Times New Roman" pitchFamily="18" charset="0"/>
                <a:cs typeface="Times New Roman" pitchFamily="18" charset="0"/>
              </a:rPr>
              <a:t>Entries for username and password are created as global variable as shown in figure.</a:t>
            </a:r>
            <a:endParaRPr lang="en-US" sz="1800" dirty="0">
              <a:latin typeface="Times New Roman" pitchFamily="18" charset="0"/>
              <a:cs typeface="Times New Roman" pitchFamily="18" charset="0"/>
            </a:endParaRPr>
          </a:p>
        </p:txBody>
      </p:sp>
      <p:pic>
        <p:nvPicPr>
          <p:cNvPr id="4" name="Picture 3" descr="C:\Users\daman\Pictures\Screenshots\Screenshot (441).png"/>
          <p:cNvPicPr>
            <a:picLocks noChangeAspect="1" noChangeArrowheads="1"/>
          </p:cNvPicPr>
          <p:nvPr/>
        </p:nvPicPr>
        <p:blipFill>
          <a:blip r:embed="rId2"/>
          <a:srcRect/>
          <a:stretch>
            <a:fillRect/>
          </a:stretch>
        </p:blipFill>
        <p:spPr bwMode="auto">
          <a:xfrm>
            <a:off x="1066800" y="2133600"/>
            <a:ext cx="8077200" cy="4724399"/>
          </a:xfrm>
          <a:prstGeom prst="rect">
            <a:avLst/>
          </a:prstGeom>
          <a:ln>
            <a:noFill/>
          </a:ln>
          <a:effectLst>
            <a:outerShdw blurRad="190500" algn="tl" rotWithShape="0">
              <a:srgbClr val="000000">
                <a:alpha val="70000"/>
              </a:srgbClr>
            </a:outerShdw>
          </a:effectLst>
        </p:spPr>
      </p:pic>
      <p:sp>
        <p:nvSpPr>
          <p:cNvPr id="5" name="TextBox 4"/>
          <p:cNvSpPr txBox="1"/>
          <p:nvPr/>
        </p:nvSpPr>
        <p:spPr>
          <a:xfrm>
            <a:off x="4648200" y="2133600"/>
            <a:ext cx="44958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7: </a:t>
            </a:r>
            <a:r>
              <a:rPr lang="en-US" sz="1600" dirty="0" smtClean="0">
                <a:latin typeface="Times New Roman" pitchFamily="18" charset="0"/>
                <a:cs typeface="Times New Roman" pitchFamily="18" charset="0"/>
              </a:rPr>
              <a:t>This also code for second screen but for login( ) method. It is used to login into book store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
            <a:ext cx="7543800" cy="2667000"/>
          </a:xfrm>
        </p:spPr>
        <p:txBody>
          <a:bodyPr>
            <a:normAutofit/>
          </a:bodyPr>
          <a:lstStyle/>
          <a:p>
            <a:pPr algn="just"/>
            <a:r>
              <a:rPr lang="en-US" sz="2000" dirty="0" smtClean="0">
                <a:latin typeface="Times New Roman" pitchFamily="18" charset="0"/>
                <a:cs typeface="Times New Roman" pitchFamily="18" charset="0"/>
              </a:rPr>
              <a:t>The login button is created with command login_verify( ). This command will validate username and password to check if the user account actually exists or not. Or if password is correctly recognized.</a:t>
            </a:r>
          </a:p>
          <a:p>
            <a:pPr algn="just"/>
            <a:r>
              <a:rPr lang="en-US" sz="2000" dirty="0" smtClean="0">
                <a:latin typeface="Times New Roman" pitchFamily="18" charset="0"/>
                <a:cs typeface="Times New Roman" pitchFamily="18" charset="0"/>
              </a:rPr>
              <a:t>We will get the entered username and password and store in variables username1 and password1. and clear both the entries.</a:t>
            </a:r>
          </a:p>
          <a:p>
            <a:pPr algn="just"/>
            <a:r>
              <a:rPr lang="en-US" sz="2000" dirty="0" smtClean="0">
                <a:latin typeface="Times New Roman" pitchFamily="18" charset="0"/>
                <a:cs typeface="Times New Roman" pitchFamily="18" charset="0"/>
              </a:rPr>
              <a:t>Now we need to gather list of names of files that are stored in</a:t>
            </a:r>
          </a:p>
        </p:txBody>
      </p:sp>
      <p:pic>
        <p:nvPicPr>
          <p:cNvPr id="5" name="Picture 2" descr="C:\Users\daman\Pictures\Screenshots\Screenshot (446).png"/>
          <p:cNvPicPr>
            <a:picLocks noChangeAspect="1" noChangeArrowheads="1"/>
          </p:cNvPicPr>
          <p:nvPr/>
        </p:nvPicPr>
        <p:blipFill>
          <a:blip r:embed="rId2"/>
          <a:srcRect/>
          <a:stretch>
            <a:fillRect/>
          </a:stretch>
        </p:blipFill>
        <p:spPr bwMode="auto">
          <a:xfrm>
            <a:off x="4159427" y="2667000"/>
            <a:ext cx="4755973" cy="3524313"/>
          </a:xfrm>
          <a:prstGeom prst="rect">
            <a:avLst/>
          </a:prstGeom>
          <a:ln>
            <a:noFill/>
          </a:ln>
          <a:effectLst>
            <a:outerShdw blurRad="190500" algn="tl" rotWithShape="0">
              <a:srgbClr val="000000">
                <a:alpha val="70000"/>
              </a:srgbClr>
            </a:outerShdw>
          </a:effectLst>
        </p:spPr>
      </p:pic>
      <p:sp>
        <p:nvSpPr>
          <p:cNvPr id="7" name="TextBox 6"/>
          <p:cNvSpPr txBox="1"/>
          <p:nvPr/>
        </p:nvSpPr>
        <p:spPr>
          <a:xfrm>
            <a:off x="1752600" y="2438400"/>
            <a:ext cx="2133600" cy="470898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directory where code is saving the accounts. This is done by listdir ( ) method of os library which lists all the Files with in the Current directory as a List. If usrname1 is in list of Files then we want to open the username1 file in read mode.</a:t>
            </a:r>
          </a:p>
          <a:p>
            <a:pPr algn="just"/>
            <a:endParaRPr lang="en-US" sz="2000" dirty="0"/>
          </a:p>
        </p:txBody>
      </p:sp>
      <p:sp>
        <p:nvSpPr>
          <p:cNvPr id="6" name="TextBox 5"/>
          <p:cNvSpPr txBox="1"/>
          <p:nvPr/>
        </p:nvSpPr>
        <p:spPr>
          <a:xfrm>
            <a:off x="4191000" y="6273225"/>
            <a:ext cx="49530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8: </a:t>
            </a:r>
            <a:r>
              <a:rPr lang="en-US" sz="1600" dirty="0" smtClean="0">
                <a:latin typeface="Times New Roman" pitchFamily="18" charset="0"/>
                <a:cs typeface="Times New Roman" pitchFamily="18" charset="0"/>
              </a:rPr>
              <a:t>Code for command attached with button of login( ) method.. It is used to check user login details</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6360" y="228600"/>
            <a:ext cx="7498080" cy="4419600"/>
          </a:xfrm>
        </p:spPr>
        <p:txBody>
          <a:bodyPr>
            <a:normAutofit/>
          </a:bodyPr>
          <a:lstStyle/>
          <a:p>
            <a:pPr algn="just"/>
            <a:r>
              <a:rPr lang="en-US" sz="2000" dirty="0" smtClean="0">
                <a:latin typeface="Times New Roman" pitchFamily="18" charset="0"/>
                <a:cs typeface="Times New Roman" pitchFamily="18" charset="0"/>
              </a:rPr>
              <a:t>We read the file in verify using read method and split lines method which breaks the string at line boundaries and returns a list of splitted lines in the form of list. It  read all the lines in the text file and it will ignore blank space or blank line.</a:t>
            </a:r>
          </a:p>
          <a:p>
            <a:pPr algn="just"/>
            <a:r>
              <a:rPr lang="en-US" sz="2000" dirty="0" smtClean="0">
                <a:latin typeface="Times New Roman" pitchFamily="18" charset="0"/>
                <a:cs typeface="Times New Roman" pitchFamily="18" charset="0"/>
              </a:rPr>
              <a:t>Now we check if the entered password is in the username file which is read. If it is, then we invoke login_success( ) method. Else we invoke password_not_recognized( ) method. If we don’t have username in the directory then we call user_not_found( ) method.</a:t>
            </a:r>
          </a:p>
          <a:p>
            <a:pPr algn="just">
              <a:buNone/>
            </a:pPr>
            <a:r>
              <a:rPr lang="en-US" sz="2000" b="1" dirty="0" smtClean="0">
                <a:latin typeface="Times New Roman" pitchFamily="18" charset="0"/>
                <a:cs typeface="Times New Roman" pitchFamily="18" charset="0"/>
              </a:rPr>
              <a:t>Password_not_recognized ( ) method:</a:t>
            </a:r>
          </a:p>
          <a:p>
            <a:pPr algn="just"/>
            <a:r>
              <a:rPr lang="en-US" sz="2000" dirty="0" smtClean="0">
                <a:latin typeface="Times New Roman" pitchFamily="18" charset="0"/>
                <a:cs typeface="Times New Roman" pitchFamily="18" charset="0"/>
              </a:rPr>
              <a:t>It shows the window pop up to just say that entered password is incorrect.</a:t>
            </a:r>
          </a:p>
          <a:p>
            <a:pPr algn="just"/>
            <a:r>
              <a:rPr lang="en-US" sz="2000" dirty="0" smtClean="0">
                <a:latin typeface="Times New Roman" pitchFamily="18" charset="0"/>
                <a:cs typeface="Times New Roman" pitchFamily="18" charset="0"/>
              </a:rPr>
              <a:t>In button, delete3 method is used to destroy this window.</a:t>
            </a:r>
          </a:p>
          <a:p>
            <a:pPr algn="just">
              <a:buNone/>
            </a:pPr>
            <a:endParaRPr lang="en-US" sz="2000" dirty="0" smtClean="0">
              <a:latin typeface="Times New Roman" pitchFamily="18" charset="0"/>
              <a:cs typeface="Times New Roman" pitchFamily="18" charset="0"/>
            </a:endParaRPr>
          </a:p>
        </p:txBody>
      </p:sp>
      <p:pic>
        <p:nvPicPr>
          <p:cNvPr id="5122" name="Picture 2" descr="C:\Users\daman\Pictures\Screenshots\Screenshot (450).png"/>
          <p:cNvPicPr>
            <a:picLocks noChangeAspect="1" noChangeArrowheads="1"/>
          </p:cNvPicPr>
          <p:nvPr/>
        </p:nvPicPr>
        <p:blipFill>
          <a:blip r:embed="rId2"/>
          <a:srcRect/>
          <a:stretch>
            <a:fillRect/>
          </a:stretch>
        </p:blipFill>
        <p:spPr bwMode="auto">
          <a:xfrm>
            <a:off x="1905000" y="4648200"/>
            <a:ext cx="6172200" cy="1629375"/>
          </a:xfrm>
          <a:prstGeom prst="rect">
            <a:avLst/>
          </a:prstGeom>
          <a:ln>
            <a:noFill/>
          </a:ln>
          <a:effectLst>
            <a:outerShdw blurRad="190500" algn="tl" rotWithShape="0">
              <a:srgbClr val="000000">
                <a:alpha val="70000"/>
              </a:srgbClr>
            </a:outerShdw>
          </a:effectLst>
        </p:spPr>
      </p:pic>
      <p:sp>
        <p:nvSpPr>
          <p:cNvPr id="4" name="TextBox 3"/>
          <p:cNvSpPr txBox="1"/>
          <p:nvPr/>
        </p:nvSpPr>
        <p:spPr>
          <a:xfrm>
            <a:off x="1066800" y="6400800"/>
            <a:ext cx="80772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9: </a:t>
            </a:r>
            <a:r>
              <a:rPr lang="en-US" sz="1600" dirty="0" smtClean="0">
                <a:latin typeface="Times New Roman" pitchFamily="18" charset="0"/>
                <a:cs typeface="Times New Roman" pitchFamily="18" charset="0"/>
              </a:rPr>
              <a:t>code for password not recognized. A new screen will be displayed if password is wrong.</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fade">
                                      <p:cBhvr>
                                        <p:cTn id="11" dur="500"/>
                                        <p:tgtEl>
                                          <p:spTgt spid="51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
            <a:ext cx="7498080" cy="1752600"/>
          </a:xfrm>
        </p:spPr>
        <p:txBody>
          <a:bodyPr>
            <a:normAutofit/>
          </a:bodyPr>
          <a:lstStyle/>
          <a:p>
            <a:pPr algn="just">
              <a:buNone/>
            </a:pPr>
            <a:r>
              <a:rPr lang="en-US" sz="2000" b="1" dirty="0" smtClean="0">
                <a:latin typeface="Times New Roman" pitchFamily="18" charset="0"/>
                <a:cs typeface="Times New Roman" pitchFamily="18" charset="0"/>
              </a:rPr>
              <a:t>user_not_found ( ) method:</a:t>
            </a:r>
          </a:p>
          <a:p>
            <a:pPr algn="just"/>
            <a:r>
              <a:rPr lang="en-US" sz="2000" dirty="0" smtClean="0">
                <a:latin typeface="Times New Roman" pitchFamily="18" charset="0"/>
                <a:cs typeface="Times New Roman" pitchFamily="18" charset="0"/>
              </a:rPr>
              <a:t>This method is used when username is incorrect or no user is found in the directory.</a:t>
            </a:r>
          </a:p>
          <a:p>
            <a:pPr algn="just"/>
            <a:r>
              <a:rPr lang="en-US" sz="2000" dirty="0" smtClean="0">
                <a:latin typeface="Times New Roman" pitchFamily="18" charset="0"/>
                <a:cs typeface="Times New Roman" pitchFamily="18" charset="0"/>
              </a:rPr>
              <a:t>Screen4 is used; delete4 method used to destroy screen4 window.</a:t>
            </a:r>
          </a:p>
          <a:p>
            <a:pPr>
              <a:buNone/>
            </a:pPr>
            <a:endParaRPr lang="en-US" sz="2000" dirty="0"/>
          </a:p>
        </p:txBody>
      </p:sp>
      <p:pic>
        <p:nvPicPr>
          <p:cNvPr id="6146" name="Picture 2" descr="C:\Users\daman\Pictures\Screenshots\Screenshot (451).png"/>
          <p:cNvPicPr>
            <a:picLocks noChangeAspect="1" noChangeArrowheads="1"/>
          </p:cNvPicPr>
          <p:nvPr/>
        </p:nvPicPr>
        <p:blipFill>
          <a:blip r:embed="rId2"/>
          <a:srcRect/>
          <a:stretch>
            <a:fillRect/>
          </a:stretch>
        </p:blipFill>
        <p:spPr bwMode="auto">
          <a:xfrm>
            <a:off x="1828800" y="1752600"/>
            <a:ext cx="6324600" cy="1796635"/>
          </a:xfrm>
          <a:prstGeom prst="rect">
            <a:avLst/>
          </a:prstGeom>
          <a:ln>
            <a:noFill/>
          </a:ln>
          <a:effectLst>
            <a:outerShdw blurRad="190500" algn="tl" rotWithShape="0">
              <a:srgbClr val="000000">
                <a:alpha val="70000"/>
              </a:srgbClr>
            </a:outerShdw>
          </a:effectLst>
        </p:spPr>
      </p:pic>
      <p:sp>
        <p:nvSpPr>
          <p:cNvPr id="5" name="TextBox 4"/>
          <p:cNvSpPr txBox="1"/>
          <p:nvPr/>
        </p:nvSpPr>
        <p:spPr>
          <a:xfrm>
            <a:off x="1447800" y="4191000"/>
            <a:ext cx="7239000" cy="1631216"/>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login_success ( ) method:</a:t>
            </a: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   Every time a user logs in, a session will be given to the user.</a:t>
            </a:r>
          </a:p>
          <a:p>
            <a:pPr algn="just">
              <a:buFont typeface="Arial" pitchFamily="34" charset="0"/>
              <a:buChar char="•"/>
            </a:pPr>
            <a:r>
              <a:rPr lang="en-US" sz="2000" dirty="0" smtClean="0">
                <a:latin typeface="Times New Roman" pitchFamily="18" charset="0"/>
                <a:cs typeface="Times New Roman" pitchFamily="18" charset="0"/>
              </a:rPr>
              <a:t>   this session consists the code for the third window screen which is the actual book store</a:t>
            </a:r>
          </a:p>
          <a:p>
            <a:pPr algn="just"/>
            <a:endParaRPr lang="en-US" sz="2000" dirty="0">
              <a:latin typeface="Times New Roman" pitchFamily="18" charset="0"/>
              <a:cs typeface="Times New Roman" pitchFamily="18" charset="0"/>
            </a:endParaRPr>
          </a:p>
        </p:txBody>
      </p:sp>
      <p:pic>
        <p:nvPicPr>
          <p:cNvPr id="1026" name="Picture 2" descr="C:\Users\daman\Pictures\Screenshots\Screenshot (453).png"/>
          <p:cNvPicPr>
            <a:picLocks noChangeAspect="1" noChangeArrowheads="1"/>
          </p:cNvPicPr>
          <p:nvPr/>
        </p:nvPicPr>
        <p:blipFill>
          <a:blip r:embed="rId3"/>
          <a:srcRect/>
          <a:stretch>
            <a:fillRect/>
          </a:stretch>
        </p:blipFill>
        <p:spPr bwMode="auto">
          <a:xfrm>
            <a:off x="3581400" y="5486400"/>
            <a:ext cx="2590799" cy="728662"/>
          </a:xfrm>
          <a:prstGeom prst="rect">
            <a:avLst/>
          </a:prstGeom>
          <a:ln>
            <a:noFill/>
          </a:ln>
          <a:effectLst>
            <a:outerShdw blurRad="190500" algn="tl" rotWithShape="0">
              <a:srgbClr val="000000">
                <a:alpha val="70000"/>
              </a:srgbClr>
            </a:outerShdw>
          </a:effectLst>
        </p:spPr>
      </p:pic>
      <p:sp>
        <p:nvSpPr>
          <p:cNvPr id="6" name="TextBox 5"/>
          <p:cNvSpPr txBox="1"/>
          <p:nvPr/>
        </p:nvSpPr>
        <p:spPr>
          <a:xfrm>
            <a:off x="1371600" y="3657600"/>
            <a:ext cx="74676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10: </a:t>
            </a:r>
            <a:r>
              <a:rPr lang="en-US" sz="1600" dirty="0" smtClean="0">
                <a:latin typeface="Times New Roman" pitchFamily="18" charset="0"/>
                <a:cs typeface="Times New Roman" pitchFamily="18" charset="0"/>
              </a:rPr>
              <a:t>if user is not found then a new screen popup will show up.</a:t>
            </a:r>
            <a:endParaRPr lang="en-US" sz="1600" b="1" dirty="0">
              <a:latin typeface="Times New Roman" pitchFamily="18" charset="0"/>
              <a:cs typeface="Times New Roman" pitchFamily="18" charset="0"/>
            </a:endParaRPr>
          </a:p>
        </p:txBody>
      </p:sp>
      <p:sp>
        <p:nvSpPr>
          <p:cNvPr id="7" name="TextBox 6"/>
          <p:cNvSpPr txBox="1"/>
          <p:nvPr/>
        </p:nvSpPr>
        <p:spPr>
          <a:xfrm>
            <a:off x="1371600" y="6273225"/>
            <a:ext cx="71628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11: </a:t>
            </a:r>
            <a:r>
              <a:rPr lang="en-US" sz="1600" dirty="0" smtClean="0">
                <a:latin typeface="Times New Roman" pitchFamily="18" charset="0"/>
                <a:cs typeface="Times New Roman" pitchFamily="18" charset="0"/>
              </a:rPr>
              <a:t>This method is defined in login_verify function. If password is verified then this method is called.</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500"/>
                                        <p:tgtEl>
                                          <p:spTgt spid="6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Designing the third interface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143000"/>
            <a:ext cx="7327392" cy="5029200"/>
          </a:xfrm>
        </p:spPr>
        <p:txBody>
          <a:bodyPr>
            <a:normAutofit fontScale="85000" lnSpcReduction="10000"/>
          </a:bodyPr>
          <a:lstStyle/>
          <a:p>
            <a:pPr algn="just"/>
            <a:r>
              <a:rPr lang="en-US" sz="2400" dirty="0" smtClean="0">
                <a:latin typeface="Times New Roman" pitchFamily="18" charset="0"/>
                <a:cs typeface="Times New Roman" pitchFamily="18" charset="0"/>
              </a:rPr>
              <a:t>Third Interface’s concept is shown in figure and then backend is made and at the end we connect frontend with backend i.e. to connect all the commands of  buttons with backend functions.</a:t>
            </a:r>
          </a:p>
          <a:p>
            <a:pPr algn="just"/>
            <a:r>
              <a:rPr lang="en-US" sz="2400" dirty="0" smtClean="0">
                <a:latin typeface="Times New Roman" pitchFamily="18" charset="0"/>
                <a:cs typeface="Times New Roman" pitchFamily="18" charset="0"/>
              </a:rPr>
              <a:t>A code is made that stores information about Title, Author, Year and ISBN of the book. User can view all records, Search an entry, add, update, delete records and close the code.</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interface   is  to  be				    made   with  the  grid  ( )      			                method of tkinter library.</a:t>
            </a:r>
          </a:p>
          <a:p>
            <a:pPr algn="just">
              <a:buNone/>
            </a:pPr>
            <a:endParaRPr lang="en-US" sz="2000"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Widgets used:</a:t>
            </a:r>
          </a:p>
          <a:p>
            <a:pPr algn="just"/>
            <a:r>
              <a:rPr lang="en-US" sz="2200" dirty="0" smtClean="0">
                <a:latin typeface="Times New Roman" pitchFamily="18" charset="0"/>
                <a:cs typeface="Times New Roman" pitchFamily="18" charset="0"/>
              </a:rPr>
              <a:t>4 labels</a:t>
            </a:r>
          </a:p>
          <a:p>
            <a:pPr algn="just"/>
            <a:r>
              <a:rPr lang="en-US" sz="2200" dirty="0" smtClean="0">
                <a:latin typeface="Times New Roman" pitchFamily="18" charset="0"/>
                <a:cs typeface="Times New Roman" pitchFamily="18" charset="0"/>
              </a:rPr>
              <a:t>6 buttons</a:t>
            </a:r>
          </a:p>
          <a:p>
            <a:pPr algn="just"/>
            <a:r>
              <a:rPr lang="en-US" sz="2200" dirty="0" smtClean="0">
                <a:latin typeface="Times New Roman" pitchFamily="18" charset="0"/>
                <a:cs typeface="Times New Roman" pitchFamily="18" charset="0"/>
              </a:rPr>
              <a:t>1 list box</a:t>
            </a:r>
          </a:p>
          <a:p>
            <a:pPr algn="just"/>
            <a:r>
              <a:rPr lang="en-US" sz="2200" dirty="0" smtClean="0">
                <a:latin typeface="Times New Roman" pitchFamily="18" charset="0"/>
                <a:cs typeface="Times New Roman" pitchFamily="18" charset="0"/>
              </a:rPr>
              <a:t>4 entries</a:t>
            </a:r>
          </a:p>
          <a:p>
            <a:pPr algn="just"/>
            <a:r>
              <a:rPr lang="en-US" sz="2200" dirty="0" smtClean="0">
                <a:latin typeface="Times New Roman" pitchFamily="18" charset="0"/>
                <a:cs typeface="Times New Roman" pitchFamily="18" charset="0"/>
              </a:rPr>
              <a:t>1 scrollbar</a:t>
            </a:r>
          </a:p>
        </p:txBody>
      </p:sp>
      <p:pic>
        <p:nvPicPr>
          <p:cNvPr id="4" name="Picture 2" descr="C:\Users\daman\Pictures\Screenshots\Screenshot (379).png"/>
          <p:cNvPicPr>
            <a:picLocks noChangeAspect="1" noChangeArrowheads="1"/>
          </p:cNvPicPr>
          <p:nvPr/>
        </p:nvPicPr>
        <p:blipFill>
          <a:blip r:embed="rId2"/>
          <a:srcRect/>
          <a:stretch>
            <a:fillRect/>
          </a:stretch>
        </p:blipFill>
        <p:spPr bwMode="auto">
          <a:xfrm>
            <a:off x="4419600" y="3048000"/>
            <a:ext cx="4434201" cy="32766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4495800" y="6400800"/>
            <a:ext cx="44196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12: </a:t>
            </a:r>
            <a:r>
              <a:rPr lang="en-US" sz="1600" dirty="0" smtClean="0">
                <a:latin typeface="Times New Roman" pitchFamily="18" charset="0"/>
                <a:cs typeface="Times New Roman" pitchFamily="18" charset="0"/>
              </a:rPr>
              <a:t>Design of third form.</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Interface for every tool used</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1447800" y="1295400"/>
            <a:ext cx="7421880" cy="914400"/>
          </a:xfrm>
        </p:spPr>
        <p:txBody>
          <a:bodyPr>
            <a:normAutofit/>
          </a:bodyPr>
          <a:lstStyle/>
          <a:p>
            <a:pPr algn="just"/>
            <a:r>
              <a:rPr lang="en-US" sz="2000" dirty="0" smtClean="0">
                <a:latin typeface="Times New Roman" pitchFamily="18" charset="0"/>
                <a:cs typeface="Times New Roman" pitchFamily="18" charset="0"/>
              </a:rPr>
              <a:t>Temporary grids on our interface for no. of row and column.</a:t>
            </a:r>
          </a:p>
          <a:p>
            <a:pPr algn="just"/>
            <a:r>
              <a:rPr lang="en-US" sz="2000" dirty="0" smtClean="0">
                <a:latin typeface="Times New Roman" pitchFamily="18" charset="0"/>
                <a:cs typeface="Times New Roman" pitchFamily="18" charset="0"/>
              </a:rPr>
              <a:t>For example “Author” label is in  0</a:t>
            </a:r>
            <a:r>
              <a:rPr lang="en-US" sz="2000" baseline="30000" dirty="0" smtClean="0">
                <a:latin typeface="Times New Roman" pitchFamily="18" charset="0"/>
                <a:cs typeface="Times New Roman" pitchFamily="18" charset="0"/>
              </a:rPr>
              <a:t>th </a:t>
            </a:r>
            <a:r>
              <a:rPr lang="en-US" sz="2000" dirty="0" smtClean="0">
                <a:latin typeface="Times New Roman" pitchFamily="18" charset="0"/>
                <a:cs typeface="Times New Roman" pitchFamily="18" charset="0"/>
              </a:rPr>
              <a:t> row and  second column.</a:t>
            </a:r>
            <a:endParaRPr lang="en-US" sz="2000" dirty="0">
              <a:latin typeface="Times New Roman" pitchFamily="18" charset="0"/>
              <a:cs typeface="Times New Roman" pitchFamily="18" charset="0"/>
            </a:endParaRPr>
          </a:p>
        </p:txBody>
      </p:sp>
      <p:pic>
        <p:nvPicPr>
          <p:cNvPr id="7" name="Content Placeholder 3" descr="Screenshot (380).png"/>
          <p:cNvPicPr>
            <a:picLocks noChangeAspect="1"/>
          </p:cNvPicPr>
          <p:nvPr/>
        </p:nvPicPr>
        <p:blipFill>
          <a:blip r:embed="rId2"/>
          <a:stretch>
            <a:fillRect/>
          </a:stretch>
        </p:blipFill>
        <p:spPr>
          <a:xfrm>
            <a:off x="2743200" y="2376055"/>
            <a:ext cx="4855080" cy="3778135"/>
          </a:xfrm>
          <a:prstGeom prst="rect">
            <a:avLst/>
          </a:prstGeom>
          <a:ln>
            <a:noFill/>
          </a:ln>
          <a:effectLst>
            <a:outerShdw blurRad="190500" algn="tl" rotWithShape="0">
              <a:srgbClr val="000000">
                <a:alpha val="70000"/>
              </a:srgbClr>
            </a:outerShdw>
          </a:effectLst>
        </p:spPr>
      </p:pic>
      <p:sp>
        <p:nvSpPr>
          <p:cNvPr id="5" name="TextBox 4"/>
          <p:cNvSpPr txBox="1"/>
          <p:nvPr/>
        </p:nvSpPr>
        <p:spPr>
          <a:xfrm>
            <a:off x="2606040" y="6295508"/>
            <a:ext cx="50292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13: </a:t>
            </a:r>
            <a:r>
              <a:rPr lang="en-US" sz="1600" dirty="0" smtClean="0">
                <a:latin typeface="Times New Roman" pitchFamily="18" charset="0"/>
                <a:cs typeface="Times New Roman" pitchFamily="18" charset="0"/>
              </a:rPr>
              <a:t>Structure of rows and columns to be used.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pPr algn="ctr"/>
            <a:r>
              <a:rPr lang="en-US" dirty="0" smtClean="0">
                <a:latin typeface="Times New Roman" pitchFamily="18" charset="0"/>
                <a:cs typeface="Times New Roman" pitchFamily="18" charset="0"/>
              </a:rPr>
              <a:t>Building Front-end Interface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327392" cy="2895600"/>
          </a:xfrm>
        </p:spPr>
        <p:txBody>
          <a:bodyPr>
            <a:normAutofit/>
          </a:bodyPr>
          <a:lstStyle/>
          <a:p>
            <a:pPr algn="just"/>
            <a:r>
              <a:rPr lang="en-US" sz="2000" dirty="0" smtClean="0">
                <a:latin typeface="Times New Roman" pitchFamily="18" charset="0"/>
                <a:cs typeface="Times New Roman" pitchFamily="18" charset="0"/>
              </a:rPr>
              <a:t>The first line of the code imports all the functions from tkinter library.</a:t>
            </a:r>
          </a:p>
          <a:p>
            <a:pPr algn="just"/>
            <a:r>
              <a:rPr lang="en-US" sz="2000" dirty="0" smtClean="0">
                <a:latin typeface="Times New Roman" pitchFamily="18" charset="0"/>
                <a:cs typeface="Times New Roman" pitchFamily="18" charset="0"/>
              </a:rPr>
              <a:t>Then we initialize window with Tk( ) method which creates a window object.</a:t>
            </a:r>
          </a:p>
          <a:p>
            <a:pPr algn="just"/>
            <a:r>
              <a:rPr lang="en-US" sz="2000" dirty="0" smtClean="0">
                <a:latin typeface="Times New Roman" pitchFamily="18" charset="0"/>
                <a:cs typeface="Times New Roman" pitchFamily="18" charset="0"/>
              </a:rPr>
              <a:t>At the end we will apply mainloop( ) method which wraps up all the widgets that we will enter in this space.</a:t>
            </a:r>
          </a:p>
          <a:p>
            <a:pPr algn="just"/>
            <a:r>
              <a:rPr lang="en-US" sz="2000" dirty="0" smtClean="0">
                <a:latin typeface="Times New Roman" pitchFamily="18" charset="0"/>
                <a:cs typeface="Times New Roman" pitchFamily="18" charset="0"/>
              </a:rPr>
              <a:t>All this code for 3</a:t>
            </a:r>
            <a:r>
              <a:rPr lang="en-US" sz="2000" baseline="30000" dirty="0"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 interface will reside in the session ( ) method.</a:t>
            </a:r>
            <a:endParaRPr lang="en-US" sz="2000" dirty="0">
              <a:latin typeface="Times New Roman" pitchFamily="18" charset="0"/>
              <a:cs typeface="Times New Roman" pitchFamily="18" charset="0"/>
            </a:endParaRPr>
          </a:p>
        </p:txBody>
      </p:sp>
      <p:pic>
        <p:nvPicPr>
          <p:cNvPr id="5" name="Picture 4" descr="C:\Users\daman\Pictures\Screenshots\Screenshot (468).png"/>
          <p:cNvPicPr/>
          <p:nvPr/>
        </p:nvPicPr>
        <p:blipFill>
          <a:blip r:embed="rId2"/>
          <a:srcRect/>
          <a:stretch>
            <a:fillRect/>
          </a:stretch>
        </p:blipFill>
        <p:spPr bwMode="auto">
          <a:xfrm>
            <a:off x="3048000" y="4364182"/>
            <a:ext cx="3810000" cy="1198418"/>
          </a:xfrm>
          <a:prstGeom prst="rect">
            <a:avLst/>
          </a:prstGeom>
          <a:ln>
            <a:noFill/>
          </a:ln>
          <a:effectLst>
            <a:outerShdw blurRad="190500" algn="tl" rotWithShape="0">
              <a:srgbClr val="000000">
                <a:alpha val="70000"/>
              </a:srgbClr>
            </a:outerShdw>
          </a:effectLst>
        </p:spPr>
      </p:pic>
      <p:sp>
        <p:nvSpPr>
          <p:cNvPr id="6" name="TextBox 5"/>
          <p:cNvSpPr txBox="1"/>
          <p:nvPr/>
        </p:nvSpPr>
        <p:spPr>
          <a:xfrm>
            <a:off x="2209800" y="5867400"/>
            <a:ext cx="5486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14: </a:t>
            </a:r>
            <a:r>
              <a:rPr lang="en-US" sz="1600" dirty="0" smtClean="0">
                <a:latin typeface="Times New Roman" pitchFamily="18" charset="0"/>
                <a:cs typeface="Times New Roman" pitchFamily="18" charset="0"/>
              </a:rPr>
              <a:t>Code for all libraries used.</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85888" cy="1417638"/>
          </a:xfrm>
        </p:spPr>
        <p:txBody>
          <a:bodyPr/>
          <a:lstStyle/>
          <a:p>
            <a:pPr algn="ctr"/>
            <a:r>
              <a:rPr lang="en-US" dirty="0" smtClean="0">
                <a:latin typeface="Times New Roman" pitchFamily="18" charset="0"/>
                <a:cs typeface="Times New Roman" pitchFamily="18" charset="0"/>
              </a:rPr>
              <a:t>Designing Labels</a:t>
            </a:r>
            <a:endParaRPr lang="en-US" dirty="0">
              <a:latin typeface="Times New Roman" pitchFamily="18" charset="0"/>
              <a:cs typeface="Times New Roman" pitchFamily="18" charset="0"/>
            </a:endParaRPr>
          </a:p>
        </p:txBody>
      </p:sp>
      <p:pic>
        <p:nvPicPr>
          <p:cNvPr id="6" name="Picture 5" descr="Screenshot (385).png"/>
          <p:cNvPicPr>
            <a:picLocks noChangeAspect="1"/>
          </p:cNvPicPr>
          <p:nvPr/>
        </p:nvPicPr>
        <p:blipFill>
          <a:blip r:embed="rId2"/>
          <a:stretch>
            <a:fillRect/>
          </a:stretch>
        </p:blipFill>
        <p:spPr>
          <a:xfrm>
            <a:off x="2667000" y="5105400"/>
            <a:ext cx="4706007" cy="1114581"/>
          </a:xfrm>
          <a:prstGeom prst="rect">
            <a:avLst/>
          </a:prstGeom>
          <a:ln>
            <a:noFill/>
          </a:ln>
          <a:effectLst>
            <a:outerShdw blurRad="190500" algn="tl" rotWithShape="0">
              <a:srgbClr val="000000">
                <a:alpha val="70000"/>
              </a:srgbClr>
            </a:outerShdw>
          </a:effectLst>
        </p:spPr>
      </p:pic>
      <p:sp>
        <p:nvSpPr>
          <p:cNvPr id="5" name="Content Placeholder 4"/>
          <p:cNvSpPr>
            <a:spLocks noGrp="1"/>
          </p:cNvSpPr>
          <p:nvPr>
            <p:ph idx="1"/>
          </p:nvPr>
        </p:nvSpPr>
        <p:spPr>
          <a:xfrm>
            <a:off x="1143000" y="1159877"/>
            <a:ext cx="3581400" cy="3733800"/>
          </a:xfrm>
        </p:spPr>
        <p:txBody>
          <a:bodyPr>
            <a:normAutofit lnSpcReduction="10000"/>
          </a:bodyPr>
          <a:lstStyle/>
          <a:p>
            <a:pPr>
              <a:buNone/>
            </a:pPr>
            <a:r>
              <a:rPr lang="en-US" sz="2000" dirty="0" smtClean="0">
                <a:latin typeface="Times New Roman" pitchFamily="18" charset="0"/>
                <a:cs typeface="Times New Roman" pitchFamily="18" charset="0"/>
              </a:rPr>
              <a:t>Here we want to create 4 labels:</a:t>
            </a:r>
          </a:p>
          <a:p>
            <a:r>
              <a:rPr lang="en-US" sz="2000" dirty="0" smtClean="0">
                <a:latin typeface="Times New Roman" pitchFamily="18" charset="0"/>
                <a:cs typeface="Times New Roman" pitchFamily="18" charset="0"/>
              </a:rPr>
              <a:t>Label l1 – “ Title ”</a:t>
            </a:r>
          </a:p>
          <a:p>
            <a:r>
              <a:rPr lang="en-US" sz="2000" dirty="0" smtClean="0">
                <a:latin typeface="Times New Roman" pitchFamily="18" charset="0"/>
                <a:cs typeface="Times New Roman" pitchFamily="18" charset="0"/>
              </a:rPr>
              <a:t>Label l2 – “ Author ”</a:t>
            </a:r>
          </a:p>
          <a:p>
            <a:r>
              <a:rPr lang="en-US" sz="2000" dirty="0" smtClean="0">
                <a:latin typeface="Times New Roman" pitchFamily="18" charset="0"/>
                <a:cs typeface="Times New Roman" pitchFamily="18" charset="0"/>
              </a:rPr>
              <a:t>Label l3 – “ Year ”</a:t>
            </a:r>
          </a:p>
          <a:p>
            <a:r>
              <a:rPr lang="en-US" sz="2000" dirty="0" smtClean="0">
                <a:latin typeface="Times New Roman" pitchFamily="18" charset="0"/>
                <a:cs typeface="Times New Roman" pitchFamily="18" charset="0"/>
              </a:rPr>
              <a:t>Label l4 – “ ISBN ”</a:t>
            </a:r>
          </a:p>
          <a:p>
            <a:pPr marL="82296" indent="0">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window is the parent window.</a:t>
            </a:r>
          </a:p>
          <a:p>
            <a:pPr algn="just">
              <a:buFont typeface="Wingdings" pitchFamily="2" charset="2"/>
              <a:buChar char="Ø"/>
            </a:pPr>
            <a:r>
              <a:rPr lang="en-US" sz="2000" dirty="0" smtClean="0">
                <a:latin typeface="Times New Roman" pitchFamily="18" charset="0"/>
                <a:cs typeface="Times New Roman" pitchFamily="18" charset="0"/>
              </a:rPr>
              <a:t>grid ( ) method is applied according to the position number of  row and column.</a:t>
            </a:r>
          </a:p>
          <a:p>
            <a:pPr>
              <a:buNone/>
            </a:pPr>
            <a:endParaRPr lang="en-US" sz="2000" dirty="0" smtClean="0">
              <a:latin typeface="Times New Roman" pitchFamily="18" charset="0"/>
              <a:cs typeface="Times New Roman" pitchFamily="18" charset="0"/>
            </a:endParaRPr>
          </a:p>
        </p:txBody>
      </p:sp>
      <p:pic>
        <p:nvPicPr>
          <p:cNvPr id="1026" name="Picture 2" descr="C:\Users\daman\Pictures\Screenshots\Screenshot (426).png"/>
          <p:cNvPicPr>
            <a:picLocks noChangeAspect="1" noChangeArrowheads="1"/>
          </p:cNvPicPr>
          <p:nvPr/>
        </p:nvPicPr>
        <p:blipFill>
          <a:blip r:embed="rId3"/>
          <a:srcRect/>
          <a:stretch>
            <a:fillRect/>
          </a:stretch>
        </p:blipFill>
        <p:spPr bwMode="auto">
          <a:xfrm>
            <a:off x="5029200" y="1524000"/>
            <a:ext cx="3845160" cy="2667000"/>
          </a:xfrm>
          <a:prstGeom prst="rect">
            <a:avLst/>
          </a:prstGeom>
          <a:ln>
            <a:noFill/>
          </a:ln>
          <a:effectLst>
            <a:outerShdw blurRad="190500" algn="tl" rotWithShape="0">
              <a:srgbClr val="000000">
                <a:alpha val="70000"/>
              </a:srgbClr>
            </a:outerShdw>
          </a:effectLst>
        </p:spPr>
      </p:pic>
      <p:sp>
        <p:nvSpPr>
          <p:cNvPr id="7" name="TextBox 6"/>
          <p:cNvSpPr txBox="1"/>
          <p:nvPr/>
        </p:nvSpPr>
        <p:spPr>
          <a:xfrm>
            <a:off x="5181600" y="4343400"/>
            <a:ext cx="3581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15: </a:t>
            </a:r>
            <a:r>
              <a:rPr lang="en-US" sz="1600" dirty="0" smtClean="0">
                <a:latin typeface="Times New Roman" pitchFamily="18" charset="0"/>
                <a:cs typeface="Times New Roman" pitchFamily="18" charset="0"/>
              </a:rPr>
              <a:t>Code for designing labels.</a:t>
            </a:r>
            <a:endParaRPr lang="en-US" sz="1600" b="1" dirty="0">
              <a:latin typeface="Times New Roman" pitchFamily="18" charset="0"/>
              <a:cs typeface="Times New Roman" pitchFamily="18" charset="0"/>
            </a:endParaRPr>
          </a:p>
        </p:txBody>
      </p:sp>
      <p:sp>
        <p:nvSpPr>
          <p:cNvPr id="8" name="TextBox 7"/>
          <p:cNvSpPr txBox="1"/>
          <p:nvPr/>
        </p:nvSpPr>
        <p:spPr>
          <a:xfrm>
            <a:off x="1676400" y="6324600"/>
            <a:ext cx="67818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16: </a:t>
            </a:r>
            <a:r>
              <a:rPr lang="en-US" sz="1600" dirty="0" smtClean="0">
                <a:latin typeface="Times New Roman" pitchFamily="18" charset="0"/>
                <a:cs typeface="Times New Roman" pitchFamily="18" charset="0"/>
              </a:rPr>
              <a:t>Given number of rows and columns for labels.</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pPr algn="ctr"/>
            <a:r>
              <a:rPr lang="en-US" dirty="0" smtClean="0">
                <a:latin typeface="Times New Roman" pitchFamily="18" charset="0"/>
                <a:cs typeface="Times New Roman" pitchFamily="18" charset="0"/>
              </a:rPr>
              <a:t>Designing Entries</a:t>
            </a:r>
            <a:endParaRPr lang="en-US" dirty="0">
              <a:latin typeface="Times New Roman" pitchFamily="18" charset="0"/>
              <a:cs typeface="Times New Roman" pitchFamily="18" charset="0"/>
            </a:endParaRPr>
          </a:p>
        </p:txBody>
      </p:sp>
      <p:pic>
        <p:nvPicPr>
          <p:cNvPr id="6" name="Picture 5" descr="Screenshot (386).png"/>
          <p:cNvPicPr>
            <a:picLocks noChangeAspect="1"/>
          </p:cNvPicPr>
          <p:nvPr/>
        </p:nvPicPr>
        <p:blipFill>
          <a:blip r:embed="rId2"/>
          <a:stretch>
            <a:fillRect/>
          </a:stretch>
        </p:blipFill>
        <p:spPr>
          <a:xfrm>
            <a:off x="2895600" y="2971800"/>
            <a:ext cx="4876800" cy="3312543"/>
          </a:xfrm>
          <a:prstGeom prst="rect">
            <a:avLst/>
          </a:prstGeom>
          <a:ln>
            <a:noFill/>
          </a:ln>
          <a:effectLst>
            <a:outerShdw blurRad="190500" algn="tl" rotWithShape="0">
              <a:srgbClr val="000000">
                <a:alpha val="70000"/>
              </a:srgbClr>
            </a:outerShdw>
          </a:effectLst>
        </p:spPr>
      </p:pic>
      <p:sp>
        <p:nvSpPr>
          <p:cNvPr id="7" name="Content Placeholder 6"/>
          <p:cNvSpPr>
            <a:spLocks noGrp="1"/>
          </p:cNvSpPr>
          <p:nvPr>
            <p:ph idx="1"/>
          </p:nvPr>
        </p:nvSpPr>
        <p:spPr>
          <a:xfrm>
            <a:off x="1295400" y="1073727"/>
            <a:ext cx="7498080" cy="2057400"/>
          </a:xfrm>
        </p:spPr>
        <p:txBody>
          <a:bodyPr>
            <a:normAutofit/>
          </a:bodyPr>
          <a:lstStyle/>
          <a:p>
            <a:pPr algn="just"/>
            <a:r>
              <a:rPr lang="en-US" sz="2000" dirty="0" smtClean="0">
                <a:latin typeface="Times New Roman" pitchFamily="18" charset="0"/>
                <a:cs typeface="Times New Roman" pitchFamily="18" charset="0"/>
              </a:rPr>
              <a:t>Entry gets window as the first parameter like any other widget and a text variable parameter which expects as an argument the value that the user will enter in the entry widget.</a:t>
            </a:r>
          </a:p>
          <a:p>
            <a:pPr algn="just"/>
            <a:r>
              <a:rPr lang="en-US" sz="2000" dirty="0" smtClean="0">
                <a:latin typeface="Times New Roman" pitchFamily="18" charset="0"/>
                <a:cs typeface="Times New Roman" pitchFamily="18" charset="0"/>
              </a:rPr>
              <a:t>Text variables of all the entries are created as StringVar ( ), this function creates spatial object.</a:t>
            </a:r>
            <a:endParaRPr lang="en-US" sz="2000" dirty="0">
              <a:latin typeface="Times New Roman" pitchFamily="18" charset="0"/>
              <a:cs typeface="Times New Roman" pitchFamily="18" charset="0"/>
            </a:endParaRPr>
          </a:p>
        </p:txBody>
      </p:sp>
      <p:sp>
        <p:nvSpPr>
          <p:cNvPr id="8" name="TextBox 7"/>
          <p:cNvSpPr txBox="1"/>
          <p:nvPr/>
        </p:nvSpPr>
        <p:spPr>
          <a:xfrm>
            <a:off x="1524000" y="6324600"/>
            <a:ext cx="73152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17:</a:t>
            </a:r>
            <a:r>
              <a:rPr lang="en-US" sz="1600" dirty="0" smtClean="0">
                <a:latin typeface="Times New Roman" pitchFamily="18" charset="0"/>
                <a:cs typeface="Times New Roman" pitchFamily="18" charset="0"/>
              </a:rPr>
              <a:t> Code for designing entries.</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00200"/>
            <a:ext cx="7498080" cy="4495800"/>
          </a:xfrm>
        </p:spPr>
        <p:txBody>
          <a:bodyPr/>
          <a:lstStyle/>
          <a:p>
            <a:pPr algn="just"/>
            <a:r>
              <a:rPr lang="en-US" dirty="0" smtClean="0">
                <a:latin typeface="Times New Roman" pitchFamily="18" charset="0"/>
                <a:cs typeface="Times New Roman" pitchFamily="18" charset="0"/>
              </a:rPr>
              <a:t>Introduction</a:t>
            </a:r>
          </a:p>
          <a:p>
            <a:pPr algn="just"/>
            <a:r>
              <a:rPr lang="en-US" dirty="0" smtClean="0">
                <a:latin typeface="Times New Roman" pitchFamily="18" charset="0"/>
                <a:cs typeface="Times New Roman" pitchFamily="18" charset="0"/>
              </a:rPr>
              <a:t>User Interface Design (Front-End)</a:t>
            </a:r>
          </a:p>
          <a:p>
            <a:pPr algn="just"/>
            <a:r>
              <a:rPr lang="en-US" dirty="0" smtClean="0">
                <a:latin typeface="Times New Roman" pitchFamily="18" charset="0"/>
                <a:cs typeface="Times New Roman" pitchFamily="18" charset="0"/>
              </a:rPr>
              <a:t>Building the Back-End</a:t>
            </a:r>
          </a:p>
          <a:p>
            <a:pPr algn="just"/>
            <a:r>
              <a:rPr lang="en-US" dirty="0" smtClean="0">
                <a:latin typeface="Times New Roman" pitchFamily="18" charset="0"/>
                <a:cs typeface="Times New Roman" pitchFamily="18" charset="0"/>
              </a:rPr>
              <a:t>Connecting Front-End to Back-End</a:t>
            </a:r>
          </a:p>
          <a:p>
            <a:pPr algn="just"/>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tandalone executable version</a:t>
            </a:r>
          </a:p>
          <a:p>
            <a:pPr algn="just"/>
            <a:r>
              <a:rPr lang="en-US" dirty="0" smtClean="0">
                <a:latin typeface="Times New Roman" pitchFamily="18" charset="0"/>
                <a:cs typeface="Times New Roman" pitchFamily="18" charset="0"/>
              </a:rPr>
              <a:t>Bibliography</a:t>
            </a:r>
            <a:endParaRPr lang="en-US"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010400" cy="1096962"/>
          </a:xfrm>
        </p:spPr>
        <p:txBody>
          <a:bodyPr>
            <a:normAutofit/>
          </a:bodyPr>
          <a:lstStyle/>
          <a:p>
            <a:r>
              <a:rPr lang="en-US" dirty="0" smtClean="0">
                <a:latin typeface="Times New Roman" pitchFamily="18" charset="0"/>
                <a:cs typeface="Times New Roman" pitchFamily="18" charset="0"/>
              </a:rPr>
              <a:t>Adding Listbox and Scrollbar</a:t>
            </a:r>
            <a:endParaRPr lang="en-US" dirty="0">
              <a:latin typeface="Times New Roman" pitchFamily="18" charset="0"/>
              <a:cs typeface="Times New Roman" pitchFamily="18" charset="0"/>
            </a:endParaRPr>
          </a:p>
        </p:txBody>
      </p:sp>
      <p:pic>
        <p:nvPicPr>
          <p:cNvPr id="5" name="Picture 4" descr="Screenshot (388).png"/>
          <p:cNvPicPr>
            <a:picLocks noChangeAspect="1"/>
          </p:cNvPicPr>
          <p:nvPr/>
        </p:nvPicPr>
        <p:blipFill>
          <a:blip r:embed="rId2"/>
          <a:stretch>
            <a:fillRect/>
          </a:stretch>
        </p:blipFill>
        <p:spPr>
          <a:xfrm>
            <a:off x="5867400" y="1666384"/>
            <a:ext cx="3067478" cy="3515216"/>
          </a:xfrm>
          <a:prstGeom prst="rect">
            <a:avLst/>
          </a:prstGeom>
          <a:ln>
            <a:noFill/>
          </a:ln>
          <a:effectLst>
            <a:outerShdw blurRad="190500" algn="tl" rotWithShape="0">
              <a:srgbClr val="000000">
                <a:alpha val="70000"/>
              </a:srgbClr>
            </a:outerShdw>
          </a:effectLst>
        </p:spPr>
      </p:pic>
      <p:sp>
        <p:nvSpPr>
          <p:cNvPr id="9" name="Content Placeholder 8"/>
          <p:cNvSpPr>
            <a:spLocks noGrp="1"/>
          </p:cNvSpPr>
          <p:nvPr>
            <p:ph idx="1"/>
          </p:nvPr>
        </p:nvSpPr>
        <p:spPr>
          <a:xfrm>
            <a:off x="1219200" y="1219200"/>
            <a:ext cx="4495800" cy="5486400"/>
          </a:xfrm>
        </p:spPr>
        <p:txBody>
          <a:bodyPr>
            <a:noAutofit/>
          </a:bodyPr>
          <a:lstStyle/>
          <a:p>
            <a:pPr algn="just"/>
            <a:r>
              <a:rPr lang="en-US" sz="2000" dirty="0" smtClean="0">
                <a:latin typeface="Times New Roman" pitchFamily="18" charset="0"/>
                <a:cs typeface="Times New Roman" pitchFamily="18" charset="0"/>
              </a:rPr>
              <a:t>In list box, we want to specify height and width of list box, we can test different height and width and select which fits better.</a:t>
            </a:r>
          </a:p>
          <a:p>
            <a:pPr algn="just"/>
            <a:r>
              <a:rPr lang="en-US" sz="2000" dirty="0" smtClean="0">
                <a:latin typeface="Times New Roman" pitchFamily="18" charset="0"/>
                <a:cs typeface="Times New Roman" pitchFamily="18" charset="0"/>
              </a:rPr>
              <a:t>We want to span the list box on 2 columns 0 and 1 and across 6 rows (from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to 7</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row).</a:t>
            </a:r>
          </a:p>
          <a:p>
            <a:pPr algn="just"/>
            <a:r>
              <a:rPr lang="en-US" sz="2000" dirty="0" smtClean="0">
                <a:latin typeface="Times New Roman" pitchFamily="18" charset="0"/>
                <a:cs typeface="Times New Roman" pitchFamily="18" charset="0"/>
              </a:rPr>
              <a:t>Configure method is applied both to list box and scrollbar. This method takes arguments, vertical scrollbar along the y axis will be set to this scrollbar </a:t>
            </a:r>
          </a:p>
          <a:p>
            <a:pPr algn="just"/>
            <a:r>
              <a:rPr lang="en-US" sz="2000" dirty="0" smtClean="0">
                <a:latin typeface="Times New Roman" pitchFamily="18" charset="0"/>
                <a:cs typeface="Times New Roman" pitchFamily="18" charset="0"/>
              </a:rPr>
              <a:t>When we scroll the bar, the vertical list of the view will change. </a:t>
            </a:r>
          </a:p>
          <a:p>
            <a:pPr algn="just"/>
            <a:endParaRPr lang="en-US" sz="2000" dirty="0">
              <a:latin typeface="Times New Roman" pitchFamily="18" charset="0"/>
              <a:cs typeface="Times New Roman" pitchFamily="18" charset="0"/>
            </a:endParaRPr>
          </a:p>
        </p:txBody>
      </p:sp>
      <p:sp>
        <p:nvSpPr>
          <p:cNvPr id="6" name="TextBox 5"/>
          <p:cNvSpPr txBox="1"/>
          <p:nvPr/>
        </p:nvSpPr>
        <p:spPr>
          <a:xfrm>
            <a:off x="5867400" y="5486400"/>
            <a:ext cx="3048000" cy="830997"/>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18: </a:t>
            </a:r>
            <a:r>
              <a:rPr lang="en-US" sz="1600" dirty="0" smtClean="0">
                <a:latin typeface="Times New Roman" pitchFamily="18" charset="0"/>
                <a:cs typeface="Times New Roman" pitchFamily="18" charset="0"/>
              </a:rPr>
              <a:t>Interface for number of rows and columns used for each list box and scrollbar.</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391400" cy="2895600"/>
          </a:xfrm>
        </p:spPr>
        <p:txBody>
          <a:bodyPr>
            <a:normAutofit/>
          </a:bodyPr>
          <a:lstStyle/>
          <a:p>
            <a:pPr algn="just"/>
            <a:r>
              <a:rPr lang="en-US" sz="2000" dirty="0" smtClean="0">
                <a:latin typeface="Times New Roman" pitchFamily="18" charset="0"/>
                <a:cs typeface="Times New Roman" pitchFamily="18" charset="0"/>
              </a:rPr>
              <a:t>Listbox method is used to make listbox as list1. on which window list box is to be made , height and width are specified in the arguments.</a:t>
            </a:r>
          </a:p>
          <a:p>
            <a:pPr algn="just"/>
            <a:r>
              <a:rPr lang="en-US" sz="2000" dirty="0" smtClean="0">
                <a:latin typeface="Times New Roman" pitchFamily="18" charset="0"/>
                <a:cs typeface="Times New Roman" pitchFamily="18" charset="0"/>
              </a:rPr>
              <a:t>Scrollbar is made with Scrollbar method on the window with 6 rows spanned from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to 7</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row and in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column.</a:t>
            </a:r>
          </a:p>
          <a:p>
            <a:pPr algn="just"/>
            <a:r>
              <a:rPr lang="en-US" sz="2000" dirty="0" smtClean="0">
                <a:latin typeface="Times New Roman" pitchFamily="18" charset="0"/>
                <a:cs typeface="Times New Roman" pitchFamily="18" charset="0"/>
              </a:rPr>
              <a:t>Scroll bar is attached with List box using yview function (scrolled in Y – axis direction). get_selected_row function is used to select a row (discussed later).</a:t>
            </a:r>
            <a:endParaRPr lang="en-US" sz="2000" dirty="0">
              <a:latin typeface="Times New Roman" pitchFamily="18" charset="0"/>
              <a:cs typeface="Times New Roman" pitchFamily="18" charset="0"/>
            </a:endParaRPr>
          </a:p>
        </p:txBody>
      </p:sp>
      <p:pic>
        <p:nvPicPr>
          <p:cNvPr id="2050" name="Picture 2" descr="C:\Users\daman\Pictures\Screenshots\Screenshot (389).png"/>
          <p:cNvPicPr>
            <a:picLocks noChangeAspect="1" noChangeArrowheads="1"/>
          </p:cNvPicPr>
          <p:nvPr/>
        </p:nvPicPr>
        <p:blipFill>
          <a:blip r:embed="rId2"/>
          <a:srcRect/>
          <a:stretch>
            <a:fillRect/>
          </a:stretch>
        </p:blipFill>
        <p:spPr bwMode="auto">
          <a:xfrm>
            <a:off x="2133600" y="3429000"/>
            <a:ext cx="5867399" cy="2390422"/>
          </a:xfrm>
          <a:prstGeom prst="rect">
            <a:avLst/>
          </a:prstGeom>
          <a:ln>
            <a:noFill/>
          </a:ln>
          <a:effectLst>
            <a:outerShdw blurRad="190500" algn="tl" rotWithShape="0">
              <a:srgbClr val="000000">
                <a:alpha val="70000"/>
              </a:srgbClr>
            </a:outerShdw>
          </a:effectLst>
        </p:spPr>
      </p:pic>
      <p:sp>
        <p:nvSpPr>
          <p:cNvPr id="4" name="TextBox 3"/>
          <p:cNvSpPr txBox="1"/>
          <p:nvPr/>
        </p:nvSpPr>
        <p:spPr>
          <a:xfrm>
            <a:off x="2133600" y="6096000"/>
            <a:ext cx="5867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19: </a:t>
            </a:r>
            <a:r>
              <a:rPr lang="en-US" sz="1600" dirty="0" smtClean="0">
                <a:latin typeface="Times New Roman" pitchFamily="18" charset="0"/>
                <a:cs typeface="Times New Roman" pitchFamily="18" charset="0"/>
              </a:rPr>
              <a:t>Code for adding list box and scroll bar.</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Designing Buttons</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371600" y="990600"/>
            <a:ext cx="7498080" cy="2743200"/>
          </a:xfrm>
        </p:spPr>
        <p:txBody>
          <a:bodyPr>
            <a:normAutofit/>
          </a:bodyPr>
          <a:lstStyle/>
          <a:p>
            <a:pPr algn="just"/>
            <a:r>
              <a:rPr lang="en-US" sz="2000" dirty="0" smtClean="0">
                <a:latin typeface="Times New Roman" pitchFamily="18" charset="0"/>
                <a:cs typeface="Times New Roman" pitchFamily="18" charset="0"/>
              </a:rPr>
              <a:t>Six buttons are to be made and aligned in the 3</a:t>
            </a:r>
            <a:r>
              <a:rPr lang="en-US" sz="2000" baseline="30000" dirty="0"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 column from 2</a:t>
            </a:r>
            <a:r>
              <a:rPr lang="en-US" sz="2000" baseline="30000" dirty="0" smtClean="0">
                <a:latin typeface="Times New Roman" pitchFamily="18" charset="0"/>
                <a:cs typeface="Times New Roman" pitchFamily="18" charset="0"/>
              </a:rPr>
              <a:t>nd</a:t>
            </a:r>
            <a:r>
              <a:rPr lang="en-US" sz="2000" dirty="0" smtClean="0">
                <a:latin typeface="Times New Roman" pitchFamily="18" charset="0"/>
                <a:cs typeface="Times New Roman" pitchFamily="18" charset="0"/>
              </a:rPr>
              <a:t> to 7</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row.</a:t>
            </a:r>
          </a:p>
          <a:p>
            <a:pPr algn="just"/>
            <a:r>
              <a:rPr lang="en-US" sz="2000" dirty="0" smtClean="0">
                <a:latin typeface="Times New Roman" pitchFamily="18" charset="0"/>
                <a:cs typeface="Times New Roman" pitchFamily="18" charset="0"/>
              </a:rPr>
              <a:t>We have button method and arguments as window, text, width and command which decide what the particular button will do. </a:t>
            </a:r>
          </a:p>
          <a:p>
            <a:pPr algn="just"/>
            <a:r>
              <a:rPr lang="en-US" sz="2000" dirty="0" smtClean="0">
                <a:latin typeface="Times New Roman" pitchFamily="18" charset="0"/>
                <a:cs typeface="Times New Roman" pitchFamily="18" charset="0"/>
              </a:rPr>
              <a:t>Commands (defined later…) written as arguments in Button ( ) function performs a particular task. In button b6 (close button) window.destroy command destroys the window.</a:t>
            </a:r>
          </a:p>
          <a:p>
            <a:pPr algn="just">
              <a:buNone/>
            </a:pPr>
            <a:endParaRPr lang="en-US" sz="2000" dirty="0" smtClean="0">
              <a:latin typeface="Times New Roman" pitchFamily="18" charset="0"/>
              <a:cs typeface="Times New Roman" pitchFamily="18" charset="0"/>
            </a:endParaRPr>
          </a:p>
          <a:p>
            <a:endParaRPr lang="en-US" sz="2000" dirty="0"/>
          </a:p>
        </p:txBody>
      </p:sp>
      <p:pic>
        <p:nvPicPr>
          <p:cNvPr id="7" name="Content Placeholder 3" descr="Screenshot (390).png"/>
          <p:cNvPicPr>
            <a:picLocks noChangeAspect="1"/>
          </p:cNvPicPr>
          <p:nvPr/>
        </p:nvPicPr>
        <p:blipFill>
          <a:blip r:embed="rId3"/>
          <a:stretch>
            <a:fillRect/>
          </a:stretch>
        </p:blipFill>
        <p:spPr>
          <a:xfrm>
            <a:off x="1046018" y="3505200"/>
            <a:ext cx="6878782" cy="3176854"/>
          </a:xfrm>
          <a:prstGeom prst="rect">
            <a:avLst/>
          </a:prstGeom>
          <a:ln>
            <a:noFill/>
          </a:ln>
          <a:effectLst>
            <a:outerShdw blurRad="190500" algn="tl" rotWithShape="0">
              <a:srgbClr val="000000">
                <a:alpha val="70000"/>
              </a:srgbClr>
            </a:outerShdw>
          </a:effectLst>
        </p:spPr>
      </p:pic>
      <p:sp>
        <p:nvSpPr>
          <p:cNvPr id="8" name="TextBox 7"/>
          <p:cNvSpPr txBox="1"/>
          <p:nvPr/>
        </p:nvSpPr>
        <p:spPr>
          <a:xfrm>
            <a:off x="7924800" y="3810000"/>
            <a:ext cx="1066800" cy="1815882"/>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20:</a:t>
            </a:r>
          </a:p>
          <a:p>
            <a:pPr algn="ctr"/>
            <a:r>
              <a:rPr lang="en-US" sz="1600" dirty="0" smtClean="0">
                <a:latin typeface="Times New Roman" pitchFamily="18" charset="0"/>
                <a:cs typeface="Times New Roman" pitchFamily="18" charset="0"/>
              </a:rPr>
              <a:t>Code for designing and adding all the six buttons.</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b="1" dirty="0" smtClean="0">
                <a:latin typeface="Times New Roman" pitchFamily="18" charset="0"/>
                <a:cs typeface="Times New Roman" pitchFamily="18" charset="0"/>
              </a:rPr>
              <a:t>Final look of Interfaces</a:t>
            </a:r>
            <a:endParaRPr lang="en-US" b="1" dirty="0">
              <a:latin typeface="Times New Roman" pitchFamily="18" charset="0"/>
              <a:cs typeface="Times New Roman" pitchFamily="18" charset="0"/>
            </a:endParaRPr>
          </a:p>
        </p:txBody>
      </p:sp>
      <p:sp>
        <p:nvSpPr>
          <p:cNvPr id="4" name="TextBox 3"/>
          <p:cNvSpPr txBox="1"/>
          <p:nvPr/>
        </p:nvSpPr>
        <p:spPr>
          <a:xfrm>
            <a:off x="1676400" y="5943600"/>
            <a:ext cx="68580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21: </a:t>
            </a:r>
            <a:r>
              <a:rPr lang="en-US" sz="1600" dirty="0" smtClean="0">
                <a:latin typeface="Times New Roman" pitchFamily="18" charset="0"/>
                <a:cs typeface="Times New Roman" pitchFamily="18" charset="0"/>
              </a:rPr>
              <a:t>Main Screen form. This form consists of login, register and close button.</a:t>
            </a:r>
            <a:endParaRPr lang="en-US" sz="16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1295400"/>
            <a:ext cx="6934199" cy="4170695"/>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6600" y="5791200"/>
            <a:ext cx="3200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22: </a:t>
            </a:r>
            <a:r>
              <a:rPr lang="en-US" sz="1600" dirty="0" smtClean="0">
                <a:latin typeface="Times New Roman" pitchFamily="18" charset="0"/>
                <a:cs typeface="Times New Roman" pitchFamily="18" charset="0"/>
              </a:rPr>
              <a:t>The Login Page</a:t>
            </a:r>
            <a:endParaRPr lang="en-US" sz="16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38200"/>
            <a:ext cx="7772400" cy="4559835"/>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5715000"/>
            <a:ext cx="32766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23: </a:t>
            </a:r>
            <a:r>
              <a:rPr lang="en-US" sz="1600" dirty="0" smtClean="0">
                <a:latin typeface="Times New Roman" pitchFamily="18" charset="0"/>
                <a:cs typeface="Times New Roman" pitchFamily="18" charset="0"/>
              </a:rPr>
              <a:t>Registration Page.</a:t>
            </a:r>
            <a:endParaRPr lang="en-US" sz="16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838200"/>
            <a:ext cx="7772400" cy="4481889"/>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5410200"/>
            <a:ext cx="37338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24: </a:t>
            </a:r>
            <a:r>
              <a:rPr lang="en-US" sz="1600" dirty="0" smtClean="0">
                <a:latin typeface="Times New Roman" pitchFamily="18" charset="0"/>
                <a:cs typeface="Times New Roman" pitchFamily="18" charset="0"/>
              </a:rPr>
              <a:t>This is the third form of book store which will open when user logins.</a:t>
            </a:r>
            <a:endParaRPr lang="en-US" sz="1600"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0"/>
            <a:ext cx="7696200" cy="4554737"/>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pPr algn="ctr"/>
            <a:r>
              <a:rPr lang="en-US" dirty="0" smtClean="0">
                <a:latin typeface="Times New Roman" pitchFamily="18" charset="0"/>
                <a:cs typeface="Times New Roman" pitchFamily="18" charset="0"/>
              </a:rPr>
              <a:t>BUILDING BACKEND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For making back-end, we create other script and then import this script in the front-end. Lets call new script backend.py</a:t>
            </a:r>
          </a:p>
          <a:p>
            <a:pPr algn="just"/>
            <a:r>
              <a:rPr lang="en-US" sz="2000" dirty="0" smtClean="0">
                <a:latin typeface="Times New Roman" pitchFamily="18" charset="0"/>
                <a:cs typeface="Times New Roman" pitchFamily="18" charset="0"/>
              </a:rPr>
              <a:t>In backend script sqlite3 library is imported.</a:t>
            </a:r>
          </a:p>
          <a:p>
            <a:pPr algn="just">
              <a:buNone/>
            </a:pPr>
            <a:r>
              <a:rPr lang="en-US" sz="2000" b="1" dirty="0" smtClean="0">
                <a:latin typeface="Times New Roman" pitchFamily="18" charset="0"/>
                <a:cs typeface="Times New Roman" pitchFamily="18" charset="0"/>
              </a:rPr>
              <a:t>5 functions are created in the date base:</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connect ( )</a:t>
            </a:r>
          </a:p>
          <a:p>
            <a:pPr algn="just"/>
            <a:r>
              <a:rPr lang="en-US" sz="2000" dirty="0" smtClean="0">
                <a:latin typeface="Times New Roman" pitchFamily="18" charset="0"/>
                <a:cs typeface="Times New Roman" pitchFamily="18" charset="0"/>
              </a:rPr>
              <a:t>insert ( )</a:t>
            </a:r>
          </a:p>
          <a:p>
            <a:pPr algn="just"/>
            <a:r>
              <a:rPr lang="en-US" sz="2000" dirty="0" smtClean="0">
                <a:latin typeface="Times New Roman" pitchFamily="18" charset="0"/>
                <a:cs typeface="Times New Roman" pitchFamily="18" charset="0"/>
              </a:rPr>
              <a:t>view ( )</a:t>
            </a:r>
          </a:p>
          <a:p>
            <a:pPr algn="just"/>
            <a:r>
              <a:rPr lang="en-US" sz="2000" dirty="0" smtClean="0">
                <a:latin typeface="Times New Roman" pitchFamily="18" charset="0"/>
                <a:cs typeface="Times New Roman" pitchFamily="18" charset="0"/>
              </a:rPr>
              <a:t>search ( )</a:t>
            </a:r>
          </a:p>
          <a:p>
            <a:pPr algn="just"/>
            <a:r>
              <a:rPr lang="en-US" sz="2000" dirty="0" smtClean="0">
                <a:latin typeface="Times New Roman" pitchFamily="18" charset="0"/>
                <a:cs typeface="Times New Roman" pitchFamily="18" charset="0"/>
              </a:rPr>
              <a:t>delete ( )</a:t>
            </a:r>
          </a:p>
          <a:p>
            <a:pPr algn="just"/>
            <a:r>
              <a:rPr lang="en-US" sz="2000" dirty="0" smtClean="0">
                <a:latin typeface="Times New Roman" pitchFamily="18" charset="0"/>
                <a:cs typeface="Times New Roman" pitchFamily="18" charset="0"/>
              </a:rPr>
              <a:t>update ( )</a:t>
            </a:r>
          </a:p>
          <a:p>
            <a:pPr marL="82296" indent="0"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These functions are then connected to the buttons in the front-end.</a:t>
            </a:r>
          </a:p>
          <a:p>
            <a:pPr algn="just"/>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6" y="27709"/>
            <a:ext cx="7498080" cy="1143000"/>
          </a:xfrm>
        </p:spPr>
        <p:txBody>
          <a:bodyPr/>
          <a:lstStyle/>
          <a:p>
            <a:pPr algn="ctr"/>
            <a:r>
              <a:rPr lang="en-US" dirty="0" smtClean="0">
                <a:latin typeface="Times New Roman" pitchFamily="18" charset="0"/>
                <a:cs typeface="Times New Roman" pitchFamily="18" charset="0"/>
              </a:rPr>
              <a:t>Connecting with database</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1385455" y="1371600"/>
            <a:ext cx="7391400" cy="4800600"/>
          </a:xfrm>
        </p:spPr>
        <p:txBody>
          <a:bodyPr>
            <a:noAutofit/>
          </a:bodyPr>
          <a:lstStyle/>
          <a:p>
            <a:pPr algn="just"/>
            <a:r>
              <a:rPr lang="en-US" sz="2000" dirty="0" smtClean="0">
                <a:latin typeface="Times New Roman" pitchFamily="18" charset="0"/>
                <a:cs typeface="Times New Roman" pitchFamily="18" charset="0"/>
              </a:rPr>
              <a:t>connect ( ) function consists of code for establishing connection with database.</a:t>
            </a:r>
          </a:p>
          <a:p>
            <a:pPr algn="just"/>
            <a:r>
              <a:rPr lang="en-US" sz="2000" dirty="0" smtClean="0">
                <a:latin typeface="Times New Roman" pitchFamily="18" charset="0"/>
                <a:cs typeface="Times New Roman" pitchFamily="18" charset="0"/>
              </a:rPr>
              <a:t>To use backend, we have to make a database file through which we can save our data. ‘books.db’ is created which contains all information regarding books.</a:t>
            </a:r>
          </a:p>
          <a:p>
            <a:pPr algn="just"/>
            <a:r>
              <a:rPr lang="en-US" sz="2000" dirty="0" smtClean="0">
                <a:latin typeface="Times New Roman" pitchFamily="18" charset="0"/>
                <a:cs typeface="Times New Roman" pitchFamily="18" charset="0"/>
              </a:rPr>
              <a:t>‘conn’ is the connection object which establishes a connection with database. Cursor object cur is defined using cursor method and execute the SQL statement inside double quotes.</a:t>
            </a:r>
          </a:p>
          <a:p>
            <a:pPr algn="just"/>
            <a:r>
              <a:rPr lang="en-US" sz="2000" dirty="0" smtClean="0">
                <a:latin typeface="Times New Roman" pitchFamily="18" charset="0"/>
                <a:cs typeface="Times New Roman" pitchFamily="18" charset="0"/>
              </a:rPr>
              <a:t>Every time a user executes a program the script has to check if there is an existing table in books.db database. If there is a table then we don’t create the table and if there is no table, we want to create the table. We name the table book.</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239000" cy="3276600"/>
          </a:xfrm>
        </p:spPr>
        <p:txBody>
          <a:bodyPr>
            <a:normAutofit lnSpcReduction="10000"/>
          </a:bodyPr>
          <a:lstStyle/>
          <a:p>
            <a:pPr algn="just"/>
            <a:r>
              <a:rPr lang="en-US" sz="2000" dirty="0" smtClean="0">
                <a:latin typeface="Times New Roman" pitchFamily="18" charset="0"/>
                <a:cs typeface="Times New Roman" pitchFamily="18" charset="0"/>
              </a:rPr>
              <a:t>We need to specify arguments in the table. Starting from id which is just a number that will start from zero and it will auto increment by one, so that we have control of how many records we have in database. So id is set as primary key. All the other columns with data type are specified…</a:t>
            </a:r>
          </a:p>
          <a:p>
            <a:pPr algn="just"/>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ommit method is used to permanently save the changes made to the database</a:t>
            </a:r>
          </a:p>
          <a:p>
            <a:pPr algn="just"/>
            <a:r>
              <a:rPr lang="en-US" sz="2000" dirty="0" smtClean="0">
                <a:latin typeface="Times New Roman" pitchFamily="18" charset="0"/>
                <a:cs typeface="Times New Roman" pitchFamily="18" charset="0"/>
              </a:rPr>
              <a:t>At the end, connection is close using close method.</a:t>
            </a:r>
          </a:p>
          <a:p>
            <a:pPr algn="just"/>
            <a:r>
              <a:rPr lang="en-US" sz="2000" dirty="0" smtClean="0">
                <a:latin typeface="Times New Roman" pitchFamily="18" charset="0"/>
                <a:cs typeface="Times New Roman" pitchFamily="18" charset="0"/>
              </a:rPr>
              <a:t>We have to call connect function which will run any time when front end code is executed.</a:t>
            </a:r>
          </a:p>
        </p:txBody>
      </p:sp>
      <p:pic>
        <p:nvPicPr>
          <p:cNvPr id="4" name="Picture 2" descr="C:\Users\daman\Pictures\Screenshots\Screenshot (397).png"/>
          <p:cNvPicPr>
            <a:picLocks noChangeAspect="1" noChangeArrowheads="1"/>
          </p:cNvPicPr>
          <p:nvPr/>
        </p:nvPicPr>
        <p:blipFill>
          <a:blip r:embed="rId2"/>
          <a:srcRect/>
          <a:stretch>
            <a:fillRect/>
          </a:stretch>
        </p:blipFill>
        <p:spPr bwMode="auto">
          <a:xfrm>
            <a:off x="1905000" y="3581400"/>
            <a:ext cx="6244788" cy="2514600"/>
          </a:xfrm>
          <a:prstGeom prst="rect">
            <a:avLst/>
          </a:prstGeom>
          <a:ln>
            <a:noFill/>
          </a:ln>
          <a:effectLst>
            <a:outerShdw blurRad="190500" algn="tl" rotWithShape="0">
              <a:srgbClr val="000000">
                <a:alpha val="70000"/>
              </a:srgbClr>
            </a:outerShdw>
          </a:effectLst>
        </p:spPr>
      </p:pic>
      <p:sp>
        <p:nvSpPr>
          <p:cNvPr id="5" name="TextBox 4"/>
          <p:cNvSpPr txBox="1"/>
          <p:nvPr/>
        </p:nvSpPr>
        <p:spPr>
          <a:xfrm>
            <a:off x="1295400" y="6248400"/>
            <a:ext cx="75438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25: </a:t>
            </a:r>
            <a:r>
              <a:rPr lang="en-US" sz="1600" dirty="0" smtClean="0">
                <a:latin typeface="Times New Roman" pitchFamily="18" charset="0"/>
                <a:cs typeface="Times New Roman" pitchFamily="18" charset="0"/>
              </a:rPr>
              <a:t>Code for connecting to database and create table with shown attributes.</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219200"/>
            <a:ext cx="7315200" cy="5105400"/>
          </a:xfrm>
        </p:spPr>
        <p:txBody>
          <a:bodyPr>
            <a:noAutofit/>
          </a:bodyPr>
          <a:lstStyle/>
          <a:p>
            <a:pPr algn="just">
              <a:buNone/>
            </a:pPr>
            <a:r>
              <a:rPr lang="en-US" b="1" dirty="0" smtClean="0">
                <a:latin typeface="Times New Roman" pitchFamily="18" charset="0"/>
                <a:cs typeface="Times New Roman" pitchFamily="18" charset="0"/>
              </a:rPr>
              <a:t>What is Desktop Database Application?</a:t>
            </a:r>
          </a:p>
          <a:p>
            <a:pPr algn="just" fontAlgn="base"/>
            <a:r>
              <a:rPr lang="en-US" sz="2000" dirty="0" smtClean="0">
                <a:latin typeface="Times New Roman" pitchFamily="18" charset="0"/>
                <a:cs typeface="Times New Roman" pitchFamily="18" charset="0"/>
              </a:rPr>
              <a:t>Databases are basically containers for data. Databases are computer structures that save, organize, protect, and deliver data. A system that contains databases is called a database management system, or DBM. </a:t>
            </a:r>
          </a:p>
          <a:p>
            <a:pPr algn="just"/>
            <a:r>
              <a:rPr lang="en-US" sz="2000" dirty="0" smtClean="0">
                <a:latin typeface="Times New Roman" pitchFamily="18" charset="0"/>
                <a:cs typeface="Times New Roman" pitchFamily="18" charset="0"/>
              </a:rPr>
              <a:t>The simplest form of databases is a text database. When data is organized in a text file in rows and columns, it can be used to store, organize, protect, and retrieve data. Saving a list of names in a file, starting with first name and followed by last name, would be a simple database.</a:t>
            </a:r>
          </a:p>
          <a:p>
            <a:pPr algn="just"/>
            <a:r>
              <a:rPr lang="en-US" sz="2000" dirty="0" smtClean="0">
                <a:latin typeface="Times New Roman" pitchFamily="18" charset="0"/>
                <a:cs typeface="Times New Roman" pitchFamily="18" charset="0"/>
              </a:rPr>
              <a:t> Each row of the file represents a record. You can update records by changing specific names, you can remove rows by deleting lines, and you can add new rows by adding new lines.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pPr algn="ctr"/>
            <a:r>
              <a:rPr lang="en-US" dirty="0" smtClean="0">
                <a:latin typeface="Times New Roman" pitchFamily="18" charset="0"/>
                <a:cs typeface="Times New Roman" pitchFamily="18" charset="0"/>
              </a:rPr>
              <a:t>Inserting into table</a:t>
            </a:r>
            <a:endParaRPr lang="en-US" dirty="0">
              <a:latin typeface="Times New Roman" pitchFamily="18" charset="0"/>
              <a:cs typeface="Times New Roman" pitchFamily="18" charset="0"/>
            </a:endParaRPr>
          </a:p>
        </p:txBody>
      </p:sp>
      <p:sp>
        <p:nvSpPr>
          <p:cNvPr id="5" name="TextBox 4"/>
          <p:cNvSpPr txBox="1"/>
          <p:nvPr/>
        </p:nvSpPr>
        <p:spPr>
          <a:xfrm>
            <a:off x="1752600" y="1219200"/>
            <a:ext cx="6400800" cy="36933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1371600" y="990600"/>
            <a:ext cx="7498080" cy="3581400"/>
          </a:xfrm>
        </p:spPr>
        <p:txBody>
          <a:bodyPr>
            <a:noAutofit/>
          </a:bodyPr>
          <a:lstStyle/>
          <a:p>
            <a:pPr algn="just"/>
            <a:r>
              <a:rPr lang="en-US" sz="2000" dirty="0" smtClean="0">
                <a:latin typeface="Times New Roman" pitchFamily="18" charset="0"/>
                <a:cs typeface="Times New Roman" pitchFamily="18" charset="0"/>
              </a:rPr>
              <a:t>As there are 4 entries so 4 parameters are passed inside insert function (used to insert data into database table) as shown in fig.</a:t>
            </a:r>
          </a:p>
          <a:p>
            <a:pPr algn="just"/>
            <a:r>
              <a:rPr lang="en-US" sz="2000" dirty="0" smtClean="0">
                <a:latin typeface="Times New Roman" pitchFamily="18" charset="0"/>
                <a:cs typeface="Times New Roman" pitchFamily="18" charset="0"/>
              </a:rPr>
              <a:t>Here also we make connection to the database and make a cursor object. So when user presses add entry button, a new connection to database will be established.</a:t>
            </a:r>
          </a:p>
          <a:p>
            <a:pPr algn="just"/>
            <a:r>
              <a:rPr lang="en-US" sz="2000" dirty="0" smtClean="0">
                <a:latin typeface="Times New Roman" pitchFamily="18" charset="0"/>
                <a:cs typeface="Times New Roman" pitchFamily="18" charset="0"/>
              </a:rPr>
              <a:t>While inserting into the table book, first we have an id which is auto increment value. So we don’t have to pass that manually and we can pass NULL value. Python will create id automatically. 4 question marks are for each 4 values.</a:t>
            </a:r>
          </a:p>
          <a:p>
            <a:pPr algn="just"/>
            <a:r>
              <a:rPr lang="en-US" sz="2000" dirty="0" smtClean="0">
                <a:latin typeface="Times New Roman" pitchFamily="18" charset="0"/>
                <a:cs typeface="Times New Roman" pitchFamily="18" charset="0"/>
              </a:rPr>
              <a:t>Second parameter in the execute function is passed as a tuple of title, author, year and isbn.</a:t>
            </a:r>
          </a:p>
        </p:txBody>
      </p:sp>
      <p:pic>
        <p:nvPicPr>
          <p:cNvPr id="8" name="Picture 2" descr="C:\Users\daman\Pictures\Screenshots\Screenshot (398).png"/>
          <p:cNvPicPr>
            <a:picLocks noChangeAspect="1" noChangeArrowheads="1"/>
          </p:cNvPicPr>
          <p:nvPr/>
        </p:nvPicPr>
        <p:blipFill>
          <a:blip r:embed="rId2"/>
          <a:srcRect/>
          <a:stretch>
            <a:fillRect/>
          </a:stretch>
        </p:blipFill>
        <p:spPr bwMode="auto">
          <a:xfrm>
            <a:off x="1676400" y="4724400"/>
            <a:ext cx="6705600" cy="1762351"/>
          </a:xfrm>
          <a:prstGeom prst="rect">
            <a:avLst/>
          </a:prstGeom>
          <a:ln>
            <a:noFill/>
          </a:ln>
          <a:effectLst>
            <a:outerShdw blurRad="190500" algn="tl" rotWithShape="0">
              <a:srgbClr val="000000">
                <a:alpha val="70000"/>
              </a:srgbClr>
            </a:outerShdw>
          </a:effectLst>
        </p:spPr>
      </p:pic>
      <p:sp>
        <p:nvSpPr>
          <p:cNvPr id="7" name="TextBox 6"/>
          <p:cNvSpPr txBox="1"/>
          <p:nvPr/>
        </p:nvSpPr>
        <p:spPr>
          <a:xfrm>
            <a:off x="1447800" y="6477000"/>
            <a:ext cx="76962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26: </a:t>
            </a:r>
            <a:r>
              <a:rPr lang="en-US" sz="1600" dirty="0" smtClean="0">
                <a:latin typeface="Times New Roman" pitchFamily="18" charset="0"/>
                <a:cs typeface="Times New Roman" pitchFamily="18" charset="0"/>
              </a:rPr>
              <a:t>Code for inserting data into database table.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pPr algn="ctr"/>
            <a:r>
              <a:rPr lang="en-US" dirty="0" smtClean="0">
                <a:latin typeface="Times New Roman" pitchFamily="18" charset="0"/>
                <a:cs typeface="Times New Roman" pitchFamily="18" charset="0"/>
              </a:rPr>
              <a:t>View the data</a:t>
            </a:r>
            <a:endParaRPr lang="en-US" dirty="0">
              <a:latin typeface="Times New Roman" pitchFamily="18" charset="0"/>
              <a:cs typeface="Times New Roman" pitchFamily="18" charset="0"/>
            </a:endParaRPr>
          </a:p>
        </p:txBody>
      </p:sp>
      <p:sp>
        <p:nvSpPr>
          <p:cNvPr id="9" name="Content Placeholder 8"/>
          <p:cNvSpPr>
            <a:spLocks noGrp="1"/>
          </p:cNvSpPr>
          <p:nvPr>
            <p:ph idx="1"/>
          </p:nvPr>
        </p:nvSpPr>
        <p:spPr>
          <a:xfrm>
            <a:off x="1600200" y="1066800"/>
            <a:ext cx="6858000" cy="3429000"/>
          </a:xfrm>
        </p:spPr>
        <p:txBody>
          <a:bodyPr>
            <a:normAutofit/>
          </a:bodyPr>
          <a:lstStyle/>
          <a:p>
            <a:pPr algn="just"/>
            <a:r>
              <a:rPr lang="en-US" sz="2000" dirty="0" smtClean="0">
                <a:latin typeface="Times New Roman" pitchFamily="18" charset="0"/>
                <a:cs typeface="Times New Roman" pitchFamily="18" charset="0"/>
              </a:rPr>
              <a:t>View function will fetch all the rows of the database table. </a:t>
            </a:r>
          </a:p>
          <a:p>
            <a:pPr algn="just"/>
            <a:r>
              <a:rPr lang="en-US" sz="2000" dirty="0" smtClean="0">
                <a:latin typeface="Times New Roman" pitchFamily="18" charset="0"/>
                <a:cs typeface="Times New Roman" pitchFamily="18" charset="0"/>
              </a:rPr>
              <a:t>Here cursor is executed by simple  “SELECT” SQL query. As this is select statement so will not perform any changes to the database, so commit method is not used.</a:t>
            </a:r>
          </a:p>
          <a:p>
            <a:pPr algn="just"/>
            <a:r>
              <a:rPr lang="en-US" sz="2000" dirty="0" smtClean="0">
                <a:latin typeface="Times New Roman" pitchFamily="18" charset="0"/>
                <a:cs typeface="Times New Roman" pitchFamily="18" charset="0"/>
              </a:rPr>
              <a:t>rows variable is used which fetches all the rows of a query result. It returns all the rows as a list of tuples. Selected rows will be put into the list box. An empty list is returned if there is no record to fetch.</a:t>
            </a:r>
          </a:p>
          <a:p>
            <a:pPr algn="just"/>
            <a:r>
              <a:rPr lang="en-US" sz="2000" dirty="0" smtClean="0">
                <a:latin typeface="Times New Roman" pitchFamily="18" charset="0"/>
                <a:cs typeface="Times New Roman" pitchFamily="18" charset="0"/>
              </a:rPr>
              <a:t>rows are returned after closing the connection.</a:t>
            </a:r>
          </a:p>
          <a:p>
            <a:pPr algn="just"/>
            <a:endParaRPr lang="en-US" sz="2000" dirty="0"/>
          </a:p>
        </p:txBody>
      </p:sp>
      <p:pic>
        <p:nvPicPr>
          <p:cNvPr id="10" name="Picture 2" descr="C:\Users\daman\Pictures\Screenshots\Screenshot (399).png"/>
          <p:cNvPicPr>
            <a:picLocks noChangeAspect="1" noChangeArrowheads="1"/>
          </p:cNvPicPr>
          <p:nvPr/>
        </p:nvPicPr>
        <p:blipFill>
          <a:blip r:embed="rId2"/>
          <a:srcRect/>
          <a:stretch>
            <a:fillRect/>
          </a:stretch>
        </p:blipFill>
        <p:spPr bwMode="auto">
          <a:xfrm>
            <a:off x="2514600" y="4419600"/>
            <a:ext cx="4648199" cy="1668384"/>
          </a:xfrm>
          <a:prstGeom prst="rect">
            <a:avLst/>
          </a:prstGeom>
          <a:ln>
            <a:noFill/>
          </a:ln>
          <a:effectLst>
            <a:outerShdw blurRad="190500" algn="tl" rotWithShape="0">
              <a:srgbClr val="000000">
                <a:alpha val="70000"/>
              </a:srgbClr>
            </a:outerShdw>
          </a:effectLst>
        </p:spPr>
      </p:pic>
      <p:sp>
        <p:nvSpPr>
          <p:cNvPr id="5" name="TextBox 4"/>
          <p:cNvSpPr txBox="1"/>
          <p:nvPr/>
        </p:nvSpPr>
        <p:spPr>
          <a:xfrm>
            <a:off x="2133600" y="6248400"/>
            <a:ext cx="57912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27</a:t>
            </a:r>
            <a:r>
              <a:rPr lang="en-US" sz="1600" dirty="0" smtClean="0">
                <a:latin typeface="Times New Roman" pitchFamily="18" charset="0"/>
                <a:cs typeface="Times New Roman" pitchFamily="18" charset="0"/>
              </a:rPr>
              <a:t>: view method is used to display data from database table.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607" y="152400"/>
            <a:ext cx="7498080" cy="1143000"/>
          </a:xfrm>
        </p:spPr>
        <p:txBody>
          <a:bodyPr/>
          <a:lstStyle/>
          <a:p>
            <a:pPr algn="ctr"/>
            <a:r>
              <a:rPr lang="en-US" dirty="0" smtClean="0">
                <a:latin typeface="Times New Roman" pitchFamily="18" charset="0"/>
                <a:cs typeface="Times New Roman" pitchFamily="18" charset="0"/>
              </a:rPr>
              <a:t>Searching into the database</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287087" y="1524000"/>
            <a:ext cx="7467600" cy="5105400"/>
          </a:xfrm>
        </p:spPr>
        <p:txBody>
          <a:bodyPr>
            <a:noAutofit/>
          </a:bodyPr>
          <a:lstStyle/>
          <a:p>
            <a:pPr algn="just"/>
            <a:r>
              <a:rPr lang="en-US" sz="2000" dirty="0" smtClean="0">
                <a:latin typeface="Times New Roman" pitchFamily="18" charset="0"/>
                <a:cs typeface="Times New Roman" pitchFamily="18" charset="0"/>
              </a:rPr>
              <a:t>In this function, an OR search is implemented which means that user will enter a title or an author name, or the year, or the isbn number or he can enter all of them at the same time. If user enter the year only then he’ll get all the rows corresponding to that year.</a:t>
            </a:r>
          </a:p>
          <a:p>
            <a:pPr algn="just"/>
            <a:r>
              <a:rPr lang="en-US" sz="2000" dirty="0" smtClean="0">
                <a:latin typeface="Times New Roman" pitchFamily="18" charset="0"/>
                <a:cs typeface="Times New Roman" pitchFamily="18" charset="0"/>
              </a:rPr>
              <a:t>So 4 parameters are passed. If user want to pass let’s say the author name only to the entries so the function will get only the arguments for the author parameter and other parameters will remain without a value, we may get error as the function is designed to have 4 parameters. </a:t>
            </a:r>
          </a:p>
          <a:p>
            <a:pPr algn="just"/>
            <a:r>
              <a:rPr lang="en-US" sz="2000" dirty="0" smtClean="0">
                <a:latin typeface="Times New Roman" pitchFamily="18" charset="0"/>
                <a:cs typeface="Times New Roman" pitchFamily="18" charset="0"/>
              </a:rPr>
              <a:t>In that case we pass some empty strings as default values, so now if user passes any particular author name, the SQL statement will search for an empty title or for author name or for empty year, all the rows are returned with that particular author name.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498080" cy="2438400"/>
          </a:xfrm>
        </p:spPr>
        <p:txBody>
          <a:bodyPr>
            <a:normAutofit/>
          </a:bodyPr>
          <a:lstStyle/>
          <a:p>
            <a:pPr algn="just"/>
            <a:r>
              <a:rPr lang="en-US" sz="2000" dirty="0" smtClean="0">
                <a:latin typeface="Times New Roman" pitchFamily="18" charset="0"/>
                <a:cs typeface="Times New Roman" pitchFamily="18" charset="0"/>
              </a:rPr>
              <a:t>we connect to the database, cursor object is passed and then execute cursor which select row where title is equal something or author is equal something or author and so on….. And second parameter will be a tuple of arguments.</a:t>
            </a:r>
          </a:p>
          <a:p>
            <a:pPr algn="just"/>
            <a:r>
              <a:rPr lang="en-US" sz="2000" dirty="0" smtClean="0">
                <a:latin typeface="Times New Roman" pitchFamily="18" charset="0"/>
                <a:cs typeface="Times New Roman" pitchFamily="18" charset="0"/>
              </a:rPr>
              <a:t>Then we need to fetch all the rows that will be returned form this query using fetchall method and return the rows at the end after closing the connection.</a:t>
            </a:r>
          </a:p>
          <a:p>
            <a:endParaRPr lang="en-US" sz="2000" dirty="0"/>
          </a:p>
        </p:txBody>
      </p:sp>
      <p:pic>
        <p:nvPicPr>
          <p:cNvPr id="4" name="Picture 2" descr="C:\Users\daman\Pictures\Screenshots\Screenshot (400).png"/>
          <p:cNvPicPr>
            <a:picLocks noChangeAspect="1" noChangeArrowheads="1"/>
          </p:cNvPicPr>
          <p:nvPr/>
        </p:nvPicPr>
        <p:blipFill>
          <a:blip r:embed="rId2"/>
          <a:srcRect/>
          <a:stretch>
            <a:fillRect/>
          </a:stretch>
        </p:blipFill>
        <p:spPr bwMode="auto">
          <a:xfrm>
            <a:off x="1981200" y="3276600"/>
            <a:ext cx="6095999" cy="2261639"/>
          </a:xfrm>
          <a:prstGeom prst="rect">
            <a:avLst/>
          </a:prstGeom>
          <a:ln>
            <a:noFill/>
          </a:ln>
          <a:effectLst>
            <a:outerShdw blurRad="190500" algn="tl" rotWithShape="0">
              <a:srgbClr val="000000">
                <a:alpha val="70000"/>
              </a:srgbClr>
            </a:outerShdw>
          </a:effectLst>
        </p:spPr>
      </p:pic>
      <p:sp>
        <p:nvSpPr>
          <p:cNvPr id="5" name="TextBox 4"/>
          <p:cNvSpPr txBox="1"/>
          <p:nvPr/>
        </p:nvSpPr>
        <p:spPr>
          <a:xfrm>
            <a:off x="1752600" y="5791200"/>
            <a:ext cx="6629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28: </a:t>
            </a:r>
            <a:r>
              <a:rPr lang="en-US" sz="1600" dirty="0" smtClean="0">
                <a:latin typeface="Times New Roman" pitchFamily="18" charset="0"/>
                <a:cs typeface="Times New Roman" pitchFamily="18" charset="0"/>
              </a:rPr>
              <a:t>This is code for searching data by title or author or year or ISBN no.</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pPr algn="ctr"/>
            <a:r>
              <a:rPr lang="en-US" dirty="0" smtClean="0">
                <a:latin typeface="Times New Roman" pitchFamily="18" charset="0"/>
                <a:cs typeface="Times New Roman" pitchFamily="18" charset="0"/>
              </a:rPr>
              <a:t>Deleting data from table</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a:xfrm>
            <a:off x="1371600" y="1066800"/>
            <a:ext cx="7467600" cy="3505200"/>
          </a:xfrm>
        </p:spPr>
        <p:txBody>
          <a:bodyPr>
            <a:normAutofit/>
          </a:bodyPr>
          <a:lstStyle/>
          <a:p>
            <a:pPr algn="just"/>
            <a:r>
              <a:rPr lang="en-US" sz="2000" dirty="0" smtClean="0">
                <a:latin typeface="Times New Roman" pitchFamily="18" charset="0"/>
                <a:cs typeface="Times New Roman" pitchFamily="18" charset="0"/>
              </a:rPr>
              <a:t>User can select one of the records from the list box and want to delete by pressing delete button.</a:t>
            </a:r>
          </a:p>
          <a:p>
            <a:pPr algn="just"/>
            <a:r>
              <a:rPr lang="en-US" sz="2000" dirty="0" smtClean="0">
                <a:latin typeface="Times New Roman" pitchFamily="18" charset="0"/>
                <a:cs typeface="Times New Roman" pitchFamily="18" charset="0"/>
              </a:rPr>
              <a:t>So we want to grab the list selection as a tuple which has unique ID. We want to refer to that ID and go to database table and delete the row with that ID.</a:t>
            </a:r>
          </a:p>
          <a:p>
            <a:pPr algn="just"/>
            <a:r>
              <a:rPr lang="en-US" sz="2000" dirty="0" smtClean="0">
                <a:latin typeface="Times New Roman" pitchFamily="18" charset="0"/>
                <a:cs typeface="Times New Roman" pitchFamily="18" charset="0"/>
              </a:rPr>
              <a:t>Here delete ( ) method is used which takes single argument, id.  User can delete a record just by selecting record from the list box. </a:t>
            </a:r>
          </a:p>
          <a:p>
            <a:pPr algn="just"/>
            <a:r>
              <a:rPr lang="en-US" sz="2000" dirty="0" smtClean="0">
                <a:latin typeface="Times New Roman" pitchFamily="18" charset="0"/>
                <a:cs typeface="Times New Roman" pitchFamily="18" charset="0"/>
              </a:rPr>
              <a:t>We want to delete from book where id is equal to something.</a:t>
            </a:r>
          </a:p>
          <a:p>
            <a:pPr algn="just"/>
            <a:r>
              <a:rPr lang="en-US" sz="2000" dirty="0" smtClean="0">
                <a:latin typeface="Times New Roman" pitchFamily="18" charset="0"/>
                <a:cs typeface="Times New Roman" pitchFamily="18" charset="0"/>
              </a:rPr>
              <a:t>User can see if the record has been deleted or not, user can simply check it by displaying the record by clicking on “ view all ” button.</a:t>
            </a:r>
          </a:p>
          <a:p>
            <a:pPr algn="just"/>
            <a:endParaRPr lang="en-US" sz="2000" dirty="0"/>
          </a:p>
        </p:txBody>
      </p:sp>
      <p:pic>
        <p:nvPicPr>
          <p:cNvPr id="8" name="Picture 2" descr="C:\Users\daman\Pictures\Screenshots\Screenshot (401).png"/>
          <p:cNvPicPr>
            <a:picLocks noChangeAspect="1" noChangeArrowheads="1"/>
          </p:cNvPicPr>
          <p:nvPr/>
        </p:nvPicPr>
        <p:blipFill>
          <a:blip r:embed="rId2"/>
          <a:srcRect/>
          <a:stretch>
            <a:fillRect/>
          </a:stretch>
        </p:blipFill>
        <p:spPr bwMode="auto">
          <a:xfrm>
            <a:off x="2057400" y="4648200"/>
            <a:ext cx="5714999" cy="1694521"/>
          </a:xfrm>
          <a:prstGeom prst="rect">
            <a:avLst/>
          </a:prstGeom>
          <a:ln>
            <a:noFill/>
          </a:ln>
          <a:effectLst>
            <a:outerShdw blurRad="190500" algn="tl" rotWithShape="0">
              <a:srgbClr val="000000">
                <a:alpha val="70000"/>
              </a:srgbClr>
            </a:outerShdw>
          </a:effectLst>
        </p:spPr>
      </p:pic>
      <p:sp>
        <p:nvSpPr>
          <p:cNvPr id="5" name="TextBox 4"/>
          <p:cNvSpPr txBox="1"/>
          <p:nvPr/>
        </p:nvSpPr>
        <p:spPr>
          <a:xfrm>
            <a:off x="2057400" y="6519446"/>
            <a:ext cx="60960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29: </a:t>
            </a:r>
            <a:r>
              <a:rPr lang="en-US" sz="1600" dirty="0" smtClean="0">
                <a:latin typeface="Times New Roman" pitchFamily="18" charset="0"/>
                <a:cs typeface="Times New Roman" pitchFamily="18" charset="0"/>
              </a:rPr>
              <a:t>Code for deleting data form database.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pPr algn="ctr"/>
            <a:r>
              <a:rPr lang="en-US" dirty="0" smtClean="0">
                <a:latin typeface="Times New Roman" pitchFamily="18" charset="0"/>
                <a:cs typeface="Times New Roman" pitchFamily="18" charset="0"/>
              </a:rPr>
              <a:t>Update the data</a:t>
            </a:r>
            <a:endParaRPr lang="en-US" dirty="0">
              <a:latin typeface="Times New Roman" pitchFamily="18" charset="0"/>
              <a:cs typeface="Times New Roman" pitchFamily="18" charset="0"/>
            </a:endParaRPr>
          </a:p>
        </p:txBody>
      </p:sp>
      <p:sp>
        <p:nvSpPr>
          <p:cNvPr id="8" name="Content Placeholder 7"/>
          <p:cNvSpPr>
            <a:spLocks noGrp="1"/>
          </p:cNvSpPr>
          <p:nvPr>
            <p:ph idx="1"/>
          </p:nvPr>
        </p:nvSpPr>
        <p:spPr>
          <a:xfrm>
            <a:off x="1447800" y="1219200"/>
            <a:ext cx="7391400" cy="2895600"/>
          </a:xfrm>
        </p:spPr>
        <p:txBody>
          <a:bodyPr>
            <a:normAutofit lnSpcReduction="10000"/>
          </a:bodyPr>
          <a:lstStyle/>
          <a:p>
            <a:pPr algn="just"/>
            <a:r>
              <a:rPr lang="en-US" sz="2000" dirty="0" smtClean="0">
                <a:latin typeface="Times New Roman" pitchFamily="18" charset="0"/>
                <a:cs typeface="Times New Roman" pitchFamily="18" charset="0"/>
              </a:rPr>
              <a:t>To update records, user can select a row from list box and value of that particular selected row would display in the entry widgets. And from there, user may want to change one of the entries and press the update button.</a:t>
            </a:r>
          </a:p>
          <a:p>
            <a:pPr algn="just"/>
            <a:r>
              <a:rPr lang="en-US" sz="2000" dirty="0" smtClean="0">
                <a:latin typeface="Times New Roman" pitchFamily="18" charset="0"/>
                <a:cs typeface="Times New Roman" pitchFamily="18" charset="0"/>
              </a:rPr>
              <a:t>Here also we will get the selection from the list box and then we would refer to the ID as the first parameter. We want to get the new values that the user want from those entries.</a:t>
            </a:r>
          </a:p>
          <a:p>
            <a:pPr algn="just"/>
            <a:r>
              <a:rPr lang="en-US" sz="2000" dirty="0" smtClean="0">
                <a:latin typeface="Times New Roman" pitchFamily="18" charset="0"/>
                <a:cs typeface="Times New Roman" pitchFamily="18" charset="0"/>
              </a:rPr>
              <a:t>All the four parameters along with the ID is passed. And then we want to update the table where ID is equal to question mark.</a:t>
            </a:r>
            <a:endParaRPr lang="en-US" sz="2000" dirty="0">
              <a:latin typeface="Times New Roman" pitchFamily="18" charset="0"/>
              <a:cs typeface="Times New Roman" pitchFamily="18" charset="0"/>
            </a:endParaRPr>
          </a:p>
        </p:txBody>
      </p:sp>
      <p:pic>
        <p:nvPicPr>
          <p:cNvPr id="9" name="Picture 2" descr="C:\Users\daman\Pictures\Screenshots\Screenshot (402).png"/>
          <p:cNvPicPr>
            <a:picLocks noChangeAspect="1" noChangeArrowheads="1"/>
          </p:cNvPicPr>
          <p:nvPr/>
        </p:nvPicPr>
        <p:blipFill>
          <a:blip r:embed="rId2"/>
          <a:srcRect/>
          <a:stretch>
            <a:fillRect/>
          </a:stretch>
        </p:blipFill>
        <p:spPr bwMode="auto">
          <a:xfrm>
            <a:off x="2057400" y="4038600"/>
            <a:ext cx="5943600" cy="2109208"/>
          </a:xfrm>
          <a:prstGeom prst="rect">
            <a:avLst/>
          </a:prstGeom>
          <a:ln>
            <a:noFill/>
          </a:ln>
          <a:effectLst>
            <a:outerShdw blurRad="190500" algn="tl" rotWithShape="0">
              <a:srgbClr val="000000">
                <a:alpha val="70000"/>
              </a:srgbClr>
            </a:outerShdw>
          </a:effectLst>
        </p:spPr>
      </p:pic>
      <p:sp>
        <p:nvSpPr>
          <p:cNvPr id="5" name="TextBox 4"/>
          <p:cNvSpPr txBox="1"/>
          <p:nvPr/>
        </p:nvSpPr>
        <p:spPr>
          <a:xfrm>
            <a:off x="2057400" y="6324600"/>
            <a:ext cx="60198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30: </a:t>
            </a:r>
            <a:r>
              <a:rPr lang="en-US" sz="1600" dirty="0" smtClean="0">
                <a:latin typeface="Times New Roman" pitchFamily="18" charset="0"/>
                <a:cs typeface="Times New Roman" pitchFamily="18" charset="0"/>
              </a:rPr>
              <a:t>Code for updating data into database table.</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itchFamily="18" charset="0"/>
                <a:cs typeface="Times New Roman" pitchFamily="18" charset="0"/>
              </a:rPr>
              <a:t>CONNECTING FRONT END WITH BACKEND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600200"/>
            <a:ext cx="7498080" cy="4800600"/>
          </a:xfrm>
        </p:spPr>
        <p:txBody>
          <a:bodyPr>
            <a:normAutofit lnSpcReduction="10000"/>
          </a:bodyPr>
          <a:lstStyle/>
          <a:p>
            <a:pPr algn="just"/>
            <a:r>
              <a:rPr lang="en-US" sz="2000" dirty="0" smtClean="0">
                <a:latin typeface="Times New Roman" pitchFamily="18" charset="0"/>
                <a:cs typeface="Times New Roman" pitchFamily="18" charset="0"/>
              </a:rPr>
              <a:t>Now we want frontend script to fetch data from the backend script, or more specifically is able to get the function outputs which are basically tuples of data, and then insert those tuples of data in the list box. So basically the user presses the button and then these functions are triggered and the data are inserted to the list box.</a:t>
            </a:r>
          </a:p>
          <a:p>
            <a:pPr algn="just"/>
            <a:r>
              <a:rPr lang="en-US" sz="2000" dirty="0" smtClean="0">
                <a:latin typeface="Times New Roman" pitchFamily="18" charset="0"/>
                <a:cs typeface="Times New Roman" pitchFamily="18" charset="0"/>
              </a:rPr>
              <a:t>Connecting frontend with backend involvers import backend script.</a:t>
            </a:r>
          </a:p>
          <a:p>
            <a:pPr algn="just">
              <a:buNone/>
            </a:pPr>
            <a:r>
              <a:rPr lang="en-US" sz="2000" b="1" dirty="0" smtClean="0">
                <a:latin typeface="Times New Roman" pitchFamily="18" charset="0"/>
                <a:cs typeface="Times New Roman" pitchFamily="18" charset="0"/>
              </a:rPr>
              <a:t>	Following commands are implemented in the front end script which are connected with buttons:</a:t>
            </a:r>
          </a:p>
          <a:p>
            <a:pPr algn="just">
              <a:buFont typeface="Wingdings" pitchFamily="2" charset="2"/>
              <a:buChar char="Ø"/>
            </a:pPr>
            <a:r>
              <a:rPr lang="en-US" sz="2000" dirty="0" smtClean="0">
                <a:latin typeface="Times New Roman" pitchFamily="18" charset="0"/>
                <a:cs typeface="Times New Roman" pitchFamily="18" charset="0"/>
              </a:rPr>
              <a:t>View</a:t>
            </a:r>
          </a:p>
          <a:p>
            <a:pPr algn="just">
              <a:buFont typeface="Wingdings" pitchFamily="2" charset="2"/>
              <a:buChar char="Ø"/>
            </a:pPr>
            <a:r>
              <a:rPr lang="en-US" sz="2000" dirty="0" smtClean="0">
                <a:latin typeface="Times New Roman" pitchFamily="18" charset="0"/>
                <a:cs typeface="Times New Roman" pitchFamily="18" charset="0"/>
              </a:rPr>
              <a:t>Search</a:t>
            </a:r>
          </a:p>
          <a:p>
            <a:pPr algn="just">
              <a:buFont typeface="Wingdings" pitchFamily="2" charset="2"/>
              <a:buChar char="Ø"/>
            </a:pPr>
            <a:r>
              <a:rPr lang="en-US" sz="2000" dirty="0" smtClean="0">
                <a:latin typeface="Times New Roman" pitchFamily="18" charset="0"/>
                <a:cs typeface="Times New Roman" pitchFamily="18" charset="0"/>
              </a:rPr>
              <a:t>Add</a:t>
            </a:r>
          </a:p>
          <a:p>
            <a:pPr algn="just">
              <a:buFont typeface="Wingdings" pitchFamily="2" charset="2"/>
              <a:buChar char="Ø"/>
            </a:pPr>
            <a:r>
              <a:rPr lang="en-US" sz="2000" dirty="0" smtClean="0">
                <a:latin typeface="Times New Roman" pitchFamily="18" charset="0"/>
                <a:cs typeface="Times New Roman" pitchFamily="18" charset="0"/>
              </a:rPr>
              <a:t>Delete</a:t>
            </a:r>
          </a:p>
          <a:p>
            <a:pPr algn="just">
              <a:buFont typeface="Wingdings" pitchFamily="2" charset="2"/>
              <a:buChar char="Ø"/>
            </a:pPr>
            <a:r>
              <a:rPr lang="en-US" sz="2000" dirty="0" smtClean="0">
                <a:latin typeface="Times New Roman" pitchFamily="18" charset="0"/>
                <a:cs typeface="Times New Roman" pitchFamily="18" charset="0"/>
              </a:rPr>
              <a:t>Update</a:t>
            </a:r>
          </a:p>
          <a:p>
            <a:pPr algn="just">
              <a:buFont typeface="Wingdings" pitchFamily="2" charset="2"/>
              <a:buChar char="Ø"/>
            </a:pPr>
            <a:r>
              <a:rPr lang="en-US" sz="2000" dirty="0" smtClean="0">
                <a:latin typeface="Times New Roman" pitchFamily="18" charset="0"/>
                <a:cs typeface="Times New Roman" pitchFamily="18" charset="0"/>
              </a:rPr>
              <a:t>Get_selected_row</a:t>
            </a:r>
          </a:p>
          <a:p>
            <a:pPr algn="just"/>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view_command(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19200"/>
            <a:ext cx="7574280" cy="3810000"/>
          </a:xfrm>
        </p:spPr>
        <p:txBody>
          <a:bodyPr>
            <a:normAutofit fontScale="92500" lnSpcReduction="10000"/>
          </a:bodyPr>
          <a:lstStyle/>
          <a:p>
            <a:pPr algn="just"/>
            <a:r>
              <a:rPr lang="en-US" sz="2000" dirty="0" smtClean="0">
                <a:latin typeface="Times New Roman" pitchFamily="18" charset="0"/>
                <a:cs typeface="Times New Roman" pitchFamily="18" charset="0"/>
              </a:rPr>
              <a:t>In this function we want to get the records in the list box when the user presses the view all button.</a:t>
            </a:r>
          </a:p>
          <a:p>
            <a:pPr algn="just"/>
            <a:r>
              <a:rPr lang="en-US" sz="2000" dirty="0" smtClean="0">
                <a:latin typeface="Times New Roman" pitchFamily="18" charset="0"/>
                <a:cs typeface="Times New Roman" pitchFamily="18" charset="0"/>
              </a:rPr>
              <a:t>Here deleting the list box(list1) takes 2 arguments, 0 and END which ensures that everything is deleted from the row with index of 0 to the END(last row).</a:t>
            </a:r>
          </a:p>
          <a:p>
            <a:pPr algn="just"/>
            <a:r>
              <a:rPr lang="en-US" sz="2000" dirty="0" smtClean="0">
                <a:latin typeface="Times New Roman" pitchFamily="18" charset="0"/>
                <a:cs typeface="Times New Roman" pitchFamily="18" charset="0"/>
              </a:rPr>
              <a:t>We iterate through the view function in the backend and insert all the rows into the list box. Insert method takes two arguments. The first arguments is the index where we want to insert our values and second is the row in which is iterated through all the rows in backend view command.</a:t>
            </a:r>
          </a:p>
          <a:p>
            <a:pPr algn="just"/>
            <a:r>
              <a:rPr lang="en-US" sz="2000" dirty="0" smtClean="0">
                <a:latin typeface="Times New Roman" pitchFamily="18" charset="0"/>
                <a:cs typeface="Times New Roman" pitchFamily="18" charset="0"/>
              </a:rPr>
              <a:t>This function is attached with button using : -</a:t>
            </a:r>
          </a:p>
          <a:p>
            <a:pPr algn="just"/>
            <a:r>
              <a:rPr lang="en-US" sz="2000" dirty="0" smtClean="0">
                <a:latin typeface="Times New Roman" pitchFamily="18" charset="0"/>
                <a:cs typeface="Times New Roman" pitchFamily="18" charset="0"/>
              </a:rPr>
              <a:t>B1 = Button (window, text = "View all", command = view_command)</a:t>
            </a:r>
            <a:endParaRPr lang="en-US" sz="2000" dirty="0">
              <a:latin typeface="Times New Roman" pitchFamily="18" charset="0"/>
              <a:cs typeface="Times New Roman" pitchFamily="18" charset="0"/>
            </a:endParaRPr>
          </a:p>
        </p:txBody>
      </p:sp>
      <p:pic>
        <p:nvPicPr>
          <p:cNvPr id="4" name="Picture 3" descr="Screenshot (405).png"/>
          <p:cNvPicPr>
            <a:picLocks noChangeAspect="1"/>
          </p:cNvPicPr>
          <p:nvPr/>
        </p:nvPicPr>
        <p:blipFill>
          <a:blip r:embed="rId2"/>
          <a:stretch>
            <a:fillRect/>
          </a:stretch>
        </p:blipFill>
        <p:spPr>
          <a:xfrm>
            <a:off x="3025140" y="5008418"/>
            <a:ext cx="3962400" cy="1079538"/>
          </a:xfrm>
          <a:prstGeom prst="rect">
            <a:avLst/>
          </a:prstGeom>
          <a:ln>
            <a:noFill/>
          </a:ln>
          <a:effectLst>
            <a:outerShdw blurRad="190500" algn="tl" rotWithShape="0">
              <a:srgbClr val="000000">
                <a:alpha val="70000"/>
              </a:srgbClr>
            </a:outerShdw>
          </a:effectLst>
        </p:spPr>
      </p:pic>
      <p:sp>
        <p:nvSpPr>
          <p:cNvPr id="5" name="TextBox 4"/>
          <p:cNvSpPr txBox="1"/>
          <p:nvPr/>
        </p:nvSpPr>
        <p:spPr>
          <a:xfrm>
            <a:off x="1676400" y="6248400"/>
            <a:ext cx="70866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31: </a:t>
            </a:r>
            <a:r>
              <a:rPr lang="en-US" sz="1600" dirty="0" smtClean="0">
                <a:latin typeface="Times New Roman" pitchFamily="18" charset="0"/>
                <a:cs typeface="Times New Roman" pitchFamily="18" charset="0"/>
              </a:rPr>
              <a:t>Code to display all records in database table. This method is internally using view method from backend.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pPr algn="ctr"/>
            <a:r>
              <a:rPr lang="en-US" dirty="0" smtClean="0">
                <a:latin typeface="Times New Roman" pitchFamily="18" charset="0"/>
                <a:cs typeface="Times New Roman" pitchFamily="18" charset="0"/>
              </a:rPr>
              <a:t>search_command( )</a:t>
            </a:r>
            <a:endParaRPr lang="en-US" dirty="0">
              <a:latin typeface="Times New Roman" pitchFamily="18" charset="0"/>
              <a:cs typeface="Times New Roman" pitchFamily="18" charset="0"/>
            </a:endParaRPr>
          </a:p>
        </p:txBody>
      </p:sp>
      <p:sp>
        <p:nvSpPr>
          <p:cNvPr id="9" name="Content Placeholder 8"/>
          <p:cNvSpPr>
            <a:spLocks noGrp="1"/>
          </p:cNvSpPr>
          <p:nvPr>
            <p:ph idx="1"/>
          </p:nvPr>
        </p:nvSpPr>
        <p:spPr>
          <a:xfrm>
            <a:off x="1219200" y="1066800"/>
            <a:ext cx="7562088" cy="3657600"/>
          </a:xfrm>
        </p:spPr>
        <p:txBody>
          <a:bodyPr>
            <a:normAutofit fontScale="92500"/>
          </a:bodyPr>
          <a:lstStyle/>
          <a:p>
            <a:pPr algn="just"/>
            <a:r>
              <a:rPr lang="en-US" sz="2000" dirty="0" smtClean="0">
                <a:latin typeface="Times New Roman" pitchFamily="18" charset="0"/>
                <a:cs typeface="Times New Roman" pitchFamily="18" charset="0"/>
              </a:rPr>
              <a:t>In this function also, first we want to empty the list using delete method.</a:t>
            </a:r>
          </a:p>
          <a:p>
            <a:pPr algn="just"/>
            <a:r>
              <a:rPr lang="en-US" sz="2000" dirty="0" smtClean="0">
                <a:latin typeface="Times New Roman" pitchFamily="18" charset="0"/>
                <a:cs typeface="Times New Roman" pitchFamily="18" charset="0"/>
              </a:rPr>
              <a:t>Then we need to loop to the backend list search( ) method which takes 4 parameters. Text that the user is inputting in the entry widget is taken. Since title_text is a StringVar object so its not a plain string. We need append a get method to output a string object. If user enter any text in the widget, get method will produce a simple text string.</a:t>
            </a:r>
          </a:p>
          <a:p>
            <a:pPr algn="just"/>
            <a:r>
              <a:rPr lang="en-US" sz="2000" dirty="0" smtClean="0">
                <a:latin typeface="Times New Roman" pitchFamily="18" charset="0"/>
                <a:cs typeface="Times New Roman" pitchFamily="18" charset="0"/>
              </a:rPr>
              <a:t>Search function will output for us when it searches the database, then we simply insert new values at the end of the list using insert method.</a:t>
            </a:r>
          </a:p>
          <a:p>
            <a:pPr algn="just"/>
            <a:r>
              <a:rPr lang="en-US" sz="2000" dirty="0" smtClean="0">
                <a:latin typeface="Times New Roman" pitchFamily="18" charset="0"/>
                <a:cs typeface="Times New Roman" pitchFamily="18" charset="0"/>
              </a:rPr>
              <a:t>This function is attached with button using – (wrapper function)</a:t>
            </a:r>
          </a:p>
          <a:p>
            <a:pPr algn="just">
              <a:buNone/>
            </a:pPr>
            <a:r>
              <a:rPr lang="en-US" sz="2000" dirty="0" smtClean="0">
                <a:latin typeface="Times New Roman" pitchFamily="18" charset="0"/>
                <a:cs typeface="Times New Roman" pitchFamily="18" charset="0"/>
              </a:rPr>
              <a:t>     b2 = Button (window, text = "Search ", command = search_command)</a:t>
            </a:r>
          </a:p>
          <a:p>
            <a:pPr algn="just"/>
            <a:endParaRPr lang="en-US" sz="2000" dirty="0" smtClean="0">
              <a:latin typeface="Times New Roman" pitchFamily="18" charset="0"/>
              <a:cs typeface="Times New Roman" pitchFamily="18" charset="0"/>
            </a:endParaRPr>
          </a:p>
        </p:txBody>
      </p:sp>
      <p:pic>
        <p:nvPicPr>
          <p:cNvPr id="11" name="Picture 10" descr="Screenshot (410).png"/>
          <p:cNvPicPr>
            <a:picLocks noChangeAspect="1"/>
          </p:cNvPicPr>
          <p:nvPr/>
        </p:nvPicPr>
        <p:blipFill>
          <a:blip r:embed="rId2"/>
          <a:stretch>
            <a:fillRect/>
          </a:stretch>
        </p:blipFill>
        <p:spPr>
          <a:xfrm>
            <a:off x="2606040" y="4572000"/>
            <a:ext cx="5181600" cy="1531105"/>
          </a:xfrm>
          <a:prstGeom prst="rect">
            <a:avLst/>
          </a:prstGeom>
          <a:ln>
            <a:noFill/>
          </a:ln>
          <a:effectLst>
            <a:outerShdw blurRad="190500" algn="tl" rotWithShape="0">
              <a:srgbClr val="000000">
                <a:alpha val="70000"/>
              </a:srgbClr>
            </a:outerShdw>
          </a:effectLst>
        </p:spPr>
      </p:pic>
      <p:sp>
        <p:nvSpPr>
          <p:cNvPr id="5" name="TextBox 4"/>
          <p:cNvSpPr txBox="1"/>
          <p:nvPr/>
        </p:nvSpPr>
        <p:spPr>
          <a:xfrm>
            <a:off x="1295400" y="6273225"/>
            <a:ext cx="78486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32: </a:t>
            </a:r>
            <a:r>
              <a:rPr lang="en-US" sz="1600" dirty="0" smtClean="0">
                <a:latin typeface="Times New Roman" pitchFamily="18" charset="0"/>
                <a:cs typeface="Times New Roman" pitchFamily="18" charset="0"/>
              </a:rPr>
              <a:t>Function for performing search in database table. This method internally calls search method from backend.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add_command( )</a:t>
            </a:r>
            <a:endParaRPr lang="en-US" dirty="0">
              <a:latin typeface="Times New Roman" pitchFamily="18" charset="0"/>
              <a:cs typeface="Times New Roman" pitchFamily="18" charset="0"/>
            </a:endParaRPr>
          </a:p>
        </p:txBody>
      </p:sp>
      <p:pic>
        <p:nvPicPr>
          <p:cNvPr id="5" name="Picture 4" descr="Screenshot (411).png"/>
          <p:cNvPicPr>
            <a:picLocks noChangeAspect="1"/>
          </p:cNvPicPr>
          <p:nvPr/>
        </p:nvPicPr>
        <p:blipFill>
          <a:blip r:embed="rId2"/>
          <a:stretch>
            <a:fillRect/>
          </a:stretch>
        </p:blipFill>
        <p:spPr>
          <a:xfrm>
            <a:off x="2057400" y="4953000"/>
            <a:ext cx="6248400" cy="1396701"/>
          </a:xfrm>
          <a:prstGeom prst="rect">
            <a:avLst/>
          </a:prstGeom>
          <a:ln>
            <a:noFill/>
          </a:ln>
          <a:effectLst>
            <a:outerShdw blurRad="190500" algn="tl" rotWithShape="0">
              <a:srgbClr val="000000">
                <a:alpha val="70000"/>
              </a:srgbClr>
            </a:outerShdw>
          </a:effectLst>
        </p:spPr>
      </p:pic>
      <p:sp>
        <p:nvSpPr>
          <p:cNvPr id="6" name="Content Placeholder 5"/>
          <p:cNvSpPr>
            <a:spLocks noGrp="1"/>
          </p:cNvSpPr>
          <p:nvPr>
            <p:ph idx="1"/>
          </p:nvPr>
        </p:nvSpPr>
        <p:spPr>
          <a:xfrm>
            <a:off x="1219200" y="1143000"/>
            <a:ext cx="7650480" cy="3733800"/>
          </a:xfrm>
        </p:spPr>
        <p:txBody>
          <a:bodyPr>
            <a:normAutofit lnSpcReduction="10000"/>
          </a:bodyPr>
          <a:lstStyle/>
          <a:p>
            <a:pPr algn="just"/>
            <a:r>
              <a:rPr lang="en-US" sz="2000" dirty="0" smtClean="0">
                <a:latin typeface="Times New Roman" pitchFamily="18" charset="0"/>
                <a:cs typeface="Times New Roman" pitchFamily="18" charset="0"/>
              </a:rPr>
              <a:t>This function is used to store the data that user is inputting in the entries.</a:t>
            </a:r>
          </a:p>
          <a:p>
            <a:pPr algn="just"/>
            <a:r>
              <a:rPr lang="en-US" sz="2000" dirty="0" smtClean="0">
                <a:latin typeface="Times New Roman" pitchFamily="18" charset="0"/>
                <a:cs typeface="Times New Roman" pitchFamily="18" charset="0"/>
              </a:rPr>
              <a:t>Here we need to call insert method from backend and get all the 4 arguments of  this method.</a:t>
            </a:r>
          </a:p>
          <a:p>
            <a:pPr algn="just"/>
            <a:r>
              <a:rPr lang="en-US" sz="2000" dirty="0" smtClean="0">
                <a:latin typeface="Times New Roman" pitchFamily="18" charset="0"/>
                <a:cs typeface="Times New Roman" pitchFamily="18" charset="0"/>
              </a:rPr>
              <a:t>Entry record will be shown in listbox when user presses add entry.</a:t>
            </a:r>
          </a:p>
          <a:p>
            <a:pPr algn="just"/>
            <a:r>
              <a:rPr lang="en-US" sz="2000" dirty="0" smtClean="0">
                <a:latin typeface="Times New Roman" pitchFamily="18" charset="0"/>
                <a:cs typeface="Times New Roman" pitchFamily="18" charset="0"/>
              </a:rPr>
              <a:t>First we need to ensure if the list box is empty using delete method.</a:t>
            </a:r>
          </a:p>
          <a:p>
            <a:pPr algn="just"/>
            <a:r>
              <a:rPr lang="en-US" sz="2000" dirty="0" smtClean="0">
                <a:latin typeface="Times New Roman" pitchFamily="18" charset="0"/>
                <a:cs typeface="Times New Roman" pitchFamily="18" charset="0"/>
              </a:rPr>
              <a:t>Then  we insert new values at the end of the list which we have taken from get method (i.e. input from user). Here we put all the user input values as a single value, as a tuple. </a:t>
            </a:r>
          </a:p>
          <a:p>
            <a:pPr marL="82296" indent="0" algn="just">
              <a:buNone/>
            </a:pPr>
            <a:r>
              <a:rPr lang="en-US" sz="2000" dirty="0" smtClean="0">
                <a:latin typeface="Times New Roman" pitchFamily="18" charset="0"/>
                <a:cs typeface="Times New Roman" pitchFamily="18" charset="0"/>
              </a:rPr>
              <a:t>This function is attached with button using : - </a:t>
            </a:r>
          </a:p>
          <a:p>
            <a:pPr algn="just"/>
            <a:r>
              <a:rPr lang="en-US" sz="2000" dirty="0" smtClean="0">
                <a:latin typeface="Times New Roman" pitchFamily="18" charset="0"/>
                <a:cs typeface="Times New Roman" pitchFamily="18" charset="0"/>
              </a:rPr>
              <a:t>B3 = Button (window, text = "Add ", command = add_command)</a:t>
            </a:r>
          </a:p>
          <a:p>
            <a:endParaRPr lang="en-US" sz="2000" dirty="0">
              <a:latin typeface="Times New Roman" pitchFamily="18" charset="0"/>
              <a:cs typeface="Times New Roman" pitchFamily="18" charset="0"/>
            </a:endParaRPr>
          </a:p>
        </p:txBody>
      </p:sp>
      <p:sp>
        <p:nvSpPr>
          <p:cNvPr id="7" name="TextBox 6"/>
          <p:cNvSpPr txBox="1"/>
          <p:nvPr/>
        </p:nvSpPr>
        <p:spPr>
          <a:xfrm>
            <a:off x="1371600" y="6400800"/>
            <a:ext cx="7772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33: </a:t>
            </a:r>
            <a:r>
              <a:rPr lang="en-US" sz="1600" dirty="0" smtClean="0">
                <a:latin typeface="Times New Roman" pitchFamily="18" charset="0"/>
                <a:cs typeface="Times New Roman" pitchFamily="18" charset="0"/>
              </a:rPr>
              <a:t>Method for inserting records entered by user into database table.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391400" cy="6477000"/>
          </a:xfrm>
        </p:spPr>
        <p:txBody>
          <a:bodyPr>
            <a:normAutofit/>
          </a:bodyPr>
          <a:lstStyle/>
          <a:p>
            <a:pPr algn="just"/>
            <a:r>
              <a:rPr lang="en-US" sz="2000" dirty="0" smtClean="0">
                <a:latin typeface="Times New Roman" pitchFamily="18" charset="0"/>
                <a:cs typeface="Times New Roman" pitchFamily="18" charset="0"/>
              </a:rPr>
              <a:t>Desktop database programs are another type of database that's more complex than a text database but intended for a single user. A Microsoft Excel spreadsheet or Microsoft Access is good examples of desktop database programs. These programs allow users to enter data, store it, protect it, and retrieve it when needed. The benefit of desktop database programs over other databases is the </a:t>
            </a:r>
            <a:r>
              <a:rPr lang="en-US" sz="2000" b="1" dirty="0" smtClean="0">
                <a:latin typeface="Times New Roman" pitchFamily="18" charset="0"/>
                <a:cs typeface="Times New Roman" pitchFamily="18" charset="0"/>
              </a:rPr>
              <a:t>speed of changing data, and the ability to store large amounts of data</a:t>
            </a:r>
            <a:r>
              <a:rPr lang="en-US" sz="2000" dirty="0" smtClean="0">
                <a:latin typeface="Times New Roman" pitchFamily="18" charset="0"/>
                <a:cs typeface="Times New Roman" pitchFamily="18" charset="0"/>
              </a:rPr>
              <a:t> while keeping performance of the system manageable.</a:t>
            </a:r>
          </a:p>
          <a:p>
            <a:pPr algn="just">
              <a:buFont typeface="Wingdings" pitchFamily="2" charset="2"/>
              <a:buChar char="q"/>
            </a:pPr>
            <a:r>
              <a:rPr lang="en-US" b="1" dirty="0" smtClean="0">
                <a:latin typeface="Times New Roman" pitchFamily="18" charset="0"/>
                <a:cs typeface="Times New Roman" pitchFamily="18" charset="0"/>
              </a:rPr>
              <a:t> Objectives of  System</a:t>
            </a:r>
          </a:p>
          <a:p>
            <a:pPr algn="just">
              <a:buFont typeface="Wingdings" pitchFamily="2" charset="2"/>
              <a:buChar char="Ø"/>
            </a:pPr>
            <a:r>
              <a:rPr lang="en-US" sz="2000" dirty="0" smtClean="0">
                <a:latin typeface="Times New Roman" pitchFamily="18" charset="0"/>
                <a:cs typeface="Times New Roman" pitchFamily="18" charset="0"/>
              </a:rPr>
              <a:t>Removes Duplicity</a:t>
            </a:r>
          </a:p>
          <a:p>
            <a:pPr algn="just">
              <a:buFont typeface="Wingdings" pitchFamily="2" charset="2"/>
              <a:buChar char="Ø"/>
            </a:pPr>
            <a:r>
              <a:rPr lang="en-US" sz="2000" dirty="0" smtClean="0">
                <a:latin typeface="Times New Roman" pitchFamily="18" charset="0"/>
                <a:cs typeface="Times New Roman" pitchFamily="18" charset="0"/>
              </a:rPr>
              <a:t>Multiple User Access</a:t>
            </a:r>
          </a:p>
          <a:p>
            <a:pPr algn="just">
              <a:buFont typeface="Wingdings" pitchFamily="2" charset="2"/>
              <a:buChar char="Ø"/>
            </a:pPr>
            <a:r>
              <a:rPr lang="en-US" sz="2000" dirty="0" smtClean="0">
                <a:latin typeface="Times New Roman" pitchFamily="18" charset="0"/>
                <a:cs typeface="Times New Roman" pitchFamily="18" charset="0"/>
              </a:rPr>
              <a:t>Data Protection</a:t>
            </a:r>
          </a:p>
          <a:p>
            <a:pPr algn="just">
              <a:buFont typeface="Wingdings" pitchFamily="2" charset="2"/>
              <a:buChar char="Ø"/>
            </a:pPr>
            <a:r>
              <a:rPr lang="en-US" sz="2000" dirty="0" smtClean="0">
                <a:latin typeface="Times New Roman" pitchFamily="18" charset="0"/>
                <a:cs typeface="Times New Roman" pitchFamily="18" charset="0"/>
              </a:rPr>
              <a:t>Data Backup and Recovery</a:t>
            </a:r>
          </a:p>
          <a:p>
            <a:pPr algn="just">
              <a:buFont typeface="Wingdings" pitchFamily="2" charset="2"/>
              <a:buChar char="Ø"/>
            </a:pPr>
            <a:r>
              <a:rPr lang="en-US" sz="2000" dirty="0" smtClean="0">
                <a:latin typeface="Times New Roman" pitchFamily="18" charset="0"/>
                <a:cs typeface="Times New Roman" pitchFamily="18" charset="0"/>
              </a:rPr>
              <a:t>Everyone can work on Database</a:t>
            </a:r>
          </a:p>
          <a:p>
            <a:pPr algn="just">
              <a:buFont typeface="Wingdings" pitchFamily="2" charset="2"/>
              <a:buChar char="Ø"/>
            </a:pPr>
            <a:r>
              <a:rPr lang="en-US" sz="2000" dirty="0" smtClean="0">
                <a:latin typeface="Times New Roman" pitchFamily="18" charset="0"/>
                <a:cs typeface="Times New Roman" pitchFamily="18" charset="0"/>
              </a:rPr>
              <a:t>Integrity</a:t>
            </a:r>
          </a:p>
          <a:p>
            <a:pPr algn="just">
              <a:buFont typeface="Wingdings" pitchFamily="2" charset="2"/>
              <a:buChar char="Ø"/>
            </a:pPr>
            <a:r>
              <a:rPr lang="en-US" sz="2000" dirty="0" smtClean="0">
                <a:latin typeface="Times New Roman" pitchFamily="18" charset="0"/>
                <a:cs typeface="Times New Roman" pitchFamily="18" charset="0"/>
              </a:rPr>
              <a:t>Platform Independent</a:t>
            </a:r>
          </a:p>
          <a:p>
            <a:pPr algn="just">
              <a:buFont typeface="Wingdings" pitchFamily="2" charset="2"/>
              <a:buChar char="Ø"/>
            </a:pPr>
            <a:r>
              <a:rPr lang="en-US" sz="2000" dirty="0" smtClean="0">
                <a:latin typeface="Times New Roman" pitchFamily="18" charset="0"/>
                <a:cs typeface="Times New Roman" pitchFamily="18" charset="0"/>
              </a:rPr>
              <a:t>Mass Storage</a:t>
            </a:r>
            <a:endParaRPr lang="en-US" sz="20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pPr algn="ctr"/>
            <a:r>
              <a:rPr lang="en-US" dirty="0" smtClean="0">
                <a:latin typeface="Times New Roman" pitchFamily="18" charset="0"/>
                <a:cs typeface="Times New Roman" pitchFamily="18" charset="0"/>
              </a:rPr>
              <a:t>delete_command( )</a:t>
            </a:r>
            <a:endParaRPr lang="en-US" dirty="0">
              <a:latin typeface="Times New Roman" pitchFamily="18" charset="0"/>
              <a:cs typeface="Times New Roman" pitchFamily="18" charset="0"/>
            </a:endParaRPr>
          </a:p>
        </p:txBody>
      </p:sp>
      <p:sp>
        <p:nvSpPr>
          <p:cNvPr id="6" name="TextBox 5"/>
          <p:cNvSpPr txBox="1"/>
          <p:nvPr/>
        </p:nvSpPr>
        <p:spPr>
          <a:xfrm>
            <a:off x="2438400" y="1600200"/>
            <a:ext cx="5410200" cy="369332"/>
          </a:xfrm>
          <a:prstGeom prst="rect">
            <a:avLst/>
          </a:prstGeom>
          <a:noFill/>
        </p:spPr>
        <p:txBody>
          <a:bodyPr wrap="square" rtlCol="0">
            <a:spAutoFit/>
          </a:bodyPr>
          <a:lstStyle/>
          <a:p>
            <a:pPr>
              <a:buFont typeface="Arial" pitchFamily="34" charset="0"/>
              <a:buChar char="•"/>
            </a:pPr>
            <a:endParaRPr lang="en-US" dirty="0"/>
          </a:p>
        </p:txBody>
      </p:sp>
      <p:sp>
        <p:nvSpPr>
          <p:cNvPr id="9" name="Content Placeholder 8"/>
          <p:cNvSpPr>
            <a:spLocks noGrp="1"/>
          </p:cNvSpPr>
          <p:nvPr>
            <p:ph idx="1"/>
          </p:nvPr>
        </p:nvSpPr>
        <p:spPr>
          <a:xfrm>
            <a:off x="1219200" y="990600"/>
            <a:ext cx="7696200" cy="5029200"/>
          </a:xfrm>
        </p:spPr>
        <p:txBody>
          <a:bodyPr>
            <a:normAutofit/>
          </a:bodyPr>
          <a:lstStyle/>
          <a:p>
            <a:pPr algn="just"/>
            <a:r>
              <a:rPr lang="en-US" sz="2000" dirty="0" smtClean="0">
                <a:latin typeface="Times New Roman" pitchFamily="18" charset="0"/>
                <a:cs typeface="Times New Roman" pitchFamily="18" charset="0"/>
              </a:rPr>
              <a:t>Here when the user selects one of the rows in the list box, we need to grab the ID of that row and send back ID to the delete function over the backend script.</a:t>
            </a:r>
          </a:p>
          <a:p>
            <a:pPr algn="just"/>
            <a:r>
              <a:rPr lang="en-US" sz="2000" dirty="0" smtClean="0">
                <a:latin typeface="Times New Roman" pitchFamily="18" charset="0"/>
                <a:cs typeface="Times New Roman" pitchFamily="18" charset="0"/>
              </a:rPr>
              <a:t>A user want to delete a particular row, so we implement a method to get a row selected by the user.</a:t>
            </a:r>
            <a:endParaRPr lang="en-US" sz="2000" dirty="0" smtClean="0"/>
          </a:p>
          <a:p>
            <a:pPr algn="just"/>
            <a:r>
              <a:rPr lang="en-US" sz="2000" dirty="0" smtClean="0">
                <a:latin typeface="Times New Roman" pitchFamily="18" charset="0"/>
                <a:cs typeface="Times New Roman" pitchFamily="18" charset="0"/>
              </a:rPr>
              <a:t>bind ( ) method is used to bind a function to a widget event. It takes 2 arguments the event type and function that we want to bind to the event type.</a:t>
            </a:r>
          </a:p>
          <a:p>
            <a:pPr algn="just"/>
            <a:r>
              <a:rPr lang="en-US" sz="2000" dirty="0" smtClean="0">
                <a:latin typeface="Times New Roman" pitchFamily="18" charset="0"/>
                <a:cs typeface="Times New Roman" pitchFamily="18" charset="0"/>
              </a:rPr>
              <a:t>This is written as : list1.bind('&lt;&lt;ListboxSelect&gt;&gt;',get_selected_row)</a:t>
            </a:r>
          </a:p>
          <a:p>
            <a:pPr algn="just"/>
            <a:r>
              <a:rPr lang="en-US" sz="2000" dirty="0" smtClean="0">
                <a:latin typeface="Times New Roman" pitchFamily="18" charset="0"/>
                <a:cs typeface="Times New Roman" pitchFamily="18" charset="0"/>
              </a:rPr>
              <a:t>This function gets special parameter called event which holds the information about the type of the event. So Python know that when we pass these to the bind method, it expects the function to have this event parameter. </a:t>
            </a:r>
          </a:p>
          <a:p>
            <a:pPr algn="just"/>
            <a:r>
              <a:rPr lang="en-US" sz="2000" dirty="0" smtClean="0">
                <a:latin typeface="Times New Roman" pitchFamily="18" charset="0"/>
                <a:cs typeface="Times New Roman" pitchFamily="18" charset="0"/>
              </a:rPr>
              <a:t>We can implement get_selected_row function in try except block.</a:t>
            </a:r>
            <a:r>
              <a:rPr lang="en-US" sz="2000" dirty="0" smtClean="0"/>
              <a:t> </a:t>
            </a:r>
            <a:endParaRPr lang="en-US" sz="2000" dirty="0" smtClean="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350818" y="457200"/>
            <a:ext cx="7467600" cy="3048000"/>
          </a:xfrm>
        </p:spPr>
        <p:txBody>
          <a:bodyPr>
            <a:normAutofit/>
          </a:bodyPr>
          <a:lstStyle/>
          <a:p>
            <a:pPr algn="just"/>
            <a:r>
              <a:rPr lang="en-US" sz="2000" dirty="0" smtClean="0">
                <a:latin typeface="Times New Roman" pitchFamily="18" charset="0"/>
                <a:cs typeface="Times New Roman" pitchFamily="18" charset="0"/>
              </a:rPr>
              <a:t>Instead the line under except will be executed which is pass. The pass statement means do nothing. So the function will do nothing when there's an empty list box.</a:t>
            </a:r>
          </a:p>
          <a:p>
            <a:pPr algn="just"/>
            <a:r>
              <a:rPr lang="en-US" sz="2000" dirty="0" smtClean="0">
                <a:latin typeface="Times New Roman" pitchFamily="18" charset="0"/>
                <a:cs typeface="Times New Roman" pitchFamily="18" charset="0"/>
              </a:rPr>
              <a:t>To get the index of the selected row of the list box, curselection method is used. We grab the item with index 0 of the tuple .  </a:t>
            </a:r>
          </a:p>
          <a:p>
            <a:pPr algn="just"/>
            <a:r>
              <a:rPr lang="en-US" sz="2000" dirty="0" smtClean="0">
                <a:latin typeface="Times New Roman" pitchFamily="18" charset="0"/>
                <a:cs typeface="Times New Roman" pitchFamily="18" charset="0"/>
              </a:rPr>
              <a:t>From the list box, get the tuple with index x.</a:t>
            </a:r>
          </a:p>
          <a:p>
            <a:pPr algn="just"/>
            <a:r>
              <a:rPr lang="en-US" sz="2000" dirty="0" smtClean="0">
                <a:latin typeface="Times New Roman" pitchFamily="18" charset="0"/>
                <a:cs typeface="Times New Roman" pitchFamily="18" charset="0"/>
              </a:rPr>
              <a:t>If we print the selected_tuple and select a row from a list box then we get row printed out as tuple.</a:t>
            </a:r>
          </a:p>
        </p:txBody>
      </p:sp>
      <p:pic>
        <p:nvPicPr>
          <p:cNvPr id="5" name="Picture 4" descr="C:\Users\daman\Pictures\Screenshots\Screenshot (484).png"/>
          <p:cNvPicPr/>
          <p:nvPr/>
        </p:nvPicPr>
        <p:blipFill>
          <a:blip r:embed="rId2"/>
          <a:srcRect/>
          <a:stretch>
            <a:fillRect/>
          </a:stretch>
        </p:blipFill>
        <p:spPr bwMode="auto">
          <a:xfrm>
            <a:off x="1828800" y="3539836"/>
            <a:ext cx="4114800" cy="29718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6172200" y="3962400"/>
            <a:ext cx="2667000" cy="1569660"/>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34:</a:t>
            </a:r>
          </a:p>
          <a:p>
            <a:pPr algn="ctr"/>
            <a:r>
              <a:rPr lang="en-US" sz="1600" dirty="0" smtClean="0">
                <a:latin typeface="Times New Roman" pitchFamily="18" charset="0"/>
                <a:cs typeface="Times New Roman" pitchFamily="18" charset="0"/>
              </a:rPr>
              <a:t>get_selected_row method returns the selected tuple from the list box and fills the value of that selected record in respective entries.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498080" cy="3785287"/>
          </a:xfrm>
        </p:spPr>
        <p:txBody>
          <a:bodyPr>
            <a:normAutofit/>
          </a:bodyPr>
          <a:lstStyle/>
          <a:p>
            <a:pPr algn="just"/>
            <a:r>
              <a:rPr lang="en-US" sz="2000" dirty="0" smtClean="0">
                <a:latin typeface="Times New Roman" pitchFamily="18" charset="0"/>
                <a:cs typeface="Times New Roman" pitchFamily="18" charset="0"/>
              </a:rPr>
              <a:t>As the delete method get the argument as ID from backend, so we have tuple called get selected row, we need to return the selected , if we call the function we get the selected.</a:t>
            </a:r>
          </a:p>
          <a:p>
            <a:pPr algn="just"/>
            <a:r>
              <a:rPr lang="en-US" sz="2000" dirty="0" smtClean="0">
                <a:latin typeface="Times New Roman" pitchFamily="18" charset="0"/>
                <a:cs typeface="Times New Roman" pitchFamily="18" charset="0"/>
              </a:rPr>
              <a:t>We want the item with index 0 from the selected tuple.</a:t>
            </a:r>
          </a:p>
          <a:p>
            <a:pPr algn="just"/>
            <a:r>
              <a:rPr lang="en-US" sz="2000" dirty="0" smtClean="0">
                <a:latin typeface="Times New Roman" pitchFamily="18" charset="0"/>
                <a:cs typeface="Times New Roman" pitchFamily="18" charset="0"/>
              </a:rPr>
              <a:t>When user select one of the rows we want to fill the entries with selected row, insert method of entry widget is used. First we make sure that entries are empty using delete method from 0 to end. We want to insert at the END in author entry (second entry) the selected_tuple[1] as id has 0 index and so on… for the other remaining entries.</a:t>
            </a:r>
          </a:p>
          <a:p>
            <a:endParaRPr lang="en-US" sz="2000" dirty="0"/>
          </a:p>
        </p:txBody>
      </p:sp>
      <p:pic>
        <p:nvPicPr>
          <p:cNvPr id="4" name="Picture 2" descr="C:\Users\daman\Pictures\Screenshots\Screenshot (412).png"/>
          <p:cNvPicPr>
            <a:picLocks noChangeAspect="1" noChangeArrowheads="1"/>
          </p:cNvPicPr>
          <p:nvPr/>
        </p:nvPicPr>
        <p:blipFill>
          <a:blip r:embed="rId2"/>
          <a:srcRect/>
          <a:stretch>
            <a:fillRect/>
          </a:stretch>
        </p:blipFill>
        <p:spPr bwMode="auto">
          <a:xfrm>
            <a:off x="2514600" y="4343400"/>
            <a:ext cx="4572000" cy="889687"/>
          </a:xfrm>
          <a:prstGeom prst="rect">
            <a:avLst/>
          </a:prstGeom>
          <a:ln>
            <a:noFill/>
          </a:ln>
          <a:effectLst>
            <a:outerShdw blurRad="190500" algn="tl" rotWithShape="0">
              <a:srgbClr val="000000">
                <a:alpha val="70000"/>
              </a:srgbClr>
            </a:outerShdw>
          </a:effectLst>
        </p:spPr>
      </p:pic>
      <p:sp>
        <p:nvSpPr>
          <p:cNvPr id="5" name="TextBox 4"/>
          <p:cNvSpPr txBox="1"/>
          <p:nvPr/>
        </p:nvSpPr>
        <p:spPr>
          <a:xfrm>
            <a:off x="1539240" y="5715000"/>
            <a:ext cx="70104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35: </a:t>
            </a:r>
            <a:r>
              <a:rPr lang="en-US" sz="1600" dirty="0" smtClean="0">
                <a:latin typeface="Times New Roman" pitchFamily="18" charset="0"/>
                <a:cs typeface="Times New Roman" pitchFamily="18" charset="0"/>
              </a:rPr>
              <a:t>Delete command is used to delete selected record. This method internally invokes delete function form backend.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latin typeface="Times New Roman" pitchFamily="18" charset="0"/>
                <a:cs typeface="Times New Roman" pitchFamily="18" charset="0"/>
              </a:rPr>
              <a:t>update_command(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066800"/>
            <a:ext cx="7391400" cy="3962400"/>
          </a:xfrm>
        </p:spPr>
        <p:txBody>
          <a:bodyPr>
            <a:noAutofit/>
          </a:bodyPr>
          <a:lstStyle/>
          <a:p>
            <a:pPr algn="just"/>
            <a:r>
              <a:rPr lang="en-US" sz="1950" dirty="0" smtClean="0">
                <a:latin typeface="Times New Roman" pitchFamily="18" charset="0"/>
                <a:cs typeface="Times New Roman" pitchFamily="18" charset="0"/>
              </a:rPr>
              <a:t>The update method from backend takes five arguments.</a:t>
            </a:r>
          </a:p>
          <a:p>
            <a:pPr algn="just"/>
            <a:r>
              <a:rPr lang="en-US" sz="1950" dirty="0" smtClean="0">
                <a:latin typeface="Times New Roman" pitchFamily="18" charset="0"/>
                <a:cs typeface="Times New Roman" pitchFamily="18" charset="0"/>
              </a:rPr>
              <a:t>A user can update any of the particular record by selecting that record from the list box and then making changes to the particular entries and press the update button. And further he can check the updated record by pressing view all button.</a:t>
            </a:r>
          </a:p>
          <a:p>
            <a:pPr algn="just"/>
            <a:r>
              <a:rPr lang="en-US" sz="1950" dirty="0" smtClean="0">
                <a:latin typeface="Times New Roman" pitchFamily="18" charset="0"/>
                <a:cs typeface="Times New Roman" pitchFamily="18" charset="0"/>
              </a:rPr>
              <a:t>We want to keep the ID of the selected row as the user is changing the other values not the ID. when selected row has all the data in the entries we can update or change them. All updated values are sent back to the selected row.</a:t>
            </a:r>
          </a:p>
          <a:p>
            <a:pPr marL="82296" indent="0" algn="just">
              <a:buNone/>
            </a:pPr>
            <a:r>
              <a:rPr lang="en-US" sz="1950" dirty="0" smtClean="0">
                <a:latin typeface="Times New Roman" pitchFamily="18" charset="0"/>
                <a:cs typeface="Times New Roman" pitchFamily="18" charset="0"/>
              </a:rPr>
              <a:t>This function is attached with button using : - </a:t>
            </a:r>
          </a:p>
          <a:p>
            <a:pPr algn="just"/>
            <a:r>
              <a:rPr lang="en-US" sz="1950" dirty="0" smtClean="0">
                <a:latin typeface="Times New Roman" pitchFamily="18" charset="0"/>
                <a:cs typeface="Times New Roman" pitchFamily="18" charset="0"/>
              </a:rPr>
              <a:t>b5 = Button (window, text = "Add entry", width = 12, command  = update_command)</a:t>
            </a:r>
          </a:p>
        </p:txBody>
      </p:sp>
      <p:pic>
        <p:nvPicPr>
          <p:cNvPr id="2050" name="Picture 2" descr="C:\Users\daman\Pictures\Screenshots\Screenshot (413).png"/>
          <p:cNvPicPr>
            <a:picLocks noChangeAspect="1" noChangeArrowheads="1"/>
          </p:cNvPicPr>
          <p:nvPr/>
        </p:nvPicPr>
        <p:blipFill>
          <a:blip r:embed="rId2"/>
          <a:srcRect/>
          <a:stretch>
            <a:fillRect/>
          </a:stretch>
        </p:blipFill>
        <p:spPr bwMode="auto">
          <a:xfrm>
            <a:off x="1828800" y="5152850"/>
            <a:ext cx="4495800" cy="1536065"/>
          </a:xfrm>
          <a:prstGeom prst="rect">
            <a:avLst/>
          </a:prstGeom>
          <a:ln>
            <a:noFill/>
          </a:ln>
          <a:effectLst>
            <a:outerShdw blurRad="190500" algn="tl" rotWithShape="0">
              <a:srgbClr val="000000">
                <a:alpha val="70000"/>
              </a:srgbClr>
            </a:outerShdw>
          </a:effectLst>
        </p:spPr>
      </p:pic>
      <p:sp>
        <p:nvSpPr>
          <p:cNvPr id="5" name="TextBox 4"/>
          <p:cNvSpPr txBox="1"/>
          <p:nvPr/>
        </p:nvSpPr>
        <p:spPr>
          <a:xfrm>
            <a:off x="6629400" y="5105400"/>
            <a:ext cx="2286000" cy="1569660"/>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36:</a:t>
            </a:r>
          </a:p>
          <a:p>
            <a:pPr algn="ctr"/>
            <a:r>
              <a:rPr lang="en-US" sz="1600" dirty="0" smtClean="0">
                <a:latin typeface="Times New Roman" pitchFamily="18" charset="0"/>
                <a:cs typeface="Times New Roman" pitchFamily="18" charset="0"/>
              </a:rPr>
              <a:t>Update_command is used to update records. This method internally calls update function form backend.</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b="1" dirty="0" smtClean="0">
                <a:latin typeface="Times New Roman" pitchFamily="18" charset="0"/>
                <a:cs typeface="Times New Roman" pitchFamily="18" charset="0"/>
              </a:rPr>
              <a:t>Standalone executable version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295400"/>
            <a:ext cx="7498080" cy="4800600"/>
          </a:xfrm>
        </p:spPr>
        <p:txBody>
          <a:bodyPr>
            <a:normAutofit/>
          </a:bodyPr>
          <a:lstStyle/>
          <a:p>
            <a:pPr algn="just"/>
            <a:r>
              <a:rPr lang="en-US" sz="2000" dirty="0" smtClean="0">
                <a:latin typeface="Times New Roman" pitchFamily="18" charset="0"/>
                <a:cs typeface="Times New Roman" pitchFamily="18" charset="0"/>
              </a:rPr>
              <a:t>We can execute the script using python but if you want to give your project to someone else, they can run it if they have python installed in their PC. And execute the program by going to the terminal and invoking python and the script. That may be difficult for users who are not experienced with programming.</a:t>
            </a:r>
          </a:p>
          <a:p>
            <a:pPr algn="just"/>
            <a:r>
              <a:rPr lang="en-US" sz="2000" dirty="0" smtClean="0">
                <a:latin typeface="Times New Roman" pitchFamily="18" charset="0"/>
                <a:cs typeface="Times New Roman" pitchFamily="18" charset="0"/>
              </a:rPr>
              <a:t>We want to make standalone executable version that we can send to anyone and they can click and go ahead, insert data, retrieve data and so on.</a:t>
            </a:r>
          </a:p>
          <a:p>
            <a:pPr algn="just"/>
            <a:r>
              <a:rPr lang="en-US" sz="2000" dirty="0" smtClean="0">
                <a:latin typeface="Times New Roman" pitchFamily="18" charset="0"/>
                <a:cs typeface="Times New Roman" pitchFamily="18" charset="0"/>
              </a:rPr>
              <a:t>File will work for executable version in any operating system.</a:t>
            </a:r>
          </a:p>
          <a:p>
            <a:pPr algn="just"/>
            <a:r>
              <a:rPr lang="en-US" sz="2000" dirty="0" smtClean="0">
                <a:latin typeface="Times New Roman" pitchFamily="18" charset="0"/>
                <a:cs typeface="Times New Roman" pitchFamily="18" charset="0"/>
              </a:rPr>
              <a:t>There exists a library to make standalone executables in python i.e. “ pyinstaller ”(can be installed using pip install pyinstaller).</a:t>
            </a:r>
          </a:p>
          <a:p>
            <a:pPr algn="just"/>
            <a:r>
              <a:rPr lang="en-US" sz="2000" dirty="0" smtClean="0">
                <a:latin typeface="Times New Roman" pitchFamily="18" charset="0"/>
                <a:cs typeface="Times New Roman" pitchFamily="18" charset="0"/>
              </a:rPr>
              <a:t>Pyinstaller script makes a .exe file on windows, .f  file on MAC and also bunch of  other files are generated which are associated with out program. </a:t>
            </a:r>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3400"/>
            <a:ext cx="7498080" cy="4114800"/>
          </a:xfrm>
        </p:spPr>
        <p:txBody>
          <a:bodyPr>
            <a:normAutofit/>
          </a:bodyPr>
          <a:lstStyle/>
          <a:p>
            <a:pPr algn="just"/>
            <a:r>
              <a:rPr lang="en-US" sz="2000" dirty="0" smtClean="0">
                <a:latin typeface="Times New Roman" pitchFamily="18" charset="0"/>
                <a:cs typeface="Times New Roman" pitchFamily="18" charset="0"/>
              </a:rPr>
              <a:t>Fig. 37 will create a single executable file.</a:t>
            </a:r>
          </a:p>
          <a:p>
            <a:pPr algn="just"/>
            <a:r>
              <a:rPr lang="en-US" sz="2000" dirty="0" smtClean="0">
                <a:latin typeface="Times New Roman" pitchFamily="18" charset="0"/>
                <a:cs typeface="Times New Roman" pitchFamily="18" charset="0"/>
              </a:rPr>
              <a:t>frontend.py is holding all the code and it also imports the backend script.</a:t>
            </a:r>
          </a:p>
          <a:p>
            <a:pPr algn="just"/>
            <a:r>
              <a:rPr lang="en-US" sz="2000" dirty="0" smtClean="0">
                <a:latin typeface="Times New Roman" pitchFamily="18" charset="0"/>
                <a:cs typeface="Times New Roman" pitchFamily="18" charset="0"/>
              </a:rPr>
              <a:t>After running this command where frontend.py is present, frontend.exe will be created (in windows).</a:t>
            </a:r>
          </a:p>
          <a:p>
            <a:pPr algn="just"/>
            <a:r>
              <a:rPr lang="en-US" sz="2000" dirty="0" smtClean="0">
                <a:latin typeface="Times New Roman" pitchFamily="18" charset="0"/>
                <a:cs typeface="Times New Roman" pitchFamily="18" charset="0"/>
              </a:rPr>
              <a:t>By opening the frontend.exe file we get the whole window interface. A new books.db file is generated by default. </a:t>
            </a:r>
          </a:p>
          <a:p>
            <a:pPr algn="just"/>
            <a:r>
              <a:rPr lang="en-US" sz="2000" dirty="0" smtClean="0">
                <a:latin typeface="Times New Roman" pitchFamily="18" charset="0"/>
                <a:cs typeface="Times New Roman" pitchFamily="18" charset="0"/>
              </a:rPr>
              <a:t>If we click view all button, no data will be shown in the list box as we don’t have any data because books.db is created from scratch.</a:t>
            </a:r>
          </a:p>
          <a:p>
            <a:pPr algn="just"/>
            <a:r>
              <a:rPr lang="en-US" sz="2000" dirty="0" smtClean="0">
                <a:latin typeface="Times New Roman" pitchFamily="18" charset="0"/>
                <a:cs typeface="Times New Roman" pitchFamily="18" charset="0"/>
              </a:rPr>
              <a:t>So we want to give the user both the executable file and the existing database.</a:t>
            </a:r>
          </a:p>
        </p:txBody>
      </p:sp>
      <p:pic>
        <p:nvPicPr>
          <p:cNvPr id="2050" name="Picture 2" descr="C:\Users\daman\Pictures\Screenshots\Screenshot (419).png"/>
          <p:cNvPicPr>
            <a:picLocks noChangeAspect="1" noChangeArrowheads="1"/>
          </p:cNvPicPr>
          <p:nvPr/>
        </p:nvPicPr>
        <p:blipFill>
          <a:blip r:embed="rId2"/>
          <a:srcRect/>
          <a:stretch>
            <a:fillRect/>
          </a:stretch>
        </p:blipFill>
        <p:spPr bwMode="auto">
          <a:xfrm>
            <a:off x="2438400" y="5410200"/>
            <a:ext cx="5001491" cy="609600"/>
          </a:xfrm>
          <a:prstGeom prst="rect">
            <a:avLst/>
          </a:prstGeom>
          <a:ln>
            <a:noFill/>
          </a:ln>
          <a:effectLst>
            <a:outerShdw blurRad="190500" algn="tl" rotWithShape="0">
              <a:srgbClr val="000000">
                <a:alpha val="70000"/>
              </a:srgbClr>
            </a:outerShdw>
          </a:effectLst>
        </p:spPr>
      </p:pic>
      <p:pic>
        <p:nvPicPr>
          <p:cNvPr id="6" name="Picture 3" descr="C:\Users\daman\Pictures\Screenshots\Screenshot (420).png"/>
          <p:cNvPicPr>
            <a:picLocks noChangeAspect="1" noChangeArrowheads="1"/>
          </p:cNvPicPr>
          <p:nvPr/>
        </p:nvPicPr>
        <p:blipFill>
          <a:blip r:embed="rId3"/>
          <a:srcRect/>
          <a:stretch>
            <a:fillRect/>
          </a:stretch>
        </p:blipFill>
        <p:spPr bwMode="auto">
          <a:xfrm>
            <a:off x="3429000" y="4953000"/>
            <a:ext cx="2743200" cy="457200"/>
          </a:xfrm>
          <a:prstGeom prst="rect">
            <a:avLst/>
          </a:prstGeom>
          <a:ln>
            <a:noFill/>
          </a:ln>
          <a:effectLst>
            <a:outerShdw blurRad="190500" algn="tl" rotWithShape="0">
              <a:srgbClr val="000000">
                <a:alpha val="70000"/>
              </a:srgbClr>
            </a:outerShdw>
          </a:effectLst>
        </p:spPr>
      </p:pic>
      <p:sp>
        <p:nvSpPr>
          <p:cNvPr id="7" name="TextBox 6"/>
          <p:cNvSpPr txBox="1"/>
          <p:nvPr/>
        </p:nvSpPr>
        <p:spPr>
          <a:xfrm>
            <a:off x="1676400" y="6096000"/>
            <a:ext cx="6629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37: </a:t>
            </a:r>
            <a:r>
              <a:rPr lang="en-US" sz="1600" dirty="0" smtClean="0">
                <a:latin typeface="Times New Roman" pitchFamily="18" charset="0"/>
                <a:cs typeface="Times New Roman" pitchFamily="18" charset="0"/>
              </a:rPr>
              <a:t>Commands for making single executable file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lstStyle/>
          <a:p>
            <a:r>
              <a:rPr lang="en-US" b="1" dirty="0" smtClean="0">
                <a:latin typeface="Times New Roman" pitchFamily="18" charset="0"/>
                <a:cs typeface="Times New Roman" pitchFamily="18" charset="0"/>
              </a:rPr>
              <a:t>Bibliography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Websites</a:t>
            </a:r>
            <a:r>
              <a:rPr lang="en-US" sz="2200" b="1"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0"/>
            <a:r>
              <a:rPr lang="en-US" sz="2400" u="sng" dirty="0" smtClean="0">
                <a:solidFill>
                  <a:schemeClr val="tx1">
                    <a:lumMod val="75000"/>
                    <a:lumOff val="25000"/>
                  </a:schemeClr>
                </a:solidFill>
                <a:latin typeface="Times New Roman" pitchFamily="18" charset="0"/>
                <a:cs typeface="Times New Roman" pitchFamily="18" charset="0"/>
                <a:hlinkClick r:id="rId2"/>
              </a:rPr>
              <a:t>www.w3schools.com</a:t>
            </a:r>
            <a:r>
              <a:rPr lang="en-US" sz="2400" dirty="0" smtClean="0">
                <a:solidFill>
                  <a:schemeClr val="tx1">
                    <a:lumMod val="75000"/>
                    <a:lumOff val="25000"/>
                  </a:schemeClr>
                </a:solidFill>
                <a:latin typeface="Times New Roman" pitchFamily="18" charset="0"/>
                <a:cs typeface="Times New Roman" pitchFamily="18" charset="0"/>
              </a:rPr>
              <a:t> </a:t>
            </a:r>
          </a:p>
          <a:p>
            <a:pPr lvl="0"/>
            <a:r>
              <a:rPr lang="en-US" sz="2400" u="sng" dirty="0" smtClean="0">
                <a:solidFill>
                  <a:schemeClr val="tx1">
                    <a:lumMod val="75000"/>
                    <a:lumOff val="25000"/>
                  </a:schemeClr>
                </a:solidFill>
                <a:latin typeface="Times New Roman" pitchFamily="18" charset="0"/>
                <a:cs typeface="Times New Roman" pitchFamily="18" charset="0"/>
                <a:hlinkClick r:id="rId3"/>
              </a:rPr>
              <a:t>www.wikipedia.com</a:t>
            </a:r>
            <a:endParaRPr lang="en-US" sz="2400" dirty="0" smtClean="0">
              <a:solidFill>
                <a:schemeClr val="tx1">
                  <a:lumMod val="75000"/>
                  <a:lumOff val="25000"/>
                </a:schemeClr>
              </a:solidFill>
              <a:latin typeface="Times New Roman" pitchFamily="18" charset="0"/>
              <a:cs typeface="Times New Roman" pitchFamily="18" charset="0"/>
            </a:endParaRPr>
          </a:p>
          <a:p>
            <a:pPr lvl="0"/>
            <a:r>
              <a:rPr lang="en-US" sz="2400" u="sng" dirty="0" smtClean="0">
                <a:solidFill>
                  <a:schemeClr val="tx1">
                    <a:lumMod val="75000"/>
                    <a:lumOff val="25000"/>
                  </a:schemeClr>
                </a:solidFill>
                <a:latin typeface="Times New Roman" pitchFamily="18" charset="0"/>
                <a:cs typeface="Times New Roman" pitchFamily="18" charset="0"/>
                <a:hlinkClick r:id="rId4"/>
              </a:rPr>
              <a:t>www.goodreads.com</a:t>
            </a:r>
            <a:endParaRPr lang="en-US" sz="2400" dirty="0" smtClean="0">
              <a:solidFill>
                <a:schemeClr val="tx1">
                  <a:lumMod val="75000"/>
                  <a:lumOff val="25000"/>
                </a:schemeClr>
              </a:solidFill>
              <a:latin typeface="Times New Roman" pitchFamily="18" charset="0"/>
              <a:cs typeface="Times New Roman" pitchFamily="18" charset="0"/>
            </a:endParaRPr>
          </a:p>
          <a:p>
            <a:pPr lvl="0"/>
            <a:r>
              <a:rPr lang="en-US" sz="2400" u="sng" dirty="0" smtClean="0">
                <a:solidFill>
                  <a:schemeClr val="tx1">
                    <a:lumMod val="75000"/>
                    <a:lumOff val="25000"/>
                  </a:schemeClr>
                </a:solidFill>
                <a:latin typeface="Times New Roman" pitchFamily="18" charset="0"/>
                <a:cs typeface="Times New Roman" pitchFamily="18" charset="0"/>
                <a:hlinkClick r:id="rId5"/>
              </a:rPr>
              <a:t>www.quora.com</a:t>
            </a:r>
          </a:p>
          <a:p>
            <a:pPr lvl="0"/>
            <a:r>
              <a:rPr lang="en-US" sz="2400" u="sng" dirty="0" smtClean="0">
                <a:solidFill>
                  <a:schemeClr val="tx1">
                    <a:lumMod val="75000"/>
                    <a:lumOff val="25000"/>
                  </a:schemeClr>
                </a:solidFill>
                <a:latin typeface="Times New Roman" pitchFamily="18" charset="0"/>
                <a:cs typeface="Times New Roman" pitchFamily="18" charset="0"/>
                <a:hlinkClick r:id="rId6"/>
              </a:rPr>
              <a:t>www.tutorialspoint.com</a:t>
            </a:r>
            <a:endParaRPr lang="en-US" sz="2400" dirty="0" smtClean="0">
              <a:solidFill>
                <a:schemeClr val="tx1">
                  <a:lumMod val="75000"/>
                  <a:lumOff val="25000"/>
                </a:schemeClr>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2286000"/>
            <a:ext cx="4072131" cy="193899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smtClean="0">
                <a:ln w="0"/>
                <a:solidFill>
                  <a:schemeClr val="tx2">
                    <a:lumMod val="75000"/>
                  </a:schemeClr>
                </a:solidFill>
                <a:effectLst>
                  <a:reflection blurRad="12700" stA="50000" endPos="50000" dist="5000" dir="5400000" sy="-100000" rotWithShape="0"/>
                </a:effectLst>
                <a:latin typeface="Times New Roman" pitchFamily="18" charset="0"/>
                <a:cs typeface="Times New Roman" pitchFamily="18" charset="0"/>
              </a:rPr>
              <a:t>THANK</a:t>
            </a:r>
          </a:p>
          <a:p>
            <a:pPr algn="ctr"/>
            <a:r>
              <a:rPr lang="en-US" sz="6000" b="1" cap="all" dirty="0" smtClean="0">
                <a:ln w="0"/>
                <a:solidFill>
                  <a:schemeClr val="tx2">
                    <a:lumMod val="75000"/>
                  </a:schemeClr>
                </a:solidFill>
                <a:effectLst>
                  <a:reflection blurRad="12700" stA="50000" endPos="50000" dist="5000" dir="5400000" sy="-100000" rotWithShape="0"/>
                </a:effectLst>
                <a:latin typeface="Times New Roman" pitchFamily="18" charset="0"/>
                <a:cs typeface="Times New Roman" pitchFamily="18" charset="0"/>
              </a:rPr>
              <a:t>YOU</a:t>
            </a:r>
            <a:endParaRPr lang="en-US" sz="6000" b="1" cap="all" spc="0" dirty="0">
              <a:ln w="0"/>
              <a:solidFill>
                <a:schemeClr val="tx2">
                  <a:lumMod val="75000"/>
                </a:schemeClr>
              </a:solidFill>
              <a:effectLst>
                <a:reflection blurRad="12700" stA="50000" endPos="50000" dist="5000" dir="5400000" sy="-100000" rotWithShape="0"/>
              </a:effectLst>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a:bodyPr>
          <a:lstStyle/>
          <a:p>
            <a:pPr fontAlgn="base">
              <a:buNone/>
            </a:pPr>
            <a:r>
              <a:rPr lang="en-US" sz="2200" b="1" dirty="0" smtClean="0">
                <a:latin typeface="Times New Roman" pitchFamily="18" charset="0"/>
                <a:cs typeface="Times New Roman" pitchFamily="18" charset="0"/>
              </a:rPr>
              <a:t>The main objectives of the system are:</a:t>
            </a:r>
            <a:endParaRPr lang="en-US" sz="2200" dirty="0" smtClean="0">
              <a:latin typeface="Times New Roman" pitchFamily="18" charset="0"/>
              <a:cs typeface="Times New Roman" pitchFamily="18" charset="0"/>
            </a:endParaRPr>
          </a:p>
          <a:p>
            <a:pPr lvl="0" fontAlgn="base"/>
            <a:r>
              <a:rPr lang="en-US" sz="2000" dirty="0" smtClean="0">
                <a:latin typeface="Times New Roman" pitchFamily="18" charset="0"/>
                <a:cs typeface="Times New Roman" pitchFamily="18" charset="0"/>
              </a:rPr>
              <a:t>User can login to access the data of books.</a:t>
            </a:r>
          </a:p>
          <a:p>
            <a:pPr lvl="0" fontAlgn="base"/>
            <a:r>
              <a:rPr lang="en-US" sz="2000" dirty="0" smtClean="0">
                <a:latin typeface="Times New Roman" pitchFamily="18" charset="0"/>
                <a:cs typeface="Times New Roman" pitchFamily="18" charset="0"/>
              </a:rPr>
              <a:t>A new user can register or sign up and make account.</a:t>
            </a:r>
          </a:p>
          <a:p>
            <a:pPr lvl="0" fontAlgn="base"/>
            <a:r>
              <a:rPr lang="en-US" sz="2000" dirty="0" smtClean="0">
                <a:latin typeface="Times New Roman" pitchFamily="18" charset="0"/>
                <a:cs typeface="Times New Roman" pitchFamily="18" charset="0"/>
              </a:rPr>
              <a:t>User can view all the records.</a:t>
            </a:r>
          </a:p>
          <a:p>
            <a:pPr lvl="0" fontAlgn="base"/>
            <a:r>
              <a:rPr lang="en-US" sz="2000" dirty="0" smtClean="0">
                <a:latin typeface="Times New Roman" pitchFamily="18" charset="0"/>
                <a:cs typeface="Times New Roman" pitchFamily="18" charset="0"/>
              </a:rPr>
              <a:t>User can delete selected record.</a:t>
            </a:r>
          </a:p>
          <a:p>
            <a:pPr lvl="0" fontAlgn="base"/>
            <a:r>
              <a:rPr lang="en-US" sz="2000" dirty="0" smtClean="0">
                <a:latin typeface="Times New Roman" pitchFamily="18" charset="0"/>
                <a:cs typeface="Times New Roman" pitchFamily="18" charset="0"/>
              </a:rPr>
              <a:t>User can update selected record.</a:t>
            </a:r>
          </a:p>
          <a:p>
            <a:pPr lvl="0" fontAlgn="base"/>
            <a:r>
              <a:rPr lang="en-US" sz="2000" dirty="0" smtClean="0">
                <a:latin typeface="Times New Roman" pitchFamily="18" charset="0"/>
                <a:cs typeface="Times New Roman" pitchFamily="18" charset="0"/>
              </a:rPr>
              <a:t>User can insert new record.</a:t>
            </a:r>
          </a:p>
          <a:p>
            <a:pPr lvl="0" fontAlgn="base"/>
            <a:r>
              <a:rPr lang="en-US" sz="2000" dirty="0" smtClean="0">
                <a:latin typeface="Times New Roman" pitchFamily="18" charset="0"/>
                <a:cs typeface="Times New Roman" pitchFamily="18" charset="0"/>
              </a:rPr>
              <a:t>User can Search for any record.</a:t>
            </a:r>
          </a:p>
          <a:p>
            <a:pPr>
              <a:buFont typeface="Wingdings" pitchFamily="2" charset="2"/>
              <a:buChar char="q"/>
            </a:pPr>
            <a:r>
              <a:rPr lang="en-US" b="1" dirty="0" smtClean="0">
                <a:latin typeface="Times New Roman" pitchFamily="18" charset="0"/>
                <a:cs typeface="Times New Roman" pitchFamily="18" charset="0"/>
              </a:rPr>
              <a:t> Features</a:t>
            </a:r>
          </a:p>
          <a:p>
            <a:pPr>
              <a:buFont typeface="Wingdings" pitchFamily="2" charset="2"/>
              <a:buChar char="Ø"/>
            </a:pPr>
            <a:r>
              <a:rPr lang="en-US" sz="2000" dirty="0" smtClean="0">
                <a:latin typeface="Times New Roman" pitchFamily="18" charset="0"/>
                <a:cs typeface="Times New Roman" pitchFamily="18" charset="0"/>
              </a:rPr>
              <a:t>Minimum Duplication and Redundancy.</a:t>
            </a:r>
          </a:p>
          <a:p>
            <a:pPr>
              <a:buFont typeface="Wingdings" pitchFamily="2" charset="2"/>
              <a:buChar char="Ø"/>
            </a:pPr>
            <a:r>
              <a:rPr lang="en-US" sz="2000" dirty="0" smtClean="0">
                <a:latin typeface="Times New Roman" pitchFamily="18" charset="0"/>
                <a:cs typeface="Times New Roman" pitchFamily="18" charset="0"/>
              </a:rPr>
              <a:t>Saves Storage Space and Cost.</a:t>
            </a:r>
          </a:p>
          <a:p>
            <a:pPr>
              <a:buFont typeface="Wingdings" pitchFamily="2" charset="2"/>
              <a:buChar char="Ø"/>
            </a:pPr>
            <a:r>
              <a:rPr lang="en-US" sz="2000" dirty="0" smtClean="0">
                <a:latin typeface="Times New Roman" pitchFamily="18" charset="0"/>
                <a:cs typeface="Times New Roman" pitchFamily="18" charset="0"/>
              </a:rPr>
              <a:t>Anyone can work on it.</a:t>
            </a:r>
          </a:p>
          <a:p>
            <a:pPr>
              <a:buFont typeface="Wingdings" pitchFamily="2" charset="2"/>
              <a:buChar char="Ø"/>
            </a:pPr>
            <a:r>
              <a:rPr lang="en-US" sz="2000" dirty="0" smtClean="0">
                <a:latin typeface="Times New Roman" pitchFamily="18" charset="0"/>
                <a:cs typeface="Times New Roman" pitchFamily="18" charset="0"/>
              </a:rPr>
              <a:t>Large database maintenance.</a:t>
            </a:r>
          </a:p>
          <a:p>
            <a:pPr>
              <a:buFont typeface="Wingdings" pitchFamily="2" charset="2"/>
              <a:buChar char="Ø"/>
            </a:pPr>
            <a:r>
              <a:rPr lang="en-US" sz="2000" dirty="0" smtClean="0">
                <a:latin typeface="Times New Roman" pitchFamily="18" charset="0"/>
                <a:cs typeface="Times New Roman" pitchFamily="18" charset="0"/>
              </a:rPr>
              <a:t>Provides high level of Security.</a:t>
            </a:r>
          </a:p>
          <a:p>
            <a:pPr>
              <a:buFont typeface="Wingdings" pitchFamily="2" charset="2"/>
              <a:buChar char="Ø"/>
            </a:pPr>
            <a:r>
              <a:rPr lang="en-US" sz="2000" dirty="0" smtClean="0">
                <a:latin typeface="Times New Roman" pitchFamily="18" charset="0"/>
                <a:cs typeface="Times New Roman" pitchFamily="18" charset="0"/>
              </a:rPr>
              <a:t>Permanent Storage of Data.</a:t>
            </a:r>
            <a:endParaRPr lang="en-US" sz="20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172200"/>
          </a:xfrm>
        </p:spPr>
        <p:txBody>
          <a:bodyPr>
            <a:normAutofit/>
          </a:bodyPr>
          <a:lstStyle/>
          <a:p>
            <a:pPr>
              <a:buFont typeface="Wingdings" pitchFamily="2" charset="2"/>
              <a:buChar char="q"/>
            </a:pPr>
            <a:r>
              <a:rPr lang="en-US" b="1" dirty="0" smtClean="0">
                <a:latin typeface="Times New Roman" pitchFamily="18" charset="0"/>
                <a:cs typeface="Times New Roman" pitchFamily="18" charset="0"/>
              </a:rPr>
              <a:t> tkinter</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Python offers multiple options for developing GUI (Graphical User Interface). Out of all the GUI methods, tkinter is most commonly used method. It is a standard Python interface to the Tk GUI toolkit shipped with Python. Python with tkinter outputs the fastest and easiest way to create the GUI applications.</a:t>
            </a:r>
          </a:p>
          <a:p>
            <a:pPr algn="just">
              <a:buNone/>
            </a:pPr>
            <a:endParaRPr lang="en-US" sz="2000" dirty="0" smtClean="0">
              <a:latin typeface="Times New Roman" pitchFamily="18" charset="0"/>
              <a:cs typeface="Times New Roman" pitchFamily="18" charset="0"/>
            </a:endParaRPr>
          </a:p>
          <a:p>
            <a:pPr fontAlgn="base">
              <a:buNone/>
            </a:pPr>
            <a:r>
              <a:rPr lang="en-US" sz="2000" b="1" dirty="0" smtClean="0"/>
              <a:t>    </a:t>
            </a:r>
            <a:r>
              <a:rPr lang="en-US" sz="2000" b="1" dirty="0" smtClean="0">
                <a:latin typeface="Times New Roman" pitchFamily="18" charset="0"/>
                <a:cs typeface="Times New Roman" pitchFamily="18" charset="0"/>
              </a:rPr>
              <a:t>To create a tkinter:</a:t>
            </a:r>
            <a:endParaRPr lang="en-US" sz="2000" dirty="0" smtClean="0">
              <a:latin typeface="Times New Roman" pitchFamily="18" charset="0"/>
              <a:cs typeface="Times New Roman" pitchFamily="18" charset="0"/>
            </a:endParaRPr>
          </a:p>
          <a:p>
            <a:pPr lvl="0" fontAlgn="base"/>
            <a:r>
              <a:rPr lang="en-US" sz="2000" dirty="0" smtClean="0">
                <a:latin typeface="Times New Roman" pitchFamily="18" charset="0"/>
                <a:cs typeface="Times New Roman" pitchFamily="18" charset="0"/>
              </a:rPr>
              <a:t>Importing the module – tkinter</a:t>
            </a:r>
          </a:p>
          <a:p>
            <a:pPr lvl="0" fontAlgn="base"/>
            <a:r>
              <a:rPr lang="en-US" sz="2000" dirty="0" smtClean="0">
                <a:latin typeface="Times New Roman" pitchFamily="18" charset="0"/>
                <a:cs typeface="Times New Roman" pitchFamily="18" charset="0"/>
              </a:rPr>
              <a:t>Create the main window (container)</a:t>
            </a:r>
          </a:p>
          <a:p>
            <a:pPr lvl="0" fontAlgn="base"/>
            <a:r>
              <a:rPr lang="en-US" sz="2000" dirty="0" smtClean="0">
                <a:latin typeface="Times New Roman" pitchFamily="18" charset="0"/>
                <a:cs typeface="Times New Roman" pitchFamily="18" charset="0"/>
              </a:rPr>
              <a:t>Add any number of widgets to the main window</a:t>
            </a:r>
          </a:p>
          <a:p>
            <a:pPr lvl="0" fontAlgn="base"/>
            <a:r>
              <a:rPr lang="en-US" sz="2000" dirty="0" smtClean="0">
                <a:latin typeface="Times New Roman" pitchFamily="18" charset="0"/>
                <a:cs typeface="Times New Roman" pitchFamily="18" charset="0"/>
              </a:rPr>
              <a:t>Apply the event Trigger on the widgets.</a:t>
            </a:r>
          </a:p>
          <a:p>
            <a:pPr fontAlgn="base">
              <a:buNone/>
            </a:pPr>
            <a:r>
              <a:rPr lang="en-US" sz="2000" dirty="0" smtClean="0">
                <a:latin typeface="Times New Roman" pitchFamily="18" charset="0"/>
                <a:cs typeface="Times New Roman" pitchFamily="18" charset="0"/>
              </a:rPr>
              <a:t>     Importing tkinter is same as importing any other module in the python code. The name of the module in Python 2.x is ‘Tkinter’ and in Python 3.x is ‘tkinter’.</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20000" cy="4191000"/>
          </a:xfrm>
        </p:spPr>
        <p:txBody>
          <a:bodyPr>
            <a:normAutofit/>
          </a:bodyPr>
          <a:lstStyle/>
          <a:p>
            <a:pPr algn="just" fontAlgn="base">
              <a:buNone/>
            </a:pP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There are two main methods used you the user need to remember while creating the Python application with GUI:</a:t>
            </a:r>
          </a:p>
          <a:p>
            <a:pPr lvl="0" algn="just" fontAlgn="base"/>
            <a:r>
              <a:rPr lang="en-US" sz="2000" b="1" dirty="0" smtClean="0">
                <a:latin typeface="Times New Roman" pitchFamily="18" charset="0"/>
                <a:cs typeface="Times New Roman" pitchFamily="18" charset="0"/>
              </a:rPr>
              <a:t>Tk (screen Name = None,  base Name = None,  class Name = ’Tk’,  use Tk=1):</a:t>
            </a:r>
            <a:r>
              <a:rPr lang="en-US" sz="2000" dirty="0" smtClean="0">
                <a:latin typeface="Times New Roman" pitchFamily="18" charset="0"/>
                <a:cs typeface="Times New Roman" pitchFamily="18" charset="0"/>
              </a:rPr>
              <a:t> </a:t>
            </a:r>
          </a:p>
          <a:p>
            <a:pPr lvl="0" algn="just" fontAlgn="base">
              <a:buNone/>
            </a:pPr>
            <a:r>
              <a:rPr lang="en-US" sz="2000" dirty="0" smtClean="0">
                <a:latin typeface="Times New Roman" pitchFamily="18" charset="0"/>
                <a:cs typeface="Times New Roman" pitchFamily="18" charset="0"/>
              </a:rPr>
              <a:t>    To create a main window, tkinter offers this method. To change the name of the window, you can change the className to the desired one. The basic code used to create the main window of the application is shown in figure.</a:t>
            </a:r>
          </a:p>
          <a:p>
            <a:pPr lvl="0" algn="just" fontAlgn="base"/>
            <a:r>
              <a:rPr lang="en-US" sz="2000" b="1" dirty="0" smtClean="0">
                <a:latin typeface="Times New Roman" pitchFamily="18" charset="0"/>
                <a:cs typeface="Times New Roman" pitchFamily="18" charset="0"/>
              </a:rPr>
              <a:t>mainloop( ):</a:t>
            </a:r>
            <a:r>
              <a:rPr lang="en-US" sz="2000" dirty="0" smtClean="0">
                <a:latin typeface="Times New Roman" pitchFamily="18" charset="0"/>
                <a:cs typeface="Times New Roman" pitchFamily="18" charset="0"/>
              </a:rPr>
              <a:t> There is a method known by the name mainloop() is used when you are ready for the application to run. mainloop() is an infinite loop used to run the application, wait for an event to occur and process the event till the window is not closed.</a:t>
            </a:r>
          </a:p>
          <a:p>
            <a:pPr algn="just" fontAlgn="base"/>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1026" name="Picture 2" descr="C:\Users\daman\Pictures\Screenshots\Screenshot (422).png"/>
          <p:cNvPicPr>
            <a:picLocks noChangeAspect="1" noChangeArrowheads="1"/>
          </p:cNvPicPr>
          <p:nvPr/>
        </p:nvPicPr>
        <p:blipFill>
          <a:blip r:embed="rId2"/>
          <a:srcRect/>
          <a:stretch>
            <a:fillRect/>
          </a:stretch>
        </p:blipFill>
        <p:spPr bwMode="auto">
          <a:xfrm>
            <a:off x="1524000" y="4572000"/>
            <a:ext cx="7082532" cy="1447800"/>
          </a:xfrm>
          <a:prstGeom prst="rect">
            <a:avLst/>
          </a:prstGeom>
          <a:ln>
            <a:noFill/>
          </a:ln>
          <a:effectLst>
            <a:outerShdw blurRad="190500" algn="tl" rotWithShape="0">
              <a:srgbClr val="000000">
                <a:alpha val="70000"/>
              </a:srgbClr>
            </a:outerShdw>
          </a:effectLst>
        </p:spPr>
      </p:pic>
      <p:sp>
        <p:nvSpPr>
          <p:cNvPr id="4" name="TextBox 3"/>
          <p:cNvSpPr txBox="1"/>
          <p:nvPr/>
        </p:nvSpPr>
        <p:spPr>
          <a:xfrm>
            <a:off x="1600200" y="6248400"/>
            <a:ext cx="70104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1: </a:t>
            </a:r>
            <a:r>
              <a:rPr lang="en-US" sz="1600" dirty="0" smtClean="0">
                <a:latin typeface="Times New Roman" pitchFamily="18" charset="0"/>
                <a:cs typeface="Times New Roman" pitchFamily="18" charset="0"/>
              </a:rPr>
              <a:t>basic code for using tkinter module.</a:t>
            </a:r>
            <a:endParaRPr lang="en-US" sz="1600" b="1"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00200"/>
            <a:ext cx="7498080" cy="4953000"/>
          </a:xfrm>
        </p:spPr>
        <p:txBody>
          <a:bodyPr>
            <a:normAutofit/>
          </a:bodyPr>
          <a:lstStyle/>
          <a:p>
            <a:pPr lvl="0" algn="just" fontAlgn="base">
              <a:buNone/>
            </a:pPr>
            <a:r>
              <a:rPr lang="en-US" sz="2000" dirty="0" smtClean="0">
                <a:latin typeface="Times New Roman" pitchFamily="18" charset="0"/>
                <a:cs typeface="Times New Roman" pitchFamily="18" charset="0"/>
              </a:rPr>
              <a:t>     tkinter also offers access to the geometric configuration of the widgets which can organize the widgets in the parent windows. There are mainly three geometry manager classes</a:t>
            </a:r>
            <a:r>
              <a:rPr lang="en-US" sz="2000" b="1" dirty="0" smtClean="0">
                <a:latin typeface="Times New Roman" pitchFamily="18" charset="0"/>
                <a:cs typeface="Times New Roman" pitchFamily="18" charset="0"/>
              </a:rPr>
              <a:t>:</a:t>
            </a:r>
          </a:p>
          <a:p>
            <a:pPr lvl="0" algn="just" fontAlgn="base"/>
            <a:r>
              <a:rPr lang="en-US" sz="2000" b="1" dirty="0">
                <a:latin typeface="Times New Roman" pitchFamily="18" charset="0"/>
                <a:cs typeface="Times New Roman" pitchFamily="18" charset="0"/>
              </a:rPr>
              <a:t>p</a:t>
            </a:r>
            <a:r>
              <a:rPr lang="en-US" sz="2000" b="1" dirty="0" smtClean="0">
                <a:latin typeface="Times New Roman" pitchFamily="18" charset="0"/>
                <a:cs typeface="Times New Roman" pitchFamily="18" charset="0"/>
              </a:rPr>
              <a:t>ack ( ) method:</a:t>
            </a:r>
            <a:r>
              <a:rPr lang="en-US" sz="2000" dirty="0" smtClean="0">
                <a:latin typeface="Times New Roman" pitchFamily="18" charset="0"/>
                <a:cs typeface="Times New Roman" pitchFamily="18" charset="0"/>
              </a:rPr>
              <a:t> It organizes the widgets in blocks before placing in the parent widget.</a:t>
            </a:r>
          </a:p>
          <a:p>
            <a:pPr lvl="0" algn="just" fontAlgn="base"/>
            <a:r>
              <a:rPr lang="en-US" sz="2000" b="1" dirty="0" smtClean="0">
                <a:latin typeface="Times New Roman" pitchFamily="18" charset="0"/>
                <a:cs typeface="Times New Roman" pitchFamily="18" charset="0"/>
              </a:rPr>
              <a:t>grid ( ) method:</a:t>
            </a:r>
            <a:r>
              <a:rPr lang="en-US" sz="2000" dirty="0" smtClean="0">
                <a:latin typeface="Times New Roman" pitchFamily="18" charset="0"/>
                <a:cs typeface="Times New Roman" pitchFamily="18" charset="0"/>
              </a:rPr>
              <a:t> It organizes the widgets in grid (table-like structure) before placing in the parent widget.</a:t>
            </a:r>
          </a:p>
          <a:p>
            <a:pPr lvl="0" algn="just" fontAlgn="base"/>
            <a:r>
              <a:rPr lang="en-US" sz="2000" b="1" dirty="0" smtClean="0">
                <a:latin typeface="Times New Roman" pitchFamily="18" charset="0"/>
                <a:cs typeface="Times New Roman" pitchFamily="18" charset="0"/>
              </a:rPr>
              <a:t>place ( ) method:</a:t>
            </a:r>
            <a:r>
              <a:rPr lang="en-US" sz="2000" dirty="0" smtClean="0">
                <a:latin typeface="Times New Roman" pitchFamily="18" charset="0"/>
                <a:cs typeface="Times New Roman" pitchFamily="18" charset="0"/>
              </a:rPr>
              <a:t> It organizes the widgets by placing them on specific positions directed by the programmer.</a:t>
            </a:r>
          </a:p>
          <a:p>
            <a:pPr lvl="0" algn="just" fontAlgn="base">
              <a:buNone/>
            </a:pPr>
            <a:r>
              <a:rPr lang="en-US" sz="2400" b="1" dirty="0" smtClean="0">
                <a:latin typeface="Times New Roman" pitchFamily="18" charset="0"/>
                <a:cs typeface="Times New Roman" pitchFamily="18" charset="0"/>
              </a:rPr>
              <a:t>Tkinter widgets</a:t>
            </a:r>
          </a:p>
          <a:p>
            <a:pPr algn="just"/>
            <a:r>
              <a:rPr lang="en-US" sz="2000" dirty="0" smtClean="0">
                <a:latin typeface="Times New Roman" pitchFamily="18" charset="0"/>
                <a:cs typeface="Times New Roman" pitchFamily="18" charset="0"/>
              </a:rPr>
              <a:t>Tkinter provides various controls, such as buttons, labels, canvas, entries, check buttons, frames, list boxes, menu buttons, menus, message, radio buttons, scale, scrollbars and text boxes used in a GUI application. These controls are commonly called widgets.</a:t>
            </a:r>
            <a:endParaRPr lang="en-US" sz="2000" dirty="0">
              <a:latin typeface="Times New Roman" pitchFamily="18" charset="0"/>
              <a:cs typeface="Times New Roman" pitchFamily="18" charset="0"/>
            </a:endParaRPr>
          </a:p>
        </p:txBody>
      </p:sp>
      <p:pic>
        <p:nvPicPr>
          <p:cNvPr id="2051" name="Picture 3" descr="C:\Users\daman\Pictures\Screenshots\Screenshot (424).png"/>
          <p:cNvPicPr>
            <a:picLocks noChangeAspect="1" noChangeArrowheads="1"/>
          </p:cNvPicPr>
          <p:nvPr/>
        </p:nvPicPr>
        <p:blipFill>
          <a:blip r:embed="rId2"/>
          <a:srcRect/>
          <a:stretch>
            <a:fillRect/>
          </a:stretch>
        </p:blipFill>
        <p:spPr bwMode="auto">
          <a:xfrm>
            <a:off x="6248400" y="152400"/>
            <a:ext cx="1876425" cy="14478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2133600" y="533400"/>
            <a:ext cx="3810000" cy="584775"/>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Fig 2: </a:t>
            </a:r>
            <a:r>
              <a:rPr lang="en-US" sz="1600" dirty="0" smtClean="0">
                <a:latin typeface="Times New Roman" pitchFamily="18" charset="0"/>
                <a:cs typeface="Times New Roman" pitchFamily="18" charset="0"/>
              </a:rPr>
              <a:t>This window generated </a:t>
            </a:r>
          </a:p>
          <a:p>
            <a:pPr algn="ctr"/>
            <a:r>
              <a:rPr lang="en-US" sz="1600" dirty="0" smtClean="0">
                <a:latin typeface="Times New Roman" pitchFamily="18" charset="0"/>
                <a:cs typeface="Times New Roman" pitchFamily="18" charset="0"/>
              </a:rPr>
              <a:t>will appear shown in figure.</a:t>
            </a:r>
            <a:endParaRPr lang="en-US" sz="1600" dirty="0">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5949</TotalTime>
  <Words>5297</Words>
  <Application>Microsoft Office PowerPoint</Application>
  <PresentationFormat>On-screen Show (4:3)</PresentationFormat>
  <Paragraphs>370</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Gill Sans MT</vt:lpstr>
      <vt:lpstr>Times New Roman</vt:lpstr>
      <vt:lpstr>Verdana</vt:lpstr>
      <vt:lpstr>Wingdings</vt:lpstr>
      <vt:lpstr>Wingdings 2</vt:lpstr>
      <vt:lpstr>Solstice</vt:lpstr>
      <vt:lpstr>PRESENTATION ON PROJECT REPORT</vt:lpstr>
      <vt:lpstr>PERFORMED ON</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THE USER INTERFACE DESIGN</vt:lpstr>
      <vt:lpstr>Designing the first form</vt:lpstr>
      <vt:lpstr>PowerPoint Presentation</vt:lpstr>
      <vt:lpstr>Designing the second Interface</vt:lpstr>
      <vt:lpstr>PowerPoint Presentation</vt:lpstr>
      <vt:lpstr>PowerPoint Presentation</vt:lpstr>
      <vt:lpstr>PowerPoint Presentation</vt:lpstr>
      <vt:lpstr>PowerPoint Presentation</vt:lpstr>
      <vt:lpstr>PowerPoint Presentation</vt:lpstr>
      <vt:lpstr>PowerPoint Presentation</vt:lpstr>
      <vt:lpstr>Designing the third interface</vt:lpstr>
      <vt:lpstr>Interface for every tool used</vt:lpstr>
      <vt:lpstr>Building Front-end Interface</vt:lpstr>
      <vt:lpstr>Designing Labels</vt:lpstr>
      <vt:lpstr>Designing Entries</vt:lpstr>
      <vt:lpstr>Adding Listbox and Scrollbar</vt:lpstr>
      <vt:lpstr>PowerPoint Presentation</vt:lpstr>
      <vt:lpstr>Designing Buttons</vt:lpstr>
      <vt:lpstr>Final look of Interfaces</vt:lpstr>
      <vt:lpstr>PowerPoint Presentation</vt:lpstr>
      <vt:lpstr>PowerPoint Presentation</vt:lpstr>
      <vt:lpstr>PowerPoint Presentation</vt:lpstr>
      <vt:lpstr>BUILDING BACKEND</vt:lpstr>
      <vt:lpstr>Connecting with database</vt:lpstr>
      <vt:lpstr>PowerPoint Presentation</vt:lpstr>
      <vt:lpstr>Inserting into table</vt:lpstr>
      <vt:lpstr>View the data</vt:lpstr>
      <vt:lpstr>Searching into the database</vt:lpstr>
      <vt:lpstr>PowerPoint Presentation</vt:lpstr>
      <vt:lpstr>Deleting data from table</vt:lpstr>
      <vt:lpstr>Update the data</vt:lpstr>
      <vt:lpstr>CONNECTING FRONT END WITH BACKEND</vt:lpstr>
      <vt:lpstr>view_command( )</vt:lpstr>
      <vt:lpstr>search_command( )</vt:lpstr>
      <vt:lpstr>add_command( )</vt:lpstr>
      <vt:lpstr>delete_command( )</vt:lpstr>
      <vt:lpstr> </vt:lpstr>
      <vt:lpstr>PowerPoint Presentation</vt:lpstr>
      <vt:lpstr>update_command( )</vt:lpstr>
      <vt:lpstr>Standalone executable version</vt:lpstr>
      <vt:lpstr>PowerPoint Presentation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Desktop Database</dc:title>
  <dc:creator>daman</dc:creator>
  <cp:lastModifiedBy>daman</cp:lastModifiedBy>
  <cp:revision>251</cp:revision>
  <dcterms:created xsi:type="dcterms:W3CDTF">2019-09-28T06:49:16Z</dcterms:created>
  <dcterms:modified xsi:type="dcterms:W3CDTF">2019-11-24T16:01:07Z</dcterms:modified>
</cp:coreProperties>
</file>